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omments/comment1.xml" ContentType="application/vnd.openxmlformats-officedocument.presentationml.comments+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4"/>
  </p:notesMasterIdLst>
  <p:sldIdLst>
    <p:sldId id="256" r:id="rId5"/>
    <p:sldId id="331" r:id="rId6"/>
    <p:sldId id="323" r:id="rId7"/>
    <p:sldId id="332" r:id="rId8"/>
    <p:sldId id="261" r:id="rId9"/>
    <p:sldId id="262" r:id="rId10"/>
    <p:sldId id="347" r:id="rId11"/>
    <p:sldId id="348" r:id="rId12"/>
    <p:sldId id="264" r:id="rId13"/>
    <p:sldId id="334" r:id="rId14"/>
    <p:sldId id="318" r:id="rId15"/>
    <p:sldId id="316" r:id="rId16"/>
    <p:sldId id="319" r:id="rId17"/>
    <p:sldId id="320" r:id="rId18"/>
    <p:sldId id="289" r:id="rId19"/>
    <p:sldId id="265" r:id="rId20"/>
    <p:sldId id="266" r:id="rId21"/>
    <p:sldId id="267" r:id="rId22"/>
    <p:sldId id="346" r:id="rId23"/>
    <p:sldId id="336" r:id="rId24"/>
    <p:sldId id="337" r:id="rId25"/>
    <p:sldId id="281" r:id="rId26"/>
    <p:sldId id="283" r:id="rId27"/>
    <p:sldId id="274" r:id="rId28"/>
    <p:sldId id="339" r:id="rId29"/>
    <p:sldId id="338" r:id="rId30"/>
    <p:sldId id="340" r:id="rId31"/>
    <p:sldId id="341" r:id="rId32"/>
    <p:sldId id="344" r:id="rId33"/>
  </p:sldIdLst>
  <p:sldSz cx="12192000" cy="6858000"/>
  <p:notesSz cx="6797675" cy="9926638"/>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gnus Appelberg Smålands Fotbollförbund" initials="MASF" lastIdx="1" clrIdx="0">
    <p:extLst>
      <p:ext uri="{19B8F6BF-5375-455C-9EA6-DF929625EA0E}">
        <p15:presenceInfo xmlns:p15="http://schemas.microsoft.com/office/powerpoint/2012/main" userId="S::magnus.appelberg@smalandsfotbollen.se::9a71eb42-5475-412b-a135-c213b9142471" providerId="AD"/>
      </p:ext>
    </p:extLst>
  </p:cmAuthor>
  <p:cmAuthor id="2" name="Hampus Haglund" initials="HH" lastIdx="1" clrIdx="1">
    <p:extLst>
      <p:ext uri="{19B8F6BF-5375-455C-9EA6-DF929625EA0E}">
        <p15:presenceInfo xmlns:p15="http://schemas.microsoft.com/office/powerpoint/2012/main" userId="S::hampus.haglund@smalandsfotbollen.se::75564314-7420-4527-a1ea-53bee14ca07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00000"/>
    <a:srgbClr val="EE0000"/>
    <a:srgbClr val="74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202B0CA-FC54-4496-8BCA-5EF66A818D29}" styleName="Mörkt forma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056" autoAdjust="0"/>
    <p:restoredTop sz="78496" autoAdjust="0"/>
  </p:normalViewPr>
  <p:slideViewPr>
    <p:cSldViewPr snapToGrid="0">
      <p:cViewPr varScale="1">
        <p:scale>
          <a:sx n="86" d="100"/>
          <a:sy n="86" d="100"/>
        </p:scale>
        <p:origin x="282" y="114"/>
      </p:cViewPr>
      <p:guideLst/>
    </p:cSldViewPr>
  </p:slideViewPr>
  <p:outlineViewPr>
    <p:cViewPr>
      <p:scale>
        <a:sx n="33" d="100"/>
        <a:sy n="33" d="100"/>
      </p:scale>
      <p:origin x="0" y="-8244"/>
    </p:cViewPr>
  </p:outlineViewPr>
  <p:notesTextViewPr>
    <p:cViewPr>
      <p:scale>
        <a:sx n="3" d="2"/>
        <a:sy n="3" d="2"/>
      </p:scale>
      <p:origin x="0" y="0"/>
    </p:cViewPr>
  </p:notesTextViewPr>
  <p:sorterViewPr>
    <p:cViewPr>
      <p:scale>
        <a:sx n="100" d="100"/>
        <a:sy n="100" d="100"/>
      </p:scale>
      <p:origin x="0" y="-1810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commentAuthors" Target="commentAuthors.xml"/><Relationship Id="rId8" Type="http://schemas.openxmlformats.org/officeDocument/2006/relationships/slide" Target="slides/slide4.xml"/><Relationship Id="rId3" Type="http://schemas.openxmlformats.org/officeDocument/2006/relationships/customXml" Target="../customXml/item3.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1-03-08T10:13:19.012" idx="1">
    <p:pos x="10" y="10"/>
    <p:text/>
    <p:extLst>
      <p:ext uri="{C676402C-5697-4E1C-873F-D02D1690AC5C}">
        <p15:threadingInfo xmlns:p15="http://schemas.microsoft.com/office/powerpoint/2012/main" timeZoneBias="-6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2DBCC809-398E-4349-B545-A1D1B8D45669}" type="datetimeFigureOut">
              <a:rPr lang="sv-SE" smtClean="0"/>
              <a:t>2021-04-15</a:t>
            </a:fld>
            <a:endParaRPr lang="sv-SE"/>
          </a:p>
        </p:txBody>
      </p:sp>
      <p:sp>
        <p:nvSpPr>
          <p:cNvPr id="4" name="Platshållare för bildobjekt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89BA6906-612C-4549-ADF9-A168E35AC071}" type="slidenum">
              <a:rPr lang="sv-SE" smtClean="0"/>
              <a:t>‹#›</a:t>
            </a:fld>
            <a:endParaRPr lang="sv-SE"/>
          </a:p>
        </p:txBody>
      </p:sp>
    </p:spTree>
    <p:extLst>
      <p:ext uri="{BB962C8B-B14F-4D97-AF65-F5344CB8AC3E}">
        <p14:creationId xmlns:p14="http://schemas.microsoft.com/office/powerpoint/2010/main" val="33396192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89BA6906-612C-4549-ADF9-A168E35AC071}" type="slidenum">
              <a:rPr lang="sv-SE" smtClean="0"/>
              <a:t>5</a:t>
            </a:fld>
            <a:endParaRPr lang="sv-SE"/>
          </a:p>
        </p:txBody>
      </p:sp>
    </p:spTree>
    <p:extLst>
      <p:ext uri="{BB962C8B-B14F-4D97-AF65-F5344CB8AC3E}">
        <p14:creationId xmlns:p14="http://schemas.microsoft.com/office/powerpoint/2010/main" val="16367639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89BA6906-612C-4549-ADF9-A168E35AC071}" type="slidenum">
              <a:rPr lang="sv-SE" smtClean="0"/>
              <a:t>16</a:t>
            </a:fld>
            <a:endParaRPr lang="sv-SE"/>
          </a:p>
        </p:txBody>
      </p:sp>
    </p:spTree>
    <p:extLst>
      <p:ext uri="{BB962C8B-B14F-4D97-AF65-F5344CB8AC3E}">
        <p14:creationId xmlns:p14="http://schemas.microsoft.com/office/powerpoint/2010/main" val="7426572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i="0" dirty="0"/>
          </a:p>
        </p:txBody>
      </p:sp>
      <p:sp>
        <p:nvSpPr>
          <p:cNvPr id="4" name="Platshållare för bildnummer 3"/>
          <p:cNvSpPr>
            <a:spLocks noGrp="1"/>
          </p:cNvSpPr>
          <p:nvPr>
            <p:ph type="sldNum" sz="quarter" idx="5"/>
          </p:nvPr>
        </p:nvSpPr>
        <p:spPr/>
        <p:txBody>
          <a:bodyPr/>
          <a:lstStyle/>
          <a:p>
            <a:fld id="{89BA6906-612C-4549-ADF9-A168E35AC071}" type="slidenum">
              <a:rPr lang="sv-SE" smtClean="0"/>
              <a:t>17</a:t>
            </a:fld>
            <a:endParaRPr lang="sv-SE"/>
          </a:p>
        </p:txBody>
      </p:sp>
    </p:spTree>
    <p:extLst>
      <p:ext uri="{BB962C8B-B14F-4D97-AF65-F5344CB8AC3E}">
        <p14:creationId xmlns:p14="http://schemas.microsoft.com/office/powerpoint/2010/main" val="21131358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89BA6906-612C-4549-ADF9-A168E35AC071}" type="slidenum">
              <a:rPr lang="sv-SE" smtClean="0"/>
              <a:t>18</a:t>
            </a:fld>
            <a:endParaRPr lang="sv-SE"/>
          </a:p>
        </p:txBody>
      </p:sp>
    </p:spTree>
    <p:extLst>
      <p:ext uri="{BB962C8B-B14F-4D97-AF65-F5344CB8AC3E}">
        <p14:creationId xmlns:p14="http://schemas.microsoft.com/office/powerpoint/2010/main" val="41776837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89BA6906-612C-4549-ADF9-A168E35AC071}" type="slidenum">
              <a:rPr lang="sv-SE" smtClean="0"/>
              <a:t>19</a:t>
            </a:fld>
            <a:endParaRPr lang="sv-SE"/>
          </a:p>
        </p:txBody>
      </p:sp>
    </p:spTree>
    <p:extLst>
      <p:ext uri="{BB962C8B-B14F-4D97-AF65-F5344CB8AC3E}">
        <p14:creationId xmlns:p14="http://schemas.microsoft.com/office/powerpoint/2010/main" val="21209876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59C6AD82-2CEB-4EA3-8EB5-124CBC3B8245}" type="slidenum">
              <a:rPr lang="sv-SE" smtClean="0"/>
              <a:t>22</a:t>
            </a:fld>
            <a:endParaRPr lang="sv-SE"/>
          </a:p>
        </p:txBody>
      </p:sp>
    </p:spTree>
    <p:extLst>
      <p:ext uri="{BB962C8B-B14F-4D97-AF65-F5344CB8AC3E}">
        <p14:creationId xmlns:p14="http://schemas.microsoft.com/office/powerpoint/2010/main" val="3366707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89BA6906-612C-4549-ADF9-A168E35AC071}" type="slidenum">
              <a:rPr lang="sv-SE" smtClean="0"/>
              <a:t>24</a:t>
            </a:fld>
            <a:endParaRPr lang="sv-SE"/>
          </a:p>
        </p:txBody>
      </p:sp>
    </p:spTree>
    <p:extLst>
      <p:ext uri="{BB962C8B-B14F-4D97-AF65-F5344CB8AC3E}">
        <p14:creationId xmlns:p14="http://schemas.microsoft.com/office/powerpoint/2010/main" val="38745693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89BA6906-612C-4549-ADF9-A168E35AC071}" type="slidenum">
              <a:rPr lang="sv-SE" smtClean="0"/>
              <a:t>6</a:t>
            </a:fld>
            <a:endParaRPr lang="sv-SE"/>
          </a:p>
        </p:txBody>
      </p:sp>
    </p:spTree>
    <p:extLst>
      <p:ext uri="{BB962C8B-B14F-4D97-AF65-F5344CB8AC3E}">
        <p14:creationId xmlns:p14="http://schemas.microsoft.com/office/powerpoint/2010/main" val="14333315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89BA6906-612C-4549-ADF9-A168E35AC071}" type="slidenum">
              <a:rPr lang="sv-SE" smtClean="0"/>
              <a:t>7</a:t>
            </a:fld>
            <a:endParaRPr lang="sv-SE"/>
          </a:p>
        </p:txBody>
      </p:sp>
    </p:spTree>
    <p:extLst>
      <p:ext uri="{BB962C8B-B14F-4D97-AF65-F5344CB8AC3E}">
        <p14:creationId xmlns:p14="http://schemas.microsoft.com/office/powerpoint/2010/main" val="2755579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89BA6906-612C-4549-ADF9-A168E35AC071}" type="slidenum">
              <a:rPr lang="sv-SE" smtClean="0"/>
              <a:t>8</a:t>
            </a:fld>
            <a:endParaRPr lang="sv-SE"/>
          </a:p>
        </p:txBody>
      </p:sp>
    </p:spTree>
    <p:extLst>
      <p:ext uri="{BB962C8B-B14F-4D97-AF65-F5344CB8AC3E}">
        <p14:creationId xmlns:p14="http://schemas.microsoft.com/office/powerpoint/2010/main" val="9918641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89BA6906-612C-4549-ADF9-A168E35AC071}" type="slidenum">
              <a:rPr lang="sv-SE" smtClean="0"/>
              <a:t>9</a:t>
            </a:fld>
            <a:endParaRPr lang="sv-SE"/>
          </a:p>
        </p:txBody>
      </p:sp>
    </p:spTree>
    <p:extLst>
      <p:ext uri="{BB962C8B-B14F-4D97-AF65-F5344CB8AC3E}">
        <p14:creationId xmlns:p14="http://schemas.microsoft.com/office/powerpoint/2010/main" val="25938381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9FBA723A-9178-4E8E-A064-A9C31AA09FDA}" type="slidenum">
              <a:rPr lang="sv-SE" smtClean="0"/>
              <a:pPr/>
              <a:t>12</a:t>
            </a:fld>
            <a:endParaRPr lang="sv-SE" dirty="0"/>
          </a:p>
        </p:txBody>
      </p:sp>
    </p:spTree>
    <p:extLst>
      <p:ext uri="{BB962C8B-B14F-4D97-AF65-F5344CB8AC3E}">
        <p14:creationId xmlns:p14="http://schemas.microsoft.com/office/powerpoint/2010/main" val="22871347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sz="900" dirty="0"/>
          </a:p>
        </p:txBody>
      </p:sp>
      <p:sp>
        <p:nvSpPr>
          <p:cNvPr id="4" name="Platshållare för bildnummer 3"/>
          <p:cNvSpPr>
            <a:spLocks noGrp="1"/>
          </p:cNvSpPr>
          <p:nvPr>
            <p:ph type="sldNum" sz="quarter" idx="5"/>
          </p:nvPr>
        </p:nvSpPr>
        <p:spPr/>
        <p:txBody>
          <a:bodyPr/>
          <a:lstStyle/>
          <a:p>
            <a:fld id="{89BA6906-612C-4549-ADF9-A168E35AC071}" type="slidenum">
              <a:rPr lang="sv-SE" smtClean="0"/>
              <a:t>13</a:t>
            </a:fld>
            <a:endParaRPr lang="sv-SE"/>
          </a:p>
        </p:txBody>
      </p:sp>
    </p:spTree>
    <p:extLst>
      <p:ext uri="{BB962C8B-B14F-4D97-AF65-F5344CB8AC3E}">
        <p14:creationId xmlns:p14="http://schemas.microsoft.com/office/powerpoint/2010/main" val="1627211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89BA6906-612C-4549-ADF9-A168E35AC071}" type="slidenum">
              <a:rPr lang="sv-SE" smtClean="0"/>
              <a:t>14</a:t>
            </a:fld>
            <a:endParaRPr lang="sv-SE"/>
          </a:p>
        </p:txBody>
      </p:sp>
    </p:spTree>
    <p:extLst>
      <p:ext uri="{BB962C8B-B14F-4D97-AF65-F5344CB8AC3E}">
        <p14:creationId xmlns:p14="http://schemas.microsoft.com/office/powerpoint/2010/main" val="24038848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89BA6906-612C-4549-ADF9-A168E35AC071}" type="slidenum">
              <a:rPr lang="sv-SE" smtClean="0"/>
              <a:t>15</a:t>
            </a:fld>
            <a:endParaRPr lang="sv-SE"/>
          </a:p>
        </p:txBody>
      </p:sp>
    </p:spTree>
    <p:extLst>
      <p:ext uri="{BB962C8B-B14F-4D97-AF65-F5344CB8AC3E}">
        <p14:creationId xmlns:p14="http://schemas.microsoft.com/office/powerpoint/2010/main" val="296826314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cxnSp>
        <p:nvCxnSpPr>
          <p:cNvPr id="7" name="Rak koppling 10">
            <a:extLst>
              <a:ext uri="{FF2B5EF4-FFF2-40B4-BE49-F238E27FC236}">
                <a16:creationId xmlns:a16="http://schemas.microsoft.com/office/drawing/2014/main" id="{5EECE34A-7D3D-49E5-885E-D1525204167C}"/>
              </a:ext>
            </a:extLst>
          </p:cNvPr>
          <p:cNvCxnSpPr/>
          <p:nvPr userDrawn="1"/>
        </p:nvCxnSpPr>
        <p:spPr>
          <a:xfrm>
            <a:off x="515937" y="403225"/>
            <a:ext cx="10728000"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pic>
        <p:nvPicPr>
          <p:cNvPr id="10" name="Bildobjekt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40062" y="1958349"/>
            <a:ext cx="2842878" cy="2842878"/>
          </a:xfrm>
          <a:prstGeom prst="rect">
            <a:avLst/>
          </a:prstGeom>
        </p:spPr>
      </p:pic>
      <p:sp>
        <p:nvSpPr>
          <p:cNvPr id="11" name="Rubrik 6">
            <a:extLst>
              <a:ext uri="{FF2B5EF4-FFF2-40B4-BE49-F238E27FC236}">
                <a16:creationId xmlns:a16="http://schemas.microsoft.com/office/drawing/2014/main" id="{D3E94F94-17D9-4A37-8863-5976C764DF5E}"/>
              </a:ext>
            </a:extLst>
          </p:cNvPr>
          <p:cNvSpPr>
            <a:spLocks noGrp="1"/>
          </p:cNvSpPr>
          <p:nvPr>
            <p:ph type="title" hasCustomPrompt="1"/>
          </p:nvPr>
        </p:nvSpPr>
        <p:spPr>
          <a:xfrm>
            <a:off x="4656897" y="2616299"/>
            <a:ext cx="6628703" cy="1260376"/>
          </a:xfrm>
          <a:prstGeom prst="rect">
            <a:avLst/>
          </a:prstGeom>
        </p:spPr>
        <p:txBody>
          <a:bodyPr anchor="t" anchorCtr="0"/>
          <a:lstStyle>
            <a:lvl1pPr>
              <a:defRPr sz="4800" b="1">
                <a:solidFill>
                  <a:srgbClr val="C00000"/>
                </a:solidFill>
                <a:latin typeface="+mn-lt"/>
              </a:defRPr>
            </a:lvl1pPr>
          </a:lstStyle>
          <a:p>
            <a:r>
              <a:rPr lang="sv-SE"/>
              <a:t>Klicka här för att skriva rubrik</a:t>
            </a:r>
          </a:p>
        </p:txBody>
      </p:sp>
      <p:sp>
        <p:nvSpPr>
          <p:cNvPr id="12" name="Underrubrik 2"/>
          <p:cNvSpPr>
            <a:spLocks noGrp="1"/>
          </p:cNvSpPr>
          <p:nvPr>
            <p:ph type="subTitle" idx="1" hasCustomPrompt="1"/>
          </p:nvPr>
        </p:nvSpPr>
        <p:spPr>
          <a:xfrm>
            <a:off x="4656897" y="4433986"/>
            <a:ext cx="4639503" cy="566639"/>
          </a:xfrm>
          <a:prstGeom prst="rect">
            <a:avLst/>
          </a:prstGeom>
        </p:spPr>
        <p:txBody>
          <a:bodyPr/>
          <a:lstStyle>
            <a:lvl1pPr marL="0" indent="0" algn="l">
              <a:lnSpc>
                <a:spcPct val="100000"/>
              </a:lnSpc>
              <a:spcBef>
                <a:spcPts val="0"/>
              </a:spcBef>
              <a:spcAft>
                <a:spcPts val="200"/>
              </a:spcAft>
              <a:buNone/>
              <a:defRPr sz="1100">
                <a:solidFill>
                  <a:srgbClr val="C0000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Presentatörens namn</a:t>
            </a:r>
          </a:p>
        </p:txBody>
      </p:sp>
      <p:sp>
        <p:nvSpPr>
          <p:cNvPr id="13" name="Platshållare för text 15">
            <a:extLst>
              <a:ext uri="{FF2B5EF4-FFF2-40B4-BE49-F238E27FC236}">
                <a16:creationId xmlns:a16="http://schemas.microsoft.com/office/drawing/2014/main" id="{396BEC56-A592-4E2C-940B-D26AB00743E6}"/>
              </a:ext>
            </a:extLst>
          </p:cNvPr>
          <p:cNvSpPr>
            <a:spLocks noGrp="1"/>
          </p:cNvSpPr>
          <p:nvPr>
            <p:ph type="body" sz="quarter" idx="13" hasCustomPrompt="1"/>
          </p:nvPr>
        </p:nvSpPr>
        <p:spPr>
          <a:xfrm>
            <a:off x="4656897" y="2299442"/>
            <a:ext cx="2524953" cy="251671"/>
          </a:xfrm>
          <a:prstGeom prst="rect">
            <a:avLst/>
          </a:prstGeom>
        </p:spPr>
        <p:txBody>
          <a:bodyPr/>
          <a:lstStyle>
            <a:lvl1pPr marL="0" indent="0">
              <a:buFontTx/>
              <a:buNone/>
              <a:defRPr sz="1100">
                <a:solidFill>
                  <a:srgbClr val="C00000"/>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Datum </a:t>
            </a:r>
          </a:p>
        </p:txBody>
      </p:sp>
    </p:spTree>
    <p:extLst>
      <p:ext uri="{BB962C8B-B14F-4D97-AF65-F5344CB8AC3E}">
        <p14:creationId xmlns:p14="http://schemas.microsoft.com/office/powerpoint/2010/main" val="30193160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cxnSp>
        <p:nvCxnSpPr>
          <p:cNvPr id="7" name="Rak koppling 10">
            <a:extLst>
              <a:ext uri="{FF2B5EF4-FFF2-40B4-BE49-F238E27FC236}">
                <a16:creationId xmlns:a16="http://schemas.microsoft.com/office/drawing/2014/main" id="{5EECE34A-7D3D-49E5-885E-D1525204167C}"/>
              </a:ext>
            </a:extLst>
          </p:cNvPr>
          <p:cNvCxnSpPr/>
          <p:nvPr userDrawn="1"/>
        </p:nvCxnSpPr>
        <p:spPr>
          <a:xfrm>
            <a:off x="515937" y="403225"/>
            <a:ext cx="10728000"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8" name="Underrubrik 2"/>
          <p:cNvSpPr>
            <a:spLocks noGrp="1"/>
          </p:cNvSpPr>
          <p:nvPr>
            <p:ph type="subTitle" idx="1" hasCustomPrompt="1"/>
          </p:nvPr>
        </p:nvSpPr>
        <p:spPr>
          <a:xfrm>
            <a:off x="784226" y="2062214"/>
            <a:ext cx="5092699" cy="597052"/>
          </a:xfrm>
          <a:prstGeom prst="rect">
            <a:avLst/>
          </a:prstGeom>
        </p:spPr>
        <p:txBody>
          <a:bodyPr/>
          <a:lstStyle>
            <a:lvl1pPr marL="0" indent="0" algn="l">
              <a:buNone/>
              <a:defRPr sz="4300">
                <a:solidFill>
                  <a:srgbClr val="C0000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Kapitelnummer</a:t>
            </a:r>
          </a:p>
        </p:txBody>
      </p:sp>
      <p:sp>
        <p:nvSpPr>
          <p:cNvPr id="9" name="Rubrik 1"/>
          <p:cNvSpPr>
            <a:spLocks noGrp="1"/>
          </p:cNvSpPr>
          <p:nvPr>
            <p:ph type="ctrTitle" hasCustomPrompt="1"/>
          </p:nvPr>
        </p:nvSpPr>
        <p:spPr>
          <a:xfrm>
            <a:off x="784226" y="2763785"/>
            <a:ext cx="5092699" cy="3221090"/>
          </a:xfrm>
          <a:prstGeom prst="rect">
            <a:avLst/>
          </a:prstGeom>
        </p:spPr>
        <p:txBody>
          <a:bodyPr anchor="t" anchorCtr="0"/>
          <a:lstStyle>
            <a:lvl1pPr algn="l">
              <a:defRPr sz="4300" b="1">
                <a:solidFill>
                  <a:srgbClr val="C00000"/>
                </a:solidFill>
              </a:defRPr>
            </a:lvl1pPr>
          </a:lstStyle>
          <a:p>
            <a:r>
              <a:rPr lang="sv-SE"/>
              <a:t>Klicka här för att skriva rubrik</a:t>
            </a:r>
          </a:p>
        </p:txBody>
      </p:sp>
      <p:sp>
        <p:nvSpPr>
          <p:cNvPr id="10" name="Platshållare för datum 3"/>
          <p:cNvSpPr>
            <a:spLocks noGrp="1"/>
          </p:cNvSpPr>
          <p:nvPr>
            <p:ph type="dt" sz="half" idx="10"/>
          </p:nvPr>
        </p:nvSpPr>
        <p:spPr>
          <a:xfrm>
            <a:off x="6080442" y="131444"/>
            <a:ext cx="2129345" cy="219093"/>
          </a:xfrm>
          <a:prstGeom prst="rect">
            <a:avLst/>
          </a:prstGeom>
        </p:spPr>
        <p:txBody>
          <a:bodyPr/>
          <a:lstStyle>
            <a:lvl1pPr>
              <a:defRPr sz="1100">
                <a:solidFill>
                  <a:srgbClr val="C00000"/>
                </a:solidFill>
              </a:defRPr>
            </a:lvl1pPr>
          </a:lstStyle>
          <a:p>
            <a:r>
              <a:rPr lang="sv-SE"/>
              <a:t>2021.xx.xx</a:t>
            </a:r>
          </a:p>
        </p:txBody>
      </p:sp>
      <p:sp>
        <p:nvSpPr>
          <p:cNvPr id="11" name="Platshållare för sidfot 4"/>
          <p:cNvSpPr>
            <a:spLocks noGrp="1"/>
          </p:cNvSpPr>
          <p:nvPr>
            <p:ph type="ftr" sz="quarter" idx="11"/>
          </p:nvPr>
        </p:nvSpPr>
        <p:spPr>
          <a:xfrm>
            <a:off x="540702" y="131444"/>
            <a:ext cx="5336222" cy="219093"/>
          </a:xfrm>
          <a:prstGeom prst="rect">
            <a:avLst/>
          </a:prstGeom>
        </p:spPr>
        <p:txBody>
          <a:bodyPr/>
          <a:lstStyle>
            <a:lvl1pPr algn="l">
              <a:defRPr sz="1100">
                <a:solidFill>
                  <a:srgbClr val="C00000"/>
                </a:solidFill>
              </a:defRPr>
            </a:lvl1pPr>
          </a:lstStyle>
          <a:p>
            <a:r>
              <a:rPr lang="sv-SE"/>
              <a:t>Sidhuvud om man väljer att infoga en sådan i sin presentation</a:t>
            </a:r>
          </a:p>
        </p:txBody>
      </p:sp>
    </p:spTree>
    <p:extLst>
      <p:ext uri="{BB962C8B-B14F-4D97-AF65-F5344CB8AC3E}">
        <p14:creationId xmlns:p14="http://schemas.microsoft.com/office/powerpoint/2010/main" val="7397227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cxnSp>
        <p:nvCxnSpPr>
          <p:cNvPr id="10" name="Rak koppling 10">
            <a:extLst>
              <a:ext uri="{FF2B5EF4-FFF2-40B4-BE49-F238E27FC236}">
                <a16:creationId xmlns:a16="http://schemas.microsoft.com/office/drawing/2014/main" id="{5EECE34A-7D3D-49E5-885E-D1525204167C}"/>
              </a:ext>
            </a:extLst>
          </p:cNvPr>
          <p:cNvCxnSpPr/>
          <p:nvPr userDrawn="1"/>
        </p:nvCxnSpPr>
        <p:spPr>
          <a:xfrm>
            <a:off x="515937" y="403225"/>
            <a:ext cx="10728000"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11" name="Platshållare för datum 3"/>
          <p:cNvSpPr>
            <a:spLocks noGrp="1"/>
          </p:cNvSpPr>
          <p:nvPr>
            <p:ph type="dt" sz="half" idx="10"/>
          </p:nvPr>
        </p:nvSpPr>
        <p:spPr>
          <a:xfrm>
            <a:off x="6080442" y="131444"/>
            <a:ext cx="2129345" cy="219093"/>
          </a:xfrm>
          <a:prstGeom prst="rect">
            <a:avLst/>
          </a:prstGeom>
        </p:spPr>
        <p:txBody>
          <a:bodyPr/>
          <a:lstStyle>
            <a:lvl1pPr>
              <a:defRPr sz="1100">
                <a:solidFill>
                  <a:srgbClr val="C00000"/>
                </a:solidFill>
              </a:defRPr>
            </a:lvl1pPr>
          </a:lstStyle>
          <a:p>
            <a:r>
              <a:rPr lang="sv-SE"/>
              <a:t>2021.xx.xx</a:t>
            </a:r>
          </a:p>
        </p:txBody>
      </p:sp>
      <p:sp>
        <p:nvSpPr>
          <p:cNvPr id="12" name="Platshållare för sidfot 4"/>
          <p:cNvSpPr>
            <a:spLocks noGrp="1"/>
          </p:cNvSpPr>
          <p:nvPr>
            <p:ph type="ftr" sz="quarter" idx="11"/>
          </p:nvPr>
        </p:nvSpPr>
        <p:spPr>
          <a:xfrm>
            <a:off x="540702" y="131444"/>
            <a:ext cx="5336222" cy="219093"/>
          </a:xfrm>
          <a:prstGeom prst="rect">
            <a:avLst/>
          </a:prstGeom>
        </p:spPr>
        <p:txBody>
          <a:bodyPr/>
          <a:lstStyle>
            <a:lvl1pPr algn="l">
              <a:defRPr sz="1100">
                <a:solidFill>
                  <a:srgbClr val="C00000"/>
                </a:solidFill>
              </a:defRPr>
            </a:lvl1pPr>
          </a:lstStyle>
          <a:p>
            <a:r>
              <a:rPr lang="sv-SE"/>
              <a:t>Sidhuvud om man väljer att infoga en sådan i sin presentation</a:t>
            </a:r>
          </a:p>
        </p:txBody>
      </p:sp>
      <p:sp>
        <p:nvSpPr>
          <p:cNvPr id="13" name="Rubrik 1"/>
          <p:cNvSpPr>
            <a:spLocks noGrp="1"/>
          </p:cNvSpPr>
          <p:nvPr>
            <p:ph type="ctrTitle" hasCustomPrompt="1"/>
          </p:nvPr>
        </p:nvSpPr>
        <p:spPr>
          <a:xfrm>
            <a:off x="784225" y="1459577"/>
            <a:ext cx="2339975" cy="1979255"/>
          </a:xfrm>
          <a:prstGeom prst="rect">
            <a:avLst/>
          </a:prstGeom>
        </p:spPr>
        <p:txBody>
          <a:bodyPr anchor="t" anchorCtr="0"/>
          <a:lstStyle>
            <a:lvl1pPr algn="l">
              <a:defRPr sz="4300" b="1">
                <a:solidFill>
                  <a:srgbClr val="C00000"/>
                </a:solidFill>
                <a:latin typeface="+mn-lt"/>
              </a:defRPr>
            </a:lvl1pPr>
          </a:lstStyle>
          <a:p>
            <a:r>
              <a:rPr lang="sv-SE"/>
              <a:t>Rubrik</a:t>
            </a:r>
          </a:p>
        </p:txBody>
      </p:sp>
      <p:sp>
        <p:nvSpPr>
          <p:cNvPr id="14" name="Platshållare för text 13">
            <a:extLst>
              <a:ext uri="{FF2B5EF4-FFF2-40B4-BE49-F238E27FC236}">
                <a16:creationId xmlns:a16="http://schemas.microsoft.com/office/drawing/2014/main" id="{0BFF101C-C86F-4515-A419-2CCAA0751BBF}"/>
              </a:ext>
            </a:extLst>
          </p:cNvPr>
          <p:cNvSpPr>
            <a:spLocks noGrp="1"/>
          </p:cNvSpPr>
          <p:nvPr>
            <p:ph type="body" sz="quarter" idx="13"/>
          </p:nvPr>
        </p:nvSpPr>
        <p:spPr>
          <a:xfrm>
            <a:off x="3421624" y="1459578"/>
            <a:ext cx="7606739" cy="4535130"/>
          </a:xfrm>
          <a:prstGeom prst="rect">
            <a:avLst/>
          </a:prstGeom>
        </p:spPr>
        <p:txBody>
          <a:bodyPr/>
          <a:lstStyle>
            <a:lvl1pPr marL="0" indent="0" defTabSz="7620000">
              <a:buNone/>
              <a:tabLst>
                <a:tab pos="1435100" algn="l"/>
                <a:tab pos="6724650" algn="l"/>
              </a:tabLst>
              <a:defRPr sz="1700">
                <a:solidFill>
                  <a:srgbClr val="C00000"/>
                </a:solidFill>
              </a:defRPr>
            </a:lvl1pPr>
            <a:lvl2pPr marL="198000" indent="0" defTabSz="7620000">
              <a:buNone/>
              <a:tabLst>
                <a:tab pos="1612900" algn="l"/>
                <a:tab pos="6724650" algn="l"/>
              </a:tabLst>
              <a:defRPr>
                <a:solidFill>
                  <a:schemeClr val="bg1"/>
                </a:solidFill>
              </a:defRPr>
            </a:lvl2pPr>
            <a:lvl3pPr marL="396000" indent="0" defTabSz="7620000">
              <a:buNone/>
              <a:tabLst>
                <a:tab pos="1612900" algn="l"/>
                <a:tab pos="6724650" algn="l"/>
              </a:tabLst>
              <a:defRPr>
                <a:solidFill>
                  <a:schemeClr val="bg1"/>
                </a:solidFill>
              </a:defRPr>
            </a:lvl3pPr>
            <a:lvl4pPr marL="594000" indent="0" defTabSz="7620000">
              <a:buNone/>
              <a:tabLst>
                <a:tab pos="1612900" algn="l"/>
                <a:tab pos="6724650" algn="l"/>
              </a:tabLst>
              <a:defRPr>
                <a:solidFill>
                  <a:schemeClr val="bg1"/>
                </a:solidFill>
              </a:defRPr>
            </a:lvl4pPr>
            <a:lvl5pPr marL="792000" indent="0" defTabSz="7620000">
              <a:buNone/>
              <a:tabLst>
                <a:tab pos="1612900" algn="l"/>
                <a:tab pos="6724650" algn="l"/>
              </a:tabLst>
              <a:defRPr>
                <a:solidFill>
                  <a:schemeClr val="bg1"/>
                </a:solidFill>
              </a:defRPr>
            </a:lvl5pPr>
          </a:lstStyle>
          <a:p>
            <a:pPr lvl="0"/>
            <a:r>
              <a:rPr lang="sv-SE"/>
              <a:t>Klicka här för att ändra format på bakgrundstexten</a:t>
            </a:r>
          </a:p>
        </p:txBody>
      </p:sp>
    </p:spTree>
    <p:extLst>
      <p:ext uri="{BB962C8B-B14F-4D97-AF65-F5344CB8AC3E}">
        <p14:creationId xmlns:p14="http://schemas.microsoft.com/office/powerpoint/2010/main" val="36303180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om">
    <p:bg>
      <p:bgPr>
        <a:solidFill>
          <a:schemeClr val="bg1"/>
        </a:solidFill>
        <a:effectLst/>
      </p:bgPr>
    </p:bg>
    <p:spTree>
      <p:nvGrpSpPr>
        <p:cNvPr id="1" name=""/>
        <p:cNvGrpSpPr/>
        <p:nvPr/>
      </p:nvGrpSpPr>
      <p:grpSpPr>
        <a:xfrm>
          <a:off x="0" y="0"/>
          <a:ext cx="0" cy="0"/>
          <a:chOff x="0" y="0"/>
          <a:chExt cx="0" cy="0"/>
        </a:xfrm>
      </p:grpSpPr>
      <p:sp>
        <p:nvSpPr>
          <p:cNvPr id="5" name="Rubrik 1"/>
          <p:cNvSpPr>
            <a:spLocks noGrp="1"/>
          </p:cNvSpPr>
          <p:nvPr>
            <p:ph type="ctrTitle" hasCustomPrompt="1"/>
          </p:nvPr>
        </p:nvSpPr>
        <p:spPr>
          <a:xfrm>
            <a:off x="784225" y="1173479"/>
            <a:ext cx="6175376" cy="770256"/>
          </a:xfrm>
          <a:prstGeom prst="rect">
            <a:avLst/>
          </a:prstGeom>
        </p:spPr>
        <p:txBody>
          <a:bodyPr anchor="b" anchorCtr="0"/>
          <a:lstStyle>
            <a:lvl1pPr algn="l">
              <a:defRPr sz="4600" b="1">
                <a:solidFill>
                  <a:srgbClr val="C00000"/>
                </a:solidFill>
                <a:latin typeface="+mn-lt"/>
              </a:defRPr>
            </a:lvl1pPr>
          </a:lstStyle>
          <a:p>
            <a:r>
              <a:rPr lang="sv-SE"/>
              <a:t>Rubrik</a:t>
            </a:r>
          </a:p>
        </p:txBody>
      </p:sp>
      <p:sp>
        <p:nvSpPr>
          <p:cNvPr id="6" name="Platshållare för text 11">
            <a:extLst>
              <a:ext uri="{FF2B5EF4-FFF2-40B4-BE49-F238E27FC236}">
                <a16:creationId xmlns:a16="http://schemas.microsoft.com/office/drawing/2014/main" id="{7E00B236-FC9A-4628-82B4-360364DBA923}"/>
              </a:ext>
            </a:extLst>
          </p:cNvPr>
          <p:cNvSpPr>
            <a:spLocks noGrp="1"/>
          </p:cNvSpPr>
          <p:nvPr>
            <p:ph type="body" sz="quarter" idx="13"/>
          </p:nvPr>
        </p:nvSpPr>
        <p:spPr>
          <a:xfrm>
            <a:off x="784225" y="2561955"/>
            <a:ext cx="6175375" cy="3422921"/>
          </a:xfrm>
          <a:prstGeom prst="rect">
            <a:avLst/>
          </a:prstGeom>
        </p:spPr>
        <p:txBody>
          <a:bodyPr/>
          <a:lstStyle>
            <a:lvl1pPr>
              <a:buClrTx/>
              <a:defRPr sz="1700">
                <a:solidFill>
                  <a:srgbClr val="C00000"/>
                </a:solidFill>
              </a:defRPr>
            </a:lvl1pPr>
            <a:lvl2pPr>
              <a:defRPr sz="1700">
                <a:solidFill>
                  <a:srgbClr val="C00000"/>
                </a:solidFill>
              </a:defRPr>
            </a:lvl2pPr>
            <a:lvl3pPr>
              <a:defRPr sz="1700">
                <a:solidFill>
                  <a:srgbClr val="C00000"/>
                </a:solidFill>
              </a:defRPr>
            </a:lvl3pPr>
            <a:lvl4pPr>
              <a:defRPr sz="1700">
                <a:solidFill>
                  <a:srgbClr val="C00000"/>
                </a:solidFill>
              </a:defRPr>
            </a:lvl4pPr>
            <a:lvl5pPr>
              <a:defRPr sz="1700">
                <a:solidFill>
                  <a:srgbClr val="C00000"/>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3"/>
          <p:cNvSpPr>
            <a:spLocks noGrp="1"/>
          </p:cNvSpPr>
          <p:nvPr>
            <p:ph type="dt" sz="half" idx="10"/>
          </p:nvPr>
        </p:nvSpPr>
        <p:spPr>
          <a:xfrm>
            <a:off x="6080442" y="131444"/>
            <a:ext cx="2129345" cy="219093"/>
          </a:xfrm>
          <a:prstGeom prst="rect">
            <a:avLst/>
          </a:prstGeom>
        </p:spPr>
        <p:txBody>
          <a:bodyPr/>
          <a:lstStyle>
            <a:lvl1pPr>
              <a:defRPr sz="1100">
                <a:solidFill>
                  <a:srgbClr val="C00000"/>
                </a:solidFill>
              </a:defRPr>
            </a:lvl1pPr>
          </a:lstStyle>
          <a:p>
            <a:r>
              <a:rPr lang="sv-SE"/>
              <a:t>2021.xx.xx</a:t>
            </a:r>
          </a:p>
        </p:txBody>
      </p:sp>
      <p:sp>
        <p:nvSpPr>
          <p:cNvPr id="8" name="Platshållare för sidfot 4"/>
          <p:cNvSpPr>
            <a:spLocks noGrp="1"/>
          </p:cNvSpPr>
          <p:nvPr>
            <p:ph type="ftr" sz="quarter" idx="11"/>
          </p:nvPr>
        </p:nvSpPr>
        <p:spPr>
          <a:xfrm>
            <a:off x="540702" y="131444"/>
            <a:ext cx="5336222" cy="219093"/>
          </a:xfrm>
          <a:prstGeom prst="rect">
            <a:avLst/>
          </a:prstGeom>
        </p:spPr>
        <p:txBody>
          <a:bodyPr/>
          <a:lstStyle>
            <a:lvl1pPr algn="l">
              <a:defRPr sz="1100">
                <a:solidFill>
                  <a:srgbClr val="C00000"/>
                </a:solidFill>
              </a:defRPr>
            </a:lvl1pPr>
          </a:lstStyle>
          <a:p>
            <a:r>
              <a:rPr lang="sv-SE"/>
              <a:t>Sidhuvud om man väljer att infoga en sådan i sin presentation</a:t>
            </a:r>
          </a:p>
        </p:txBody>
      </p:sp>
      <p:cxnSp>
        <p:nvCxnSpPr>
          <p:cNvPr id="9" name="Rak koppling 10">
            <a:extLst>
              <a:ext uri="{FF2B5EF4-FFF2-40B4-BE49-F238E27FC236}">
                <a16:creationId xmlns:a16="http://schemas.microsoft.com/office/drawing/2014/main" id="{5EECE34A-7D3D-49E5-885E-D1525204167C}"/>
              </a:ext>
            </a:extLst>
          </p:cNvPr>
          <p:cNvCxnSpPr/>
          <p:nvPr userDrawn="1"/>
        </p:nvCxnSpPr>
        <p:spPr>
          <a:xfrm>
            <a:off x="515937" y="403225"/>
            <a:ext cx="10728000"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67910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nehåll med bildtext">
    <p:spTree>
      <p:nvGrpSpPr>
        <p:cNvPr id="1" name=""/>
        <p:cNvGrpSpPr/>
        <p:nvPr/>
      </p:nvGrpSpPr>
      <p:grpSpPr>
        <a:xfrm>
          <a:off x="0" y="0"/>
          <a:ext cx="0" cy="0"/>
          <a:chOff x="0" y="0"/>
          <a:chExt cx="0" cy="0"/>
        </a:xfrm>
      </p:grpSpPr>
      <p:sp>
        <p:nvSpPr>
          <p:cNvPr id="8" name="Rubrik 1"/>
          <p:cNvSpPr>
            <a:spLocks noGrp="1"/>
          </p:cNvSpPr>
          <p:nvPr>
            <p:ph type="ctrTitle" hasCustomPrompt="1"/>
          </p:nvPr>
        </p:nvSpPr>
        <p:spPr>
          <a:xfrm>
            <a:off x="784225" y="1173479"/>
            <a:ext cx="10242000" cy="770256"/>
          </a:xfrm>
          <a:prstGeom prst="rect">
            <a:avLst/>
          </a:prstGeom>
        </p:spPr>
        <p:txBody>
          <a:bodyPr anchor="b" anchorCtr="0"/>
          <a:lstStyle>
            <a:lvl1pPr algn="l">
              <a:defRPr sz="4600" b="1">
                <a:solidFill>
                  <a:srgbClr val="C00000"/>
                </a:solidFill>
                <a:latin typeface="+mn-lt"/>
              </a:defRPr>
            </a:lvl1pPr>
          </a:lstStyle>
          <a:p>
            <a:r>
              <a:rPr lang="sv-SE"/>
              <a:t>Rubrik</a:t>
            </a:r>
          </a:p>
        </p:txBody>
      </p:sp>
      <p:sp>
        <p:nvSpPr>
          <p:cNvPr id="9" name="Platshållare för text 11">
            <a:extLst>
              <a:ext uri="{FF2B5EF4-FFF2-40B4-BE49-F238E27FC236}">
                <a16:creationId xmlns:a16="http://schemas.microsoft.com/office/drawing/2014/main" id="{7E00B236-FC9A-4628-82B4-360364DBA923}"/>
              </a:ext>
            </a:extLst>
          </p:cNvPr>
          <p:cNvSpPr>
            <a:spLocks noGrp="1"/>
          </p:cNvSpPr>
          <p:nvPr>
            <p:ph type="body" sz="quarter" idx="13"/>
          </p:nvPr>
        </p:nvSpPr>
        <p:spPr>
          <a:xfrm>
            <a:off x="784225" y="2561955"/>
            <a:ext cx="4932363" cy="3422650"/>
          </a:xfrm>
          <a:prstGeom prst="rect">
            <a:avLst/>
          </a:prstGeom>
        </p:spPr>
        <p:txBody>
          <a:bodyPr/>
          <a:lstStyle>
            <a:lvl1pPr>
              <a:buClrTx/>
              <a:defRPr sz="1700">
                <a:solidFill>
                  <a:srgbClr val="C00000"/>
                </a:solidFill>
              </a:defRPr>
            </a:lvl1pPr>
            <a:lvl2pPr>
              <a:defRPr sz="1700">
                <a:solidFill>
                  <a:srgbClr val="C00000"/>
                </a:solidFill>
              </a:defRPr>
            </a:lvl2pPr>
            <a:lvl3pPr>
              <a:defRPr sz="1700">
                <a:solidFill>
                  <a:srgbClr val="C00000"/>
                </a:solidFill>
              </a:defRPr>
            </a:lvl3pPr>
            <a:lvl4pPr>
              <a:defRPr sz="1700">
                <a:solidFill>
                  <a:srgbClr val="C00000"/>
                </a:solidFill>
              </a:defRPr>
            </a:lvl4pPr>
            <a:lvl5pPr>
              <a:defRPr sz="1700">
                <a:solidFill>
                  <a:srgbClr val="C00000"/>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0" name="Platshållare för text 13">
            <a:extLst>
              <a:ext uri="{FF2B5EF4-FFF2-40B4-BE49-F238E27FC236}">
                <a16:creationId xmlns:a16="http://schemas.microsoft.com/office/drawing/2014/main" id="{F91A900D-C141-4C7D-9EF7-EEF091B0A453}"/>
              </a:ext>
            </a:extLst>
          </p:cNvPr>
          <p:cNvSpPr>
            <a:spLocks noGrp="1"/>
          </p:cNvSpPr>
          <p:nvPr>
            <p:ph type="body" sz="quarter" idx="14"/>
          </p:nvPr>
        </p:nvSpPr>
        <p:spPr>
          <a:xfrm>
            <a:off x="6096000" y="2562225"/>
            <a:ext cx="4932363" cy="3422650"/>
          </a:xfrm>
          <a:prstGeom prst="rect">
            <a:avLst/>
          </a:prstGeom>
        </p:spPr>
        <p:txBody>
          <a:bodyPr/>
          <a:lstStyle>
            <a:lvl1pPr>
              <a:defRPr sz="1700">
                <a:solidFill>
                  <a:srgbClr val="C00000"/>
                </a:solidFill>
              </a:defRPr>
            </a:lvl1pPr>
            <a:lvl2pPr>
              <a:defRPr sz="1700">
                <a:solidFill>
                  <a:srgbClr val="C00000"/>
                </a:solidFill>
              </a:defRPr>
            </a:lvl2pPr>
            <a:lvl3pPr>
              <a:defRPr sz="1700">
                <a:solidFill>
                  <a:srgbClr val="C00000"/>
                </a:solidFill>
              </a:defRPr>
            </a:lvl3pPr>
            <a:lvl4pPr>
              <a:defRPr sz="1700">
                <a:solidFill>
                  <a:srgbClr val="C00000"/>
                </a:solidFill>
              </a:defRPr>
            </a:lvl4pPr>
            <a:lvl5pPr>
              <a:defRPr sz="1700">
                <a:solidFill>
                  <a:srgbClr val="C00000"/>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1" name="Platshållare för datum 3"/>
          <p:cNvSpPr>
            <a:spLocks noGrp="1"/>
          </p:cNvSpPr>
          <p:nvPr>
            <p:ph type="dt" sz="half" idx="10"/>
          </p:nvPr>
        </p:nvSpPr>
        <p:spPr>
          <a:xfrm>
            <a:off x="6080442" y="131444"/>
            <a:ext cx="2129345" cy="219093"/>
          </a:xfrm>
          <a:prstGeom prst="rect">
            <a:avLst/>
          </a:prstGeom>
        </p:spPr>
        <p:txBody>
          <a:bodyPr/>
          <a:lstStyle>
            <a:lvl1pPr>
              <a:defRPr sz="1100">
                <a:solidFill>
                  <a:srgbClr val="C00000"/>
                </a:solidFill>
              </a:defRPr>
            </a:lvl1pPr>
          </a:lstStyle>
          <a:p>
            <a:r>
              <a:rPr lang="sv-SE"/>
              <a:t>2021.xx.xx</a:t>
            </a:r>
          </a:p>
        </p:txBody>
      </p:sp>
      <p:sp>
        <p:nvSpPr>
          <p:cNvPr id="12" name="Platshållare för sidfot 4"/>
          <p:cNvSpPr>
            <a:spLocks noGrp="1"/>
          </p:cNvSpPr>
          <p:nvPr>
            <p:ph type="ftr" sz="quarter" idx="11"/>
          </p:nvPr>
        </p:nvSpPr>
        <p:spPr>
          <a:xfrm>
            <a:off x="540702" y="131444"/>
            <a:ext cx="5336222" cy="219093"/>
          </a:xfrm>
          <a:prstGeom prst="rect">
            <a:avLst/>
          </a:prstGeom>
        </p:spPr>
        <p:txBody>
          <a:bodyPr/>
          <a:lstStyle>
            <a:lvl1pPr algn="l">
              <a:defRPr sz="1100">
                <a:solidFill>
                  <a:srgbClr val="C00000"/>
                </a:solidFill>
              </a:defRPr>
            </a:lvl1pPr>
          </a:lstStyle>
          <a:p>
            <a:r>
              <a:rPr lang="sv-SE"/>
              <a:t>Sidhuvud om man väljer att infoga en sådan i sin presentation</a:t>
            </a:r>
          </a:p>
        </p:txBody>
      </p:sp>
      <p:cxnSp>
        <p:nvCxnSpPr>
          <p:cNvPr id="7" name="Rak koppling 10">
            <a:extLst>
              <a:ext uri="{FF2B5EF4-FFF2-40B4-BE49-F238E27FC236}">
                <a16:creationId xmlns:a16="http://schemas.microsoft.com/office/drawing/2014/main" id="{5EECE34A-7D3D-49E5-885E-D1525204167C}"/>
              </a:ext>
            </a:extLst>
          </p:cNvPr>
          <p:cNvCxnSpPr/>
          <p:nvPr userDrawn="1"/>
        </p:nvCxnSpPr>
        <p:spPr>
          <a:xfrm>
            <a:off x="515937" y="403225"/>
            <a:ext cx="10728000"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278535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ild med bildtext">
    <p:spTree>
      <p:nvGrpSpPr>
        <p:cNvPr id="1" name=""/>
        <p:cNvGrpSpPr/>
        <p:nvPr/>
      </p:nvGrpSpPr>
      <p:grpSpPr>
        <a:xfrm>
          <a:off x="0" y="0"/>
          <a:ext cx="0" cy="0"/>
          <a:chOff x="0" y="0"/>
          <a:chExt cx="0" cy="0"/>
        </a:xfrm>
      </p:grpSpPr>
      <p:sp>
        <p:nvSpPr>
          <p:cNvPr id="8" name="Rubrik 1"/>
          <p:cNvSpPr>
            <a:spLocks noGrp="1"/>
          </p:cNvSpPr>
          <p:nvPr>
            <p:ph type="ctrTitle" hasCustomPrompt="1"/>
          </p:nvPr>
        </p:nvSpPr>
        <p:spPr>
          <a:xfrm>
            <a:off x="6095999" y="1350455"/>
            <a:ext cx="4930225" cy="1294422"/>
          </a:xfrm>
          <a:prstGeom prst="rect">
            <a:avLst/>
          </a:prstGeom>
        </p:spPr>
        <p:txBody>
          <a:bodyPr anchor="t" anchorCtr="0"/>
          <a:lstStyle>
            <a:lvl1pPr algn="l">
              <a:defRPr sz="4600" b="1">
                <a:solidFill>
                  <a:srgbClr val="C00000"/>
                </a:solidFill>
                <a:latin typeface="+mn-lt"/>
              </a:defRPr>
            </a:lvl1pPr>
          </a:lstStyle>
          <a:p>
            <a:r>
              <a:rPr lang="sv-SE"/>
              <a:t>Rubrik</a:t>
            </a:r>
          </a:p>
        </p:txBody>
      </p:sp>
      <p:sp>
        <p:nvSpPr>
          <p:cNvPr id="9" name="Platshållare för text 13">
            <a:extLst>
              <a:ext uri="{FF2B5EF4-FFF2-40B4-BE49-F238E27FC236}">
                <a16:creationId xmlns:a16="http://schemas.microsoft.com/office/drawing/2014/main" id="{F91A900D-C141-4C7D-9EF7-EEF091B0A453}"/>
              </a:ext>
            </a:extLst>
          </p:cNvPr>
          <p:cNvSpPr>
            <a:spLocks noGrp="1"/>
          </p:cNvSpPr>
          <p:nvPr>
            <p:ph type="body" sz="quarter" idx="14"/>
          </p:nvPr>
        </p:nvSpPr>
        <p:spPr>
          <a:xfrm>
            <a:off x="6096000" y="2844801"/>
            <a:ext cx="4932363" cy="3140074"/>
          </a:xfrm>
          <a:prstGeom prst="rect">
            <a:avLst/>
          </a:prstGeom>
        </p:spPr>
        <p:txBody>
          <a:bodyPr/>
          <a:lstStyle>
            <a:lvl1pPr>
              <a:defRPr sz="1700">
                <a:solidFill>
                  <a:srgbClr val="C00000"/>
                </a:solidFill>
              </a:defRPr>
            </a:lvl1pPr>
            <a:lvl2pPr>
              <a:defRPr sz="1700">
                <a:solidFill>
                  <a:srgbClr val="C00000"/>
                </a:solidFill>
              </a:defRPr>
            </a:lvl2pPr>
            <a:lvl3pPr>
              <a:defRPr sz="1700">
                <a:solidFill>
                  <a:srgbClr val="C00000"/>
                </a:solidFill>
              </a:defRPr>
            </a:lvl3pPr>
            <a:lvl4pPr>
              <a:defRPr sz="1700">
                <a:solidFill>
                  <a:srgbClr val="C00000"/>
                </a:solidFill>
              </a:defRPr>
            </a:lvl4pPr>
            <a:lvl5pPr>
              <a:defRPr sz="1700">
                <a:solidFill>
                  <a:srgbClr val="C00000"/>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0" name="Platshållare för bild 6">
            <a:extLst>
              <a:ext uri="{FF2B5EF4-FFF2-40B4-BE49-F238E27FC236}">
                <a16:creationId xmlns:a16="http://schemas.microsoft.com/office/drawing/2014/main" id="{D223BB1E-35AF-4D1E-B8FC-5C3E4F3E1910}"/>
              </a:ext>
            </a:extLst>
          </p:cNvPr>
          <p:cNvSpPr>
            <a:spLocks noGrp="1"/>
          </p:cNvSpPr>
          <p:nvPr>
            <p:ph type="pic" sz="quarter" idx="15" hasCustomPrompt="1"/>
          </p:nvPr>
        </p:nvSpPr>
        <p:spPr>
          <a:xfrm>
            <a:off x="784225" y="1173479"/>
            <a:ext cx="4932363" cy="5166000"/>
          </a:xfrm>
          <a:prstGeom prst="rect">
            <a:avLst/>
          </a:prstGeom>
        </p:spPr>
        <p:txBody>
          <a:bodyPr/>
          <a:lstStyle>
            <a:lvl1pPr marL="0" indent="0">
              <a:buFontTx/>
              <a:buNone/>
              <a:defRPr sz="1100">
                <a:solidFill>
                  <a:srgbClr val="C00000"/>
                </a:solidFill>
              </a:defRPr>
            </a:lvl1pPr>
          </a:lstStyle>
          <a:p>
            <a:r>
              <a:rPr lang="sv-SE"/>
              <a:t> Klicka för att infoga bild</a:t>
            </a:r>
          </a:p>
        </p:txBody>
      </p:sp>
      <p:sp>
        <p:nvSpPr>
          <p:cNvPr id="11" name="Platshållare för datum 3"/>
          <p:cNvSpPr>
            <a:spLocks noGrp="1"/>
          </p:cNvSpPr>
          <p:nvPr>
            <p:ph type="dt" sz="half" idx="10"/>
          </p:nvPr>
        </p:nvSpPr>
        <p:spPr>
          <a:xfrm>
            <a:off x="6080442" y="131444"/>
            <a:ext cx="2129345" cy="219093"/>
          </a:xfrm>
          <a:prstGeom prst="rect">
            <a:avLst/>
          </a:prstGeom>
        </p:spPr>
        <p:txBody>
          <a:bodyPr/>
          <a:lstStyle>
            <a:lvl1pPr>
              <a:defRPr sz="1100">
                <a:solidFill>
                  <a:srgbClr val="C00000"/>
                </a:solidFill>
              </a:defRPr>
            </a:lvl1pPr>
          </a:lstStyle>
          <a:p>
            <a:r>
              <a:rPr lang="sv-SE"/>
              <a:t>2021.xx.xx</a:t>
            </a:r>
          </a:p>
        </p:txBody>
      </p:sp>
      <p:sp>
        <p:nvSpPr>
          <p:cNvPr id="12" name="Platshållare för sidfot 4"/>
          <p:cNvSpPr>
            <a:spLocks noGrp="1"/>
          </p:cNvSpPr>
          <p:nvPr>
            <p:ph type="ftr" sz="quarter" idx="11"/>
          </p:nvPr>
        </p:nvSpPr>
        <p:spPr>
          <a:xfrm>
            <a:off x="540702" y="131444"/>
            <a:ext cx="5336222" cy="219093"/>
          </a:xfrm>
          <a:prstGeom prst="rect">
            <a:avLst/>
          </a:prstGeom>
        </p:spPr>
        <p:txBody>
          <a:bodyPr/>
          <a:lstStyle>
            <a:lvl1pPr algn="l">
              <a:defRPr sz="1100">
                <a:solidFill>
                  <a:srgbClr val="C00000"/>
                </a:solidFill>
              </a:defRPr>
            </a:lvl1pPr>
          </a:lstStyle>
          <a:p>
            <a:r>
              <a:rPr lang="sv-SE"/>
              <a:t>Sidhuvud om man väljer att infoga en sådan i sin presentation</a:t>
            </a:r>
          </a:p>
        </p:txBody>
      </p:sp>
      <p:cxnSp>
        <p:nvCxnSpPr>
          <p:cNvPr id="7" name="Rak koppling 10">
            <a:extLst>
              <a:ext uri="{FF2B5EF4-FFF2-40B4-BE49-F238E27FC236}">
                <a16:creationId xmlns:a16="http://schemas.microsoft.com/office/drawing/2014/main" id="{5EECE34A-7D3D-49E5-885E-D1525204167C}"/>
              </a:ext>
            </a:extLst>
          </p:cNvPr>
          <p:cNvCxnSpPr/>
          <p:nvPr userDrawn="1"/>
        </p:nvCxnSpPr>
        <p:spPr>
          <a:xfrm>
            <a:off x="515937" y="403225"/>
            <a:ext cx="10728000"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006372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ubrik och lodrät text">
    <p:spTree>
      <p:nvGrpSpPr>
        <p:cNvPr id="1" name=""/>
        <p:cNvGrpSpPr/>
        <p:nvPr/>
      </p:nvGrpSpPr>
      <p:grpSpPr>
        <a:xfrm>
          <a:off x="0" y="0"/>
          <a:ext cx="0" cy="0"/>
          <a:chOff x="0" y="0"/>
          <a:chExt cx="0" cy="0"/>
        </a:xfrm>
      </p:grpSpPr>
      <p:sp>
        <p:nvSpPr>
          <p:cNvPr id="7" name="Rubrik 6"/>
          <p:cNvSpPr>
            <a:spLocks noGrp="1"/>
          </p:cNvSpPr>
          <p:nvPr>
            <p:ph type="title"/>
          </p:nvPr>
        </p:nvSpPr>
        <p:spPr>
          <a:xfrm>
            <a:off x="784225" y="1173479"/>
            <a:ext cx="10242000" cy="770256"/>
          </a:xfrm>
          <a:prstGeom prst="rect">
            <a:avLst/>
          </a:prstGeom>
        </p:spPr>
        <p:txBody>
          <a:bodyPr anchor="b"/>
          <a:lstStyle>
            <a:lvl1pPr>
              <a:defRPr sz="4600" b="1">
                <a:solidFill>
                  <a:srgbClr val="C00000"/>
                </a:solidFill>
                <a:latin typeface="+mn-lt"/>
              </a:defRPr>
            </a:lvl1pPr>
          </a:lstStyle>
          <a:p>
            <a:r>
              <a:rPr lang="sv-SE"/>
              <a:t>Klicka här för att ändra mall för rubrikformat</a:t>
            </a:r>
          </a:p>
        </p:txBody>
      </p:sp>
      <p:sp>
        <p:nvSpPr>
          <p:cNvPr id="8" name="Platshållare för innehåll 11"/>
          <p:cNvSpPr>
            <a:spLocks noGrp="1"/>
          </p:cNvSpPr>
          <p:nvPr>
            <p:ph sz="quarter" idx="13"/>
          </p:nvPr>
        </p:nvSpPr>
        <p:spPr>
          <a:xfrm>
            <a:off x="784223" y="2561954"/>
            <a:ext cx="10242000" cy="3422921"/>
          </a:xfrm>
          <a:prstGeom prst="rect">
            <a:avLst/>
          </a:prstGeom>
        </p:spPr>
        <p:txBody>
          <a:bodyPr/>
          <a:lstStyle>
            <a:lvl1pPr>
              <a:defRPr sz="1700">
                <a:solidFill>
                  <a:srgbClr val="C00000"/>
                </a:solidFill>
              </a:defRPr>
            </a:lvl1pPr>
            <a:lvl2pPr>
              <a:defRPr sz="1700">
                <a:solidFill>
                  <a:srgbClr val="C00000"/>
                </a:solidFill>
              </a:defRPr>
            </a:lvl2pPr>
            <a:lvl3pPr>
              <a:defRPr sz="1700">
                <a:solidFill>
                  <a:srgbClr val="C00000"/>
                </a:solidFill>
              </a:defRPr>
            </a:lvl3pPr>
            <a:lvl4pPr>
              <a:defRPr sz="1700">
                <a:solidFill>
                  <a:srgbClr val="C00000"/>
                </a:solidFill>
              </a:defRPr>
            </a:lvl4pPr>
            <a:lvl5pPr>
              <a:defRPr sz="1700">
                <a:solidFill>
                  <a:srgbClr val="C00000"/>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9" name="Platshållare för datum 7"/>
          <p:cNvSpPr>
            <a:spLocks noGrp="1"/>
          </p:cNvSpPr>
          <p:nvPr>
            <p:ph type="dt" sz="half" idx="10"/>
          </p:nvPr>
        </p:nvSpPr>
        <p:spPr>
          <a:xfrm>
            <a:off x="6080442" y="131444"/>
            <a:ext cx="2129346" cy="219093"/>
          </a:xfrm>
          <a:prstGeom prst="rect">
            <a:avLst/>
          </a:prstGeom>
        </p:spPr>
        <p:txBody>
          <a:bodyPr/>
          <a:lstStyle>
            <a:lvl1pPr>
              <a:defRPr sz="1100">
                <a:solidFill>
                  <a:srgbClr val="C00000"/>
                </a:solidFill>
              </a:defRPr>
            </a:lvl1pPr>
          </a:lstStyle>
          <a:p>
            <a:r>
              <a:rPr lang="sv-SE"/>
              <a:t>2021.xx.xx</a:t>
            </a:r>
          </a:p>
        </p:txBody>
      </p:sp>
      <p:sp>
        <p:nvSpPr>
          <p:cNvPr id="10" name="Platshållare för sidfot 8"/>
          <p:cNvSpPr>
            <a:spLocks noGrp="1"/>
          </p:cNvSpPr>
          <p:nvPr>
            <p:ph type="ftr" sz="quarter" idx="11"/>
          </p:nvPr>
        </p:nvSpPr>
        <p:spPr>
          <a:xfrm>
            <a:off x="540702" y="131444"/>
            <a:ext cx="5336223" cy="219093"/>
          </a:xfrm>
          <a:prstGeom prst="rect">
            <a:avLst/>
          </a:prstGeom>
        </p:spPr>
        <p:txBody>
          <a:bodyPr/>
          <a:lstStyle>
            <a:lvl1pPr algn="l">
              <a:defRPr sz="1100">
                <a:solidFill>
                  <a:srgbClr val="C00000"/>
                </a:solidFill>
              </a:defRPr>
            </a:lvl1pPr>
          </a:lstStyle>
          <a:p>
            <a:r>
              <a:rPr lang="sv-SE"/>
              <a:t>Sidhuvud om man väljer att infoga en sådan i sin presentation</a:t>
            </a:r>
          </a:p>
        </p:txBody>
      </p:sp>
      <p:cxnSp>
        <p:nvCxnSpPr>
          <p:cNvPr id="6" name="Rak koppling 10">
            <a:extLst>
              <a:ext uri="{FF2B5EF4-FFF2-40B4-BE49-F238E27FC236}">
                <a16:creationId xmlns:a16="http://schemas.microsoft.com/office/drawing/2014/main" id="{5EECE34A-7D3D-49E5-885E-D1525204167C}"/>
              </a:ext>
            </a:extLst>
          </p:cNvPr>
          <p:cNvCxnSpPr/>
          <p:nvPr userDrawn="1"/>
        </p:nvCxnSpPr>
        <p:spPr>
          <a:xfrm>
            <a:off x="515937" y="403225"/>
            <a:ext cx="10728000"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807055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Lodrät rubrik och text">
    <p:spTree>
      <p:nvGrpSpPr>
        <p:cNvPr id="1" name=""/>
        <p:cNvGrpSpPr/>
        <p:nvPr/>
      </p:nvGrpSpPr>
      <p:grpSpPr>
        <a:xfrm>
          <a:off x="0" y="0"/>
          <a:ext cx="0" cy="0"/>
          <a:chOff x="0" y="0"/>
          <a:chExt cx="0" cy="0"/>
        </a:xfrm>
      </p:grpSpPr>
      <p:sp>
        <p:nvSpPr>
          <p:cNvPr id="7" name="Platshållare för datum 7">
            <a:extLst>
              <a:ext uri="{FF2B5EF4-FFF2-40B4-BE49-F238E27FC236}">
                <a16:creationId xmlns:a16="http://schemas.microsoft.com/office/drawing/2014/main" id="{A399D945-546C-4F49-AA95-9EC550520FA4}"/>
              </a:ext>
            </a:extLst>
          </p:cNvPr>
          <p:cNvSpPr>
            <a:spLocks noGrp="1"/>
          </p:cNvSpPr>
          <p:nvPr>
            <p:ph type="dt" sz="half" idx="10"/>
          </p:nvPr>
        </p:nvSpPr>
        <p:spPr>
          <a:xfrm>
            <a:off x="6080442" y="131444"/>
            <a:ext cx="2129346" cy="219093"/>
          </a:xfrm>
          <a:prstGeom prst="rect">
            <a:avLst/>
          </a:prstGeom>
        </p:spPr>
        <p:txBody>
          <a:bodyPr/>
          <a:lstStyle>
            <a:lvl1pPr>
              <a:defRPr sz="1100">
                <a:solidFill>
                  <a:srgbClr val="C00000"/>
                </a:solidFill>
              </a:defRPr>
            </a:lvl1pPr>
          </a:lstStyle>
          <a:p>
            <a:r>
              <a:rPr lang="sv-SE"/>
              <a:t>2017.xx.xx</a:t>
            </a:r>
          </a:p>
        </p:txBody>
      </p:sp>
      <p:sp>
        <p:nvSpPr>
          <p:cNvPr id="8" name="Platshållare för sidfot 8">
            <a:extLst>
              <a:ext uri="{FF2B5EF4-FFF2-40B4-BE49-F238E27FC236}">
                <a16:creationId xmlns:a16="http://schemas.microsoft.com/office/drawing/2014/main" id="{16E003A7-1DD6-4630-AA32-D032A1BF7294}"/>
              </a:ext>
            </a:extLst>
          </p:cNvPr>
          <p:cNvSpPr>
            <a:spLocks noGrp="1"/>
          </p:cNvSpPr>
          <p:nvPr>
            <p:ph type="ftr" sz="quarter" idx="11"/>
          </p:nvPr>
        </p:nvSpPr>
        <p:spPr>
          <a:xfrm>
            <a:off x="540702" y="131444"/>
            <a:ext cx="5336223" cy="219093"/>
          </a:xfrm>
          <a:prstGeom prst="rect">
            <a:avLst/>
          </a:prstGeom>
        </p:spPr>
        <p:txBody>
          <a:bodyPr/>
          <a:lstStyle>
            <a:lvl1pPr>
              <a:defRPr sz="1100">
                <a:solidFill>
                  <a:srgbClr val="C00000"/>
                </a:solidFill>
              </a:defRPr>
            </a:lvl1pPr>
          </a:lstStyle>
          <a:p>
            <a:r>
              <a:rPr lang="sv-SE"/>
              <a:t>Sidhuvud om man väljer att infoga en sådan i sin presentation</a:t>
            </a:r>
          </a:p>
        </p:txBody>
      </p:sp>
      <p:sp>
        <p:nvSpPr>
          <p:cNvPr id="4" name="Rubrik 1"/>
          <p:cNvSpPr>
            <a:spLocks noGrp="1"/>
          </p:cNvSpPr>
          <p:nvPr>
            <p:ph type="title"/>
          </p:nvPr>
        </p:nvSpPr>
        <p:spPr>
          <a:xfrm>
            <a:off x="784225" y="1173479"/>
            <a:ext cx="10242000" cy="770256"/>
          </a:xfrm>
          <a:prstGeom prst="rect">
            <a:avLst/>
          </a:prstGeom>
        </p:spPr>
        <p:txBody>
          <a:bodyPr anchor="b"/>
          <a:lstStyle>
            <a:lvl1pPr>
              <a:defRPr sz="4600" b="1">
                <a:solidFill>
                  <a:srgbClr val="C00000"/>
                </a:solidFill>
                <a:latin typeface="+mn-lt"/>
              </a:defRPr>
            </a:lvl1pPr>
          </a:lstStyle>
          <a:p>
            <a:r>
              <a:rPr lang="sv-SE"/>
              <a:t>Klicka här för att ändra mall för rubrikformat</a:t>
            </a:r>
          </a:p>
        </p:txBody>
      </p:sp>
      <p:cxnSp>
        <p:nvCxnSpPr>
          <p:cNvPr id="5" name="Rak koppling 10">
            <a:extLst>
              <a:ext uri="{FF2B5EF4-FFF2-40B4-BE49-F238E27FC236}">
                <a16:creationId xmlns:a16="http://schemas.microsoft.com/office/drawing/2014/main" id="{5EECE34A-7D3D-49E5-885E-D1525204167C}"/>
              </a:ext>
            </a:extLst>
          </p:cNvPr>
          <p:cNvCxnSpPr/>
          <p:nvPr userDrawn="1"/>
        </p:nvCxnSpPr>
        <p:spPr>
          <a:xfrm>
            <a:off x="515937" y="403225"/>
            <a:ext cx="10728000"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568803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odrät rubrik och text">
    <p:spTree>
      <p:nvGrpSpPr>
        <p:cNvPr id="1" name=""/>
        <p:cNvGrpSpPr/>
        <p:nvPr/>
      </p:nvGrpSpPr>
      <p:grpSpPr>
        <a:xfrm>
          <a:off x="0" y="0"/>
          <a:ext cx="0" cy="0"/>
          <a:chOff x="0" y="0"/>
          <a:chExt cx="0" cy="0"/>
        </a:xfrm>
      </p:grpSpPr>
      <p:sp>
        <p:nvSpPr>
          <p:cNvPr id="7" name="Platshållare för datum 7">
            <a:extLst>
              <a:ext uri="{FF2B5EF4-FFF2-40B4-BE49-F238E27FC236}">
                <a16:creationId xmlns:a16="http://schemas.microsoft.com/office/drawing/2014/main" id="{A399D945-546C-4F49-AA95-9EC550520FA4}"/>
              </a:ext>
            </a:extLst>
          </p:cNvPr>
          <p:cNvSpPr>
            <a:spLocks noGrp="1"/>
          </p:cNvSpPr>
          <p:nvPr>
            <p:ph type="dt" sz="half" idx="10"/>
          </p:nvPr>
        </p:nvSpPr>
        <p:spPr>
          <a:xfrm>
            <a:off x="6080442" y="131444"/>
            <a:ext cx="2129346" cy="219093"/>
          </a:xfrm>
          <a:prstGeom prst="rect">
            <a:avLst/>
          </a:prstGeom>
        </p:spPr>
        <p:txBody>
          <a:bodyPr/>
          <a:lstStyle>
            <a:lvl1pPr>
              <a:defRPr sz="1100">
                <a:solidFill>
                  <a:srgbClr val="C00000"/>
                </a:solidFill>
              </a:defRPr>
            </a:lvl1pPr>
          </a:lstStyle>
          <a:p>
            <a:r>
              <a:rPr lang="sv-SE"/>
              <a:t>2017.xx.xx</a:t>
            </a:r>
          </a:p>
        </p:txBody>
      </p:sp>
      <p:sp>
        <p:nvSpPr>
          <p:cNvPr id="8" name="Platshållare för sidfot 8">
            <a:extLst>
              <a:ext uri="{FF2B5EF4-FFF2-40B4-BE49-F238E27FC236}">
                <a16:creationId xmlns:a16="http://schemas.microsoft.com/office/drawing/2014/main" id="{16E003A7-1DD6-4630-AA32-D032A1BF7294}"/>
              </a:ext>
            </a:extLst>
          </p:cNvPr>
          <p:cNvSpPr>
            <a:spLocks noGrp="1"/>
          </p:cNvSpPr>
          <p:nvPr>
            <p:ph type="ftr" sz="quarter" idx="11"/>
          </p:nvPr>
        </p:nvSpPr>
        <p:spPr>
          <a:xfrm>
            <a:off x="540702" y="131444"/>
            <a:ext cx="5336223" cy="219093"/>
          </a:xfrm>
          <a:prstGeom prst="rect">
            <a:avLst/>
          </a:prstGeom>
        </p:spPr>
        <p:txBody>
          <a:bodyPr/>
          <a:lstStyle>
            <a:lvl1pPr>
              <a:defRPr sz="1100">
                <a:solidFill>
                  <a:srgbClr val="C00000"/>
                </a:solidFill>
              </a:defRPr>
            </a:lvl1pPr>
          </a:lstStyle>
          <a:p>
            <a:r>
              <a:rPr lang="sv-SE"/>
              <a:t>Sidhuvud om man väljer att infoga en sådan i sin presentation</a:t>
            </a:r>
          </a:p>
        </p:txBody>
      </p:sp>
      <p:cxnSp>
        <p:nvCxnSpPr>
          <p:cNvPr id="4" name="Rak koppling 10">
            <a:extLst>
              <a:ext uri="{FF2B5EF4-FFF2-40B4-BE49-F238E27FC236}">
                <a16:creationId xmlns:a16="http://schemas.microsoft.com/office/drawing/2014/main" id="{5EECE34A-7D3D-49E5-885E-D1525204167C}"/>
              </a:ext>
            </a:extLst>
          </p:cNvPr>
          <p:cNvCxnSpPr/>
          <p:nvPr userDrawn="1"/>
        </p:nvCxnSpPr>
        <p:spPr>
          <a:xfrm>
            <a:off x="515937" y="403225"/>
            <a:ext cx="10728000"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997871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Bildobjekt 7"/>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1318873" y="209551"/>
            <a:ext cx="625132" cy="625132"/>
          </a:xfrm>
          <a:prstGeom prst="rect">
            <a:avLst/>
          </a:prstGeom>
        </p:spPr>
      </p:pic>
    </p:spTree>
    <p:extLst>
      <p:ext uri="{BB962C8B-B14F-4D97-AF65-F5344CB8AC3E}">
        <p14:creationId xmlns:p14="http://schemas.microsoft.com/office/powerpoint/2010/main" val="20620037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3" r:id="rId3"/>
    <p:sldLayoutId id="2147483655" r:id="rId4"/>
    <p:sldLayoutId id="2147483656" r:id="rId5"/>
    <p:sldLayoutId id="2147483657" r:id="rId6"/>
    <p:sldLayoutId id="2147483658" r:id="rId7"/>
    <p:sldLayoutId id="2147483660" r:id="rId8"/>
    <p:sldLayoutId id="2147483659"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hyperlink" Target="https://aktiva.svenskfotboll.se/493106/globalassets/svff/dokumentdokumentblock/anlaggning/futsal-och-beachsoccer/futsalhall-a4-for-utskick.pdf"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smalandsfotbollen.se/utbildning/domarutbildning/barn--och-ungdomsdomare/"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hyperlink" Target="https://utbildning.sisuidrottsbocker.se/fotboll/tranare/domare/domarutbildning-barn-och-ungdom/till-dig-som-domaransvarig/" TargetMode="External"/><Relationship Id="rId4" Type="http://schemas.openxmlformats.org/officeDocument/2006/relationships/hyperlink" Target="http://www.smalandsfotbollen/domare"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www.smalandsfotbollen.se/utbildning/domarutbildning/barn--och-ungdomsdomare/"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hyperlink" Target="https://www.smalandsfotbollen.se/utbildning/utbildning-i-foreningsmiljo/arrangera-utbildning/" TargetMode="Externa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hyperlink" Target="https://www.smalandsfotbollen.se/utbildning/utbildning-i-foreningsmiljo/utbildning-i-din-zon/" TargetMode="Externa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hyperlink" Target="https://www.smalandsfotbollen.se/utbildning/utbildning-i-foreningsmiljo/sa-har-fungerar-det/"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11.jpeg"/></Relationships>
</file>

<file path=ppt/slides/_rels/slide23.xml.rels><?xml version="1.0" encoding="UTF-8" standalone="yes"?>
<Relationships xmlns="http://schemas.openxmlformats.org/package/2006/relationships"><Relationship Id="rId3" Type="http://schemas.openxmlformats.org/officeDocument/2006/relationships/hyperlink" Target="https://www.smalandsfotbollen.se/utbildning/spelarutbildning/" TargetMode="External"/><Relationship Id="rId2" Type="http://schemas.openxmlformats.org/officeDocument/2006/relationships/image" Target="../media/image12.jp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aktiva.svenskfotboll.se/spelare/vardegrund/gront-kort/" TargetMode="Externa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smalandsfotbollen.se/forening/sok-medel/projektstod-if/" TargetMode="Externa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hyperlink" Target="https://aktiva.svenskfotboll.se/spelare/fotbollsskolan/"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hyperlink" Target="https://www.svenskfotboll.se/nyheter/svff/2020/4/anpassningar-fotbollsskolan/" TargetMode="Externa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hyperlink" Target="https://aktiva.svenskfotboll.se/forening/sok-medel/projektstod-parafotboll/"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smalandsfotbollen.se/forening/trana-och-spela/"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hyperlink" Target="mailto:Ellen.strand@smalandsfotbollen.se" TargetMode="External"/><Relationship Id="rId4" Type="http://schemas.openxmlformats.org/officeDocument/2006/relationships/hyperlink" Target="https://www.smalandsfotbollen.se/forening/heja-fotboll2/"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4656897" y="2616299"/>
            <a:ext cx="6628703" cy="1394846"/>
          </a:xfrm>
        </p:spPr>
        <p:txBody>
          <a:bodyPr lIns="91440" tIns="45720" rIns="91440" bIns="45720" anchor="t" anchorCtr="0"/>
          <a:lstStyle/>
          <a:p>
            <a:r>
              <a:rPr lang="sv-SE" dirty="0">
                <a:cs typeface="Calibri"/>
              </a:rPr>
              <a:t>Ungdomsledarträffar 2021</a:t>
            </a:r>
          </a:p>
        </p:txBody>
      </p:sp>
      <p:sp>
        <p:nvSpPr>
          <p:cNvPr id="3" name="Underrubrik 2"/>
          <p:cNvSpPr>
            <a:spLocks noGrp="1"/>
          </p:cNvSpPr>
          <p:nvPr>
            <p:ph type="subTitle" idx="1"/>
          </p:nvPr>
        </p:nvSpPr>
        <p:spPr/>
        <p:txBody>
          <a:bodyPr lIns="91440" tIns="45720" rIns="91440" bIns="45720" anchor="t"/>
          <a:lstStyle/>
          <a:p>
            <a:r>
              <a:rPr lang="sv-SE" dirty="0">
                <a:cs typeface="Calibri"/>
              </a:rPr>
              <a:t>Smålands Fotbollförbund</a:t>
            </a:r>
          </a:p>
        </p:txBody>
      </p:sp>
      <p:sp>
        <p:nvSpPr>
          <p:cNvPr id="4" name="Platshållare för text 3"/>
          <p:cNvSpPr>
            <a:spLocks noGrp="1"/>
          </p:cNvSpPr>
          <p:nvPr>
            <p:ph type="body" sz="quarter" idx="13"/>
          </p:nvPr>
        </p:nvSpPr>
        <p:spPr/>
        <p:txBody>
          <a:bodyPr lIns="91440" tIns="45720" rIns="91440" bIns="45720" anchor="t"/>
          <a:lstStyle/>
          <a:p>
            <a:endParaRPr lang="sv-SE" dirty="0"/>
          </a:p>
        </p:txBody>
      </p:sp>
    </p:spTree>
    <p:extLst>
      <p:ext uri="{BB962C8B-B14F-4D97-AF65-F5344CB8AC3E}">
        <p14:creationId xmlns:p14="http://schemas.microsoft.com/office/powerpoint/2010/main" val="41610978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784225" y="781593"/>
            <a:ext cx="6175376" cy="770256"/>
          </a:xfrm>
        </p:spPr>
        <p:txBody>
          <a:bodyPr/>
          <a:lstStyle/>
          <a:p>
            <a:r>
              <a:rPr lang="sv-SE" dirty="0" err="1"/>
              <a:t>Futsal</a:t>
            </a:r>
            <a:r>
              <a:rPr lang="sv-SE" dirty="0"/>
              <a:t> 2021/2022</a:t>
            </a:r>
          </a:p>
        </p:txBody>
      </p:sp>
      <p:sp>
        <p:nvSpPr>
          <p:cNvPr id="3" name="Platshållare för text 2"/>
          <p:cNvSpPr>
            <a:spLocks noGrp="1"/>
          </p:cNvSpPr>
          <p:nvPr>
            <p:ph type="body" sz="quarter" idx="13"/>
          </p:nvPr>
        </p:nvSpPr>
        <p:spPr>
          <a:xfrm>
            <a:off x="784225" y="1701983"/>
            <a:ext cx="6175375" cy="4611731"/>
          </a:xfrm>
        </p:spPr>
        <p:txBody>
          <a:bodyPr/>
          <a:lstStyle/>
          <a:p>
            <a:r>
              <a:rPr lang="sv-SE" dirty="0"/>
              <a:t>Tränarutbildning </a:t>
            </a:r>
            <a:r>
              <a:rPr lang="sv-SE" dirty="0" err="1"/>
              <a:t>Futsal</a:t>
            </a:r>
            <a:endParaRPr lang="sv-SE" dirty="0"/>
          </a:p>
          <a:p>
            <a:r>
              <a:rPr lang="sv-SE" dirty="0" err="1"/>
              <a:t>Futsalutvecklare</a:t>
            </a:r>
            <a:r>
              <a:rPr lang="sv-SE" dirty="0"/>
              <a:t> – </a:t>
            </a:r>
            <a:r>
              <a:rPr lang="sv-SE" b="1" dirty="0"/>
              <a:t>Nyhet!</a:t>
            </a:r>
          </a:p>
          <a:p>
            <a:pPr lvl="1"/>
            <a:r>
              <a:rPr lang="sv-SE" dirty="0"/>
              <a:t>Lagbesök</a:t>
            </a:r>
          </a:p>
          <a:p>
            <a:pPr lvl="1"/>
            <a:r>
              <a:rPr lang="sv-SE" dirty="0"/>
              <a:t>Ledarutbildning </a:t>
            </a:r>
            <a:r>
              <a:rPr lang="sv-SE" dirty="0" err="1"/>
              <a:t>Futsalskola</a:t>
            </a:r>
            <a:endParaRPr lang="sv-SE" dirty="0"/>
          </a:p>
          <a:p>
            <a:r>
              <a:rPr lang="sv-SE" dirty="0" err="1"/>
              <a:t>Futsalskola</a:t>
            </a:r>
            <a:endParaRPr lang="sv-SE" dirty="0"/>
          </a:p>
          <a:p>
            <a:r>
              <a:rPr lang="sv-SE" dirty="0">
                <a:cs typeface="Calibri" panose="020F0502020204030204" pitchFamily="34" charset="0"/>
              </a:rPr>
              <a:t>Poolspel i </a:t>
            </a:r>
            <a:r>
              <a:rPr lang="sv-SE" dirty="0" err="1">
                <a:cs typeface="Calibri" panose="020F0502020204030204" pitchFamily="34" charset="0"/>
              </a:rPr>
              <a:t>Futsal</a:t>
            </a:r>
            <a:r>
              <a:rPr lang="sv-SE" dirty="0">
                <a:cs typeface="Calibri" panose="020F0502020204030204" pitchFamily="34" charset="0"/>
              </a:rPr>
              <a:t> för åldrar 10-12 år </a:t>
            </a:r>
          </a:p>
          <a:p>
            <a:r>
              <a:rPr lang="sv-SE" dirty="0">
                <a:cs typeface="Calibri" panose="020F0502020204030204" pitchFamily="34" charset="0"/>
              </a:rPr>
              <a:t>Erbjuda seriespel för 12-13-, 14-15- och 16-18 åringar</a:t>
            </a:r>
          </a:p>
          <a:p>
            <a:r>
              <a:rPr lang="sv-SE" dirty="0">
                <a:cs typeface="Calibri" panose="020F0502020204030204" pitchFamily="34" charset="0"/>
              </a:rPr>
              <a:t>Erbjuda seriespel för damer div 1</a:t>
            </a:r>
          </a:p>
          <a:p>
            <a:r>
              <a:rPr lang="sv-SE" dirty="0">
                <a:cs typeface="Calibri" panose="020F0502020204030204" pitchFamily="34" charset="0"/>
              </a:rPr>
              <a:t>Erbjuda seriespel för herrar div 2</a:t>
            </a:r>
          </a:p>
          <a:p>
            <a:r>
              <a:rPr lang="sv-SE" dirty="0">
                <a:cs typeface="Calibri" panose="020F0502020204030204" pitchFamily="34" charset="0"/>
              </a:rPr>
              <a:t>SM 17 arrangeras </a:t>
            </a:r>
            <a:r>
              <a:rPr lang="sv-SE">
                <a:cs typeface="Calibri" panose="020F0502020204030204" pitchFamily="34" charset="0"/>
              </a:rPr>
              <a:t>av SvFF</a:t>
            </a:r>
            <a:endParaRPr lang="sv-SE" dirty="0">
              <a:cs typeface="Calibri" panose="020F0502020204030204" pitchFamily="34" charset="0"/>
            </a:endParaRPr>
          </a:p>
          <a:p>
            <a:pPr lvl="1"/>
            <a:r>
              <a:rPr lang="sv-SE" dirty="0">
                <a:cs typeface="Calibri" panose="020F0502020204030204" pitchFamily="34" charset="0"/>
              </a:rPr>
              <a:t> Fri anmälan</a:t>
            </a:r>
          </a:p>
          <a:p>
            <a:pPr lvl="1"/>
            <a:r>
              <a:rPr lang="sv-SE" dirty="0">
                <a:cs typeface="Calibri" panose="020F0502020204030204" pitchFamily="34" charset="0"/>
              </a:rPr>
              <a:t>Geografisk hänsyn tas vid gruppindelningen.</a:t>
            </a:r>
          </a:p>
          <a:p>
            <a:pPr lvl="1"/>
            <a:r>
              <a:rPr lang="sv-SE" dirty="0"/>
              <a:t>Spelperioden sträcker sig från november till mars och är uppdelad i fyra kvalificeringssteg</a:t>
            </a:r>
          </a:p>
          <a:p>
            <a:pPr marL="457200" lvl="1" indent="0">
              <a:buNone/>
            </a:pPr>
            <a:endParaRPr lang="sv-SE" dirty="0">
              <a:cs typeface="Calibri" panose="020F0502020204030204" pitchFamily="34" charset="0"/>
            </a:endParaRPr>
          </a:p>
          <a:p>
            <a:pPr lvl="1"/>
            <a:endParaRPr lang="sv-SE" dirty="0">
              <a:cs typeface="Calibri" panose="020F0502020204030204" pitchFamily="34" charset="0"/>
            </a:endParaRPr>
          </a:p>
          <a:p>
            <a:pPr lvl="1"/>
            <a:endParaRPr lang="sv-SE" dirty="0">
              <a:cs typeface="Calibri" panose="020F0502020204030204" pitchFamily="34" charset="0"/>
            </a:endParaRPr>
          </a:p>
          <a:p>
            <a:endParaRPr lang="sv-SE" sz="1800" dirty="0">
              <a:cs typeface="Calibri" panose="020F0502020204030204" pitchFamily="34" charset="0"/>
            </a:endParaRPr>
          </a:p>
          <a:p>
            <a:endParaRPr lang="sv-SE" sz="1800" dirty="0">
              <a:cs typeface="Calibri" panose="020F0502020204030204" pitchFamily="34" charset="0"/>
            </a:endParaRPr>
          </a:p>
          <a:p>
            <a:endParaRPr lang="sv-SE" dirty="0"/>
          </a:p>
          <a:p>
            <a:endParaRPr lang="sv-SE" b="1" dirty="0"/>
          </a:p>
        </p:txBody>
      </p:sp>
    </p:spTree>
    <p:extLst>
      <p:ext uri="{BB962C8B-B14F-4D97-AF65-F5344CB8AC3E}">
        <p14:creationId xmlns:p14="http://schemas.microsoft.com/office/powerpoint/2010/main" val="2575671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nodeType="after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additive="base">
                                        <p:cTn id="12"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fill="hold" nodeType="after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8" fill="hold" nodeType="after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calcmode="lin" valueType="num">
                                      <p:cBhvr additive="base">
                                        <p:cTn id="22"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3"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2" presetClass="entr" presetSubtype="8" fill="hold" nodeType="after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par>
                          <p:cTn id="29" fill="hold">
                            <p:stCondLst>
                              <p:cond delay="2500"/>
                            </p:stCondLst>
                            <p:childTnLst>
                              <p:par>
                                <p:cTn id="30" presetID="2" presetClass="entr" presetSubtype="8" fill="hold" nodeType="after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calcmode="lin" valueType="num">
                                      <p:cBhvr additive="base">
                                        <p:cTn id="32" dur="5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33" dur="500" fill="hold"/>
                                        <p:tgtEl>
                                          <p:spTgt spid="3">
                                            <p:txEl>
                                              <p:pRg st="5" end="5"/>
                                            </p:txEl>
                                          </p:spTgt>
                                        </p:tgtEl>
                                        <p:attrNameLst>
                                          <p:attrName>ppt_y</p:attrName>
                                        </p:attrNameLst>
                                      </p:cBhvr>
                                      <p:tavLst>
                                        <p:tav tm="0">
                                          <p:val>
                                            <p:strVal val="#ppt_y"/>
                                          </p:val>
                                        </p:tav>
                                        <p:tav tm="100000">
                                          <p:val>
                                            <p:strVal val="#ppt_y"/>
                                          </p:val>
                                        </p:tav>
                                      </p:tavLst>
                                    </p:anim>
                                  </p:childTnLst>
                                </p:cTn>
                              </p:par>
                            </p:childTnLst>
                          </p:cTn>
                        </p:par>
                        <p:par>
                          <p:cTn id="34" fill="hold">
                            <p:stCondLst>
                              <p:cond delay="3000"/>
                            </p:stCondLst>
                            <p:childTnLst>
                              <p:par>
                                <p:cTn id="35" presetID="2" presetClass="entr" presetSubtype="8" fill="hold" nodeType="after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ppt_y"/>
                                          </p:val>
                                        </p:tav>
                                        <p:tav tm="100000">
                                          <p:val>
                                            <p:strVal val="#ppt_y"/>
                                          </p:val>
                                        </p:tav>
                                      </p:tavLst>
                                    </p:anim>
                                  </p:childTnLst>
                                </p:cTn>
                              </p:par>
                            </p:childTnLst>
                          </p:cTn>
                        </p:par>
                        <p:par>
                          <p:cTn id="39" fill="hold">
                            <p:stCondLst>
                              <p:cond delay="3500"/>
                            </p:stCondLst>
                            <p:childTnLst>
                              <p:par>
                                <p:cTn id="40" presetID="2" presetClass="entr" presetSubtype="8" fill="hold" nodeType="after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 calcmode="lin" valueType="num">
                                      <p:cBhvr additive="base">
                                        <p:cTn id="42" dur="500" fill="hold"/>
                                        <p:tgtEl>
                                          <p:spTgt spid="3">
                                            <p:txEl>
                                              <p:pRg st="7" end="7"/>
                                            </p:txEl>
                                          </p:spTgt>
                                        </p:tgtEl>
                                        <p:attrNameLst>
                                          <p:attrName>ppt_x</p:attrName>
                                        </p:attrNameLst>
                                      </p:cBhvr>
                                      <p:tavLst>
                                        <p:tav tm="0">
                                          <p:val>
                                            <p:strVal val="0-#ppt_w/2"/>
                                          </p:val>
                                        </p:tav>
                                        <p:tav tm="100000">
                                          <p:val>
                                            <p:strVal val="#ppt_x"/>
                                          </p:val>
                                        </p:tav>
                                      </p:tavLst>
                                    </p:anim>
                                    <p:anim calcmode="lin" valueType="num">
                                      <p:cBhvr additive="base">
                                        <p:cTn id="43" dur="500" fill="hold"/>
                                        <p:tgtEl>
                                          <p:spTgt spid="3">
                                            <p:txEl>
                                              <p:pRg st="7" end="7"/>
                                            </p:txEl>
                                          </p:spTgt>
                                        </p:tgtEl>
                                        <p:attrNameLst>
                                          <p:attrName>ppt_y</p:attrName>
                                        </p:attrNameLst>
                                      </p:cBhvr>
                                      <p:tavLst>
                                        <p:tav tm="0">
                                          <p:val>
                                            <p:strVal val="#ppt_y"/>
                                          </p:val>
                                        </p:tav>
                                        <p:tav tm="100000">
                                          <p:val>
                                            <p:strVal val="#ppt_y"/>
                                          </p:val>
                                        </p:tav>
                                      </p:tavLst>
                                    </p:anim>
                                  </p:childTnLst>
                                </p:cTn>
                              </p:par>
                            </p:childTnLst>
                          </p:cTn>
                        </p:par>
                        <p:par>
                          <p:cTn id="44" fill="hold">
                            <p:stCondLst>
                              <p:cond delay="4000"/>
                            </p:stCondLst>
                            <p:childTnLst>
                              <p:par>
                                <p:cTn id="45" presetID="2" presetClass="entr" presetSubtype="8" fill="hold" nodeType="after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 calcmode="lin" valueType="num">
                                      <p:cBhvr additive="base">
                                        <p:cTn id="47" dur="500" fill="hold"/>
                                        <p:tgtEl>
                                          <p:spTgt spid="3">
                                            <p:txEl>
                                              <p:pRg st="8" end="8"/>
                                            </p:txEl>
                                          </p:spTgt>
                                        </p:tgtEl>
                                        <p:attrNameLst>
                                          <p:attrName>ppt_x</p:attrName>
                                        </p:attrNameLst>
                                      </p:cBhvr>
                                      <p:tavLst>
                                        <p:tav tm="0">
                                          <p:val>
                                            <p:strVal val="0-#ppt_w/2"/>
                                          </p:val>
                                        </p:tav>
                                        <p:tav tm="100000">
                                          <p:val>
                                            <p:strVal val="#ppt_x"/>
                                          </p:val>
                                        </p:tav>
                                      </p:tavLst>
                                    </p:anim>
                                    <p:anim calcmode="lin" valueType="num">
                                      <p:cBhvr additive="base">
                                        <p:cTn id="48" dur="500" fill="hold"/>
                                        <p:tgtEl>
                                          <p:spTgt spid="3">
                                            <p:txEl>
                                              <p:pRg st="8" end="8"/>
                                            </p:txEl>
                                          </p:spTgt>
                                        </p:tgtEl>
                                        <p:attrNameLst>
                                          <p:attrName>ppt_y</p:attrName>
                                        </p:attrNameLst>
                                      </p:cBhvr>
                                      <p:tavLst>
                                        <p:tav tm="0">
                                          <p:val>
                                            <p:strVal val="#ppt_y"/>
                                          </p:val>
                                        </p:tav>
                                        <p:tav tm="100000">
                                          <p:val>
                                            <p:strVal val="#ppt_y"/>
                                          </p:val>
                                        </p:tav>
                                      </p:tavLst>
                                    </p:anim>
                                  </p:childTnLst>
                                </p:cTn>
                              </p:par>
                            </p:childTnLst>
                          </p:cTn>
                        </p:par>
                        <p:par>
                          <p:cTn id="49" fill="hold">
                            <p:stCondLst>
                              <p:cond delay="4500"/>
                            </p:stCondLst>
                            <p:childTnLst>
                              <p:par>
                                <p:cTn id="50" presetID="2" presetClass="entr" presetSubtype="8" fill="hold" nodeType="after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 calcmode="lin" valueType="num">
                                      <p:cBhvr additive="base">
                                        <p:cTn id="52" dur="500" fill="hold"/>
                                        <p:tgtEl>
                                          <p:spTgt spid="3">
                                            <p:txEl>
                                              <p:pRg st="9" end="9"/>
                                            </p:txEl>
                                          </p:spTgt>
                                        </p:tgtEl>
                                        <p:attrNameLst>
                                          <p:attrName>ppt_x</p:attrName>
                                        </p:attrNameLst>
                                      </p:cBhvr>
                                      <p:tavLst>
                                        <p:tav tm="0">
                                          <p:val>
                                            <p:strVal val="0-#ppt_w/2"/>
                                          </p:val>
                                        </p:tav>
                                        <p:tav tm="100000">
                                          <p:val>
                                            <p:strVal val="#ppt_x"/>
                                          </p:val>
                                        </p:tav>
                                      </p:tavLst>
                                    </p:anim>
                                    <p:anim calcmode="lin" valueType="num">
                                      <p:cBhvr additive="base">
                                        <p:cTn id="53" dur="500" fill="hold"/>
                                        <p:tgtEl>
                                          <p:spTgt spid="3">
                                            <p:txEl>
                                              <p:pRg st="9" end="9"/>
                                            </p:txEl>
                                          </p:spTgt>
                                        </p:tgtEl>
                                        <p:attrNameLst>
                                          <p:attrName>ppt_y</p:attrName>
                                        </p:attrNameLst>
                                      </p:cBhvr>
                                      <p:tavLst>
                                        <p:tav tm="0">
                                          <p:val>
                                            <p:strVal val="#ppt_y"/>
                                          </p:val>
                                        </p:tav>
                                        <p:tav tm="100000">
                                          <p:val>
                                            <p:strVal val="#ppt_y"/>
                                          </p:val>
                                        </p:tav>
                                      </p:tavLst>
                                    </p:anim>
                                  </p:childTnLst>
                                </p:cTn>
                              </p:par>
                            </p:childTnLst>
                          </p:cTn>
                        </p:par>
                        <p:par>
                          <p:cTn id="54" fill="hold">
                            <p:stCondLst>
                              <p:cond delay="5000"/>
                            </p:stCondLst>
                            <p:childTnLst>
                              <p:par>
                                <p:cTn id="55" presetID="2" presetClass="entr" presetSubtype="8" fill="hold" nodeType="after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 calcmode="lin" valueType="num">
                                      <p:cBhvr additive="base">
                                        <p:cTn id="57" dur="500" fill="hold"/>
                                        <p:tgtEl>
                                          <p:spTgt spid="3">
                                            <p:txEl>
                                              <p:pRg st="10" end="10"/>
                                            </p:txEl>
                                          </p:spTgt>
                                        </p:tgtEl>
                                        <p:attrNameLst>
                                          <p:attrName>ppt_x</p:attrName>
                                        </p:attrNameLst>
                                      </p:cBhvr>
                                      <p:tavLst>
                                        <p:tav tm="0">
                                          <p:val>
                                            <p:strVal val="0-#ppt_w/2"/>
                                          </p:val>
                                        </p:tav>
                                        <p:tav tm="100000">
                                          <p:val>
                                            <p:strVal val="#ppt_x"/>
                                          </p:val>
                                        </p:tav>
                                      </p:tavLst>
                                    </p:anim>
                                    <p:anim calcmode="lin" valueType="num">
                                      <p:cBhvr additive="base">
                                        <p:cTn id="58" dur="500" fill="hold"/>
                                        <p:tgtEl>
                                          <p:spTgt spid="3">
                                            <p:txEl>
                                              <p:pRg st="10" end="10"/>
                                            </p:txEl>
                                          </p:spTgt>
                                        </p:tgtEl>
                                        <p:attrNameLst>
                                          <p:attrName>ppt_y</p:attrName>
                                        </p:attrNameLst>
                                      </p:cBhvr>
                                      <p:tavLst>
                                        <p:tav tm="0">
                                          <p:val>
                                            <p:strVal val="#ppt_y"/>
                                          </p:val>
                                        </p:tav>
                                        <p:tav tm="100000">
                                          <p:val>
                                            <p:strVal val="#ppt_y"/>
                                          </p:val>
                                        </p:tav>
                                      </p:tavLst>
                                    </p:anim>
                                  </p:childTnLst>
                                </p:cTn>
                              </p:par>
                            </p:childTnLst>
                          </p:cTn>
                        </p:par>
                        <p:par>
                          <p:cTn id="59" fill="hold">
                            <p:stCondLst>
                              <p:cond delay="5500"/>
                            </p:stCondLst>
                            <p:childTnLst>
                              <p:par>
                                <p:cTn id="60" presetID="2" presetClass="entr" presetSubtype="8" fill="hold" nodeType="afterEffect">
                                  <p:stCondLst>
                                    <p:cond delay="0"/>
                                  </p:stCondLst>
                                  <p:childTnLst>
                                    <p:set>
                                      <p:cBhvr>
                                        <p:cTn id="61" dur="1" fill="hold">
                                          <p:stCondLst>
                                            <p:cond delay="0"/>
                                          </p:stCondLst>
                                        </p:cTn>
                                        <p:tgtEl>
                                          <p:spTgt spid="3">
                                            <p:txEl>
                                              <p:pRg st="11" end="11"/>
                                            </p:txEl>
                                          </p:spTgt>
                                        </p:tgtEl>
                                        <p:attrNameLst>
                                          <p:attrName>style.visibility</p:attrName>
                                        </p:attrNameLst>
                                      </p:cBhvr>
                                      <p:to>
                                        <p:strVal val="visible"/>
                                      </p:to>
                                    </p:set>
                                    <p:anim calcmode="lin" valueType="num">
                                      <p:cBhvr additive="base">
                                        <p:cTn id="62" dur="500" fill="hold"/>
                                        <p:tgtEl>
                                          <p:spTgt spid="3">
                                            <p:txEl>
                                              <p:pRg st="11" end="11"/>
                                            </p:txEl>
                                          </p:spTgt>
                                        </p:tgtEl>
                                        <p:attrNameLst>
                                          <p:attrName>ppt_x</p:attrName>
                                        </p:attrNameLst>
                                      </p:cBhvr>
                                      <p:tavLst>
                                        <p:tav tm="0">
                                          <p:val>
                                            <p:strVal val="0-#ppt_w/2"/>
                                          </p:val>
                                        </p:tav>
                                        <p:tav tm="100000">
                                          <p:val>
                                            <p:strVal val="#ppt_x"/>
                                          </p:val>
                                        </p:tav>
                                      </p:tavLst>
                                    </p:anim>
                                    <p:anim calcmode="lin" valueType="num">
                                      <p:cBhvr additive="base">
                                        <p:cTn id="63" dur="500" fill="hold"/>
                                        <p:tgtEl>
                                          <p:spTgt spid="3">
                                            <p:txEl>
                                              <p:pRg st="11" end="11"/>
                                            </p:txEl>
                                          </p:spTgt>
                                        </p:tgtEl>
                                        <p:attrNameLst>
                                          <p:attrName>ppt_y</p:attrName>
                                        </p:attrNameLst>
                                      </p:cBhvr>
                                      <p:tavLst>
                                        <p:tav tm="0">
                                          <p:val>
                                            <p:strVal val="#ppt_y"/>
                                          </p:val>
                                        </p:tav>
                                        <p:tav tm="100000">
                                          <p:val>
                                            <p:strVal val="#ppt_y"/>
                                          </p:val>
                                        </p:tav>
                                      </p:tavLst>
                                    </p:anim>
                                  </p:childTnLst>
                                </p:cTn>
                              </p:par>
                            </p:childTnLst>
                          </p:cTn>
                        </p:par>
                        <p:par>
                          <p:cTn id="64" fill="hold">
                            <p:stCondLst>
                              <p:cond delay="6000"/>
                            </p:stCondLst>
                            <p:childTnLst>
                              <p:par>
                                <p:cTn id="65" presetID="2" presetClass="entr" presetSubtype="8" fill="hold" nodeType="afterEffect">
                                  <p:stCondLst>
                                    <p:cond delay="0"/>
                                  </p:stCondLst>
                                  <p:childTnLst>
                                    <p:set>
                                      <p:cBhvr>
                                        <p:cTn id="66" dur="1" fill="hold">
                                          <p:stCondLst>
                                            <p:cond delay="0"/>
                                          </p:stCondLst>
                                        </p:cTn>
                                        <p:tgtEl>
                                          <p:spTgt spid="3">
                                            <p:txEl>
                                              <p:pRg st="12" end="12"/>
                                            </p:txEl>
                                          </p:spTgt>
                                        </p:tgtEl>
                                        <p:attrNameLst>
                                          <p:attrName>style.visibility</p:attrName>
                                        </p:attrNameLst>
                                      </p:cBhvr>
                                      <p:to>
                                        <p:strVal val="visible"/>
                                      </p:to>
                                    </p:set>
                                    <p:anim calcmode="lin" valueType="num">
                                      <p:cBhvr additive="base">
                                        <p:cTn id="67" dur="500" fill="hold"/>
                                        <p:tgtEl>
                                          <p:spTgt spid="3">
                                            <p:txEl>
                                              <p:pRg st="12" end="12"/>
                                            </p:txEl>
                                          </p:spTgt>
                                        </p:tgtEl>
                                        <p:attrNameLst>
                                          <p:attrName>ppt_x</p:attrName>
                                        </p:attrNameLst>
                                      </p:cBhvr>
                                      <p:tavLst>
                                        <p:tav tm="0">
                                          <p:val>
                                            <p:strVal val="0-#ppt_w/2"/>
                                          </p:val>
                                        </p:tav>
                                        <p:tav tm="100000">
                                          <p:val>
                                            <p:strVal val="#ppt_x"/>
                                          </p:val>
                                        </p:tav>
                                      </p:tavLst>
                                    </p:anim>
                                    <p:anim calcmode="lin" valueType="num">
                                      <p:cBhvr additive="base">
                                        <p:cTn id="68" dur="500" fill="hold"/>
                                        <p:tgtEl>
                                          <p:spTgt spid="3">
                                            <p:txEl>
                                              <p:pRg st="12" end="1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derrubrik 1">
            <a:extLst>
              <a:ext uri="{FF2B5EF4-FFF2-40B4-BE49-F238E27FC236}">
                <a16:creationId xmlns:a16="http://schemas.microsoft.com/office/drawing/2014/main" id="{FB0CCA65-9455-41A9-9147-2F0C8FAF6C66}"/>
              </a:ext>
            </a:extLst>
          </p:cNvPr>
          <p:cNvSpPr>
            <a:spLocks noGrp="1"/>
          </p:cNvSpPr>
          <p:nvPr>
            <p:ph type="subTitle" idx="1"/>
          </p:nvPr>
        </p:nvSpPr>
        <p:spPr>
          <a:xfrm>
            <a:off x="599290" y="685477"/>
            <a:ext cx="9397325" cy="597052"/>
          </a:xfrm>
        </p:spPr>
        <p:txBody>
          <a:bodyPr/>
          <a:lstStyle/>
          <a:p>
            <a:r>
              <a:rPr lang="sv-SE" b="1" dirty="0"/>
              <a:t>Futsal och Beach Soccer 2021/2022</a:t>
            </a:r>
          </a:p>
        </p:txBody>
      </p:sp>
      <p:sp>
        <p:nvSpPr>
          <p:cNvPr id="4" name="textruta 3">
            <a:extLst>
              <a:ext uri="{FF2B5EF4-FFF2-40B4-BE49-F238E27FC236}">
                <a16:creationId xmlns:a16="http://schemas.microsoft.com/office/drawing/2014/main" id="{A7FA49F8-E5A3-4E95-8891-3CE89FED5296}"/>
              </a:ext>
            </a:extLst>
          </p:cNvPr>
          <p:cNvSpPr txBox="1"/>
          <p:nvPr/>
        </p:nvSpPr>
        <p:spPr>
          <a:xfrm>
            <a:off x="688368" y="1613043"/>
            <a:ext cx="9092630" cy="5360442"/>
          </a:xfrm>
          <a:prstGeom prst="rect">
            <a:avLst/>
          </a:prstGeom>
          <a:noFill/>
        </p:spPr>
        <p:txBody>
          <a:bodyPr wrap="square" rtlCol="0">
            <a:spAutoFit/>
          </a:bodyPr>
          <a:lstStyle/>
          <a:p>
            <a:pPr lvl="0">
              <a:lnSpc>
                <a:spcPct val="90000"/>
              </a:lnSpc>
              <a:spcBef>
                <a:spcPts val="1000"/>
              </a:spcBef>
            </a:pPr>
            <a:r>
              <a:rPr lang="sv-SE" sz="1600" b="1" dirty="0">
                <a:solidFill>
                  <a:srgbClr val="C00000"/>
                </a:solidFill>
                <a:cs typeface="Calibri" panose="020F0502020204030204" pitchFamily="34" charset="0"/>
              </a:rPr>
              <a:t>Beach </a:t>
            </a:r>
            <a:r>
              <a:rPr lang="sv-SE" sz="1600" b="1" dirty="0" err="1">
                <a:solidFill>
                  <a:srgbClr val="C00000"/>
                </a:solidFill>
                <a:cs typeface="Calibri" panose="020F0502020204030204" pitchFamily="34" charset="0"/>
              </a:rPr>
              <a:t>Soccer</a:t>
            </a:r>
            <a:endParaRPr lang="sv-SE" sz="1600" b="1" dirty="0">
              <a:solidFill>
                <a:srgbClr val="C00000"/>
              </a:solidFill>
              <a:cs typeface="Calibri" panose="020F0502020204030204" pitchFamily="34" charset="0"/>
            </a:endParaRPr>
          </a:p>
          <a:p>
            <a:pPr marL="285750" lvl="0" indent="-285750">
              <a:lnSpc>
                <a:spcPct val="90000"/>
              </a:lnSpc>
              <a:spcBef>
                <a:spcPts val="1000"/>
              </a:spcBef>
              <a:buFont typeface="Arial" panose="020B0604020202020204" pitchFamily="34" charset="0"/>
              <a:buChar char="•"/>
            </a:pPr>
            <a:r>
              <a:rPr lang="sv-SE" sz="1600" dirty="0">
                <a:solidFill>
                  <a:srgbClr val="C00000"/>
                </a:solidFill>
                <a:cs typeface="Calibri" panose="020F0502020204030204" pitchFamily="34" charset="0"/>
              </a:rPr>
              <a:t>Erbjuda lagbesök </a:t>
            </a:r>
          </a:p>
          <a:p>
            <a:pPr marL="285750" lvl="0" indent="-285750">
              <a:lnSpc>
                <a:spcPct val="90000"/>
              </a:lnSpc>
              <a:spcBef>
                <a:spcPts val="1000"/>
              </a:spcBef>
              <a:buFont typeface="Arial" panose="020B0604020202020204" pitchFamily="34" charset="0"/>
              <a:buChar char="•"/>
            </a:pPr>
            <a:r>
              <a:rPr lang="sv-SE" sz="1600" dirty="0">
                <a:solidFill>
                  <a:srgbClr val="C00000"/>
                </a:solidFill>
                <a:cs typeface="Calibri" panose="020F0502020204030204" pitchFamily="34" charset="0"/>
              </a:rPr>
              <a:t>Beach </a:t>
            </a:r>
            <a:r>
              <a:rPr lang="sv-SE" sz="1600" dirty="0" err="1">
                <a:solidFill>
                  <a:srgbClr val="C00000"/>
                </a:solidFill>
                <a:cs typeface="Calibri" panose="020F0502020204030204" pitchFamily="34" charset="0"/>
              </a:rPr>
              <a:t>Soccer</a:t>
            </a:r>
            <a:r>
              <a:rPr lang="sv-SE" sz="1600" dirty="0">
                <a:solidFill>
                  <a:srgbClr val="C00000"/>
                </a:solidFill>
                <a:cs typeface="Calibri" panose="020F0502020204030204" pitchFamily="34" charset="0"/>
              </a:rPr>
              <a:t> SM under SM-vecka i Halmstad</a:t>
            </a:r>
          </a:p>
          <a:p>
            <a:pPr marL="285750" lvl="0" indent="-285750">
              <a:lnSpc>
                <a:spcPct val="90000"/>
              </a:lnSpc>
              <a:spcBef>
                <a:spcPts val="1000"/>
              </a:spcBef>
              <a:buFont typeface="Arial" panose="020B0604020202020204" pitchFamily="34" charset="0"/>
              <a:buChar char="•"/>
            </a:pPr>
            <a:endParaRPr lang="sv-SE" sz="1600" b="1" dirty="0">
              <a:solidFill>
                <a:srgbClr val="C00000"/>
              </a:solidFill>
              <a:cs typeface="Calibri" panose="020F0502020204030204" pitchFamily="34" charset="0"/>
            </a:endParaRPr>
          </a:p>
          <a:p>
            <a:pPr lvl="0">
              <a:lnSpc>
                <a:spcPct val="90000"/>
              </a:lnSpc>
              <a:spcBef>
                <a:spcPts val="1000"/>
              </a:spcBef>
            </a:pPr>
            <a:r>
              <a:rPr lang="sv-SE" sz="1600" b="1" dirty="0">
                <a:solidFill>
                  <a:srgbClr val="C00000"/>
                </a:solidFill>
                <a:cs typeface="Calibri" panose="020F0502020204030204" pitchFamily="34" charset="0"/>
              </a:rPr>
              <a:t>Extra insatser från förbundet kring </a:t>
            </a:r>
            <a:r>
              <a:rPr lang="sv-SE" sz="1600" b="1" dirty="0" err="1">
                <a:solidFill>
                  <a:srgbClr val="C00000"/>
                </a:solidFill>
                <a:cs typeface="Calibri" panose="020F0502020204030204" pitchFamily="34" charset="0"/>
              </a:rPr>
              <a:t>Futsal</a:t>
            </a:r>
            <a:r>
              <a:rPr lang="sv-SE" sz="1600" b="1" dirty="0">
                <a:solidFill>
                  <a:srgbClr val="C00000"/>
                </a:solidFill>
                <a:cs typeface="Calibri" panose="020F0502020204030204" pitchFamily="34" charset="0"/>
              </a:rPr>
              <a:t> och Beach </a:t>
            </a:r>
            <a:r>
              <a:rPr lang="sv-SE" sz="1600" b="1" dirty="0" err="1">
                <a:solidFill>
                  <a:srgbClr val="C00000"/>
                </a:solidFill>
                <a:cs typeface="Calibri" panose="020F0502020204030204" pitchFamily="34" charset="0"/>
              </a:rPr>
              <a:t>Soccer</a:t>
            </a:r>
            <a:r>
              <a:rPr lang="sv-SE" sz="1600" b="1" dirty="0">
                <a:solidFill>
                  <a:srgbClr val="C00000"/>
                </a:solidFill>
                <a:cs typeface="Calibri" panose="020F0502020204030204" pitchFamily="34" charset="0"/>
              </a:rPr>
              <a:t> 2021/2022 </a:t>
            </a:r>
          </a:p>
          <a:p>
            <a:pPr marL="285750" lvl="0" indent="-285750">
              <a:lnSpc>
                <a:spcPct val="90000"/>
              </a:lnSpc>
              <a:spcBef>
                <a:spcPts val="1000"/>
              </a:spcBef>
              <a:buFont typeface="Arial" panose="020B0604020202020204" pitchFamily="34" charset="0"/>
              <a:buChar char="•"/>
            </a:pPr>
            <a:r>
              <a:rPr lang="sv-SE" sz="1600" dirty="0">
                <a:solidFill>
                  <a:srgbClr val="C00000"/>
                </a:solidFill>
                <a:cs typeface="Calibri" panose="020F0502020204030204" pitchFamily="34" charset="0"/>
              </a:rPr>
              <a:t>Förtydligande mot kommuner och föreningar vad Smålands FF anser vara </a:t>
            </a:r>
            <a:r>
              <a:rPr lang="sv-SE" sz="1600" dirty="0" err="1">
                <a:solidFill>
                  <a:srgbClr val="C00000"/>
                </a:solidFill>
                <a:cs typeface="Calibri" panose="020F0502020204030204" pitchFamily="34" charset="0"/>
              </a:rPr>
              <a:t>futsalverksamhet</a:t>
            </a:r>
            <a:endParaRPr lang="sv-SE" sz="1600" dirty="0">
              <a:solidFill>
                <a:srgbClr val="C00000"/>
              </a:solidFill>
              <a:cs typeface="Calibri" panose="020F0502020204030204" pitchFamily="34" charset="0"/>
            </a:endParaRPr>
          </a:p>
          <a:p>
            <a:pPr marL="285750" lvl="0" indent="-285750">
              <a:lnSpc>
                <a:spcPct val="90000"/>
              </a:lnSpc>
              <a:spcBef>
                <a:spcPts val="1000"/>
              </a:spcBef>
              <a:buFont typeface="Arial" panose="020B0604020202020204" pitchFamily="34" charset="0"/>
              <a:buChar char="•"/>
            </a:pPr>
            <a:r>
              <a:rPr lang="sv-SE" sz="1600" dirty="0">
                <a:solidFill>
                  <a:srgbClr val="C00000"/>
                </a:solidFill>
                <a:cs typeface="Calibri" panose="020F0502020204030204" pitchFamily="34" charset="0"/>
              </a:rPr>
              <a:t>Uppsöka kommuner för samsyn kring anläggningssituation för </a:t>
            </a:r>
            <a:r>
              <a:rPr lang="sv-SE" sz="1600" dirty="0" err="1">
                <a:solidFill>
                  <a:srgbClr val="C00000"/>
                </a:solidFill>
                <a:cs typeface="Calibri" panose="020F0502020204030204" pitchFamily="34" charset="0"/>
              </a:rPr>
              <a:t>futsal</a:t>
            </a:r>
            <a:r>
              <a:rPr lang="sv-SE" sz="1600" dirty="0">
                <a:solidFill>
                  <a:srgbClr val="C00000"/>
                </a:solidFill>
                <a:cs typeface="Calibri" panose="020F0502020204030204" pitchFamily="34" charset="0"/>
              </a:rPr>
              <a:t>- och beach </a:t>
            </a:r>
            <a:r>
              <a:rPr lang="sv-SE" sz="1600" dirty="0" err="1">
                <a:solidFill>
                  <a:srgbClr val="C00000"/>
                </a:solidFill>
                <a:cs typeface="Calibri" panose="020F0502020204030204" pitchFamily="34" charset="0"/>
              </a:rPr>
              <a:t>soccerverksamhet</a:t>
            </a:r>
            <a:endParaRPr lang="sv-SE" sz="1600" dirty="0">
              <a:solidFill>
                <a:srgbClr val="C00000"/>
              </a:solidFill>
              <a:cs typeface="Calibri" panose="020F0502020204030204" pitchFamily="34" charset="0"/>
            </a:endParaRPr>
          </a:p>
          <a:p>
            <a:pPr marL="285750" lvl="0" indent="-285750">
              <a:lnSpc>
                <a:spcPct val="90000"/>
              </a:lnSpc>
              <a:spcBef>
                <a:spcPts val="1000"/>
              </a:spcBef>
              <a:buFont typeface="Arial" panose="020B0604020202020204" pitchFamily="34" charset="0"/>
              <a:buChar char="•"/>
            </a:pPr>
            <a:r>
              <a:rPr lang="sv-SE" sz="1600" dirty="0">
                <a:solidFill>
                  <a:srgbClr val="C00000"/>
                </a:solidFill>
                <a:cs typeface="Calibri" panose="020F0502020204030204" pitchFamily="34" charset="0"/>
              </a:rPr>
              <a:t>Verka för att arrangera </a:t>
            </a:r>
            <a:r>
              <a:rPr lang="sv-SE" sz="1600" dirty="0" err="1">
                <a:solidFill>
                  <a:srgbClr val="C00000"/>
                </a:solidFill>
                <a:cs typeface="Calibri" panose="020F0502020204030204" pitchFamily="34" charset="0"/>
              </a:rPr>
              <a:t>futsal</a:t>
            </a:r>
            <a:r>
              <a:rPr lang="sv-SE" sz="1600" dirty="0">
                <a:solidFill>
                  <a:srgbClr val="C00000"/>
                </a:solidFill>
                <a:cs typeface="Calibri" panose="020F0502020204030204" pitchFamily="34" charset="0"/>
              </a:rPr>
              <a:t>- och beach </a:t>
            </a:r>
            <a:r>
              <a:rPr lang="sv-SE" sz="1600" dirty="0" err="1">
                <a:solidFill>
                  <a:srgbClr val="C00000"/>
                </a:solidFill>
                <a:cs typeface="Calibri" panose="020F0502020204030204" pitchFamily="34" charset="0"/>
              </a:rPr>
              <a:t>soccerevenemang</a:t>
            </a:r>
            <a:r>
              <a:rPr lang="sv-SE" sz="1600" dirty="0">
                <a:solidFill>
                  <a:srgbClr val="C00000"/>
                </a:solidFill>
                <a:cs typeface="Calibri" panose="020F0502020204030204" pitchFamily="34" charset="0"/>
              </a:rPr>
              <a:t> i distriktet</a:t>
            </a:r>
          </a:p>
          <a:p>
            <a:pPr marL="285750" lvl="0" indent="-285750">
              <a:lnSpc>
                <a:spcPct val="90000"/>
              </a:lnSpc>
              <a:spcBef>
                <a:spcPts val="1000"/>
              </a:spcBef>
              <a:buFont typeface="Arial" panose="020B0604020202020204" pitchFamily="34" charset="0"/>
              <a:buChar char="•"/>
            </a:pPr>
            <a:endParaRPr lang="sv-SE" sz="1600" dirty="0">
              <a:solidFill>
                <a:srgbClr val="C00000"/>
              </a:solidFill>
              <a:cs typeface="Calibri" panose="020F0502020204030204" pitchFamily="34" charset="0"/>
            </a:endParaRPr>
          </a:p>
          <a:p>
            <a:pPr marL="285750" lvl="0" indent="-285750">
              <a:lnSpc>
                <a:spcPct val="90000"/>
              </a:lnSpc>
              <a:spcBef>
                <a:spcPts val="1000"/>
              </a:spcBef>
              <a:buFont typeface="Arial" panose="020B0604020202020204" pitchFamily="34" charset="0"/>
              <a:buChar char="•"/>
            </a:pPr>
            <a:r>
              <a:rPr lang="sv-SE" sz="1600" dirty="0">
                <a:solidFill>
                  <a:srgbClr val="C00000"/>
                </a:solidFill>
                <a:cs typeface="Calibri" panose="020F0502020204030204" pitchFamily="34" charset="0"/>
              </a:rPr>
              <a:t>SvFF Fond – Investeringsfond Anläggning </a:t>
            </a:r>
          </a:p>
          <a:p>
            <a:pPr marL="742950" lvl="1" indent="-285750">
              <a:lnSpc>
                <a:spcPct val="90000"/>
              </a:lnSpc>
              <a:spcBef>
                <a:spcPts val="1000"/>
              </a:spcBef>
              <a:buFont typeface="Arial" panose="020B0604020202020204" pitchFamily="34" charset="0"/>
              <a:buChar char="•"/>
            </a:pPr>
            <a:r>
              <a:rPr lang="sv-SE" sz="1600" dirty="0">
                <a:solidFill>
                  <a:srgbClr val="C00000"/>
                </a:solidFill>
                <a:cs typeface="Calibri" panose="020F0502020204030204" pitchFamily="34" charset="0"/>
              </a:rPr>
              <a:t>Ansökan from 1 mars 2021 med utdelning 2022 – med reservation för hur pandemin fortlöper </a:t>
            </a:r>
          </a:p>
          <a:p>
            <a:pPr marL="742950" lvl="1" indent="-285750">
              <a:lnSpc>
                <a:spcPct val="90000"/>
              </a:lnSpc>
              <a:spcBef>
                <a:spcPts val="1000"/>
              </a:spcBef>
              <a:buFont typeface="Arial" panose="020B0604020202020204" pitchFamily="34" charset="0"/>
              <a:buChar char="•"/>
            </a:pPr>
            <a:r>
              <a:rPr lang="de-DE" sz="1600" u="sng" dirty="0">
                <a:hlinkClick r:id="rId2"/>
              </a:rPr>
              <a:t>https://aktiva.svenskfotboll.se/493106/globalassets/svff/dokumentdokumentblock/anlaggning/futsal-och-beachsoccer/futsalhall-a4-for-utskick.pdf</a:t>
            </a:r>
            <a:endParaRPr lang="sv-SE" sz="1600" dirty="0"/>
          </a:p>
          <a:p>
            <a:pPr marL="285750" lvl="0" indent="-285750">
              <a:lnSpc>
                <a:spcPct val="90000"/>
              </a:lnSpc>
              <a:spcBef>
                <a:spcPts val="1000"/>
              </a:spcBef>
              <a:buFont typeface="Arial" panose="020B0604020202020204" pitchFamily="34" charset="0"/>
              <a:buChar char="•"/>
            </a:pPr>
            <a:endParaRPr lang="sv-SE" sz="1600" dirty="0">
              <a:solidFill>
                <a:srgbClr val="C00000"/>
              </a:solidFill>
              <a:cs typeface="Calibri" panose="020F0502020204030204" pitchFamily="34" charset="0"/>
            </a:endParaRPr>
          </a:p>
          <a:p>
            <a:pPr marL="285750" lvl="0" indent="-285750">
              <a:lnSpc>
                <a:spcPct val="90000"/>
              </a:lnSpc>
              <a:spcBef>
                <a:spcPts val="1000"/>
              </a:spcBef>
              <a:buFont typeface="Arial" panose="020B0604020202020204" pitchFamily="34" charset="0"/>
              <a:buChar char="•"/>
            </a:pPr>
            <a:endParaRPr lang="sv-SE" sz="1600" dirty="0">
              <a:solidFill>
                <a:srgbClr val="C00000"/>
              </a:solidFill>
              <a:cs typeface="Calibri" panose="020F0502020204030204" pitchFamily="34" charset="0"/>
            </a:endParaRPr>
          </a:p>
          <a:p>
            <a:endParaRPr lang="sv-SE" dirty="0"/>
          </a:p>
        </p:txBody>
      </p:sp>
    </p:spTree>
    <p:extLst>
      <p:ext uri="{BB962C8B-B14F-4D97-AF65-F5344CB8AC3E}">
        <p14:creationId xmlns:p14="http://schemas.microsoft.com/office/powerpoint/2010/main" val="1679430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nodeType="after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calcmode="lin" valueType="num">
                                      <p:cBhvr additive="base">
                                        <p:cTn id="12" dur="500" fill="hold"/>
                                        <p:tgtEl>
                                          <p:spTgt spid="4">
                                            <p:txEl>
                                              <p:pRg st="1" end="1"/>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4">
                                            <p:txEl>
                                              <p:pRg st="1" end="1"/>
                                            </p:txEl>
                                          </p:spTgt>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fill="hold" nodeType="after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calcmode="lin" valueType="num">
                                      <p:cBhvr additive="base">
                                        <p:cTn id="17" dur="500" fill="hold"/>
                                        <p:tgtEl>
                                          <p:spTgt spid="4">
                                            <p:txEl>
                                              <p:pRg st="2" end="2"/>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4">
                                            <p:txEl>
                                              <p:pRg st="2" end="2"/>
                                            </p:txEl>
                                          </p:spTgt>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8" fill="hold" nodeType="afterEffect">
                                  <p:stCondLst>
                                    <p:cond delay="0"/>
                                  </p:stCondLst>
                                  <p:childTnLst>
                                    <p:set>
                                      <p:cBhvr>
                                        <p:cTn id="21" dur="1" fill="hold">
                                          <p:stCondLst>
                                            <p:cond delay="0"/>
                                          </p:stCondLst>
                                        </p:cTn>
                                        <p:tgtEl>
                                          <p:spTgt spid="4">
                                            <p:txEl>
                                              <p:pRg st="4" end="4"/>
                                            </p:txEl>
                                          </p:spTgt>
                                        </p:tgtEl>
                                        <p:attrNameLst>
                                          <p:attrName>style.visibility</p:attrName>
                                        </p:attrNameLst>
                                      </p:cBhvr>
                                      <p:to>
                                        <p:strVal val="visible"/>
                                      </p:to>
                                    </p:set>
                                    <p:anim calcmode="lin" valueType="num">
                                      <p:cBhvr additive="base">
                                        <p:cTn id="22" dur="500" fill="hold"/>
                                        <p:tgtEl>
                                          <p:spTgt spid="4">
                                            <p:txEl>
                                              <p:pRg st="4" end="4"/>
                                            </p:txEl>
                                          </p:spTgt>
                                        </p:tgtEl>
                                        <p:attrNameLst>
                                          <p:attrName>ppt_x</p:attrName>
                                        </p:attrNameLst>
                                      </p:cBhvr>
                                      <p:tavLst>
                                        <p:tav tm="0">
                                          <p:val>
                                            <p:strVal val="0-#ppt_w/2"/>
                                          </p:val>
                                        </p:tav>
                                        <p:tav tm="100000">
                                          <p:val>
                                            <p:strVal val="#ppt_x"/>
                                          </p:val>
                                        </p:tav>
                                      </p:tavLst>
                                    </p:anim>
                                    <p:anim calcmode="lin" valueType="num">
                                      <p:cBhvr additive="base">
                                        <p:cTn id="23" dur="500" fill="hold"/>
                                        <p:tgtEl>
                                          <p:spTgt spid="4">
                                            <p:txEl>
                                              <p:pRg st="4" end="4"/>
                                            </p:txEl>
                                          </p:spTgt>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2" presetClass="entr" presetSubtype="8" fill="hold" nodeType="after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 calcmode="lin" valueType="num">
                                      <p:cBhvr additive="base">
                                        <p:cTn id="27" dur="500" fill="hold"/>
                                        <p:tgtEl>
                                          <p:spTgt spid="4">
                                            <p:txEl>
                                              <p:pRg st="5" end="5"/>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4">
                                            <p:txEl>
                                              <p:pRg st="5" end="5"/>
                                            </p:txEl>
                                          </p:spTgt>
                                        </p:tgtEl>
                                        <p:attrNameLst>
                                          <p:attrName>ppt_y</p:attrName>
                                        </p:attrNameLst>
                                      </p:cBhvr>
                                      <p:tavLst>
                                        <p:tav tm="0">
                                          <p:val>
                                            <p:strVal val="#ppt_y"/>
                                          </p:val>
                                        </p:tav>
                                        <p:tav tm="100000">
                                          <p:val>
                                            <p:strVal val="#ppt_y"/>
                                          </p:val>
                                        </p:tav>
                                      </p:tavLst>
                                    </p:anim>
                                  </p:childTnLst>
                                </p:cTn>
                              </p:par>
                            </p:childTnLst>
                          </p:cTn>
                        </p:par>
                        <p:par>
                          <p:cTn id="29" fill="hold">
                            <p:stCondLst>
                              <p:cond delay="2500"/>
                            </p:stCondLst>
                            <p:childTnLst>
                              <p:par>
                                <p:cTn id="30" presetID="2" presetClass="entr" presetSubtype="8" fill="hold" nodeType="afterEffect">
                                  <p:stCondLst>
                                    <p:cond delay="0"/>
                                  </p:stCondLst>
                                  <p:childTnLst>
                                    <p:set>
                                      <p:cBhvr>
                                        <p:cTn id="31" dur="1" fill="hold">
                                          <p:stCondLst>
                                            <p:cond delay="0"/>
                                          </p:stCondLst>
                                        </p:cTn>
                                        <p:tgtEl>
                                          <p:spTgt spid="4">
                                            <p:txEl>
                                              <p:pRg st="6" end="6"/>
                                            </p:txEl>
                                          </p:spTgt>
                                        </p:tgtEl>
                                        <p:attrNameLst>
                                          <p:attrName>style.visibility</p:attrName>
                                        </p:attrNameLst>
                                      </p:cBhvr>
                                      <p:to>
                                        <p:strVal val="visible"/>
                                      </p:to>
                                    </p:set>
                                    <p:anim calcmode="lin" valueType="num">
                                      <p:cBhvr additive="base">
                                        <p:cTn id="32" dur="500" fill="hold"/>
                                        <p:tgtEl>
                                          <p:spTgt spid="4">
                                            <p:txEl>
                                              <p:pRg st="6" end="6"/>
                                            </p:txEl>
                                          </p:spTgt>
                                        </p:tgtEl>
                                        <p:attrNameLst>
                                          <p:attrName>ppt_x</p:attrName>
                                        </p:attrNameLst>
                                      </p:cBhvr>
                                      <p:tavLst>
                                        <p:tav tm="0">
                                          <p:val>
                                            <p:strVal val="0-#ppt_w/2"/>
                                          </p:val>
                                        </p:tav>
                                        <p:tav tm="100000">
                                          <p:val>
                                            <p:strVal val="#ppt_x"/>
                                          </p:val>
                                        </p:tav>
                                      </p:tavLst>
                                    </p:anim>
                                    <p:anim calcmode="lin" valueType="num">
                                      <p:cBhvr additive="base">
                                        <p:cTn id="33" dur="500" fill="hold"/>
                                        <p:tgtEl>
                                          <p:spTgt spid="4">
                                            <p:txEl>
                                              <p:pRg st="6" end="6"/>
                                            </p:txEl>
                                          </p:spTgt>
                                        </p:tgtEl>
                                        <p:attrNameLst>
                                          <p:attrName>ppt_y</p:attrName>
                                        </p:attrNameLst>
                                      </p:cBhvr>
                                      <p:tavLst>
                                        <p:tav tm="0">
                                          <p:val>
                                            <p:strVal val="#ppt_y"/>
                                          </p:val>
                                        </p:tav>
                                        <p:tav tm="100000">
                                          <p:val>
                                            <p:strVal val="#ppt_y"/>
                                          </p:val>
                                        </p:tav>
                                      </p:tavLst>
                                    </p:anim>
                                  </p:childTnLst>
                                </p:cTn>
                              </p:par>
                            </p:childTnLst>
                          </p:cTn>
                        </p:par>
                        <p:par>
                          <p:cTn id="34" fill="hold">
                            <p:stCondLst>
                              <p:cond delay="3000"/>
                            </p:stCondLst>
                            <p:childTnLst>
                              <p:par>
                                <p:cTn id="35" presetID="2" presetClass="entr" presetSubtype="8" fill="hold" nodeType="afterEffect">
                                  <p:stCondLst>
                                    <p:cond delay="0"/>
                                  </p:stCondLst>
                                  <p:childTnLst>
                                    <p:set>
                                      <p:cBhvr>
                                        <p:cTn id="36" dur="1" fill="hold">
                                          <p:stCondLst>
                                            <p:cond delay="0"/>
                                          </p:stCondLst>
                                        </p:cTn>
                                        <p:tgtEl>
                                          <p:spTgt spid="4">
                                            <p:txEl>
                                              <p:pRg st="7" end="7"/>
                                            </p:txEl>
                                          </p:spTgt>
                                        </p:tgtEl>
                                        <p:attrNameLst>
                                          <p:attrName>style.visibility</p:attrName>
                                        </p:attrNameLst>
                                      </p:cBhvr>
                                      <p:to>
                                        <p:strVal val="visible"/>
                                      </p:to>
                                    </p:set>
                                    <p:anim calcmode="lin" valueType="num">
                                      <p:cBhvr additive="base">
                                        <p:cTn id="37" dur="500" fill="hold"/>
                                        <p:tgtEl>
                                          <p:spTgt spid="4">
                                            <p:txEl>
                                              <p:pRg st="7" end="7"/>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4">
                                            <p:txEl>
                                              <p:pRg st="7" end="7"/>
                                            </p:txEl>
                                          </p:spTgt>
                                        </p:tgtEl>
                                        <p:attrNameLst>
                                          <p:attrName>ppt_y</p:attrName>
                                        </p:attrNameLst>
                                      </p:cBhvr>
                                      <p:tavLst>
                                        <p:tav tm="0">
                                          <p:val>
                                            <p:strVal val="#ppt_y"/>
                                          </p:val>
                                        </p:tav>
                                        <p:tav tm="100000">
                                          <p:val>
                                            <p:strVal val="#ppt_y"/>
                                          </p:val>
                                        </p:tav>
                                      </p:tavLst>
                                    </p:anim>
                                  </p:childTnLst>
                                </p:cTn>
                              </p:par>
                            </p:childTnLst>
                          </p:cTn>
                        </p:par>
                        <p:par>
                          <p:cTn id="39" fill="hold">
                            <p:stCondLst>
                              <p:cond delay="3500"/>
                            </p:stCondLst>
                            <p:childTnLst>
                              <p:par>
                                <p:cTn id="40" presetID="2" presetClass="entr" presetSubtype="8" fill="hold" nodeType="afterEffect">
                                  <p:stCondLst>
                                    <p:cond delay="0"/>
                                  </p:stCondLst>
                                  <p:childTnLst>
                                    <p:set>
                                      <p:cBhvr>
                                        <p:cTn id="41" dur="1" fill="hold">
                                          <p:stCondLst>
                                            <p:cond delay="0"/>
                                          </p:stCondLst>
                                        </p:cTn>
                                        <p:tgtEl>
                                          <p:spTgt spid="4">
                                            <p:txEl>
                                              <p:pRg st="9" end="9"/>
                                            </p:txEl>
                                          </p:spTgt>
                                        </p:tgtEl>
                                        <p:attrNameLst>
                                          <p:attrName>style.visibility</p:attrName>
                                        </p:attrNameLst>
                                      </p:cBhvr>
                                      <p:to>
                                        <p:strVal val="visible"/>
                                      </p:to>
                                    </p:set>
                                    <p:anim calcmode="lin" valueType="num">
                                      <p:cBhvr additive="base">
                                        <p:cTn id="42" dur="500" fill="hold"/>
                                        <p:tgtEl>
                                          <p:spTgt spid="4">
                                            <p:txEl>
                                              <p:pRg st="9" end="9"/>
                                            </p:txEl>
                                          </p:spTgt>
                                        </p:tgtEl>
                                        <p:attrNameLst>
                                          <p:attrName>ppt_x</p:attrName>
                                        </p:attrNameLst>
                                      </p:cBhvr>
                                      <p:tavLst>
                                        <p:tav tm="0">
                                          <p:val>
                                            <p:strVal val="0-#ppt_w/2"/>
                                          </p:val>
                                        </p:tav>
                                        <p:tav tm="100000">
                                          <p:val>
                                            <p:strVal val="#ppt_x"/>
                                          </p:val>
                                        </p:tav>
                                      </p:tavLst>
                                    </p:anim>
                                    <p:anim calcmode="lin" valueType="num">
                                      <p:cBhvr additive="base">
                                        <p:cTn id="43" dur="500" fill="hold"/>
                                        <p:tgtEl>
                                          <p:spTgt spid="4">
                                            <p:txEl>
                                              <p:pRg st="9" end="9"/>
                                            </p:txEl>
                                          </p:spTgt>
                                        </p:tgtEl>
                                        <p:attrNameLst>
                                          <p:attrName>ppt_y</p:attrName>
                                        </p:attrNameLst>
                                      </p:cBhvr>
                                      <p:tavLst>
                                        <p:tav tm="0">
                                          <p:val>
                                            <p:strVal val="#ppt_y"/>
                                          </p:val>
                                        </p:tav>
                                        <p:tav tm="100000">
                                          <p:val>
                                            <p:strVal val="#ppt_y"/>
                                          </p:val>
                                        </p:tav>
                                      </p:tavLst>
                                    </p:anim>
                                  </p:childTnLst>
                                </p:cTn>
                              </p:par>
                            </p:childTnLst>
                          </p:cTn>
                        </p:par>
                        <p:par>
                          <p:cTn id="44" fill="hold">
                            <p:stCondLst>
                              <p:cond delay="4000"/>
                            </p:stCondLst>
                            <p:childTnLst>
                              <p:par>
                                <p:cTn id="45" presetID="2" presetClass="entr" presetSubtype="8" fill="hold" nodeType="afterEffect">
                                  <p:stCondLst>
                                    <p:cond delay="0"/>
                                  </p:stCondLst>
                                  <p:childTnLst>
                                    <p:set>
                                      <p:cBhvr>
                                        <p:cTn id="46" dur="1" fill="hold">
                                          <p:stCondLst>
                                            <p:cond delay="0"/>
                                          </p:stCondLst>
                                        </p:cTn>
                                        <p:tgtEl>
                                          <p:spTgt spid="4">
                                            <p:txEl>
                                              <p:pRg st="10" end="10"/>
                                            </p:txEl>
                                          </p:spTgt>
                                        </p:tgtEl>
                                        <p:attrNameLst>
                                          <p:attrName>style.visibility</p:attrName>
                                        </p:attrNameLst>
                                      </p:cBhvr>
                                      <p:to>
                                        <p:strVal val="visible"/>
                                      </p:to>
                                    </p:set>
                                    <p:anim calcmode="lin" valueType="num">
                                      <p:cBhvr additive="base">
                                        <p:cTn id="47" dur="500" fill="hold"/>
                                        <p:tgtEl>
                                          <p:spTgt spid="4">
                                            <p:txEl>
                                              <p:pRg st="10" end="10"/>
                                            </p:txEl>
                                          </p:spTgt>
                                        </p:tgtEl>
                                        <p:attrNameLst>
                                          <p:attrName>ppt_x</p:attrName>
                                        </p:attrNameLst>
                                      </p:cBhvr>
                                      <p:tavLst>
                                        <p:tav tm="0">
                                          <p:val>
                                            <p:strVal val="0-#ppt_w/2"/>
                                          </p:val>
                                        </p:tav>
                                        <p:tav tm="100000">
                                          <p:val>
                                            <p:strVal val="#ppt_x"/>
                                          </p:val>
                                        </p:tav>
                                      </p:tavLst>
                                    </p:anim>
                                    <p:anim calcmode="lin" valueType="num">
                                      <p:cBhvr additive="base">
                                        <p:cTn id="48" dur="500" fill="hold"/>
                                        <p:tgtEl>
                                          <p:spTgt spid="4">
                                            <p:txEl>
                                              <p:pRg st="10" end="10"/>
                                            </p:txEl>
                                          </p:spTgt>
                                        </p:tgtEl>
                                        <p:attrNameLst>
                                          <p:attrName>ppt_y</p:attrName>
                                        </p:attrNameLst>
                                      </p:cBhvr>
                                      <p:tavLst>
                                        <p:tav tm="0">
                                          <p:val>
                                            <p:strVal val="#ppt_y"/>
                                          </p:val>
                                        </p:tav>
                                        <p:tav tm="100000">
                                          <p:val>
                                            <p:strVal val="#ppt_y"/>
                                          </p:val>
                                        </p:tav>
                                      </p:tavLst>
                                    </p:anim>
                                  </p:childTnLst>
                                </p:cTn>
                              </p:par>
                            </p:childTnLst>
                          </p:cTn>
                        </p:par>
                        <p:par>
                          <p:cTn id="49" fill="hold">
                            <p:stCondLst>
                              <p:cond delay="4500"/>
                            </p:stCondLst>
                            <p:childTnLst>
                              <p:par>
                                <p:cTn id="50" presetID="2" presetClass="entr" presetSubtype="8" fill="hold" nodeType="afterEffect">
                                  <p:stCondLst>
                                    <p:cond delay="0"/>
                                  </p:stCondLst>
                                  <p:childTnLst>
                                    <p:set>
                                      <p:cBhvr>
                                        <p:cTn id="51" dur="1" fill="hold">
                                          <p:stCondLst>
                                            <p:cond delay="0"/>
                                          </p:stCondLst>
                                        </p:cTn>
                                        <p:tgtEl>
                                          <p:spTgt spid="4">
                                            <p:txEl>
                                              <p:pRg st="11" end="11"/>
                                            </p:txEl>
                                          </p:spTgt>
                                        </p:tgtEl>
                                        <p:attrNameLst>
                                          <p:attrName>style.visibility</p:attrName>
                                        </p:attrNameLst>
                                      </p:cBhvr>
                                      <p:to>
                                        <p:strVal val="visible"/>
                                      </p:to>
                                    </p:set>
                                    <p:anim calcmode="lin" valueType="num">
                                      <p:cBhvr additive="base">
                                        <p:cTn id="52" dur="500" fill="hold"/>
                                        <p:tgtEl>
                                          <p:spTgt spid="4">
                                            <p:txEl>
                                              <p:pRg st="11" end="11"/>
                                            </p:txEl>
                                          </p:spTgt>
                                        </p:tgtEl>
                                        <p:attrNameLst>
                                          <p:attrName>ppt_x</p:attrName>
                                        </p:attrNameLst>
                                      </p:cBhvr>
                                      <p:tavLst>
                                        <p:tav tm="0">
                                          <p:val>
                                            <p:strVal val="0-#ppt_w/2"/>
                                          </p:val>
                                        </p:tav>
                                        <p:tav tm="100000">
                                          <p:val>
                                            <p:strVal val="#ppt_x"/>
                                          </p:val>
                                        </p:tav>
                                      </p:tavLst>
                                    </p:anim>
                                    <p:anim calcmode="lin" valueType="num">
                                      <p:cBhvr additive="base">
                                        <p:cTn id="53" dur="500" fill="hold"/>
                                        <p:tgtEl>
                                          <p:spTgt spid="4">
                                            <p:txEl>
                                              <p:pRg st="11" end="1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C031EABC-CE09-4158-8DC4-A8FE6AA36112}"/>
              </a:ext>
            </a:extLst>
          </p:cNvPr>
          <p:cNvSpPr>
            <a:spLocks noGrp="1"/>
          </p:cNvSpPr>
          <p:nvPr>
            <p:ph idx="1"/>
          </p:nvPr>
        </p:nvSpPr>
        <p:spPr>
          <a:xfrm>
            <a:off x="537338" y="1617155"/>
            <a:ext cx="9942302" cy="3451225"/>
          </a:xfrm>
        </p:spPr>
        <p:txBody>
          <a:bodyPr/>
          <a:lstStyle/>
          <a:p>
            <a:pPr>
              <a:lnSpc>
                <a:spcPct val="100000"/>
              </a:lnSpc>
            </a:pPr>
            <a:r>
              <a:rPr lang="sv-SE" sz="1600" b="1" dirty="0">
                <a:cs typeface="Calibri" panose="020F0502020204030204" pitchFamily="34" charset="0"/>
              </a:rPr>
              <a:t>Föreningsutveckling</a:t>
            </a:r>
          </a:p>
          <a:p>
            <a:pPr marL="285750" indent="-285750">
              <a:lnSpc>
                <a:spcPct val="100000"/>
              </a:lnSpc>
              <a:buFont typeface="Arial" panose="020B0604020202020204" pitchFamily="34" charset="0"/>
              <a:buChar char="•"/>
            </a:pPr>
            <a:r>
              <a:rPr lang="sv-SE" sz="1600" dirty="0">
                <a:cs typeface="Calibri" panose="020F0502020204030204" pitchFamily="34" charset="0"/>
              </a:rPr>
              <a:t>Aktivera de som inte har någon idrott på vintern med </a:t>
            </a:r>
            <a:r>
              <a:rPr lang="sv-SE" sz="1600" dirty="0" err="1">
                <a:cs typeface="Calibri" panose="020F0502020204030204" pitchFamily="34" charset="0"/>
              </a:rPr>
              <a:t>Futsal</a:t>
            </a:r>
            <a:r>
              <a:rPr lang="sv-SE" sz="1600" dirty="0">
                <a:cs typeface="Calibri" panose="020F0502020204030204" pitchFamily="34" charset="0"/>
              </a:rPr>
              <a:t> och ett aktivt avbrott på sommaren med Beach </a:t>
            </a:r>
            <a:r>
              <a:rPr lang="sv-SE" sz="1600" dirty="0" err="1">
                <a:cs typeface="Calibri" panose="020F0502020204030204" pitchFamily="34" charset="0"/>
              </a:rPr>
              <a:t>Soccer</a:t>
            </a:r>
            <a:r>
              <a:rPr lang="sv-SE" sz="1600" dirty="0">
                <a:cs typeface="Calibri" panose="020F0502020204030204" pitchFamily="34" charset="0"/>
              </a:rPr>
              <a:t>.</a:t>
            </a:r>
          </a:p>
          <a:p>
            <a:pPr marL="285750" indent="-285750">
              <a:lnSpc>
                <a:spcPct val="100000"/>
              </a:lnSpc>
              <a:buFont typeface="Arial" panose="020B0604020202020204" pitchFamily="34" charset="0"/>
              <a:buChar char="•"/>
            </a:pPr>
            <a:r>
              <a:rPr lang="sv-SE" sz="1600" dirty="0" err="1">
                <a:cs typeface="Calibri" panose="020F0502020204030204" pitchFamily="34" charset="0"/>
              </a:rPr>
              <a:t>Futsal</a:t>
            </a:r>
            <a:r>
              <a:rPr lang="sv-SE" sz="1600" dirty="0">
                <a:cs typeface="Calibri" panose="020F0502020204030204" pitchFamily="34" charset="0"/>
              </a:rPr>
              <a:t> är även en utmärkt integrationssport. Märks på många platser i Sverige (och i Småland) att det attraherar många med invandrarbakgrund. </a:t>
            </a:r>
            <a:endParaRPr lang="sv-SE" sz="1600" b="1" dirty="0">
              <a:cs typeface="Calibri" panose="020F0502020204030204" pitchFamily="34" charset="0"/>
            </a:endParaRPr>
          </a:p>
          <a:p>
            <a:pPr>
              <a:lnSpc>
                <a:spcPct val="100000"/>
              </a:lnSpc>
            </a:pPr>
            <a:endParaRPr lang="sv-SE" sz="1600" b="1" dirty="0">
              <a:cs typeface="Calibri" panose="020F0502020204030204" pitchFamily="34" charset="0"/>
            </a:endParaRPr>
          </a:p>
          <a:p>
            <a:pPr>
              <a:lnSpc>
                <a:spcPct val="100000"/>
              </a:lnSpc>
            </a:pPr>
            <a:r>
              <a:rPr lang="sv-SE" sz="1600" b="1" dirty="0">
                <a:cs typeface="Calibri" panose="020F0502020204030204" pitchFamily="34" charset="0"/>
              </a:rPr>
              <a:t>Teknik</a:t>
            </a:r>
          </a:p>
          <a:p>
            <a:pPr marL="285750" indent="-285750">
              <a:lnSpc>
                <a:spcPct val="100000"/>
              </a:lnSpc>
              <a:buFont typeface="Arial" panose="020B0604020202020204" pitchFamily="34" charset="0"/>
              <a:buChar char="•"/>
            </a:pPr>
            <a:r>
              <a:rPr lang="sv-SE" sz="1600" dirty="0">
                <a:cs typeface="Calibri" panose="020F0502020204030204" pitchFamily="34" charset="0"/>
              </a:rPr>
              <a:t>Komplettera fotbollen med </a:t>
            </a:r>
            <a:r>
              <a:rPr lang="sv-SE" sz="1600" dirty="0" err="1">
                <a:cs typeface="Calibri" panose="020F0502020204030204" pitchFamily="34" charset="0"/>
              </a:rPr>
              <a:t>futsal</a:t>
            </a:r>
            <a:r>
              <a:rPr lang="sv-SE" sz="1600" dirty="0">
                <a:cs typeface="Calibri" panose="020F0502020204030204" pitchFamily="34" charset="0"/>
              </a:rPr>
              <a:t> på vintern och beach </a:t>
            </a:r>
            <a:r>
              <a:rPr lang="sv-SE" sz="1600" dirty="0" err="1">
                <a:cs typeface="Calibri" panose="020F0502020204030204" pitchFamily="34" charset="0"/>
              </a:rPr>
              <a:t>soccer</a:t>
            </a:r>
            <a:r>
              <a:rPr lang="sv-SE" sz="1600" dirty="0">
                <a:cs typeface="Calibri" panose="020F0502020204030204" pitchFamily="34" charset="0"/>
              </a:rPr>
              <a:t> på sommaren så får man både variation och utvecklar sin teknik som gynnar fotbollen.</a:t>
            </a:r>
          </a:p>
          <a:p>
            <a:pPr marL="285750" indent="-285750">
              <a:lnSpc>
                <a:spcPct val="100000"/>
              </a:lnSpc>
              <a:buFont typeface="Arial" panose="020B0604020202020204" pitchFamily="34" charset="0"/>
              <a:buChar char="•"/>
            </a:pPr>
            <a:r>
              <a:rPr lang="sv-SE" sz="1600" dirty="0">
                <a:cs typeface="Calibri" panose="020F0502020204030204" pitchFamily="34" charset="0"/>
              </a:rPr>
              <a:t>Variation i träning kan förbättra koordination, teknik och spelförståelse. </a:t>
            </a:r>
          </a:p>
          <a:p>
            <a:endParaRPr lang="sv-SE" sz="1600" dirty="0">
              <a:cs typeface="Calibri" panose="020F0502020204030204" pitchFamily="34" charset="0"/>
            </a:endParaRPr>
          </a:p>
          <a:p>
            <a:endParaRPr lang="sv-SE" sz="1600" dirty="0"/>
          </a:p>
          <a:p>
            <a:endParaRPr lang="sv-SE" sz="1600" dirty="0"/>
          </a:p>
          <a:p>
            <a:endParaRPr lang="sv-SE" sz="1600" dirty="0"/>
          </a:p>
          <a:p>
            <a:endParaRPr lang="sv-SE" sz="1600" dirty="0"/>
          </a:p>
        </p:txBody>
      </p:sp>
      <p:sp>
        <p:nvSpPr>
          <p:cNvPr id="3" name="Rubrik 2">
            <a:extLst>
              <a:ext uri="{FF2B5EF4-FFF2-40B4-BE49-F238E27FC236}">
                <a16:creationId xmlns:a16="http://schemas.microsoft.com/office/drawing/2014/main" id="{54058E52-BAA0-4D5B-8286-3BA9FFDBEA4C}"/>
              </a:ext>
            </a:extLst>
          </p:cNvPr>
          <p:cNvSpPr>
            <a:spLocks noGrp="1"/>
          </p:cNvSpPr>
          <p:nvPr>
            <p:ph type="title"/>
          </p:nvPr>
        </p:nvSpPr>
        <p:spPr>
          <a:xfrm>
            <a:off x="537338" y="699296"/>
            <a:ext cx="7928568" cy="790457"/>
          </a:xfrm>
        </p:spPr>
        <p:txBody>
          <a:bodyPr/>
          <a:lstStyle/>
          <a:p>
            <a:r>
              <a:rPr lang="sv-SE" dirty="0">
                <a:latin typeface="+mn-lt"/>
              </a:rPr>
              <a:t>Bollen runt – Året runt </a:t>
            </a:r>
          </a:p>
        </p:txBody>
      </p:sp>
    </p:spTree>
    <p:extLst>
      <p:ext uri="{BB962C8B-B14F-4D97-AF65-F5344CB8AC3E}">
        <p14:creationId xmlns:p14="http://schemas.microsoft.com/office/powerpoint/2010/main" val="621534103"/>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750" fill="hold"/>
                                        <p:tgtEl>
                                          <p:spTgt spid="2">
                                            <p:txEl>
                                              <p:pRg st="0" end="0"/>
                                            </p:txEl>
                                          </p:spTgt>
                                        </p:tgtEl>
                                        <p:attrNameLst>
                                          <p:attrName>ppt_x</p:attrName>
                                        </p:attrNameLst>
                                      </p:cBhvr>
                                      <p:tavLst>
                                        <p:tav tm="0">
                                          <p:val>
                                            <p:strVal val="0-#ppt_w/2"/>
                                          </p:val>
                                        </p:tav>
                                        <p:tav tm="100000">
                                          <p:val>
                                            <p:strVal val="#ppt_x"/>
                                          </p:val>
                                        </p:tav>
                                      </p:tavLst>
                                    </p:anim>
                                    <p:anim calcmode="lin" valueType="num">
                                      <p:cBhvr additive="base">
                                        <p:cTn id="8" dur="750" fill="hold"/>
                                        <p:tgtEl>
                                          <p:spTgt spid="2">
                                            <p:txEl>
                                              <p:pRg st="0" end="0"/>
                                            </p:txEl>
                                          </p:spTgt>
                                        </p:tgtEl>
                                        <p:attrNameLst>
                                          <p:attrName>ppt_y</p:attrName>
                                        </p:attrNameLst>
                                      </p:cBhvr>
                                      <p:tavLst>
                                        <p:tav tm="0">
                                          <p:val>
                                            <p:strVal val="#ppt_y"/>
                                          </p:val>
                                        </p:tav>
                                        <p:tav tm="100000">
                                          <p:val>
                                            <p:strVal val="#ppt_y"/>
                                          </p:val>
                                        </p:tav>
                                      </p:tavLst>
                                    </p:anim>
                                  </p:childTnLst>
                                </p:cTn>
                              </p:par>
                            </p:childTnLst>
                          </p:cTn>
                        </p:par>
                        <p:par>
                          <p:cTn id="9" fill="hold">
                            <p:stCondLst>
                              <p:cond delay="750"/>
                            </p:stCondLst>
                            <p:childTnLst>
                              <p:par>
                                <p:cTn id="10" presetID="2" presetClass="entr" presetSubtype="8" fill="hold" grpId="0" nodeType="after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 calcmode="lin" valueType="num">
                                      <p:cBhvr additive="base">
                                        <p:cTn id="12" dur="750" fill="hold"/>
                                        <p:tgtEl>
                                          <p:spTgt spid="2">
                                            <p:txEl>
                                              <p:pRg st="1" end="1"/>
                                            </p:txEl>
                                          </p:spTgt>
                                        </p:tgtEl>
                                        <p:attrNameLst>
                                          <p:attrName>ppt_x</p:attrName>
                                        </p:attrNameLst>
                                      </p:cBhvr>
                                      <p:tavLst>
                                        <p:tav tm="0">
                                          <p:val>
                                            <p:strVal val="0-#ppt_w/2"/>
                                          </p:val>
                                        </p:tav>
                                        <p:tav tm="100000">
                                          <p:val>
                                            <p:strVal val="#ppt_x"/>
                                          </p:val>
                                        </p:tav>
                                      </p:tavLst>
                                    </p:anim>
                                    <p:anim calcmode="lin" valueType="num">
                                      <p:cBhvr additive="base">
                                        <p:cTn id="13" dur="750" fill="hold"/>
                                        <p:tgtEl>
                                          <p:spTgt spid="2">
                                            <p:txEl>
                                              <p:pRg st="1" end="1"/>
                                            </p:txEl>
                                          </p:spTgt>
                                        </p:tgtEl>
                                        <p:attrNameLst>
                                          <p:attrName>ppt_y</p:attrName>
                                        </p:attrNameLst>
                                      </p:cBhvr>
                                      <p:tavLst>
                                        <p:tav tm="0">
                                          <p:val>
                                            <p:strVal val="#ppt_y"/>
                                          </p:val>
                                        </p:tav>
                                        <p:tav tm="100000">
                                          <p:val>
                                            <p:strVal val="#ppt_y"/>
                                          </p:val>
                                        </p:tav>
                                      </p:tavLst>
                                    </p:anim>
                                  </p:childTnLst>
                                </p:cTn>
                              </p:par>
                            </p:childTnLst>
                          </p:cTn>
                        </p:par>
                        <p:par>
                          <p:cTn id="14" fill="hold">
                            <p:stCondLst>
                              <p:cond delay="1500"/>
                            </p:stCondLst>
                            <p:childTnLst>
                              <p:par>
                                <p:cTn id="15" presetID="2" presetClass="entr" presetSubtype="8" fill="hold" grpId="0" nodeType="after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 calcmode="lin" valueType="num">
                                      <p:cBhvr additive="base">
                                        <p:cTn id="17" dur="750" fill="hold"/>
                                        <p:tgtEl>
                                          <p:spTgt spid="2">
                                            <p:txEl>
                                              <p:pRg st="2" end="2"/>
                                            </p:txEl>
                                          </p:spTgt>
                                        </p:tgtEl>
                                        <p:attrNameLst>
                                          <p:attrName>ppt_x</p:attrName>
                                        </p:attrNameLst>
                                      </p:cBhvr>
                                      <p:tavLst>
                                        <p:tav tm="0">
                                          <p:val>
                                            <p:strVal val="0-#ppt_w/2"/>
                                          </p:val>
                                        </p:tav>
                                        <p:tav tm="100000">
                                          <p:val>
                                            <p:strVal val="#ppt_x"/>
                                          </p:val>
                                        </p:tav>
                                      </p:tavLst>
                                    </p:anim>
                                    <p:anim calcmode="lin" valueType="num">
                                      <p:cBhvr additive="base">
                                        <p:cTn id="18" dur="750" fill="hold"/>
                                        <p:tgtEl>
                                          <p:spTgt spid="2">
                                            <p:txEl>
                                              <p:pRg st="2" end="2"/>
                                            </p:txEl>
                                          </p:spTgt>
                                        </p:tgtEl>
                                        <p:attrNameLst>
                                          <p:attrName>ppt_y</p:attrName>
                                        </p:attrNameLst>
                                      </p:cBhvr>
                                      <p:tavLst>
                                        <p:tav tm="0">
                                          <p:val>
                                            <p:strVal val="#ppt_y"/>
                                          </p:val>
                                        </p:tav>
                                        <p:tav tm="100000">
                                          <p:val>
                                            <p:strVal val="#ppt_y"/>
                                          </p:val>
                                        </p:tav>
                                      </p:tavLst>
                                    </p:anim>
                                  </p:childTnLst>
                                </p:cTn>
                              </p:par>
                            </p:childTnLst>
                          </p:cTn>
                        </p:par>
                        <p:par>
                          <p:cTn id="19" fill="hold">
                            <p:stCondLst>
                              <p:cond delay="2250"/>
                            </p:stCondLst>
                            <p:childTnLst>
                              <p:par>
                                <p:cTn id="20" presetID="2" presetClass="entr" presetSubtype="8" fill="hold" grpId="0" nodeType="after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 calcmode="lin" valueType="num">
                                      <p:cBhvr additive="base">
                                        <p:cTn id="22" dur="750" fill="hold"/>
                                        <p:tgtEl>
                                          <p:spTgt spid="2">
                                            <p:txEl>
                                              <p:pRg st="4" end="4"/>
                                            </p:txEl>
                                          </p:spTgt>
                                        </p:tgtEl>
                                        <p:attrNameLst>
                                          <p:attrName>ppt_x</p:attrName>
                                        </p:attrNameLst>
                                      </p:cBhvr>
                                      <p:tavLst>
                                        <p:tav tm="0">
                                          <p:val>
                                            <p:strVal val="0-#ppt_w/2"/>
                                          </p:val>
                                        </p:tav>
                                        <p:tav tm="100000">
                                          <p:val>
                                            <p:strVal val="#ppt_x"/>
                                          </p:val>
                                        </p:tav>
                                      </p:tavLst>
                                    </p:anim>
                                    <p:anim calcmode="lin" valueType="num">
                                      <p:cBhvr additive="base">
                                        <p:cTn id="23" dur="750" fill="hold"/>
                                        <p:tgtEl>
                                          <p:spTgt spid="2">
                                            <p:txEl>
                                              <p:pRg st="4" end="4"/>
                                            </p:txEl>
                                          </p:spTgt>
                                        </p:tgtEl>
                                        <p:attrNameLst>
                                          <p:attrName>ppt_y</p:attrName>
                                        </p:attrNameLst>
                                      </p:cBhvr>
                                      <p:tavLst>
                                        <p:tav tm="0">
                                          <p:val>
                                            <p:strVal val="#ppt_y"/>
                                          </p:val>
                                        </p:tav>
                                        <p:tav tm="100000">
                                          <p:val>
                                            <p:strVal val="#ppt_y"/>
                                          </p:val>
                                        </p:tav>
                                      </p:tavLst>
                                    </p:anim>
                                  </p:childTnLst>
                                </p:cTn>
                              </p:par>
                            </p:childTnLst>
                          </p:cTn>
                        </p:par>
                        <p:par>
                          <p:cTn id="24" fill="hold">
                            <p:stCondLst>
                              <p:cond delay="3000"/>
                            </p:stCondLst>
                            <p:childTnLst>
                              <p:par>
                                <p:cTn id="25" presetID="2" presetClass="entr" presetSubtype="8" fill="hold" grpId="0" nodeType="after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 calcmode="lin" valueType="num">
                                      <p:cBhvr additive="base">
                                        <p:cTn id="27" dur="750" fill="hold"/>
                                        <p:tgtEl>
                                          <p:spTgt spid="2">
                                            <p:txEl>
                                              <p:pRg st="5" end="5"/>
                                            </p:txEl>
                                          </p:spTgt>
                                        </p:tgtEl>
                                        <p:attrNameLst>
                                          <p:attrName>ppt_x</p:attrName>
                                        </p:attrNameLst>
                                      </p:cBhvr>
                                      <p:tavLst>
                                        <p:tav tm="0">
                                          <p:val>
                                            <p:strVal val="0-#ppt_w/2"/>
                                          </p:val>
                                        </p:tav>
                                        <p:tav tm="100000">
                                          <p:val>
                                            <p:strVal val="#ppt_x"/>
                                          </p:val>
                                        </p:tav>
                                      </p:tavLst>
                                    </p:anim>
                                    <p:anim calcmode="lin" valueType="num">
                                      <p:cBhvr additive="base">
                                        <p:cTn id="28" dur="750" fill="hold"/>
                                        <p:tgtEl>
                                          <p:spTgt spid="2">
                                            <p:txEl>
                                              <p:pRg st="5" end="5"/>
                                            </p:txEl>
                                          </p:spTgt>
                                        </p:tgtEl>
                                        <p:attrNameLst>
                                          <p:attrName>ppt_y</p:attrName>
                                        </p:attrNameLst>
                                      </p:cBhvr>
                                      <p:tavLst>
                                        <p:tav tm="0">
                                          <p:val>
                                            <p:strVal val="#ppt_y"/>
                                          </p:val>
                                        </p:tav>
                                        <p:tav tm="100000">
                                          <p:val>
                                            <p:strVal val="#ppt_y"/>
                                          </p:val>
                                        </p:tav>
                                      </p:tavLst>
                                    </p:anim>
                                  </p:childTnLst>
                                </p:cTn>
                              </p:par>
                            </p:childTnLst>
                          </p:cTn>
                        </p:par>
                        <p:par>
                          <p:cTn id="29" fill="hold">
                            <p:stCondLst>
                              <p:cond delay="3750"/>
                            </p:stCondLst>
                            <p:childTnLst>
                              <p:par>
                                <p:cTn id="30" presetID="2" presetClass="entr" presetSubtype="8" fill="hold" grpId="0" nodeType="afterEffect">
                                  <p:stCondLst>
                                    <p:cond delay="0"/>
                                  </p:stCondLst>
                                  <p:childTnLst>
                                    <p:set>
                                      <p:cBhvr>
                                        <p:cTn id="31" dur="1" fill="hold">
                                          <p:stCondLst>
                                            <p:cond delay="0"/>
                                          </p:stCondLst>
                                        </p:cTn>
                                        <p:tgtEl>
                                          <p:spTgt spid="2">
                                            <p:txEl>
                                              <p:pRg st="6" end="6"/>
                                            </p:txEl>
                                          </p:spTgt>
                                        </p:tgtEl>
                                        <p:attrNameLst>
                                          <p:attrName>style.visibility</p:attrName>
                                        </p:attrNameLst>
                                      </p:cBhvr>
                                      <p:to>
                                        <p:strVal val="visible"/>
                                      </p:to>
                                    </p:set>
                                    <p:anim calcmode="lin" valueType="num">
                                      <p:cBhvr additive="base">
                                        <p:cTn id="32" dur="750" fill="hold"/>
                                        <p:tgtEl>
                                          <p:spTgt spid="2">
                                            <p:txEl>
                                              <p:pRg st="6" end="6"/>
                                            </p:txEl>
                                          </p:spTgt>
                                        </p:tgtEl>
                                        <p:attrNameLst>
                                          <p:attrName>ppt_x</p:attrName>
                                        </p:attrNameLst>
                                      </p:cBhvr>
                                      <p:tavLst>
                                        <p:tav tm="0">
                                          <p:val>
                                            <p:strVal val="0-#ppt_w/2"/>
                                          </p:val>
                                        </p:tav>
                                        <p:tav tm="100000">
                                          <p:val>
                                            <p:strVal val="#ppt_x"/>
                                          </p:val>
                                        </p:tav>
                                      </p:tavLst>
                                    </p:anim>
                                    <p:anim calcmode="lin" valueType="num">
                                      <p:cBhvr additive="base">
                                        <p:cTn id="33" dur="750" fill="hold"/>
                                        <p:tgtEl>
                                          <p:spTgt spid="2">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derrubrik 1">
            <a:extLst>
              <a:ext uri="{FF2B5EF4-FFF2-40B4-BE49-F238E27FC236}">
                <a16:creationId xmlns:a16="http://schemas.microsoft.com/office/drawing/2014/main" id="{C61B260D-76E5-4D0B-9140-38ACA60DC467}"/>
              </a:ext>
            </a:extLst>
          </p:cNvPr>
          <p:cNvSpPr>
            <a:spLocks noGrp="1"/>
          </p:cNvSpPr>
          <p:nvPr>
            <p:ph type="subTitle" idx="1"/>
          </p:nvPr>
        </p:nvSpPr>
        <p:spPr>
          <a:xfrm>
            <a:off x="464182" y="725471"/>
            <a:ext cx="7275561" cy="597052"/>
          </a:xfrm>
        </p:spPr>
        <p:txBody>
          <a:bodyPr/>
          <a:lstStyle/>
          <a:p>
            <a:r>
              <a:rPr lang="sv-SE" sz="4600" b="1" dirty="0"/>
              <a:t>Barn &amp; Ungdomsdomare</a:t>
            </a:r>
          </a:p>
        </p:txBody>
      </p:sp>
      <p:sp>
        <p:nvSpPr>
          <p:cNvPr id="3" name="Rubrik 2">
            <a:extLst>
              <a:ext uri="{FF2B5EF4-FFF2-40B4-BE49-F238E27FC236}">
                <a16:creationId xmlns:a16="http://schemas.microsoft.com/office/drawing/2014/main" id="{24775EFB-31AF-43C9-95BE-4E40748B53F3}"/>
              </a:ext>
            </a:extLst>
          </p:cNvPr>
          <p:cNvSpPr>
            <a:spLocks noGrp="1"/>
          </p:cNvSpPr>
          <p:nvPr>
            <p:ph type="ctrTitle"/>
          </p:nvPr>
        </p:nvSpPr>
        <p:spPr>
          <a:xfrm>
            <a:off x="538796" y="1892901"/>
            <a:ext cx="11114405" cy="1637892"/>
          </a:xfrm>
        </p:spPr>
        <p:txBody>
          <a:bodyPr/>
          <a:lstStyle/>
          <a:p>
            <a:r>
              <a:rPr lang="sv-SE" sz="2800" dirty="0">
                <a:latin typeface="+mn-lt"/>
              </a:rPr>
              <a:t>Spelformen 3-3 är för de allra yngsta lirarna, de ska uppleva matchen som lekfull och rolig – här använder vi inte domare!</a:t>
            </a:r>
            <a:br>
              <a:rPr lang="sv-SE" sz="3200" dirty="0">
                <a:latin typeface="+mn-lt"/>
              </a:rPr>
            </a:br>
            <a:br>
              <a:rPr lang="sv-SE" sz="1600" dirty="0">
                <a:latin typeface="+mn-lt"/>
              </a:rPr>
            </a:br>
            <a:r>
              <a:rPr lang="sv-SE" sz="1600" b="0" i="1" dirty="0">
                <a:effectLst/>
                <a:latin typeface="+mn-lt"/>
              </a:rPr>
              <a:t>Det går bra att en ledare eller förälder tar matchledarrollen. Som matchledare i spel 3 mot 3 innebär din roll till</a:t>
            </a:r>
            <a:br>
              <a:rPr lang="sv-SE" sz="1600" b="0" i="1" dirty="0">
                <a:effectLst/>
                <a:latin typeface="+mn-lt"/>
              </a:rPr>
            </a:br>
            <a:r>
              <a:rPr lang="sv-SE" sz="1600" b="0" i="1" dirty="0">
                <a:effectLst/>
                <a:latin typeface="+mn-lt"/>
              </a:rPr>
              <a:t>stor del att undervisa spelarna och hela tiden förklara för dem vad som är rätt och fel och varför du blåser.</a:t>
            </a:r>
            <a:endParaRPr lang="sv-SE" sz="1600" dirty="0">
              <a:latin typeface="+mn-lt"/>
            </a:endParaRPr>
          </a:p>
        </p:txBody>
      </p:sp>
      <p:sp>
        <p:nvSpPr>
          <p:cNvPr id="6" name="Rubrik 2">
            <a:extLst>
              <a:ext uri="{FF2B5EF4-FFF2-40B4-BE49-F238E27FC236}">
                <a16:creationId xmlns:a16="http://schemas.microsoft.com/office/drawing/2014/main" id="{4702E611-EBD7-47F9-89DC-D8C2C9D6094A}"/>
              </a:ext>
            </a:extLst>
          </p:cNvPr>
          <p:cNvSpPr txBox="1">
            <a:spLocks/>
          </p:cNvSpPr>
          <p:nvPr/>
        </p:nvSpPr>
        <p:spPr>
          <a:xfrm>
            <a:off x="538796" y="4260001"/>
            <a:ext cx="11114405" cy="2315832"/>
          </a:xfrm>
          <a:prstGeom prst="rect">
            <a:avLst/>
          </a:prstGeom>
        </p:spPr>
        <p:txBody>
          <a:bodyPr anchor="t" anchorCtr="0"/>
          <a:lstStyle>
            <a:lvl1pPr algn="l" defTabSz="914400" rtl="0" eaLnBrk="1" latinLnBrk="0" hangingPunct="1">
              <a:lnSpc>
                <a:spcPct val="90000"/>
              </a:lnSpc>
              <a:spcBef>
                <a:spcPct val="0"/>
              </a:spcBef>
              <a:buNone/>
              <a:defRPr sz="4300" b="1" kern="1200">
                <a:solidFill>
                  <a:srgbClr val="C00000"/>
                </a:solidFill>
                <a:latin typeface="+mj-lt"/>
                <a:ea typeface="+mj-ea"/>
                <a:cs typeface="+mj-cs"/>
              </a:defRPr>
            </a:lvl1pPr>
          </a:lstStyle>
          <a:p>
            <a:r>
              <a:rPr lang="sv-SE" sz="2800" dirty="0">
                <a:latin typeface="+mn-lt"/>
              </a:rPr>
              <a:t>Spelformen 5-5 och 7-7 är för åldrarna 8-9 år och 10-12 år.</a:t>
            </a:r>
            <a:br>
              <a:rPr lang="sv-SE" sz="2800" dirty="0">
                <a:latin typeface="+mn-lt"/>
              </a:rPr>
            </a:br>
            <a:r>
              <a:rPr lang="sv-SE" sz="2800" dirty="0">
                <a:latin typeface="+mn-lt"/>
              </a:rPr>
              <a:t>H</a:t>
            </a:r>
            <a:r>
              <a:rPr lang="sv-SE" sz="2800" b="0" dirty="0">
                <a:latin typeface="+mn-lt"/>
              </a:rPr>
              <a:t>är är barnens behov och förutsättningar utgångspunkten för matchen!</a:t>
            </a:r>
            <a:br>
              <a:rPr lang="sv-SE" sz="2000" b="0" dirty="0">
                <a:latin typeface="+mn-lt"/>
              </a:rPr>
            </a:br>
            <a:br>
              <a:rPr lang="sv-SE" sz="2000" b="0" dirty="0">
                <a:latin typeface="+mn-lt"/>
              </a:rPr>
            </a:br>
            <a:r>
              <a:rPr lang="sv-SE" sz="1600" b="0" i="1" dirty="0">
                <a:latin typeface="+mn-lt"/>
              </a:rPr>
              <a:t>En match med spel 5 mot 5 leds av en domare som har genomfört domarutbildning för barnfotboll. Rollen som domare innebär till stor del att undervisa spelarna och tillsammans med ledarna utbilda spelarna i reglerna och spelet.</a:t>
            </a:r>
            <a:endParaRPr lang="sv-SE" sz="1600" b="0" i="1" dirty="0">
              <a:solidFill>
                <a:srgbClr val="1F1F1F"/>
              </a:solidFill>
              <a:latin typeface="+mn-lt"/>
            </a:endParaRPr>
          </a:p>
          <a:p>
            <a:endParaRPr lang="sv-SE" sz="1600" b="0" i="1" dirty="0">
              <a:solidFill>
                <a:srgbClr val="1F1F1F"/>
              </a:solidFill>
              <a:latin typeface="+mn-lt"/>
            </a:endParaRPr>
          </a:p>
          <a:p>
            <a:pPr algn="ctr"/>
            <a:r>
              <a:rPr lang="sv-SE" sz="1600" b="0" i="1" dirty="0">
                <a:solidFill>
                  <a:srgbClr val="1F1F1F"/>
                </a:solidFill>
                <a:latin typeface="+mn-lt"/>
                <a:hlinkClick r:id="rId3"/>
              </a:rPr>
              <a:t>Mer information hittar ni på </a:t>
            </a:r>
            <a:r>
              <a:rPr lang="sv-SE" sz="1600" b="0" i="1" dirty="0">
                <a:solidFill>
                  <a:srgbClr val="1F1F1F"/>
                </a:solidFill>
                <a:latin typeface="+mn-lt"/>
                <a:hlinkClick r:id="rId4"/>
              </a:rPr>
              <a:t>www.smalandsfotbollen/domare</a:t>
            </a:r>
            <a:endParaRPr lang="sv-SE" sz="1600" b="0" i="1" dirty="0">
              <a:solidFill>
                <a:srgbClr val="1F1F1F"/>
              </a:solidFill>
              <a:latin typeface="+mn-lt"/>
            </a:endParaRPr>
          </a:p>
          <a:p>
            <a:pPr algn="ctr"/>
            <a:endParaRPr lang="sv-SE" sz="1600" b="0" i="1" dirty="0">
              <a:latin typeface="+mn-lt"/>
            </a:endParaRPr>
          </a:p>
        </p:txBody>
      </p:sp>
      <p:pic>
        <p:nvPicPr>
          <p:cNvPr id="7" name="Picture 2">
            <a:hlinkClick r:id="rId5"/>
            <a:extLst>
              <a:ext uri="{FF2B5EF4-FFF2-40B4-BE49-F238E27FC236}">
                <a16:creationId xmlns:a16="http://schemas.microsoft.com/office/drawing/2014/main" id="{E23193CD-E4E5-42D5-B51C-358C7038AA3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808828" y="2347243"/>
            <a:ext cx="1666972" cy="2367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6486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500"/>
                                        <p:tgtEl>
                                          <p:spTgt spid="3"/>
                                        </p:tgtEl>
                                      </p:cBhvr>
                                    </p:animEffect>
                                    <p:anim calcmode="lin" valueType="num">
                                      <p:cBhvr>
                                        <p:cTn id="8" dur="2500" fill="hold"/>
                                        <p:tgtEl>
                                          <p:spTgt spid="3"/>
                                        </p:tgtEl>
                                        <p:attrNameLst>
                                          <p:attrName>ppt_x</p:attrName>
                                        </p:attrNameLst>
                                      </p:cBhvr>
                                      <p:tavLst>
                                        <p:tav tm="0">
                                          <p:val>
                                            <p:strVal val="#ppt_x"/>
                                          </p:val>
                                        </p:tav>
                                        <p:tav tm="100000">
                                          <p:val>
                                            <p:strVal val="#ppt_x"/>
                                          </p:val>
                                        </p:tav>
                                      </p:tavLst>
                                    </p:anim>
                                    <p:anim calcmode="lin" valueType="num">
                                      <p:cBhvr>
                                        <p:cTn id="9" dur="25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2500"/>
                                        <p:tgtEl>
                                          <p:spTgt spid="6"/>
                                        </p:tgtEl>
                                      </p:cBhvr>
                                    </p:animEffect>
                                    <p:anim calcmode="lin" valueType="num">
                                      <p:cBhvr>
                                        <p:cTn id="15" dur="2500" fill="hold"/>
                                        <p:tgtEl>
                                          <p:spTgt spid="6"/>
                                        </p:tgtEl>
                                        <p:attrNameLst>
                                          <p:attrName>ppt_x</p:attrName>
                                        </p:attrNameLst>
                                      </p:cBhvr>
                                      <p:tavLst>
                                        <p:tav tm="0">
                                          <p:val>
                                            <p:strVal val="#ppt_x"/>
                                          </p:val>
                                        </p:tav>
                                        <p:tav tm="100000">
                                          <p:val>
                                            <p:strVal val="#ppt_x"/>
                                          </p:val>
                                        </p:tav>
                                      </p:tavLst>
                                    </p:anim>
                                    <p:anim calcmode="lin" valueType="num">
                                      <p:cBhvr>
                                        <p:cTn id="16" dur="2500" fill="hold"/>
                                        <p:tgtEl>
                                          <p:spTgt spid="6"/>
                                        </p:tgtEl>
                                        <p:attrNameLst>
                                          <p:attrName>ppt_y</p:attrName>
                                        </p:attrNameLst>
                                      </p:cBhvr>
                                      <p:tavLst>
                                        <p:tav tm="0">
                                          <p:val>
                                            <p:strVal val="#ppt_y+.1"/>
                                          </p:val>
                                        </p:tav>
                                        <p:tav tm="100000">
                                          <p:val>
                                            <p:strVal val="#ppt_y"/>
                                          </p:val>
                                        </p:tav>
                                      </p:tavLst>
                                    </p:anim>
                                  </p:childTnLst>
                                </p:cTn>
                              </p:par>
                            </p:childTnLst>
                          </p:cTn>
                        </p:par>
                        <p:par>
                          <p:cTn id="17" fill="hold">
                            <p:stCondLst>
                              <p:cond delay="2500"/>
                            </p:stCondLst>
                            <p:childTnLst>
                              <p:par>
                                <p:cTn id="18" presetID="42" presetClass="entr" presetSubtype="0" fill="hold" nodeType="after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2500"/>
                                        <p:tgtEl>
                                          <p:spTgt spid="7"/>
                                        </p:tgtEl>
                                      </p:cBhvr>
                                    </p:animEffect>
                                    <p:anim calcmode="lin" valueType="num">
                                      <p:cBhvr>
                                        <p:cTn id="21" dur="2500" fill="hold"/>
                                        <p:tgtEl>
                                          <p:spTgt spid="7"/>
                                        </p:tgtEl>
                                        <p:attrNameLst>
                                          <p:attrName>ppt_x</p:attrName>
                                        </p:attrNameLst>
                                      </p:cBhvr>
                                      <p:tavLst>
                                        <p:tav tm="0">
                                          <p:val>
                                            <p:strVal val="#ppt_x"/>
                                          </p:val>
                                        </p:tav>
                                        <p:tav tm="100000">
                                          <p:val>
                                            <p:strVal val="#ppt_x"/>
                                          </p:val>
                                        </p:tav>
                                      </p:tavLst>
                                    </p:anim>
                                    <p:anim calcmode="lin" valueType="num">
                                      <p:cBhvr>
                                        <p:cTn id="22" dur="25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derrubrik 1">
            <a:extLst>
              <a:ext uri="{FF2B5EF4-FFF2-40B4-BE49-F238E27FC236}">
                <a16:creationId xmlns:a16="http://schemas.microsoft.com/office/drawing/2014/main" id="{5C1C853C-405F-4146-BCE9-3490442D5652}"/>
              </a:ext>
            </a:extLst>
          </p:cNvPr>
          <p:cNvSpPr>
            <a:spLocks noGrp="1"/>
          </p:cNvSpPr>
          <p:nvPr>
            <p:ph type="subTitle" idx="1"/>
          </p:nvPr>
        </p:nvSpPr>
        <p:spPr>
          <a:xfrm>
            <a:off x="464185" y="685800"/>
            <a:ext cx="6499860" cy="597052"/>
          </a:xfrm>
        </p:spPr>
        <p:txBody>
          <a:bodyPr/>
          <a:lstStyle/>
          <a:p>
            <a:r>
              <a:rPr lang="sv-SE" sz="4600" b="1" dirty="0"/>
              <a:t>Barn &amp; Ungdomsdomare</a:t>
            </a:r>
          </a:p>
        </p:txBody>
      </p:sp>
      <p:sp>
        <p:nvSpPr>
          <p:cNvPr id="4" name="Explosion: 8 punkter 3">
            <a:extLst>
              <a:ext uri="{FF2B5EF4-FFF2-40B4-BE49-F238E27FC236}">
                <a16:creationId xmlns:a16="http://schemas.microsoft.com/office/drawing/2014/main" id="{A92847EA-9E21-4831-8CF4-28F950A58909}"/>
              </a:ext>
            </a:extLst>
          </p:cNvPr>
          <p:cNvSpPr/>
          <p:nvPr/>
        </p:nvSpPr>
        <p:spPr>
          <a:xfrm>
            <a:off x="7326630" y="685800"/>
            <a:ext cx="3268980" cy="2366010"/>
          </a:xfrm>
          <a:prstGeom prst="irregularSeal1">
            <a:avLst/>
          </a:prstGeom>
          <a:noFill/>
          <a:ln w="28575">
            <a:solidFill>
              <a:srgbClr val="74000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2000" dirty="0">
              <a:solidFill>
                <a:srgbClr val="C00000"/>
              </a:solidFill>
            </a:endParaRPr>
          </a:p>
        </p:txBody>
      </p:sp>
      <p:sp>
        <p:nvSpPr>
          <p:cNvPr id="5" name="textruta 4">
            <a:extLst>
              <a:ext uri="{FF2B5EF4-FFF2-40B4-BE49-F238E27FC236}">
                <a16:creationId xmlns:a16="http://schemas.microsoft.com/office/drawing/2014/main" id="{28C564E5-9263-4EB2-A392-5B32B3670C91}"/>
              </a:ext>
            </a:extLst>
          </p:cNvPr>
          <p:cNvSpPr txBox="1"/>
          <p:nvPr/>
        </p:nvSpPr>
        <p:spPr>
          <a:xfrm>
            <a:off x="481198" y="2084249"/>
            <a:ext cx="6664139" cy="4185761"/>
          </a:xfrm>
          <a:prstGeom prst="rect">
            <a:avLst/>
          </a:prstGeom>
          <a:noFill/>
        </p:spPr>
        <p:txBody>
          <a:bodyPr wrap="square" rtlCol="0">
            <a:spAutoFit/>
          </a:bodyPr>
          <a:lstStyle/>
          <a:p>
            <a:r>
              <a:rPr lang="sv-SE" sz="2800" dirty="0">
                <a:solidFill>
                  <a:srgbClr val="C00000"/>
                </a:solidFill>
              </a:rPr>
              <a:t>Föreningar med seriespelande lag i 9 mot 9 och 11 mot 11 ska anmäla 2-3 personer/lag till domarutbildning.</a:t>
            </a:r>
          </a:p>
          <a:p>
            <a:endParaRPr lang="sv-SE" sz="2800" dirty="0">
              <a:solidFill>
                <a:srgbClr val="C00000"/>
              </a:solidFill>
            </a:endParaRPr>
          </a:p>
          <a:p>
            <a:pPr marL="457200" indent="-457200">
              <a:buFont typeface="Arial" panose="020B0604020202020204" pitchFamily="34" charset="0"/>
              <a:buChar char="•"/>
            </a:pPr>
            <a:r>
              <a:rPr lang="sv-SE" sz="2800" dirty="0">
                <a:solidFill>
                  <a:srgbClr val="C00000"/>
                </a:solidFill>
              </a:rPr>
              <a:t>Digital utbildning</a:t>
            </a:r>
          </a:p>
          <a:p>
            <a:pPr marL="457200" indent="-457200">
              <a:buFont typeface="Arial" panose="020B0604020202020204" pitchFamily="34" charset="0"/>
              <a:buChar char="•"/>
            </a:pPr>
            <a:r>
              <a:rPr lang="sv-SE" sz="2800" dirty="0">
                <a:solidFill>
                  <a:srgbClr val="C00000"/>
                </a:solidFill>
              </a:rPr>
              <a:t>Centralt via Smålands FF</a:t>
            </a:r>
          </a:p>
          <a:p>
            <a:pPr marL="457200" indent="-457200">
              <a:buFont typeface="Arial" panose="020B0604020202020204" pitchFamily="34" charset="0"/>
              <a:buChar char="•"/>
            </a:pPr>
            <a:r>
              <a:rPr lang="sv-SE" sz="2800" dirty="0">
                <a:solidFill>
                  <a:srgbClr val="C00000"/>
                </a:solidFill>
              </a:rPr>
              <a:t>Kostnadsfri utbildning</a:t>
            </a:r>
            <a:br>
              <a:rPr lang="sv-SE" sz="2800" dirty="0">
                <a:solidFill>
                  <a:srgbClr val="C00000"/>
                </a:solidFill>
              </a:rPr>
            </a:br>
            <a:r>
              <a:rPr lang="sv-SE" sz="1400" dirty="0">
                <a:solidFill>
                  <a:srgbClr val="C00000"/>
                </a:solidFill>
              </a:rPr>
              <a:t>(inkl. spelregler för barn och ungdomsfotboll)</a:t>
            </a:r>
          </a:p>
          <a:p>
            <a:endParaRPr lang="sv-SE" sz="1400" dirty="0">
              <a:solidFill>
                <a:srgbClr val="C00000"/>
              </a:solidFill>
            </a:endParaRPr>
          </a:p>
          <a:p>
            <a:r>
              <a:rPr lang="sv-SE" sz="1400" dirty="0">
                <a:solidFill>
                  <a:srgbClr val="C00000"/>
                </a:solidFill>
              </a:rPr>
              <a:t>Mer information och aktuella utbildningstillfällen finns på </a:t>
            </a:r>
            <a:r>
              <a:rPr lang="sv-SE" sz="1400" dirty="0">
                <a:solidFill>
                  <a:srgbClr val="C00000"/>
                </a:solidFill>
                <a:hlinkClick r:id="rId3"/>
              </a:rPr>
              <a:t>www.smalandsfotbollen.se</a:t>
            </a:r>
            <a:endParaRPr lang="sv-SE" sz="1400" dirty="0">
              <a:solidFill>
                <a:srgbClr val="C00000"/>
              </a:solidFill>
            </a:endParaRPr>
          </a:p>
          <a:p>
            <a:endParaRPr lang="sv-SE" sz="2800" dirty="0">
              <a:solidFill>
                <a:srgbClr val="C00000"/>
              </a:solidFill>
            </a:endParaRPr>
          </a:p>
        </p:txBody>
      </p:sp>
      <p:sp>
        <p:nvSpPr>
          <p:cNvPr id="6" name="textruta 5">
            <a:extLst>
              <a:ext uri="{FF2B5EF4-FFF2-40B4-BE49-F238E27FC236}">
                <a16:creationId xmlns:a16="http://schemas.microsoft.com/office/drawing/2014/main" id="{C63E0283-F8C1-4D6F-83EF-240936DA05CF}"/>
              </a:ext>
            </a:extLst>
          </p:cNvPr>
          <p:cNvSpPr txBox="1"/>
          <p:nvPr/>
        </p:nvSpPr>
        <p:spPr>
          <a:xfrm>
            <a:off x="8469630" y="1684139"/>
            <a:ext cx="982980" cy="400110"/>
          </a:xfrm>
          <a:prstGeom prst="rect">
            <a:avLst/>
          </a:prstGeom>
          <a:noFill/>
        </p:spPr>
        <p:txBody>
          <a:bodyPr wrap="square" rtlCol="0">
            <a:spAutoFit/>
          </a:bodyPr>
          <a:lstStyle/>
          <a:p>
            <a:r>
              <a:rPr lang="sv-SE" sz="2000" b="1" dirty="0">
                <a:solidFill>
                  <a:srgbClr val="C00000"/>
                </a:solidFill>
              </a:rPr>
              <a:t>Nyhet !</a:t>
            </a:r>
          </a:p>
        </p:txBody>
      </p:sp>
      <p:sp>
        <p:nvSpPr>
          <p:cNvPr id="7" name="textruta 6">
            <a:extLst>
              <a:ext uri="{FF2B5EF4-FFF2-40B4-BE49-F238E27FC236}">
                <a16:creationId xmlns:a16="http://schemas.microsoft.com/office/drawing/2014/main" id="{197215C5-B7DC-471C-905F-723EA126ACEB}"/>
              </a:ext>
            </a:extLst>
          </p:cNvPr>
          <p:cNvSpPr txBox="1"/>
          <p:nvPr/>
        </p:nvSpPr>
        <p:spPr>
          <a:xfrm>
            <a:off x="80010" y="-262890"/>
            <a:ext cx="184731" cy="369332"/>
          </a:xfrm>
          <a:prstGeom prst="rect">
            <a:avLst/>
          </a:prstGeom>
          <a:noFill/>
        </p:spPr>
        <p:txBody>
          <a:bodyPr wrap="none" rtlCol="0">
            <a:spAutoFit/>
          </a:bodyPr>
          <a:lstStyle/>
          <a:p>
            <a:endParaRPr lang="sv-SE" dirty="0"/>
          </a:p>
        </p:txBody>
      </p:sp>
      <p:pic>
        <p:nvPicPr>
          <p:cNvPr id="2050" name="Picture 2">
            <a:extLst>
              <a:ext uri="{FF2B5EF4-FFF2-40B4-BE49-F238E27FC236}">
                <a16:creationId xmlns:a16="http://schemas.microsoft.com/office/drawing/2014/main" id="{D388E736-F3CE-4180-B791-4E240C00F06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763795">
            <a:off x="8000085" y="3133888"/>
            <a:ext cx="2104903" cy="29403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4208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500"/>
                                        <p:tgtEl>
                                          <p:spTgt spid="4"/>
                                        </p:tgtEl>
                                      </p:cBhvr>
                                    </p:animEffect>
                                    <p:anim calcmode="lin" valueType="num">
                                      <p:cBhvr>
                                        <p:cTn id="8" dur="2500" fill="hold"/>
                                        <p:tgtEl>
                                          <p:spTgt spid="4"/>
                                        </p:tgtEl>
                                        <p:attrNameLst>
                                          <p:attrName>ppt_x</p:attrName>
                                        </p:attrNameLst>
                                      </p:cBhvr>
                                      <p:tavLst>
                                        <p:tav tm="0">
                                          <p:val>
                                            <p:strVal val="#ppt_x"/>
                                          </p:val>
                                        </p:tav>
                                        <p:tav tm="100000">
                                          <p:val>
                                            <p:strVal val="#ppt_x"/>
                                          </p:val>
                                        </p:tav>
                                      </p:tavLst>
                                    </p:anim>
                                    <p:anim calcmode="lin" valueType="num">
                                      <p:cBhvr>
                                        <p:cTn id="9" dur="2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2500"/>
                                        <p:tgtEl>
                                          <p:spTgt spid="6"/>
                                        </p:tgtEl>
                                      </p:cBhvr>
                                    </p:animEffect>
                                    <p:anim calcmode="lin" valueType="num">
                                      <p:cBhvr>
                                        <p:cTn id="13" dur="2500" fill="hold"/>
                                        <p:tgtEl>
                                          <p:spTgt spid="6"/>
                                        </p:tgtEl>
                                        <p:attrNameLst>
                                          <p:attrName>ppt_x</p:attrName>
                                        </p:attrNameLst>
                                      </p:cBhvr>
                                      <p:tavLst>
                                        <p:tav tm="0">
                                          <p:val>
                                            <p:strVal val="#ppt_x"/>
                                          </p:val>
                                        </p:tav>
                                        <p:tav tm="100000">
                                          <p:val>
                                            <p:strVal val="#ppt_x"/>
                                          </p:val>
                                        </p:tav>
                                      </p:tavLst>
                                    </p:anim>
                                    <p:anim calcmode="lin" valueType="num">
                                      <p:cBhvr>
                                        <p:cTn id="14" dur="25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animEffect transition="in" filter="fade">
                                      <p:cBhvr>
                                        <p:cTn id="19" dur="2500"/>
                                        <p:tgtEl>
                                          <p:spTgt spid="5">
                                            <p:txEl>
                                              <p:pRg st="0" end="0"/>
                                            </p:txEl>
                                          </p:spTgt>
                                        </p:tgtEl>
                                      </p:cBhvr>
                                    </p:animEffect>
                                    <p:anim calcmode="lin" valueType="num">
                                      <p:cBhvr>
                                        <p:cTn id="20" dur="25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21" dur="25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5">
                                            <p:txEl>
                                              <p:pRg st="2" end="2"/>
                                            </p:txEl>
                                          </p:spTgt>
                                        </p:tgtEl>
                                        <p:attrNameLst>
                                          <p:attrName>style.visibility</p:attrName>
                                        </p:attrNameLst>
                                      </p:cBhvr>
                                      <p:to>
                                        <p:strVal val="visible"/>
                                      </p:to>
                                    </p:set>
                                    <p:animEffect transition="in" filter="fade">
                                      <p:cBhvr>
                                        <p:cTn id="26" dur="2500"/>
                                        <p:tgtEl>
                                          <p:spTgt spid="5">
                                            <p:txEl>
                                              <p:pRg st="2" end="2"/>
                                            </p:txEl>
                                          </p:spTgt>
                                        </p:tgtEl>
                                      </p:cBhvr>
                                    </p:animEffect>
                                    <p:anim calcmode="lin" valueType="num">
                                      <p:cBhvr>
                                        <p:cTn id="27" dur="25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8" dur="25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par>
                          <p:cTn id="29" fill="hold">
                            <p:stCondLst>
                              <p:cond delay="2500"/>
                            </p:stCondLst>
                            <p:childTnLst>
                              <p:par>
                                <p:cTn id="30" presetID="42" presetClass="entr" presetSubtype="0" fill="hold" nodeType="afterEffect">
                                  <p:stCondLst>
                                    <p:cond delay="1000"/>
                                  </p:stCondLst>
                                  <p:childTnLst>
                                    <p:set>
                                      <p:cBhvr>
                                        <p:cTn id="31" dur="1" fill="hold">
                                          <p:stCondLst>
                                            <p:cond delay="0"/>
                                          </p:stCondLst>
                                        </p:cTn>
                                        <p:tgtEl>
                                          <p:spTgt spid="5">
                                            <p:txEl>
                                              <p:pRg st="3" end="3"/>
                                            </p:txEl>
                                          </p:spTgt>
                                        </p:tgtEl>
                                        <p:attrNameLst>
                                          <p:attrName>style.visibility</p:attrName>
                                        </p:attrNameLst>
                                      </p:cBhvr>
                                      <p:to>
                                        <p:strVal val="visible"/>
                                      </p:to>
                                    </p:set>
                                    <p:animEffect transition="in" filter="fade">
                                      <p:cBhvr>
                                        <p:cTn id="32" dur="1500"/>
                                        <p:tgtEl>
                                          <p:spTgt spid="5">
                                            <p:txEl>
                                              <p:pRg st="3" end="3"/>
                                            </p:txEl>
                                          </p:spTgt>
                                        </p:tgtEl>
                                      </p:cBhvr>
                                    </p:animEffect>
                                    <p:anim calcmode="lin" valueType="num">
                                      <p:cBhvr>
                                        <p:cTn id="33" dur="15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34" dur="15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par>
                          <p:cTn id="35" fill="hold">
                            <p:stCondLst>
                              <p:cond delay="5000"/>
                            </p:stCondLst>
                            <p:childTnLst>
                              <p:par>
                                <p:cTn id="36" presetID="42" presetClass="entr" presetSubtype="0" fill="hold" nodeType="afterEffect">
                                  <p:stCondLst>
                                    <p:cond delay="1000"/>
                                  </p:stCondLst>
                                  <p:childTnLst>
                                    <p:set>
                                      <p:cBhvr>
                                        <p:cTn id="37" dur="1" fill="hold">
                                          <p:stCondLst>
                                            <p:cond delay="0"/>
                                          </p:stCondLst>
                                        </p:cTn>
                                        <p:tgtEl>
                                          <p:spTgt spid="5">
                                            <p:txEl>
                                              <p:pRg st="4" end="4"/>
                                            </p:txEl>
                                          </p:spTgt>
                                        </p:tgtEl>
                                        <p:attrNameLst>
                                          <p:attrName>style.visibility</p:attrName>
                                        </p:attrNameLst>
                                      </p:cBhvr>
                                      <p:to>
                                        <p:strVal val="visible"/>
                                      </p:to>
                                    </p:set>
                                    <p:animEffect transition="in" filter="fade">
                                      <p:cBhvr>
                                        <p:cTn id="38" dur="1500"/>
                                        <p:tgtEl>
                                          <p:spTgt spid="5">
                                            <p:txEl>
                                              <p:pRg st="4" end="4"/>
                                            </p:txEl>
                                          </p:spTgt>
                                        </p:tgtEl>
                                      </p:cBhvr>
                                    </p:animEffect>
                                    <p:anim calcmode="lin" valueType="num">
                                      <p:cBhvr>
                                        <p:cTn id="39" dur="15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40" dur="15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par>
                          <p:cTn id="41" fill="hold">
                            <p:stCondLst>
                              <p:cond delay="7500"/>
                            </p:stCondLst>
                            <p:childTnLst>
                              <p:par>
                                <p:cTn id="42" presetID="42" presetClass="entr" presetSubtype="0" fill="hold" nodeType="afterEffect">
                                  <p:stCondLst>
                                    <p:cond delay="1000"/>
                                  </p:stCondLst>
                                  <p:childTnLst>
                                    <p:set>
                                      <p:cBhvr>
                                        <p:cTn id="43" dur="1" fill="hold">
                                          <p:stCondLst>
                                            <p:cond delay="0"/>
                                          </p:stCondLst>
                                        </p:cTn>
                                        <p:tgtEl>
                                          <p:spTgt spid="5">
                                            <p:txEl>
                                              <p:pRg st="6" end="6"/>
                                            </p:txEl>
                                          </p:spTgt>
                                        </p:tgtEl>
                                        <p:attrNameLst>
                                          <p:attrName>style.visibility</p:attrName>
                                        </p:attrNameLst>
                                      </p:cBhvr>
                                      <p:to>
                                        <p:strVal val="visible"/>
                                      </p:to>
                                    </p:set>
                                    <p:animEffect transition="in" filter="fade">
                                      <p:cBhvr>
                                        <p:cTn id="44" dur="1500"/>
                                        <p:tgtEl>
                                          <p:spTgt spid="5">
                                            <p:txEl>
                                              <p:pRg st="6" end="6"/>
                                            </p:txEl>
                                          </p:spTgt>
                                        </p:tgtEl>
                                      </p:cBhvr>
                                    </p:animEffect>
                                    <p:anim calcmode="lin" valueType="num">
                                      <p:cBhvr>
                                        <p:cTn id="45" dur="15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46" dur="1500" fill="hold"/>
                                        <p:tgtEl>
                                          <p:spTgt spid="5">
                                            <p:txEl>
                                              <p:pRg st="6" end="6"/>
                                            </p:txEl>
                                          </p:spTgt>
                                        </p:tgtEl>
                                        <p:attrNameLst>
                                          <p:attrName>ppt_y</p:attrName>
                                        </p:attrNameLst>
                                      </p:cBhvr>
                                      <p:tavLst>
                                        <p:tav tm="0">
                                          <p:val>
                                            <p:strVal val="#ppt_y+.1"/>
                                          </p:val>
                                        </p:tav>
                                        <p:tav tm="100000">
                                          <p:val>
                                            <p:strVal val="#ppt_y"/>
                                          </p:val>
                                        </p:tav>
                                      </p:tavLst>
                                    </p:anim>
                                  </p:childTnLst>
                                </p:cTn>
                              </p:par>
                            </p:childTnLst>
                          </p:cTn>
                        </p:par>
                        <p:par>
                          <p:cTn id="47" fill="hold">
                            <p:stCondLst>
                              <p:cond delay="10000"/>
                            </p:stCondLst>
                            <p:childTnLst>
                              <p:par>
                                <p:cTn id="48" presetID="42" presetClass="entr" presetSubtype="0" fill="hold" nodeType="afterEffect">
                                  <p:stCondLst>
                                    <p:cond delay="1000"/>
                                  </p:stCondLst>
                                  <p:childTnLst>
                                    <p:set>
                                      <p:cBhvr>
                                        <p:cTn id="49" dur="1" fill="hold">
                                          <p:stCondLst>
                                            <p:cond delay="0"/>
                                          </p:stCondLst>
                                        </p:cTn>
                                        <p:tgtEl>
                                          <p:spTgt spid="2050"/>
                                        </p:tgtEl>
                                        <p:attrNameLst>
                                          <p:attrName>style.visibility</p:attrName>
                                        </p:attrNameLst>
                                      </p:cBhvr>
                                      <p:to>
                                        <p:strVal val="visible"/>
                                      </p:to>
                                    </p:set>
                                    <p:animEffect transition="in" filter="fade">
                                      <p:cBhvr>
                                        <p:cTn id="50" dur="1500"/>
                                        <p:tgtEl>
                                          <p:spTgt spid="2050"/>
                                        </p:tgtEl>
                                      </p:cBhvr>
                                    </p:animEffect>
                                    <p:anim calcmode="lin" valueType="num">
                                      <p:cBhvr>
                                        <p:cTn id="51" dur="1500" fill="hold"/>
                                        <p:tgtEl>
                                          <p:spTgt spid="2050"/>
                                        </p:tgtEl>
                                        <p:attrNameLst>
                                          <p:attrName>ppt_x</p:attrName>
                                        </p:attrNameLst>
                                      </p:cBhvr>
                                      <p:tavLst>
                                        <p:tav tm="0">
                                          <p:val>
                                            <p:strVal val="#ppt_x"/>
                                          </p:val>
                                        </p:tav>
                                        <p:tav tm="100000">
                                          <p:val>
                                            <p:strVal val="#ppt_x"/>
                                          </p:val>
                                        </p:tav>
                                      </p:tavLst>
                                    </p:anim>
                                    <p:anim calcmode="lin" valueType="num">
                                      <p:cBhvr>
                                        <p:cTn id="52" dur="1500" fill="hold"/>
                                        <p:tgtEl>
                                          <p:spTgt spid="205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derrubrik 1">
            <a:extLst>
              <a:ext uri="{FF2B5EF4-FFF2-40B4-BE49-F238E27FC236}">
                <a16:creationId xmlns:a16="http://schemas.microsoft.com/office/drawing/2014/main" id="{7DEE05CA-9B41-4D67-8667-F2A5B4A730DD}"/>
              </a:ext>
            </a:extLst>
          </p:cNvPr>
          <p:cNvSpPr>
            <a:spLocks noGrp="1"/>
          </p:cNvSpPr>
          <p:nvPr>
            <p:ph type="subTitle" idx="1"/>
          </p:nvPr>
        </p:nvSpPr>
        <p:spPr>
          <a:xfrm>
            <a:off x="1273978" y="682562"/>
            <a:ext cx="9644044" cy="597052"/>
          </a:xfrm>
        </p:spPr>
        <p:txBody>
          <a:bodyPr/>
          <a:lstStyle/>
          <a:p>
            <a:pPr algn="ctr"/>
            <a:r>
              <a:rPr lang="sv-SE" sz="4600" b="1" dirty="0"/>
              <a:t>Barn- och ungdomsfotboll 2021 </a:t>
            </a:r>
          </a:p>
        </p:txBody>
      </p:sp>
      <p:sp>
        <p:nvSpPr>
          <p:cNvPr id="3" name="Rubrik 2">
            <a:extLst>
              <a:ext uri="{FF2B5EF4-FFF2-40B4-BE49-F238E27FC236}">
                <a16:creationId xmlns:a16="http://schemas.microsoft.com/office/drawing/2014/main" id="{EF2B4047-F0B9-4D1D-9CC2-D39759CDBFD8}"/>
              </a:ext>
            </a:extLst>
          </p:cNvPr>
          <p:cNvSpPr>
            <a:spLocks noGrp="1"/>
          </p:cNvSpPr>
          <p:nvPr>
            <p:ph type="ctrTitle"/>
          </p:nvPr>
        </p:nvSpPr>
        <p:spPr>
          <a:xfrm>
            <a:off x="4328414" y="1258295"/>
            <a:ext cx="6400345" cy="1536700"/>
          </a:xfrm>
        </p:spPr>
        <p:txBody>
          <a:bodyPr/>
          <a:lstStyle/>
          <a:p>
            <a:pPr marL="540385">
              <a:lnSpc>
                <a:spcPct val="115000"/>
              </a:lnSpc>
              <a:spcAft>
                <a:spcPts val="1000"/>
              </a:spcAft>
              <a:tabLst>
                <a:tab pos="540385" algn="l"/>
              </a:tabLst>
            </a:pPr>
            <a:br>
              <a:rPr lang="sv-SE" sz="3200" dirty="0">
                <a:solidFill>
                  <a:schemeClr val="tx1"/>
                </a:solidFill>
              </a:rPr>
            </a:br>
            <a:r>
              <a:rPr lang="sv-SE" sz="1400" b="0" u="sng" dirty="0">
                <a:solidFill>
                  <a:schemeClr val="tx1"/>
                </a:solidFill>
                <a:latin typeface="+mn-lt"/>
              </a:rPr>
              <a:t>5 kap. 16 §    Bestraffningar</a:t>
            </a:r>
            <a:br>
              <a:rPr lang="sv-SE" sz="800" dirty="0">
                <a:solidFill>
                  <a:schemeClr val="tx1"/>
                </a:solidFill>
              </a:rPr>
            </a:br>
            <a:r>
              <a:rPr lang="sv-SE" sz="1400" b="0" dirty="0">
                <a:solidFill>
                  <a:schemeClr val="tx1"/>
                </a:solidFill>
                <a:latin typeface="+mn-lt"/>
              </a:rPr>
              <a:t>Ledare, tränare eller annan funktionär som ådrar sig tre varningar i olika matcher i samma tävling ska stå över i samma tävlings nästkommande match som personen är behörig att delta i, om inte annat följer av 16-20 §§. Motsvarande gäller därefter varje gång ledare, tränare eller annan funktionär ådragit sig tre varningar.</a:t>
            </a:r>
            <a:r>
              <a:rPr lang="sv-SE" sz="1400" b="0" dirty="0">
                <a:solidFill>
                  <a:schemeClr val="tx1"/>
                </a:solidFill>
                <a:effectLst/>
                <a:latin typeface="+mn-lt"/>
                <a:ea typeface="Calibri" panose="020F0502020204030204" pitchFamily="34" charset="0"/>
                <a:cs typeface="Times New Roman" panose="02020603050405020304" pitchFamily="18" charset="0"/>
              </a:rPr>
              <a:t> </a:t>
            </a:r>
            <a:endParaRPr lang="sv-SE" sz="2800" b="0" dirty="0"/>
          </a:p>
        </p:txBody>
      </p:sp>
      <p:sp>
        <p:nvSpPr>
          <p:cNvPr id="4" name="textruta 3">
            <a:extLst>
              <a:ext uri="{FF2B5EF4-FFF2-40B4-BE49-F238E27FC236}">
                <a16:creationId xmlns:a16="http://schemas.microsoft.com/office/drawing/2014/main" id="{BB2D929E-890B-43F2-85EC-F94801555F1C}"/>
              </a:ext>
            </a:extLst>
          </p:cNvPr>
          <p:cNvSpPr txBox="1"/>
          <p:nvPr/>
        </p:nvSpPr>
        <p:spPr>
          <a:xfrm>
            <a:off x="877077" y="3837992"/>
            <a:ext cx="184731" cy="369332"/>
          </a:xfrm>
          <a:prstGeom prst="rect">
            <a:avLst/>
          </a:prstGeom>
          <a:noFill/>
        </p:spPr>
        <p:txBody>
          <a:bodyPr wrap="none" rtlCol="0">
            <a:spAutoFit/>
          </a:bodyPr>
          <a:lstStyle/>
          <a:p>
            <a:endParaRPr lang="sv-SE" dirty="0"/>
          </a:p>
        </p:txBody>
      </p:sp>
      <p:sp>
        <p:nvSpPr>
          <p:cNvPr id="7" name="textruta 6">
            <a:extLst>
              <a:ext uri="{FF2B5EF4-FFF2-40B4-BE49-F238E27FC236}">
                <a16:creationId xmlns:a16="http://schemas.microsoft.com/office/drawing/2014/main" id="{771D84D3-164A-4174-B7FB-0224C561C1FF}"/>
              </a:ext>
            </a:extLst>
          </p:cNvPr>
          <p:cNvSpPr txBox="1"/>
          <p:nvPr/>
        </p:nvSpPr>
        <p:spPr>
          <a:xfrm>
            <a:off x="4883150" y="3489478"/>
            <a:ext cx="6299200" cy="954107"/>
          </a:xfrm>
          <a:prstGeom prst="rect">
            <a:avLst/>
          </a:prstGeom>
          <a:noFill/>
        </p:spPr>
        <p:txBody>
          <a:bodyPr wrap="square">
            <a:spAutoFit/>
          </a:bodyPr>
          <a:lstStyle/>
          <a:p>
            <a:r>
              <a:rPr lang="sv-SE" sz="1400" u="sng" dirty="0">
                <a:effectLst/>
                <a:ea typeface="Calibri" panose="020F0502020204030204" pitchFamily="34" charset="0"/>
                <a:cs typeface="Times New Roman" panose="02020603050405020304" pitchFamily="18" charset="0"/>
              </a:rPr>
              <a:t>4 kap 2 § 	Spelares behörighet att delta i match</a:t>
            </a:r>
          </a:p>
          <a:p>
            <a:r>
              <a:rPr lang="sv-SE" sz="1400" dirty="0">
                <a:effectLst/>
                <a:latin typeface="+mn-lt"/>
                <a:ea typeface="Calibri" panose="020F0502020204030204" pitchFamily="34" charset="0"/>
                <a:cs typeface="Times New Roman" panose="02020603050405020304" pitchFamily="18" charset="0"/>
              </a:rPr>
              <a:t>Herr- och pojkspelare får inte delta i dam- och flicklag. I av SDF anordnade tävlingar för spelare t.o.m. 12 år får dock pojkspelare delta i flicklag. SDF får meddela bestämmelser vad avser mixade lag. </a:t>
            </a:r>
            <a:endParaRPr lang="sv-SE" sz="1400" dirty="0"/>
          </a:p>
        </p:txBody>
      </p:sp>
      <p:sp>
        <p:nvSpPr>
          <p:cNvPr id="8" name="textruta 7">
            <a:extLst>
              <a:ext uri="{FF2B5EF4-FFF2-40B4-BE49-F238E27FC236}">
                <a16:creationId xmlns:a16="http://schemas.microsoft.com/office/drawing/2014/main" id="{030D4F19-FC85-47CB-ADF2-CD19B63CED5C}"/>
              </a:ext>
            </a:extLst>
          </p:cNvPr>
          <p:cNvSpPr txBox="1"/>
          <p:nvPr/>
        </p:nvSpPr>
        <p:spPr>
          <a:xfrm>
            <a:off x="565927" y="2091360"/>
            <a:ext cx="3059940" cy="369332"/>
          </a:xfrm>
          <a:prstGeom prst="rect">
            <a:avLst/>
          </a:prstGeom>
          <a:noFill/>
        </p:spPr>
        <p:txBody>
          <a:bodyPr wrap="none" rtlCol="0">
            <a:spAutoFit/>
          </a:bodyPr>
          <a:lstStyle/>
          <a:p>
            <a:r>
              <a:rPr lang="sv-SE" dirty="0">
                <a:solidFill>
                  <a:srgbClr val="C00000"/>
                </a:solidFill>
              </a:rPr>
              <a:t>Nyheter Tävlingsbestämmelser</a:t>
            </a:r>
          </a:p>
        </p:txBody>
      </p:sp>
      <p:sp>
        <p:nvSpPr>
          <p:cNvPr id="9" name="textruta 8">
            <a:extLst>
              <a:ext uri="{FF2B5EF4-FFF2-40B4-BE49-F238E27FC236}">
                <a16:creationId xmlns:a16="http://schemas.microsoft.com/office/drawing/2014/main" id="{81F4184B-6864-4ADE-92F7-1A8DB421A559}"/>
              </a:ext>
            </a:extLst>
          </p:cNvPr>
          <p:cNvSpPr txBox="1"/>
          <p:nvPr/>
        </p:nvSpPr>
        <p:spPr>
          <a:xfrm>
            <a:off x="565927" y="2595344"/>
            <a:ext cx="2533835" cy="369332"/>
          </a:xfrm>
          <a:prstGeom prst="rect">
            <a:avLst/>
          </a:prstGeom>
          <a:noFill/>
        </p:spPr>
        <p:txBody>
          <a:bodyPr wrap="none" rtlCol="0">
            <a:spAutoFit/>
          </a:bodyPr>
          <a:lstStyle/>
          <a:p>
            <a:r>
              <a:rPr lang="sv-SE" dirty="0"/>
              <a:t>Nya nationella spelformer</a:t>
            </a:r>
          </a:p>
        </p:txBody>
      </p:sp>
      <p:sp>
        <p:nvSpPr>
          <p:cNvPr id="10" name="textruta 9">
            <a:extLst>
              <a:ext uri="{FF2B5EF4-FFF2-40B4-BE49-F238E27FC236}">
                <a16:creationId xmlns:a16="http://schemas.microsoft.com/office/drawing/2014/main" id="{476EDB8F-85F8-4C9F-8A2B-5B7F47CB152E}"/>
              </a:ext>
            </a:extLst>
          </p:cNvPr>
          <p:cNvSpPr txBox="1"/>
          <p:nvPr/>
        </p:nvSpPr>
        <p:spPr>
          <a:xfrm>
            <a:off x="565926" y="3099328"/>
            <a:ext cx="3019801" cy="369332"/>
          </a:xfrm>
          <a:prstGeom prst="rect">
            <a:avLst/>
          </a:prstGeom>
          <a:noFill/>
        </p:spPr>
        <p:txBody>
          <a:bodyPr wrap="none" rtlCol="0">
            <a:spAutoFit/>
          </a:bodyPr>
          <a:lstStyle/>
          <a:p>
            <a:r>
              <a:rPr lang="sv-SE" dirty="0"/>
              <a:t>Dispenser i Smålandsfotbollen</a:t>
            </a:r>
          </a:p>
        </p:txBody>
      </p:sp>
      <p:sp>
        <p:nvSpPr>
          <p:cNvPr id="11" name="textruta 10">
            <a:extLst>
              <a:ext uri="{FF2B5EF4-FFF2-40B4-BE49-F238E27FC236}">
                <a16:creationId xmlns:a16="http://schemas.microsoft.com/office/drawing/2014/main" id="{BED9A22A-DABA-454C-A163-C26F9FF69083}"/>
              </a:ext>
            </a:extLst>
          </p:cNvPr>
          <p:cNvSpPr txBox="1"/>
          <p:nvPr/>
        </p:nvSpPr>
        <p:spPr>
          <a:xfrm>
            <a:off x="565925" y="3603312"/>
            <a:ext cx="2312877" cy="369332"/>
          </a:xfrm>
          <a:prstGeom prst="rect">
            <a:avLst/>
          </a:prstGeom>
          <a:noFill/>
        </p:spPr>
        <p:txBody>
          <a:bodyPr wrap="none" rtlCol="0">
            <a:spAutoFit/>
          </a:bodyPr>
          <a:lstStyle/>
          <a:p>
            <a:r>
              <a:rPr lang="sv-SE" dirty="0"/>
              <a:t>Matchrapporter digitalt</a:t>
            </a:r>
          </a:p>
        </p:txBody>
      </p:sp>
      <p:cxnSp>
        <p:nvCxnSpPr>
          <p:cNvPr id="13" name="Rak koppling 12">
            <a:extLst>
              <a:ext uri="{FF2B5EF4-FFF2-40B4-BE49-F238E27FC236}">
                <a16:creationId xmlns:a16="http://schemas.microsoft.com/office/drawing/2014/main" id="{9CFCF0CB-B55D-4EAC-AF4C-BEFF8EE63D73}"/>
              </a:ext>
            </a:extLst>
          </p:cNvPr>
          <p:cNvCxnSpPr/>
          <p:nvPr/>
        </p:nvCxnSpPr>
        <p:spPr>
          <a:xfrm>
            <a:off x="3835400" y="1949450"/>
            <a:ext cx="0" cy="3606800"/>
          </a:xfrm>
          <a:prstGeom prst="line">
            <a:avLst/>
          </a:prstGeom>
        </p:spPr>
        <p:style>
          <a:lnRef idx="2">
            <a:schemeClr val="dk1"/>
          </a:lnRef>
          <a:fillRef idx="0">
            <a:schemeClr val="dk1"/>
          </a:fillRef>
          <a:effectRef idx="1">
            <a:schemeClr val="dk1"/>
          </a:effectRef>
          <a:fontRef idx="minor">
            <a:schemeClr val="tx1"/>
          </a:fontRef>
        </p:style>
      </p:cxnSp>
      <p:sp>
        <p:nvSpPr>
          <p:cNvPr id="12" name="textruta 11">
            <a:extLst>
              <a:ext uri="{FF2B5EF4-FFF2-40B4-BE49-F238E27FC236}">
                <a16:creationId xmlns:a16="http://schemas.microsoft.com/office/drawing/2014/main" id="{F953C583-B516-4964-933A-4159518CF214}"/>
              </a:ext>
            </a:extLst>
          </p:cNvPr>
          <p:cNvSpPr txBox="1"/>
          <p:nvPr/>
        </p:nvSpPr>
        <p:spPr>
          <a:xfrm>
            <a:off x="4883150" y="4587991"/>
            <a:ext cx="6299200" cy="954107"/>
          </a:xfrm>
          <a:prstGeom prst="rect">
            <a:avLst/>
          </a:prstGeom>
          <a:noFill/>
        </p:spPr>
        <p:txBody>
          <a:bodyPr wrap="square">
            <a:spAutoFit/>
          </a:bodyPr>
          <a:lstStyle/>
          <a:p>
            <a:r>
              <a:rPr lang="sv-SE" sz="1400" u="sng" dirty="0"/>
              <a:t>3 kap. 7 §   (tidigare 8 §) </a:t>
            </a:r>
          </a:p>
          <a:p>
            <a:r>
              <a:rPr lang="sv-SE" sz="1400" dirty="0"/>
              <a:t>I paragrafen har förtydligats att professionellt spelaravtal får ingås först när spelaren fyllt 15 år. Samtidigt införs en ny bestämmelse enligt vilken förhandling om sådant avtal får ske fr.o.m. att spelaren är 14,5 år gammal.</a:t>
            </a:r>
          </a:p>
        </p:txBody>
      </p:sp>
      <p:sp>
        <p:nvSpPr>
          <p:cNvPr id="14" name="textruta 13">
            <a:extLst>
              <a:ext uri="{FF2B5EF4-FFF2-40B4-BE49-F238E27FC236}">
                <a16:creationId xmlns:a16="http://schemas.microsoft.com/office/drawing/2014/main" id="{8F9576FA-50E4-4012-9C11-BB4358BD0BEC}"/>
              </a:ext>
            </a:extLst>
          </p:cNvPr>
          <p:cNvSpPr txBox="1"/>
          <p:nvPr/>
        </p:nvSpPr>
        <p:spPr>
          <a:xfrm>
            <a:off x="565924" y="4090726"/>
            <a:ext cx="1830501" cy="369332"/>
          </a:xfrm>
          <a:prstGeom prst="rect">
            <a:avLst/>
          </a:prstGeom>
          <a:noFill/>
        </p:spPr>
        <p:txBody>
          <a:bodyPr wrap="none" rtlCol="0">
            <a:spAutoFit/>
          </a:bodyPr>
          <a:lstStyle/>
          <a:p>
            <a:r>
              <a:rPr lang="sv-SE" dirty="0"/>
              <a:t>Pandemi / nuläge</a:t>
            </a:r>
          </a:p>
        </p:txBody>
      </p:sp>
    </p:spTree>
    <p:extLst>
      <p:ext uri="{BB962C8B-B14F-4D97-AF65-F5344CB8AC3E}">
        <p14:creationId xmlns:p14="http://schemas.microsoft.com/office/powerpoint/2010/main" val="2289686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fade">
                                      <p:cBhvr>
                                        <p:cTn id="24" dur="500"/>
                                        <p:tgtEl>
                                          <p:spTgt spid="3"/>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500"/>
                                        <p:tgtEl>
                                          <p:spTgt spid="7"/>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8" grpId="0"/>
      <p:bldP spid="9" grpId="0"/>
      <p:bldP spid="10" grpId="0"/>
      <p:bldP spid="11" grpId="0"/>
      <p:bldP spid="12" grpId="0"/>
      <p:bldP spid="1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derrubrik 1">
            <a:extLst>
              <a:ext uri="{FF2B5EF4-FFF2-40B4-BE49-F238E27FC236}">
                <a16:creationId xmlns:a16="http://schemas.microsoft.com/office/drawing/2014/main" id="{7DEE05CA-9B41-4D67-8667-F2A5B4A730DD}"/>
              </a:ext>
            </a:extLst>
          </p:cNvPr>
          <p:cNvSpPr>
            <a:spLocks noGrp="1"/>
          </p:cNvSpPr>
          <p:nvPr>
            <p:ph type="subTitle" idx="1"/>
          </p:nvPr>
        </p:nvSpPr>
        <p:spPr>
          <a:xfrm>
            <a:off x="1273978" y="682562"/>
            <a:ext cx="9644044" cy="597052"/>
          </a:xfrm>
        </p:spPr>
        <p:txBody>
          <a:bodyPr/>
          <a:lstStyle/>
          <a:p>
            <a:pPr algn="ctr"/>
            <a:r>
              <a:rPr lang="sv-SE" sz="4600" b="1" dirty="0"/>
              <a:t>Barn- och ungdomsfotboll 2021 </a:t>
            </a:r>
          </a:p>
        </p:txBody>
      </p:sp>
      <p:sp>
        <p:nvSpPr>
          <p:cNvPr id="4" name="textruta 3">
            <a:extLst>
              <a:ext uri="{FF2B5EF4-FFF2-40B4-BE49-F238E27FC236}">
                <a16:creationId xmlns:a16="http://schemas.microsoft.com/office/drawing/2014/main" id="{BB2D929E-890B-43F2-85EC-F94801555F1C}"/>
              </a:ext>
            </a:extLst>
          </p:cNvPr>
          <p:cNvSpPr txBox="1"/>
          <p:nvPr/>
        </p:nvSpPr>
        <p:spPr>
          <a:xfrm>
            <a:off x="877077" y="3837992"/>
            <a:ext cx="184731" cy="369332"/>
          </a:xfrm>
          <a:prstGeom prst="rect">
            <a:avLst/>
          </a:prstGeom>
          <a:noFill/>
        </p:spPr>
        <p:txBody>
          <a:bodyPr wrap="none" rtlCol="0">
            <a:spAutoFit/>
          </a:bodyPr>
          <a:lstStyle/>
          <a:p>
            <a:endParaRPr lang="sv-SE" dirty="0"/>
          </a:p>
        </p:txBody>
      </p:sp>
      <p:sp>
        <p:nvSpPr>
          <p:cNvPr id="8" name="textruta 7">
            <a:extLst>
              <a:ext uri="{FF2B5EF4-FFF2-40B4-BE49-F238E27FC236}">
                <a16:creationId xmlns:a16="http://schemas.microsoft.com/office/drawing/2014/main" id="{030D4F19-FC85-47CB-ADF2-CD19B63CED5C}"/>
              </a:ext>
            </a:extLst>
          </p:cNvPr>
          <p:cNvSpPr txBox="1"/>
          <p:nvPr/>
        </p:nvSpPr>
        <p:spPr>
          <a:xfrm>
            <a:off x="565927" y="2091360"/>
            <a:ext cx="3059940" cy="369332"/>
          </a:xfrm>
          <a:prstGeom prst="rect">
            <a:avLst/>
          </a:prstGeom>
          <a:noFill/>
        </p:spPr>
        <p:txBody>
          <a:bodyPr wrap="none" rtlCol="0">
            <a:spAutoFit/>
          </a:bodyPr>
          <a:lstStyle/>
          <a:p>
            <a:r>
              <a:rPr lang="sv-SE" dirty="0"/>
              <a:t>Nyheter Tävlingsbestämmelser</a:t>
            </a:r>
          </a:p>
        </p:txBody>
      </p:sp>
      <p:sp>
        <p:nvSpPr>
          <p:cNvPr id="9" name="textruta 8">
            <a:extLst>
              <a:ext uri="{FF2B5EF4-FFF2-40B4-BE49-F238E27FC236}">
                <a16:creationId xmlns:a16="http://schemas.microsoft.com/office/drawing/2014/main" id="{81F4184B-6864-4ADE-92F7-1A8DB421A559}"/>
              </a:ext>
            </a:extLst>
          </p:cNvPr>
          <p:cNvSpPr txBox="1"/>
          <p:nvPr/>
        </p:nvSpPr>
        <p:spPr>
          <a:xfrm>
            <a:off x="565927" y="2595344"/>
            <a:ext cx="2613985" cy="369332"/>
          </a:xfrm>
          <a:prstGeom prst="rect">
            <a:avLst/>
          </a:prstGeom>
          <a:noFill/>
        </p:spPr>
        <p:txBody>
          <a:bodyPr wrap="none" rtlCol="0">
            <a:spAutoFit/>
          </a:bodyPr>
          <a:lstStyle/>
          <a:p>
            <a:r>
              <a:rPr lang="sv-SE" dirty="0">
                <a:solidFill>
                  <a:srgbClr val="C00000"/>
                </a:solidFill>
              </a:rPr>
              <a:t>Nya nationella spelformer</a:t>
            </a:r>
          </a:p>
        </p:txBody>
      </p:sp>
      <p:sp>
        <p:nvSpPr>
          <p:cNvPr id="10" name="textruta 9">
            <a:extLst>
              <a:ext uri="{FF2B5EF4-FFF2-40B4-BE49-F238E27FC236}">
                <a16:creationId xmlns:a16="http://schemas.microsoft.com/office/drawing/2014/main" id="{476EDB8F-85F8-4C9F-8A2B-5B7F47CB152E}"/>
              </a:ext>
            </a:extLst>
          </p:cNvPr>
          <p:cNvSpPr txBox="1"/>
          <p:nvPr/>
        </p:nvSpPr>
        <p:spPr>
          <a:xfrm>
            <a:off x="565926" y="3099328"/>
            <a:ext cx="3019801" cy="369332"/>
          </a:xfrm>
          <a:prstGeom prst="rect">
            <a:avLst/>
          </a:prstGeom>
          <a:noFill/>
        </p:spPr>
        <p:txBody>
          <a:bodyPr wrap="none" rtlCol="0">
            <a:spAutoFit/>
          </a:bodyPr>
          <a:lstStyle/>
          <a:p>
            <a:r>
              <a:rPr lang="sv-SE" dirty="0"/>
              <a:t>Dispenser i Smålandsfotbollen</a:t>
            </a:r>
          </a:p>
        </p:txBody>
      </p:sp>
      <p:sp>
        <p:nvSpPr>
          <p:cNvPr id="11" name="textruta 10">
            <a:extLst>
              <a:ext uri="{FF2B5EF4-FFF2-40B4-BE49-F238E27FC236}">
                <a16:creationId xmlns:a16="http://schemas.microsoft.com/office/drawing/2014/main" id="{BED9A22A-DABA-454C-A163-C26F9FF69083}"/>
              </a:ext>
            </a:extLst>
          </p:cNvPr>
          <p:cNvSpPr txBox="1"/>
          <p:nvPr/>
        </p:nvSpPr>
        <p:spPr>
          <a:xfrm>
            <a:off x="565925" y="3603312"/>
            <a:ext cx="2312877" cy="369332"/>
          </a:xfrm>
          <a:prstGeom prst="rect">
            <a:avLst/>
          </a:prstGeom>
          <a:noFill/>
        </p:spPr>
        <p:txBody>
          <a:bodyPr wrap="none" rtlCol="0">
            <a:spAutoFit/>
          </a:bodyPr>
          <a:lstStyle/>
          <a:p>
            <a:r>
              <a:rPr lang="sv-SE" dirty="0"/>
              <a:t>Matchrapporter digitalt</a:t>
            </a:r>
          </a:p>
        </p:txBody>
      </p:sp>
      <p:cxnSp>
        <p:nvCxnSpPr>
          <p:cNvPr id="13" name="Rak koppling 12">
            <a:extLst>
              <a:ext uri="{FF2B5EF4-FFF2-40B4-BE49-F238E27FC236}">
                <a16:creationId xmlns:a16="http://schemas.microsoft.com/office/drawing/2014/main" id="{9CFCF0CB-B55D-4EAC-AF4C-BEFF8EE63D73}"/>
              </a:ext>
            </a:extLst>
          </p:cNvPr>
          <p:cNvCxnSpPr/>
          <p:nvPr/>
        </p:nvCxnSpPr>
        <p:spPr>
          <a:xfrm>
            <a:off x="3835400" y="1949450"/>
            <a:ext cx="0" cy="3606800"/>
          </a:xfrm>
          <a:prstGeom prst="line">
            <a:avLst/>
          </a:prstGeom>
        </p:spPr>
        <p:style>
          <a:lnRef idx="2">
            <a:schemeClr val="dk1"/>
          </a:lnRef>
          <a:fillRef idx="0">
            <a:schemeClr val="dk1"/>
          </a:fillRef>
          <a:effectRef idx="1">
            <a:schemeClr val="dk1"/>
          </a:effectRef>
          <a:fontRef idx="minor">
            <a:schemeClr val="tx1"/>
          </a:fontRef>
        </p:style>
      </p:cxnSp>
      <p:pic>
        <p:nvPicPr>
          <p:cNvPr id="1026" name="Picture 2" descr="Bildresultat för nya nationella spelformer">
            <a:extLst>
              <a:ext uri="{FF2B5EF4-FFF2-40B4-BE49-F238E27FC236}">
                <a16:creationId xmlns:a16="http://schemas.microsoft.com/office/drawing/2014/main" id="{7017BCEE-D48B-4890-8BE0-96CFA677B8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44340" y="1755078"/>
            <a:ext cx="3487234" cy="1848234"/>
          </a:xfrm>
          <a:prstGeom prst="rect">
            <a:avLst/>
          </a:prstGeom>
          <a:noFill/>
          <a:extLst>
            <a:ext uri="{909E8E84-426E-40DD-AFC4-6F175D3DCCD1}">
              <a14:hiddenFill xmlns:a14="http://schemas.microsoft.com/office/drawing/2010/main">
                <a:solidFill>
                  <a:srgbClr val="FFFFFF"/>
                </a:solidFill>
              </a14:hiddenFill>
            </a:ext>
          </a:extLst>
        </p:spPr>
      </p:pic>
      <p:sp>
        <p:nvSpPr>
          <p:cNvPr id="3" name="textruta 2">
            <a:extLst>
              <a:ext uri="{FF2B5EF4-FFF2-40B4-BE49-F238E27FC236}">
                <a16:creationId xmlns:a16="http://schemas.microsoft.com/office/drawing/2014/main" id="{524DA399-C57B-41B2-8510-32FB223FDACB}"/>
              </a:ext>
            </a:extLst>
          </p:cNvPr>
          <p:cNvSpPr txBox="1"/>
          <p:nvPr/>
        </p:nvSpPr>
        <p:spPr>
          <a:xfrm>
            <a:off x="4091525" y="1662308"/>
            <a:ext cx="3771981" cy="2677656"/>
          </a:xfrm>
          <a:prstGeom prst="rect">
            <a:avLst/>
          </a:prstGeom>
          <a:noFill/>
        </p:spPr>
        <p:txBody>
          <a:bodyPr wrap="square" rtlCol="0">
            <a:spAutoFit/>
          </a:bodyPr>
          <a:lstStyle/>
          <a:p>
            <a:pPr algn="just"/>
            <a:r>
              <a:rPr lang="sv-SE" sz="1400" b="0" i="0" dirty="0">
                <a:solidFill>
                  <a:srgbClr val="1D1D1D"/>
                </a:solidFill>
                <a:effectLst/>
                <a:latin typeface="StagSans"/>
              </a:rPr>
              <a:t>De nationellt gällande spelformerna handlar övergripande om att skapa förutsättningar för ett långsiktigt idrottande. De är framtagna genom forskning och av experter för att främja barn och ungdomars lärande, sett ur deras egna perspektiv och på deras villkor - för barnens bästa helt enkelt. </a:t>
            </a:r>
          </a:p>
          <a:p>
            <a:pPr algn="just"/>
            <a:endParaRPr lang="sv-SE" sz="1400" dirty="0">
              <a:solidFill>
                <a:srgbClr val="1D1D1D"/>
              </a:solidFill>
              <a:latin typeface="StagSans"/>
            </a:endParaRPr>
          </a:p>
          <a:p>
            <a:pPr algn="just"/>
            <a:r>
              <a:rPr lang="sv-SE" sz="1400" dirty="0"/>
              <a:t>Vår rekommendation är att anmäla sig till den åldersklass laget tillhör och inte hoppa över spelformer och anmäla sig </a:t>
            </a:r>
            <a:r>
              <a:rPr lang="sv-SE" sz="1400" i="1" dirty="0"/>
              <a:t>uppåt</a:t>
            </a:r>
            <a:r>
              <a:rPr lang="sv-SE" sz="1400" dirty="0"/>
              <a:t>.</a:t>
            </a:r>
          </a:p>
          <a:p>
            <a:pPr algn="just"/>
            <a:endParaRPr lang="sv-SE" sz="1400" dirty="0"/>
          </a:p>
        </p:txBody>
      </p:sp>
      <p:pic>
        <p:nvPicPr>
          <p:cNvPr id="6" name="Bildobjekt 5" descr="En bild som visar bord&#10;&#10;Automatiskt genererad beskrivning">
            <a:extLst>
              <a:ext uri="{FF2B5EF4-FFF2-40B4-BE49-F238E27FC236}">
                <a16:creationId xmlns:a16="http://schemas.microsoft.com/office/drawing/2014/main" id="{01BFA505-D41C-44D8-8BD0-AE70A3A3FB1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31579" y="4563684"/>
            <a:ext cx="4424702" cy="1630456"/>
          </a:xfrm>
          <a:prstGeom prst="rect">
            <a:avLst/>
          </a:prstGeom>
        </p:spPr>
      </p:pic>
      <p:sp>
        <p:nvSpPr>
          <p:cNvPr id="7" name="textruta 6">
            <a:extLst>
              <a:ext uri="{FF2B5EF4-FFF2-40B4-BE49-F238E27FC236}">
                <a16:creationId xmlns:a16="http://schemas.microsoft.com/office/drawing/2014/main" id="{2E4CA43A-6FD2-4A83-A969-DEA9DD2EE56C}"/>
              </a:ext>
            </a:extLst>
          </p:cNvPr>
          <p:cNvSpPr txBox="1"/>
          <p:nvPr/>
        </p:nvSpPr>
        <p:spPr>
          <a:xfrm>
            <a:off x="7784699" y="4048486"/>
            <a:ext cx="1119281" cy="369332"/>
          </a:xfrm>
          <a:prstGeom prst="rect">
            <a:avLst/>
          </a:prstGeom>
          <a:noFill/>
        </p:spPr>
        <p:txBody>
          <a:bodyPr wrap="none" rtlCol="0">
            <a:spAutoFit/>
          </a:bodyPr>
          <a:lstStyle/>
          <a:p>
            <a:r>
              <a:rPr lang="sv-SE" dirty="0"/>
              <a:t>Stor/Liten?</a:t>
            </a:r>
          </a:p>
        </p:txBody>
      </p:sp>
      <p:sp>
        <p:nvSpPr>
          <p:cNvPr id="14" name="textruta 13">
            <a:extLst>
              <a:ext uri="{FF2B5EF4-FFF2-40B4-BE49-F238E27FC236}">
                <a16:creationId xmlns:a16="http://schemas.microsoft.com/office/drawing/2014/main" id="{4EE14E5E-2BB1-4CBE-AF7D-33947D2FD28B}"/>
              </a:ext>
            </a:extLst>
          </p:cNvPr>
          <p:cNvSpPr txBox="1"/>
          <p:nvPr/>
        </p:nvSpPr>
        <p:spPr>
          <a:xfrm>
            <a:off x="8392003" y="4533456"/>
            <a:ext cx="3557389" cy="1815882"/>
          </a:xfrm>
          <a:prstGeom prst="rect">
            <a:avLst/>
          </a:prstGeom>
          <a:noFill/>
        </p:spPr>
        <p:txBody>
          <a:bodyPr wrap="square" rtlCol="0">
            <a:spAutoFit/>
          </a:bodyPr>
          <a:lstStyle/>
          <a:p>
            <a:pPr algn="just"/>
            <a:r>
              <a:rPr lang="sv-SE" sz="1400" b="0" i="0" dirty="0">
                <a:solidFill>
                  <a:srgbClr val="1D1D1D"/>
                </a:solidFill>
                <a:effectLst/>
                <a:latin typeface="StagSans"/>
              </a:rPr>
              <a:t>Följ de rekommendationer som finns i den utsträckning ni kan för barnens bästa. </a:t>
            </a:r>
            <a:r>
              <a:rPr lang="sv-SE" sz="1400" dirty="0">
                <a:solidFill>
                  <a:srgbClr val="1D1D1D"/>
                </a:solidFill>
                <a:latin typeface="StagSans"/>
              </a:rPr>
              <a:t>9 mot 9 kan exempelvis spelas med antingen stora eller mindre mått. Har ni möjlighet att spela den mindre varianten för de yngre är det bra.</a:t>
            </a:r>
          </a:p>
          <a:p>
            <a:pPr algn="just"/>
            <a:endParaRPr lang="sv-SE" sz="1400" dirty="0">
              <a:solidFill>
                <a:srgbClr val="1D1D1D"/>
              </a:solidFill>
              <a:latin typeface="StagSans"/>
            </a:endParaRPr>
          </a:p>
          <a:p>
            <a:pPr algn="just"/>
            <a:r>
              <a:rPr lang="sv-SE" sz="1400" dirty="0">
                <a:solidFill>
                  <a:srgbClr val="1D1D1D"/>
                </a:solidFill>
                <a:latin typeface="StagSans"/>
              </a:rPr>
              <a:t>Det ska inte ses som konstigt om ett lag följer rekommendationer för spelformen.</a:t>
            </a:r>
          </a:p>
        </p:txBody>
      </p:sp>
      <p:sp>
        <p:nvSpPr>
          <p:cNvPr id="12" name="textruta 11">
            <a:extLst>
              <a:ext uri="{FF2B5EF4-FFF2-40B4-BE49-F238E27FC236}">
                <a16:creationId xmlns:a16="http://schemas.microsoft.com/office/drawing/2014/main" id="{1232809F-A55A-4928-A082-46AE2C7CF4CA}"/>
              </a:ext>
            </a:extLst>
          </p:cNvPr>
          <p:cNvSpPr txBox="1"/>
          <p:nvPr/>
        </p:nvSpPr>
        <p:spPr>
          <a:xfrm>
            <a:off x="6907099" y="5247969"/>
            <a:ext cx="1001749" cy="276999"/>
          </a:xfrm>
          <a:prstGeom prst="rect">
            <a:avLst/>
          </a:prstGeom>
          <a:noFill/>
        </p:spPr>
        <p:txBody>
          <a:bodyPr wrap="none" rtlCol="0">
            <a:spAutoFit/>
          </a:bodyPr>
          <a:lstStyle/>
          <a:p>
            <a:r>
              <a:rPr lang="sv-SE" sz="1200" dirty="0">
                <a:solidFill>
                  <a:srgbClr val="FF0000"/>
                </a:solidFill>
              </a:rPr>
              <a:t>710</a:t>
            </a:r>
            <a:r>
              <a:rPr lang="sv-SE" sz="1200" b="0" i="0" dirty="0">
                <a:solidFill>
                  <a:srgbClr val="FF0000"/>
                </a:solidFill>
                <a:effectLst/>
              </a:rPr>
              <a:t>m² större</a:t>
            </a:r>
            <a:endParaRPr lang="sv-SE" sz="1200" dirty="0">
              <a:solidFill>
                <a:srgbClr val="FF0000"/>
              </a:solidFill>
            </a:endParaRPr>
          </a:p>
        </p:txBody>
      </p:sp>
      <p:sp>
        <p:nvSpPr>
          <p:cNvPr id="15" name="textruta 14">
            <a:extLst>
              <a:ext uri="{FF2B5EF4-FFF2-40B4-BE49-F238E27FC236}">
                <a16:creationId xmlns:a16="http://schemas.microsoft.com/office/drawing/2014/main" id="{43916AF8-BBA0-49E1-9DCD-7DF224C1EE23}"/>
              </a:ext>
            </a:extLst>
          </p:cNvPr>
          <p:cNvSpPr txBox="1"/>
          <p:nvPr/>
        </p:nvSpPr>
        <p:spPr>
          <a:xfrm>
            <a:off x="565924" y="4090726"/>
            <a:ext cx="1830501" cy="369332"/>
          </a:xfrm>
          <a:prstGeom prst="rect">
            <a:avLst/>
          </a:prstGeom>
          <a:noFill/>
        </p:spPr>
        <p:txBody>
          <a:bodyPr wrap="none" rtlCol="0">
            <a:spAutoFit/>
          </a:bodyPr>
          <a:lstStyle/>
          <a:p>
            <a:r>
              <a:rPr lang="sv-SE" dirty="0"/>
              <a:t>Pandemi / nuläge</a:t>
            </a:r>
          </a:p>
        </p:txBody>
      </p:sp>
    </p:spTree>
    <p:extLst>
      <p:ext uri="{BB962C8B-B14F-4D97-AF65-F5344CB8AC3E}">
        <p14:creationId xmlns:p14="http://schemas.microsoft.com/office/powerpoint/2010/main" val="231590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fade">
                                      <p:cBhvr>
                                        <p:cTn id="24" dur="500"/>
                                        <p:tgtEl>
                                          <p:spTgt spid="3"/>
                                        </p:tgtEl>
                                      </p:cBhvr>
                                    </p:animEffect>
                                  </p:childTnLst>
                                </p:cTn>
                              </p:par>
                              <p:par>
                                <p:cTn id="25" presetID="10" presetClass="entr" presetSubtype="0" fill="hold" nodeType="withEffect">
                                  <p:stCondLst>
                                    <p:cond delay="0"/>
                                  </p:stCondLst>
                                  <p:childTnLst>
                                    <p:set>
                                      <p:cBhvr>
                                        <p:cTn id="26" dur="1" fill="hold">
                                          <p:stCondLst>
                                            <p:cond delay="0"/>
                                          </p:stCondLst>
                                        </p:cTn>
                                        <p:tgtEl>
                                          <p:spTgt spid="1026"/>
                                        </p:tgtEl>
                                        <p:attrNameLst>
                                          <p:attrName>style.visibility</p:attrName>
                                        </p:attrNameLst>
                                      </p:cBhvr>
                                      <p:to>
                                        <p:strVal val="visible"/>
                                      </p:to>
                                    </p:set>
                                    <p:animEffect transition="in" filter="fade">
                                      <p:cBhvr>
                                        <p:cTn id="27" dur="500"/>
                                        <p:tgtEl>
                                          <p:spTgt spid="102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500"/>
                                        <p:tgtEl>
                                          <p:spTgt spid="14"/>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fade">
                                      <p:cBhvr>
                                        <p:cTn id="35" dur="500"/>
                                        <p:tgtEl>
                                          <p:spTgt spid="7"/>
                                        </p:tgtEl>
                                      </p:cBhvr>
                                    </p:animEffect>
                                  </p:childTnLst>
                                </p:cTn>
                              </p:par>
                              <p:par>
                                <p:cTn id="36" presetID="10" presetClass="entr" presetSubtype="0" fill="hold" nodeType="with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fade">
                                      <p:cBhvr>
                                        <p:cTn id="38" dur="500"/>
                                        <p:tgtEl>
                                          <p:spTgt spid="6"/>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fade">
                                      <p:cBhvr>
                                        <p:cTn id="4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P spid="3" grpId="0"/>
      <p:bldP spid="7" grpId="0"/>
      <p:bldP spid="14" grpId="0"/>
      <p:bldP spid="12" grpId="0"/>
      <p:bldP spid="1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derrubrik 1">
            <a:extLst>
              <a:ext uri="{FF2B5EF4-FFF2-40B4-BE49-F238E27FC236}">
                <a16:creationId xmlns:a16="http://schemas.microsoft.com/office/drawing/2014/main" id="{7DEE05CA-9B41-4D67-8667-F2A5B4A730DD}"/>
              </a:ext>
            </a:extLst>
          </p:cNvPr>
          <p:cNvSpPr>
            <a:spLocks noGrp="1"/>
          </p:cNvSpPr>
          <p:nvPr>
            <p:ph type="subTitle" idx="1"/>
          </p:nvPr>
        </p:nvSpPr>
        <p:spPr>
          <a:xfrm>
            <a:off x="1273978" y="682562"/>
            <a:ext cx="9644044" cy="597052"/>
          </a:xfrm>
        </p:spPr>
        <p:txBody>
          <a:bodyPr/>
          <a:lstStyle/>
          <a:p>
            <a:pPr algn="ctr"/>
            <a:r>
              <a:rPr lang="sv-SE" sz="4600" b="1" dirty="0"/>
              <a:t>Barn- och ungdomsfotboll 2021 </a:t>
            </a:r>
          </a:p>
        </p:txBody>
      </p:sp>
      <p:sp>
        <p:nvSpPr>
          <p:cNvPr id="4" name="textruta 3">
            <a:extLst>
              <a:ext uri="{FF2B5EF4-FFF2-40B4-BE49-F238E27FC236}">
                <a16:creationId xmlns:a16="http://schemas.microsoft.com/office/drawing/2014/main" id="{BB2D929E-890B-43F2-85EC-F94801555F1C}"/>
              </a:ext>
            </a:extLst>
          </p:cNvPr>
          <p:cNvSpPr txBox="1"/>
          <p:nvPr/>
        </p:nvSpPr>
        <p:spPr>
          <a:xfrm>
            <a:off x="877077" y="3837992"/>
            <a:ext cx="184731" cy="369332"/>
          </a:xfrm>
          <a:prstGeom prst="rect">
            <a:avLst/>
          </a:prstGeom>
          <a:noFill/>
        </p:spPr>
        <p:txBody>
          <a:bodyPr wrap="none" rtlCol="0">
            <a:spAutoFit/>
          </a:bodyPr>
          <a:lstStyle/>
          <a:p>
            <a:endParaRPr lang="sv-SE" dirty="0"/>
          </a:p>
        </p:txBody>
      </p:sp>
      <p:sp>
        <p:nvSpPr>
          <p:cNvPr id="8" name="textruta 7">
            <a:extLst>
              <a:ext uri="{FF2B5EF4-FFF2-40B4-BE49-F238E27FC236}">
                <a16:creationId xmlns:a16="http://schemas.microsoft.com/office/drawing/2014/main" id="{030D4F19-FC85-47CB-ADF2-CD19B63CED5C}"/>
              </a:ext>
            </a:extLst>
          </p:cNvPr>
          <p:cNvSpPr txBox="1"/>
          <p:nvPr/>
        </p:nvSpPr>
        <p:spPr>
          <a:xfrm>
            <a:off x="565927" y="2091360"/>
            <a:ext cx="3059940" cy="369332"/>
          </a:xfrm>
          <a:prstGeom prst="rect">
            <a:avLst/>
          </a:prstGeom>
          <a:noFill/>
        </p:spPr>
        <p:txBody>
          <a:bodyPr wrap="none" rtlCol="0">
            <a:spAutoFit/>
          </a:bodyPr>
          <a:lstStyle/>
          <a:p>
            <a:r>
              <a:rPr lang="sv-SE" dirty="0"/>
              <a:t>Nyheter Tävlingsbestämmelser</a:t>
            </a:r>
          </a:p>
        </p:txBody>
      </p:sp>
      <p:sp>
        <p:nvSpPr>
          <p:cNvPr id="9" name="textruta 8">
            <a:extLst>
              <a:ext uri="{FF2B5EF4-FFF2-40B4-BE49-F238E27FC236}">
                <a16:creationId xmlns:a16="http://schemas.microsoft.com/office/drawing/2014/main" id="{81F4184B-6864-4ADE-92F7-1A8DB421A559}"/>
              </a:ext>
            </a:extLst>
          </p:cNvPr>
          <p:cNvSpPr txBox="1"/>
          <p:nvPr/>
        </p:nvSpPr>
        <p:spPr>
          <a:xfrm>
            <a:off x="565927" y="2595344"/>
            <a:ext cx="2533835" cy="369332"/>
          </a:xfrm>
          <a:prstGeom prst="rect">
            <a:avLst/>
          </a:prstGeom>
          <a:noFill/>
        </p:spPr>
        <p:txBody>
          <a:bodyPr wrap="none" rtlCol="0">
            <a:spAutoFit/>
          </a:bodyPr>
          <a:lstStyle/>
          <a:p>
            <a:r>
              <a:rPr lang="sv-SE" dirty="0"/>
              <a:t>Nya nationella spelformer</a:t>
            </a:r>
          </a:p>
        </p:txBody>
      </p:sp>
      <p:sp>
        <p:nvSpPr>
          <p:cNvPr id="10" name="textruta 9">
            <a:extLst>
              <a:ext uri="{FF2B5EF4-FFF2-40B4-BE49-F238E27FC236}">
                <a16:creationId xmlns:a16="http://schemas.microsoft.com/office/drawing/2014/main" id="{476EDB8F-85F8-4C9F-8A2B-5B7F47CB152E}"/>
              </a:ext>
            </a:extLst>
          </p:cNvPr>
          <p:cNvSpPr txBox="1"/>
          <p:nvPr/>
        </p:nvSpPr>
        <p:spPr>
          <a:xfrm>
            <a:off x="565926" y="3099328"/>
            <a:ext cx="3019801" cy="369332"/>
          </a:xfrm>
          <a:prstGeom prst="rect">
            <a:avLst/>
          </a:prstGeom>
          <a:noFill/>
        </p:spPr>
        <p:txBody>
          <a:bodyPr wrap="none" rtlCol="0">
            <a:spAutoFit/>
          </a:bodyPr>
          <a:lstStyle/>
          <a:p>
            <a:r>
              <a:rPr lang="sv-SE" dirty="0">
                <a:solidFill>
                  <a:srgbClr val="C00000"/>
                </a:solidFill>
              </a:rPr>
              <a:t>Dispenser i Smålandsfotbollen</a:t>
            </a:r>
          </a:p>
        </p:txBody>
      </p:sp>
      <p:sp>
        <p:nvSpPr>
          <p:cNvPr id="11" name="textruta 10">
            <a:extLst>
              <a:ext uri="{FF2B5EF4-FFF2-40B4-BE49-F238E27FC236}">
                <a16:creationId xmlns:a16="http://schemas.microsoft.com/office/drawing/2014/main" id="{BED9A22A-DABA-454C-A163-C26F9FF69083}"/>
              </a:ext>
            </a:extLst>
          </p:cNvPr>
          <p:cNvSpPr txBox="1"/>
          <p:nvPr/>
        </p:nvSpPr>
        <p:spPr>
          <a:xfrm>
            <a:off x="565925" y="3603312"/>
            <a:ext cx="2312877" cy="369332"/>
          </a:xfrm>
          <a:prstGeom prst="rect">
            <a:avLst/>
          </a:prstGeom>
          <a:noFill/>
        </p:spPr>
        <p:txBody>
          <a:bodyPr wrap="none" rtlCol="0">
            <a:spAutoFit/>
          </a:bodyPr>
          <a:lstStyle/>
          <a:p>
            <a:r>
              <a:rPr lang="sv-SE" dirty="0"/>
              <a:t>Matchrapporter digitalt</a:t>
            </a:r>
          </a:p>
        </p:txBody>
      </p:sp>
      <p:cxnSp>
        <p:nvCxnSpPr>
          <p:cNvPr id="13" name="Rak koppling 12">
            <a:extLst>
              <a:ext uri="{FF2B5EF4-FFF2-40B4-BE49-F238E27FC236}">
                <a16:creationId xmlns:a16="http://schemas.microsoft.com/office/drawing/2014/main" id="{9CFCF0CB-B55D-4EAC-AF4C-BEFF8EE63D73}"/>
              </a:ext>
            </a:extLst>
          </p:cNvPr>
          <p:cNvCxnSpPr/>
          <p:nvPr/>
        </p:nvCxnSpPr>
        <p:spPr>
          <a:xfrm>
            <a:off x="3835400" y="1949450"/>
            <a:ext cx="0" cy="3606800"/>
          </a:xfrm>
          <a:prstGeom prst="line">
            <a:avLst/>
          </a:prstGeom>
        </p:spPr>
        <p:style>
          <a:lnRef idx="2">
            <a:schemeClr val="dk1"/>
          </a:lnRef>
          <a:fillRef idx="0">
            <a:schemeClr val="dk1"/>
          </a:fillRef>
          <a:effectRef idx="1">
            <a:schemeClr val="dk1"/>
          </a:effectRef>
          <a:fontRef idx="minor">
            <a:schemeClr val="tx1"/>
          </a:fontRef>
        </p:style>
      </p:cxnSp>
      <p:sp>
        <p:nvSpPr>
          <p:cNvPr id="12" name="textruta 11">
            <a:extLst>
              <a:ext uri="{FF2B5EF4-FFF2-40B4-BE49-F238E27FC236}">
                <a16:creationId xmlns:a16="http://schemas.microsoft.com/office/drawing/2014/main" id="{040D2EB8-2D5C-4218-8361-40279D0DDFA4}"/>
              </a:ext>
            </a:extLst>
          </p:cNvPr>
          <p:cNvSpPr txBox="1"/>
          <p:nvPr/>
        </p:nvSpPr>
        <p:spPr>
          <a:xfrm>
            <a:off x="5733270" y="2932843"/>
            <a:ext cx="4124527" cy="369332"/>
          </a:xfrm>
          <a:prstGeom prst="rect">
            <a:avLst/>
          </a:prstGeom>
          <a:noFill/>
        </p:spPr>
        <p:txBody>
          <a:bodyPr wrap="none" rtlCol="0">
            <a:spAutoFit/>
          </a:bodyPr>
          <a:lstStyle/>
          <a:p>
            <a:r>
              <a:rPr lang="sv-SE" u="sng" dirty="0"/>
              <a:t>Åldersdispens för spel med extra överårig:</a:t>
            </a:r>
          </a:p>
        </p:txBody>
      </p:sp>
      <p:sp>
        <p:nvSpPr>
          <p:cNvPr id="14" name="textruta 13">
            <a:extLst>
              <a:ext uri="{FF2B5EF4-FFF2-40B4-BE49-F238E27FC236}">
                <a16:creationId xmlns:a16="http://schemas.microsoft.com/office/drawing/2014/main" id="{DA3B5818-ACFA-4340-89B9-A3CE78FE3703}"/>
              </a:ext>
            </a:extLst>
          </p:cNvPr>
          <p:cNvSpPr txBox="1"/>
          <p:nvPr/>
        </p:nvSpPr>
        <p:spPr>
          <a:xfrm>
            <a:off x="3958019" y="3393116"/>
            <a:ext cx="8176047" cy="1077218"/>
          </a:xfrm>
          <a:prstGeom prst="rect">
            <a:avLst/>
          </a:prstGeom>
          <a:noFill/>
        </p:spPr>
        <p:txBody>
          <a:bodyPr wrap="square" rtlCol="0">
            <a:spAutoFit/>
          </a:bodyPr>
          <a:lstStyle/>
          <a:p>
            <a:r>
              <a:rPr lang="sv-SE" sz="1600" b="0" i="0" dirty="0">
                <a:solidFill>
                  <a:srgbClr val="202124"/>
                </a:solidFill>
                <a:effectLst/>
              </a:rPr>
              <a:t>Ytterligare dispens kan endast ges i undantagsfall. Exempel på dessa är:</a:t>
            </a:r>
            <a:br>
              <a:rPr lang="sv-SE" sz="1600" dirty="0"/>
            </a:br>
            <a:r>
              <a:rPr lang="sv-SE" sz="1600" b="0" i="0" dirty="0">
                <a:solidFill>
                  <a:srgbClr val="202124"/>
                </a:solidFill>
                <a:effectLst/>
              </a:rPr>
              <a:t>- Psykiska/fysiska/sociala skäl. Ansökan ska då alltid </a:t>
            </a:r>
            <a:r>
              <a:rPr lang="sv-SE" sz="1600" dirty="0">
                <a:solidFill>
                  <a:srgbClr val="202124"/>
                </a:solidFill>
              </a:rPr>
              <a:t>innehålla in</a:t>
            </a:r>
            <a:r>
              <a:rPr lang="sv-SE" sz="1600" b="0" i="0" dirty="0">
                <a:solidFill>
                  <a:srgbClr val="202124"/>
                </a:solidFill>
                <a:effectLst/>
              </a:rPr>
              <a:t>tyg från sjukvårds-/skolpersonal.</a:t>
            </a:r>
            <a:br>
              <a:rPr lang="sv-SE" sz="1600" dirty="0"/>
            </a:br>
            <a:r>
              <a:rPr lang="sv-SE" sz="1600" b="0" i="0" dirty="0">
                <a:solidFill>
                  <a:srgbClr val="202124"/>
                </a:solidFill>
                <a:effectLst/>
              </a:rPr>
              <a:t>- Om föreningen anmält ett eller max två lag till seriespel (2 pojklag/2 flicklag) eller om man    behöver fyra åldersklasser eller fler för att få ihop till ett lag. </a:t>
            </a:r>
            <a:endParaRPr lang="sv-SE" sz="1600" dirty="0"/>
          </a:p>
        </p:txBody>
      </p:sp>
      <p:sp>
        <p:nvSpPr>
          <p:cNvPr id="15" name="textruta 14">
            <a:extLst>
              <a:ext uri="{FF2B5EF4-FFF2-40B4-BE49-F238E27FC236}">
                <a16:creationId xmlns:a16="http://schemas.microsoft.com/office/drawing/2014/main" id="{243599B9-9FAA-4FBF-BBEA-8658EC714646}"/>
              </a:ext>
            </a:extLst>
          </p:cNvPr>
          <p:cNvSpPr txBox="1"/>
          <p:nvPr/>
        </p:nvSpPr>
        <p:spPr>
          <a:xfrm>
            <a:off x="4046086" y="1903788"/>
            <a:ext cx="7828169" cy="646331"/>
          </a:xfrm>
          <a:prstGeom prst="rect">
            <a:avLst/>
          </a:prstGeom>
          <a:noFill/>
        </p:spPr>
        <p:txBody>
          <a:bodyPr wrap="none" rtlCol="0">
            <a:spAutoFit/>
          </a:bodyPr>
          <a:lstStyle/>
          <a:p>
            <a:r>
              <a:rPr lang="sv-SE" dirty="0"/>
              <a:t>I all barn- och ungdomsfotboll i Småland är det tillåtet att använda två ett år äldre</a:t>
            </a:r>
          </a:p>
          <a:p>
            <a:r>
              <a:rPr lang="sv-SE" dirty="0"/>
              <a:t>per match enligt den generella dispens som finns.</a:t>
            </a:r>
          </a:p>
        </p:txBody>
      </p:sp>
      <p:sp>
        <p:nvSpPr>
          <p:cNvPr id="6" name="textruta 5">
            <a:extLst>
              <a:ext uri="{FF2B5EF4-FFF2-40B4-BE49-F238E27FC236}">
                <a16:creationId xmlns:a16="http://schemas.microsoft.com/office/drawing/2014/main" id="{F6A35DC3-F75A-4A45-9982-18AA494C236A}"/>
              </a:ext>
            </a:extLst>
          </p:cNvPr>
          <p:cNvSpPr txBox="1"/>
          <p:nvPr/>
        </p:nvSpPr>
        <p:spPr>
          <a:xfrm>
            <a:off x="5088958" y="5140751"/>
            <a:ext cx="2871212" cy="830997"/>
          </a:xfrm>
          <a:prstGeom prst="rect">
            <a:avLst/>
          </a:prstGeom>
          <a:noFill/>
        </p:spPr>
        <p:txBody>
          <a:bodyPr wrap="square" rtlCol="0">
            <a:spAutoFit/>
          </a:bodyPr>
          <a:lstStyle/>
          <a:p>
            <a:r>
              <a:rPr lang="sv-SE" sz="1600" dirty="0"/>
              <a:t>Alla dispensansökningar sker via</a:t>
            </a:r>
          </a:p>
          <a:p>
            <a:r>
              <a:rPr lang="sv-SE" sz="1600" dirty="0"/>
              <a:t>webbformulär på vår hemsida och hanteras en gång per vecka.</a:t>
            </a:r>
          </a:p>
        </p:txBody>
      </p:sp>
      <p:sp>
        <p:nvSpPr>
          <p:cNvPr id="16" name="textruta 15">
            <a:extLst>
              <a:ext uri="{FF2B5EF4-FFF2-40B4-BE49-F238E27FC236}">
                <a16:creationId xmlns:a16="http://schemas.microsoft.com/office/drawing/2014/main" id="{0308705E-2C0D-4D85-A747-A191AECA0197}"/>
              </a:ext>
            </a:extLst>
          </p:cNvPr>
          <p:cNvSpPr txBox="1"/>
          <p:nvPr/>
        </p:nvSpPr>
        <p:spPr>
          <a:xfrm>
            <a:off x="565924" y="4090726"/>
            <a:ext cx="1830501" cy="369332"/>
          </a:xfrm>
          <a:prstGeom prst="rect">
            <a:avLst/>
          </a:prstGeom>
          <a:noFill/>
        </p:spPr>
        <p:txBody>
          <a:bodyPr wrap="none" rtlCol="0">
            <a:spAutoFit/>
          </a:bodyPr>
          <a:lstStyle/>
          <a:p>
            <a:r>
              <a:rPr lang="sv-SE" dirty="0"/>
              <a:t>Pandemi / nuläge</a:t>
            </a:r>
          </a:p>
        </p:txBody>
      </p:sp>
      <p:pic>
        <p:nvPicPr>
          <p:cNvPr id="17" name="Bildobjekt 16">
            <a:extLst>
              <a:ext uri="{FF2B5EF4-FFF2-40B4-BE49-F238E27FC236}">
                <a16:creationId xmlns:a16="http://schemas.microsoft.com/office/drawing/2014/main" id="{B33114CD-C2DB-4178-BD33-94F2AA812F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24905" y="4580577"/>
            <a:ext cx="2694261" cy="2115832"/>
          </a:xfrm>
          <a:prstGeom prst="rect">
            <a:avLst/>
          </a:prstGeom>
        </p:spPr>
      </p:pic>
    </p:spTree>
    <p:extLst>
      <p:ext uri="{BB962C8B-B14F-4D97-AF65-F5344CB8AC3E}">
        <p14:creationId xmlns:p14="http://schemas.microsoft.com/office/powerpoint/2010/main" val="1855208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500"/>
                                        <p:tgtEl>
                                          <p:spTgt spid="16"/>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fade">
                                      <p:cBhvr>
                                        <p:cTn id="24" dur="500"/>
                                        <p:tgtEl>
                                          <p:spTgt spid="15"/>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fade">
                                      <p:cBhvr>
                                        <p:cTn id="29" dur="500"/>
                                        <p:tgtEl>
                                          <p:spTgt spid="12"/>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500"/>
                                        <p:tgtEl>
                                          <p:spTgt spid="14"/>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fade">
                                      <p:cBhvr>
                                        <p:cTn id="37" dur="500"/>
                                        <p:tgtEl>
                                          <p:spTgt spid="6"/>
                                        </p:tgtEl>
                                      </p:cBhvr>
                                    </p:animEffect>
                                  </p:childTnLst>
                                </p:cTn>
                              </p:par>
                              <p:par>
                                <p:cTn id="38" presetID="10" presetClass="entr" presetSubtype="0" fill="hold" nodeType="with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fade">
                                      <p:cBhvr>
                                        <p:cTn id="4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P spid="12" grpId="0"/>
      <p:bldP spid="14" grpId="0"/>
      <p:bldP spid="15" grpId="0"/>
      <p:bldP spid="6" grpId="0"/>
      <p:bldP spid="1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derrubrik 1">
            <a:extLst>
              <a:ext uri="{FF2B5EF4-FFF2-40B4-BE49-F238E27FC236}">
                <a16:creationId xmlns:a16="http://schemas.microsoft.com/office/drawing/2014/main" id="{7DEE05CA-9B41-4D67-8667-F2A5B4A730DD}"/>
              </a:ext>
            </a:extLst>
          </p:cNvPr>
          <p:cNvSpPr>
            <a:spLocks noGrp="1"/>
          </p:cNvSpPr>
          <p:nvPr>
            <p:ph type="subTitle" idx="1"/>
          </p:nvPr>
        </p:nvSpPr>
        <p:spPr>
          <a:xfrm>
            <a:off x="1273978" y="682562"/>
            <a:ext cx="9644044" cy="597052"/>
          </a:xfrm>
        </p:spPr>
        <p:txBody>
          <a:bodyPr/>
          <a:lstStyle/>
          <a:p>
            <a:pPr algn="ctr"/>
            <a:r>
              <a:rPr lang="sv-SE" sz="4600" b="1" dirty="0"/>
              <a:t>Barn- och ungdomsfotboll 2021 </a:t>
            </a:r>
          </a:p>
        </p:txBody>
      </p:sp>
      <p:sp>
        <p:nvSpPr>
          <p:cNvPr id="4" name="textruta 3">
            <a:extLst>
              <a:ext uri="{FF2B5EF4-FFF2-40B4-BE49-F238E27FC236}">
                <a16:creationId xmlns:a16="http://schemas.microsoft.com/office/drawing/2014/main" id="{BB2D929E-890B-43F2-85EC-F94801555F1C}"/>
              </a:ext>
            </a:extLst>
          </p:cNvPr>
          <p:cNvSpPr txBox="1"/>
          <p:nvPr/>
        </p:nvSpPr>
        <p:spPr>
          <a:xfrm>
            <a:off x="877077" y="3837992"/>
            <a:ext cx="184731" cy="369332"/>
          </a:xfrm>
          <a:prstGeom prst="rect">
            <a:avLst/>
          </a:prstGeom>
          <a:noFill/>
        </p:spPr>
        <p:txBody>
          <a:bodyPr wrap="none" rtlCol="0">
            <a:spAutoFit/>
          </a:bodyPr>
          <a:lstStyle/>
          <a:p>
            <a:endParaRPr lang="sv-SE" dirty="0"/>
          </a:p>
        </p:txBody>
      </p:sp>
      <p:sp>
        <p:nvSpPr>
          <p:cNvPr id="8" name="textruta 7">
            <a:extLst>
              <a:ext uri="{FF2B5EF4-FFF2-40B4-BE49-F238E27FC236}">
                <a16:creationId xmlns:a16="http://schemas.microsoft.com/office/drawing/2014/main" id="{030D4F19-FC85-47CB-ADF2-CD19B63CED5C}"/>
              </a:ext>
            </a:extLst>
          </p:cNvPr>
          <p:cNvSpPr txBox="1"/>
          <p:nvPr/>
        </p:nvSpPr>
        <p:spPr>
          <a:xfrm>
            <a:off x="565927" y="2091360"/>
            <a:ext cx="3059940" cy="369332"/>
          </a:xfrm>
          <a:prstGeom prst="rect">
            <a:avLst/>
          </a:prstGeom>
          <a:noFill/>
        </p:spPr>
        <p:txBody>
          <a:bodyPr wrap="none" rtlCol="0">
            <a:spAutoFit/>
          </a:bodyPr>
          <a:lstStyle/>
          <a:p>
            <a:r>
              <a:rPr lang="sv-SE" dirty="0"/>
              <a:t>Nyheter Tävlingsbestämmelser</a:t>
            </a:r>
          </a:p>
        </p:txBody>
      </p:sp>
      <p:sp>
        <p:nvSpPr>
          <p:cNvPr id="9" name="textruta 8">
            <a:extLst>
              <a:ext uri="{FF2B5EF4-FFF2-40B4-BE49-F238E27FC236}">
                <a16:creationId xmlns:a16="http://schemas.microsoft.com/office/drawing/2014/main" id="{81F4184B-6864-4ADE-92F7-1A8DB421A559}"/>
              </a:ext>
            </a:extLst>
          </p:cNvPr>
          <p:cNvSpPr txBox="1"/>
          <p:nvPr/>
        </p:nvSpPr>
        <p:spPr>
          <a:xfrm>
            <a:off x="565927" y="2595344"/>
            <a:ext cx="2533835" cy="369332"/>
          </a:xfrm>
          <a:prstGeom prst="rect">
            <a:avLst/>
          </a:prstGeom>
          <a:noFill/>
        </p:spPr>
        <p:txBody>
          <a:bodyPr wrap="none" rtlCol="0">
            <a:spAutoFit/>
          </a:bodyPr>
          <a:lstStyle/>
          <a:p>
            <a:r>
              <a:rPr lang="sv-SE" dirty="0"/>
              <a:t>Nya nationella spelformer</a:t>
            </a:r>
          </a:p>
        </p:txBody>
      </p:sp>
      <p:sp>
        <p:nvSpPr>
          <p:cNvPr id="10" name="textruta 9">
            <a:extLst>
              <a:ext uri="{FF2B5EF4-FFF2-40B4-BE49-F238E27FC236}">
                <a16:creationId xmlns:a16="http://schemas.microsoft.com/office/drawing/2014/main" id="{476EDB8F-85F8-4C9F-8A2B-5B7F47CB152E}"/>
              </a:ext>
            </a:extLst>
          </p:cNvPr>
          <p:cNvSpPr txBox="1"/>
          <p:nvPr/>
        </p:nvSpPr>
        <p:spPr>
          <a:xfrm>
            <a:off x="565926" y="3099328"/>
            <a:ext cx="3019801" cy="369332"/>
          </a:xfrm>
          <a:prstGeom prst="rect">
            <a:avLst/>
          </a:prstGeom>
          <a:noFill/>
        </p:spPr>
        <p:txBody>
          <a:bodyPr wrap="none" rtlCol="0">
            <a:spAutoFit/>
          </a:bodyPr>
          <a:lstStyle/>
          <a:p>
            <a:r>
              <a:rPr lang="sv-SE" dirty="0"/>
              <a:t>Dispenser i Smålandsfotbollen</a:t>
            </a:r>
          </a:p>
        </p:txBody>
      </p:sp>
      <p:sp>
        <p:nvSpPr>
          <p:cNvPr id="11" name="textruta 10">
            <a:extLst>
              <a:ext uri="{FF2B5EF4-FFF2-40B4-BE49-F238E27FC236}">
                <a16:creationId xmlns:a16="http://schemas.microsoft.com/office/drawing/2014/main" id="{BED9A22A-DABA-454C-A163-C26F9FF69083}"/>
              </a:ext>
            </a:extLst>
          </p:cNvPr>
          <p:cNvSpPr txBox="1"/>
          <p:nvPr/>
        </p:nvSpPr>
        <p:spPr>
          <a:xfrm>
            <a:off x="565925" y="3603312"/>
            <a:ext cx="2389821" cy="369332"/>
          </a:xfrm>
          <a:prstGeom prst="rect">
            <a:avLst/>
          </a:prstGeom>
          <a:noFill/>
        </p:spPr>
        <p:txBody>
          <a:bodyPr wrap="none" rtlCol="0">
            <a:spAutoFit/>
          </a:bodyPr>
          <a:lstStyle/>
          <a:p>
            <a:r>
              <a:rPr lang="sv-SE" dirty="0">
                <a:solidFill>
                  <a:srgbClr val="C00000"/>
                </a:solidFill>
              </a:rPr>
              <a:t>Matchrapporter digitalt</a:t>
            </a:r>
          </a:p>
        </p:txBody>
      </p:sp>
      <p:cxnSp>
        <p:nvCxnSpPr>
          <p:cNvPr id="13" name="Rak koppling 12">
            <a:extLst>
              <a:ext uri="{FF2B5EF4-FFF2-40B4-BE49-F238E27FC236}">
                <a16:creationId xmlns:a16="http://schemas.microsoft.com/office/drawing/2014/main" id="{9CFCF0CB-B55D-4EAC-AF4C-BEFF8EE63D73}"/>
              </a:ext>
            </a:extLst>
          </p:cNvPr>
          <p:cNvCxnSpPr/>
          <p:nvPr/>
        </p:nvCxnSpPr>
        <p:spPr>
          <a:xfrm>
            <a:off x="3835400" y="1949450"/>
            <a:ext cx="0" cy="3606800"/>
          </a:xfrm>
          <a:prstGeom prst="line">
            <a:avLst/>
          </a:prstGeom>
        </p:spPr>
        <p:style>
          <a:lnRef idx="2">
            <a:schemeClr val="dk1"/>
          </a:lnRef>
          <a:fillRef idx="0">
            <a:schemeClr val="dk1"/>
          </a:fillRef>
          <a:effectRef idx="1">
            <a:schemeClr val="dk1"/>
          </a:effectRef>
          <a:fontRef idx="minor">
            <a:schemeClr val="tx1"/>
          </a:fontRef>
        </p:style>
      </p:cxnSp>
      <p:sp>
        <p:nvSpPr>
          <p:cNvPr id="3" name="textruta 2">
            <a:extLst>
              <a:ext uri="{FF2B5EF4-FFF2-40B4-BE49-F238E27FC236}">
                <a16:creationId xmlns:a16="http://schemas.microsoft.com/office/drawing/2014/main" id="{ADDA999F-20D1-4457-AA37-BB4FB850DD66}"/>
              </a:ext>
            </a:extLst>
          </p:cNvPr>
          <p:cNvSpPr txBox="1"/>
          <p:nvPr/>
        </p:nvSpPr>
        <p:spPr>
          <a:xfrm>
            <a:off x="4254639" y="1905864"/>
            <a:ext cx="7362290" cy="369332"/>
          </a:xfrm>
          <a:prstGeom prst="rect">
            <a:avLst/>
          </a:prstGeom>
          <a:noFill/>
        </p:spPr>
        <p:txBody>
          <a:bodyPr wrap="square" rtlCol="0">
            <a:spAutoFit/>
          </a:bodyPr>
          <a:lstStyle/>
          <a:p>
            <a:pPr algn="ctr"/>
            <a:r>
              <a:rPr lang="sv-SE" b="1" u="sng" dirty="0"/>
              <a:t>Resultat ska rapporteras in från och med 10 år och uppåt.</a:t>
            </a:r>
          </a:p>
          <a:p>
            <a:pPr algn="ctr"/>
            <a:endParaRPr lang="sv-SE" b="1" u="sng" dirty="0"/>
          </a:p>
        </p:txBody>
      </p:sp>
      <p:sp>
        <p:nvSpPr>
          <p:cNvPr id="5" name="textruta 4">
            <a:extLst>
              <a:ext uri="{FF2B5EF4-FFF2-40B4-BE49-F238E27FC236}">
                <a16:creationId xmlns:a16="http://schemas.microsoft.com/office/drawing/2014/main" id="{7D3728B9-157B-425B-821C-A398E8B84607}"/>
              </a:ext>
            </a:extLst>
          </p:cNvPr>
          <p:cNvSpPr txBox="1"/>
          <p:nvPr/>
        </p:nvSpPr>
        <p:spPr>
          <a:xfrm>
            <a:off x="4373941" y="2275304"/>
            <a:ext cx="7362286" cy="523220"/>
          </a:xfrm>
          <a:prstGeom prst="rect">
            <a:avLst/>
          </a:prstGeom>
          <a:noFill/>
        </p:spPr>
        <p:txBody>
          <a:bodyPr wrap="square" rtlCol="0">
            <a:spAutoFit/>
          </a:bodyPr>
          <a:lstStyle/>
          <a:p>
            <a:r>
              <a:rPr lang="sv-SE" sz="1400" dirty="0"/>
              <a:t>Även om vi inte publicerar resultat eller tabeller 10-12 år är resultaten viktiga för serieindelning och dispensfrågor. Gör det till en vana redan vid denna ålder att rapportera resultat. Ett enkelt SMS!</a:t>
            </a:r>
          </a:p>
        </p:txBody>
      </p:sp>
      <p:sp>
        <p:nvSpPr>
          <p:cNvPr id="6" name="textruta 5">
            <a:extLst>
              <a:ext uri="{FF2B5EF4-FFF2-40B4-BE49-F238E27FC236}">
                <a16:creationId xmlns:a16="http://schemas.microsoft.com/office/drawing/2014/main" id="{7FD2C2BA-9EB4-415A-838D-BFAB8AB005BF}"/>
              </a:ext>
            </a:extLst>
          </p:cNvPr>
          <p:cNvSpPr txBox="1"/>
          <p:nvPr/>
        </p:nvSpPr>
        <p:spPr>
          <a:xfrm>
            <a:off x="6718372" y="2971558"/>
            <a:ext cx="2673424" cy="369332"/>
          </a:xfrm>
          <a:prstGeom prst="rect">
            <a:avLst/>
          </a:prstGeom>
          <a:noFill/>
        </p:spPr>
        <p:txBody>
          <a:bodyPr wrap="none" rtlCol="0">
            <a:spAutoFit/>
          </a:bodyPr>
          <a:lstStyle/>
          <a:p>
            <a:r>
              <a:rPr lang="sv-SE" b="1" u="sng" dirty="0"/>
              <a:t>WO eller uppskjuten match</a:t>
            </a:r>
          </a:p>
        </p:txBody>
      </p:sp>
      <p:sp>
        <p:nvSpPr>
          <p:cNvPr id="16" name="textruta 15">
            <a:extLst>
              <a:ext uri="{FF2B5EF4-FFF2-40B4-BE49-F238E27FC236}">
                <a16:creationId xmlns:a16="http://schemas.microsoft.com/office/drawing/2014/main" id="{2CEF1891-3582-4773-BA15-D0A102BBB558}"/>
              </a:ext>
            </a:extLst>
          </p:cNvPr>
          <p:cNvSpPr txBox="1"/>
          <p:nvPr/>
        </p:nvSpPr>
        <p:spPr>
          <a:xfrm>
            <a:off x="4373941" y="3336016"/>
            <a:ext cx="7440104" cy="1169551"/>
          </a:xfrm>
          <a:prstGeom prst="rect">
            <a:avLst/>
          </a:prstGeom>
          <a:noFill/>
        </p:spPr>
        <p:txBody>
          <a:bodyPr wrap="square" rtlCol="0">
            <a:spAutoFit/>
          </a:bodyPr>
          <a:lstStyle/>
          <a:p>
            <a:r>
              <a:rPr lang="sv-SE" sz="1400" dirty="0"/>
              <a:t>WO ska alltid rapporteras in till Smålands Fotbollförbunds kansli – så snart beslutet är taget. Rapportera inte in 3-0 eller 0-3 själva i Fogis, WO hanterar vi på kansliet.</a:t>
            </a:r>
          </a:p>
          <a:p>
            <a:endParaRPr lang="sv-SE" sz="1400" dirty="0"/>
          </a:p>
          <a:p>
            <a:r>
              <a:rPr lang="sv-SE" sz="1400" dirty="0"/>
              <a:t>Behöver ni skjuta upp en match? Kom överens om ett nytt speldatum direkt för att undvika problem längre fram. Se alltid till att ändra matchen i FOGIS – annars går inte resultat att rapportera.</a:t>
            </a:r>
          </a:p>
        </p:txBody>
      </p:sp>
      <p:sp>
        <p:nvSpPr>
          <p:cNvPr id="17" name="textruta 16">
            <a:extLst>
              <a:ext uri="{FF2B5EF4-FFF2-40B4-BE49-F238E27FC236}">
                <a16:creationId xmlns:a16="http://schemas.microsoft.com/office/drawing/2014/main" id="{59388B21-F223-4D32-9FE8-2AF97E338E1A}"/>
              </a:ext>
            </a:extLst>
          </p:cNvPr>
          <p:cNvSpPr txBox="1"/>
          <p:nvPr/>
        </p:nvSpPr>
        <p:spPr>
          <a:xfrm>
            <a:off x="7292056" y="4556227"/>
            <a:ext cx="1526059" cy="369332"/>
          </a:xfrm>
          <a:prstGeom prst="rect">
            <a:avLst/>
          </a:prstGeom>
          <a:noFill/>
        </p:spPr>
        <p:txBody>
          <a:bodyPr wrap="none" rtlCol="0">
            <a:spAutoFit/>
          </a:bodyPr>
          <a:lstStyle/>
          <a:p>
            <a:pPr algn="ctr"/>
            <a:r>
              <a:rPr lang="sv-SE" b="1" u="sng" dirty="0"/>
              <a:t>Matchändring</a:t>
            </a:r>
          </a:p>
        </p:txBody>
      </p:sp>
      <p:sp>
        <p:nvSpPr>
          <p:cNvPr id="18" name="textruta 17">
            <a:extLst>
              <a:ext uri="{FF2B5EF4-FFF2-40B4-BE49-F238E27FC236}">
                <a16:creationId xmlns:a16="http://schemas.microsoft.com/office/drawing/2014/main" id="{9E898C82-A4EA-49A5-97EF-3EC2F850097D}"/>
              </a:ext>
            </a:extLst>
          </p:cNvPr>
          <p:cNvSpPr txBox="1"/>
          <p:nvPr/>
        </p:nvSpPr>
        <p:spPr>
          <a:xfrm>
            <a:off x="4373940" y="4936897"/>
            <a:ext cx="7440105" cy="523220"/>
          </a:xfrm>
          <a:prstGeom prst="rect">
            <a:avLst/>
          </a:prstGeom>
          <a:noFill/>
        </p:spPr>
        <p:txBody>
          <a:bodyPr wrap="square" rtlCol="0">
            <a:spAutoFit/>
          </a:bodyPr>
          <a:lstStyle/>
          <a:p>
            <a:r>
              <a:rPr lang="sv-SE" sz="1400" dirty="0"/>
              <a:t>Ändring av seriematch ska göras i samråd mellan berörda parter och ändringen görs av hemmalaget i FOGIS. Seriematch får inte flyttas för deltagande i cuper – med undantag för DM.</a:t>
            </a:r>
          </a:p>
        </p:txBody>
      </p:sp>
      <p:sp>
        <p:nvSpPr>
          <p:cNvPr id="7" name="textruta 6">
            <a:extLst>
              <a:ext uri="{FF2B5EF4-FFF2-40B4-BE49-F238E27FC236}">
                <a16:creationId xmlns:a16="http://schemas.microsoft.com/office/drawing/2014/main" id="{A1FE5A05-48DF-41C6-90E0-59F020CA8886}"/>
              </a:ext>
            </a:extLst>
          </p:cNvPr>
          <p:cNvSpPr txBox="1"/>
          <p:nvPr/>
        </p:nvSpPr>
        <p:spPr>
          <a:xfrm>
            <a:off x="443905" y="5920708"/>
            <a:ext cx="11409855" cy="923330"/>
          </a:xfrm>
          <a:prstGeom prst="rect">
            <a:avLst/>
          </a:prstGeom>
          <a:noFill/>
        </p:spPr>
        <p:txBody>
          <a:bodyPr wrap="none" rtlCol="0">
            <a:spAutoFit/>
          </a:bodyPr>
          <a:lstStyle/>
          <a:p>
            <a:pPr algn="ctr"/>
            <a:r>
              <a:rPr lang="sv-SE" b="1" dirty="0"/>
              <a:t>Elektronisk domarrapport ska användas av samtliga lag från 10 år. Spelarförteckning ska läggas in i FOGIS innan match</a:t>
            </a:r>
          </a:p>
          <a:p>
            <a:pPr algn="ctr"/>
            <a:r>
              <a:rPr lang="sv-SE" b="1" dirty="0"/>
              <a:t>och skrivas ut i tre exemplar som tas med till matchen. Inga avsteg eller undantag.</a:t>
            </a:r>
          </a:p>
          <a:p>
            <a:endParaRPr lang="sv-SE" dirty="0"/>
          </a:p>
        </p:txBody>
      </p:sp>
      <p:sp>
        <p:nvSpPr>
          <p:cNvPr id="19" name="textruta 18">
            <a:extLst>
              <a:ext uri="{FF2B5EF4-FFF2-40B4-BE49-F238E27FC236}">
                <a16:creationId xmlns:a16="http://schemas.microsoft.com/office/drawing/2014/main" id="{9BAA4246-1D50-453C-848A-0328673EC705}"/>
              </a:ext>
            </a:extLst>
          </p:cNvPr>
          <p:cNvSpPr txBox="1"/>
          <p:nvPr/>
        </p:nvSpPr>
        <p:spPr>
          <a:xfrm rot="20511852">
            <a:off x="1197519" y="5083237"/>
            <a:ext cx="2387192" cy="261610"/>
          </a:xfrm>
          <a:prstGeom prst="rect">
            <a:avLst/>
          </a:prstGeom>
          <a:noFill/>
        </p:spPr>
        <p:txBody>
          <a:bodyPr wrap="none" rtlCol="0">
            <a:spAutoFit/>
          </a:bodyPr>
          <a:lstStyle/>
          <a:p>
            <a:r>
              <a:rPr lang="sv-SE" sz="1100" dirty="0">
                <a:latin typeface="Comic Sans MS" panose="030F0702030302020204" pitchFamily="66" charset="0"/>
              </a:rPr>
              <a:t>SvFF jobbar på en teknisk lösning</a:t>
            </a:r>
          </a:p>
        </p:txBody>
      </p:sp>
      <p:cxnSp>
        <p:nvCxnSpPr>
          <p:cNvPr id="21" name="Rak pilkoppling 20">
            <a:extLst>
              <a:ext uri="{FF2B5EF4-FFF2-40B4-BE49-F238E27FC236}">
                <a16:creationId xmlns:a16="http://schemas.microsoft.com/office/drawing/2014/main" id="{7D97B5E5-B273-405C-9602-9850704ED557}"/>
              </a:ext>
            </a:extLst>
          </p:cNvPr>
          <p:cNvCxnSpPr>
            <a:cxnSpLocks/>
          </p:cNvCxnSpPr>
          <p:nvPr/>
        </p:nvCxnSpPr>
        <p:spPr>
          <a:xfrm>
            <a:off x="2509446" y="5416724"/>
            <a:ext cx="160602" cy="367848"/>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20" name="textruta 19">
            <a:extLst>
              <a:ext uri="{FF2B5EF4-FFF2-40B4-BE49-F238E27FC236}">
                <a16:creationId xmlns:a16="http://schemas.microsoft.com/office/drawing/2014/main" id="{8389C5A4-1934-4F87-9605-5B571EE528FB}"/>
              </a:ext>
            </a:extLst>
          </p:cNvPr>
          <p:cNvSpPr txBox="1"/>
          <p:nvPr/>
        </p:nvSpPr>
        <p:spPr>
          <a:xfrm>
            <a:off x="565924" y="4090726"/>
            <a:ext cx="1830501" cy="369332"/>
          </a:xfrm>
          <a:prstGeom prst="rect">
            <a:avLst/>
          </a:prstGeom>
          <a:noFill/>
        </p:spPr>
        <p:txBody>
          <a:bodyPr wrap="none" rtlCol="0">
            <a:spAutoFit/>
          </a:bodyPr>
          <a:lstStyle/>
          <a:p>
            <a:r>
              <a:rPr lang="sv-SE" dirty="0"/>
              <a:t>Pandemi / nuläge</a:t>
            </a:r>
          </a:p>
        </p:txBody>
      </p:sp>
    </p:spTree>
    <p:extLst>
      <p:ext uri="{BB962C8B-B14F-4D97-AF65-F5344CB8AC3E}">
        <p14:creationId xmlns:p14="http://schemas.microsoft.com/office/powerpoint/2010/main" val="3509555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fade">
                                      <p:cBhvr>
                                        <p:cTn id="19" dur="500"/>
                                        <p:tgtEl>
                                          <p:spTgt spid="20"/>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fade">
                                      <p:cBhvr>
                                        <p:cTn id="24" dur="500"/>
                                        <p:tgtEl>
                                          <p:spTgt spid="3"/>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500"/>
                                        <p:tgtEl>
                                          <p:spTgt spid="6"/>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500"/>
                                        <p:tgtEl>
                                          <p:spTgt spid="16"/>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fade">
                                      <p:cBhvr>
                                        <p:cTn id="40" dur="500"/>
                                        <p:tgtEl>
                                          <p:spTgt spid="17"/>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fade">
                                      <p:cBhvr>
                                        <p:cTn id="43" dur="500"/>
                                        <p:tgtEl>
                                          <p:spTgt spid="18"/>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7"/>
                                        </p:tgtEl>
                                        <p:attrNameLst>
                                          <p:attrName>style.visibility</p:attrName>
                                        </p:attrNameLst>
                                      </p:cBhvr>
                                      <p:to>
                                        <p:strVal val="visible"/>
                                      </p:to>
                                    </p:set>
                                    <p:animEffect transition="in" filter="fade">
                                      <p:cBhvr>
                                        <p:cTn id="48" dur="500"/>
                                        <p:tgtEl>
                                          <p:spTgt spid="7"/>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19"/>
                                        </p:tgtEl>
                                        <p:attrNameLst>
                                          <p:attrName>style.visibility</p:attrName>
                                        </p:attrNameLst>
                                      </p:cBhvr>
                                      <p:to>
                                        <p:strVal val="visible"/>
                                      </p:to>
                                    </p:set>
                                    <p:animEffect transition="in" filter="fade">
                                      <p:cBhvr>
                                        <p:cTn id="53" dur="500"/>
                                        <p:tgtEl>
                                          <p:spTgt spid="19"/>
                                        </p:tgtEl>
                                      </p:cBhvr>
                                    </p:animEffect>
                                  </p:childTnLst>
                                </p:cTn>
                              </p:par>
                              <p:par>
                                <p:cTn id="54" presetID="10" presetClass="entr" presetSubtype="0" fill="hold" nodeType="withEffect">
                                  <p:stCondLst>
                                    <p:cond delay="0"/>
                                  </p:stCondLst>
                                  <p:childTnLst>
                                    <p:set>
                                      <p:cBhvr>
                                        <p:cTn id="55" dur="1" fill="hold">
                                          <p:stCondLst>
                                            <p:cond delay="0"/>
                                          </p:stCondLst>
                                        </p:cTn>
                                        <p:tgtEl>
                                          <p:spTgt spid="21"/>
                                        </p:tgtEl>
                                        <p:attrNameLst>
                                          <p:attrName>style.visibility</p:attrName>
                                        </p:attrNameLst>
                                      </p:cBhvr>
                                      <p:to>
                                        <p:strVal val="visible"/>
                                      </p:to>
                                    </p:set>
                                    <p:animEffect transition="in" filter="fade">
                                      <p:cBhvr>
                                        <p:cTn id="56"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P spid="3" grpId="0"/>
      <p:bldP spid="5" grpId="0"/>
      <p:bldP spid="6" grpId="0"/>
      <p:bldP spid="16" grpId="0"/>
      <p:bldP spid="17" grpId="0"/>
      <p:bldP spid="18" grpId="0"/>
      <p:bldP spid="7" grpId="0"/>
      <p:bldP spid="19" grpId="0"/>
      <p:bldP spid="2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derrubrik 1">
            <a:extLst>
              <a:ext uri="{FF2B5EF4-FFF2-40B4-BE49-F238E27FC236}">
                <a16:creationId xmlns:a16="http://schemas.microsoft.com/office/drawing/2014/main" id="{7DEE05CA-9B41-4D67-8667-F2A5B4A730DD}"/>
              </a:ext>
            </a:extLst>
          </p:cNvPr>
          <p:cNvSpPr>
            <a:spLocks noGrp="1"/>
          </p:cNvSpPr>
          <p:nvPr>
            <p:ph type="subTitle" idx="1"/>
          </p:nvPr>
        </p:nvSpPr>
        <p:spPr>
          <a:xfrm>
            <a:off x="1273978" y="682562"/>
            <a:ext cx="9644044" cy="597052"/>
          </a:xfrm>
        </p:spPr>
        <p:txBody>
          <a:bodyPr/>
          <a:lstStyle/>
          <a:p>
            <a:pPr algn="ctr"/>
            <a:r>
              <a:rPr lang="sv-SE" sz="4600" b="1" dirty="0"/>
              <a:t>Barn- och ungdomsfotboll 2021 </a:t>
            </a:r>
          </a:p>
        </p:txBody>
      </p:sp>
      <p:sp>
        <p:nvSpPr>
          <p:cNvPr id="4" name="textruta 3">
            <a:extLst>
              <a:ext uri="{FF2B5EF4-FFF2-40B4-BE49-F238E27FC236}">
                <a16:creationId xmlns:a16="http://schemas.microsoft.com/office/drawing/2014/main" id="{BB2D929E-890B-43F2-85EC-F94801555F1C}"/>
              </a:ext>
            </a:extLst>
          </p:cNvPr>
          <p:cNvSpPr txBox="1"/>
          <p:nvPr/>
        </p:nvSpPr>
        <p:spPr>
          <a:xfrm>
            <a:off x="877077" y="3837992"/>
            <a:ext cx="184731" cy="369332"/>
          </a:xfrm>
          <a:prstGeom prst="rect">
            <a:avLst/>
          </a:prstGeom>
          <a:noFill/>
        </p:spPr>
        <p:txBody>
          <a:bodyPr wrap="none" rtlCol="0">
            <a:spAutoFit/>
          </a:bodyPr>
          <a:lstStyle/>
          <a:p>
            <a:endParaRPr lang="sv-SE" dirty="0"/>
          </a:p>
        </p:txBody>
      </p:sp>
      <p:sp>
        <p:nvSpPr>
          <p:cNvPr id="8" name="textruta 7">
            <a:extLst>
              <a:ext uri="{FF2B5EF4-FFF2-40B4-BE49-F238E27FC236}">
                <a16:creationId xmlns:a16="http://schemas.microsoft.com/office/drawing/2014/main" id="{030D4F19-FC85-47CB-ADF2-CD19B63CED5C}"/>
              </a:ext>
            </a:extLst>
          </p:cNvPr>
          <p:cNvSpPr txBox="1"/>
          <p:nvPr/>
        </p:nvSpPr>
        <p:spPr>
          <a:xfrm>
            <a:off x="565927" y="2091360"/>
            <a:ext cx="3059940" cy="369332"/>
          </a:xfrm>
          <a:prstGeom prst="rect">
            <a:avLst/>
          </a:prstGeom>
          <a:noFill/>
        </p:spPr>
        <p:txBody>
          <a:bodyPr wrap="none" rtlCol="0">
            <a:spAutoFit/>
          </a:bodyPr>
          <a:lstStyle/>
          <a:p>
            <a:r>
              <a:rPr lang="sv-SE" dirty="0"/>
              <a:t>Nyheter Tävlingsbestämmelser</a:t>
            </a:r>
          </a:p>
        </p:txBody>
      </p:sp>
      <p:sp>
        <p:nvSpPr>
          <p:cNvPr id="9" name="textruta 8">
            <a:extLst>
              <a:ext uri="{FF2B5EF4-FFF2-40B4-BE49-F238E27FC236}">
                <a16:creationId xmlns:a16="http://schemas.microsoft.com/office/drawing/2014/main" id="{81F4184B-6864-4ADE-92F7-1A8DB421A559}"/>
              </a:ext>
            </a:extLst>
          </p:cNvPr>
          <p:cNvSpPr txBox="1"/>
          <p:nvPr/>
        </p:nvSpPr>
        <p:spPr>
          <a:xfrm>
            <a:off x="565927" y="2595344"/>
            <a:ext cx="2533835" cy="369332"/>
          </a:xfrm>
          <a:prstGeom prst="rect">
            <a:avLst/>
          </a:prstGeom>
          <a:noFill/>
        </p:spPr>
        <p:txBody>
          <a:bodyPr wrap="none" rtlCol="0">
            <a:spAutoFit/>
          </a:bodyPr>
          <a:lstStyle/>
          <a:p>
            <a:r>
              <a:rPr lang="sv-SE" dirty="0"/>
              <a:t>Nya nationella spelformer</a:t>
            </a:r>
          </a:p>
        </p:txBody>
      </p:sp>
      <p:sp>
        <p:nvSpPr>
          <p:cNvPr id="10" name="textruta 9">
            <a:extLst>
              <a:ext uri="{FF2B5EF4-FFF2-40B4-BE49-F238E27FC236}">
                <a16:creationId xmlns:a16="http://schemas.microsoft.com/office/drawing/2014/main" id="{476EDB8F-85F8-4C9F-8A2B-5B7F47CB152E}"/>
              </a:ext>
            </a:extLst>
          </p:cNvPr>
          <p:cNvSpPr txBox="1"/>
          <p:nvPr/>
        </p:nvSpPr>
        <p:spPr>
          <a:xfrm>
            <a:off x="565926" y="3099328"/>
            <a:ext cx="3019801" cy="369332"/>
          </a:xfrm>
          <a:prstGeom prst="rect">
            <a:avLst/>
          </a:prstGeom>
          <a:noFill/>
        </p:spPr>
        <p:txBody>
          <a:bodyPr wrap="none" rtlCol="0">
            <a:spAutoFit/>
          </a:bodyPr>
          <a:lstStyle/>
          <a:p>
            <a:r>
              <a:rPr lang="sv-SE" dirty="0"/>
              <a:t>Dispenser i Smålandsfotbollen</a:t>
            </a:r>
          </a:p>
        </p:txBody>
      </p:sp>
      <p:sp>
        <p:nvSpPr>
          <p:cNvPr id="11" name="textruta 10">
            <a:extLst>
              <a:ext uri="{FF2B5EF4-FFF2-40B4-BE49-F238E27FC236}">
                <a16:creationId xmlns:a16="http://schemas.microsoft.com/office/drawing/2014/main" id="{BED9A22A-DABA-454C-A163-C26F9FF69083}"/>
              </a:ext>
            </a:extLst>
          </p:cNvPr>
          <p:cNvSpPr txBox="1"/>
          <p:nvPr/>
        </p:nvSpPr>
        <p:spPr>
          <a:xfrm>
            <a:off x="565925" y="3603312"/>
            <a:ext cx="2389821" cy="369332"/>
          </a:xfrm>
          <a:prstGeom prst="rect">
            <a:avLst/>
          </a:prstGeom>
          <a:noFill/>
        </p:spPr>
        <p:txBody>
          <a:bodyPr wrap="none" rtlCol="0">
            <a:spAutoFit/>
          </a:bodyPr>
          <a:lstStyle/>
          <a:p>
            <a:r>
              <a:rPr lang="sv-SE" dirty="0"/>
              <a:t>Matchrapporter digitalt</a:t>
            </a:r>
          </a:p>
        </p:txBody>
      </p:sp>
      <p:cxnSp>
        <p:nvCxnSpPr>
          <p:cNvPr id="13" name="Rak koppling 12">
            <a:extLst>
              <a:ext uri="{FF2B5EF4-FFF2-40B4-BE49-F238E27FC236}">
                <a16:creationId xmlns:a16="http://schemas.microsoft.com/office/drawing/2014/main" id="{9CFCF0CB-B55D-4EAC-AF4C-BEFF8EE63D73}"/>
              </a:ext>
            </a:extLst>
          </p:cNvPr>
          <p:cNvCxnSpPr/>
          <p:nvPr/>
        </p:nvCxnSpPr>
        <p:spPr>
          <a:xfrm>
            <a:off x="3835400" y="1949450"/>
            <a:ext cx="0" cy="3606800"/>
          </a:xfrm>
          <a:prstGeom prst="line">
            <a:avLst/>
          </a:prstGeom>
        </p:spPr>
        <p:style>
          <a:lnRef idx="2">
            <a:schemeClr val="dk1"/>
          </a:lnRef>
          <a:fillRef idx="0">
            <a:schemeClr val="dk1"/>
          </a:fillRef>
          <a:effectRef idx="1">
            <a:schemeClr val="dk1"/>
          </a:effectRef>
          <a:fontRef idx="minor">
            <a:schemeClr val="tx1"/>
          </a:fontRef>
        </p:style>
      </p:cxnSp>
      <p:sp>
        <p:nvSpPr>
          <p:cNvPr id="20" name="textruta 19">
            <a:extLst>
              <a:ext uri="{FF2B5EF4-FFF2-40B4-BE49-F238E27FC236}">
                <a16:creationId xmlns:a16="http://schemas.microsoft.com/office/drawing/2014/main" id="{CF8DA506-E1DB-4510-9B08-04E2B89A3E90}"/>
              </a:ext>
            </a:extLst>
          </p:cNvPr>
          <p:cNvSpPr txBox="1"/>
          <p:nvPr/>
        </p:nvSpPr>
        <p:spPr>
          <a:xfrm>
            <a:off x="565924" y="4090726"/>
            <a:ext cx="1830501" cy="369332"/>
          </a:xfrm>
          <a:prstGeom prst="rect">
            <a:avLst/>
          </a:prstGeom>
          <a:noFill/>
        </p:spPr>
        <p:txBody>
          <a:bodyPr wrap="none" rtlCol="0">
            <a:spAutoFit/>
          </a:bodyPr>
          <a:lstStyle/>
          <a:p>
            <a:r>
              <a:rPr lang="sv-SE" dirty="0">
                <a:solidFill>
                  <a:srgbClr val="C00000"/>
                </a:solidFill>
              </a:rPr>
              <a:t>Pandemi / nuläge</a:t>
            </a:r>
          </a:p>
        </p:txBody>
      </p:sp>
      <p:sp>
        <p:nvSpPr>
          <p:cNvPr id="12" name="textruta 11">
            <a:extLst>
              <a:ext uri="{FF2B5EF4-FFF2-40B4-BE49-F238E27FC236}">
                <a16:creationId xmlns:a16="http://schemas.microsoft.com/office/drawing/2014/main" id="{CCC46386-AC1A-4219-BAA2-A8FD189C0213}"/>
              </a:ext>
            </a:extLst>
          </p:cNvPr>
          <p:cNvSpPr txBox="1"/>
          <p:nvPr/>
        </p:nvSpPr>
        <p:spPr>
          <a:xfrm>
            <a:off x="4443736" y="1995522"/>
            <a:ext cx="7006280" cy="923330"/>
          </a:xfrm>
          <a:prstGeom prst="rect">
            <a:avLst/>
          </a:prstGeom>
          <a:noFill/>
        </p:spPr>
        <p:txBody>
          <a:bodyPr wrap="square" rtlCol="0">
            <a:spAutoFit/>
          </a:bodyPr>
          <a:lstStyle/>
          <a:p>
            <a:r>
              <a:rPr lang="sv-SE" dirty="0"/>
              <a:t>Vi har sedan säsongen 2020 tog slut planerat för säsongen 2021 som en ”vanlig” säsong. Nuläget med restriktioner gör det svårt att bedöma hur säsongen kommer se ut, fram till 21 mars gäller följande:</a:t>
            </a:r>
          </a:p>
        </p:txBody>
      </p:sp>
      <p:sp>
        <p:nvSpPr>
          <p:cNvPr id="14" name="textruta 13">
            <a:extLst>
              <a:ext uri="{FF2B5EF4-FFF2-40B4-BE49-F238E27FC236}">
                <a16:creationId xmlns:a16="http://schemas.microsoft.com/office/drawing/2014/main" id="{9EFC80BA-8638-4821-AEA4-D2E91DDA1714}"/>
              </a:ext>
            </a:extLst>
          </p:cNvPr>
          <p:cNvSpPr txBox="1"/>
          <p:nvPr/>
        </p:nvSpPr>
        <p:spPr>
          <a:xfrm>
            <a:off x="4465381" y="3121230"/>
            <a:ext cx="7160689" cy="2308324"/>
          </a:xfrm>
          <a:prstGeom prst="rect">
            <a:avLst/>
          </a:prstGeom>
          <a:noFill/>
        </p:spPr>
        <p:txBody>
          <a:bodyPr wrap="square" rtlCol="0">
            <a:spAutoFit/>
          </a:bodyPr>
          <a:lstStyle/>
          <a:p>
            <a:pPr algn="l">
              <a:buFont typeface="Arial" panose="020B0604020202020204" pitchFamily="34" charset="0"/>
              <a:buChar char="•"/>
            </a:pPr>
            <a:r>
              <a:rPr lang="sv-SE" i="1" dirty="0">
                <a:solidFill>
                  <a:srgbClr val="1D1D1D"/>
                </a:solidFill>
                <a:latin typeface="StagSans"/>
              </a:rPr>
              <a:t> Y</a:t>
            </a:r>
            <a:r>
              <a:rPr lang="sv-SE" b="0" i="1" dirty="0">
                <a:solidFill>
                  <a:srgbClr val="1D1D1D"/>
                </a:solidFill>
                <a:effectLst/>
                <a:latin typeface="StagSans"/>
              </a:rPr>
              <a:t>rkesidrottslag får både träna och spela matcher</a:t>
            </a:r>
          </a:p>
          <a:p>
            <a:pPr algn="l"/>
            <a:endParaRPr lang="sv-SE" b="0" i="1" dirty="0">
              <a:solidFill>
                <a:srgbClr val="1D1D1D"/>
              </a:solidFill>
              <a:effectLst/>
              <a:latin typeface="StagSans"/>
            </a:endParaRPr>
          </a:p>
          <a:p>
            <a:pPr algn="l">
              <a:buFont typeface="Arial" panose="020B0604020202020204" pitchFamily="34" charset="0"/>
              <a:buChar char="•"/>
            </a:pPr>
            <a:r>
              <a:rPr lang="sv-SE" b="0" i="1" dirty="0">
                <a:solidFill>
                  <a:srgbClr val="1D1D1D"/>
                </a:solidFill>
                <a:effectLst/>
                <a:latin typeface="StagSans"/>
              </a:rPr>
              <a:t> Personer födda 2002 och senare får träna, både inomhus och utomhus, men inte spela några matcher.</a:t>
            </a:r>
          </a:p>
          <a:p>
            <a:pPr algn="l"/>
            <a:endParaRPr lang="sv-SE" b="0" i="1" dirty="0">
              <a:solidFill>
                <a:srgbClr val="1D1D1D"/>
              </a:solidFill>
              <a:effectLst/>
              <a:latin typeface="StagSans"/>
            </a:endParaRPr>
          </a:p>
          <a:p>
            <a:pPr algn="l">
              <a:buFont typeface="Arial" panose="020B0604020202020204" pitchFamily="34" charset="0"/>
              <a:buChar char="•"/>
            </a:pPr>
            <a:r>
              <a:rPr lang="sv-SE" b="0" i="1" dirty="0">
                <a:solidFill>
                  <a:srgbClr val="1D1D1D"/>
                </a:solidFill>
                <a:effectLst/>
                <a:latin typeface="StagSans"/>
              </a:rPr>
              <a:t> De som är födda 2001 och tidigare (och som inte är yrkesidrottare) får träna, men inte spela några matcher.</a:t>
            </a:r>
          </a:p>
          <a:p>
            <a:endParaRPr lang="sv-SE" dirty="0"/>
          </a:p>
        </p:txBody>
      </p:sp>
      <p:sp>
        <p:nvSpPr>
          <p:cNvPr id="15" name="textruta 14">
            <a:extLst>
              <a:ext uri="{FF2B5EF4-FFF2-40B4-BE49-F238E27FC236}">
                <a16:creationId xmlns:a16="http://schemas.microsoft.com/office/drawing/2014/main" id="{6240106D-277E-4F36-B87F-4B78641B81C2}"/>
              </a:ext>
            </a:extLst>
          </p:cNvPr>
          <p:cNvSpPr txBox="1"/>
          <p:nvPr/>
        </p:nvSpPr>
        <p:spPr>
          <a:xfrm>
            <a:off x="4171593" y="5539603"/>
            <a:ext cx="7748264" cy="646331"/>
          </a:xfrm>
          <a:prstGeom prst="rect">
            <a:avLst/>
          </a:prstGeom>
          <a:noFill/>
        </p:spPr>
        <p:txBody>
          <a:bodyPr wrap="square" rtlCol="0">
            <a:spAutoFit/>
          </a:bodyPr>
          <a:lstStyle/>
          <a:p>
            <a:r>
              <a:rPr lang="sv-SE" b="1" dirty="0"/>
              <a:t>Kontinuerliga uppdateringar kommer och så fort vi vet mer eller några beslut tas kring säsongens genomförande kommunicerar vi ut detta till våra föreningar.</a:t>
            </a:r>
          </a:p>
        </p:txBody>
      </p:sp>
    </p:spTree>
    <p:extLst>
      <p:ext uri="{BB962C8B-B14F-4D97-AF65-F5344CB8AC3E}">
        <p14:creationId xmlns:p14="http://schemas.microsoft.com/office/powerpoint/2010/main" val="724567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fade">
                                      <p:cBhvr>
                                        <p:cTn id="19" dur="500"/>
                                        <p:tgtEl>
                                          <p:spTgt spid="20"/>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500"/>
                                        <p:tgtEl>
                                          <p:spTgt spid="12"/>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fade">
                                      <p:cBhvr>
                                        <p:cTn id="29" dur="500"/>
                                        <p:tgtEl>
                                          <p:spTgt spid="14"/>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fade">
                                      <p:cBhvr>
                                        <p:cTn id="3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P spid="20" grpId="0"/>
      <p:bldP spid="12" grpId="0"/>
      <p:bldP spid="14" grpId="0"/>
      <p:bldP spid="1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a:t>Dagens program</a:t>
            </a:r>
          </a:p>
        </p:txBody>
      </p:sp>
      <p:sp>
        <p:nvSpPr>
          <p:cNvPr id="3" name="Platshållare för text 2"/>
          <p:cNvSpPr>
            <a:spLocks noGrp="1"/>
          </p:cNvSpPr>
          <p:nvPr>
            <p:ph type="body" sz="quarter" idx="13"/>
          </p:nvPr>
        </p:nvSpPr>
        <p:spPr>
          <a:xfrm>
            <a:off x="784226" y="2261600"/>
            <a:ext cx="6175375" cy="3422921"/>
          </a:xfrm>
        </p:spPr>
        <p:txBody>
          <a:bodyPr/>
          <a:lstStyle/>
          <a:p>
            <a:r>
              <a:rPr lang="sv-SE" dirty="0"/>
              <a:t>Organisation </a:t>
            </a:r>
            <a:r>
              <a:rPr lang="sv-SE" dirty="0" err="1"/>
              <a:t>SmFF</a:t>
            </a:r>
            <a:endParaRPr lang="sv-SE" dirty="0"/>
          </a:p>
          <a:p>
            <a:r>
              <a:rPr lang="sv-SE" dirty="0"/>
              <a:t>Projektstöd och föreningsutveckling</a:t>
            </a:r>
          </a:p>
          <a:p>
            <a:r>
              <a:rPr lang="sv-SE" dirty="0" err="1"/>
              <a:t>Futsal</a:t>
            </a:r>
            <a:r>
              <a:rPr lang="sv-SE" dirty="0"/>
              <a:t> och Beach </a:t>
            </a:r>
            <a:r>
              <a:rPr lang="sv-SE" dirty="0" err="1"/>
              <a:t>soccer</a:t>
            </a:r>
            <a:endParaRPr lang="sv-SE" dirty="0"/>
          </a:p>
          <a:p>
            <a:r>
              <a:rPr lang="sv-SE" dirty="0"/>
              <a:t>Matchledare/domare</a:t>
            </a:r>
          </a:p>
          <a:p>
            <a:r>
              <a:rPr lang="sv-SE" dirty="0"/>
              <a:t>Ledar- och spelarutbildning</a:t>
            </a:r>
          </a:p>
          <a:p>
            <a:r>
              <a:rPr lang="sv-SE" dirty="0"/>
              <a:t>Tävlingsfrågor för ungdomsfotbollen 2021</a:t>
            </a:r>
          </a:p>
          <a:p>
            <a:r>
              <a:rPr lang="sv-SE" dirty="0"/>
              <a:t>Grönt kort</a:t>
            </a:r>
          </a:p>
          <a:p>
            <a:r>
              <a:rPr lang="sv-SE" dirty="0"/>
              <a:t>Min Fotboll</a:t>
            </a:r>
          </a:p>
          <a:p>
            <a:r>
              <a:rPr lang="sv-SE" dirty="0"/>
              <a:t>Kommunikation</a:t>
            </a:r>
          </a:p>
          <a:p>
            <a:endParaRPr lang="sv-SE" dirty="0"/>
          </a:p>
          <a:p>
            <a:endParaRPr lang="sv-SE" dirty="0"/>
          </a:p>
          <a:p>
            <a:endParaRPr lang="sv-SE" dirty="0"/>
          </a:p>
          <a:p>
            <a:endParaRPr lang="sv-SE" dirty="0"/>
          </a:p>
          <a:p>
            <a:endParaRPr lang="sv-SE" dirty="0"/>
          </a:p>
        </p:txBody>
      </p:sp>
    </p:spTree>
    <p:extLst>
      <p:ext uri="{BB962C8B-B14F-4D97-AF65-F5344CB8AC3E}">
        <p14:creationId xmlns:p14="http://schemas.microsoft.com/office/powerpoint/2010/main" val="377922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additive="base">
                                        <p:cTn id="27" dur="5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3">
                                            <p:txEl>
                                              <p:pRg st="5" end="5"/>
                                            </p:txEl>
                                          </p:spTgt>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ppt_y"/>
                                          </p:val>
                                        </p:tav>
                                        <p:tav tm="100000">
                                          <p:val>
                                            <p:strVal val="#ppt_y"/>
                                          </p:val>
                                        </p:tav>
                                      </p:tavLst>
                                    </p:anim>
                                  </p:childTnLst>
                                </p:cTn>
                              </p:par>
                              <p:par>
                                <p:cTn id="33" presetID="2" presetClass="entr" presetSubtype="8" fill="hold" grpId="0" nodeType="with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 calcmode="lin" valueType="num">
                                      <p:cBhvr additive="base">
                                        <p:cTn id="35" dur="500" fill="hold"/>
                                        <p:tgtEl>
                                          <p:spTgt spid="3">
                                            <p:txEl>
                                              <p:pRg st="7" end="7"/>
                                            </p:tx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3">
                                            <p:txEl>
                                              <p:pRg st="7" end="7"/>
                                            </p:txEl>
                                          </p:spTgt>
                                        </p:tgtEl>
                                        <p:attrNameLst>
                                          <p:attrName>ppt_y</p:attrName>
                                        </p:attrNameLst>
                                      </p:cBhvr>
                                      <p:tavLst>
                                        <p:tav tm="0">
                                          <p:val>
                                            <p:strVal val="#ppt_y"/>
                                          </p:val>
                                        </p:tav>
                                        <p:tav tm="100000">
                                          <p:val>
                                            <p:strVal val="#ppt_y"/>
                                          </p:val>
                                        </p:tav>
                                      </p:tavLst>
                                    </p:anim>
                                  </p:childTnLst>
                                </p:cTn>
                              </p:par>
                              <p:par>
                                <p:cTn id="37" presetID="2" presetClass="entr" presetSubtype="8" fill="hold" grpId="0" nodeType="with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 calcmode="lin" valueType="num">
                                      <p:cBhvr additive="base">
                                        <p:cTn id="39" dur="500" fill="hold"/>
                                        <p:tgtEl>
                                          <p:spTgt spid="3">
                                            <p:txEl>
                                              <p:pRg st="8" end="8"/>
                                            </p:txEl>
                                          </p:spTgt>
                                        </p:tgtEl>
                                        <p:attrNameLst>
                                          <p:attrName>ppt_x</p:attrName>
                                        </p:attrNameLst>
                                      </p:cBhvr>
                                      <p:tavLst>
                                        <p:tav tm="0">
                                          <p:val>
                                            <p:strVal val="0-#ppt_w/2"/>
                                          </p:val>
                                        </p:tav>
                                        <p:tav tm="100000">
                                          <p:val>
                                            <p:strVal val="#ppt_x"/>
                                          </p:val>
                                        </p:tav>
                                      </p:tavLst>
                                    </p:anim>
                                    <p:anim calcmode="lin" valueType="num">
                                      <p:cBhvr additive="base">
                                        <p:cTn id="40" dur="500" fill="hold"/>
                                        <p:tgtEl>
                                          <p:spTgt spid="3">
                                            <p:txEl>
                                              <p:pRg st="8" end="8"/>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p:cNvSpPr>
            <a:spLocks noGrp="1"/>
          </p:cNvSpPr>
          <p:nvPr>
            <p:ph type="ctrTitle"/>
          </p:nvPr>
        </p:nvSpPr>
        <p:spPr>
          <a:xfrm>
            <a:off x="784225" y="1173479"/>
            <a:ext cx="10830832" cy="770256"/>
          </a:xfrm>
        </p:spPr>
        <p:txBody>
          <a:bodyPr/>
          <a:lstStyle/>
          <a:p>
            <a:r>
              <a:rPr lang="sv-SE" dirty="0"/>
              <a:t>Ledar- och spelarutbildning i föreningsmiljö</a:t>
            </a:r>
          </a:p>
        </p:txBody>
      </p:sp>
      <p:sp>
        <p:nvSpPr>
          <p:cNvPr id="5" name="Platshållare för text 4"/>
          <p:cNvSpPr>
            <a:spLocks noGrp="1"/>
          </p:cNvSpPr>
          <p:nvPr>
            <p:ph type="body" sz="quarter" idx="13"/>
          </p:nvPr>
        </p:nvSpPr>
        <p:spPr>
          <a:xfrm>
            <a:off x="784225" y="2261600"/>
            <a:ext cx="6175375" cy="3422921"/>
          </a:xfrm>
        </p:spPr>
        <p:txBody>
          <a:bodyPr/>
          <a:lstStyle/>
          <a:p>
            <a:r>
              <a:rPr lang="sv-SE" dirty="0">
                <a:cs typeface="Calibri" panose="020F0502020204030204" pitchFamily="34" charset="0"/>
              </a:rPr>
              <a:t>Digital uppstartsträff och utbildningsplan</a:t>
            </a:r>
          </a:p>
          <a:p>
            <a:r>
              <a:rPr lang="sv-SE" dirty="0">
                <a:cs typeface="Calibri" panose="020F0502020204030204" pitchFamily="34" charset="0"/>
              </a:rPr>
              <a:t>Digitala spelformsutbildningar</a:t>
            </a:r>
          </a:p>
          <a:p>
            <a:r>
              <a:rPr lang="sv-SE" dirty="0">
                <a:cs typeface="Calibri" panose="020F0502020204030204" pitchFamily="34" charset="0"/>
              </a:rPr>
              <a:t>Digital Fotbollens spela, lek och lär</a:t>
            </a:r>
          </a:p>
          <a:p>
            <a:r>
              <a:rPr lang="sv-SE" dirty="0">
                <a:cs typeface="Calibri" panose="020F0502020204030204" pitchFamily="34" charset="0"/>
              </a:rPr>
              <a:t>Digital Fotbollsskolan – ledarutbildning</a:t>
            </a:r>
          </a:p>
          <a:p>
            <a:r>
              <a:rPr lang="sv-SE" dirty="0">
                <a:cs typeface="Calibri" panose="020F0502020204030204" pitchFamily="34" charset="0"/>
              </a:rPr>
              <a:t>Tränarutbildningar</a:t>
            </a:r>
          </a:p>
          <a:p>
            <a:r>
              <a:rPr lang="sv-SE" dirty="0">
                <a:cs typeface="Calibri" panose="020F0502020204030204" pitchFamily="34" charset="0"/>
              </a:rPr>
              <a:t>Lagbesök i spelform 3v3, 5v5, 7v7, 9v9 och 11v11</a:t>
            </a:r>
          </a:p>
          <a:p>
            <a:pPr lvl="1"/>
            <a:r>
              <a:rPr lang="sv-SE" b="1" dirty="0">
                <a:cs typeface="Calibri" panose="020F0502020204030204" pitchFamily="34" charset="0"/>
              </a:rPr>
              <a:t>Nyhet! </a:t>
            </a:r>
            <a:r>
              <a:rPr lang="sv-SE" dirty="0">
                <a:cs typeface="Calibri" panose="020F0502020204030204" pitchFamily="34" charset="0"/>
              </a:rPr>
              <a:t>Videoanalys med VEO</a:t>
            </a:r>
          </a:p>
          <a:p>
            <a:r>
              <a:rPr lang="sv-SE" dirty="0">
                <a:cs typeface="Calibri" panose="020F0502020204030204" pitchFamily="34" charset="0"/>
              </a:rPr>
              <a:t>Målvaktstränarutbildning</a:t>
            </a:r>
          </a:p>
          <a:p>
            <a:r>
              <a:rPr lang="sv-SE" dirty="0">
                <a:cs typeface="Calibri" panose="020F0502020204030204" pitchFamily="34" charset="0"/>
              </a:rPr>
              <a:t>Målvaktsbesök</a:t>
            </a:r>
          </a:p>
          <a:p>
            <a:r>
              <a:rPr lang="sv-SE" dirty="0">
                <a:cs typeface="Calibri"/>
              </a:rPr>
              <a:t>Ledarutbildning i samband med utbildningsläger i zonen</a:t>
            </a:r>
          </a:p>
          <a:p>
            <a:endParaRPr lang="sv-SE" dirty="0">
              <a:cs typeface="Calibri"/>
            </a:endParaRPr>
          </a:p>
          <a:p>
            <a:r>
              <a:rPr lang="sv-SE" dirty="0">
                <a:cs typeface="Calibri"/>
                <a:hlinkClick r:id="rId2"/>
              </a:rPr>
              <a:t>Mer information på hemsidan </a:t>
            </a:r>
            <a:endParaRPr lang="sv-SE" dirty="0">
              <a:cs typeface="Calibri"/>
            </a:endParaRPr>
          </a:p>
          <a:p>
            <a:endParaRPr lang="sv-SE" dirty="0">
              <a:cs typeface="Calibri" panose="020F0502020204030204" pitchFamily="34" charset="0"/>
            </a:endParaRPr>
          </a:p>
          <a:p>
            <a:endParaRPr lang="sv-SE" dirty="0">
              <a:cs typeface="Calibri" panose="020F0502020204030204" pitchFamily="34" charset="0"/>
            </a:endParaRPr>
          </a:p>
          <a:p>
            <a:endParaRPr lang="sv-SE" dirty="0">
              <a:cs typeface="Calibri" panose="020F0502020204030204" pitchFamily="34" charset="0"/>
            </a:endParaRPr>
          </a:p>
          <a:p>
            <a:endParaRPr lang="sv-SE" dirty="0">
              <a:cs typeface="Calibri" panose="020F0502020204030204" pitchFamily="34" charset="0"/>
            </a:endParaRPr>
          </a:p>
          <a:p>
            <a:endParaRPr lang="sv-SE" dirty="0">
              <a:cs typeface="Calibri" panose="020F0502020204030204" pitchFamily="34" charset="0"/>
            </a:endParaRPr>
          </a:p>
          <a:p>
            <a:endParaRPr lang="sv-SE" dirty="0"/>
          </a:p>
        </p:txBody>
      </p:sp>
    </p:spTree>
    <p:extLst>
      <p:ext uri="{BB962C8B-B14F-4D97-AF65-F5344CB8AC3E}">
        <p14:creationId xmlns:p14="http://schemas.microsoft.com/office/powerpoint/2010/main" val="3164256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 calcmode="lin" valueType="num">
                                      <p:cBhvr additive="base">
                                        <p:cTn id="11" dur="500" fill="hold"/>
                                        <p:tgtEl>
                                          <p:spTgt spid="5">
                                            <p:txEl>
                                              <p:pRg st="1" end="1"/>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5">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 calcmode="lin" valueType="num">
                                      <p:cBhvr additive="base">
                                        <p:cTn id="15" dur="500" fill="hold"/>
                                        <p:tgtEl>
                                          <p:spTgt spid="5">
                                            <p:txEl>
                                              <p:pRg st="2" end="2"/>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5">
                                            <p:txEl>
                                              <p:pRg st="2" end="2"/>
                                            </p:txEl>
                                          </p:spTgt>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anim calcmode="lin" valueType="num">
                                      <p:cBhvr additive="base">
                                        <p:cTn id="19" dur="500" fill="hold"/>
                                        <p:tgtEl>
                                          <p:spTgt spid="5">
                                            <p:txEl>
                                              <p:pRg st="3" end="3"/>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5">
                                            <p:txEl>
                                              <p:pRg st="3" end="3"/>
                                            </p:txEl>
                                          </p:spTgt>
                                        </p:tgtEl>
                                        <p:attrNameLst>
                                          <p:attrName>ppt_y</p:attrName>
                                        </p:attrNameLst>
                                      </p:cBhvr>
                                      <p:tavLst>
                                        <p:tav tm="0">
                                          <p:val>
                                            <p:strVal val="#ppt_y"/>
                                          </p:val>
                                        </p:tav>
                                        <p:tav tm="100000">
                                          <p:val>
                                            <p:strVal val="#ppt_y"/>
                                          </p:val>
                                        </p:tav>
                                      </p:tavLst>
                                    </p:anim>
                                  </p:childTnLst>
                                </p:cTn>
                              </p:par>
                              <p:par>
                                <p:cTn id="21" presetID="2" presetClass="entr" presetSubtype="8" fill="hold" nodeType="with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anim calcmode="lin" valueType="num">
                                      <p:cBhvr additive="base">
                                        <p:cTn id="23" dur="500" fill="hold"/>
                                        <p:tgtEl>
                                          <p:spTgt spid="5">
                                            <p:txEl>
                                              <p:pRg st="4" end="4"/>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5">
                                            <p:txEl>
                                              <p:pRg st="4" end="4"/>
                                            </p:txEl>
                                          </p:spTgt>
                                        </p:tgtEl>
                                        <p:attrNameLst>
                                          <p:attrName>ppt_y</p:attrName>
                                        </p:attrNameLst>
                                      </p:cBhvr>
                                      <p:tavLst>
                                        <p:tav tm="0">
                                          <p:val>
                                            <p:strVal val="#ppt_y"/>
                                          </p:val>
                                        </p:tav>
                                        <p:tav tm="100000">
                                          <p:val>
                                            <p:strVal val="#ppt_y"/>
                                          </p:val>
                                        </p:tav>
                                      </p:tavLst>
                                    </p:anim>
                                  </p:childTnLst>
                                </p:cTn>
                              </p:par>
                              <p:par>
                                <p:cTn id="25" presetID="2" presetClass="entr" presetSubtype="8" fill="hold" nodeType="with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anim calcmode="lin" valueType="num">
                                      <p:cBhvr additive="base">
                                        <p:cTn id="27" dur="500" fill="hold"/>
                                        <p:tgtEl>
                                          <p:spTgt spid="5">
                                            <p:txEl>
                                              <p:pRg st="5" end="5"/>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5">
                                            <p:txEl>
                                              <p:pRg st="5" end="5"/>
                                            </p:txEl>
                                          </p:spTgt>
                                        </p:tgtEl>
                                        <p:attrNameLst>
                                          <p:attrName>ppt_y</p:attrName>
                                        </p:attrNameLst>
                                      </p:cBhvr>
                                      <p:tavLst>
                                        <p:tav tm="0">
                                          <p:val>
                                            <p:strVal val="#ppt_y"/>
                                          </p:val>
                                        </p:tav>
                                        <p:tav tm="100000">
                                          <p:val>
                                            <p:strVal val="#ppt_y"/>
                                          </p:val>
                                        </p:tav>
                                      </p:tavLst>
                                    </p:anim>
                                  </p:childTnLst>
                                </p:cTn>
                              </p:par>
                              <p:par>
                                <p:cTn id="29" presetID="2" presetClass="entr" presetSubtype="8" fill="hold" nodeType="with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anim calcmode="lin" valueType="num">
                                      <p:cBhvr additive="base">
                                        <p:cTn id="31" dur="500" fill="hold"/>
                                        <p:tgtEl>
                                          <p:spTgt spid="5">
                                            <p:txEl>
                                              <p:pRg st="6" end="6"/>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5">
                                            <p:txEl>
                                              <p:pRg st="6" end="6"/>
                                            </p:txEl>
                                          </p:spTgt>
                                        </p:tgtEl>
                                        <p:attrNameLst>
                                          <p:attrName>ppt_y</p:attrName>
                                        </p:attrNameLst>
                                      </p:cBhvr>
                                      <p:tavLst>
                                        <p:tav tm="0">
                                          <p:val>
                                            <p:strVal val="#ppt_y"/>
                                          </p:val>
                                        </p:tav>
                                        <p:tav tm="100000">
                                          <p:val>
                                            <p:strVal val="#ppt_y"/>
                                          </p:val>
                                        </p:tav>
                                      </p:tavLst>
                                    </p:anim>
                                  </p:childTnLst>
                                </p:cTn>
                              </p:par>
                              <p:par>
                                <p:cTn id="33" presetID="2" presetClass="entr" presetSubtype="8" fill="hold" nodeType="withEffect">
                                  <p:stCondLst>
                                    <p:cond delay="0"/>
                                  </p:stCondLst>
                                  <p:childTnLst>
                                    <p:set>
                                      <p:cBhvr>
                                        <p:cTn id="34" dur="1" fill="hold">
                                          <p:stCondLst>
                                            <p:cond delay="0"/>
                                          </p:stCondLst>
                                        </p:cTn>
                                        <p:tgtEl>
                                          <p:spTgt spid="5">
                                            <p:txEl>
                                              <p:pRg st="7" end="7"/>
                                            </p:txEl>
                                          </p:spTgt>
                                        </p:tgtEl>
                                        <p:attrNameLst>
                                          <p:attrName>style.visibility</p:attrName>
                                        </p:attrNameLst>
                                      </p:cBhvr>
                                      <p:to>
                                        <p:strVal val="visible"/>
                                      </p:to>
                                    </p:set>
                                    <p:anim calcmode="lin" valueType="num">
                                      <p:cBhvr additive="base">
                                        <p:cTn id="35" dur="500" fill="hold"/>
                                        <p:tgtEl>
                                          <p:spTgt spid="5">
                                            <p:txEl>
                                              <p:pRg st="7" end="7"/>
                                            </p:tx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5">
                                            <p:txEl>
                                              <p:pRg st="7" end="7"/>
                                            </p:txEl>
                                          </p:spTgt>
                                        </p:tgtEl>
                                        <p:attrNameLst>
                                          <p:attrName>ppt_y</p:attrName>
                                        </p:attrNameLst>
                                      </p:cBhvr>
                                      <p:tavLst>
                                        <p:tav tm="0">
                                          <p:val>
                                            <p:strVal val="#ppt_y"/>
                                          </p:val>
                                        </p:tav>
                                        <p:tav tm="100000">
                                          <p:val>
                                            <p:strVal val="#ppt_y"/>
                                          </p:val>
                                        </p:tav>
                                      </p:tavLst>
                                    </p:anim>
                                  </p:childTnLst>
                                </p:cTn>
                              </p:par>
                              <p:par>
                                <p:cTn id="37" presetID="2" presetClass="entr" presetSubtype="8" fill="hold" nodeType="withEffect">
                                  <p:stCondLst>
                                    <p:cond delay="0"/>
                                  </p:stCondLst>
                                  <p:childTnLst>
                                    <p:set>
                                      <p:cBhvr>
                                        <p:cTn id="38" dur="1" fill="hold">
                                          <p:stCondLst>
                                            <p:cond delay="0"/>
                                          </p:stCondLst>
                                        </p:cTn>
                                        <p:tgtEl>
                                          <p:spTgt spid="5">
                                            <p:txEl>
                                              <p:pRg st="8" end="8"/>
                                            </p:txEl>
                                          </p:spTgt>
                                        </p:tgtEl>
                                        <p:attrNameLst>
                                          <p:attrName>style.visibility</p:attrName>
                                        </p:attrNameLst>
                                      </p:cBhvr>
                                      <p:to>
                                        <p:strVal val="visible"/>
                                      </p:to>
                                    </p:set>
                                    <p:anim calcmode="lin" valueType="num">
                                      <p:cBhvr additive="base">
                                        <p:cTn id="39" dur="500" fill="hold"/>
                                        <p:tgtEl>
                                          <p:spTgt spid="5">
                                            <p:txEl>
                                              <p:pRg st="8" end="8"/>
                                            </p:txEl>
                                          </p:spTgt>
                                        </p:tgtEl>
                                        <p:attrNameLst>
                                          <p:attrName>ppt_x</p:attrName>
                                        </p:attrNameLst>
                                      </p:cBhvr>
                                      <p:tavLst>
                                        <p:tav tm="0">
                                          <p:val>
                                            <p:strVal val="0-#ppt_w/2"/>
                                          </p:val>
                                        </p:tav>
                                        <p:tav tm="100000">
                                          <p:val>
                                            <p:strVal val="#ppt_x"/>
                                          </p:val>
                                        </p:tav>
                                      </p:tavLst>
                                    </p:anim>
                                    <p:anim calcmode="lin" valueType="num">
                                      <p:cBhvr additive="base">
                                        <p:cTn id="40" dur="500" fill="hold"/>
                                        <p:tgtEl>
                                          <p:spTgt spid="5">
                                            <p:txEl>
                                              <p:pRg st="8" end="8"/>
                                            </p:txEl>
                                          </p:spTgt>
                                        </p:tgtEl>
                                        <p:attrNameLst>
                                          <p:attrName>ppt_y</p:attrName>
                                        </p:attrNameLst>
                                      </p:cBhvr>
                                      <p:tavLst>
                                        <p:tav tm="0">
                                          <p:val>
                                            <p:strVal val="#ppt_y"/>
                                          </p:val>
                                        </p:tav>
                                        <p:tav tm="100000">
                                          <p:val>
                                            <p:strVal val="#ppt_y"/>
                                          </p:val>
                                        </p:tav>
                                      </p:tavLst>
                                    </p:anim>
                                  </p:childTnLst>
                                </p:cTn>
                              </p:par>
                              <p:par>
                                <p:cTn id="41" presetID="2" presetClass="entr" presetSubtype="8" fill="hold" nodeType="withEffect">
                                  <p:stCondLst>
                                    <p:cond delay="0"/>
                                  </p:stCondLst>
                                  <p:childTnLst>
                                    <p:set>
                                      <p:cBhvr>
                                        <p:cTn id="42" dur="1" fill="hold">
                                          <p:stCondLst>
                                            <p:cond delay="0"/>
                                          </p:stCondLst>
                                        </p:cTn>
                                        <p:tgtEl>
                                          <p:spTgt spid="5">
                                            <p:txEl>
                                              <p:pRg st="9" end="9"/>
                                            </p:txEl>
                                          </p:spTgt>
                                        </p:tgtEl>
                                        <p:attrNameLst>
                                          <p:attrName>style.visibility</p:attrName>
                                        </p:attrNameLst>
                                      </p:cBhvr>
                                      <p:to>
                                        <p:strVal val="visible"/>
                                      </p:to>
                                    </p:set>
                                    <p:anim calcmode="lin" valueType="num">
                                      <p:cBhvr additive="base">
                                        <p:cTn id="43" dur="500" fill="hold"/>
                                        <p:tgtEl>
                                          <p:spTgt spid="5">
                                            <p:txEl>
                                              <p:pRg st="9" end="9"/>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5">
                                            <p:txEl>
                                              <p:pRg st="9" end="9"/>
                                            </p:txEl>
                                          </p:spTgt>
                                        </p:tgtEl>
                                        <p:attrNameLst>
                                          <p:attrName>ppt_y</p:attrName>
                                        </p:attrNameLst>
                                      </p:cBhvr>
                                      <p:tavLst>
                                        <p:tav tm="0">
                                          <p:val>
                                            <p:strVal val="#ppt_y"/>
                                          </p:val>
                                        </p:tav>
                                        <p:tav tm="100000">
                                          <p:val>
                                            <p:strVal val="#ppt_y"/>
                                          </p:val>
                                        </p:tav>
                                      </p:tavLst>
                                    </p:anim>
                                  </p:childTnLst>
                                </p:cTn>
                              </p:par>
                              <p:par>
                                <p:cTn id="45" presetID="2" presetClass="entr" presetSubtype="8" fill="hold" nodeType="withEffect">
                                  <p:stCondLst>
                                    <p:cond delay="0"/>
                                  </p:stCondLst>
                                  <p:childTnLst>
                                    <p:set>
                                      <p:cBhvr>
                                        <p:cTn id="46" dur="1" fill="hold">
                                          <p:stCondLst>
                                            <p:cond delay="0"/>
                                          </p:stCondLst>
                                        </p:cTn>
                                        <p:tgtEl>
                                          <p:spTgt spid="5">
                                            <p:txEl>
                                              <p:pRg st="11" end="11"/>
                                            </p:txEl>
                                          </p:spTgt>
                                        </p:tgtEl>
                                        <p:attrNameLst>
                                          <p:attrName>style.visibility</p:attrName>
                                        </p:attrNameLst>
                                      </p:cBhvr>
                                      <p:to>
                                        <p:strVal val="visible"/>
                                      </p:to>
                                    </p:set>
                                    <p:anim calcmode="lin" valueType="num">
                                      <p:cBhvr additive="base">
                                        <p:cTn id="47" dur="500" fill="hold"/>
                                        <p:tgtEl>
                                          <p:spTgt spid="5">
                                            <p:txEl>
                                              <p:pRg st="11" end="11"/>
                                            </p:txEl>
                                          </p:spTgt>
                                        </p:tgtEl>
                                        <p:attrNameLst>
                                          <p:attrName>ppt_x</p:attrName>
                                        </p:attrNameLst>
                                      </p:cBhvr>
                                      <p:tavLst>
                                        <p:tav tm="0">
                                          <p:val>
                                            <p:strVal val="0-#ppt_w/2"/>
                                          </p:val>
                                        </p:tav>
                                        <p:tav tm="100000">
                                          <p:val>
                                            <p:strVal val="#ppt_x"/>
                                          </p:val>
                                        </p:tav>
                                      </p:tavLst>
                                    </p:anim>
                                    <p:anim calcmode="lin" valueType="num">
                                      <p:cBhvr additive="base">
                                        <p:cTn id="48" dur="500" fill="hold"/>
                                        <p:tgtEl>
                                          <p:spTgt spid="5">
                                            <p:txEl>
                                              <p:pRg st="11" end="1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784225" y="1173479"/>
            <a:ext cx="7020832" cy="770256"/>
          </a:xfrm>
        </p:spPr>
        <p:txBody>
          <a:bodyPr/>
          <a:lstStyle/>
          <a:p>
            <a:r>
              <a:rPr lang="sv-SE" dirty="0"/>
              <a:t>Fotbollsutvecklare i zonen</a:t>
            </a:r>
          </a:p>
        </p:txBody>
      </p:sp>
      <p:sp>
        <p:nvSpPr>
          <p:cNvPr id="3" name="Platshållare för text 2"/>
          <p:cNvSpPr>
            <a:spLocks noGrp="1"/>
          </p:cNvSpPr>
          <p:nvPr>
            <p:ph type="body" sz="quarter" idx="13"/>
          </p:nvPr>
        </p:nvSpPr>
        <p:spPr>
          <a:xfrm>
            <a:off x="784225" y="2117455"/>
            <a:ext cx="6175375" cy="3915045"/>
          </a:xfrm>
        </p:spPr>
        <p:txBody>
          <a:bodyPr/>
          <a:lstStyle/>
          <a:p>
            <a:r>
              <a:rPr lang="sv-SE" dirty="0"/>
              <a:t>En utsedd FU till varje förening</a:t>
            </a:r>
          </a:p>
          <a:p>
            <a:pPr lvl="1"/>
            <a:r>
              <a:rPr lang="sv-SE" dirty="0"/>
              <a:t>FU är igång och kontaktar sina föreningar</a:t>
            </a:r>
          </a:p>
          <a:p>
            <a:r>
              <a:rPr lang="sv-SE" dirty="0"/>
              <a:t>Kontaktvägar</a:t>
            </a:r>
          </a:p>
          <a:p>
            <a:pPr lvl="1"/>
            <a:r>
              <a:rPr lang="sv-SE" dirty="0"/>
              <a:t>Formulär på hemsidan</a:t>
            </a:r>
          </a:p>
          <a:p>
            <a:pPr lvl="1"/>
            <a:r>
              <a:rPr lang="sv-SE" dirty="0"/>
              <a:t>Alt. direktkontakt med er FU</a:t>
            </a:r>
          </a:p>
          <a:p>
            <a:r>
              <a:rPr lang="sv-SE" dirty="0"/>
              <a:t>Utbildningar i din zon</a:t>
            </a:r>
          </a:p>
          <a:p>
            <a:pPr lvl="1"/>
            <a:r>
              <a:rPr lang="sv-SE" dirty="0"/>
              <a:t>Digital uppstartsträff </a:t>
            </a:r>
          </a:p>
          <a:p>
            <a:pPr lvl="1"/>
            <a:r>
              <a:rPr lang="sv-SE" dirty="0"/>
              <a:t>Digital spelformsutbildning 3v3 </a:t>
            </a:r>
          </a:p>
          <a:p>
            <a:pPr lvl="1"/>
            <a:r>
              <a:rPr lang="sv-SE" dirty="0"/>
              <a:t>Digital spelformsutbildning 5v5 </a:t>
            </a:r>
          </a:p>
          <a:p>
            <a:pPr lvl="1"/>
            <a:r>
              <a:rPr lang="sv-SE" dirty="0"/>
              <a:t>Digital spelformsutbildning 7v7 </a:t>
            </a:r>
          </a:p>
          <a:p>
            <a:pPr lvl="1"/>
            <a:r>
              <a:rPr lang="sv-SE" dirty="0"/>
              <a:t>Digital spelformsutbildning 9v9 </a:t>
            </a:r>
          </a:p>
          <a:p>
            <a:pPr lvl="1"/>
            <a:r>
              <a:rPr lang="sv-SE" dirty="0"/>
              <a:t>Digital utbildning Fotbollens spela, lek och lär</a:t>
            </a:r>
          </a:p>
          <a:p>
            <a:pPr marL="457200" lvl="1" indent="0">
              <a:buNone/>
            </a:pPr>
            <a:endParaRPr lang="sv-SE" dirty="0"/>
          </a:p>
          <a:p>
            <a:pPr lvl="1"/>
            <a:r>
              <a:rPr lang="sv-SE" dirty="0">
                <a:hlinkClick r:id="rId2"/>
              </a:rPr>
              <a:t>Aktuella utbildningar just nu</a:t>
            </a:r>
            <a:endParaRPr lang="sv-SE" dirty="0"/>
          </a:p>
          <a:p>
            <a:endParaRPr lang="sv-SE" dirty="0"/>
          </a:p>
        </p:txBody>
      </p:sp>
    </p:spTree>
    <p:extLst>
      <p:ext uri="{BB962C8B-B14F-4D97-AF65-F5344CB8AC3E}">
        <p14:creationId xmlns:p14="http://schemas.microsoft.com/office/powerpoint/2010/main" val="1464920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ppt_y"/>
                                          </p:val>
                                        </p:tav>
                                        <p:tav tm="100000">
                                          <p:val>
                                            <p:strVal val="#ppt_y"/>
                                          </p:val>
                                        </p:tav>
                                      </p:tavLst>
                                    </p:anim>
                                  </p:childTnLst>
                                </p:cTn>
                              </p:par>
                              <p:par>
                                <p:cTn id="21" presetID="2" presetClass="entr" presetSubtype="8"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ppt_y"/>
                                          </p:val>
                                        </p:tav>
                                        <p:tav tm="100000">
                                          <p:val>
                                            <p:strVal val="#ppt_y"/>
                                          </p:val>
                                        </p:tav>
                                      </p:tavLst>
                                    </p:anim>
                                  </p:childTnLst>
                                </p:cTn>
                              </p:par>
                              <p:par>
                                <p:cTn id="25" presetID="2" presetClass="entr" presetSubtype="8" fill="hold"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additive="base">
                                        <p:cTn id="27" dur="5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3">
                                            <p:txEl>
                                              <p:pRg st="5" end="5"/>
                                            </p:txEl>
                                          </p:spTgt>
                                        </p:tgtEl>
                                        <p:attrNameLst>
                                          <p:attrName>ppt_y</p:attrName>
                                        </p:attrNameLst>
                                      </p:cBhvr>
                                      <p:tavLst>
                                        <p:tav tm="0">
                                          <p:val>
                                            <p:strVal val="#ppt_y"/>
                                          </p:val>
                                        </p:tav>
                                        <p:tav tm="100000">
                                          <p:val>
                                            <p:strVal val="#ppt_y"/>
                                          </p:val>
                                        </p:tav>
                                      </p:tavLst>
                                    </p:anim>
                                  </p:childTnLst>
                                </p:cTn>
                              </p:par>
                              <p:par>
                                <p:cTn id="29" presetID="2" presetClass="entr" presetSubtype="8" fill="hold"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ppt_y"/>
                                          </p:val>
                                        </p:tav>
                                        <p:tav tm="100000">
                                          <p:val>
                                            <p:strVal val="#ppt_y"/>
                                          </p:val>
                                        </p:tav>
                                      </p:tavLst>
                                    </p:anim>
                                  </p:childTnLst>
                                </p:cTn>
                              </p:par>
                              <p:par>
                                <p:cTn id="33" presetID="2" presetClass="entr" presetSubtype="8" fill="hold" nodeType="with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 calcmode="lin" valueType="num">
                                      <p:cBhvr additive="base">
                                        <p:cTn id="35" dur="500" fill="hold"/>
                                        <p:tgtEl>
                                          <p:spTgt spid="3">
                                            <p:txEl>
                                              <p:pRg st="7" end="7"/>
                                            </p:tx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3">
                                            <p:txEl>
                                              <p:pRg st="7" end="7"/>
                                            </p:txEl>
                                          </p:spTgt>
                                        </p:tgtEl>
                                        <p:attrNameLst>
                                          <p:attrName>ppt_y</p:attrName>
                                        </p:attrNameLst>
                                      </p:cBhvr>
                                      <p:tavLst>
                                        <p:tav tm="0">
                                          <p:val>
                                            <p:strVal val="#ppt_y"/>
                                          </p:val>
                                        </p:tav>
                                        <p:tav tm="100000">
                                          <p:val>
                                            <p:strVal val="#ppt_y"/>
                                          </p:val>
                                        </p:tav>
                                      </p:tavLst>
                                    </p:anim>
                                  </p:childTnLst>
                                </p:cTn>
                              </p:par>
                              <p:par>
                                <p:cTn id="37" presetID="2" presetClass="entr" presetSubtype="8" fill="hold" nodeType="with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 calcmode="lin" valueType="num">
                                      <p:cBhvr additive="base">
                                        <p:cTn id="39" dur="500" fill="hold"/>
                                        <p:tgtEl>
                                          <p:spTgt spid="3">
                                            <p:txEl>
                                              <p:pRg st="8" end="8"/>
                                            </p:txEl>
                                          </p:spTgt>
                                        </p:tgtEl>
                                        <p:attrNameLst>
                                          <p:attrName>ppt_x</p:attrName>
                                        </p:attrNameLst>
                                      </p:cBhvr>
                                      <p:tavLst>
                                        <p:tav tm="0">
                                          <p:val>
                                            <p:strVal val="0-#ppt_w/2"/>
                                          </p:val>
                                        </p:tav>
                                        <p:tav tm="100000">
                                          <p:val>
                                            <p:strVal val="#ppt_x"/>
                                          </p:val>
                                        </p:tav>
                                      </p:tavLst>
                                    </p:anim>
                                    <p:anim calcmode="lin" valueType="num">
                                      <p:cBhvr additive="base">
                                        <p:cTn id="40" dur="500" fill="hold"/>
                                        <p:tgtEl>
                                          <p:spTgt spid="3">
                                            <p:txEl>
                                              <p:pRg st="8" end="8"/>
                                            </p:txEl>
                                          </p:spTgt>
                                        </p:tgtEl>
                                        <p:attrNameLst>
                                          <p:attrName>ppt_y</p:attrName>
                                        </p:attrNameLst>
                                      </p:cBhvr>
                                      <p:tavLst>
                                        <p:tav tm="0">
                                          <p:val>
                                            <p:strVal val="#ppt_y"/>
                                          </p:val>
                                        </p:tav>
                                        <p:tav tm="100000">
                                          <p:val>
                                            <p:strVal val="#ppt_y"/>
                                          </p:val>
                                        </p:tav>
                                      </p:tavLst>
                                    </p:anim>
                                  </p:childTnLst>
                                </p:cTn>
                              </p:par>
                              <p:par>
                                <p:cTn id="41" presetID="2" presetClass="entr" presetSubtype="8" fill="hold" nodeType="with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anim calcmode="lin" valueType="num">
                                      <p:cBhvr additive="base">
                                        <p:cTn id="43" dur="500" fill="hold"/>
                                        <p:tgtEl>
                                          <p:spTgt spid="3">
                                            <p:txEl>
                                              <p:pRg st="9" end="9"/>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3">
                                            <p:txEl>
                                              <p:pRg st="9" end="9"/>
                                            </p:txEl>
                                          </p:spTgt>
                                        </p:tgtEl>
                                        <p:attrNameLst>
                                          <p:attrName>ppt_y</p:attrName>
                                        </p:attrNameLst>
                                      </p:cBhvr>
                                      <p:tavLst>
                                        <p:tav tm="0">
                                          <p:val>
                                            <p:strVal val="#ppt_y"/>
                                          </p:val>
                                        </p:tav>
                                        <p:tav tm="100000">
                                          <p:val>
                                            <p:strVal val="#ppt_y"/>
                                          </p:val>
                                        </p:tav>
                                      </p:tavLst>
                                    </p:anim>
                                  </p:childTnLst>
                                </p:cTn>
                              </p:par>
                              <p:par>
                                <p:cTn id="45" presetID="2" presetClass="entr" presetSubtype="8" fill="hold" nodeType="with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anim calcmode="lin" valueType="num">
                                      <p:cBhvr additive="base">
                                        <p:cTn id="47" dur="500" fill="hold"/>
                                        <p:tgtEl>
                                          <p:spTgt spid="3">
                                            <p:txEl>
                                              <p:pRg st="10" end="10"/>
                                            </p:txEl>
                                          </p:spTgt>
                                        </p:tgtEl>
                                        <p:attrNameLst>
                                          <p:attrName>ppt_x</p:attrName>
                                        </p:attrNameLst>
                                      </p:cBhvr>
                                      <p:tavLst>
                                        <p:tav tm="0">
                                          <p:val>
                                            <p:strVal val="0-#ppt_w/2"/>
                                          </p:val>
                                        </p:tav>
                                        <p:tav tm="100000">
                                          <p:val>
                                            <p:strVal val="#ppt_x"/>
                                          </p:val>
                                        </p:tav>
                                      </p:tavLst>
                                    </p:anim>
                                    <p:anim calcmode="lin" valueType="num">
                                      <p:cBhvr additive="base">
                                        <p:cTn id="48" dur="500" fill="hold"/>
                                        <p:tgtEl>
                                          <p:spTgt spid="3">
                                            <p:txEl>
                                              <p:pRg st="10" end="10"/>
                                            </p:txEl>
                                          </p:spTgt>
                                        </p:tgtEl>
                                        <p:attrNameLst>
                                          <p:attrName>ppt_y</p:attrName>
                                        </p:attrNameLst>
                                      </p:cBhvr>
                                      <p:tavLst>
                                        <p:tav tm="0">
                                          <p:val>
                                            <p:strVal val="#ppt_y"/>
                                          </p:val>
                                        </p:tav>
                                        <p:tav tm="100000">
                                          <p:val>
                                            <p:strVal val="#ppt_y"/>
                                          </p:val>
                                        </p:tav>
                                      </p:tavLst>
                                    </p:anim>
                                  </p:childTnLst>
                                </p:cTn>
                              </p:par>
                              <p:par>
                                <p:cTn id="49" presetID="2" presetClass="entr" presetSubtype="8" fill="hold" nodeType="withEffect">
                                  <p:stCondLst>
                                    <p:cond delay="0"/>
                                  </p:stCondLst>
                                  <p:childTnLst>
                                    <p:set>
                                      <p:cBhvr>
                                        <p:cTn id="50" dur="1" fill="hold">
                                          <p:stCondLst>
                                            <p:cond delay="0"/>
                                          </p:stCondLst>
                                        </p:cTn>
                                        <p:tgtEl>
                                          <p:spTgt spid="3">
                                            <p:txEl>
                                              <p:pRg st="11" end="11"/>
                                            </p:txEl>
                                          </p:spTgt>
                                        </p:tgtEl>
                                        <p:attrNameLst>
                                          <p:attrName>style.visibility</p:attrName>
                                        </p:attrNameLst>
                                      </p:cBhvr>
                                      <p:to>
                                        <p:strVal val="visible"/>
                                      </p:to>
                                    </p:set>
                                    <p:anim calcmode="lin" valueType="num">
                                      <p:cBhvr additive="base">
                                        <p:cTn id="51" dur="500" fill="hold"/>
                                        <p:tgtEl>
                                          <p:spTgt spid="3">
                                            <p:txEl>
                                              <p:pRg st="11" end="11"/>
                                            </p:txEl>
                                          </p:spTgt>
                                        </p:tgtEl>
                                        <p:attrNameLst>
                                          <p:attrName>ppt_x</p:attrName>
                                        </p:attrNameLst>
                                      </p:cBhvr>
                                      <p:tavLst>
                                        <p:tav tm="0">
                                          <p:val>
                                            <p:strVal val="0-#ppt_w/2"/>
                                          </p:val>
                                        </p:tav>
                                        <p:tav tm="100000">
                                          <p:val>
                                            <p:strVal val="#ppt_x"/>
                                          </p:val>
                                        </p:tav>
                                      </p:tavLst>
                                    </p:anim>
                                    <p:anim calcmode="lin" valueType="num">
                                      <p:cBhvr additive="base">
                                        <p:cTn id="52" dur="500" fill="hold"/>
                                        <p:tgtEl>
                                          <p:spTgt spid="3">
                                            <p:txEl>
                                              <p:pRg st="11" end="11"/>
                                            </p:txEl>
                                          </p:spTgt>
                                        </p:tgtEl>
                                        <p:attrNameLst>
                                          <p:attrName>ppt_y</p:attrName>
                                        </p:attrNameLst>
                                      </p:cBhvr>
                                      <p:tavLst>
                                        <p:tav tm="0">
                                          <p:val>
                                            <p:strVal val="#ppt_y"/>
                                          </p:val>
                                        </p:tav>
                                        <p:tav tm="100000">
                                          <p:val>
                                            <p:strVal val="#ppt_y"/>
                                          </p:val>
                                        </p:tav>
                                      </p:tavLst>
                                    </p:anim>
                                  </p:childTnLst>
                                </p:cTn>
                              </p:par>
                              <p:par>
                                <p:cTn id="53" presetID="2" presetClass="entr" presetSubtype="8" fill="hold" nodeType="withEffect">
                                  <p:stCondLst>
                                    <p:cond delay="0"/>
                                  </p:stCondLst>
                                  <p:childTnLst>
                                    <p:set>
                                      <p:cBhvr>
                                        <p:cTn id="54" dur="1" fill="hold">
                                          <p:stCondLst>
                                            <p:cond delay="0"/>
                                          </p:stCondLst>
                                        </p:cTn>
                                        <p:tgtEl>
                                          <p:spTgt spid="3">
                                            <p:txEl>
                                              <p:pRg st="13" end="13"/>
                                            </p:txEl>
                                          </p:spTgt>
                                        </p:tgtEl>
                                        <p:attrNameLst>
                                          <p:attrName>style.visibility</p:attrName>
                                        </p:attrNameLst>
                                      </p:cBhvr>
                                      <p:to>
                                        <p:strVal val="visible"/>
                                      </p:to>
                                    </p:set>
                                    <p:anim calcmode="lin" valueType="num">
                                      <p:cBhvr additive="base">
                                        <p:cTn id="55" dur="500" fill="hold"/>
                                        <p:tgtEl>
                                          <p:spTgt spid="3">
                                            <p:txEl>
                                              <p:pRg st="13" end="13"/>
                                            </p:txEl>
                                          </p:spTgt>
                                        </p:tgtEl>
                                        <p:attrNameLst>
                                          <p:attrName>ppt_x</p:attrName>
                                        </p:attrNameLst>
                                      </p:cBhvr>
                                      <p:tavLst>
                                        <p:tav tm="0">
                                          <p:val>
                                            <p:strVal val="0-#ppt_w/2"/>
                                          </p:val>
                                        </p:tav>
                                        <p:tav tm="100000">
                                          <p:val>
                                            <p:strVal val="#ppt_x"/>
                                          </p:val>
                                        </p:tav>
                                      </p:tavLst>
                                    </p:anim>
                                    <p:anim calcmode="lin" valueType="num">
                                      <p:cBhvr additive="base">
                                        <p:cTn id="56" dur="500" fill="hold"/>
                                        <p:tgtEl>
                                          <p:spTgt spid="3">
                                            <p:txEl>
                                              <p:pRg st="13" end="1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BA9846B-5C08-4889-962E-18A678E1C995}"/>
              </a:ext>
            </a:extLst>
          </p:cNvPr>
          <p:cNvSpPr>
            <a:spLocks noGrp="1"/>
          </p:cNvSpPr>
          <p:nvPr>
            <p:ph type="ctrTitle"/>
          </p:nvPr>
        </p:nvSpPr>
        <p:spPr>
          <a:xfrm>
            <a:off x="581280" y="611439"/>
            <a:ext cx="4503392" cy="753536"/>
          </a:xfrm>
        </p:spPr>
        <p:txBody>
          <a:bodyPr/>
          <a:lstStyle/>
          <a:p>
            <a:r>
              <a:rPr lang="sv-SE" dirty="0">
                <a:latin typeface="+mn-lt"/>
              </a:rPr>
              <a:t>Tränarutbildningar</a:t>
            </a:r>
          </a:p>
        </p:txBody>
      </p:sp>
      <p:sp>
        <p:nvSpPr>
          <p:cNvPr id="5" name="textruta 4">
            <a:extLst>
              <a:ext uri="{FF2B5EF4-FFF2-40B4-BE49-F238E27FC236}">
                <a16:creationId xmlns:a16="http://schemas.microsoft.com/office/drawing/2014/main" id="{174A9432-798E-4404-8421-B6C40FB16207}"/>
              </a:ext>
            </a:extLst>
          </p:cNvPr>
          <p:cNvSpPr txBox="1"/>
          <p:nvPr/>
        </p:nvSpPr>
        <p:spPr>
          <a:xfrm>
            <a:off x="581280" y="1211208"/>
            <a:ext cx="10712452" cy="4781437"/>
          </a:xfrm>
          <a:prstGeom prst="rect">
            <a:avLst/>
          </a:prstGeom>
          <a:noFill/>
        </p:spPr>
        <p:txBody>
          <a:bodyPr wrap="square" lIns="91440" tIns="45720" rIns="91440" bIns="45720" rtlCol="0" anchor="t">
            <a:spAutoFit/>
          </a:bodyPr>
          <a:lstStyle/>
          <a:p>
            <a:pPr marL="285750" indent="-285750">
              <a:lnSpc>
                <a:spcPct val="150000"/>
              </a:lnSpc>
              <a:buFont typeface="Arial" panose="020B0604020202020204" pitchFamily="34" charset="0"/>
              <a:buChar char="•"/>
            </a:pPr>
            <a:r>
              <a:rPr lang="sv-SE" sz="1700" dirty="0">
                <a:solidFill>
                  <a:srgbClr val="C00000"/>
                </a:solidFill>
                <a:cs typeface="Calibri" panose="020F0502020204030204" pitchFamily="34" charset="0"/>
              </a:rPr>
              <a:t>Tränarutbildning C, Tu B-ungdom och Målvaktstränarutbildning C genomförs i zonerna (boka gärna in </a:t>
            </a:r>
            <a:r>
              <a:rPr lang="sv-SE" sz="1700" dirty="0" err="1">
                <a:solidFill>
                  <a:srgbClr val="C00000"/>
                </a:solidFill>
                <a:cs typeface="Calibri" panose="020F0502020204030204" pitchFamily="34" charset="0"/>
              </a:rPr>
              <a:t>MvC</a:t>
            </a:r>
            <a:r>
              <a:rPr lang="sv-SE" sz="1700" dirty="0">
                <a:solidFill>
                  <a:srgbClr val="C00000"/>
                </a:solidFill>
                <a:cs typeface="Calibri" panose="020F0502020204030204" pitchFamily="34" charset="0"/>
              </a:rPr>
              <a:t> kortkurs i samband med att Tränarutbildning C bokas in).</a:t>
            </a:r>
          </a:p>
          <a:p>
            <a:pPr marL="285750" indent="-285750">
              <a:lnSpc>
                <a:spcPct val="150000"/>
              </a:lnSpc>
              <a:buFont typeface="Arial" panose="020B0604020202020204" pitchFamily="34" charset="0"/>
              <a:buChar char="•"/>
            </a:pPr>
            <a:r>
              <a:rPr lang="sv-SE" sz="1700" dirty="0">
                <a:solidFill>
                  <a:srgbClr val="C00000"/>
                </a:solidFill>
                <a:cs typeface="Calibri" panose="020F0502020204030204" pitchFamily="34" charset="0"/>
              </a:rPr>
              <a:t>Två alternativ: arrangera utbildning i din förening eller anmäla sig till annan föreningsutbildning i zonen</a:t>
            </a:r>
          </a:p>
          <a:p>
            <a:pPr marL="285750" indent="-285750">
              <a:lnSpc>
                <a:spcPct val="150000"/>
              </a:lnSpc>
              <a:buFont typeface="Arial" panose="020B0604020202020204" pitchFamily="34" charset="0"/>
              <a:buChar char="•"/>
            </a:pPr>
            <a:r>
              <a:rPr lang="sv-SE" sz="1700" dirty="0">
                <a:solidFill>
                  <a:srgbClr val="C00000"/>
                </a:solidFill>
                <a:cs typeface="Calibri" panose="020F0502020204030204" pitchFamily="34" charset="0"/>
              </a:rPr>
              <a:t>Arrangerande förening utlovas upp till 16 platser. Åtta platser släpps fria till andra föreningar i zonen</a:t>
            </a:r>
          </a:p>
          <a:p>
            <a:pPr marL="285750" indent="-285750">
              <a:lnSpc>
                <a:spcPct val="150000"/>
              </a:lnSpc>
              <a:buFont typeface="Arial" panose="020B0604020202020204" pitchFamily="34" charset="0"/>
              <a:buChar char="•"/>
            </a:pPr>
            <a:r>
              <a:rPr lang="sv-SE" sz="1700" dirty="0">
                <a:solidFill>
                  <a:srgbClr val="C00000"/>
                </a:solidFill>
                <a:cs typeface="Calibri" panose="020F0502020204030204" pitchFamily="34" charset="0"/>
              </a:rPr>
              <a:t>Minst 12 deltagare för genomförande</a:t>
            </a:r>
          </a:p>
          <a:p>
            <a:pPr marL="285750" indent="-285750">
              <a:lnSpc>
                <a:spcPct val="150000"/>
              </a:lnSpc>
              <a:buFont typeface="Arial" panose="020B0604020202020204" pitchFamily="34" charset="0"/>
              <a:buChar char="•"/>
            </a:pPr>
            <a:r>
              <a:rPr lang="sv-SE" sz="1700" dirty="0">
                <a:solidFill>
                  <a:srgbClr val="C00000"/>
                </a:solidFill>
                <a:cs typeface="Calibri" panose="020F0502020204030204" pitchFamily="34" charset="0"/>
                <a:hlinkClick r:id="rId3"/>
              </a:rPr>
              <a:t>Manual</a:t>
            </a:r>
            <a:r>
              <a:rPr lang="sv-SE" sz="1700" dirty="0">
                <a:solidFill>
                  <a:srgbClr val="C00000"/>
                </a:solidFill>
                <a:cs typeface="Calibri" panose="020F0502020204030204" pitchFamily="34" charset="0"/>
              </a:rPr>
              <a:t> för arrangerande förening finns på hemsidan</a:t>
            </a:r>
          </a:p>
          <a:p>
            <a:pPr marL="285750" indent="-285750">
              <a:lnSpc>
                <a:spcPct val="150000"/>
              </a:lnSpc>
              <a:buFont typeface="Arial" panose="020B0604020202020204" pitchFamily="34" charset="0"/>
              <a:buChar char="•"/>
            </a:pPr>
            <a:endParaRPr lang="sv-SE" sz="1700" dirty="0">
              <a:solidFill>
                <a:srgbClr val="C00000"/>
              </a:solidFill>
              <a:cs typeface="Calibri" panose="020F0502020204030204" pitchFamily="34" charset="0"/>
            </a:endParaRPr>
          </a:p>
          <a:p>
            <a:pPr>
              <a:lnSpc>
                <a:spcPct val="150000"/>
              </a:lnSpc>
            </a:pPr>
            <a:r>
              <a:rPr lang="sv-SE" sz="1700" b="1" dirty="0">
                <a:solidFill>
                  <a:srgbClr val="C00000"/>
                </a:solidFill>
                <a:cs typeface="Calibri" panose="020F0502020204030204" pitchFamily="34" charset="0"/>
              </a:rPr>
              <a:t>Prislista tränarutbildning</a:t>
            </a:r>
          </a:p>
          <a:p>
            <a:pPr>
              <a:lnSpc>
                <a:spcPct val="150000"/>
              </a:lnSpc>
            </a:pPr>
            <a:r>
              <a:rPr lang="sv-SE" sz="1700" dirty="0">
                <a:solidFill>
                  <a:srgbClr val="C00000"/>
                </a:solidFill>
                <a:cs typeface="Calibri" panose="020F0502020204030204" pitchFamily="34" charset="0"/>
              </a:rPr>
              <a:t>Tränarutbildning C		300:-/deltagare</a:t>
            </a:r>
          </a:p>
          <a:p>
            <a:pPr>
              <a:lnSpc>
                <a:spcPct val="150000"/>
              </a:lnSpc>
            </a:pPr>
            <a:r>
              <a:rPr lang="sv-SE" sz="1700" dirty="0">
                <a:solidFill>
                  <a:srgbClr val="C00000"/>
                </a:solidFill>
                <a:cs typeface="Calibri" panose="020F0502020204030204" pitchFamily="34" charset="0"/>
              </a:rPr>
              <a:t>Tränarutbildning B-ungdom	600:-/deltagare</a:t>
            </a:r>
          </a:p>
          <a:p>
            <a:pPr>
              <a:lnSpc>
                <a:spcPct val="150000"/>
              </a:lnSpc>
            </a:pPr>
            <a:r>
              <a:rPr lang="sv-SE" sz="1700" dirty="0">
                <a:solidFill>
                  <a:srgbClr val="C00000"/>
                </a:solidFill>
                <a:cs typeface="Calibri" panose="020F0502020204030204" pitchFamily="34" charset="0"/>
              </a:rPr>
              <a:t>Målvaktstränarutbildning C	200:-/deltagare</a:t>
            </a:r>
          </a:p>
          <a:p>
            <a:pPr>
              <a:lnSpc>
                <a:spcPct val="150000"/>
              </a:lnSpc>
            </a:pPr>
            <a:endParaRPr lang="sv-SE" dirty="0"/>
          </a:p>
        </p:txBody>
      </p:sp>
      <p:pic>
        <p:nvPicPr>
          <p:cNvPr id="4" name="Bildobjekt 3">
            <a:extLst>
              <a:ext uri="{FF2B5EF4-FFF2-40B4-BE49-F238E27FC236}">
                <a16:creationId xmlns:a16="http://schemas.microsoft.com/office/drawing/2014/main" id="{C078772F-A4BC-42D0-B4A8-F65E2D1B4C2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54495" y="2930349"/>
            <a:ext cx="5699379" cy="2907143"/>
          </a:xfrm>
          <a:prstGeom prst="rect">
            <a:avLst/>
          </a:prstGeom>
        </p:spPr>
      </p:pic>
    </p:spTree>
    <p:extLst>
      <p:ext uri="{BB962C8B-B14F-4D97-AF65-F5344CB8AC3E}">
        <p14:creationId xmlns:p14="http://schemas.microsoft.com/office/powerpoint/2010/main" val="1240740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8362BF6-F75B-403C-B228-86821CFCFB1B}"/>
              </a:ext>
            </a:extLst>
          </p:cNvPr>
          <p:cNvSpPr>
            <a:spLocks noGrp="1"/>
          </p:cNvSpPr>
          <p:nvPr>
            <p:ph type="ctrTitle"/>
          </p:nvPr>
        </p:nvSpPr>
        <p:spPr/>
        <p:txBody>
          <a:bodyPr/>
          <a:lstStyle/>
          <a:p>
            <a:endParaRPr lang="sv-SE"/>
          </a:p>
        </p:txBody>
      </p:sp>
      <p:sp>
        <p:nvSpPr>
          <p:cNvPr id="3" name="Platshållare för text 2">
            <a:extLst>
              <a:ext uri="{FF2B5EF4-FFF2-40B4-BE49-F238E27FC236}">
                <a16:creationId xmlns:a16="http://schemas.microsoft.com/office/drawing/2014/main" id="{1F7F13CF-070A-4C38-98EB-0A66EC1540BA}"/>
              </a:ext>
            </a:extLst>
          </p:cNvPr>
          <p:cNvSpPr>
            <a:spLocks noGrp="1"/>
          </p:cNvSpPr>
          <p:nvPr>
            <p:ph type="body" sz="quarter" idx="13"/>
          </p:nvPr>
        </p:nvSpPr>
        <p:spPr>
          <a:xfrm>
            <a:off x="784226" y="2561955"/>
            <a:ext cx="6175375" cy="3422921"/>
          </a:xfrm>
        </p:spPr>
        <p:txBody>
          <a:bodyPr/>
          <a:lstStyle/>
          <a:p>
            <a:endParaRPr lang="sv-SE"/>
          </a:p>
        </p:txBody>
      </p:sp>
      <p:pic>
        <p:nvPicPr>
          <p:cNvPr id="6" name="Bildobjekt 5">
            <a:extLst>
              <a:ext uri="{FF2B5EF4-FFF2-40B4-BE49-F238E27FC236}">
                <a16:creationId xmlns:a16="http://schemas.microsoft.com/office/drawing/2014/main" id="{983FF2F9-7851-4FA5-A688-1A6C50A2B0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58"/>
            <a:ext cx="12192000" cy="6856442"/>
          </a:xfrm>
          <a:prstGeom prst="rect">
            <a:avLst/>
          </a:prstGeom>
        </p:spPr>
      </p:pic>
      <p:sp>
        <p:nvSpPr>
          <p:cNvPr id="4" name="textruta 3">
            <a:extLst>
              <a:ext uri="{FF2B5EF4-FFF2-40B4-BE49-F238E27FC236}">
                <a16:creationId xmlns:a16="http://schemas.microsoft.com/office/drawing/2014/main" id="{5CC56836-45DE-442E-BAB9-1DBDE2A45FDF}"/>
              </a:ext>
            </a:extLst>
          </p:cNvPr>
          <p:cNvSpPr txBox="1"/>
          <p:nvPr/>
        </p:nvSpPr>
        <p:spPr>
          <a:xfrm>
            <a:off x="265241" y="5615544"/>
            <a:ext cx="4788672" cy="369332"/>
          </a:xfrm>
          <a:prstGeom prst="rect">
            <a:avLst/>
          </a:prstGeom>
          <a:noFill/>
        </p:spPr>
        <p:txBody>
          <a:bodyPr wrap="square" rtlCol="0">
            <a:spAutoFit/>
          </a:bodyPr>
          <a:lstStyle/>
          <a:p>
            <a:r>
              <a:rPr lang="sv-SE" dirty="0">
                <a:hlinkClick r:id="rId3"/>
              </a:rPr>
              <a:t>På hemsidan finner ni lägerdatum och anmälan. </a:t>
            </a:r>
            <a:endParaRPr lang="sv-SE" dirty="0"/>
          </a:p>
        </p:txBody>
      </p:sp>
    </p:spTree>
    <p:extLst>
      <p:ext uri="{BB962C8B-B14F-4D97-AF65-F5344CB8AC3E}">
        <p14:creationId xmlns:p14="http://schemas.microsoft.com/office/powerpoint/2010/main" val="7966310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derrubrik 1">
            <a:extLst>
              <a:ext uri="{FF2B5EF4-FFF2-40B4-BE49-F238E27FC236}">
                <a16:creationId xmlns:a16="http://schemas.microsoft.com/office/drawing/2014/main" id="{4532D8A7-919D-4AE6-A15A-EE660309FBC0}"/>
              </a:ext>
            </a:extLst>
          </p:cNvPr>
          <p:cNvSpPr>
            <a:spLocks noGrp="1"/>
          </p:cNvSpPr>
          <p:nvPr>
            <p:ph type="subTitle" idx="1"/>
          </p:nvPr>
        </p:nvSpPr>
        <p:spPr>
          <a:xfrm>
            <a:off x="615795" y="756347"/>
            <a:ext cx="5092699" cy="597052"/>
          </a:xfrm>
        </p:spPr>
        <p:txBody>
          <a:bodyPr/>
          <a:lstStyle/>
          <a:p>
            <a:r>
              <a:rPr lang="sv-SE" b="1" dirty="0"/>
              <a:t>Årsplanering</a:t>
            </a:r>
            <a:r>
              <a:rPr lang="sv-SE" dirty="0"/>
              <a:t> </a:t>
            </a:r>
          </a:p>
        </p:txBody>
      </p:sp>
      <p:graphicFrame>
        <p:nvGraphicFramePr>
          <p:cNvPr id="9" name="Tabell 9">
            <a:extLst>
              <a:ext uri="{FF2B5EF4-FFF2-40B4-BE49-F238E27FC236}">
                <a16:creationId xmlns:a16="http://schemas.microsoft.com/office/drawing/2014/main" id="{25A0DFEA-A4E0-445A-8FCD-1499C3799517}"/>
              </a:ext>
            </a:extLst>
          </p:cNvPr>
          <p:cNvGraphicFramePr>
            <a:graphicFrameLocks noGrp="1"/>
          </p:cNvGraphicFramePr>
          <p:nvPr>
            <p:extLst>
              <p:ext uri="{D42A27DB-BD31-4B8C-83A1-F6EECF244321}">
                <p14:modId xmlns:p14="http://schemas.microsoft.com/office/powerpoint/2010/main" val="1043189811"/>
              </p:ext>
            </p:extLst>
          </p:nvPr>
        </p:nvGraphicFramePr>
        <p:xfrm>
          <a:off x="615795" y="2731925"/>
          <a:ext cx="10800000" cy="2880001"/>
        </p:xfrm>
        <a:graphic>
          <a:graphicData uri="http://schemas.openxmlformats.org/drawingml/2006/table">
            <a:tbl>
              <a:tblPr firstRow="1" bandRow="1">
                <a:solidFill>
                  <a:srgbClr val="740000"/>
                </a:solidFill>
                <a:tableStyleId>{5202B0CA-FC54-4496-8BCA-5EF66A818D29}</a:tableStyleId>
              </a:tblPr>
              <a:tblGrid>
                <a:gridCol w="2700000">
                  <a:extLst>
                    <a:ext uri="{9D8B030D-6E8A-4147-A177-3AD203B41FA5}">
                      <a16:colId xmlns:a16="http://schemas.microsoft.com/office/drawing/2014/main" val="1944689975"/>
                    </a:ext>
                  </a:extLst>
                </a:gridCol>
                <a:gridCol w="2700000">
                  <a:extLst>
                    <a:ext uri="{9D8B030D-6E8A-4147-A177-3AD203B41FA5}">
                      <a16:colId xmlns:a16="http://schemas.microsoft.com/office/drawing/2014/main" val="1348355519"/>
                    </a:ext>
                  </a:extLst>
                </a:gridCol>
                <a:gridCol w="2700000">
                  <a:extLst>
                    <a:ext uri="{9D8B030D-6E8A-4147-A177-3AD203B41FA5}">
                      <a16:colId xmlns:a16="http://schemas.microsoft.com/office/drawing/2014/main" val="2174374068"/>
                    </a:ext>
                  </a:extLst>
                </a:gridCol>
                <a:gridCol w="2700000">
                  <a:extLst>
                    <a:ext uri="{9D8B030D-6E8A-4147-A177-3AD203B41FA5}">
                      <a16:colId xmlns:a16="http://schemas.microsoft.com/office/drawing/2014/main" val="1251352034"/>
                    </a:ext>
                  </a:extLst>
                </a:gridCol>
              </a:tblGrid>
              <a:tr h="723616">
                <a:tc>
                  <a:txBody>
                    <a:bodyPr/>
                    <a:lstStyle/>
                    <a:p>
                      <a:pPr algn="ctr"/>
                      <a:r>
                        <a:rPr lang="sv-SE" b="0" dirty="0">
                          <a:solidFill>
                            <a:srgbClr val="740000"/>
                          </a:solidFill>
                        </a:rPr>
                        <a:t>Tränarutbildningar</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algn="ctr"/>
                      <a:r>
                        <a:rPr lang="sv-SE" b="0" dirty="0">
                          <a:solidFill>
                            <a:srgbClr val="740000"/>
                          </a:solidFill>
                        </a:rPr>
                        <a:t>Ledarutbildning - fotbollsskolan</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algn="ctr"/>
                      <a:r>
                        <a:rPr lang="sv-SE" b="0" dirty="0">
                          <a:solidFill>
                            <a:srgbClr val="740000"/>
                          </a:solidFill>
                        </a:rPr>
                        <a:t>Tränarutbildningar</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algn="ctr"/>
                      <a:r>
                        <a:rPr lang="sv-SE" b="0" dirty="0">
                          <a:solidFill>
                            <a:srgbClr val="740000"/>
                          </a:solidFill>
                        </a:rPr>
                        <a:t>Lagbesök</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447995171"/>
                  </a:ext>
                </a:extLst>
              </a:tr>
              <a:tr h="709153">
                <a:tc>
                  <a:txBody>
                    <a:bodyPr/>
                    <a:lstStyle/>
                    <a:p>
                      <a:pPr algn="ctr"/>
                      <a:r>
                        <a:rPr lang="sv-SE" b="0" dirty="0">
                          <a:solidFill>
                            <a:srgbClr val="740000"/>
                          </a:solidFill>
                        </a:rPr>
                        <a:t>Tematräningar</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algn="ctr"/>
                      <a:r>
                        <a:rPr lang="sv-SE" b="0" dirty="0">
                          <a:solidFill>
                            <a:srgbClr val="740000"/>
                          </a:solidFill>
                        </a:rPr>
                        <a:t>Sommarläger</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algn="ctr"/>
                      <a:r>
                        <a:rPr lang="sv-SE" b="0" dirty="0">
                          <a:solidFill>
                            <a:srgbClr val="740000"/>
                          </a:solidFill>
                        </a:rPr>
                        <a:t>Tematräningar</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algn="ctr"/>
                      <a:r>
                        <a:rPr lang="sv-SE" b="0" dirty="0">
                          <a:solidFill>
                            <a:srgbClr val="740000"/>
                          </a:solidFill>
                        </a:rPr>
                        <a:t>Spelformsutbildning</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008044503"/>
                  </a:ext>
                </a:extLst>
              </a:tr>
              <a:tr h="723616">
                <a:tc>
                  <a:txBody>
                    <a:bodyPr/>
                    <a:lstStyle/>
                    <a:p>
                      <a:pPr algn="ctr"/>
                      <a:r>
                        <a:rPr lang="sv-SE" b="0" dirty="0">
                          <a:solidFill>
                            <a:srgbClr val="740000"/>
                          </a:solidFill>
                        </a:rPr>
                        <a:t>Utbildningsläger</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algn="ctr"/>
                      <a:endParaRPr lang="sv-SE" b="0" dirty="0">
                        <a:solidFill>
                          <a:srgbClr val="740000"/>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algn="ctr"/>
                      <a:r>
                        <a:rPr lang="sv-SE" b="0" dirty="0">
                          <a:solidFill>
                            <a:srgbClr val="740000"/>
                          </a:solidFill>
                        </a:rPr>
                        <a:t>Utbildningsläger</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algn="ctr"/>
                      <a:r>
                        <a:rPr lang="sv-SE" b="0" dirty="0">
                          <a:solidFill>
                            <a:srgbClr val="740000"/>
                          </a:solidFill>
                        </a:rPr>
                        <a:t>Fotbollens spela, lek och lär</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760202297"/>
                  </a:ext>
                </a:extLst>
              </a:tr>
              <a:tr h="723616">
                <a:tc>
                  <a:txBody>
                    <a:bodyPr/>
                    <a:lstStyle/>
                    <a:p>
                      <a:pPr algn="ctr"/>
                      <a:endParaRPr lang="sv-SE" b="0">
                        <a:solidFill>
                          <a:srgbClr val="740000"/>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algn="ctr"/>
                      <a:endParaRPr lang="sv-SE" b="0" dirty="0">
                        <a:solidFill>
                          <a:srgbClr val="740000"/>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algn="ctr"/>
                      <a:r>
                        <a:rPr lang="sv-SE" b="0" dirty="0">
                          <a:solidFill>
                            <a:srgbClr val="740000"/>
                          </a:solidFill>
                        </a:rPr>
                        <a:t>Vinterläger</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algn="ctr"/>
                      <a:r>
                        <a:rPr lang="sv-SE" b="0" dirty="0">
                          <a:solidFill>
                            <a:srgbClr val="740000"/>
                          </a:solidFill>
                        </a:rPr>
                        <a:t>Distriktslagssamlingar</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510731693"/>
                  </a:ext>
                </a:extLst>
              </a:tr>
            </a:tbl>
          </a:graphicData>
        </a:graphic>
      </p:graphicFrame>
      <p:graphicFrame>
        <p:nvGraphicFramePr>
          <p:cNvPr id="10" name="Tabell 10">
            <a:extLst>
              <a:ext uri="{FF2B5EF4-FFF2-40B4-BE49-F238E27FC236}">
                <a16:creationId xmlns:a16="http://schemas.microsoft.com/office/drawing/2014/main" id="{DDC50730-2CBF-49E7-AAD9-BAAC0031405D}"/>
              </a:ext>
            </a:extLst>
          </p:cNvPr>
          <p:cNvGraphicFramePr>
            <a:graphicFrameLocks noGrp="1"/>
          </p:cNvGraphicFramePr>
          <p:nvPr>
            <p:extLst>
              <p:ext uri="{D42A27DB-BD31-4B8C-83A1-F6EECF244321}">
                <p14:modId xmlns:p14="http://schemas.microsoft.com/office/powerpoint/2010/main" val="1438865325"/>
              </p:ext>
            </p:extLst>
          </p:nvPr>
        </p:nvGraphicFramePr>
        <p:xfrm>
          <a:off x="615795" y="2011925"/>
          <a:ext cx="10800000" cy="720000"/>
        </p:xfrm>
        <a:graphic>
          <a:graphicData uri="http://schemas.openxmlformats.org/drawingml/2006/table">
            <a:tbl>
              <a:tblPr firstRow="1" bandRow="1">
                <a:tableStyleId>{5C22544A-7EE6-4342-B048-85BDC9FD1C3A}</a:tableStyleId>
              </a:tblPr>
              <a:tblGrid>
                <a:gridCol w="2700000">
                  <a:extLst>
                    <a:ext uri="{9D8B030D-6E8A-4147-A177-3AD203B41FA5}">
                      <a16:colId xmlns:a16="http://schemas.microsoft.com/office/drawing/2014/main" val="3542663515"/>
                    </a:ext>
                  </a:extLst>
                </a:gridCol>
                <a:gridCol w="2700000">
                  <a:extLst>
                    <a:ext uri="{9D8B030D-6E8A-4147-A177-3AD203B41FA5}">
                      <a16:colId xmlns:a16="http://schemas.microsoft.com/office/drawing/2014/main" val="2337390174"/>
                    </a:ext>
                  </a:extLst>
                </a:gridCol>
                <a:gridCol w="2700000">
                  <a:extLst>
                    <a:ext uri="{9D8B030D-6E8A-4147-A177-3AD203B41FA5}">
                      <a16:colId xmlns:a16="http://schemas.microsoft.com/office/drawing/2014/main" val="402567293"/>
                    </a:ext>
                  </a:extLst>
                </a:gridCol>
                <a:gridCol w="2700000">
                  <a:extLst>
                    <a:ext uri="{9D8B030D-6E8A-4147-A177-3AD203B41FA5}">
                      <a16:colId xmlns:a16="http://schemas.microsoft.com/office/drawing/2014/main" val="2968665650"/>
                    </a:ext>
                  </a:extLst>
                </a:gridCol>
              </a:tblGrid>
              <a:tr h="720000">
                <a:tc>
                  <a:txBody>
                    <a:bodyPr/>
                    <a:lstStyle/>
                    <a:p>
                      <a:pPr algn="ctr"/>
                      <a:r>
                        <a:rPr lang="sv-SE" sz="1800" dirty="0"/>
                        <a:t>VÅR</a:t>
                      </a:r>
                    </a:p>
                  </a:txBody>
                  <a:tcPr anchor="ctr">
                    <a:solidFill>
                      <a:srgbClr val="740000"/>
                    </a:solidFill>
                  </a:tcPr>
                </a:tc>
                <a:tc>
                  <a:txBody>
                    <a:bodyPr/>
                    <a:lstStyle/>
                    <a:p>
                      <a:pPr algn="ctr"/>
                      <a:r>
                        <a:rPr lang="sv-SE" sz="1800" dirty="0"/>
                        <a:t>SOMMAR</a:t>
                      </a:r>
                    </a:p>
                  </a:txBody>
                  <a:tcPr anchor="ctr">
                    <a:solidFill>
                      <a:srgbClr val="740000"/>
                    </a:solidFill>
                  </a:tcPr>
                </a:tc>
                <a:tc>
                  <a:txBody>
                    <a:bodyPr/>
                    <a:lstStyle/>
                    <a:p>
                      <a:pPr algn="ctr"/>
                      <a:r>
                        <a:rPr lang="sv-SE" sz="1800" dirty="0"/>
                        <a:t>HÖST</a:t>
                      </a:r>
                    </a:p>
                  </a:txBody>
                  <a:tcPr anchor="ctr">
                    <a:solidFill>
                      <a:srgbClr val="740000"/>
                    </a:solidFill>
                  </a:tcPr>
                </a:tc>
                <a:tc>
                  <a:txBody>
                    <a:bodyPr/>
                    <a:lstStyle/>
                    <a:p>
                      <a:pPr algn="ctr"/>
                      <a:r>
                        <a:rPr lang="sv-SE" sz="1800" dirty="0"/>
                        <a:t>ÅRET RUNT </a:t>
                      </a:r>
                    </a:p>
                  </a:txBody>
                  <a:tcPr anchor="ctr">
                    <a:solidFill>
                      <a:srgbClr val="740000"/>
                    </a:solidFill>
                  </a:tcPr>
                </a:tc>
                <a:extLst>
                  <a:ext uri="{0D108BD9-81ED-4DB2-BD59-A6C34878D82A}">
                    <a16:rowId xmlns:a16="http://schemas.microsoft.com/office/drawing/2014/main" val="260798258"/>
                  </a:ext>
                </a:extLst>
              </a:tr>
            </a:tbl>
          </a:graphicData>
        </a:graphic>
      </p:graphicFrame>
    </p:spTree>
    <p:extLst>
      <p:ext uri="{BB962C8B-B14F-4D97-AF65-F5344CB8AC3E}">
        <p14:creationId xmlns:p14="http://schemas.microsoft.com/office/powerpoint/2010/main" val="19866757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a:t>Grönt kort</a:t>
            </a:r>
          </a:p>
        </p:txBody>
      </p:sp>
      <p:sp>
        <p:nvSpPr>
          <p:cNvPr id="3" name="Platshållare för text 2"/>
          <p:cNvSpPr>
            <a:spLocks noGrp="1"/>
          </p:cNvSpPr>
          <p:nvPr>
            <p:ph type="body" sz="quarter" idx="13"/>
          </p:nvPr>
        </p:nvSpPr>
        <p:spPr/>
        <p:txBody>
          <a:bodyPr/>
          <a:lstStyle/>
          <a:p>
            <a:r>
              <a:rPr lang="sv-SE" sz="1800" dirty="0"/>
              <a:t>Grönt Kort är en satsning för att uppmuntra till fair play i barn- och ungdomsfotbollen. </a:t>
            </a:r>
          </a:p>
          <a:p>
            <a:r>
              <a:rPr lang="sv-SE" sz="1800" dirty="0"/>
              <a:t>Kortet delas ut av respektive motståndarlags ledare till en spelare i vardera lag som utmärkt sig på ett schysst sätt.</a:t>
            </a:r>
          </a:p>
          <a:p>
            <a:r>
              <a:rPr lang="sv-SE" sz="1800" dirty="0"/>
              <a:t>Majoriteten av alla spelare är schyssta, men den som får ett Grönt kort har utmärkt sig lite extra. </a:t>
            </a:r>
          </a:p>
          <a:p>
            <a:r>
              <a:rPr lang="sv-SE" sz="1800" dirty="0"/>
              <a:t>Grönt kort delas ut efter alla seriematcher i åldrarna 8-14 år.</a:t>
            </a:r>
            <a:endParaRPr lang="sv-SE" dirty="0"/>
          </a:p>
        </p:txBody>
      </p:sp>
      <p:pic>
        <p:nvPicPr>
          <p:cNvPr id="4" name="Picture 2">
            <a:extLst>
              <a:ext uri="{FF2B5EF4-FFF2-40B4-BE49-F238E27FC236}">
                <a16:creationId xmlns:a16="http://schemas.microsoft.com/office/drawing/2014/main" id="{22D3C66A-605D-400A-B299-456D5C6FBEE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46444"/>
          <a:stretch/>
        </p:blipFill>
        <p:spPr bwMode="auto">
          <a:xfrm>
            <a:off x="7605778" y="1968649"/>
            <a:ext cx="3106102" cy="33277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8224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8" fill="hold" nodeType="after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fill="hold" nodeType="after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8" fill="hold" nodeType="after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calcmode="lin" valueType="num">
                                      <p:cBhvr additive="base">
                                        <p:cTn id="22"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3"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2" presetClass="entr" presetSubtype="8" fill="hold" nodeType="after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 calcmode="lin" valueType="num">
                                      <p:cBhvr additive="base">
                                        <p:cTn id="27"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p:cNvSpPr>
            <a:spLocks noGrp="1"/>
          </p:cNvSpPr>
          <p:nvPr>
            <p:ph type="ctrTitle"/>
          </p:nvPr>
        </p:nvSpPr>
        <p:spPr/>
        <p:txBody>
          <a:bodyPr/>
          <a:lstStyle/>
          <a:p>
            <a:r>
              <a:rPr lang="sv-SE" dirty="0"/>
              <a:t>Exempel på handlingar</a:t>
            </a:r>
          </a:p>
        </p:txBody>
      </p:sp>
      <p:sp>
        <p:nvSpPr>
          <p:cNvPr id="5" name="Platshållare för text 4"/>
          <p:cNvSpPr>
            <a:spLocks noGrp="1"/>
          </p:cNvSpPr>
          <p:nvPr>
            <p:ph type="body" sz="quarter" idx="13"/>
          </p:nvPr>
        </p:nvSpPr>
        <p:spPr>
          <a:xfrm>
            <a:off x="784225" y="2561955"/>
            <a:ext cx="6175375" cy="3762645"/>
          </a:xfrm>
        </p:spPr>
        <p:txBody>
          <a:bodyPr/>
          <a:lstStyle/>
          <a:p>
            <a:r>
              <a:rPr lang="sv-SE" dirty="0"/>
              <a:t>Hjälper skadad med- eller motspelare</a:t>
            </a:r>
          </a:p>
          <a:p>
            <a:pPr lvl="1"/>
            <a:r>
              <a:rPr lang="sv-SE" sz="1600" dirty="0"/>
              <a:t>Sparkar ut bollen om någon ligger skadad.</a:t>
            </a:r>
          </a:p>
          <a:p>
            <a:pPr lvl="1"/>
            <a:r>
              <a:rPr lang="sv-SE" sz="1600" dirty="0"/>
              <a:t>Går fram och ser efter hur en skadad spelare mår.</a:t>
            </a:r>
          </a:p>
          <a:p>
            <a:r>
              <a:rPr lang="sv-SE" dirty="0"/>
              <a:t>Visar respekt för alla</a:t>
            </a:r>
          </a:p>
          <a:p>
            <a:pPr lvl="1"/>
            <a:r>
              <a:rPr lang="sv-SE" sz="1600" dirty="0"/>
              <a:t>Ber om ursäkt om man råkar sparka på någon.</a:t>
            </a:r>
          </a:p>
          <a:p>
            <a:pPr lvl="1"/>
            <a:r>
              <a:rPr lang="sv-SE" sz="1600" dirty="0"/>
              <a:t>Hälsar på motspelare och domare innan och efter match.</a:t>
            </a:r>
          </a:p>
          <a:p>
            <a:r>
              <a:rPr lang="sv-SE" dirty="0"/>
              <a:t>Hjälper domaren</a:t>
            </a:r>
          </a:p>
          <a:p>
            <a:pPr lvl="1"/>
            <a:r>
              <a:rPr lang="sv-SE" sz="1600" dirty="0"/>
              <a:t>Försöker inte påverka domarens beslut.</a:t>
            </a:r>
          </a:p>
          <a:p>
            <a:pPr lvl="1"/>
            <a:r>
              <a:rPr lang="sv-SE" sz="1600" dirty="0"/>
              <a:t>Gnäller eller klagar inte på domslut.</a:t>
            </a:r>
          </a:p>
          <a:p>
            <a:r>
              <a:rPr lang="sv-SE" dirty="0"/>
              <a:t>Har en positiv attityd </a:t>
            </a:r>
          </a:p>
          <a:p>
            <a:pPr lvl="1"/>
            <a:r>
              <a:rPr lang="sv-SE" sz="1600" dirty="0"/>
              <a:t>Peppar medspelare.</a:t>
            </a:r>
          </a:p>
          <a:p>
            <a:pPr lvl="1"/>
            <a:r>
              <a:rPr lang="sv-SE" sz="1600" dirty="0"/>
              <a:t>Använder ett vårdat språk.</a:t>
            </a:r>
            <a:endParaRPr lang="sv-SE" dirty="0"/>
          </a:p>
          <a:p>
            <a:endParaRPr lang="sv-SE" dirty="0"/>
          </a:p>
          <a:p>
            <a:endParaRPr lang="sv-SE" dirty="0"/>
          </a:p>
        </p:txBody>
      </p:sp>
      <p:sp>
        <p:nvSpPr>
          <p:cNvPr id="6" name="textruta 5">
            <a:extLst>
              <a:ext uri="{FF2B5EF4-FFF2-40B4-BE49-F238E27FC236}">
                <a16:creationId xmlns:a16="http://schemas.microsoft.com/office/drawing/2014/main" id="{5A333841-2429-48A3-8B8C-96F69079DF9B}"/>
              </a:ext>
            </a:extLst>
          </p:cNvPr>
          <p:cNvSpPr txBox="1"/>
          <p:nvPr/>
        </p:nvSpPr>
        <p:spPr>
          <a:xfrm>
            <a:off x="6887228" y="5143959"/>
            <a:ext cx="4869343" cy="307777"/>
          </a:xfrm>
          <a:prstGeom prst="rect">
            <a:avLst/>
          </a:prstGeom>
          <a:noFill/>
        </p:spPr>
        <p:txBody>
          <a:bodyPr wrap="square" rtlCol="0">
            <a:spAutoFit/>
          </a:bodyPr>
          <a:lstStyle/>
          <a:p>
            <a:r>
              <a:rPr lang="sv-SE" sz="1400" dirty="0">
                <a:hlinkClick r:id="rId2"/>
              </a:rPr>
              <a:t>https://aktiva.svenskfotboll.se/spelare/vardegrund/gront-kort/</a:t>
            </a:r>
            <a:endParaRPr lang="sv-SE" sz="1400" dirty="0"/>
          </a:p>
        </p:txBody>
      </p:sp>
      <p:sp>
        <p:nvSpPr>
          <p:cNvPr id="7" name="textruta 6">
            <a:extLst>
              <a:ext uri="{FF2B5EF4-FFF2-40B4-BE49-F238E27FC236}">
                <a16:creationId xmlns:a16="http://schemas.microsoft.com/office/drawing/2014/main" id="{5EB6432F-46AA-47D6-A6D2-0FF5DD914325}"/>
              </a:ext>
            </a:extLst>
          </p:cNvPr>
          <p:cNvSpPr txBox="1"/>
          <p:nvPr/>
        </p:nvSpPr>
        <p:spPr>
          <a:xfrm rot="940959">
            <a:off x="7604723" y="4123343"/>
            <a:ext cx="3956013" cy="369332"/>
          </a:xfrm>
          <a:prstGeom prst="rect">
            <a:avLst/>
          </a:prstGeom>
          <a:noFill/>
        </p:spPr>
        <p:txBody>
          <a:bodyPr wrap="square" rtlCol="0">
            <a:spAutoFit/>
          </a:bodyPr>
          <a:lstStyle/>
          <a:p>
            <a:pPr algn="ctr"/>
            <a:r>
              <a:rPr lang="sv-SE" b="1" dirty="0">
                <a:solidFill>
                  <a:srgbClr val="C00000"/>
                </a:solidFill>
              </a:rPr>
              <a:t>Fler tips hittar ni här!</a:t>
            </a:r>
          </a:p>
        </p:txBody>
      </p:sp>
      <p:pic>
        <p:nvPicPr>
          <p:cNvPr id="11" name="Bildobjekt 10"/>
          <p:cNvPicPr>
            <a:picLocks/>
          </p:cNvPicPr>
          <p:nvPr/>
        </p:nvPicPr>
        <p:blipFill>
          <a:blip r:embed="rId3"/>
          <a:stretch>
            <a:fillRect/>
          </a:stretch>
        </p:blipFill>
        <p:spPr>
          <a:xfrm>
            <a:off x="9271198" y="4511567"/>
            <a:ext cx="503464" cy="632392"/>
          </a:xfrm>
          <a:prstGeom prst="rect">
            <a:avLst/>
          </a:prstGeom>
        </p:spPr>
      </p:pic>
    </p:spTree>
    <p:extLst>
      <p:ext uri="{BB962C8B-B14F-4D97-AF65-F5344CB8AC3E}">
        <p14:creationId xmlns:p14="http://schemas.microsoft.com/office/powerpoint/2010/main" val="3089313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 calcmode="lin" valueType="num">
                                      <p:cBhvr additive="base">
                                        <p:cTn id="11" dur="500" fill="hold"/>
                                        <p:tgtEl>
                                          <p:spTgt spid="5">
                                            <p:txEl>
                                              <p:pRg st="1" end="1"/>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5">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 calcmode="lin" valueType="num">
                                      <p:cBhvr additive="base">
                                        <p:cTn id="15" dur="500" fill="hold"/>
                                        <p:tgtEl>
                                          <p:spTgt spid="5">
                                            <p:txEl>
                                              <p:pRg st="2" end="2"/>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5">
                                            <p:txEl>
                                              <p:pRg st="2" end="2"/>
                                            </p:txEl>
                                          </p:spTgt>
                                        </p:tgtEl>
                                        <p:attrNameLst>
                                          <p:attrName>ppt_y</p:attrName>
                                        </p:attrNameLst>
                                      </p:cBhvr>
                                      <p:tavLst>
                                        <p:tav tm="0">
                                          <p:val>
                                            <p:strVal val="#ppt_y"/>
                                          </p:val>
                                        </p:tav>
                                        <p:tav tm="100000">
                                          <p:val>
                                            <p:strVal val="#ppt_y"/>
                                          </p:val>
                                        </p:tav>
                                      </p:tavLst>
                                    </p:anim>
                                  </p:childTnLst>
                                </p:cTn>
                              </p:par>
                            </p:childTnLst>
                          </p:cTn>
                        </p:par>
                        <p:par>
                          <p:cTn id="17" fill="hold">
                            <p:stCondLst>
                              <p:cond delay="500"/>
                            </p:stCondLst>
                            <p:childTnLst>
                              <p:par>
                                <p:cTn id="18" presetID="2" presetClass="entr" presetSubtype="8" fill="hold" nodeType="afterEffect">
                                  <p:stCondLst>
                                    <p:cond delay="0"/>
                                  </p:stCondLst>
                                  <p:childTnLst>
                                    <p:set>
                                      <p:cBhvr>
                                        <p:cTn id="19" dur="1" fill="hold">
                                          <p:stCondLst>
                                            <p:cond delay="0"/>
                                          </p:stCondLst>
                                        </p:cTn>
                                        <p:tgtEl>
                                          <p:spTgt spid="5">
                                            <p:txEl>
                                              <p:pRg st="3" end="3"/>
                                            </p:txEl>
                                          </p:spTgt>
                                        </p:tgtEl>
                                        <p:attrNameLst>
                                          <p:attrName>style.visibility</p:attrName>
                                        </p:attrNameLst>
                                      </p:cBhvr>
                                      <p:to>
                                        <p:strVal val="visible"/>
                                      </p:to>
                                    </p:set>
                                    <p:anim calcmode="lin" valueType="num">
                                      <p:cBhvr additive="base">
                                        <p:cTn id="20" dur="500" fill="hold"/>
                                        <p:tgtEl>
                                          <p:spTgt spid="5">
                                            <p:txEl>
                                              <p:pRg st="3" end="3"/>
                                            </p:txEl>
                                          </p:spTgt>
                                        </p:tgtEl>
                                        <p:attrNameLst>
                                          <p:attrName>ppt_x</p:attrName>
                                        </p:attrNameLst>
                                      </p:cBhvr>
                                      <p:tavLst>
                                        <p:tav tm="0">
                                          <p:val>
                                            <p:strVal val="0-#ppt_w/2"/>
                                          </p:val>
                                        </p:tav>
                                        <p:tav tm="100000">
                                          <p:val>
                                            <p:strVal val="#ppt_x"/>
                                          </p:val>
                                        </p:tav>
                                      </p:tavLst>
                                    </p:anim>
                                    <p:anim calcmode="lin" valueType="num">
                                      <p:cBhvr additive="base">
                                        <p:cTn id="21" dur="500" fill="hold"/>
                                        <p:tgtEl>
                                          <p:spTgt spid="5">
                                            <p:txEl>
                                              <p:pRg st="3" end="3"/>
                                            </p:txEl>
                                          </p:spTgt>
                                        </p:tgtEl>
                                        <p:attrNameLst>
                                          <p:attrName>ppt_y</p:attrName>
                                        </p:attrNameLst>
                                      </p:cBhvr>
                                      <p:tavLst>
                                        <p:tav tm="0">
                                          <p:val>
                                            <p:strVal val="#ppt_y"/>
                                          </p:val>
                                        </p:tav>
                                        <p:tav tm="100000">
                                          <p:val>
                                            <p:strVal val="#ppt_y"/>
                                          </p:val>
                                        </p:tav>
                                      </p:tavLst>
                                    </p:anim>
                                  </p:childTnLst>
                                </p:cTn>
                              </p:par>
                            </p:childTnLst>
                          </p:cTn>
                        </p:par>
                        <p:par>
                          <p:cTn id="22" fill="hold">
                            <p:stCondLst>
                              <p:cond delay="1000"/>
                            </p:stCondLst>
                            <p:childTnLst>
                              <p:par>
                                <p:cTn id="23" presetID="2" presetClass="entr" presetSubtype="8" fill="hold" nodeType="afterEffect">
                                  <p:stCondLst>
                                    <p:cond delay="0"/>
                                  </p:stCondLst>
                                  <p:childTnLst>
                                    <p:set>
                                      <p:cBhvr>
                                        <p:cTn id="24" dur="1" fill="hold">
                                          <p:stCondLst>
                                            <p:cond delay="0"/>
                                          </p:stCondLst>
                                        </p:cTn>
                                        <p:tgtEl>
                                          <p:spTgt spid="5">
                                            <p:txEl>
                                              <p:pRg st="4" end="4"/>
                                            </p:txEl>
                                          </p:spTgt>
                                        </p:tgtEl>
                                        <p:attrNameLst>
                                          <p:attrName>style.visibility</p:attrName>
                                        </p:attrNameLst>
                                      </p:cBhvr>
                                      <p:to>
                                        <p:strVal val="visible"/>
                                      </p:to>
                                    </p:set>
                                    <p:anim calcmode="lin" valueType="num">
                                      <p:cBhvr additive="base">
                                        <p:cTn id="25" dur="500" fill="hold"/>
                                        <p:tgtEl>
                                          <p:spTgt spid="5">
                                            <p:txEl>
                                              <p:pRg st="4" end="4"/>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5">
                                            <p:txEl>
                                              <p:pRg st="4" end="4"/>
                                            </p:txEl>
                                          </p:spTgt>
                                        </p:tgtEl>
                                        <p:attrNameLst>
                                          <p:attrName>ppt_y</p:attrName>
                                        </p:attrNameLst>
                                      </p:cBhvr>
                                      <p:tavLst>
                                        <p:tav tm="0">
                                          <p:val>
                                            <p:strVal val="#ppt_y"/>
                                          </p:val>
                                        </p:tav>
                                        <p:tav tm="100000">
                                          <p:val>
                                            <p:strVal val="#ppt_y"/>
                                          </p:val>
                                        </p:tav>
                                      </p:tavLst>
                                    </p:anim>
                                  </p:childTnLst>
                                </p:cTn>
                              </p:par>
                            </p:childTnLst>
                          </p:cTn>
                        </p:par>
                        <p:par>
                          <p:cTn id="27" fill="hold">
                            <p:stCondLst>
                              <p:cond delay="1500"/>
                            </p:stCondLst>
                            <p:childTnLst>
                              <p:par>
                                <p:cTn id="28" presetID="2" presetClass="entr" presetSubtype="8" fill="hold" nodeType="afterEffect">
                                  <p:stCondLst>
                                    <p:cond delay="0"/>
                                  </p:stCondLst>
                                  <p:childTnLst>
                                    <p:set>
                                      <p:cBhvr>
                                        <p:cTn id="29" dur="1" fill="hold">
                                          <p:stCondLst>
                                            <p:cond delay="0"/>
                                          </p:stCondLst>
                                        </p:cTn>
                                        <p:tgtEl>
                                          <p:spTgt spid="5">
                                            <p:txEl>
                                              <p:pRg st="5" end="5"/>
                                            </p:txEl>
                                          </p:spTgt>
                                        </p:tgtEl>
                                        <p:attrNameLst>
                                          <p:attrName>style.visibility</p:attrName>
                                        </p:attrNameLst>
                                      </p:cBhvr>
                                      <p:to>
                                        <p:strVal val="visible"/>
                                      </p:to>
                                    </p:set>
                                    <p:anim calcmode="lin" valueType="num">
                                      <p:cBhvr additive="base">
                                        <p:cTn id="30" dur="500" fill="hold"/>
                                        <p:tgtEl>
                                          <p:spTgt spid="5">
                                            <p:txEl>
                                              <p:pRg st="5" end="5"/>
                                            </p:txEl>
                                          </p:spTgt>
                                        </p:tgtEl>
                                        <p:attrNameLst>
                                          <p:attrName>ppt_x</p:attrName>
                                        </p:attrNameLst>
                                      </p:cBhvr>
                                      <p:tavLst>
                                        <p:tav tm="0">
                                          <p:val>
                                            <p:strVal val="0-#ppt_w/2"/>
                                          </p:val>
                                        </p:tav>
                                        <p:tav tm="100000">
                                          <p:val>
                                            <p:strVal val="#ppt_x"/>
                                          </p:val>
                                        </p:tav>
                                      </p:tavLst>
                                    </p:anim>
                                    <p:anim calcmode="lin" valueType="num">
                                      <p:cBhvr additive="base">
                                        <p:cTn id="31" dur="500" fill="hold"/>
                                        <p:tgtEl>
                                          <p:spTgt spid="5">
                                            <p:txEl>
                                              <p:pRg st="5" end="5"/>
                                            </p:txEl>
                                          </p:spTgt>
                                        </p:tgtEl>
                                        <p:attrNameLst>
                                          <p:attrName>ppt_y</p:attrName>
                                        </p:attrNameLst>
                                      </p:cBhvr>
                                      <p:tavLst>
                                        <p:tav tm="0">
                                          <p:val>
                                            <p:strVal val="#ppt_y"/>
                                          </p:val>
                                        </p:tav>
                                        <p:tav tm="100000">
                                          <p:val>
                                            <p:strVal val="#ppt_y"/>
                                          </p:val>
                                        </p:tav>
                                      </p:tavLst>
                                    </p:anim>
                                  </p:childTnLst>
                                </p:cTn>
                              </p:par>
                            </p:childTnLst>
                          </p:cTn>
                        </p:par>
                        <p:par>
                          <p:cTn id="32" fill="hold">
                            <p:stCondLst>
                              <p:cond delay="2000"/>
                            </p:stCondLst>
                            <p:childTnLst>
                              <p:par>
                                <p:cTn id="33" presetID="2" presetClass="entr" presetSubtype="8" fill="hold" nodeType="afterEffect">
                                  <p:stCondLst>
                                    <p:cond delay="0"/>
                                  </p:stCondLst>
                                  <p:childTnLst>
                                    <p:set>
                                      <p:cBhvr>
                                        <p:cTn id="34" dur="1" fill="hold">
                                          <p:stCondLst>
                                            <p:cond delay="0"/>
                                          </p:stCondLst>
                                        </p:cTn>
                                        <p:tgtEl>
                                          <p:spTgt spid="5">
                                            <p:txEl>
                                              <p:pRg st="6" end="6"/>
                                            </p:txEl>
                                          </p:spTgt>
                                        </p:tgtEl>
                                        <p:attrNameLst>
                                          <p:attrName>style.visibility</p:attrName>
                                        </p:attrNameLst>
                                      </p:cBhvr>
                                      <p:to>
                                        <p:strVal val="visible"/>
                                      </p:to>
                                    </p:set>
                                    <p:anim calcmode="lin" valueType="num">
                                      <p:cBhvr additive="base">
                                        <p:cTn id="35" dur="500" fill="hold"/>
                                        <p:tgtEl>
                                          <p:spTgt spid="5">
                                            <p:txEl>
                                              <p:pRg st="6" end="6"/>
                                            </p:tx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5">
                                            <p:txEl>
                                              <p:pRg st="6" end="6"/>
                                            </p:txEl>
                                          </p:spTgt>
                                        </p:tgtEl>
                                        <p:attrNameLst>
                                          <p:attrName>ppt_y</p:attrName>
                                        </p:attrNameLst>
                                      </p:cBhvr>
                                      <p:tavLst>
                                        <p:tav tm="0">
                                          <p:val>
                                            <p:strVal val="#ppt_y"/>
                                          </p:val>
                                        </p:tav>
                                        <p:tav tm="100000">
                                          <p:val>
                                            <p:strVal val="#ppt_y"/>
                                          </p:val>
                                        </p:tav>
                                      </p:tavLst>
                                    </p:anim>
                                  </p:childTnLst>
                                </p:cTn>
                              </p:par>
                            </p:childTnLst>
                          </p:cTn>
                        </p:par>
                        <p:par>
                          <p:cTn id="37" fill="hold">
                            <p:stCondLst>
                              <p:cond delay="2500"/>
                            </p:stCondLst>
                            <p:childTnLst>
                              <p:par>
                                <p:cTn id="38" presetID="2" presetClass="entr" presetSubtype="8" fill="hold" nodeType="afterEffect">
                                  <p:stCondLst>
                                    <p:cond delay="0"/>
                                  </p:stCondLst>
                                  <p:childTnLst>
                                    <p:set>
                                      <p:cBhvr>
                                        <p:cTn id="39" dur="1" fill="hold">
                                          <p:stCondLst>
                                            <p:cond delay="0"/>
                                          </p:stCondLst>
                                        </p:cTn>
                                        <p:tgtEl>
                                          <p:spTgt spid="5">
                                            <p:txEl>
                                              <p:pRg st="7" end="7"/>
                                            </p:txEl>
                                          </p:spTgt>
                                        </p:tgtEl>
                                        <p:attrNameLst>
                                          <p:attrName>style.visibility</p:attrName>
                                        </p:attrNameLst>
                                      </p:cBhvr>
                                      <p:to>
                                        <p:strVal val="visible"/>
                                      </p:to>
                                    </p:set>
                                    <p:anim calcmode="lin" valueType="num">
                                      <p:cBhvr additive="base">
                                        <p:cTn id="40" dur="500" fill="hold"/>
                                        <p:tgtEl>
                                          <p:spTgt spid="5">
                                            <p:txEl>
                                              <p:pRg st="7" end="7"/>
                                            </p:txEl>
                                          </p:spTgt>
                                        </p:tgtEl>
                                        <p:attrNameLst>
                                          <p:attrName>ppt_x</p:attrName>
                                        </p:attrNameLst>
                                      </p:cBhvr>
                                      <p:tavLst>
                                        <p:tav tm="0">
                                          <p:val>
                                            <p:strVal val="0-#ppt_w/2"/>
                                          </p:val>
                                        </p:tav>
                                        <p:tav tm="100000">
                                          <p:val>
                                            <p:strVal val="#ppt_x"/>
                                          </p:val>
                                        </p:tav>
                                      </p:tavLst>
                                    </p:anim>
                                    <p:anim calcmode="lin" valueType="num">
                                      <p:cBhvr additive="base">
                                        <p:cTn id="41" dur="500" fill="hold"/>
                                        <p:tgtEl>
                                          <p:spTgt spid="5">
                                            <p:txEl>
                                              <p:pRg st="7" end="7"/>
                                            </p:txEl>
                                          </p:spTgt>
                                        </p:tgtEl>
                                        <p:attrNameLst>
                                          <p:attrName>ppt_y</p:attrName>
                                        </p:attrNameLst>
                                      </p:cBhvr>
                                      <p:tavLst>
                                        <p:tav tm="0">
                                          <p:val>
                                            <p:strVal val="#ppt_y"/>
                                          </p:val>
                                        </p:tav>
                                        <p:tav tm="100000">
                                          <p:val>
                                            <p:strVal val="#ppt_y"/>
                                          </p:val>
                                        </p:tav>
                                      </p:tavLst>
                                    </p:anim>
                                  </p:childTnLst>
                                </p:cTn>
                              </p:par>
                            </p:childTnLst>
                          </p:cTn>
                        </p:par>
                        <p:par>
                          <p:cTn id="42" fill="hold">
                            <p:stCondLst>
                              <p:cond delay="3000"/>
                            </p:stCondLst>
                            <p:childTnLst>
                              <p:par>
                                <p:cTn id="43" presetID="2" presetClass="entr" presetSubtype="8" fill="hold" nodeType="afterEffect">
                                  <p:stCondLst>
                                    <p:cond delay="0"/>
                                  </p:stCondLst>
                                  <p:childTnLst>
                                    <p:set>
                                      <p:cBhvr>
                                        <p:cTn id="44" dur="1" fill="hold">
                                          <p:stCondLst>
                                            <p:cond delay="0"/>
                                          </p:stCondLst>
                                        </p:cTn>
                                        <p:tgtEl>
                                          <p:spTgt spid="5">
                                            <p:txEl>
                                              <p:pRg st="8" end="8"/>
                                            </p:txEl>
                                          </p:spTgt>
                                        </p:tgtEl>
                                        <p:attrNameLst>
                                          <p:attrName>style.visibility</p:attrName>
                                        </p:attrNameLst>
                                      </p:cBhvr>
                                      <p:to>
                                        <p:strVal val="visible"/>
                                      </p:to>
                                    </p:set>
                                    <p:anim calcmode="lin" valueType="num">
                                      <p:cBhvr additive="base">
                                        <p:cTn id="45" dur="500" fill="hold"/>
                                        <p:tgtEl>
                                          <p:spTgt spid="5">
                                            <p:txEl>
                                              <p:pRg st="8" end="8"/>
                                            </p:txEl>
                                          </p:spTgt>
                                        </p:tgtEl>
                                        <p:attrNameLst>
                                          <p:attrName>ppt_x</p:attrName>
                                        </p:attrNameLst>
                                      </p:cBhvr>
                                      <p:tavLst>
                                        <p:tav tm="0">
                                          <p:val>
                                            <p:strVal val="0-#ppt_w/2"/>
                                          </p:val>
                                        </p:tav>
                                        <p:tav tm="100000">
                                          <p:val>
                                            <p:strVal val="#ppt_x"/>
                                          </p:val>
                                        </p:tav>
                                      </p:tavLst>
                                    </p:anim>
                                    <p:anim calcmode="lin" valueType="num">
                                      <p:cBhvr additive="base">
                                        <p:cTn id="46" dur="500" fill="hold"/>
                                        <p:tgtEl>
                                          <p:spTgt spid="5">
                                            <p:txEl>
                                              <p:pRg st="8" end="8"/>
                                            </p:txEl>
                                          </p:spTgt>
                                        </p:tgtEl>
                                        <p:attrNameLst>
                                          <p:attrName>ppt_y</p:attrName>
                                        </p:attrNameLst>
                                      </p:cBhvr>
                                      <p:tavLst>
                                        <p:tav tm="0">
                                          <p:val>
                                            <p:strVal val="#ppt_y"/>
                                          </p:val>
                                        </p:tav>
                                        <p:tav tm="100000">
                                          <p:val>
                                            <p:strVal val="#ppt_y"/>
                                          </p:val>
                                        </p:tav>
                                      </p:tavLst>
                                    </p:anim>
                                  </p:childTnLst>
                                </p:cTn>
                              </p:par>
                            </p:childTnLst>
                          </p:cTn>
                        </p:par>
                        <p:par>
                          <p:cTn id="47" fill="hold">
                            <p:stCondLst>
                              <p:cond delay="3500"/>
                            </p:stCondLst>
                            <p:childTnLst>
                              <p:par>
                                <p:cTn id="48" presetID="2" presetClass="entr" presetSubtype="8" fill="hold" nodeType="afterEffect">
                                  <p:stCondLst>
                                    <p:cond delay="0"/>
                                  </p:stCondLst>
                                  <p:childTnLst>
                                    <p:set>
                                      <p:cBhvr>
                                        <p:cTn id="49" dur="1" fill="hold">
                                          <p:stCondLst>
                                            <p:cond delay="0"/>
                                          </p:stCondLst>
                                        </p:cTn>
                                        <p:tgtEl>
                                          <p:spTgt spid="5">
                                            <p:txEl>
                                              <p:pRg st="9" end="9"/>
                                            </p:txEl>
                                          </p:spTgt>
                                        </p:tgtEl>
                                        <p:attrNameLst>
                                          <p:attrName>style.visibility</p:attrName>
                                        </p:attrNameLst>
                                      </p:cBhvr>
                                      <p:to>
                                        <p:strVal val="visible"/>
                                      </p:to>
                                    </p:set>
                                    <p:anim calcmode="lin" valueType="num">
                                      <p:cBhvr additive="base">
                                        <p:cTn id="50" dur="500" fill="hold"/>
                                        <p:tgtEl>
                                          <p:spTgt spid="5">
                                            <p:txEl>
                                              <p:pRg st="9" end="9"/>
                                            </p:txEl>
                                          </p:spTgt>
                                        </p:tgtEl>
                                        <p:attrNameLst>
                                          <p:attrName>ppt_x</p:attrName>
                                        </p:attrNameLst>
                                      </p:cBhvr>
                                      <p:tavLst>
                                        <p:tav tm="0">
                                          <p:val>
                                            <p:strVal val="0-#ppt_w/2"/>
                                          </p:val>
                                        </p:tav>
                                        <p:tav tm="100000">
                                          <p:val>
                                            <p:strVal val="#ppt_x"/>
                                          </p:val>
                                        </p:tav>
                                      </p:tavLst>
                                    </p:anim>
                                    <p:anim calcmode="lin" valueType="num">
                                      <p:cBhvr additive="base">
                                        <p:cTn id="51" dur="500" fill="hold"/>
                                        <p:tgtEl>
                                          <p:spTgt spid="5">
                                            <p:txEl>
                                              <p:pRg st="9" end="9"/>
                                            </p:txEl>
                                          </p:spTgt>
                                        </p:tgtEl>
                                        <p:attrNameLst>
                                          <p:attrName>ppt_y</p:attrName>
                                        </p:attrNameLst>
                                      </p:cBhvr>
                                      <p:tavLst>
                                        <p:tav tm="0">
                                          <p:val>
                                            <p:strVal val="#ppt_y"/>
                                          </p:val>
                                        </p:tav>
                                        <p:tav tm="100000">
                                          <p:val>
                                            <p:strVal val="#ppt_y"/>
                                          </p:val>
                                        </p:tav>
                                      </p:tavLst>
                                    </p:anim>
                                  </p:childTnLst>
                                </p:cTn>
                              </p:par>
                            </p:childTnLst>
                          </p:cTn>
                        </p:par>
                        <p:par>
                          <p:cTn id="52" fill="hold">
                            <p:stCondLst>
                              <p:cond delay="4000"/>
                            </p:stCondLst>
                            <p:childTnLst>
                              <p:par>
                                <p:cTn id="53" presetID="2" presetClass="entr" presetSubtype="8" fill="hold" nodeType="afterEffect">
                                  <p:stCondLst>
                                    <p:cond delay="0"/>
                                  </p:stCondLst>
                                  <p:childTnLst>
                                    <p:set>
                                      <p:cBhvr>
                                        <p:cTn id="54" dur="1" fill="hold">
                                          <p:stCondLst>
                                            <p:cond delay="0"/>
                                          </p:stCondLst>
                                        </p:cTn>
                                        <p:tgtEl>
                                          <p:spTgt spid="5">
                                            <p:txEl>
                                              <p:pRg st="10" end="10"/>
                                            </p:txEl>
                                          </p:spTgt>
                                        </p:tgtEl>
                                        <p:attrNameLst>
                                          <p:attrName>style.visibility</p:attrName>
                                        </p:attrNameLst>
                                      </p:cBhvr>
                                      <p:to>
                                        <p:strVal val="visible"/>
                                      </p:to>
                                    </p:set>
                                    <p:anim calcmode="lin" valueType="num">
                                      <p:cBhvr additive="base">
                                        <p:cTn id="55" dur="500" fill="hold"/>
                                        <p:tgtEl>
                                          <p:spTgt spid="5">
                                            <p:txEl>
                                              <p:pRg st="10" end="10"/>
                                            </p:txEl>
                                          </p:spTgt>
                                        </p:tgtEl>
                                        <p:attrNameLst>
                                          <p:attrName>ppt_x</p:attrName>
                                        </p:attrNameLst>
                                      </p:cBhvr>
                                      <p:tavLst>
                                        <p:tav tm="0">
                                          <p:val>
                                            <p:strVal val="0-#ppt_w/2"/>
                                          </p:val>
                                        </p:tav>
                                        <p:tav tm="100000">
                                          <p:val>
                                            <p:strVal val="#ppt_x"/>
                                          </p:val>
                                        </p:tav>
                                      </p:tavLst>
                                    </p:anim>
                                    <p:anim calcmode="lin" valueType="num">
                                      <p:cBhvr additive="base">
                                        <p:cTn id="56" dur="500" fill="hold"/>
                                        <p:tgtEl>
                                          <p:spTgt spid="5">
                                            <p:txEl>
                                              <p:pRg st="10" end="10"/>
                                            </p:txEl>
                                          </p:spTgt>
                                        </p:tgtEl>
                                        <p:attrNameLst>
                                          <p:attrName>ppt_y</p:attrName>
                                        </p:attrNameLst>
                                      </p:cBhvr>
                                      <p:tavLst>
                                        <p:tav tm="0">
                                          <p:val>
                                            <p:strVal val="#ppt_y"/>
                                          </p:val>
                                        </p:tav>
                                        <p:tav tm="100000">
                                          <p:val>
                                            <p:strVal val="#ppt_y"/>
                                          </p:val>
                                        </p:tav>
                                      </p:tavLst>
                                    </p:anim>
                                  </p:childTnLst>
                                </p:cTn>
                              </p:par>
                            </p:childTnLst>
                          </p:cTn>
                        </p:par>
                        <p:par>
                          <p:cTn id="57" fill="hold">
                            <p:stCondLst>
                              <p:cond delay="4500"/>
                            </p:stCondLst>
                            <p:childTnLst>
                              <p:par>
                                <p:cTn id="58" presetID="2" presetClass="entr" presetSubtype="8" fill="hold" nodeType="afterEffect">
                                  <p:stCondLst>
                                    <p:cond delay="0"/>
                                  </p:stCondLst>
                                  <p:childTnLst>
                                    <p:set>
                                      <p:cBhvr>
                                        <p:cTn id="59" dur="1" fill="hold">
                                          <p:stCondLst>
                                            <p:cond delay="0"/>
                                          </p:stCondLst>
                                        </p:cTn>
                                        <p:tgtEl>
                                          <p:spTgt spid="5">
                                            <p:txEl>
                                              <p:pRg st="11" end="11"/>
                                            </p:txEl>
                                          </p:spTgt>
                                        </p:tgtEl>
                                        <p:attrNameLst>
                                          <p:attrName>style.visibility</p:attrName>
                                        </p:attrNameLst>
                                      </p:cBhvr>
                                      <p:to>
                                        <p:strVal val="visible"/>
                                      </p:to>
                                    </p:set>
                                    <p:anim calcmode="lin" valueType="num">
                                      <p:cBhvr additive="base">
                                        <p:cTn id="60" dur="500" fill="hold"/>
                                        <p:tgtEl>
                                          <p:spTgt spid="5">
                                            <p:txEl>
                                              <p:pRg st="11" end="11"/>
                                            </p:txEl>
                                          </p:spTgt>
                                        </p:tgtEl>
                                        <p:attrNameLst>
                                          <p:attrName>ppt_x</p:attrName>
                                        </p:attrNameLst>
                                      </p:cBhvr>
                                      <p:tavLst>
                                        <p:tav tm="0">
                                          <p:val>
                                            <p:strVal val="0-#ppt_w/2"/>
                                          </p:val>
                                        </p:tav>
                                        <p:tav tm="100000">
                                          <p:val>
                                            <p:strVal val="#ppt_x"/>
                                          </p:val>
                                        </p:tav>
                                      </p:tavLst>
                                    </p:anim>
                                    <p:anim calcmode="lin" valueType="num">
                                      <p:cBhvr additive="base">
                                        <p:cTn id="61" dur="500" fill="hold"/>
                                        <p:tgtEl>
                                          <p:spTgt spid="5">
                                            <p:txEl>
                                              <p:pRg st="11" end="11"/>
                                            </p:txEl>
                                          </p:spTgt>
                                        </p:tgtEl>
                                        <p:attrNameLst>
                                          <p:attrName>ppt_y</p:attrName>
                                        </p:attrNameLst>
                                      </p:cBhvr>
                                      <p:tavLst>
                                        <p:tav tm="0">
                                          <p:val>
                                            <p:strVal val="#ppt_y"/>
                                          </p:val>
                                        </p:tav>
                                        <p:tav tm="100000">
                                          <p:val>
                                            <p:strVal val="#ppt_y"/>
                                          </p:val>
                                        </p:tav>
                                      </p:tavLst>
                                    </p:anim>
                                  </p:childTnLst>
                                </p:cTn>
                              </p:par>
                            </p:childTnLst>
                          </p:cTn>
                        </p:par>
                        <p:par>
                          <p:cTn id="62" fill="hold">
                            <p:stCondLst>
                              <p:cond delay="5000"/>
                            </p:stCondLst>
                            <p:childTnLst>
                              <p:par>
                                <p:cTn id="63" presetID="2" presetClass="entr" presetSubtype="2" fill="hold" grpId="0" nodeType="afterEffect">
                                  <p:stCondLst>
                                    <p:cond delay="0"/>
                                  </p:stCondLst>
                                  <p:childTnLst>
                                    <p:set>
                                      <p:cBhvr>
                                        <p:cTn id="64" dur="1" fill="hold">
                                          <p:stCondLst>
                                            <p:cond delay="0"/>
                                          </p:stCondLst>
                                        </p:cTn>
                                        <p:tgtEl>
                                          <p:spTgt spid="6"/>
                                        </p:tgtEl>
                                        <p:attrNameLst>
                                          <p:attrName>style.visibility</p:attrName>
                                        </p:attrNameLst>
                                      </p:cBhvr>
                                      <p:to>
                                        <p:strVal val="visible"/>
                                      </p:to>
                                    </p:set>
                                    <p:anim calcmode="lin" valueType="num">
                                      <p:cBhvr additive="base">
                                        <p:cTn id="65" dur="500" fill="hold"/>
                                        <p:tgtEl>
                                          <p:spTgt spid="6"/>
                                        </p:tgtEl>
                                        <p:attrNameLst>
                                          <p:attrName>ppt_x</p:attrName>
                                        </p:attrNameLst>
                                      </p:cBhvr>
                                      <p:tavLst>
                                        <p:tav tm="0">
                                          <p:val>
                                            <p:strVal val="1+#ppt_w/2"/>
                                          </p:val>
                                        </p:tav>
                                        <p:tav tm="100000">
                                          <p:val>
                                            <p:strVal val="#ppt_x"/>
                                          </p:val>
                                        </p:tav>
                                      </p:tavLst>
                                    </p:anim>
                                    <p:anim calcmode="lin" valueType="num">
                                      <p:cBhvr additive="base">
                                        <p:cTn id="66" dur="500" fill="hold"/>
                                        <p:tgtEl>
                                          <p:spTgt spid="6"/>
                                        </p:tgtEl>
                                        <p:attrNameLst>
                                          <p:attrName>ppt_y</p:attrName>
                                        </p:attrNameLst>
                                      </p:cBhvr>
                                      <p:tavLst>
                                        <p:tav tm="0">
                                          <p:val>
                                            <p:strVal val="#ppt_y"/>
                                          </p:val>
                                        </p:tav>
                                        <p:tav tm="100000">
                                          <p:val>
                                            <p:strVal val="#ppt_y"/>
                                          </p:val>
                                        </p:tav>
                                      </p:tavLst>
                                    </p:anim>
                                  </p:childTnLst>
                                </p:cTn>
                              </p:par>
                            </p:childTnLst>
                          </p:cTn>
                        </p:par>
                        <p:par>
                          <p:cTn id="67" fill="hold">
                            <p:stCondLst>
                              <p:cond delay="5500"/>
                            </p:stCondLst>
                            <p:childTnLst>
                              <p:par>
                                <p:cTn id="68" presetID="2" presetClass="entr" presetSubtype="2" fill="hold" grpId="0" nodeType="afterEffect">
                                  <p:stCondLst>
                                    <p:cond delay="0"/>
                                  </p:stCondLst>
                                  <p:childTnLst>
                                    <p:set>
                                      <p:cBhvr>
                                        <p:cTn id="69" dur="1" fill="hold">
                                          <p:stCondLst>
                                            <p:cond delay="0"/>
                                          </p:stCondLst>
                                        </p:cTn>
                                        <p:tgtEl>
                                          <p:spTgt spid="7"/>
                                        </p:tgtEl>
                                        <p:attrNameLst>
                                          <p:attrName>style.visibility</p:attrName>
                                        </p:attrNameLst>
                                      </p:cBhvr>
                                      <p:to>
                                        <p:strVal val="visible"/>
                                      </p:to>
                                    </p:set>
                                    <p:anim calcmode="lin" valueType="num">
                                      <p:cBhvr additive="base">
                                        <p:cTn id="70" dur="500" fill="hold"/>
                                        <p:tgtEl>
                                          <p:spTgt spid="7"/>
                                        </p:tgtEl>
                                        <p:attrNameLst>
                                          <p:attrName>ppt_x</p:attrName>
                                        </p:attrNameLst>
                                      </p:cBhvr>
                                      <p:tavLst>
                                        <p:tav tm="0">
                                          <p:val>
                                            <p:strVal val="1+#ppt_w/2"/>
                                          </p:val>
                                        </p:tav>
                                        <p:tav tm="100000">
                                          <p:val>
                                            <p:strVal val="#ppt_x"/>
                                          </p:val>
                                        </p:tav>
                                      </p:tavLst>
                                    </p:anim>
                                    <p:anim calcmode="lin" valueType="num">
                                      <p:cBhvr additive="base">
                                        <p:cTn id="71" dur="500" fill="hold"/>
                                        <p:tgtEl>
                                          <p:spTgt spid="7"/>
                                        </p:tgtEl>
                                        <p:attrNameLst>
                                          <p:attrName>ppt_y</p:attrName>
                                        </p:attrNameLst>
                                      </p:cBhvr>
                                      <p:tavLst>
                                        <p:tav tm="0">
                                          <p:val>
                                            <p:strVal val="#ppt_y"/>
                                          </p:val>
                                        </p:tav>
                                        <p:tav tm="100000">
                                          <p:val>
                                            <p:strVal val="#ppt_y"/>
                                          </p:val>
                                        </p:tav>
                                      </p:tavLst>
                                    </p:anim>
                                  </p:childTnLst>
                                </p:cTn>
                              </p:par>
                              <p:par>
                                <p:cTn id="72" presetID="2" presetClass="entr" presetSubtype="2" fill="hold" nodeType="withEffect">
                                  <p:stCondLst>
                                    <p:cond delay="0"/>
                                  </p:stCondLst>
                                  <p:childTnLst>
                                    <p:set>
                                      <p:cBhvr>
                                        <p:cTn id="73" dur="1" fill="hold">
                                          <p:stCondLst>
                                            <p:cond delay="0"/>
                                          </p:stCondLst>
                                        </p:cTn>
                                        <p:tgtEl>
                                          <p:spTgt spid="11"/>
                                        </p:tgtEl>
                                        <p:attrNameLst>
                                          <p:attrName>style.visibility</p:attrName>
                                        </p:attrNameLst>
                                      </p:cBhvr>
                                      <p:to>
                                        <p:strVal val="visible"/>
                                      </p:to>
                                    </p:set>
                                    <p:anim calcmode="lin" valueType="num">
                                      <p:cBhvr additive="base">
                                        <p:cTn id="74" dur="500" fill="hold"/>
                                        <p:tgtEl>
                                          <p:spTgt spid="11"/>
                                        </p:tgtEl>
                                        <p:attrNameLst>
                                          <p:attrName>ppt_x</p:attrName>
                                        </p:attrNameLst>
                                      </p:cBhvr>
                                      <p:tavLst>
                                        <p:tav tm="0">
                                          <p:val>
                                            <p:strVal val="1+#ppt_w/2"/>
                                          </p:val>
                                        </p:tav>
                                        <p:tav tm="100000">
                                          <p:val>
                                            <p:strVal val="#ppt_x"/>
                                          </p:val>
                                        </p:tav>
                                      </p:tavLst>
                                    </p:anim>
                                    <p:anim calcmode="lin" valueType="num">
                                      <p:cBhvr additive="base">
                                        <p:cTn id="75"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p:cNvSpPr>
            <a:spLocks noGrp="1"/>
          </p:cNvSpPr>
          <p:nvPr>
            <p:ph type="ctrTitle"/>
          </p:nvPr>
        </p:nvSpPr>
        <p:spPr/>
        <p:txBody>
          <a:bodyPr/>
          <a:lstStyle/>
          <a:p>
            <a:r>
              <a:rPr lang="sv-SE" dirty="0"/>
              <a:t>Min Fotboll</a:t>
            </a:r>
          </a:p>
        </p:txBody>
      </p:sp>
      <p:sp>
        <p:nvSpPr>
          <p:cNvPr id="5" name="Platshållare för text 4"/>
          <p:cNvSpPr>
            <a:spLocks noGrp="1"/>
          </p:cNvSpPr>
          <p:nvPr>
            <p:ph type="body" sz="quarter" idx="13"/>
          </p:nvPr>
        </p:nvSpPr>
        <p:spPr/>
        <p:txBody>
          <a:bodyPr/>
          <a:lstStyle/>
          <a:p>
            <a:r>
              <a:rPr lang="sv-SE" dirty="0"/>
              <a:t>Dela filmklipp, bilder, referat, resultatrapporter och livesändningar. </a:t>
            </a:r>
          </a:p>
          <a:p>
            <a:r>
              <a:rPr lang="sv-SE" dirty="0"/>
              <a:t>Koppling finns mellan </a:t>
            </a:r>
            <a:r>
              <a:rPr lang="sv-SE" dirty="0" err="1"/>
              <a:t>Fogis</a:t>
            </a:r>
            <a:r>
              <a:rPr lang="sv-SE" dirty="0"/>
              <a:t> </a:t>
            </a:r>
            <a:r>
              <a:rPr lang="sv-SE" dirty="0">
                <a:sym typeface="Wingdings" panose="05000000000000000000" pitchFamily="2" charset="2"/>
              </a:rPr>
              <a:t> Min fotboll men inte tvärtom. </a:t>
            </a:r>
          </a:p>
          <a:p>
            <a:r>
              <a:rPr lang="sv-SE" dirty="0">
                <a:sym typeface="Wingdings" panose="05000000000000000000" pitchFamily="2" charset="2"/>
              </a:rPr>
              <a:t>Resultatrapportering ska fortfarande göras via </a:t>
            </a:r>
            <a:r>
              <a:rPr lang="sv-SE" dirty="0" err="1">
                <a:sym typeface="Wingdings" panose="05000000000000000000" pitchFamily="2" charset="2"/>
              </a:rPr>
              <a:t>Fogis</a:t>
            </a:r>
            <a:r>
              <a:rPr lang="sv-SE" dirty="0">
                <a:sym typeface="Wingdings" panose="05000000000000000000" pitchFamily="2" charset="2"/>
              </a:rPr>
              <a:t>. </a:t>
            </a:r>
            <a:endParaRPr lang="sv-SE" dirty="0"/>
          </a:p>
          <a:p>
            <a:r>
              <a:rPr lang="sv-SE" dirty="0" err="1"/>
              <a:t>Appen</a:t>
            </a:r>
            <a:r>
              <a:rPr lang="sv-SE" dirty="0"/>
              <a:t> finns att ladda ner via </a:t>
            </a:r>
            <a:r>
              <a:rPr lang="sv-SE" dirty="0" err="1"/>
              <a:t>App</a:t>
            </a:r>
            <a:r>
              <a:rPr lang="sv-SE" dirty="0"/>
              <a:t> Store eller Google Play</a:t>
            </a:r>
          </a:p>
          <a:p>
            <a:r>
              <a:rPr lang="sv-SE" dirty="0"/>
              <a:t>Mer information på minfotboll.svenskfotboll.se </a:t>
            </a:r>
          </a:p>
          <a:p>
            <a:pPr marL="0" indent="0">
              <a:buNone/>
            </a:pPr>
            <a:endParaRPr lang="sv-SE" dirty="0"/>
          </a:p>
        </p:txBody>
      </p:sp>
      <p:pic>
        <p:nvPicPr>
          <p:cNvPr id="6" name="Bildobjekt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244" y="1943735"/>
            <a:ext cx="3255185" cy="4161064"/>
          </a:xfrm>
          <a:prstGeom prst="rect">
            <a:avLst/>
          </a:prstGeom>
        </p:spPr>
      </p:pic>
    </p:spTree>
    <p:extLst>
      <p:ext uri="{BB962C8B-B14F-4D97-AF65-F5344CB8AC3E}">
        <p14:creationId xmlns:p14="http://schemas.microsoft.com/office/powerpoint/2010/main" val="2738864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750" fill="hold"/>
                                        <p:tgtEl>
                                          <p:spTgt spid="6"/>
                                        </p:tgtEl>
                                        <p:attrNameLst>
                                          <p:attrName>ppt_x</p:attrName>
                                        </p:attrNameLst>
                                      </p:cBhvr>
                                      <p:tavLst>
                                        <p:tav tm="0">
                                          <p:val>
                                            <p:strVal val="#ppt_x"/>
                                          </p:val>
                                        </p:tav>
                                        <p:tav tm="100000">
                                          <p:val>
                                            <p:strVal val="#ppt_x"/>
                                          </p:val>
                                        </p:tav>
                                      </p:tavLst>
                                    </p:anim>
                                    <p:anim calcmode="lin" valueType="num">
                                      <p:cBhvr additive="base">
                                        <p:cTn id="8" dur="750" fill="hold"/>
                                        <p:tgtEl>
                                          <p:spTgt spid="6"/>
                                        </p:tgtEl>
                                        <p:attrNameLst>
                                          <p:attrName>ppt_y</p:attrName>
                                        </p:attrNameLst>
                                      </p:cBhvr>
                                      <p:tavLst>
                                        <p:tav tm="0">
                                          <p:val>
                                            <p:strVal val="1+#ppt_h/2"/>
                                          </p:val>
                                        </p:tav>
                                        <p:tav tm="100000">
                                          <p:val>
                                            <p:strVal val="#ppt_y"/>
                                          </p:val>
                                        </p:tav>
                                      </p:tavLst>
                                    </p:anim>
                                  </p:childTnLst>
                                </p:cTn>
                              </p:par>
                            </p:childTnLst>
                          </p:cTn>
                        </p:par>
                        <p:par>
                          <p:cTn id="9" fill="hold">
                            <p:stCondLst>
                              <p:cond delay="750"/>
                            </p:stCondLst>
                            <p:childTnLst>
                              <p:par>
                                <p:cTn id="10" presetID="2" presetClass="entr" presetSubtype="8" fill="hold" nodeType="after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 calcmode="lin" valueType="num">
                                      <p:cBhvr additive="base">
                                        <p:cTn id="12" dur="500" fill="hold"/>
                                        <p:tgtEl>
                                          <p:spTgt spid="5">
                                            <p:txEl>
                                              <p:pRg st="0" end="0"/>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par>
                          <p:cTn id="14" fill="hold">
                            <p:stCondLst>
                              <p:cond delay="1250"/>
                            </p:stCondLst>
                            <p:childTnLst>
                              <p:par>
                                <p:cTn id="15" presetID="2" presetClass="entr" presetSubtype="8" fill="hold" nodeType="after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 calcmode="lin" valueType="num">
                                      <p:cBhvr additive="base">
                                        <p:cTn id="17" dur="500" fill="hold"/>
                                        <p:tgtEl>
                                          <p:spTgt spid="5">
                                            <p:txEl>
                                              <p:pRg st="1" end="1"/>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5">
                                            <p:txEl>
                                              <p:pRg st="1" end="1"/>
                                            </p:txEl>
                                          </p:spTgt>
                                        </p:tgtEl>
                                        <p:attrNameLst>
                                          <p:attrName>ppt_y</p:attrName>
                                        </p:attrNameLst>
                                      </p:cBhvr>
                                      <p:tavLst>
                                        <p:tav tm="0">
                                          <p:val>
                                            <p:strVal val="#ppt_y"/>
                                          </p:val>
                                        </p:tav>
                                        <p:tav tm="100000">
                                          <p:val>
                                            <p:strVal val="#ppt_y"/>
                                          </p:val>
                                        </p:tav>
                                      </p:tavLst>
                                    </p:anim>
                                  </p:childTnLst>
                                </p:cTn>
                              </p:par>
                            </p:childTnLst>
                          </p:cTn>
                        </p:par>
                        <p:par>
                          <p:cTn id="19" fill="hold">
                            <p:stCondLst>
                              <p:cond delay="1750"/>
                            </p:stCondLst>
                            <p:childTnLst>
                              <p:par>
                                <p:cTn id="20" presetID="2" presetClass="entr" presetSubtype="8" fill="hold" nodeType="after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 calcmode="lin" valueType="num">
                                      <p:cBhvr additive="base">
                                        <p:cTn id="22" dur="500" fill="hold"/>
                                        <p:tgtEl>
                                          <p:spTgt spid="5">
                                            <p:txEl>
                                              <p:pRg st="2" end="2"/>
                                            </p:txEl>
                                          </p:spTgt>
                                        </p:tgtEl>
                                        <p:attrNameLst>
                                          <p:attrName>ppt_x</p:attrName>
                                        </p:attrNameLst>
                                      </p:cBhvr>
                                      <p:tavLst>
                                        <p:tav tm="0">
                                          <p:val>
                                            <p:strVal val="0-#ppt_w/2"/>
                                          </p:val>
                                        </p:tav>
                                        <p:tav tm="100000">
                                          <p:val>
                                            <p:strVal val="#ppt_x"/>
                                          </p:val>
                                        </p:tav>
                                      </p:tavLst>
                                    </p:anim>
                                    <p:anim calcmode="lin" valueType="num">
                                      <p:cBhvr additive="base">
                                        <p:cTn id="23" dur="500" fill="hold"/>
                                        <p:tgtEl>
                                          <p:spTgt spid="5">
                                            <p:txEl>
                                              <p:pRg st="2" end="2"/>
                                            </p:txEl>
                                          </p:spTgt>
                                        </p:tgtEl>
                                        <p:attrNameLst>
                                          <p:attrName>ppt_y</p:attrName>
                                        </p:attrNameLst>
                                      </p:cBhvr>
                                      <p:tavLst>
                                        <p:tav tm="0">
                                          <p:val>
                                            <p:strVal val="#ppt_y"/>
                                          </p:val>
                                        </p:tav>
                                        <p:tav tm="100000">
                                          <p:val>
                                            <p:strVal val="#ppt_y"/>
                                          </p:val>
                                        </p:tav>
                                      </p:tavLst>
                                    </p:anim>
                                  </p:childTnLst>
                                </p:cTn>
                              </p:par>
                            </p:childTnLst>
                          </p:cTn>
                        </p:par>
                        <p:par>
                          <p:cTn id="24" fill="hold">
                            <p:stCondLst>
                              <p:cond delay="2250"/>
                            </p:stCondLst>
                            <p:childTnLst>
                              <p:par>
                                <p:cTn id="25" presetID="2" presetClass="entr" presetSubtype="8" fill="hold" nodeType="afterEffect">
                                  <p:stCondLst>
                                    <p:cond delay="0"/>
                                  </p:stCondLst>
                                  <p:childTnLst>
                                    <p:set>
                                      <p:cBhvr>
                                        <p:cTn id="26" dur="1" fill="hold">
                                          <p:stCondLst>
                                            <p:cond delay="0"/>
                                          </p:stCondLst>
                                        </p:cTn>
                                        <p:tgtEl>
                                          <p:spTgt spid="5">
                                            <p:txEl>
                                              <p:pRg st="3" end="3"/>
                                            </p:txEl>
                                          </p:spTgt>
                                        </p:tgtEl>
                                        <p:attrNameLst>
                                          <p:attrName>style.visibility</p:attrName>
                                        </p:attrNameLst>
                                      </p:cBhvr>
                                      <p:to>
                                        <p:strVal val="visible"/>
                                      </p:to>
                                    </p:set>
                                    <p:anim calcmode="lin" valueType="num">
                                      <p:cBhvr additive="base">
                                        <p:cTn id="27" dur="500" fill="hold"/>
                                        <p:tgtEl>
                                          <p:spTgt spid="5">
                                            <p:txEl>
                                              <p:pRg st="3" end="3"/>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5">
                                            <p:txEl>
                                              <p:pRg st="3" end="3"/>
                                            </p:txEl>
                                          </p:spTgt>
                                        </p:tgtEl>
                                        <p:attrNameLst>
                                          <p:attrName>ppt_y</p:attrName>
                                        </p:attrNameLst>
                                      </p:cBhvr>
                                      <p:tavLst>
                                        <p:tav tm="0">
                                          <p:val>
                                            <p:strVal val="#ppt_y"/>
                                          </p:val>
                                        </p:tav>
                                        <p:tav tm="100000">
                                          <p:val>
                                            <p:strVal val="#ppt_y"/>
                                          </p:val>
                                        </p:tav>
                                      </p:tavLst>
                                    </p:anim>
                                  </p:childTnLst>
                                </p:cTn>
                              </p:par>
                            </p:childTnLst>
                          </p:cTn>
                        </p:par>
                        <p:par>
                          <p:cTn id="29" fill="hold">
                            <p:stCondLst>
                              <p:cond delay="2750"/>
                            </p:stCondLst>
                            <p:childTnLst>
                              <p:par>
                                <p:cTn id="30" presetID="2" presetClass="entr" presetSubtype="8" fill="hold" nodeType="afterEffect">
                                  <p:stCondLst>
                                    <p:cond delay="0"/>
                                  </p:stCondLst>
                                  <p:childTnLst>
                                    <p:set>
                                      <p:cBhvr>
                                        <p:cTn id="31" dur="1" fill="hold">
                                          <p:stCondLst>
                                            <p:cond delay="0"/>
                                          </p:stCondLst>
                                        </p:cTn>
                                        <p:tgtEl>
                                          <p:spTgt spid="5">
                                            <p:txEl>
                                              <p:pRg st="4" end="4"/>
                                            </p:txEl>
                                          </p:spTgt>
                                        </p:tgtEl>
                                        <p:attrNameLst>
                                          <p:attrName>style.visibility</p:attrName>
                                        </p:attrNameLst>
                                      </p:cBhvr>
                                      <p:to>
                                        <p:strVal val="visible"/>
                                      </p:to>
                                    </p:set>
                                    <p:anim calcmode="lin" valueType="num">
                                      <p:cBhvr additive="base">
                                        <p:cTn id="32" dur="500" fill="hold"/>
                                        <p:tgtEl>
                                          <p:spTgt spid="5">
                                            <p:txEl>
                                              <p:pRg st="4" end="4"/>
                                            </p:txEl>
                                          </p:spTgt>
                                        </p:tgtEl>
                                        <p:attrNameLst>
                                          <p:attrName>ppt_x</p:attrName>
                                        </p:attrNameLst>
                                      </p:cBhvr>
                                      <p:tavLst>
                                        <p:tav tm="0">
                                          <p:val>
                                            <p:strVal val="0-#ppt_w/2"/>
                                          </p:val>
                                        </p:tav>
                                        <p:tav tm="100000">
                                          <p:val>
                                            <p:strVal val="#ppt_x"/>
                                          </p:val>
                                        </p:tav>
                                      </p:tavLst>
                                    </p:anim>
                                    <p:anim calcmode="lin" valueType="num">
                                      <p:cBhvr additive="base">
                                        <p:cTn id="33" dur="500" fill="hold"/>
                                        <p:tgtEl>
                                          <p:spTgt spid="5">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a:t>Kommunikation</a:t>
            </a:r>
          </a:p>
        </p:txBody>
      </p:sp>
      <p:sp>
        <p:nvSpPr>
          <p:cNvPr id="3" name="Platshållare för text 2"/>
          <p:cNvSpPr>
            <a:spLocks noGrp="1"/>
          </p:cNvSpPr>
          <p:nvPr>
            <p:ph type="body" sz="quarter" idx="13"/>
          </p:nvPr>
        </p:nvSpPr>
        <p:spPr/>
        <p:txBody>
          <a:bodyPr/>
          <a:lstStyle/>
          <a:p>
            <a:r>
              <a:rPr lang="sv-SE" dirty="0"/>
              <a:t>Hemsida</a:t>
            </a:r>
          </a:p>
          <a:p>
            <a:pPr lvl="1"/>
            <a:r>
              <a:rPr lang="sv-SE" dirty="0"/>
              <a:t>Lanserat en ny hemsida</a:t>
            </a:r>
          </a:p>
          <a:p>
            <a:r>
              <a:rPr lang="sv-SE" dirty="0"/>
              <a:t>Nyhetsbrev</a:t>
            </a:r>
          </a:p>
          <a:p>
            <a:r>
              <a:rPr lang="sv-SE" dirty="0"/>
              <a:t>Facebook</a:t>
            </a:r>
          </a:p>
          <a:p>
            <a:r>
              <a:rPr lang="sv-SE" dirty="0"/>
              <a:t>Twitter</a:t>
            </a:r>
          </a:p>
          <a:p>
            <a:r>
              <a:rPr lang="sv-SE" dirty="0" err="1"/>
              <a:t>Instagram</a:t>
            </a:r>
            <a:endParaRPr lang="sv-SE" dirty="0"/>
          </a:p>
          <a:p>
            <a:r>
              <a:rPr lang="sv-SE" dirty="0"/>
              <a:t>Min Fotboll</a:t>
            </a:r>
          </a:p>
          <a:p>
            <a:endParaRPr lang="sv-SE" dirty="0"/>
          </a:p>
        </p:txBody>
      </p:sp>
    </p:spTree>
    <p:extLst>
      <p:ext uri="{BB962C8B-B14F-4D97-AF65-F5344CB8AC3E}">
        <p14:creationId xmlns:p14="http://schemas.microsoft.com/office/powerpoint/2010/main" val="2054408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ppt_y"/>
                                          </p:val>
                                        </p:tav>
                                        <p:tav tm="100000">
                                          <p:val>
                                            <p:strVal val="#ppt_y"/>
                                          </p:val>
                                        </p:tav>
                                      </p:tavLst>
                                    </p:anim>
                                  </p:childTnLst>
                                </p:cTn>
                              </p:par>
                              <p:par>
                                <p:cTn id="21" presetID="2" presetClass="entr" presetSubtype="8"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ppt_y"/>
                                          </p:val>
                                        </p:tav>
                                        <p:tav tm="100000">
                                          <p:val>
                                            <p:strVal val="#ppt_y"/>
                                          </p:val>
                                        </p:tav>
                                      </p:tavLst>
                                    </p:anim>
                                  </p:childTnLst>
                                </p:cTn>
                              </p:par>
                              <p:par>
                                <p:cTn id="25" presetID="2" presetClass="entr" presetSubtype="8" fill="hold"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additive="base">
                                        <p:cTn id="27" dur="5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3">
                                            <p:txEl>
                                              <p:pRg st="5" end="5"/>
                                            </p:txEl>
                                          </p:spTgt>
                                        </p:tgtEl>
                                        <p:attrNameLst>
                                          <p:attrName>ppt_y</p:attrName>
                                        </p:attrNameLst>
                                      </p:cBhvr>
                                      <p:tavLst>
                                        <p:tav tm="0">
                                          <p:val>
                                            <p:strVal val="#ppt_y"/>
                                          </p:val>
                                        </p:tav>
                                        <p:tav tm="100000">
                                          <p:val>
                                            <p:strVal val="#ppt_y"/>
                                          </p:val>
                                        </p:tav>
                                      </p:tavLst>
                                    </p:anim>
                                  </p:childTnLst>
                                </p:cTn>
                              </p:par>
                              <p:par>
                                <p:cTn id="29" presetID="2" presetClass="entr" presetSubtype="8" fill="hold"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a:t>Tack och bock!</a:t>
            </a:r>
          </a:p>
        </p:txBody>
      </p:sp>
    </p:spTree>
    <p:extLst>
      <p:ext uri="{BB962C8B-B14F-4D97-AF65-F5344CB8AC3E}">
        <p14:creationId xmlns:p14="http://schemas.microsoft.com/office/powerpoint/2010/main" val="13736199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7C97FB84-4EAD-4431-8362-D149806C41C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7452" y="779365"/>
            <a:ext cx="10817094" cy="6084615"/>
          </a:xfrm>
          <a:prstGeom prst="rect">
            <a:avLst/>
          </a:prstGeom>
        </p:spPr>
      </p:pic>
      <p:sp>
        <p:nvSpPr>
          <p:cNvPr id="2" name="Underrubrik 1">
            <a:extLst>
              <a:ext uri="{FF2B5EF4-FFF2-40B4-BE49-F238E27FC236}">
                <a16:creationId xmlns:a16="http://schemas.microsoft.com/office/drawing/2014/main" id="{FA17398D-7C8F-4F85-8959-DB1A1FED8D84}"/>
              </a:ext>
            </a:extLst>
          </p:cNvPr>
          <p:cNvSpPr>
            <a:spLocks noGrp="1"/>
          </p:cNvSpPr>
          <p:nvPr>
            <p:ph type="subTitle" idx="1"/>
          </p:nvPr>
        </p:nvSpPr>
        <p:spPr>
          <a:xfrm>
            <a:off x="3549650" y="480839"/>
            <a:ext cx="5092699" cy="597052"/>
          </a:xfrm>
        </p:spPr>
        <p:txBody>
          <a:bodyPr/>
          <a:lstStyle/>
          <a:p>
            <a:pPr algn="ctr"/>
            <a:r>
              <a:rPr lang="sv-SE" b="1" dirty="0"/>
              <a:t>Organisationen</a:t>
            </a:r>
          </a:p>
        </p:txBody>
      </p:sp>
    </p:spTree>
    <p:extLst>
      <p:ext uri="{BB962C8B-B14F-4D97-AF65-F5344CB8AC3E}">
        <p14:creationId xmlns:p14="http://schemas.microsoft.com/office/powerpoint/2010/main" val="14921404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a:t>Projektstöd IF</a:t>
            </a:r>
          </a:p>
        </p:txBody>
      </p:sp>
      <p:sp>
        <p:nvSpPr>
          <p:cNvPr id="3" name="Platshållare för text 2"/>
          <p:cNvSpPr>
            <a:spLocks noGrp="1"/>
          </p:cNvSpPr>
          <p:nvPr>
            <p:ph type="body" sz="quarter" idx="13"/>
          </p:nvPr>
        </p:nvSpPr>
        <p:spPr>
          <a:xfrm>
            <a:off x="784226" y="2048999"/>
            <a:ext cx="6175375" cy="5065479"/>
          </a:xfrm>
        </p:spPr>
        <p:txBody>
          <a:bodyPr/>
          <a:lstStyle/>
          <a:p>
            <a:r>
              <a:rPr lang="sv-SE" sz="1600" u="sng" dirty="0">
                <a:cs typeface="Calibri" panose="020F0502020204030204" pitchFamily="34" charset="0"/>
              </a:rPr>
              <a:t>Behålla ungdomar 13-20 år</a:t>
            </a:r>
          </a:p>
          <a:p>
            <a:pPr lvl="1"/>
            <a:r>
              <a:rPr lang="sv-SE" sz="1600" dirty="0"/>
              <a:t>Värdegrundsarbete</a:t>
            </a:r>
          </a:p>
          <a:p>
            <a:pPr lvl="1"/>
            <a:r>
              <a:rPr lang="sv-SE" sz="1600" dirty="0"/>
              <a:t>Föreningsutveckling</a:t>
            </a:r>
          </a:p>
          <a:p>
            <a:pPr lvl="1"/>
            <a:r>
              <a:rPr lang="sv-SE" sz="1600" dirty="0"/>
              <a:t>Ledarkonferens</a:t>
            </a:r>
          </a:p>
          <a:p>
            <a:pPr lvl="1"/>
            <a:r>
              <a:rPr lang="sv-SE" sz="1600" dirty="0"/>
              <a:t>3 mot 3-sarg</a:t>
            </a:r>
          </a:p>
          <a:p>
            <a:pPr lvl="1"/>
            <a:r>
              <a:rPr lang="sv-SE" sz="1600" dirty="0"/>
              <a:t>5 mot 5- och 9 mot 9-mål</a:t>
            </a:r>
            <a:endParaRPr lang="sv-SE" sz="1600" dirty="0">
              <a:cs typeface="Calibri" panose="020F0502020204030204" pitchFamily="34" charset="0"/>
            </a:endParaRPr>
          </a:p>
          <a:p>
            <a:r>
              <a:rPr lang="sv-SE" sz="1600" u="sng" dirty="0">
                <a:cs typeface="Calibri" panose="020F0502020204030204" pitchFamily="34" charset="0"/>
              </a:rPr>
              <a:t>Utbilda aktivitetsledare</a:t>
            </a:r>
          </a:p>
          <a:p>
            <a:pPr lvl="1"/>
            <a:r>
              <a:rPr lang="sv-SE" sz="1600" dirty="0"/>
              <a:t>Tränarutbildning C, B, A ungdom</a:t>
            </a:r>
          </a:p>
          <a:p>
            <a:pPr lvl="1"/>
            <a:r>
              <a:rPr lang="sv-SE" sz="1600" dirty="0"/>
              <a:t>Fotbollsskolan/</a:t>
            </a:r>
            <a:r>
              <a:rPr lang="sv-SE" sz="1600" dirty="0" err="1"/>
              <a:t>Futsalskola</a:t>
            </a:r>
            <a:endParaRPr lang="sv-SE" sz="1600" dirty="0"/>
          </a:p>
          <a:p>
            <a:pPr lvl="1"/>
            <a:r>
              <a:rPr lang="sv-SE" sz="1600" dirty="0"/>
              <a:t>Lagbesök med mera</a:t>
            </a:r>
          </a:p>
          <a:p>
            <a:pPr lvl="1"/>
            <a:r>
              <a:rPr lang="sv-SE" sz="1600" dirty="0"/>
              <a:t>Andra tränarutbildningar</a:t>
            </a:r>
            <a:endParaRPr lang="sv-SE" sz="1600" u="sng" dirty="0">
              <a:cs typeface="Calibri" panose="020F0502020204030204" pitchFamily="34" charset="0"/>
            </a:endParaRPr>
          </a:p>
          <a:p>
            <a:r>
              <a:rPr lang="sv-SE" sz="1600" u="sng" dirty="0"/>
              <a:t>Coronastöd</a:t>
            </a:r>
          </a:p>
          <a:p>
            <a:pPr lvl="1"/>
            <a:r>
              <a:rPr lang="sv-SE" sz="1600" dirty="0"/>
              <a:t>Rengöringsmedel</a:t>
            </a:r>
          </a:p>
          <a:p>
            <a:pPr lvl="1"/>
            <a:r>
              <a:rPr lang="sv-SE" sz="1600" dirty="0"/>
              <a:t>Handsprit</a:t>
            </a:r>
          </a:p>
          <a:p>
            <a:pPr lvl="1"/>
            <a:r>
              <a:rPr lang="sv-SE" sz="1600" dirty="0"/>
              <a:t>Plexiglas</a:t>
            </a:r>
          </a:p>
        </p:txBody>
      </p:sp>
      <p:sp>
        <p:nvSpPr>
          <p:cNvPr id="4" name="textruta 3">
            <a:extLst>
              <a:ext uri="{FF2B5EF4-FFF2-40B4-BE49-F238E27FC236}">
                <a16:creationId xmlns:a16="http://schemas.microsoft.com/office/drawing/2014/main" id="{108CC574-9E79-4988-A704-348AE882F422}"/>
              </a:ext>
            </a:extLst>
          </p:cNvPr>
          <p:cNvSpPr txBox="1"/>
          <p:nvPr/>
        </p:nvSpPr>
        <p:spPr>
          <a:xfrm>
            <a:off x="7039929" y="5883653"/>
            <a:ext cx="4954555" cy="307777"/>
          </a:xfrm>
          <a:prstGeom prst="rect">
            <a:avLst/>
          </a:prstGeom>
          <a:noFill/>
        </p:spPr>
        <p:txBody>
          <a:bodyPr wrap="square" rtlCol="0">
            <a:spAutoFit/>
          </a:bodyPr>
          <a:lstStyle/>
          <a:p>
            <a:r>
              <a:rPr lang="sv-SE" sz="1400" dirty="0">
                <a:solidFill>
                  <a:srgbClr val="C00000"/>
                </a:solidFill>
                <a:hlinkClick r:id="rId2"/>
              </a:rPr>
              <a:t>Videoinstruktion ansökan IdrottOnline</a:t>
            </a:r>
            <a:endParaRPr lang="sv-SE" sz="1400" dirty="0">
              <a:solidFill>
                <a:srgbClr val="C00000"/>
              </a:solidFill>
            </a:endParaRPr>
          </a:p>
        </p:txBody>
      </p:sp>
      <p:sp>
        <p:nvSpPr>
          <p:cNvPr id="5" name="Platshållare för text 2"/>
          <p:cNvSpPr txBox="1">
            <a:spLocks/>
          </p:cNvSpPr>
          <p:nvPr/>
        </p:nvSpPr>
        <p:spPr>
          <a:xfrm>
            <a:off x="6049283" y="2048999"/>
            <a:ext cx="3740692" cy="1790065"/>
          </a:xfrm>
          <a:prstGeom prst="rect">
            <a:avLst/>
          </a:prstGeom>
        </p:spPr>
        <p:txBody>
          <a:bodyPr/>
          <a:lstStyle>
            <a:lvl1pPr marL="228600" indent="-228600" algn="l" defTabSz="914400" rtl="0" eaLnBrk="1" latinLnBrk="0" hangingPunct="1">
              <a:lnSpc>
                <a:spcPct val="90000"/>
              </a:lnSpc>
              <a:spcBef>
                <a:spcPts val="1000"/>
              </a:spcBef>
              <a:buClrTx/>
              <a:buFont typeface="Arial" panose="020B0604020202020204" pitchFamily="34" charset="0"/>
              <a:buChar char="•"/>
              <a:defRPr sz="1700" kern="1200">
                <a:solidFill>
                  <a:srgbClr val="C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700" kern="1200">
                <a:solidFill>
                  <a:srgbClr val="C00000"/>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700" kern="1200">
                <a:solidFill>
                  <a:srgbClr val="C0000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700" kern="1200">
                <a:solidFill>
                  <a:srgbClr val="C00000"/>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700" kern="1200">
                <a:solidFill>
                  <a:srgbClr val="C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1600" u="sng" dirty="0">
                <a:cs typeface="Calibri" panose="020F0502020204030204" pitchFamily="34" charset="0"/>
              </a:rPr>
              <a:t>Går ej att söka för</a:t>
            </a:r>
          </a:p>
          <a:p>
            <a:pPr lvl="1"/>
            <a:r>
              <a:rPr lang="sv-SE" sz="1600" dirty="0"/>
              <a:t>Ungdomsdomarutbildning</a:t>
            </a:r>
          </a:p>
          <a:p>
            <a:pPr lvl="1"/>
            <a:r>
              <a:rPr lang="sv-SE" sz="1600" dirty="0"/>
              <a:t>Planskötarutbildningar</a:t>
            </a:r>
          </a:p>
          <a:p>
            <a:pPr lvl="1"/>
            <a:r>
              <a:rPr lang="sv-SE" sz="1600" dirty="0"/>
              <a:t>Lägerverksamhet</a:t>
            </a:r>
          </a:p>
          <a:p>
            <a:pPr lvl="1"/>
            <a:endParaRPr lang="sv-SE" sz="1800" dirty="0"/>
          </a:p>
          <a:p>
            <a:pPr lvl="1"/>
            <a:endParaRPr lang="sv-SE" sz="1800" dirty="0"/>
          </a:p>
        </p:txBody>
      </p:sp>
    </p:spTree>
    <p:extLst>
      <p:ext uri="{BB962C8B-B14F-4D97-AF65-F5344CB8AC3E}">
        <p14:creationId xmlns:p14="http://schemas.microsoft.com/office/powerpoint/2010/main" val="2358789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additive="base">
                                        <p:cTn id="27" dur="5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3">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8" fill="hold" grpId="0" nodeType="click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 calcmode="lin" valueType="num">
                                      <p:cBhvr additive="base">
                                        <p:cTn id="33" dur="500" fill="hold"/>
                                        <p:tgtEl>
                                          <p:spTgt spid="3">
                                            <p:txEl>
                                              <p:pRg st="6" end="6"/>
                                            </p:tx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3">
                                            <p:txEl>
                                              <p:pRg st="6" end="6"/>
                                            </p:txEl>
                                          </p:spTgt>
                                        </p:tgtEl>
                                        <p:attrNameLst>
                                          <p:attrName>ppt_y</p:attrName>
                                        </p:attrNameLst>
                                      </p:cBhvr>
                                      <p:tavLst>
                                        <p:tav tm="0">
                                          <p:val>
                                            <p:strVal val="#ppt_y"/>
                                          </p:val>
                                        </p:tav>
                                        <p:tav tm="100000">
                                          <p:val>
                                            <p:strVal val="#ppt_y"/>
                                          </p:val>
                                        </p:tav>
                                      </p:tavLst>
                                    </p:anim>
                                  </p:childTnLst>
                                </p:cTn>
                              </p:par>
                              <p:par>
                                <p:cTn id="35" presetID="2" presetClass="entr" presetSubtype="8" fill="hold" grpId="0" nodeType="with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calcmode="lin" valueType="num">
                                      <p:cBhvr additive="base">
                                        <p:cTn id="37" dur="500" fill="hold"/>
                                        <p:tgtEl>
                                          <p:spTgt spid="3">
                                            <p:txEl>
                                              <p:pRg st="7" end="7"/>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3">
                                            <p:txEl>
                                              <p:pRg st="7" end="7"/>
                                            </p:txEl>
                                          </p:spTgt>
                                        </p:tgtEl>
                                        <p:attrNameLst>
                                          <p:attrName>ppt_y</p:attrName>
                                        </p:attrNameLst>
                                      </p:cBhvr>
                                      <p:tavLst>
                                        <p:tav tm="0">
                                          <p:val>
                                            <p:strVal val="#ppt_y"/>
                                          </p:val>
                                        </p:tav>
                                        <p:tav tm="100000">
                                          <p:val>
                                            <p:strVal val="#ppt_y"/>
                                          </p:val>
                                        </p:tav>
                                      </p:tavLst>
                                    </p:anim>
                                  </p:childTnLst>
                                </p:cTn>
                              </p:par>
                              <p:par>
                                <p:cTn id="39" presetID="2" presetClass="entr" presetSubtype="8" fill="hold" grpId="0" nodeType="withEffect">
                                  <p:stCondLst>
                                    <p:cond delay="0"/>
                                  </p:stCondLst>
                                  <p:childTnLst>
                                    <p:set>
                                      <p:cBhvr>
                                        <p:cTn id="40" dur="1" fill="hold">
                                          <p:stCondLst>
                                            <p:cond delay="0"/>
                                          </p:stCondLst>
                                        </p:cTn>
                                        <p:tgtEl>
                                          <p:spTgt spid="3">
                                            <p:txEl>
                                              <p:pRg st="8" end="8"/>
                                            </p:txEl>
                                          </p:spTgt>
                                        </p:tgtEl>
                                        <p:attrNameLst>
                                          <p:attrName>style.visibility</p:attrName>
                                        </p:attrNameLst>
                                      </p:cBhvr>
                                      <p:to>
                                        <p:strVal val="visible"/>
                                      </p:to>
                                    </p:set>
                                    <p:anim calcmode="lin" valueType="num">
                                      <p:cBhvr additive="base">
                                        <p:cTn id="41" dur="500" fill="hold"/>
                                        <p:tgtEl>
                                          <p:spTgt spid="3">
                                            <p:txEl>
                                              <p:pRg st="8" end="8"/>
                                            </p:txEl>
                                          </p:spTgt>
                                        </p:tgtEl>
                                        <p:attrNameLst>
                                          <p:attrName>ppt_x</p:attrName>
                                        </p:attrNameLst>
                                      </p:cBhvr>
                                      <p:tavLst>
                                        <p:tav tm="0">
                                          <p:val>
                                            <p:strVal val="0-#ppt_w/2"/>
                                          </p:val>
                                        </p:tav>
                                        <p:tav tm="100000">
                                          <p:val>
                                            <p:strVal val="#ppt_x"/>
                                          </p:val>
                                        </p:tav>
                                      </p:tavLst>
                                    </p:anim>
                                    <p:anim calcmode="lin" valueType="num">
                                      <p:cBhvr additive="base">
                                        <p:cTn id="42" dur="500" fill="hold"/>
                                        <p:tgtEl>
                                          <p:spTgt spid="3">
                                            <p:txEl>
                                              <p:pRg st="8" end="8"/>
                                            </p:txEl>
                                          </p:spTgt>
                                        </p:tgtEl>
                                        <p:attrNameLst>
                                          <p:attrName>ppt_y</p:attrName>
                                        </p:attrNameLst>
                                      </p:cBhvr>
                                      <p:tavLst>
                                        <p:tav tm="0">
                                          <p:val>
                                            <p:strVal val="#ppt_y"/>
                                          </p:val>
                                        </p:tav>
                                        <p:tav tm="100000">
                                          <p:val>
                                            <p:strVal val="#ppt_y"/>
                                          </p:val>
                                        </p:tav>
                                      </p:tavLst>
                                    </p:anim>
                                  </p:childTnLst>
                                </p:cTn>
                              </p:par>
                              <p:par>
                                <p:cTn id="43" presetID="2" presetClass="entr" presetSubtype="8" fill="hold" grpId="0" nodeType="withEffect">
                                  <p:stCondLst>
                                    <p:cond delay="0"/>
                                  </p:stCondLst>
                                  <p:childTnLst>
                                    <p:set>
                                      <p:cBhvr>
                                        <p:cTn id="44" dur="1" fill="hold">
                                          <p:stCondLst>
                                            <p:cond delay="0"/>
                                          </p:stCondLst>
                                        </p:cTn>
                                        <p:tgtEl>
                                          <p:spTgt spid="3">
                                            <p:txEl>
                                              <p:pRg st="9" end="9"/>
                                            </p:txEl>
                                          </p:spTgt>
                                        </p:tgtEl>
                                        <p:attrNameLst>
                                          <p:attrName>style.visibility</p:attrName>
                                        </p:attrNameLst>
                                      </p:cBhvr>
                                      <p:to>
                                        <p:strVal val="visible"/>
                                      </p:to>
                                    </p:set>
                                    <p:anim calcmode="lin" valueType="num">
                                      <p:cBhvr additive="base">
                                        <p:cTn id="45" dur="500" fill="hold"/>
                                        <p:tgtEl>
                                          <p:spTgt spid="3">
                                            <p:txEl>
                                              <p:pRg st="9" end="9"/>
                                            </p:txEl>
                                          </p:spTgt>
                                        </p:tgtEl>
                                        <p:attrNameLst>
                                          <p:attrName>ppt_x</p:attrName>
                                        </p:attrNameLst>
                                      </p:cBhvr>
                                      <p:tavLst>
                                        <p:tav tm="0">
                                          <p:val>
                                            <p:strVal val="0-#ppt_w/2"/>
                                          </p:val>
                                        </p:tav>
                                        <p:tav tm="100000">
                                          <p:val>
                                            <p:strVal val="#ppt_x"/>
                                          </p:val>
                                        </p:tav>
                                      </p:tavLst>
                                    </p:anim>
                                    <p:anim calcmode="lin" valueType="num">
                                      <p:cBhvr additive="base">
                                        <p:cTn id="46" dur="500" fill="hold"/>
                                        <p:tgtEl>
                                          <p:spTgt spid="3">
                                            <p:txEl>
                                              <p:pRg st="9" end="9"/>
                                            </p:txEl>
                                          </p:spTgt>
                                        </p:tgtEl>
                                        <p:attrNameLst>
                                          <p:attrName>ppt_y</p:attrName>
                                        </p:attrNameLst>
                                      </p:cBhvr>
                                      <p:tavLst>
                                        <p:tav tm="0">
                                          <p:val>
                                            <p:strVal val="#ppt_y"/>
                                          </p:val>
                                        </p:tav>
                                        <p:tav tm="100000">
                                          <p:val>
                                            <p:strVal val="#ppt_y"/>
                                          </p:val>
                                        </p:tav>
                                      </p:tavLst>
                                    </p:anim>
                                  </p:childTnLst>
                                </p:cTn>
                              </p:par>
                              <p:par>
                                <p:cTn id="47" presetID="2" presetClass="entr" presetSubtype="8" fill="hold" grpId="0" nodeType="withEffect">
                                  <p:stCondLst>
                                    <p:cond delay="0"/>
                                  </p:stCondLst>
                                  <p:childTnLst>
                                    <p:set>
                                      <p:cBhvr>
                                        <p:cTn id="48" dur="1" fill="hold">
                                          <p:stCondLst>
                                            <p:cond delay="0"/>
                                          </p:stCondLst>
                                        </p:cTn>
                                        <p:tgtEl>
                                          <p:spTgt spid="3">
                                            <p:txEl>
                                              <p:pRg st="10" end="10"/>
                                            </p:txEl>
                                          </p:spTgt>
                                        </p:tgtEl>
                                        <p:attrNameLst>
                                          <p:attrName>style.visibility</p:attrName>
                                        </p:attrNameLst>
                                      </p:cBhvr>
                                      <p:to>
                                        <p:strVal val="visible"/>
                                      </p:to>
                                    </p:set>
                                    <p:anim calcmode="lin" valueType="num">
                                      <p:cBhvr additive="base">
                                        <p:cTn id="49" dur="500" fill="hold"/>
                                        <p:tgtEl>
                                          <p:spTgt spid="3">
                                            <p:txEl>
                                              <p:pRg st="10" end="10"/>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3">
                                            <p:txEl>
                                              <p:pRg st="10" end="10"/>
                                            </p:txEl>
                                          </p:spTgt>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8" fill="hold" grpId="0" nodeType="clickEffect">
                                  <p:stCondLst>
                                    <p:cond delay="0"/>
                                  </p:stCondLst>
                                  <p:childTnLst>
                                    <p:set>
                                      <p:cBhvr>
                                        <p:cTn id="54" dur="1" fill="hold">
                                          <p:stCondLst>
                                            <p:cond delay="0"/>
                                          </p:stCondLst>
                                        </p:cTn>
                                        <p:tgtEl>
                                          <p:spTgt spid="3">
                                            <p:txEl>
                                              <p:pRg st="11" end="11"/>
                                            </p:txEl>
                                          </p:spTgt>
                                        </p:tgtEl>
                                        <p:attrNameLst>
                                          <p:attrName>style.visibility</p:attrName>
                                        </p:attrNameLst>
                                      </p:cBhvr>
                                      <p:to>
                                        <p:strVal val="visible"/>
                                      </p:to>
                                    </p:set>
                                    <p:anim calcmode="lin" valueType="num">
                                      <p:cBhvr additive="base">
                                        <p:cTn id="55" dur="500" fill="hold"/>
                                        <p:tgtEl>
                                          <p:spTgt spid="3">
                                            <p:txEl>
                                              <p:pRg st="11" end="11"/>
                                            </p:txEl>
                                          </p:spTgt>
                                        </p:tgtEl>
                                        <p:attrNameLst>
                                          <p:attrName>ppt_x</p:attrName>
                                        </p:attrNameLst>
                                      </p:cBhvr>
                                      <p:tavLst>
                                        <p:tav tm="0">
                                          <p:val>
                                            <p:strVal val="0-#ppt_w/2"/>
                                          </p:val>
                                        </p:tav>
                                        <p:tav tm="100000">
                                          <p:val>
                                            <p:strVal val="#ppt_x"/>
                                          </p:val>
                                        </p:tav>
                                      </p:tavLst>
                                    </p:anim>
                                    <p:anim calcmode="lin" valueType="num">
                                      <p:cBhvr additive="base">
                                        <p:cTn id="56" dur="500" fill="hold"/>
                                        <p:tgtEl>
                                          <p:spTgt spid="3">
                                            <p:txEl>
                                              <p:pRg st="11" end="11"/>
                                            </p:txEl>
                                          </p:spTgt>
                                        </p:tgtEl>
                                        <p:attrNameLst>
                                          <p:attrName>ppt_y</p:attrName>
                                        </p:attrNameLst>
                                      </p:cBhvr>
                                      <p:tavLst>
                                        <p:tav tm="0">
                                          <p:val>
                                            <p:strVal val="#ppt_y"/>
                                          </p:val>
                                        </p:tav>
                                        <p:tav tm="100000">
                                          <p:val>
                                            <p:strVal val="#ppt_y"/>
                                          </p:val>
                                        </p:tav>
                                      </p:tavLst>
                                    </p:anim>
                                  </p:childTnLst>
                                </p:cTn>
                              </p:par>
                              <p:par>
                                <p:cTn id="57" presetID="2" presetClass="entr" presetSubtype="8" fill="hold" grpId="0" nodeType="withEffect">
                                  <p:stCondLst>
                                    <p:cond delay="0"/>
                                  </p:stCondLst>
                                  <p:childTnLst>
                                    <p:set>
                                      <p:cBhvr>
                                        <p:cTn id="58" dur="1" fill="hold">
                                          <p:stCondLst>
                                            <p:cond delay="0"/>
                                          </p:stCondLst>
                                        </p:cTn>
                                        <p:tgtEl>
                                          <p:spTgt spid="3">
                                            <p:txEl>
                                              <p:pRg st="12" end="12"/>
                                            </p:txEl>
                                          </p:spTgt>
                                        </p:tgtEl>
                                        <p:attrNameLst>
                                          <p:attrName>style.visibility</p:attrName>
                                        </p:attrNameLst>
                                      </p:cBhvr>
                                      <p:to>
                                        <p:strVal val="visible"/>
                                      </p:to>
                                    </p:set>
                                    <p:anim calcmode="lin" valueType="num">
                                      <p:cBhvr additive="base">
                                        <p:cTn id="59" dur="500" fill="hold"/>
                                        <p:tgtEl>
                                          <p:spTgt spid="3">
                                            <p:txEl>
                                              <p:pRg st="12" end="12"/>
                                            </p:txEl>
                                          </p:spTgt>
                                        </p:tgtEl>
                                        <p:attrNameLst>
                                          <p:attrName>ppt_x</p:attrName>
                                        </p:attrNameLst>
                                      </p:cBhvr>
                                      <p:tavLst>
                                        <p:tav tm="0">
                                          <p:val>
                                            <p:strVal val="0-#ppt_w/2"/>
                                          </p:val>
                                        </p:tav>
                                        <p:tav tm="100000">
                                          <p:val>
                                            <p:strVal val="#ppt_x"/>
                                          </p:val>
                                        </p:tav>
                                      </p:tavLst>
                                    </p:anim>
                                    <p:anim calcmode="lin" valueType="num">
                                      <p:cBhvr additive="base">
                                        <p:cTn id="60" dur="500" fill="hold"/>
                                        <p:tgtEl>
                                          <p:spTgt spid="3">
                                            <p:txEl>
                                              <p:pRg st="12" end="12"/>
                                            </p:txEl>
                                          </p:spTgt>
                                        </p:tgtEl>
                                        <p:attrNameLst>
                                          <p:attrName>ppt_y</p:attrName>
                                        </p:attrNameLst>
                                      </p:cBhvr>
                                      <p:tavLst>
                                        <p:tav tm="0">
                                          <p:val>
                                            <p:strVal val="#ppt_y"/>
                                          </p:val>
                                        </p:tav>
                                        <p:tav tm="100000">
                                          <p:val>
                                            <p:strVal val="#ppt_y"/>
                                          </p:val>
                                        </p:tav>
                                      </p:tavLst>
                                    </p:anim>
                                  </p:childTnLst>
                                </p:cTn>
                              </p:par>
                              <p:par>
                                <p:cTn id="61" presetID="2" presetClass="entr" presetSubtype="8" fill="hold" grpId="0" nodeType="withEffect">
                                  <p:stCondLst>
                                    <p:cond delay="0"/>
                                  </p:stCondLst>
                                  <p:childTnLst>
                                    <p:set>
                                      <p:cBhvr>
                                        <p:cTn id="62" dur="1" fill="hold">
                                          <p:stCondLst>
                                            <p:cond delay="0"/>
                                          </p:stCondLst>
                                        </p:cTn>
                                        <p:tgtEl>
                                          <p:spTgt spid="3">
                                            <p:txEl>
                                              <p:pRg st="13" end="13"/>
                                            </p:txEl>
                                          </p:spTgt>
                                        </p:tgtEl>
                                        <p:attrNameLst>
                                          <p:attrName>style.visibility</p:attrName>
                                        </p:attrNameLst>
                                      </p:cBhvr>
                                      <p:to>
                                        <p:strVal val="visible"/>
                                      </p:to>
                                    </p:set>
                                    <p:anim calcmode="lin" valueType="num">
                                      <p:cBhvr additive="base">
                                        <p:cTn id="63" dur="500" fill="hold"/>
                                        <p:tgtEl>
                                          <p:spTgt spid="3">
                                            <p:txEl>
                                              <p:pRg st="13" end="13"/>
                                            </p:txEl>
                                          </p:spTgt>
                                        </p:tgtEl>
                                        <p:attrNameLst>
                                          <p:attrName>ppt_x</p:attrName>
                                        </p:attrNameLst>
                                      </p:cBhvr>
                                      <p:tavLst>
                                        <p:tav tm="0">
                                          <p:val>
                                            <p:strVal val="0-#ppt_w/2"/>
                                          </p:val>
                                        </p:tav>
                                        <p:tav tm="100000">
                                          <p:val>
                                            <p:strVal val="#ppt_x"/>
                                          </p:val>
                                        </p:tav>
                                      </p:tavLst>
                                    </p:anim>
                                    <p:anim calcmode="lin" valueType="num">
                                      <p:cBhvr additive="base">
                                        <p:cTn id="64" dur="500" fill="hold"/>
                                        <p:tgtEl>
                                          <p:spTgt spid="3">
                                            <p:txEl>
                                              <p:pRg st="13" end="13"/>
                                            </p:txEl>
                                          </p:spTgt>
                                        </p:tgtEl>
                                        <p:attrNameLst>
                                          <p:attrName>ppt_y</p:attrName>
                                        </p:attrNameLst>
                                      </p:cBhvr>
                                      <p:tavLst>
                                        <p:tav tm="0">
                                          <p:val>
                                            <p:strVal val="#ppt_y"/>
                                          </p:val>
                                        </p:tav>
                                        <p:tav tm="100000">
                                          <p:val>
                                            <p:strVal val="#ppt_y"/>
                                          </p:val>
                                        </p:tav>
                                      </p:tavLst>
                                    </p:anim>
                                  </p:childTnLst>
                                </p:cTn>
                              </p:par>
                              <p:par>
                                <p:cTn id="65" presetID="2" presetClass="entr" presetSubtype="8" fill="hold" grpId="0" nodeType="withEffect">
                                  <p:stCondLst>
                                    <p:cond delay="0"/>
                                  </p:stCondLst>
                                  <p:childTnLst>
                                    <p:set>
                                      <p:cBhvr>
                                        <p:cTn id="66" dur="1" fill="hold">
                                          <p:stCondLst>
                                            <p:cond delay="0"/>
                                          </p:stCondLst>
                                        </p:cTn>
                                        <p:tgtEl>
                                          <p:spTgt spid="3">
                                            <p:txEl>
                                              <p:pRg st="14" end="14"/>
                                            </p:txEl>
                                          </p:spTgt>
                                        </p:tgtEl>
                                        <p:attrNameLst>
                                          <p:attrName>style.visibility</p:attrName>
                                        </p:attrNameLst>
                                      </p:cBhvr>
                                      <p:to>
                                        <p:strVal val="visible"/>
                                      </p:to>
                                    </p:set>
                                    <p:anim calcmode="lin" valueType="num">
                                      <p:cBhvr additive="base">
                                        <p:cTn id="67" dur="500" fill="hold"/>
                                        <p:tgtEl>
                                          <p:spTgt spid="3">
                                            <p:txEl>
                                              <p:pRg st="14" end="14"/>
                                            </p:txEl>
                                          </p:spTgt>
                                        </p:tgtEl>
                                        <p:attrNameLst>
                                          <p:attrName>ppt_x</p:attrName>
                                        </p:attrNameLst>
                                      </p:cBhvr>
                                      <p:tavLst>
                                        <p:tav tm="0">
                                          <p:val>
                                            <p:strVal val="0-#ppt_w/2"/>
                                          </p:val>
                                        </p:tav>
                                        <p:tav tm="100000">
                                          <p:val>
                                            <p:strVal val="#ppt_x"/>
                                          </p:val>
                                        </p:tav>
                                      </p:tavLst>
                                    </p:anim>
                                    <p:anim calcmode="lin" valueType="num">
                                      <p:cBhvr additive="base">
                                        <p:cTn id="68" dur="500" fill="hold"/>
                                        <p:tgtEl>
                                          <p:spTgt spid="3">
                                            <p:txEl>
                                              <p:pRg st="14" end="14"/>
                                            </p:txEl>
                                          </p:spTgt>
                                        </p:tgtEl>
                                        <p:attrNameLst>
                                          <p:attrName>ppt_y</p:attrName>
                                        </p:attrNameLst>
                                      </p:cBhvr>
                                      <p:tavLst>
                                        <p:tav tm="0">
                                          <p:val>
                                            <p:strVal val="#ppt_y"/>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8" fill="hold" grpId="0" nodeType="clickEffect">
                                  <p:stCondLst>
                                    <p:cond delay="0"/>
                                  </p:stCondLst>
                                  <p:childTnLst>
                                    <p:set>
                                      <p:cBhvr>
                                        <p:cTn id="72" dur="1" fill="hold">
                                          <p:stCondLst>
                                            <p:cond delay="0"/>
                                          </p:stCondLst>
                                        </p:cTn>
                                        <p:tgtEl>
                                          <p:spTgt spid="5"/>
                                        </p:tgtEl>
                                        <p:attrNameLst>
                                          <p:attrName>style.visibility</p:attrName>
                                        </p:attrNameLst>
                                      </p:cBhvr>
                                      <p:to>
                                        <p:strVal val="visible"/>
                                      </p:to>
                                    </p:set>
                                    <p:anim calcmode="lin" valueType="num">
                                      <p:cBhvr additive="base">
                                        <p:cTn id="73" dur="500" fill="hold"/>
                                        <p:tgtEl>
                                          <p:spTgt spid="5"/>
                                        </p:tgtEl>
                                        <p:attrNameLst>
                                          <p:attrName>ppt_x</p:attrName>
                                        </p:attrNameLst>
                                      </p:cBhvr>
                                      <p:tavLst>
                                        <p:tav tm="0">
                                          <p:val>
                                            <p:strVal val="0-#ppt_w/2"/>
                                          </p:val>
                                        </p:tav>
                                        <p:tav tm="100000">
                                          <p:val>
                                            <p:strVal val="#ppt_x"/>
                                          </p:val>
                                        </p:tav>
                                      </p:tavLst>
                                    </p:anim>
                                    <p:anim calcmode="lin" valueType="num">
                                      <p:cBhvr additive="base">
                                        <p:cTn id="74" dur="500" fill="hold"/>
                                        <p:tgtEl>
                                          <p:spTgt spid="5"/>
                                        </p:tgtEl>
                                        <p:attrNameLst>
                                          <p:attrName>ppt_y</p:attrName>
                                        </p:attrNameLst>
                                      </p:cBhvr>
                                      <p:tavLst>
                                        <p:tav tm="0">
                                          <p:val>
                                            <p:strVal val="#ppt_y"/>
                                          </p:val>
                                        </p:tav>
                                        <p:tav tm="100000">
                                          <p:val>
                                            <p:strVal val="#ppt_y"/>
                                          </p:val>
                                        </p:tav>
                                      </p:tavLst>
                                    </p:anim>
                                  </p:childTnLst>
                                </p:cTn>
                              </p:par>
                              <p:par>
                                <p:cTn id="75" presetID="2" presetClass="entr" presetSubtype="4" fill="hold" grpId="0" nodeType="withEffect">
                                  <p:stCondLst>
                                    <p:cond delay="0"/>
                                  </p:stCondLst>
                                  <p:childTnLst>
                                    <p:set>
                                      <p:cBhvr>
                                        <p:cTn id="76" dur="1" fill="hold">
                                          <p:stCondLst>
                                            <p:cond delay="0"/>
                                          </p:stCondLst>
                                        </p:cTn>
                                        <p:tgtEl>
                                          <p:spTgt spid="4"/>
                                        </p:tgtEl>
                                        <p:attrNameLst>
                                          <p:attrName>style.visibility</p:attrName>
                                        </p:attrNameLst>
                                      </p:cBhvr>
                                      <p:to>
                                        <p:strVal val="visible"/>
                                      </p:to>
                                    </p:set>
                                    <p:anim calcmode="lin" valueType="num">
                                      <p:cBhvr additive="base">
                                        <p:cTn id="77" dur="500" fill="hold"/>
                                        <p:tgtEl>
                                          <p:spTgt spid="4"/>
                                        </p:tgtEl>
                                        <p:attrNameLst>
                                          <p:attrName>ppt_x</p:attrName>
                                        </p:attrNameLst>
                                      </p:cBhvr>
                                      <p:tavLst>
                                        <p:tav tm="0">
                                          <p:val>
                                            <p:strVal val="#ppt_x"/>
                                          </p:val>
                                        </p:tav>
                                        <p:tav tm="100000">
                                          <p:val>
                                            <p:strVal val="#ppt_x"/>
                                          </p:val>
                                        </p:tav>
                                      </p:tavLst>
                                    </p:anim>
                                    <p:anim calcmode="lin" valueType="num">
                                      <p:cBhvr additive="base">
                                        <p:cTn id="7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title"/>
          </p:nvPr>
        </p:nvSpPr>
        <p:spPr/>
        <p:txBody>
          <a:bodyPr/>
          <a:lstStyle/>
          <a:p>
            <a:r>
              <a:rPr lang="sv-SE" dirty="0"/>
              <a:t>Fotbollsskolan – Lira blågult</a:t>
            </a:r>
          </a:p>
        </p:txBody>
      </p:sp>
      <p:sp>
        <p:nvSpPr>
          <p:cNvPr id="2" name="Underrubrik 1">
            <a:extLst>
              <a:ext uri="{FF2B5EF4-FFF2-40B4-BE49-F238E27FC236}">
                <a16:creationId xmlns:a16="http://schemas.microsoft.com/office/drawing/2014/main" id="{8C05EA8F-C3DF-4DB6-BCA5-4D2AFF886AE2}"/>
              </a:ext>
            </a:extLst>
          </p:cNvPr>
          <p:cNvSpPr>
            <a:spLocks noGrp="1"/>
          </p:cNvSpPr>
          <p:nvPr>
            <p:ph sz="quarter" idx="13"/>
          </p:nvPr>
        </p:nvSpPr>
        <p:spPr/>
        <p:txBody>
          <a:bodyPr/>
          <a:lstStyle/>
          <a:p>
            <a:pPr algn="ctr"/>
            <a:r>
              <a:rPr lang="sv-SE" sz="4600" b="1" dirty="0"/>
              <a:t>Fotbollsskolan </a:t>
            </a:r>
          </a:p>
        </p:txBody>
      </p:sp>
      <p:pic>
        <p:nvPicPr>
          <p:cNvPr id="5" name="Bildobjekt 4">
            <a:hlinkClick r:id="rId3"/>
            <a:extLst>
              <a:ext uri="{FF2B5EF4-FFF2-40B4-BE49-F238E27FC236}">
                <a16:creationId xmlns:a16="http://schemas.microsoft.com/office/drawing/2014/main" id="{7A4FB091-4E8A-4D66-8E22-CAC7F3EF5620}"/>
              </a:ext>
            </a:extLst>
          </p:cNvPr>
          <p:cNvPicPr>
            <a:picLocks noChangeAspect="1"/>
          </p:cNvPicPr>
          <p:nvPr/>
        </p:nvPicPr>
        <p:blipFill>
          <a:blip r:embed="rId4"/>
          <a:stretch>
            <a:fillRect/>
          </a:stretch>
        </p:blipFill>
        <p:spPr>
          <a:xfrm>
            <a:off x="2656241" y="2074487"/>
            <a:ext cx="6879511" cy="3869725"/>
          </a:xfrm>
          <a:prstGeom prst="rect">
            <a:avLst/>
          </a:prstGeom>
        </p:spPr>
      </p:pic>
      <p:sp>
        <p:nvSpPr>
          <p:cNvPr id="6" name="textruta 5">
            <a:extLst>
              <a:ext uri="{FF2B5EF4-FFF2-40B4-BE49-F238E27FC236}">
                <a16:creationId xmlns:a16="http://schemas.microsoft.com/office/drawing/2014/main" id="{F0991915-5B34-4626-8138-FB946CF1DF1F}"/>
              </a:ext>
            </a:extLst>
          </p:cNvPr>
          <p:cNvSpPr txBox="1"/>
          <p:nvPr/>
        </p:nvSpPr>
        <p:spPr>
          <a:xfrm>
            <a:off x="2656241" y="6002982"/>
            <a:ext cx="6879511" cy="907941"/>
          </a:xfrm>
          <a:prstGeom prst="rect">
            <a:avLst/>
          </a:prstGeom>
          <a:noFill/>
        </p:spPr>
        <p:txBody>
          <a:bodyPr wrap="square" rtlCol="0">
            <a:spAutoFit/>
          </a:bodyPr>
          <a:lstStyle/>
          <a:p>
            <a:r>
              <a:rPr lang="en-US" sz="1400" dirty="0" err="1"/>
              <a:t>Registrera</a:t>
            </a:r>
            <a:r>
              <a:rPr lang="en-US" sz="1400" dirty="0"/>
              <a:t> er </a:t>
            </a:r>
            <a:r>
              <a:rPr lang="en-US" sz="1400" dirty="0" err="1"/>
              <a:t>förening</a:t>
            </a:r>
            <a:r>
              <a:rPr lang="en-US" sz="1400" dirty="0"/>
              <a:t> </a:t>
            </a:r>
            <a:r>
              <a:rPr lang="en-US" sz="1400" dirty="0" err="1"/>
              <a:t>här</a:t>
            </a:r>
            <a:r>
              <a:rPr lang="en-US" sz="1400" dirty="0"/>
              <a:t>: </a:t>
            </a:r>
            <a:r>
              <a:rPr lang="en-US" sz="1400" dirty="0">
                <a:hlinkClick r:id="rId3"/>
              </a:rPr>
              <a:t>https://aktiva.svenskfotboll.se/spelare/fotbollsskolan/</a:t>
            </a:r>
            <a:endParaRPr lang="en-US" sz="1400" dirty="0"/>
          </a:p>
          <a:p>
            <a:endParaRPr lang="en-US" sz="1400" dirty="0"/>
          </a:p>
          <a:p>
            <a:r>
              <a:rPr lang="sv-SE" sz="1400" dirty="0">
                <a:hlinkClick r:id="rId5"/>
              </a:rPr>
              <a:t>Anpassningar av Fotbollsskolan - Svensk fotboll</a:t>
            </a:r>
            <a:endParaRPr lang="en-US" sz="1400" dirty="0"/>
          </a:p>
          <a:p>
            <a:endParaRPr lang="sv-SE" sz="1100" dirty="0"/>
          </a:p>
        </p:txBody>
      </p:sp>
    </p:spTree>
    <p:extLst>
      <p:ext uri="{BB962C8B-B14F-4D97-AF65-F5344CB8AC3E}">
        <p14:creationId xmlns:p14="http://schemas.microsoft.com/office/powerpoint/2010/main" val="37097784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4281541B-AE4D-4119-8D35-6DFF87703336}"/>
              </a:ext>
            </a:extLst>
          </p:cNvPr>
          <p:cNvSpPr>
            <a:spLocks noGrp="1"/>
          </p:cNvSpPr>
          <p:nvPr>
            <p:ph type="ctrTitle"/>
          </p:nvPr>
        </p:nvSpPr>
        <p:spPr>
          <a:xfrm>
            <a:off x="677731" y="3629279"/>
            <a:ext cx="3703680" cy="646331"/>
          </a:xfrm>
        </p:spPr>
        <p:txBody>
          <a:bodyPr/>
          <a:lstStyle/>
          <a:p>
            <a:br>
              <a:rPr lang="sv-SE" sz="1400" b="0" dirty="0">
                <a:latin typeface="+mn-lt"/>
              </a:rPr>
            </a:br>
            <a:br>
              <a:rPr lang="sv-SE" sz="1400" b="0" dirty="0">
                <a:latin typeface="+mn-lt"/>
              </a:rPr>
            </a:br>
            <a:br>
              <a:rPr lang="sv-SE" sz="1400" b="0" dirty="0">
                <a:latin typeface="+mn-lt"/>
              </a:rPr>
            </a:br>
            <a:br>
              <a:rPr lang="sv-SE" sz="1400" b="0" dirty="0">
                <a:latin typeface="+mn-lt"/>
              </a:rPr>
            </a:br>
            <a:br>
              <a:rPr lang="sv-SE" sz="1400" b="0" dirty="0">
                <a:latin typeface="+mn-lt"/>
              </a:rPr>
            </a:br>
            <a:br>
              <a:rPr lang="sv-SE" sz="1100" b="0" dirty="0">
                <a:latin typeface="+mn-lt"/>
              </a:rPr>
            </a:br>
            <a:br>
              <a:rPr lang="sv-SE" sz="1100" b="0" dirty="0">
                <a:latin typeface="+mn-lt"/>
              </a:rPr>
            </a:br>
            <a:br>
              <a:rPr lang="sv-SE" sz="1100" b="0" dirty="0">
                <a:latin typeface="+mn-lt"/>
              </a:rPr>
            </a:br>
            <a:endParaRPr lang="sv-SE" sz="1100" b="0" dirty="0">
              <a:latin typeface="+mn-lt"/>
            </a:endParaRPr>
          </a:p>
        </p:txBody>
      </p:sp>
      <p:sp>
        <p:nvSpPr>
          <p:cNvPr id="7" name="Rubrik 1"/>
          <p:cNvSpPr txBox="1">
            <a:spLocks/>
          </p:cNvSpPr>
          <p:nvPr/>
        </p:nvSpPr>
        <p:spPr>
          <a:xfrm>
            <a:off x="784225" y="1173479"/>
            <a:ext cx="6175376" cy="770256"/>
          </a:xfrm>
          <a:prstGeom prst="rect">
            <a:avLst/>
          </a:prstGeom>
        </p:spPr>
        <p:txBody>
          <a:bodyPr anchor="t" anchorCtr="0"/>
          <a:lstStyle>
            <a:lvl1pPr algn="l" defTabSz="914400" rtl="0" eaLnBrk="1" latinLnBrk="0" hangingPunct="1">
              <a:lnSpc>
                <a:spcPct val="90000"/>
              </a:lnSpc>
              <a:spcBef>
                <a:spcPct val="0"/>
              </a:spcBef>
              <a:buNone/>
              <a:defRPr sz="4300" b="1" kern="1200">
                <a:solidFill>
                  <a:srgbClr val="C00000"/>
                </a:solidFill>
                <a:latin typeface="+mj-lt"/>
                <a:ea typeface="+mj-ea"/>
                <a:cs typeface="+mj-cs"/>
              </a:defRPr>
            </a:lvl1pPr>
          </a:lstStyle>
          <a:p>
            <a:r>
              <a:rPr lang="sv-SE" sz="4600" dirty="0">
                <a:latin typeface="+mn-lt"/>
              </a:rPr>
              <a:t>Föreningsutveckling</a:t>
            </a:r>
          </a:p>
        </p:txBody>
      </p:sp>
      <p:sp>
        <p:nvSpPr>
          <p:cNvPr id="2" name="textruta 1">
            <a:extLst>
              <a:ext uri="{FF2B5EF4-FFF2-40B4-BE49-F238E27FC236}">
                <a16:creationId xmlns:a16="http://schemas.microsoft.com/office/drawing/2014/main" id="{2996B2D5-E647-43C7-9642-A1D41C0FFACA}"/>
              </a:ext>
            </a:extLst>
          </p:cNvPr>
          <p:cNvSpPr txBox="1"/>
          <p:nvPr/>
        </p:nvSpPr>
        <p:spPr>
          <a:xfrm>
            <a:off x="677730" y="2724394"/>
            <a:ext cx="3044414" cy="646331"/>
          </a:xfrm>
          <a:prstGeom prst="rect">
            <a:avLst/>
          </a:prstGeom>
          <a:noFill/>
        </p:spPr>
        <p:txBody>
          <a:bodyPr wrap="square" rtlCol="0">
            <a:spAutoFit/>
          </a:bodyPr>
          <a:lstStyle/>
          <a:p>
            <a:r>
              <a:rPr lang="sv-SE" dirty="0">
                <a:solidFill>
                  <a:srgbClr val="C00000"/>
                </a:solidFill>
              </a:rPr>
              <a:t>Parafotboll</a:t>
            </a:r>
          </a:p>
          <a:p>
            <a:endParaRPr lang="sv-SE" dirty="0"/>
          </a:p>
        </p:txBody>
      </p:sp>
      <p:sp>
        <p:nvSpPr>
          <p:cNvPr id="4" name="textruta 3">
            <a:extLst>
              <a:ext uri="{FF2B5EF4-FFF2-40B4-BE49-F238E27FC236}">
                <a16:creationId xmlns:a16="http://schemas.microsoft.com/office/drawing/2014/main" id="{EC176841-1A9F-42B8-87FD-2D1BA37C3745}"/>
              </a:ext>
            </a:extLst>
          </p:cNvPr>
          <p:cNvSpPr txBox="1"/>
          <p:nvPr/>
        </p:nvSpPr>
        <p:spPr>
          <a:xfrm>
            <a:off x="677732" y="3278944"/>
            <a:ext cx="2899858" cy="369332"/>
          </a:xfrm>
          <a:prstGeom prst="rect">
            <a:avLst/>
          </a:prstGeom>
          <a:noFill/>
        </p:spPr>
        <p:txBody>
          <a:bodyPr wrap="square" rtlCol="0">
            <a:spAutoFit/>
          </a:bodyPr>
          <a:lstStyle/>
          <a:p>
            <a:r>
              <a:rPr lang="sv-SE" dirty="0"/>
              <a:t>Fotboll Fitness/Gåfotboll</a:t>
            </a:r>
          </a:p>
        </p:txBody>
      </p:sp>
      <p:sp>
        <p:nvSpPr>
          <p:cNvPr id="6" name="textruta 5">
            <a:extLst>
              <a:ext uri="{FF2B5EF4-FFF2-40B4-BE49-F238E27FC236}">
                <a16:creationId xmlns:a16="http://schemas.microsoft.com/office/drawing/2014/main" id="{622D660F-3EAF-4721-81E5-3A8100D325DA}"/>
              </a:ext>
            </a:extLst>
          </p:cNvPr>
          <p:cNvSpPr txBox="1"/>
          <p:nvPr/>
        </p:nvSpPr>
        <p:spPr>
          <a:xfrm>
            <a:off x="677731" y="3758502"/>
            <a:ext cx="3077291" cy="369332"/>
          </a:xfrm>
          <a:prstGeom prst="rect">
            <a:avLst/>
          </a:prstGeom>
          <a:noFill/>
        </p:spPr>
        <p:txBody>
          <a:bodyPr wrap="square" rtlCol="0">
            <a:spAutoFit/>
          </a:bodyPr>
          <a:lstStyle/>
          <a:p>
            <a:r>
              <a:rPr lang="sv-SE" dirty="0"/>
              <a:t>+10 000</a:t>
            </a:r>
          </a:p>
        </p:txBody>
      </p:sp>
      <p:cxnSp>
        <p:nvCxnSpPr>
          <p:cNvPr id="9" name="Rak koppling 8">
            <a:extLst>
              <a:ext uri="{FF2B5EF4-FFF2-40B4-BE49-F238E27FC236}">
                <a16:creationId xmlns:a16="http://schemas.microsoft.com/office/drawing/2014/main" id="{A1919BE3-6BDB-4D00-9981-7A378DDB6378}"/>
              </a:ext>
            </a:extLst>
          </p:cNvPr>
          <p:cNvCxnSpPr>
            <a:cxnSpLocks/>
          </p:cNvCxnSpPr>
          <p:nvPr/>
        </p:nvCxnSpPr>
        <p:spPr>
          <a:xfrm>
            <a:off x="3666678" y="2355925"/>
            <a:ext cx="0" cy="3193041"/>
          </a:xfrm>
          <a:prstGeom prst="line">
            <a:avLst/>
          </a:prstGeom>
          <a:ln>
            <a:solidFill>
              <a:srgbClr val="C00000"/>
            </a:solidFill>
          </a:ln>
        </p:spPr>
        <p:style>
          <a:lnRef idx="3">
            <a:schemeClr val="dk1"/>
          </a:lnRef>
          <a:fillRef idx="0">
            <a:schemeClr val="dk1"/>
          </a:fillRef>
          <a:effectRef idx="2">
            <a:schemeClr val="dk1"/>
          </a:effectRef>
          <a:fontRef idx="minor">
            <a:schemeClr val="tx1"/>
          </a:fontRef>
        </p:style>
      </p:cxnSp>
      <p:sp>
        <p:nvSpPr>
          <p:cNvPr id="18" name="textruta 17">
            <a:extLst>
              <a:ext uri="{FF2B5EF4-FFF2-40B4-BE49-F238E27FC236}">
                <a16:creationId xmlns:a16="http://schemas.microsoft.com/office/drawing/2014/main" id="{1A88A320-10E4-4E2B-831A-E86679244E7F}"/>
              </a:ext>
            </a:extLst>
          </p:cNvPr>
          <p:cNvSpPr txBox="1"/>
          <p:nvPr/>
        </p:nvSpPr>
        <p:spPr>
          <a:xfrm>
            <a:off x="4518570" y="2520118"/>
            <a:ext cx="7082869" cy="4278094"/>
          </a:xfrm>
          <a:prstGeom prst="rect">
            <a:avLst/>
          </a:prstGeom>
          <a:noFill/>
        </p:spPr>
        <p:txBody>
          <a:bodyPr wrap="square" rtlCol="0">
            <a:spAutoFit/>
          </a:bodyPr>
          <a:lstStyle/>
          <a:p>
            <a:r>
              <a:rPr lang="sv-SE" sz="1600" dirty="0"/>
              <a:t>Föreningar kan söka ”Projektstöd parafotboll” för att utveckla sin parafotbollsverksamhet. Projektstödet är ett Idrottsmedel som söks av er som fotbollsförening via IdrottOnline. </a:t>
            </a:r>
          </a:p>
          <a:p>
            <a:endParaRPr lang="sv-SE" sz="1600" dirty="0"/>
          </a:p>
          <a:p>
            <a:r>
              <a:rPr lang="sv-SE" sz="1600" dirty="0"/>
              <a:t>Satsningarna ska genomföras under 2021 och förslag på typ av satsning är följande: </a:t>
            </a:r>
          </a:p>
          <a:p>
            <a:endParaRPr lang="sv-SE" sz="1600" dirty="0"/>
          </a:p>
          <a:p>
            <a:r>
              <a:rPr lang="sv-SE" sz="1600" dirty="0"/>
              <a:t>•	Ledarutbildning</a:t>
            </a:r>
          </a:p>
          <a:p>
            <a:r>
              <a:rPr lang="sv-SE" sz="1600" dirty="0"/>
              <a:t>•	Knattefotboll</a:t>
            </a:r>
          </a:p>
          <a:p>
            <a:r>
              <a:rPr lang="sv-SE" sz="1600" dirty="0"/>
              <a:t>•	Tjejsatsning</a:t>
            </a:r>
          </a:p>
          <a:p>
            <a:r>
              <a:rPr lang="sv-SE" sz="1600" dirty="0"/>
              <a:t>•	Transport</a:t>
            </a:r>
          </a:p>
          <a:p>
            <a:r>
              <a:rPr lang="sv-SE" sz="1600" dirty="0"/>
              <a:t>•	Material</a:t>
            </a:r>
          </a:p>
          <a:p>
            <a:r>
              <a:rPr lang="sv-SE" sz="1600" dirty="0"/>
              <a:t>•	Annat</a:t>
            </a:r>
          </a:p>
          <a:p>
            <a:endParaRPr lang="sv-SE" sz="1600" dirty="0"/>
          </a:p>
          <a:p>
            <a:r>
              <a:rPr lang="sv-SE" sz="1600" dirty="0"/>
              <a:t>Ansökningsperioden är öppen 1 mars - 30 april. </a:t>
            </a:r>
            <a:r>
              <a:rPr lang="sv-SE" sz="1600" dirty="0">
                <a:hlinkClick r:id="rId3"/>
              </a:rPr>
              <a:t>https://aktiva.svenskfotboll.se/forening/sok-medel/projektstod-parafotboll/</a:t>
            </a:r>
            <a:endParaRPr lang="sv-SE" sz="1600" dirty="0"/>
          </a:p>
          <a:p>
            <a:endParaRPr lang="sv-SE" sz="1600" dirty="0"/>
          </a:p>
          <a:p>
            <a:endParaRPr lang="sv-SE" sz="1600" dirty="0"/>
          </a:p>
        </p:txBody>
      </p:sp>
    </p:spTree>
    <p:extLst>
      <p:ext uri="{BB962C8B-B14F-4D97-AF65-F5344CB8AC3E}">
        <p14:creationId xmlns:p14="http://schemas.microsoft.com/office/powerpoint/2010/main" val="2002208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4281541B-AE4D-4119-8D35-6DFF87703336}"/>
              </a:ext>
            </a:extLst>
          </p:cNvPr>
          <p:cNvSpPr>
            <a:spLocks noGrp="1"/>
          </p:cNvSpPr>
          <p:nvPr>
            <p:ph type="ctrTitle"/>
          </p:nvPr>
        </p:nvSpPr>
        <p:spPr>
          <a:xfrm>
            <a:off x="677731" y="3629279"/>
            <a:ext cx="3703680" cy="646331"/>
          </a:xfrm>
        </p:spPr>
        <p:txBody>
          <a:bodyPr/>
          <a:lstStyle/>
          <a:p>
            <a:br>
              <a:rPr lang="sv-SE" sz="1400" b="0" dirty="0">
                <a:latin typeface="+mn-lt"/>
              </a:rPr>
            </a:br>
            <a:br>
              <a:rPr lang="sv-SE" sz="1400" b="0" dirty="0">
                <a:latin typeface="+mn-lt"/>
              </a:rPr>
            </a:br>
            <a:br>
              <a:rPr lang="sv-SE" sz="1400" b="0" dirty="0">
                <a:latin typeface="+mn-lt"/>
              </a:rPr>
            </a:br>
            <a:br>
              <a:rPr lang="sv-SE" sz="1400" b="0" dirty="0">
                <a:latin typeface="+mn-lt"/>
              </a:rPr>
            </a:br>
            <a:br>
              <a:rPr lang="sv-SE" sz="1400" b="0" dirty="0">
                <a:latin typeface="+mn-lt"/>
              </a:rPr>
            </a:br>
            <a:br>
              <a:rPr lang="sv-SE" sz="1100" b="0" dirty="0">
                <a:latin typeface="+mn-lt"/>
              </a:rPr>
            </a:br>
            <a:br>
              <a:rPr lang="sv-SE" sz="1100" b="0" dirty="0">
                <a:latin typeface="+mn-lt"/>
              </a:rPr>
            </a:br>
            <a:br>
              <a:rPr lang="sv-SE" sz="1100" b="0" dirty="0">
                <a:latin typeface="+mn-lt"/>
              </a:rPr>
            </a:br>
            <a:endParaRPr lang="sv-SE" sz="1100" b="0" dirty="0">
              <a:latin typeface="+mn-lt"/>
            </a:endParaRPr>
          </a:p>
        </p:txBody>
      </p:sp>
      <p:sp>
        <p:nvSpPr>
          <p:cNvPr id="7" name="Rubrik 1"/>
          <p:cNvSpPr txBox="1">
            <a:spLocks/>
          </p:cNvSpPr>
          <p:nvPr/>
        </p:nvSpPr>
        <p:spPr>
          <a:xfrm>
            <a:off x="784225" y="1173479"/>
            <a:ext cx="6175376" cy="770256"/>
          </a:xfrm>
          <a:prstGeom prst="rect">
            <a:avLst/>
          </a:prstGeom>
        </p:spPr>
        <p:txBody>
          <a:bodyPr anchor="t" anchorCtr="0"/>
          <a:lstStyle>
            <a:lvl1pPr algn="l" defTabSz="914400" rtl="0" eaLnBrk="1" latinLnBrk="0" hangingPunct="1">
              <a:lnSpc>
                <a:spcPct val="90000"/>
              </a:lnSpc>
              <a:spcBef>
                <a:spcPct val="0"/>
              </a:spcBef>
              <a:buNone/>
              <a:defRPr sz="4300" b="1" kern="1200">
                <a:solidFill>
                  <a:srgbClr val="C00000"/>
                </a:solidFill>
                <a:latin typeface="+mj-lt"/>
                <a:ea typeface="+mj-ea"/>
                <a:cs typeface="+mj-cs"/>
              </a:defRPr>
            </a:lvl1pPr>
          </a:lstStyle>
          <a:p>
            <a:r>
              <a:rPr lang="sv-SE" sz="4600" dirty="0">
                <a:latin typeface="+mn-lt"/>
              </a:rPr>
              <a:t>Föreningsutveckling</a:t>
            </a:r>
          </a:p>
        </p:txBody>
      </p:sp>
      <p:sp>
        <p:nvSpPr>
          <p:cNvPr id="2" name="textruta 1">
            <a:extLst>
              <a:ext uri="{FF2B5EF4-FFF2-40B4-BE49-F238E27FC236}">
                <a16:creationId xmlns:a16="http://schemas.microsoft.com/office/drawing/2014/main" id="{2996B2D5-E647-43C7-9642-A1D41C0FFACA}"/>
              </a:ext>
            </a:extLst>
          </p:cNvPr>
          <p:cNvSpPr txBox="1"/>
          <p:nvPr/>
        </p:nvSpPr>
        <p:spPr>
          <a:xfrm>
            <a:off x="677730" y="2724394"/>
            <a:ext cx="3044414" cy="646331"/>
          </a:xfrm>
          <a:prstGeom prst="rect">
            <a:avLst/>
          </a:prstGeom>
          <a:noFill/>
        </p:spPr>
        <p:txBody>
          <a:bodyPr wrap="square" rtlCol="0">
            <a:spAutoFit/>
          </a:bodyPr>
          <a:lstStyle/>
          <a:p>
            <a:r>
              <a:rPr lang="sv-SE" dirty="0"/>
              <a:t>Parafotboll</a:t>
            </a:r>
          </a:p>
          <a:p>
            <a:endParaRPr lang="sv-SE" dirty="0"/>
          </a:p>
        </p:txBody>
      </p:sp>
      <p:sp>
        <p:nvSpPr>
          <p:cNvPr id="4" name="textruta 3">
            <a:extLst>
              <a:ext uri="{FF2B5EF4-FFF2-40B4-BE49-F238E27FC236}">
                <a16:creationId xmlns:a16="http://schemas.microsoft.com/office/drawing/2014/main" id="{EC176841-1A9F-42B8-87FD-2D1BA37C3745}"/>
              </a:ext>
            </a:extLst>
          </p:cNvPr>
          <p:cNvSpPr txBox="1"/>
          <p:nvPr/>
        </p:nvSpPr>
        <p:spPr>
          <a:xfrm>
            <a:off x="677732" y="3278944"/>
            <a:ext cx="2899858" cy="369332"/>
          </a:xfrm>
          <a:prstGeom prst="rect">
            <a:avLst/>
          </a:prstGeom>
          <a:noFill/>
        </p:spPr>
        <p:txBody>
          <a:bodyPr wrap="square" rtlCol="0">
            <a:spAutoFit/>
          </a:bodyPr>
          <a:lstStyle/>
          <a:p>
            <a:r>
              <a:rPr lang="sv-SE" dirty="0">
                <a:solidFill>
                  <a:srgbClr val="C00000"/>
                </a:solidFill>
              </a:rPr>
              <a:t>Fotboll Fitness/Gåfotboll</a:t>
            </a:r>
          </a:p>
        </p:txBody>
      </p:sp>
      <p:sp>
        <p:nvSpPr>
          <p:cNvPr id="6" name="textruta 5">
            <a:extLst>
              <a:ext uri="{FF2B5EF4-FFF2-40B4-BE49-F238E27FC236}">
                <a16:creationId xmlns:a16="http://schemas.microsoft.com/office/drawing/2014/main" id="{622D660F-3EAF-4721-81E5-3A8100D325DA}"/>
              </a:ext>
            </a:extLst>
          </p:cNvPr>
          <p:cNvSpPr txBox="1"/>
          <p:nvPr/>
        </p:nvSpPr>
        <p:spPr>
          <a:xfrm>
            <a:off x="677731" y="3758502"/>
            <a:ext cx="3077291" cy="369332"/>
          </a:xfrm>
          <a:prstGeom prst="rect">
            <a:avLst/>
          </a:prstGeom>
          <a:noFill/>
        </p:spPr>
        <p:txBody>
          <a:bodyPr wrap="square" rtlCol="0">
            <a:spAutoFit/>
          </a:bodyPr>
          <a:lstStyle/>
          <a:p>
            <a:r>
              <a:rPr lang="sv-SE" dirty="0"/>
              <a:t>+10 000</a:t>
            </a:r>
          </a:p>
        </p:txBody>
      </p:sp>
      <p:cxnSp>
        <p:nvCxnSpPr>
          <p:cNvPr id="9" name="Rak koppling 8">
            <a:extLst>
              <a:ext uri="{FF2B5EF4-FFF2-40B4-BE49-F238E27FC236}">
                <a16:creationId xmlns:a16="http://schemas.microsoft.com/office/drawing/2014/main" id="{A1919BE3-6BDB-4D00-9981-7A378DDB6378}"/>
              </a:ext>
            </a:extLst>
          </p:cNvPr>
          <p:cNvCxnSpPr>
            <a:cxnSpLocks/>
          </p:cNvCxnSpPr>
          <p:nvPr/>
        </p:nvCxnSpPr>
        <p:spPr>
          <a:xfrm>
            <a:off x="3666678" y="2355925"/>
            <a:ext cx="0" cy="3193041"/>
          </a:xfrm>
          <a:prstGeom prst="line">
            <a:avLst/>
          </a:prstGeom>
          <a:ln>
            <a:solidFill>
              <a:srgbClr val="C00000"/>
            </a:solidFill>
          </a:ln>
        </p:spPr>
        <p:style>
          <a:lnRef idx="3">
            <a:schemeClr val="dk1"/>
          </a:lnRef>
          <a:fillRef idx="0">
            <a:schemeClr val="dk1"/>
          </a:fillRef>
          <a:effectRef idx="2">
            <a:schemeClr val="dk1"/>
          </a:effectRef>
          <a:fontRef idx="minor">
            <a:schemeClr val="tx1"/>
          </a:fontRef>
        </p:style>
      </p:cxnSp>
      <p:sp>
        <p:nvSpPr>
          <p:cNvPr id="18" name="textruta 17">
            <a:extLst>
              <a:ext uri="{FF2B5EF4-FFF2-40B4-BE49-F238E27FC236}">
                <a16:creationId xmlns:a16="http://schemas.microsoft.com/office/drawing/2014/main" id="{1A88A320-10E4-4E2B-831A-E86679244E7F}"/>
              </a:ext>
            </a:extLst>
          </p:cNvPr>
          <p:cNvSpPr txBox="1"/>
          <p:nvPr/>
        </p:nvSpPr>
        <p:spPr>
          <a:xfrm>
            <a:off x="4470499" y="2129702"/>
            <a:ext cx="7542427" cy="3539430"/>
          </a:xfrm>
          <a:prstGeom prst="rect">
            <a:avLst/>
          </a:prstGeom>
          <a:noFill/>
        </p:spPr>
        <p:txBody>
          <a:bodyPr wrap="square" rtlCol="0">
            <a:spAutoFit/>
          </a:bodyPr>
          <a:lstStyle/>
          <a:p>
            <a:r>
              <a:rPr lang="sv-SE" sz="1600" dirty="0"/>
              <a:t>Det finns många anledningar till varför en förening väljer att starta upp Fotboll Fitness och Gåfotboll som en del av verksamheten. </a:t>
            </a:r>
          </a:p>
          <a:p>
            <a:endParaRPr lang="sv-SE" sz="1600" dirty="0"/>
          </a:p>
          <a:p>
            <a:pPr marL="285750" indent="-285750">
              <a:buFont typeface="Arial" panose="020B0604020202020204" pitchFamily="34" charset="0"/>
              <a:buChar char="•"/>
            </a:pPr>
            <a:r>
              <a:rPr lang="sv-SE" sz="1600" dirty="0"/>
              <a:t>Bredda verksamheten för att det ska finnas möjlighet för alla att spela</a:t>
            </a:r>
          </a:p>
          <a:p>
            <a:pPr marL="285750" indent="-285750">
              <a:buFont typeface="Arial" panose="020B0604020202020204" pitchFamily="34" charset="0"/>
              <a:buChar char="•"/>
            </a:pPr>
            <a:r>
              <a:rPr lang="sv-SE" sz="1600" dirty="0"/>
              <a:t>Fler medlemmar till föreningen </a:t>
            </a:r>
          </a:p>
          <a:p>
            <a:pPr marL="285750" indent="-285750">
              <a:buFont typeface="Arial" panose="020B0604020202020204" pitchFamily="34" charset="0"/>
              <a:buChar char="•"/>
            </a:pPr>
            <a:r>
              <a:rPr lang="sv-SE" sz="1600" dirty="0"/>
              <a:t>Bättre gemenskap när fler känner sig välkomna </a:t>
            </a:r>
          </a:p>
          <a:p>
            <a:pPr marL="285750" indent="-285750">
              <a:buFont typeface="Arial" panose="020B0604020202020204" pitchFamily="34" charset="0"/>
              <a:buChar char="•"/>
            </a:pPr>
            <a:r>
              <a:rPr lang="sv-SE" sz="1600" dirty="0"/>
              <a:t>Bidrar till folkhälsa i samhället</a:t>
            </a:r>
          </a:p>
          <a:p>
            <a:pPr marL="285750" indent="-285750">
              <a:buFont typeface="Arial" panose="020B0604020202020204" pitchFamily="34" charset="0"/>
              <a:buChar char="•"/>
            </a:pPr>
            <a:r>
              <a:rPr lang="sv-SE" sz="1600" dirty="0"/>
              <a:t>Större engagemang och fler som vill hjälpa till </a:t>
            </a:r>
          </a:p>
          <a:p>
            <a:pPr marL="285750" indent="-285750">
              <a:buFont typeface="Arial" panose="020B0604020202020204" pitchFamily="34" charset="0"/>
              <a:buChar char="•"/>
            </a:pPr>
            <a:r>
              <a:rPr lang="sv-SE" sz="1600" dirty="0"/>
              <a:t>För att kunna erbjuda verksamhet för de som inte vill satsa</a:t>
            </a:r>
          </a:p>
          <a:p>
            <a:pPr marL="285750" indent="-285750">
              <a:buFont typeface="Arial" panose="020B0604020202020204" pitchFamily="34" charset="0"/>
              <a:buChar char="•"/>
            </a:pPr>
            <a:r>
              <a:rPr lang="sv-SE" sz="1600" dirty="0"/>
              <a:t>Sänka tröskeln för de som inte spelat tidigare</a:t>
            </a:r>
          </a:p>
          <a:p>
            <a:pPr marL="285750" indent="-285750">
              <a:buFont typeface="Arial" panose="020B0604020202020204" pitchFamily="34" charset="0"/>
              <a:buChar char="•"/>
            </a:pPr>
            <a:r>
              <a:rPr lang="sv-SE" sz="1600" dirty="0"/>
              <a:t>Erbjuda verksamhet över generationsgränser</a:t>
            </a:r>
          </a:p>
          <a:p>
            <a:endParaRPr lang="sv-SE" sz="1600" dirty="0"/>
          </a:p>
          <a:p>
            <a:r>
              <a:rPr lang="sv-SE" sz="1600" dirty="0">
                <a:hlinkClick r:id="rId3"/>
              </a:rPr>
              <a:t>https://www.smalandsfotbollen.se/forening/trana-och-spela/</a:t>
            </a:r>
            <a:endParaRPr lang="sv-SE" sz="1600" dirty="0"/>
          </a:p>
          <a:p>
            <a:endParaRPr lang="sv-SE" sz="1600" dirty="0"/>
          </a:p>
        </p:txBody>
      </p:sp>
      <p:sp>
        <p:nvSpPr>
          <p:cNvPr id="8" name="textruta 7">
            <a:extLst>
              <a:ext uri="{FF2B5EF4-FFF2-40B4-BE49-F238E27FC236}">
                <a16:creationId xmlns:a16="http://schemas.microsoft.com/office/drawing/2014/main" id="{1FFD3693-CFD0-47C1-AB90-F0427A34FB6B}"/>
              </a:ext>
            </a:extLst>
          </p:cNvPr>
          <p:cNvSpPr txBox="1"/>
          <p:nvPr/>
        </p:nvSpPr>
        <p:spPr>
          <a:xfrm>
            <a:off x="4387851" y="5697759"/>
            <a:ext cx="2571750" cy="338554"/>
          </a:xfrm>
          <a:prstGeom prst="rect">
            <a:avLst/>
          </a:prstGeom>
          <a:noFill/>
        </p:spPr>
        <p:txBody>
          <a:bodyPr wrap="square" rtlCol="0">
            <a:spAutoFit/>
          </a:bodyPr>
          <a:lstStyle/>
          <a:p>
            <a:r>
              <a:rPr lang="sv-SE" sz="1600" dirty="0">
                <a:solidFill>
                  <a:srgbClr val="C00000"/>
                </a:solidFill>
              </a:rPr>
              <a:t>Fotboll Fitness</a:t>
            </a:r>
          </a:p>
        </p:txBody>
      </p:sp>
      <p:sp>
        <p:nvSpPr>
          <p:cNvPr id="10" name="textruta 9">
            <a:extLst>
              <a:ext uri="{FF2B5EF4-FFF2-40B4-BE49-F238E27FC236}">
                <a16:creationId xmlns:a16="http://schemas.microsoft.com/office/drawing/2014/main" id="{0D124BAD-3187-4C51-BCF1-137FB8F37D2A}"/>
              </a:ext>
            </a:extLst>
          </p:cNvPr>
          <p:cNvSpPr txBox="1"/>
          <p:nvPr/>
        </p:nvSpPr>
        <p:spPr>
          <a:xfrm>
            <a:off x="9086850" y="5717122"/>
            <a:ext cx="2571750" cy="338554"/>
          </a:xfrm>
          <a:prstGeom prst="rect">
            <a:avLst/>
          </a:prstGeom>
          <a:noFill/>
        </p:spPr>
        <p:txBody>
          <a:bodyPr wrap="square" rtlCol="0">
            <a:spAutoFit/>
          </a:bodyPr>
          <a:lstStyle/>
          <a:p>
            <a:r>
              <a:rPr lang="sv-SE" sz="1600" dirty="0">
                <a:solidFill>
                  <a:srgbClr val="C00000"/>
                </a:solidFill>
              </a:rPr>
              <a:t>Gåfotboll</a:t>
            </a:r>
          </a:p>
        </p:txBody>
      </p:sp>
      <p:sp>
        <p:nvSpPr>
          <p:cNvPr id="13" name="textruta 12">
            <a:extLst>
              <a:ext uri="{FF2B5EF4-FFF2-40B4-BE49-F238E27FC236}">
                <a16:creationId xmlns:a16="http://schemas.microsoft.com/office/drawing/2014/main" id="{5B9366B4-7304-4BB0-B2B3-AF1CFE04AA89}"/>
              </a:ext>
            </a:extLst>
          </p:cNvPr>
          <p:cNvSpPr txBox="1"/>
          <p:nvPr/>
        </p:nvSpPr>
        <p:spPr>
          <a:xfrm>
            <a:off x="3266628" y="6106611"/>
            <a:ext cx="4667476" cy="584775"/>
          </a:xfrm>
          <a:prstGeom prst="rect">
            <a:avLst/>
          </a:prstGeom>
          <a:noFill/>
        </p:spPr>
        <p:txBody>
          <a:bodyPr wrap="square">
            <a:spAutoFit/>
          </a:bodyPr>
          <a:lstStyle/>
          <a:p>
            <a:r>
              <a:rPr lang="sv-SE" sz="1600" b="0" i="0" dirty="0">
                <a:solidFill>
                  <a:srgbClr val="C00000"/>
                </a:solidFill>
                <a:effectLst/>
                <a:latin typeface="StagSans"/>
              </a:rPr>
              <a:t>En träningsform som passar alla oavsett ålder, fotbollserfarenhet eller fysisk form.</a:t>
            </a:r>
            <a:endParaRPr lang="sv-SE" sz="1600" dirty="0">
              <a:solidFill>
                <a:srgbClr val="C00000"/>
              </a:solidFill>
            </a:endParaRPr>
          </a:p>
        </p:txBody>
      </p:sp>
      <p:sp>
        <p:nvSpPr>
          <p:cNvPr id="15" name="textruta 14">
            <a:extLst>
              <a:ext uri="{FF2B5EF4-FFF2-40B4-BE49-F238E27FC236}">
                <a16:creationId xmlns:a16="http://schemas.microsoft.com/office/drawing/2014/main" id="{BB1DFB31-EA17-4DB9-B185-D752C985B21C}"/>
              </a:ext>
            </a:extLst>
          </p:cNvPr>
          <p:cNvSpPr txBox="1"/>
          <p:nvPr/>
        </p:nvSpPr>
        <p:spPr>
          <a:xfrm>
            <a:off x="7903838" y="6103666"/>
            <a:ext cx="4109088" cy="584775"/>
          </a:xfrm>
          <a:prstGeom prst="rect">
            <a:avLst/>
          </a:prstGeom>
          <a:noFill/>
        </p:spPr>
        <p:txBody>
          <a:bodyPr wrap="square">
            <a:spAutoFit/>
          </a:bodyPr>
          <a:lstStyle/>
          <a:p>
            <a:r>
              <a:rPr lang="sv-SE" sz="1600" b="0" i="0" dirty="0">
                <a:solidFill>
                  <a:srgbClr val="C00000"/>
                </a:solidFill>
                <a:effectLst/>
                <a:latin typeface="StagSans"/>
              </a:rPr>
              <a:t>En träningsform speciellt anpassad för de som vill gå och spela fotboll.</a:t>
            </a:r>
            <a:endParaRPr lang="sv-SE" sz="1600" dirty="0">
              <a:solidFill>
                <a:srgbClr val="C00000"/>
              </a:solidFill>
            </a:endParaRPr>
          </a:p>
        </p:txBody>
      </p:sp>
    </p:spTree>
    <p:extLst>
      <p:ext uri="{BB962C8B-B14F-4D97-AF65-F5344CB8AC3E}">
        <p14:creationId xmlns:p14="http://schemas.microsoft.com/office/powerpoint/2010/main" val="1933308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grpId="0" nodeType="afterEffect">
                                  <p:stCondLst>
                                    <p:cond delay="0"/>
                                  </p:stCondLst>
                                  <p:childTnLst>
                                    <p:set>
                                      <p:cBhvr>
                                        <p:cTn id="17" dur="1" fill="hold">
                                          <p:stCondLst>
                                            <p:cond delay="0"/>
                                          </p:stCondLst>
                                        </p:cTn>
                                        <p:tgtEl>
                                          <p:spTgt spid="13"/>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10"/>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8" grpId="0"/>
      <p:bldP spid="8" grpId="0"/>
      <p:bldP spid="10" grpId="0"/>
      <p:bldP spid="13" grpId="0"/>
      <p:bldP spid="1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4281541B-AE4D-4119-8D35-6DFF87703336}"/>
              </a:ext>
            </a:extLst>
          </p:cNvPr>
          <p:cNvSpPr>
            <a:spLocks noGrp="1"/>
          </p:cNvSpPr>
          <p:nvPr>
            <p:ph type="ctrTitle"/>
          </p:nvPr>
        </p:nvSpPr>
        <p:spPr>
          <a:xfrm>
            <a:off x="677731" y="3629279"/>
            <a:ext cx="3703680" cy="646331"/>
          </a:xfrm>
        </p:spPr>
        <p:txBody>
          <a:bodyPr/>
          <a:lstStyle/>
          <a:p>
            <a:br>
              <a:rPr lang="sv-SE" sz="1400" b="0" dirty="0">
                <a:latin typeface="+mn-lt"/>
              </a:rPr>
            </a:br>
            <a:br>
              <a:rPr lang="sv-SE" sz="1400" b="0" dirty="0">
                <a:latin typeface="+mn-lt"/>
              </a:rPr>
            </a:br>
            <a:br>
              <a:rPr lang="sv-SE" sz="1400" b="0" dirty="0">
                <a:latin typeface="+mn-lt"/>
              </a:rPr>
            </a:br>
            <a:br>
              <a:rPr lang="sv-SE" sz="1400" b="0" dirty="0">
                <a:latin typeface="+mn-lt"/>
              </a:rPr>
            </a:br>
            <a:br>
              <a:rPr lang="sv-SE" sz="1400" b="0" dirty="0">
                <a:latin typeface="+mn-lt"/>
              </a:rPr>
            </a:br>
            <a:br>
              <a:rPr lang="sv-SE" sz="1100" b="0" dirty="0">
                <a:latin typeface="+mn-lt"/>
              </a:rPr>
            </a:br>
            <a:br>
              <a:rPr lang="sv-SE" sz="1100" b="0" dirty="0">
                <a:latin typeface="+mn-lt"/>
              </a:rPr>
            </a:br>
            <a:br>
              <a:rPr lang="sv-SE" sz="1100" b="0" dirty="0">
                <a:latin typeface="+mn-lt"/>
              </a:rPr>
            </a:br>
            <a:endParaRPr lang="sv-SE" sz="1100" b="0" dirty="0">
              <a:latin typeface="+mn-lt"/>
            </a:endParaRPr>
          </a:p>
        </p:txBody>
      </p:sp>
      <p:sp>
        <p:nvSpPr>
          <p:cNvPr id="7" name="Rubrik 1"/>
          <p:cNvSpPr txBox="1">
            <a:spLocks/>
          </p:cNvSpPr>
          <p:nvPr/>
        </p:nvSpPr>
        <p:spPr>
          <a:xfrm>
            <a:off x="784225" y="1173479"/>
            <a:ext cx="6175376" cy="770256"/>
          </a:xfrm>
          <a:prstGeom prst="rect">
            <a:avLst/>
          </a:prstGeom>
        </p:spPr>
        <p:txBody>
          <a:bodyPr anchor="t" anchorCtr="0"/>
          <a:lstStyle>
            <a:lvl1pPr algn="l" defTabSz="914400" rtl="0" eaLnBrk="1" latinLnBrk="0" hangingPunct="1">
              <a:lnSpc>
                <a:spcPct val="90000"/>
              </a:lnSpc>
              <a:spcBef>
                <a:spcPct val="0"/>
              </a:spcBef>
              <a:buNone/>
              <a:defRPr sz="4300" b="1" kern="1200">
                <a:solidFill>
                  <a:srgbClr val="C00000"/>
                </a:solidFill>
                <a:latin typeface="+mj-lt"/>
                <a:ea typeface="+mj-ea"/>
                <a:cs typeface="+mj-cs"/>
              </a:defRPr>
            </a:lvl1pPr>
          </a:lstStyle>
          <a:p>
            <a:r>
              <a:rPr lang="sv-SE" sz="4600" dirty="0">
                <a:latin typeface="+mn-lt"/>
              </a:rPr>
              <a:t>Föreningsutveckling</a:t>
            </a:r>
          </a:p>
        </p:txBody>
      </p:sp>
      <p:sp>
        <p:nvSpPr>
          <p:cNvPr id="2" name="textruta 1">
            <a:extLst>
              <a:ext uri="{FF2B5EF4-FFF2-40B4-BE49-F238E27FC236}">
                <a16:creationId xmlns:a16="http://schemas.microsoft.com/office/drawing/2014/main" id="{2996B2D5-E647-43C7-9642-A1D41C0FFACA}"/>
              </a:ext>
            </a:extLst>
          </p:cNvPr>
          <p:cNvSpPr txBox="1"/>
          <p:nvPr/>
        </p:nvSpPr>
        <p:spPr>
          <a:xfrm>
            <a:off x="677730" y="2724394"/>
            <a:ext cx="3044414" cy="646331"/>
          </a:xfrm>
          <a:prstGeom prst="rect">
            <a:avLst/>
          </a:prstGeom>
          <a:noFill/>
        </p:spPr>
        <p:txBody>
          <a:bodyPr wrap="square" rtlCol="0">
            <a:spAutoFit/>
          </a:bodyPr>
          <a:lstStyle/>
          <a:p>
            <a:r>
              <a:rPr lang="sv-SE" dirty="0"/>
              <a:t>Parafotboll</a:t>
            </a:r>
          </a:p>
          <a:p>
            <a:endParaRPr lang="sv-SE" dirty="0"/>
          </a:p>
        </p:txBody>
      </p:sp>
      <p:sp>
        <p:nvSpPr>
          <p:cNvPr id="4" name="textruta 3">
            <a:extLst>
              <a:ext uri="{FF2B5EF4-FFF2-40B4-BE49-F238E27FC236}">
                <a16:creationId xmlns:a16="http://schemas.microsoft.com/office/drawing/2014/main" id="{EC176841-1A9F-42B8-87FD-2D1BA37C3745}"/>
              </a:ext>
            </a:extLst>
          </p:cNvPr>
          <p:cNvSpPr txBox="1"/>
          <p:nvPr/>
        </p:nvSpPr>
        <p:spPr>
          <a:xfrm>
            <a:off x="677732" y="3278944"/>
            <a:ext cx="2899858" cy="369332"/>
          </a:xfrm>
          <a:prstGeom prst="rect">
            <a:avLst/>
          </a:prstGeom>
          <a:noFill/>
        </p:spPr>
        <p:txBody>
          <a:bodyPr wrap="square" rtlCol="0">
            <a:spAutoFit/>
          </a:bodyPr>
          <a:lstStyle/>
          <a:p>
            <a:r>
              <a:rPr lang="sv-SE" dirty="0"/>
              <a:t>Fotboll Fitness/Gåfotboll</a:t>
            </a:r>
          </a:p>
        </p:txBody>
      </p:sp>
      <p:sp>
        <p:nvSpPr>
          <p:cNvPr id="6" name="textruta 5">
            <a:extLst>
              <a:ext uri="{FF2B5EF4-FFF2-40B4-BE49-F238E27FC236}">
                <a16:creationId xmlns:a16="http://schemas.microsoft.com/office/drawing/2014/main" id="{622D660F-3EAF-4721-81E5-3A8100D325DA}"/>
              </a:ext>
            </a:extLst>
          </p:cNvPr>
          <p:cNvSpPr txBox="1"/>
          <p:nvPr/>
        </p:nvSpPr>
        <p:spPr>
          <a:xfrm>
            <a:off x="677730" y="3966718"/>
            <a:ext cx="3077291" cy="369332"/>
          </a:xfrm>
          <a:prstGeom prst="rect">
            <a:avLst/>
          </a:prstGeom>
          <a:noFill/>
        </p:spPr>
        <p:txBody>
          <a:bodyPr wrap="square" rtlCol="0">
            <a:spAutoFit/>
          </a:bodyPr>
          <a:lstStyle/>
          <a:p>
            <a:r>
              <a:rPr lang="sv-SE" dirty="0">
                <a:solidFill>
                  <a:srgbClr val="C00000"/>
                </a:solidFill>
              </a:rPr>
              <a:t>+10 000</a:t>
            </a:r>
          </a:p>
        </p:txBody>
      </p:sp>
      <p:cxnSp>
        <p:nvCxnSpPr>
          <p:cNvPr id="9" name="Rak koppling 8">
            <a:extLst>
              <a:ext uri="{FF2B5EF4-FFF2-40B4-BE49-F238E27FC236}">
                <a16:creationId xmlns:a16="http://schemas.microsoft.com/office/drawing/2014/main" id="{A1919BE3-6BDB-4D00-9981-7A378DDB6378}"/>
              </a:ext>
            </a:extLst>
          </p:cNvPr>
          <p:cNvCxnSpPr>
            <a:cxnSpLocks/>
          </p:cNvCxnSpPr>
          <p:nvPr/>
        </p:nvCxnSpPr>
        <p:spPr>
          <a:xfrm>
            <a:off x="3666678" y="2355925"/>
            <a:ext cx="0" cy="3193041"/>
          </a:xfrm>
          <a:prstGeom prst="line">
            <a:avLst/>
          </a:prstGeom>
          <a:ln>
            <a:solidFill>
              <a:srgbClr val="C00000"/>
            </a:solidFill>
          </a:ln>
        </p:spPr>
        <p:style>
          <a:lnRef idx="3">
            <a:schemeClr val="dk1"/>
          </a:lnRef>
          <a:fillRef idx="0">
            <a:schemeClr val="dk1"/>
          </a:fillRef>
          <a:effectRef idx="2">
            <a:schemeClr val="dk1"/>
          </a:effectRef>
          <a:fontRef idx="minor">
            <a:schemeClr val="tx1"/>
          </a:fontRef>
        </p:style>
      </p:cxnSp>
      <p:sp>
        <p:nvSpPr>
          <p:cNvPr id="5" name="textruta 4">
            <a:extLst>
              <a:ext uri="{FF2B5EF4-FFF2-40B4-BE49-F238E27FC236}">
                <a16:creationId xmlns:a16="http://schemas.microsoft.com/office/drawing/2014/main" id="{211D0B96-0BEC-4F9D-B7E7-86E58072918F}"/>
              </a:ext>
            </a:extLst>
          </p:cNvPr>
          <p:cNvSpPr txBox="1"/>
          <p:nvPr/>
        </p:nvSpPr>
        <p:spPr>
          <a:xfrm>
            <a:off x="4470498" y="2166922"/>
            <a:ext cx="6570877" cy="3877985"/>
          </a:xfrm>
          <a:prstGeom prst="rect">
            <a:avLst/>
          </a:prstGeom>
          <a:noFill/>
        </p:spPr>
        <p:txBody>
          <a:bodyPr wrap="square" rtlCol="0">
            <a:spAutoFit/>
          </a:bodyPr>
          <a:lstStyle/>
          <a:p>
            <a:pPr algn="ctr"/>
            <a:r>
              <a:rPr lang="sv-SE" u="sng" dirty="0">
                <a:solidFill>
                  <a:srgbClr val="C00000"/>
                </a:solidFill>
              </a:rPr>
              <a:t>Fler tjejer och kvinnor som ledare och tränare inom fotbollen.</a:t>
            </a:r>
          </a:p>
          <a:p>
            <a:pPr algn="ctr"/>
            <a:endParaRPr lang="sv-SE" sz="1800" b="1" kern="0" dirty="0">
              <a:solidFill>
                <a:srgbClr val="000000"/>
              </a:solidFill>
              <a:effectLst/>
              <a:latin typeface="Calibri Light" panose="020F0302020204030204" pitchFamily="34" charset="0"/>
              <a:ea typeface="Gill Sans MT Condensed" panose="020B0506020104020203" pitchFamily="34" charset="0"/>
              <a:cs typeface="Gill Sans MT Condensed" panose="020B0506020104020203" pitchFamily="34" charset="0"/>
            </a:endParaRPr>
          </a:p>
          <a:p>
            <a:pPr marL="285750" indent="-285750">
              <a:buFont typeface="Arial" panose="020B0604020202020204" pitchFamily="34" charset="0"/>
              <a:buChar char="•"/>
            </a:pPr>
            <a:r>
              <a:rPr lang="sv-SE" sz="1600" kern="0" dirty="0">
                <a:solidFill>
                  <a:srgbClr val="000000"/>
                </a:solidFill>
                <a:effectLst/>
                <a:ea typeface="Gill Sans MT Condensed" panose="020B0506020104020203" pitchFamily="34" charset="0"/>
                <a:cs typeface="Gill Sans MT Condensed" panose="020B0506020104020203" pitchFamily="34" charset="0"/>
              </a:rPr>
              <a:t>Smålands FF vill att ä</a:t>
            </a:r>
            <a:r>
              <a:rPr lang="sv-SE" sz="1600" kern="0" dirty="0">
                <a:solidFill>
                  <a:srgbClr val="1D1D1D"/>
                </a:solidFill>
                <a:effectLst/>
                <a:ea typeface="Gill Sans MT Condensed" panose="020B0506020104020203" pitchFamily="34" charset="0"/>
                <a:cs typeface="Gill Sans MT Condensed" panose="020B0506020104020203" pitchFamily="34" charset="0"/>
              </a:rPr>
              <a:t>nnu fler ska känna sig välkomna, hemma och berörda i den svenska fotbollsrörelsen och ambitionen är att Plus 10 000 ska bidra till detta. </a:t>
            </a:r>
          </a:p>
          <a:p>
            <a:endParaRPr lang="sv-SE" sz="1600" kern="0" dirty="0">
              <a:solidFill>
                <a:srgbClr val="1D1D1D"/>
              </a:solidFill>
              <a:ea typeface="Gill Sans MT Condensed" panose="020B0506020104020203" pitchFamily="34" charset="0"/>
              <a:cs typeface="Gill Sans MT Condensed" panose="020B0506020104020203" pitchFamily="34" charset="0"/>
            </a:endParaRPr>
          </a:p>
          <a:p>
            <a:pPr marL="285750" indent="-285750">
              <a:buFont typeface="Arial" panose="020B0604020202020204" pitchFamily="34" charset="0"/>
              <a:buChar char="•"/>
            </a:pPr>
            <a:r>
              <a:rPr lang="sv-SE" sz="1600" kern="0" dirty="0">
                <a:solidFill>
                  <a:srgbClr val="1D1D1D"/>
                </a:solidFill>
                <a:effectLst/>
                <a:ea typeface="Gill Sans MT Condensed" panose="020B0506020104020203" pitchFamily="34" charset="0"/>
                <a:cs typeface="Gill Sans MT Condensed" panose="020B0506020104020203" pitchFamily="34" charset="0"/>
              </a:rPr>
              <a:t>Vi erbjuder </a:t>
            </a:r>
            <a:r>
              <a:rPr lang="sv-SE" sz="1600" kern="0" dirty="0" err="1">
                <a:solidFill>
                  <a:srgbClr val="1D1D1D"/>
                </a:solidFill>
                <a:effectLst/>
                <a:ea typeface="Gill Sans MT Condensed" panose="020B0506020104020203" pitchFamily="34" charset="0"/>
                <a:cs typeface="Gill Sans MT Condensed" panose="020B0506020104020203" pitchFamily="34" charset="0"/>
              </a:rPr>
              <a:t>Futebol</a:t>
            </a:r>
            <a:r>
              <a:rPr lang="sv-SE" sz="1600" kern="0" dirty="0">
                <a:solidFill>
                  <a:srgbClr val="1D1D1D"/>
                </a:solidFill>
                <a:effectLst/>
                <a:ea typeface="Gill Sans MT Condensed" panose="020B0506020104020203" pitchFamily="34" charset="0"/>
                <a:cs typeface="Gill Sans MT Condensed" panose="020B0506020104020203" pitchFamily="34" charset="0"/>
              </a:rPr>
              <a:t> </a:t>
            </a:r>
            <a:r>
              <a:rPr lang="sv-SE" sz="1600" kern="0" dirty="0" err="1">
                <a:solidFill>
                  <a:srgbClr val="1D1D1D"/>
                </a:solidFill>
                <a:effectLst/>
                <a:ea typeface="Gill Sans MT Condensed" panose="020B0506020104020203" pitchFamily="34" charset="0"/>
                <a:cs typeface="Gill Sans MT Condensed" panose="020B0506020104020203" pitchFamily="34" charset="0"/>
              </a:rPr>
              <a:t>dá</a:t>
            </a:r>
            <a:r>
              <a:rPr lang="sv-SE" sz="1600" kern="0" dirty="0">
                <a:solidFill>
                  <a:srgbClr val="1D1D1D"/>
                </a:solidFill>
                <a:effectLst/>
                <a:ea typeface="Gill Sans MT Condensed" panose="020B0506020104020203" pitchFamily="34" charset="0"/>
                <a:cs typeface="Gill Sans MT Condensed" panose="020B0506020104020203" pitchFamily="34" charset="0"/>
              </a:rPr>
              <a:t> </a:t>
            </a:r>
            <a:r>
              <a:rPr lang="sv-SE" sz="1600" kern="0" dirty="0" err="1">
                <a:solidFill>
                  <a:srgbClr val="1D1D1D"/>
                </a:solidFill>
                <a:effectLst/>
                <a:ea typeface="Gill Sans MT Condensed" panose="020B0506020104020203" pitchFamily="34" charset="0"/>
                <a:cs typeface="Gill Sans MT Condensed" panose="020B0506020104020203" pitchFamily="34" charset="0"/>
              </a:rPr>
              <a:t>forcas</a:t>
            </a:r>
            <a:r>
              <a:rPr lang="sv-SE" sz="1600" kern="0" dirty="0">
                <a:solidFill>
                  <a:srgbClr val="1D1D1D"/>
                </a:solidFill>
                <a:effectLst/>
                <a:ea typeface="Gill Sans MT Condensed" panose="020B0506020104020203" pitchFamily="34" charset="0"/>
                <a:cs typeface="Gill Sans MT Condensed" panose="020B0506020104020203" pitchFamily="34" charset="0"/>
              </a:rPr>
              <a:t> utbildning gratis (både för tjejer och killar)</a:t>
            </a:r>
          </a:p>
          <a:p>
            <a:endParaRPr lang="sv-SE" sz="1600" kern="0" dirty="0">
              <a:solidFill>
                <a:srgbClr val="1D1D1D"/>
              </a:solidFill>
              <a:ea typeface="Gill Sans MT Condensed" panose="020B0506020104020203" pitchFamily="34" charset="0"/>
              <a:cs typeface="Gill Sans MT Condensed" panose="020B0506020104020203" pitchFamily="34" charset="0"/>
            </a:endParaRPr>
          </a:p>
          <a:p>
            <a:pPr marL="285750" indent="-285750">
              <a:buFont typeface="Arial" panose="020B0604020202020204" pitchFamily="34" charset="0"/>
              <a:buChar char="•"/>
            </a:pPr>
            <a:r>
              <a:rPr lang="sv-SE" sz="1600" dirty="0"/>
              <a:t>Hösten 2020 startade vi upp ett kvinnligt nätverk med styrelsemedlemmar för att ta del av föreläsningar, utbildningar och byta erfarenhet med andra kvinnor i samma position. Vill du vara en del av </a:t>
            </a:r>
            <a:r>
              <a:rPr lang="sv-SE" sz="1600" dirty="0" err="1"/>
              <a:t>SmFF</a:t>
            </a:r>
            <a:r>
              <a:rPr lang="sv-SE" sz="1600" dirty="0"/>
              <a:t> kvinnliga ledarnätverk så kontakta Ellen Strand.</a:t>
            </a:r>
          </a:p>
          <a:p>
            <a:pPr marL="285750" indent="-285750">
              <a:buFont typeface="Arial" panose="020B0604020202020204" pitchFamily="34" charset="0"/>
              <a:buChar char="•"/>
            </a:pPr>
            <a:endParaRPr lang="sv-SE" sz="1600" dirty="0"/>
          </a:p>
          <a:p>
            <a:endParaRPr lang="sv-SE" sz="1600" dirty="0"/>
          </a:p>
          <a:p>
            <a:pPr algn="ctr"/>
            <a:r>
              <a:rPr lang="sv-SE" dirty="0"/>
              <a:t> </a:t>
            </a:r>
            <a:r>
              <a:rPr lang="sv-SE" sz="1600" dirty="0">
                <a:solidFill>
                  <a:srgbClr val="C00000"/>
                </a:solidFill>
              </a:rPr>
              <a:t>https://www.smalandsfotbollen.se/forening/plus-10-000/</a:t>
            </a:r>
            <a:endParaRPr lang="sv-SE" dirty="0">
              <a:solidFill>
                <a:srgbClr val="C00000"/>
              </a:solidFill>
            </a:endParaRPr>
          </a:p>
        </p:txBody>
      </p:sp>
      <p:sp>
        <p:nvSpPr>
          <p:cNvPr id="11" name="textruta 10">
            <a:extLst>
              <a:ext uri="{FF2B5EF4-FFF2-40B4-BE49-F238E27FC236}">
                <a16:creationId xmlns:a16="http://schemas.microsoft.com/office/drawing/2014/main" id="{573A9AA5-C94F-4024-8A48-603985B4A26E}"/>
              </a:ext>
            </a:extLst>
          </p:cNvPr>
          <p:cNvSpPr txBox="1"/>
          <p:nvPr/>
        </p:nvSpPr>
        <p:spPr>
          <a:xfrm>
            <a:off x="3280410" y="6289579"/>
            <a:ext cx="2708910" cy="369332"/>
          </a:xfrm>
          <a:prstGeom prst="rect">
            <a:avLst/>
          </a:prstGeom>
          <a:noFill/>
        </p:spPr>
        <p:txBody>
          <a:bodyPr wrap="square" rtlCol="0">
            <a:spAutoFit/>
          </a:bodyPr>
          <a:lstStyle/>
          <a:p>
            <a:r>
              <a:rPr lang="sv-SE" dirty="0"/>
              <a:t>Mer info hittar ni här</a:t>
            </a:r>
          </a:p>
        </p:txBody>
      </p:sp>
      <p:cxnSp>
        <p:nvCxnSpPr>
          <p:cNvPr id="14" name="Rak pilkoppling 13">
            <a:extLst>
              <a:ext uri="{FF2B5EF4-FFF2-40B4-BE49-F238E27FC236}">
                <a16:creationId xmlns:a16="http://schemas.microsoft.com/office/drawing/2014/main" id="{190AF458-7D05-49CD-9370-6D03E0A2818E}"/>
              </a:ext>
            </a:extLst>
          </p:cNvPr>
          <p:cNvCxnSpPr>
            <a:cxnSpLocks/>
          </p:cNvCxnSpPr>
          <p:nvPr/>
        </p:nvCxnSpPr>
        <p:spPr>
          <a:xfrm flipV="1">
            <a:off x="5463540" y="6044907"/>
            <a:ext cx="411480" cy="377213"/>
          </a:xfrm>
          <a:prstGeom prst="straightConnector1">
            <a:avLst/>
          </a:prstGeom>
          <a:ln>
            <a:solidFill>
              <a:srgbClr val="C00000"/>
            </a:solidFill>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882206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5" grpId="0"/>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3C083F93-C758-4BFD-A959-FAC37525DB73}"/>
              </a:ext>
            </a:extLst>
          </p:cNvPr>
          <p:cNvSpPr>
            <a:spLocks noGrp="1"/>
          </p:cNvSpPr>
          <p:nvPr>
            <p:ph type="title"/>
          </p:nvPr>
        </p:nvSpPr>
        <p:spPr>
          <a:xfrm>
            <a:off x="342900" y="873125"/>
            <a:ext cx="4183380" cy="770256"/>
          </a:xfrm>
        </p:spPr>
        <p:txBody>
          <a:bodyPr/>
          <a:lstStyle/>
          <a:p>
            <a:pPr algn="ctr"/>
            <a:r>
              <a:rPr lang="sv-SE" dirty="0"/>
              <a:t>Heja Fotboll</a:t>
            </a:r>
          </a:p>
        </p:txBody>
      </p:sp>
      <p:pic>
        <p:nvPicPr>
          <p:cNvPr id="9" name="Bildobjekt 8">
            <a:extLst>
              <a:ext uri="{FF2B5EF4-FFF2-40B4-BE49-F238E27FC236}">
                <a16:creationId xmlns:a16="http://schemas.microsoft.com/office/drawing/2014/main" id="{C4EB9BEB-FBE2-45DB-A041-24DD424D4B6C}"/>
              </a:ext>
            </a:extLst>
          </p:cNvPr>
          <p:cNvPicPr>
            <a:picLocks noChangeAspect="1"/>
          </p:cNvPicPr>
          <p:nvPr/>
        </p:nvPicPr>
        <p:blipFill>
          <a:blip r:embed="rId3"/>
          <a:stretch>
            <a:fillRect/>
          </a:stretch>
        </p:blipFill>
        <p:spPr>
          <a:xfrm>
            <a:off x="5299466" y="2152480"/>
            <a:ext cx="6223588" cy="3500768"/>
          </a:xfrm>
          <a:prstGeom prst="rect">
            <a:avLst/>
          </a:prstGeom>
        </p:spPr>
      </p:pic>
      <p:sp>
        <p:nvSpPr>
          <p:cNvPr id="6" name="Platshållare för innehåll 5">
            <a:extLst>
              <a:ext uri="{FF2B5EF4-FFF2-40B4-BE49-F238E27FC236}">
                <a16:creationId xmlns:a16="http://schemas.microsoft.com/office/drawing/2014/main" id="{7845531B-F956-4157-86B8-D3464749E8F8}"/>
              </a:ext>
            </a:extLst>
          </p:cNvPr>
          <p:cNvSpPr>
            <a:spLocks noGrp="1"/>
          </p:cNvSpPr>
          <p:nvPr>
            <p:ph sz="quarter" idx="13"/>
          </p:nvPr>
        </p:nvSpPr>
        <p:spPr>
          <a:xfrm>
            <a:off x="491490" y="2760681"/>
            <a:ext cx="4480560" cy="2650126"/>
          </a:xfrm>
        </p:spPr>
        <p:txBody>
          <a:bodyPr/>
          <a:lstStyle/>
          <a:p>
            <a:pPr marL="0" indent="0">
              <a:buNone/>
            </a:pPr>
            <a:r>
              <a:rPr lang="sv-SE" dirty="0"/>
              <a:t>Mer info om Heja Fotboll och värdegrundsarbetet hittar ni i länken nedan.</a:t>
            </a:r>
            <a:endParaRPr lang="sv-SE" dirty="0">
              <a:hlinkClick r:id="rId4"/>
            </a:endParaRPr>
          </a:p>
          <a:p>
            <a:pPr marL="0" indent="0">
              <a:buNone/>
            </a:pPr>
            <a:r>
              <a:rPr lang="sv-SE" dirty="0">
                <a:hlinkClick r:id="rId4"/>
              </a:rPr>
              <a:t>https://www.smalandsfotbollen.se/forening/heja-fotboll2/</a:t>
            </a:r>
            <a:endParaRPr lang="sv-SE" dirty="0"/>
          </a:p>
          <a:p>
            <a:pPr marL="0" indent="0">
              <a:buNone/>
            </a:pPr>
            <a:endParaRPr lang="sv-SE" dirty="0"/>
          </a:p>
          <a:p>
            <a:pPr marL="0" indent="0">
              <a:buNone/>
            </a:pPr>
            <a:r>
              <a:rPr lang="sv-SE" dirty="0"/>
              <a:t>För beställning av material kontakta Ellen Strand</a:t>
            </a:r>
          </a:p>
          <a:p>
            <a:pPr marL="0" indent="0">
              <a:buNone/>
            </a:pPr>
            <a:r>
              <a:rPr lang="sv-SE" dirty="0">
                <a:hlinkClick r:id="rId5">
                  <a:extLst>
                    <a:ext uri="{A12FA001-AC4F-418D-AE19-62706E023703}">
                      <ahyp:hlinkClr xmlns:ahyp="http://schemas.microsoft.com/office/drawing/2018/hyperlinkcolor" val="tx"/>
                    </a:ext>
                  </a:extLst>
                </a:hlinkClick>
              </a:rPr>
              <a:t>ellen.strand@smalandsfotbollen.se</a:t>
            </a:r>
            <a:endParaRPr lang="sv-SE" dirty="0"/>
          </a:p>
          <a:p>
            <a:pPr marL="0" indent="0">
              <a:buNone/>
            </a:pPr>
            <a:r>
              <a:rPr lang="sv-SE" dirty="0"/>
              <a:t>036-34 54 50</a:t>
            </a:r>
          </a:p>
          <a:p>
            <a:pPr marL="0" indent="0">
              <a:buNone/>
            </a:pPr>
            <a:endParaRPr lang="sv-SE" dirty="0"/>
          </a:p>
        </p:txBody>
      </p:sp>
    </p:spTree>
    <p:extLst>
      <p:ext uri="{BB962C8B-B14F-4D97-AF65-F5344CB8AC3E}">
        <p14:creationId xmlns:p14="http://schemas.microsoft.com/office/powerpoint/2010/main" val="1442367573"/>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437" row="5">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7F42D080-007E-4D89-969E-8D6FA068C298}">
  <we:reference id="wa104381063" version="1.0.0.1" store="sv-SE" storeType="OMEX"/>
  <we:alternateReferences>
    <we:reference id="WA104381063" version="1.0.0.1" store="WA104381063"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1E314E358C4A304A8405DA17B175E692" ma:contentTypeVersion="2" ma:contentTypeDescription="Skapa ett nytt dokument." ma:contentTypeScope="" ma:versionID="08cbb86ff9da7204005d8920d878eb8f">
  <xsd:schema xmlns:xsd="http://www.w3.org/2001/XMLSchema" xmlns:xs="http://www.w3.org/2001/XMLSchema" xmlns:p="http://schemas.microsoft.com/office/2006/metadata/properties" xmlns:ns2="ed45432d-ca40-4d00-951a-f5941fd2b014" targetNamespace="http://schemas.microsoft.com/office/2006/metadata/properties" ma:root="true" ma:fieldsID="fc5a42b42c2206007dfecf4239e8bf37" ns2:_="">
    <xsd:import namespace="ed45432d-ca40-4d00-951a-f5941fd2b014"/>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d45432d-ca40-4d00-951a-f5941fd2b01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D1C2CC3-FD17-4195-80FF-FB9EC094B72B}">
  <ds:schemaRefs>
    <ds:schemaRef ds:uri="http://schemas.openxmlformats.org/package/2006/metadata/core-properties"/>
    <ds:schemaRef ds:uri="http://schemas.microsoft.com/office/infopath/2007/PartnerControls"/>
    <ds:schemaRef ds:uri="http://www.w3.org/XML/1998/namespace"/>
    <ds:schemaRef ds:uri="http://schemas.microsoft.com/office/2006/documentManagement/types"/>
    <ds:schemaRef ds:uri="http://schemas.microsoft.com/office/2006/metadata/properties"/>
    <ds:schemaRef ds:uri="http://purl.org/dc/elements/1.1/"/>
    <ds:schemaRef ds:uri="http://purl.org/dc/dcmitype/"/>
    <ds:schemaRef ds:uri="http://purl.org/dc/terms/"/>
    <ds:schemaRef ds:uri="ed45432d-ca40-4d00-951a-f5941fd2b014"/>
  </ds:schemaRefs>
</ds:datastoreItem>
</file>

<file path=customXml/itemProps2.xml><?xml version="1.0" encoding="utf-8"?>
<ds:datastoreItem xmlns:ds="http://schemas.openxmlformats.org/officeDocument/2006/customXml" ds:itemID="{B7F5B753-117B-4E9C-BE7E-3219A7AEC2D5}">
  <ds:schemaRefs>
    <ds:schemaRef ds:uri="ed45432d-ca40-4d00-951a-f5941fd2b01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27C5293E-E4C9-400C-A0E6-1DDB013AD66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2315</TotalTime>
  <Words>2278</Words>
  <Application>Microsoft Office PowerPoint</Application>
  <PresentationFormat>Bredbild</PresentationFormat>
  <Paragraphs>340</Paragraphs>
  <Slides>29</Slides>
  <Notes>15</Notes>
  <HiddenSlides>0</HiddenSlides>
  <MMClips>0</MMClips>
  <ScaleCrop>false</ScaleCrop>
  <HeadingPairs>
    <vt:vector size="6" baseType="variant">
      <vt:variant>
        <vt:lpstr>Använt teckensnitt</vt:lpstr>
      </vt:variant>
      <vt:variant>
        <vt:i4>5</vt:i4>
      </vt:variant>
      <vt:variant>
        <vt:lpstr>Tema</vt:lpstr>
      </vt:variant>
      <vt:variant>
        <vt:i4>1</vt:i4>
      </vt:variant>
      <vt:variant>
        <vt:lpstr>Bildrubriker</vt:lpstr>
      </vt:variant>
      <vt:variant>
        <vt:i4>29</vt:i4>
      </vt:variant>
    </vt:vector>
  </HeadingPairs>
  <TitlesOfParts>
    <vt:vector size="35" baseType="lpstr">
      <vt:lpstr>Arial</vt:lpstr>
      <vt:lpstr>Calibri</vt:lpstr>
      <vt:lpstr>Calibri Light</vt:lpstr>
      <vt:lpstr>Comic Sans MS</vt:lpstr>
      <vt:lpstr>StagSans</vt:lpstr>
      <vt:lpstr>Office-tema</vt:lpstr>
      <vt:lpstr>Ungdomsledarträffar 2021</vt:lpstr>
      <vt:lpstr>Dagens program</vt:lpstr>
      <vt:lpstr>PowerPoint-presentation</vt:lpstr>
      <vt:lpstr>Projektstöd IF</vt:lpstr>
      <vt:lpstr>Fotbollsskolan – Lira blågult</vt:lpstr>
      <vt:lpstr>        </vt:lpstr>
      <vt:lpstr>        </vt:lpstr>
      <vt:lpstr>        </vt:lpstr>
      <vt:lpstr>Heja Fotboll</vt:lpstr>
      <vt:lpstr>Futsal 2021/2022</vt:lpstr>
      <vt:lpstr>PowerPoint-presentation</vt:lpstr>
      <vt:lpstr>Bollen runt – Året runt </vt:lpstr>
      <vt:lpstr>Spelformen 3-3 är för de allra yngsta lirarna, de ska uppleva matchen som lekfull och rolig – här använder vi inte domare!  Det går bra att en ledare eller förälder tar matchledarrollen. Som matchledare i spel 3 mot 3 innebär din roll till stor del att undervisa spelarna och hela tiden förklara för dem vad som är rätt och fel och varför du blåser.</vt:lpstr>
      <vt:lpstr>PowerPoint-presentation</vt:lpstr>
      <vt:lpstr> 5 kap. 16 §    Bestraffningar Ledare, tränare eller annan funktionär som ådrar sig tre varningar i olika matcher i samma tävling ska stå över i samma tävlings nästkommande match som personen är behörig att delta i, om inte annat följer av 16-20 §§. Motsvarande gäller därefter varje gång ledare, tränare eller annan funktionär ådragit sig tre varningar. </vt:lpstr>
      <vt:lpstr>PowerPoint-presentation</vt:lpstr>
      <vt:lpstr>PowerPoint-presentation</vt:lpstr>
      <vt:lpstr>PowerPoint-presentation</vt:lpstr>
      <vt:lpstr>PowerPoint-presentation</vt:lpstr>
      <vt:lpstr>Ledar- och spelarutbildning i föreningsmiljö</vt:lpstr>
      <vt:lpstr>Fotbollsutvecklare i zonen</vt:lpstr>
      <vt:lpstr>Tränarutbildningar</vt:lpstr>
      <vt:lpstr>PowerPoint-presentation</vt:lpstr>
      <vt:lpstr>PowerPoint-presentation</vt:lpstr>
      <vt:lpstr>Grönt kort</vt:lpstr>
      <vt:lpstr>Exempel på handlingar</vt:lpstr>
      <vt:lpstr>Min Fotboll</vt:lpstr>
      <vt:lpstr>Kommunikation</vt:lpstr>
      <vt:lpstr>Tack och bock!</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Johanna Karlsson Smålands Fotbollförbund</dc:creator>
  <cp:lastModifiedBy>Magnus Appelberg Smålands Fotbollförbund</cp:lastModifiedBy>
  <cp:revision>117</cp:revision>
  <cp:lastPrinted>2021-03-10T15:39:14Z</cp:lastPrinted>
  <dcterms:created xsi:type="dcterms:W3CDTF">2020-11-17T08:05:28Z</dcterms:created>
  <dcterms:modified xsi:type="dcterms:W3CDTF">2021-04-15T13:00:13Z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0x0101001E314E358C4A304A8405DA17B175E692</vt:lpwstr>
  </property>
</Properties>
</file>