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6" r:id="rId6"/>
    <p:sldId id="269" r:id="rId7"/>
    <p:sldId id="265" r:id="rId8"/>
    <p:sldId id="264" r:id="rId9"/>
    <p:sldId id="261" r:id="rId10"/>
    <p:sldId id="263" r:id="rId11"/>
    <p:sldId id="262" r:id="rId12"/>
    <p:sldId id="267" r:id="rId13"/>
    <p:sldId id="268" r:id="rId14"/>
    <p:sldId id="270" r:id="rId15"/>
    <p:sldId id="271" r:id="rId16"/>
  </p:sldIdLst>
  <p:sldSz cx="12192000" cy="6858000"/>
  <p:notesSz cx="7099300" cy="102362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68" d="100"/>
          <a:sy n="68" d="100"/>
        </p:scale>
        <p:origin x="54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4421253-1BC3-44BF-82F8-2FD78D312E58}" type="datetimeFigureOut">
              <a:rPr lang="sv-SE" smtClean="0"/>
              <a:t>2019-03-11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157351821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4421253-1BC3-44BF-82F8-2FD78D312E58}" type="datetimeFigureOut">
              <a:rPr lang="sv-SE" smtClean="0"/>
              <a:t>2019-03-11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63513608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4421253-1BC3-44BF-82F8-2FD78D312E58}" type="datetimeFigureOut">
              <a:rPr lang="sv-SE" smtClean="0"/>
              <a:t>2019-03-11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43121378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4421253-1BC3-44BF-82F8-2FD78D312E58}" type="datetimeFigureOut">
              <a:rPr lang="sv-SE" smtClean="0"/>
              <a:t>2019-03-11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359051066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4421253-1BC3-44BF-82F8-2FD78D312E58}" type="datetimeFigureOut">
              <a:rPr lang="sv-SE" smtClean="0"/>
              <a:t>2019-03-11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2007199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4421253-1BC3-44BF-82F8-2FD78D312E58}" type="datetimeFigureOut">
              <a:rPr lang="sv-SE" smtClean="0"/>
              <a:t>2019-03-11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199388263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4421253-1BC3-44BF-82F8-2FD78D312E58}" type="datetimeFigureOut">
              <a:rPr lang="sv-SE" smtClean="0"/>
              <a:t>2019-03-11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373854811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4421253-1BC3-44BF-82F8-2FD78D312E58}" type="datetimeFigureOut">
              <a:rPr lang="sv-SE" smtClean="0"/>
              <a:t>2019-03-11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18657504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4421253-1BC3-44BF-82F8-2FD78D312E58}" type="datetimeFigureOut">
              <a:rPr lang="sv-SE" smtClean="0"/>
              <a:t>2019-03-11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184896197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4421253-1BC3-44BF-82F8-2FD78D312E58}" type="datetimeFigureOut">
              <a:rPr lang="sv-SE" smtClean="0"/>
              <a:t>2019-03-11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11207958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4421253-1BC3-44BF-82F8-2FD78D312E58}" type="datetimeFigureOut">
              <a:rPr lang="sv-SE" smtClean="0"/>
              <a:t>2019-03-11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4B59B31-1E60-4DCC-A479-03B045D13A8D}" type="slidenum">
              <a:rPr lang="sv-SE" smtClean="0"/>
              <a:t>‹#›</a:t>
            </a:fld>
            <a:endParaRPr lang="sv-SE"/>
          </a:p>
        </p:txBody>
      </p:sp>
    </p:spTree>
    <p:extLst>
      <p:ext uri="{BB962C8B-B14F-4D97-AF65-F5344CB8AC3E}">
        <p14:creationId xmlns:p14="http://schemas.microsoft.com/office/powerpoint/2010/main" val="218775599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21253-1BC3-44BF-82F8-2FD78D312E58}" type="datetimeFigureOut">
              <a:rPr lang="sv-SE" smtClean="0"/>
              <a:t>2019-03-11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59B31-1E60-4DCC-A479-03B045D13A8D}" type="slidenum">
              <a:rPr lang="sv-SE" smtClean="0"/>
              <a:t>‹#›</a:t>
            </a:fld>
            <a:endParaRPr lang="sv-SE"/>
          </a:p>
        </p:txBody>
      </p:sp>
    </p:spTree>
    <p:extLst>
      <p:ext uri="{BB962C8B-B14F-4D97-AF65-F5344CB8AC3E}">
        <p14:creationId xmlns:p14="http://schemas.microsoft.com/office/powerpoint/2010/main" val="3241834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133600" y="3474749"/>
            <a:ext cx="8534400" cy="1687893"/>
          </a:xfrm>
        </p:spPr>
        <p:txBody>
          <a:bodyPr>
            <a:normAutofit fontScale="90000"/>
          </a:bodyPr>
          <a:lstStyle/>
          <a:p>
            <a:r>
              <a:rPr lang="sv-SE" dirty="0" smtClean="0">
                <a:solidFill>
                  <a:srgbClr val="0070C0"/>
                </a:solidFill>
              </a:rPr>
              <a:t/>
            </a:r>
            <a:br>
              <a:rPr lang="sv-SE" dirty="0" smtClean="0">
                <a:solidFill>
                  <a:srgbClr val="0070C0"/>
                </a:solidFill>
              </a:rPr>
            </a:br>
            <a:r>
              <a:rPr lang="sv-SE" dirty="0" smtClean="0">
                <a:solidFill>
                  <a:srgbClr val="0070C0"/>
                </a:solidFill>
              </a:rPr>
              <a:t>VÄLKOMMEN TILL </a:t>
            </a:r>
            <a:br>
              <a:rPr lang="sv-SE" dirty="0" smtClean="0">
                <a:solidFill>
                  <a:srgbClr val="0070C0"/>
                </a:solidFill>
              </a:rPr>
            </a:br>
            <a:r>
              <a:rPr lang="sv-SE" sz="4400" dirty="0" smtClean="0">
                <a:solidFill>
                  <a:srgbClr val="0070C0"/>
                </a:solidFill>
              </a:rPr>
              <a:t>Föräldramöte 2019-03-11</a:t>
            </a:r>
            <a:endParaRPr lang="sv-SE" sz="4400" dirty="0">
              <a:solidFill>
                <a:srgbClr val="0070C0"/>
              </a:solidFill>
            </a:endParaRPr>
          </a:p>
        </p:txBody>
      </p:sp>
      <p:pic>
        <p:nvPicPr>
          <p:cNvPr id="8" name="Bildobjekt 7"/>
          <p:cNvPicPr>
            <a:picLocks noChangeAspect="1"/>
          </p:cNvPicPr>
          <p:nvPr/>
        </p:nvPicPr>
        <p:blipFill>
          <a:blip r:embed="rId2"/>
          <a:stretch>
            <a:fillRect/>
          </a:stretch>
        </p:blipFill>
        <p:spPr>
          <a:xfrm>
            <a:off x="4666734" y="1904133"/>
            <a:ext cx="3468130" cy="1818266"/>
          </a:xfrm>
          <a:prstGeom prst="rect">
            <a:avLst/>
          </a:prstGeom>
        </p:spPr>
      </p:pic>
      <p:sp>
        <p:nvSpPr>
          <p:cNvPr id="3" name="Underrubrik 2"/>
          <p:cNvSpPr>
            <a:spLocks noGrp="1"/>
          </p:cNvSpPr>
          <p:nvPr>
            <p:ph type="subTitle" idx="1"/>
          </p:nvPr>
        </p:nvSpPr>
        <p:spPr>
          <a:xfrm>
            <a:off x="2734962" y="3995351"/>
            <a:ext cx="7933038" cy="1323097"/>
          </a:xfrm>
        </p:spPr>
        <p:txBody>
          <a:bodyPr/>
          <a:lstStyle/>
          <a:p>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4103" y="909441"/>
            <a:ext cx="1670176" cy="1698171"/>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314" y="483146"/>
            <a:ext cx="4708603" cy="1214436"/>
          </a:xfrm>
          <a:prstGeom prst="rect">
            <a:avLst/>
          </a:prstGeom>
        </p:spPr>
      </p:pic>
      <p:sp>
        <p:nvSpPr>
          <p:cNvPr id="6" name="Rektangel 5"/>
          <p:cNvSpPr/>
          <p:nvPr/>
        </p:nvSpPr>
        <p:spPr>
          <a:xfrm>
            <a:off x="675503" y="5383763"/>
            <a:ext cx="10956324" cy="923330"/>
          </a:xfrm>
          <a:prstGeom prst="rect">
            <a:avLst/>
          </a:prstGeom>
        </p:spPr>
        <p:txBody>
          <a:bodyPr wrap="square">
            <a:spAutoFit/>
          </a:bodyPr>
          <a:lstStyle/>
          <a:p>
            <a:r>
              <a:rPr lang="sv-SE" b="1" dirty="0">
                <a:solidFill>
                  <a:srgbClr val="00B050"/>
                </a:solidFill>
                <a:latin typeface="Times New Roman" panose="02020603050405020304" pitchFamily="18" charset="0"/>
                <a:ea typeface="Times New Roman" panose="02020603050405020304" pitchFamily="18" charset="0"/>
              </a:rPr>
              <a:t>Motto</a:t>
            </a:r>
            <a:r>
              <a:rPr lang="sv-SE" b="1" dirty="0" smtClean="0">
                <a:solidFill>
                  <a:srgbClr val="00B050"/>
                </a:solidFill>
                <a:latin typeface="Times New Roman" panose="02020603050405020304" pitchFamily="18" charset="0"/>
                <a:ea typeface="Times New Roman" panose="02020603050405020304" pitchFamily="18" charset="0"/>
              </a:rPr>
              <a:t>:</a:t>
            </a:r>
            <a:r>
              <a:rPr lang="sv-SE" dirty="0">
                <a:solidFill>
                  <a:srgbClr val="00B050"/>
                </a:solidFill>
                <a:latin typeface="Times New Roman" panose="02020603050405020304" pitchFamily="18" charset="0"/>
                <a:ea typeface="Times New Roman" panose="02020603050405020304" pitchFamily="18" charset="0"/>
              </a:rPr>
              <a:t/>
            </a:r>
            <a:br>
              <a:rPr lang="sv-SE" dirty="0">
                <a:solidFill>
                  <a:srgbClr val="00B050"/>
                </a:solidFill>
                <a:latin typeface="Times New Roman" panose="02020603050405020304" pitchFamily="18" charset="0"/>
                <a:ea typeface="Times New Roman" panose="02020603050405020304" pitchFamily="18" charset="0"/>
              </a:rPr>
            </a:br>
            <a:r>
              <a:rPr lang="sv-SE" i="1" dirty="0">
                <a:solidFill>
                  <a:srgbClr val="00B050"/>
                </a:solidFill>
                <a:latin typeface="Times New Roman" panose="02020603050405020304" pitchFamily="18" charset="0"/>
                <a:ea typeface="Times New Roman" panose="02020603050405020304" pitchFamily="18" charset="0"/>
              </a:rPr>
              <a:t>I </a:t>
            </a:r>
            <a:r>
              <a:rPr lang="sv-SE" i="1" dirty="0" smtClean="0">
                <a:solidFill>
                  <a:srgbClr val="00B050"/>
                </a:solidFill>
                <a:latin typeface="Times New Roman" panose="02020603050405020304" pitchFamily="18" charset="0"/>
                <a:ea typeface="Times New Roman" panose="02020603050405020304" pitchFamily="18" charset="0"/>
              </a:rPr>
              <a:t>MIFP10 </a:t>
            </a:r>
            <a:r>
              <a:rPr lang="sv-SE" i="1" dirty="0">
                <a:solidFill>
                  <a:srgbClr val="00B050"/>
                </a:solidFill>
                <a:latin typeface="Times New Roman" panose="02020603050405020304" pitchFamily="18" charset="0"/>
                <a:ea typeface="Times New Roman" panose="02020603050405020304" pitchFamily="18" charset="0"/>
              </a:rPr>
              <a:t>spelar vi fotboll för att det är roligt och för att utvecklas som spelare/ledare. I </a:t>
            </a:r>
            <a:r>
              <a:rPr lang="sv-SE" i="1" dirty="0" smtClean="0">
                <a:solidFill>
                  <a:srgbClr val="00B050"/>
                </a:solidFill>
                <a:latin typeface="Times New Roman" panose="02020603050405020304" pitchFamily="18" charset="0"/>
                <a:ea typeface="Times New Roman" panose="02020603050405020304" pitchFamily="18" charset="0"/>
              </a:rPr>
              <a:t>MIFP10 </a:t>
            </a:r>
            <a:r>
              <a:rPr lang="sv-SE" i="1" dirty="0">
                <a:solidFill>
                  <a:srgbClr val="00B050"/>
                </a:solidFill>
                <a:latin typeface="Times New Roman" panose="02020603050405020304" pitchFamily="18" charset="0"/>
                <a:ea typeface="Times New Roman" panose="02020603050405020304" pitchFamily="18" charset="0"/>
              </a:rPr>
              <a:t>är vi bra </a:t>
            </a:r>
            <a:r>
              <a:rPr lang="sv-SE" i="1" dirty="0" smtClean="0">
                <a:solidFill>
                  <a:srgbClr val="00B050"/>
                </a:solidFill>
                <a:latin typeface="Times New Roman" panose="02020603050405020304" pitchFamily="18" charset="0"/>
                <a:ea typeface="Times New Roman" panose="02020603050405020304" pitchFamily="18" charset="0"/>
              </a:rPr>
              <a:t>lagkompisar </a:t>
            </a:r>
            <a:r>
              <a:rPr lang="sv-SE" i="1" dirty="0">
                <a:solidFill>
                  <a:srgbClr val="00B050"/>
                </a:solidFill>
                <a:latin typeface="Times New Roman" panose="02020603050405020304" pitchFamily="18" charset="0"/>
                <a:ea typeface="Times New Roman" panose="02020603050405020304" pitchFamily="18" charset="0"/>
              </a:rPr>
              <a:t>och alla får vara med och spela och vara kompis. Alla föräldrar hjälper till med lagets åtaganden.</a:t>
            </a:r>
            <a:endParaRPr lang="sv-SE" i="1" dirty="0">
              <a:solidFill>
                <a:srgbClr val="00B050"/>
              </a:solidFill>
            </a:endParaRPr>
          </a:p>
        </p:txBody>
      </p:sp>
      <p:sp>
        <p:nvSpPr>
          <p:cNvPr id="7" name="textruta 6"/>
          <p:cNvSpPr txBox="1"/>
          <p:nvPr/>
        </p:nvSpPr>
        <p:spPr>
          <a:xfrm>
            <a:off x="5834252" y="1166066"/>
            <a:ext cx="1133095" cy="830997"/>
          </a:xfrm>
          <a:prstGeom prst="rect">
            <a:avLst/>
          </a:prstGeom>
          <a:noFill/>
        </p:spPr>
        <p:txBody>
          <a:bodyPr wrap="square" rtlCol="0">
            <a:spAutoFit/>
          </a:bodyPr>
          <a:lstStyle/>
          <a:p>
            <a:r>
              <a:rPr lang="sv-SE" sz="4800" dirty="0" smtClean="0">
                <a:solidFill>
                  <a:schemeClr val="accent1">
                    <a:lumMod val="75000"/>
                  </a:schemeClr>
                </a:solidFill>
              </a:rPr>
              <a:t>P10</a:t>
            </a:r>
            <a:endParaRPr lang="sv-SE" sz="4800" dirty="0">
              <a:solidFill>
                <a:schemeClr val="accent1">
                  <a:lumMod val="75000"/>
                </a:schemeClr>
              </a:solidFill>
            </a:endParaRPr>
          </a:p>
        </p:txBody>
      </p:sp>
    </p:spTree>
    <p:extLst>
      <p:ext uri="{BB962C8B-B14F-4D97-AF65-F5344CB8AC3E}">
        <p14:creationId xmlns:p14="http://schemas.microsoft.com/office/powerpoint/2010/main" val="189937830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datum</a:t>
            </a:r>
            <a:endParaRPr lang="sv-SE" dirty="0"/>
          </a:p>
        </p:txBody>
      </p:sp>
      <p:sp>
        <p:nvSpPr>
          <p:cNvPr id="3" name="Platshållare för innehåll 2"/>
          <p:cNvSpPr>
            <a:spLocks noGrp="1"/>
          </p:cNvSpPr>
          <p:nvPr>
            <p:ph idx="1"/>
          </p:nvPr>
        </p:nvSpPr>
        <p:spPr/>
        <p:txBody>
          <a:bodyPr/>
          <a:lstStyle/>
          <a:p>
            <a:pPr marL="0" indent="0">
              <a:buNone/>
            </a:pPr>
            <a:r>
              <a:rPr lang="sv-SE" sz="2000" dirty="0" smtClean="0"/>
              <a:t>Har skickat ut denna i sms gruppen</a:t>
            </a:r>
            <a:r>
              <a:rPr lang="sv-SE" dirty="0" smtClean="0"/>
              <a:t>.</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67999" y="-27802"/>
            <a:ext cx="7525262" cy="6246341"/>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184" y="2648451"/>
            <a:ext cx="2133600" cy="2143125"/>
          </a:xfrm>
          <a:prstGeom prst="rect">
            <a:avLst/>
          </a:prstGeom>
        </p:spPr>
      </p:pic>
    </p:spTree>
    <p:extLst>
      <p:ext uri="{BB962C8B-B14F-4D97-AF65-F5344CB8AC3E}">
        <p14:creationId xmlns:p14="http://schemas.microsoft.com/office/powerpoint/2010/main" val="240439569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Föräldragrupp</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sv-SE" dirty="0" smtClean="0"/>
              <a:t>Består av: </a:t>
            </a:r>
            <a:r>
              <a:rPr lang="sv-SE" dirty="0" smtClean="0">
                <a:solidFill>
                  <a:schemeClr val="accent1">
                    <a:lumMod val="75000"/>
                  </a:schemeClr>
                </a:solidFill>
              </a:rPr>
              <a:t>Malin Norberg, Alexandra Nyman, Jenny </a:t>
            </a:r>
            <a:r>
              <a:rPr lang="sv-SE" dirty="0" err="1" smtClean="0">
                <a:solidFill>
                  <a:schemeClr val="accent1">
                    <a:lumMod val="75000"/>
                  </a:schemeClr>
                </a:solidFill>
              </a:rPr>
              <a:t>Ternestål</a:t>
            </a:r>
            <a:endParaRPr lang="sv-SE" dirty="0" smtClean="0">
              <a:solidFill>
                <a:schemeClr val="accent1">
                  <a:lumMod val="75000"/>
                </a:schemeClr>
              </a:solidFill>
            </a:endParaRPr>
          </a:p>
          <a:p>
            <a:pPr marL="0" indent="0">
              <a:buNone/>
            </a:pPr>
            <a:endParaRPr lang="sv-SE" dirty="0"/>
          </a:p>
          <a:p>
            <a:pPr marL="0" indent="0">
              <a:buNone/>
            </a:pPr>
            <a:r>
              <a:rPr lang="sv-SE" b="1" dirty="0" smtClean="0"/>
              <a:t>Deras uppgifter</a:t>
            </a:r>
          </a:p>
          <a:p>
            <a:r>
              <a:rPr lang="sv-SE" dirty="0" smtClean="0"/>
              <a:t>Fixa och dona </a:t>
            </a:r>
            <a:r>
              <a:rPr lang="sv-SE" dirty="0" smtClean="0">
                <a:sym typeface="Wingdings" panose="05000000000000000000" pitchFamily="2" charset="2"/>
              </a:rPr>
              <a:t></a:t>
            </a:r>
            <a:endParaRPr lang="sv-SE" dirty="0" smtClean="0"/>
          </a:p>
          <a:p>
            <a:r>
              <a:rPr lang="sv-SE" dirty="0" smtClean="0"/>
              <a:t>Schemalägga</a:t>
            </a:r>
          </a:p>
          <a:p>
            <a:pPr lvl="1">
              <a:buFont typeface="Wingdings" panose="05000000000000000000" pitchFamily="2" charset="2"/>
              <a:buChar char="Ø"/>
            </a:pPr>
            <a:r>
              <a:rPr lang="sv-SE" dirty="0" smtClean="0"/>
              <a:t>Fika/kiosk (Sammandrag)</a:t>
            </a:r>
          </a:p>
          <a:p>
            <a:pPr lvl="1">
              <a:buFont typeface="Wingdings" panose="05000000000000000000" pitchFamily="2" charset="2"/>
              <a:buChar char="Ø"/>
            </a:pPr>
            <a:r>
              <a:rPr lang="sv-SE" dirty="0" smtClean="0"/>
              <a:t>Städdagar</a:t>
            </a:r>
          </a:p>
          <a:p>
            <a:pPr lvl="1">
              <a:buFont typeface="Wingdings" panose="05000000000000000000" pitchFamily="2" charset="2"/>
              <a:buChar char="Ø"/>
            </a:pPr>
            <a:r>
              <a:rPr lang="sv-SE" dirty="0" smtClean="0"/>
              <a:t>Lilla VM Jobb</a:t>
            </a:r>
          </a:p>
          <a:p>
            <a:pPr lvl="1">
              <a:buFont typeface="Wingdings" panose="05000000000000000000" pitchFamily="2" charset="2"/>
              <a:buChar char="Ø"/>
            </a:pPr>
            <a:r>
              <a:rPr lang="sv-SE" dirty="0" smtClean="0"/>
              <a:t>mm</a:t>
            </a:r>
          </a:p>
          <a:p>
            <a:pPr marL="457200" lvl="1" indent="0">
              <a:buNone/>
            </a:pPr>
            <a:endParaRPr lang="sv-SE" dirty="0" smtClean="0"/>
          </a:p>
          <a:p>
            <a:pPr marL="457200" lvl="1" indent="0">
              <a:buNone/>
            </a:pPr>
            <a:endParaRPr lang="sv-SE" i="1" dirty="0" smtClean="0"/>
          </a:p>
          <a:p>
            <a:pPr marL="457200" lvl="1" indent="0">
              <a:buNone/>
            </a:pPr>
            <a:r>
              <a:rPr lang="sv-SE" b="1" i="1" dirty="0" smtClean="0"/>
              <a:t>OBS! </a:t>
            </a:r>
            <a:r>
              <a:rPr lang="sv-SE" i="1" dirty="0" smtClean="0"/>
              <a:t>Viktigt att ni löser eventuella byten av pass med varandra själva. </a:t>
            </a:r>
          </a:p>
          <a:p>
            <a:pPr marL="457200" lvl="1" indent="0">
              <a:buNone/>
            </a:pPr>
            <a:r>
              <a:rPr lang="sv-SE" i="1" dirty="0"/>
              <a:t>	 </a:t>
            </a:r>
            <a:r>
              <a:rPr lang="sv-SE" i="1" dirty="0" smtClean="0"/>
              <a:t>  Det ska inte föräldragruppen lösa.</a:t>
            </a:r>
          </a:p>
          <a:p>
            <a:pPr marL="457200" lvl="1" indent="0">
              <a:buNone/>
            </a:pPr>
            <a:r>
              <a:rPr lang="sv-SE" i="1" dirty="0"/>
              <a:t>	</a:t>
            </a:r>
            <a:r>
              <a:rPr lang="sv-SE" i="1" dirty="0" smtClean="0"/>
              <a:t>	</a:t>
            </a:r>
          </a:p>
          <a:p>
            <a:pPr marL="457200" lvl="1" indent="0">
              <a:buNone/>
            </a:pPr>
            <a:r>
              <a:rPr lang="sv-SE" i="1" dirty="0"/>
              <a:t>	</a:t>
            </a:r>
            <a:r>
              <a:rPr lang="sv-SE" i="1" dirty="0" smtClean="0"/>
              <a:t>	</a:t>
            </a:r>
          </a:p>
          <a:p>
            <a:pPr marL="457200" lvl="1" indent="0">
              <a:buNone/>
            </a:pPr>
            <a:endParaRPr lang="sv-SE" i="1" dirty="0" smtClean="0"/>
          </a:p>
          <a:p>
            <a:pPr lvl="1">
              <a:buFont typeface="Wingdings" panose="05000000000000000000" pitchFamily="2" charset="2"/>
              <a:buChar char="Ø"/>
            </a:pPr>
            <a:endParaRPr lang="sv-SE" dirty="0" smtClean="0"/>
          </a:p>
          <a:p>
            <a:pPr lvl="1"/>
            <a:endParaRPr lang="sv-SE" dirty="0"/>
          </a:p>
          <a:p>
            <a:pPr marL="0" indent="0">
              <a:buNone/>
            </a:pP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654" y="365125"/>
            <a:ext cx="2133600" cy="2143125"/>
          </a:xfrm>
          <a:prstGeom prst="rect">
            <a:avLst/>
          </a:prstGeom>
        </p:spPr>
      </p:pic>
    </p:spTree>
    <p:extLst>
      <p:ext uri="{BB962C8B-B14F-4D97-AF65-F5344CB8AC3E}">
        <p14:creationId xmlns:p14="http://schemas.microsoft.com/office/powerpoint/2010/main" val="32630638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Inför match</a:t>
            </a:r>
            <a:endParaRPr lang="sv-SE" dirty="0"/>
          </a:p>
        </p:txBody>
      </p:sp>
      <p:sp>
        <p:nvSpPr>
          <p:cNvPr id="3" name="Platshållare för innehåll 2"/>
          <p:cNvSpPr>
            <a:spLocks noGrp="1"/>
          </p:cNvSpPr>
          <p:nvPr>
            <p:ph idx="1"/>
          </p:nvPr>
        </p:nvSpPr>
        <p:spPr>
          <a:xfrm>
            <a:off x="574589" y="1690688"/>
            <a:ext cx="10515600" cy="4351338"/>
          </a:xfrm>
        </p:spPr>
        <p:txBody>
          <a:bodyPr/>
          <a:lstStyle/>
          <a:p>
            <a:pPr marL="0" indent="0">
              <a:buNone/>
            </a:pPr>
            <a:r>
              <a:rPr lang="sv-SE" dirty="0">
                <a:latin typeface="Times New Roman" panose="02020603050405020304" pitchFamily="18" charset="0"/>
                <a:ea typeface="Times New Roman" panose="02020603050405020304" pitchFamily="18" charset="0"/>
              </a:rPr>
              <a:t/>
            </a:r>
            <a:br>
              <a:rPr lang="sv-SE" dirty="0">
                <a:latin typeface="Times New Roman" panose="02020603050405020304" pitchFamily="18" charset="0"/>
                <a:ea typeface="Times New Roman" panose="02020603050405020304" pitchFamily="18" charset="0"/>
              </a:rPr>
            </a:br>
            <a:r>
              <a:rPr lang="sv-SE" dirty="0" smtClean="0">
                <a:latin typeface="Times New Roman" panose="02020603050405020304" pitchFamily="18" charset="0"/>
                <a:ea typeface="Times New Roman" panose="02020603050405020304" pitchFamily="18" charset="0"/>
              </a:rPr>
              <a:t>Barnen ska </a:t>
            </a:r>
            <a:r>
              <a:rPr lang="sv-SE" dirty="0">
                <a:latin typeface="Times New Roman" panose="02020603050405020304" pitchFamily="18" charset="0"/>
                <a:ea typeface="Times New Roman" panose="02020603050405020304" pitchFamily="18" charset="0"/>
              </a:rPr>
              <a:t>alltid </a:t>
            </a:r>
            <a:r>
              <a:rPr lang="sv-SE" dirty="0" smtClean="0">
                <a:latin typeface="Times New Roman" panose="02020603050405020304" pitchFamily="18" charset="0"/>
                <a:ea typeface="Times New Roman" panose="02020603050405020304" pitchFamily="18" charset="0"/>
              </a:rPr>
              <a:t>ha med </a:t>
            </a:r>
            <a:r>
              <a:rPr lang="sv-SE" dirty="0">
                <a:latin typeface="Times New Roman" panose="02020603050405020304" pitchFamily="18" charset="0"/>
                <a:ea typeface="Times New Roman" panose="02020603050405020304" pitchFamily="18" charset="0"/>
              </a:rPr>
              <a:t>sig </a:t>
            </a:r>
            <a:endParaRPr lang="sv-SE" dirty="0" smtClean="0">
              <a:latin typeface="Times New Roman" panose="02020603050405020304" pitchFamily="18" charset="0"/>
              <a:ea typeface="Times New Roman" panose="02020603050405020304" pitchFamily="18" charset="0"/>
            </a:endParaRPr>
          </a:p>
          <a:p>
            <a:pPr marL="0" indent="0">
              <a:buNone/>
            </a:pPr>
            <a:r>
              <a:rPr lang="sv-SE" dirty="0" smtClean="0">
                <a:latin typeface="Times New Roman" panose="02020603050405020304" pitchFamily="18" charset="0"/>
                <a:ea typeface="Times New Roman" panose="02020603050405020304" pitchFamily="18" charset="0"/>
              </a:rPr>
              <a:t>-Bägge matchtröjorna (blå &amp; Orange)</a:t>
            </a:r>
          </a:p>
          <a:p>
            <a:pPr marL="0" indent="0">
              <a:buNone/>
            </a:pPr>
            <a:r>
              <a:rPr lang="sv-SE" dirty="0" smtClean="0">
                <a:latin typeface="Times New Roman" panose="02020603050405020304" pitchFamily="18" charset="0"/>
                <a:ea typeface="Times New Roman" panose="02020603050405020304" pitchFamily="18" charset="0"/>
              </a:rPr>
              <a:t>-Fotbollskor</a:t>
            </a:r>
            <a:r>
              <a:rPr lang="sv-SE" dirty="0">
                <a:latin typeface="Times New Roman" panose="02020603050405020304" pitchFamily="18" charset="0"/>
                <a:ea typeface="Times New Roman" panose="02020603050405020304" pitchFamily="18" charset="0"/>
              </a:rPr>
              <a:t>, benskydd, </a:t>
            </a:r>
            <a:r>
              <a:rPr lang="sv-SE" dirty="0" smtClean="0">
                <a:latin typeface="Times New Roman" panose="02020603050405020304" pitchFamily="18" charset="0"/>
                <a:ea typeface="Times New Roman" panose="02020603050405020304" pitchFamily="18" charset="0"/>
              </a:rPr>
              <a:t>och vattenflaska</a:t>
            </a:r>
          </a:p>
          <a:p>
            <a:pPr marL="0" indent="0">
              <a:buNone/>
            </a:pPr>
            <a:r>
              <a:rPr lang="sv-SE" dirty="0" smtClean="0">
                <a:latin typeface="Times New Roman" panose="02020603050405020304" pitchFamily="18" charset="0"/>
                <a:ea typeface="Times New Roman" panose="02020603050405020304" pitchFamily="18" charset="0"/>
              </a:rPr>
              <a:t>-Blåa </a:t>
            </a:r>
            <a:r>
              <a:rPr lang="sv-SE" dirty="0">
                <a:latin typeface="Times New Roman" panose="02020603050405020304" pitchFamily="18" charset="0"/>
                <a:ea typeface="Times New Roman" panose="02020603050405020304" pitchFamily="18" charset="0"/>
              </a:rPr>
              <a:t>eller svarta byxor/shorts, blåa </a:t>
            </a:r>
            <a:r>
              <a:rPr lang="sv-SE" dirty="0" smtClean="0">
                <a:latin typeface="Times New Roman" panose="02020603050405020304" pitchFamily="18" charset="0"/>
                <a:ea typeface="Times New Roman" panose="02020603050405020304" pitchFamily="18" charset="0"/>
              </a:rPr>
              <a:t>strumpor.</a:t>
            </a:r>
          </a:p>
          <a:p>
            <a:pPr marL="0" indent="0">
              <a:buNone/>
            </a:pPr>
            <a:r>
              <a:rPr lang="sv-SE" dirty="0" smtClean="0">
                <a:latin typeface="Times New Roman" panose="02020603050405020304" pitchFamily="18" charset="0"/>
                <a:ea typeface="Times New Roman" panose="02020603050405020304" pitchFamily="18" charset="0"/>
              </a:rPr>
              <a:t>-Gott </a:t>
            </a:r>
            <a:r>
              <a:rPr lang="sv-SE" dirty="0">
                <a:latin typeface="Times New Roman" panose="02020603050405020304" pitchFamily="18" charset="0"/>
                <a:ea typeface="Times New Roman" panose="02020603050405020304" pitchFamily="18" charset="0"/>
              </a:rPr>
              <a:t>humör, </a:t>
            </a:r>
            <a:r>
              <a:rPr lang="sv-SE" dirty="0" err="1" smtClean="0">
                <a:latin typeface="Times New Roman" panose="02020603050405020304" pitchFamily="18" charset="0"/>
                <a:ea typeface="Times New Roman" panose="02020603050405020304" pitchFamily="18" charset="0"/>
              </a:rPr>
              <a:t>nykissad</a:t>
            </a:r>
            <a:r>
              <a:rPr lang="sv-SE" dirty="0" smtClean="0">
                <a:latin typeface="Times New Roman" panose="02020603050405020304" pitchFamily="18" charset="0"/>
                <a:ea typeface="Times New Roman" panose="02020603050405020304" pitchFamily="18" charset="0"/>
              </a:rPr>
              <a:t>/bajsad, taggad, och ätit en rejäl ”</a:t>
            </a:r>
            <a:r>
              <a:rPr lang="sv-SE" dirty="0" err="1" smtClean="0">
                <a:latin typeface="Times New Roman" panose="02020603050405020304" pitchFamily="18" charset="0"/>
                <a:ea typeface="Times New Roman" panose="02020603050405020304" pitchFamily="18" charset="0"/>
              </a:rPr>
              <a:t>grötfrulle</a:t>
            </a:r>
            <a:r>
              <a:rPr lang="sv-SE" dirty="0" smtClean="0">
                <a:latin typeface="Times New Roman" panose="02020603050405020304" pitchFamily="18" charset="0"/>
                <a:ea typeface="Times New Roman" panose="02020603050405020304" pitchFamily="18" charset="0"/>
              </a:rPr>
              <a:t>” </a:t>
            </a:r>
            <a:r>
              <a:rPr lang="sv-SE" dirty="0" smtClean="0">
                <a:latin typeface="Times New Roman" panose="02020603050405020304" pitchFamily="18" charset="0"/>
                <a:ea typeface="Times New Roman" panose="02020603050405020304" pitchFamily="18" charset="0"/>
                <a:sym typeface="Wingdings" panose="05000000000000000000" pitchFamily="2" charset="2"/>
              </a:rPr>
              <a:t></a:t>
            </a:r>
          </a:p>
          <a:p>
            <a:pPr marL="0" indent="0">
              <a:buNone/>
            </a:pPr>
            <a:endParaRPr lang="sv-SE" sz="2400" i="1" dirty="0" smtClean="0">
              <a:latin typeface="Times New Roman" panose="02020603050405020304" pitchFamily="18" charset="0"/>
              <a:sym typeface="Wingdings" panose="05000000000000000000" pitchFamily="2" charset="2"/>
            </a:endParaRPr>
          </a:p>
          <a:p>
            <a:pPr marL="0" indent="0">
              <a:buNone/>
            </a:pPr>
            <a:r>
              <a:rPr lang="sv-SE" sz="2400" i="1" dirty="0" smtClean="0">
                <a:latin typeface="Times New Roman" panose="02020603050405020304" pitchFamily="18" charset="0"/>
                <a:sym typeface="Wingdings" panose="05000000000000000000" pitchFamily="2" charset="2"/>
              </a:rPr>
              <a:t>Försök alltid att komma i tid till samlingarna, meddela annars tränarna.</a:t>
            </a:r>
            <a:endParaRPr lang="sv-SE" sz="2400" i="1"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644" y="424235"/>
            <a:ext cx="2133600" cy="2143125"/>
          </a:xfrm>
          <a:prstGeom prst="rect">
            <a:avLst/>
          </a:prstGeom>
        </p:spPr>
      </p:pic>
    </p:spTree>
    <p:extLst>
      <p:ext uri="{BB962C8B-B14F-4D97-AF65-F5344CB8AC3E}">
        <p14:creationId xmlns:p14="http://schemas.microsoft.com/office/powerpoint/2010/main" val="409704384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Heja </a:t>
            </a:r>
            <a:r>
              <a:rPr lang="sv-SE" dirty="0" err="1"/>
              <a:t>H</a:t>
            </a:r>
            <a:r>
              <a:rPr lang="sv-SE" dirty="0" err="1" smtClean="0"/>
              <a:t>eja</a:t>
            </a:r>
            <a:r>
              <a:rPr lang="sv-SE" dirty="0" smtClean="0"/>
              <a:t> Kämpa Kämpa…..</a:t>
            </a:r>
            <a:endParaRPr lang="sv-SE" dirty="0"/>
          </a:p>
        </p:txBody>
      </p:sp>
      <p:sp>
        <p:nvSpPr>
          <p:cNvPr id="3" name="Platshållare för innehåll 2"/>
          <p:cNvSpPr>
            <a:spLocks noGrp="1"/>
          </p:cNvSpPr>
          <p:nvPr>
            <p:ph idx="1"/>
          </p:nvPr>
        </p:nvSpPr>
        <p:spPr/>
        <p:txBody>
          <a:bodyPr/>
          <a:lstStyle/>
          <a:p>
            <a:r>
              <a:rPr lang="sv-SE" i="1" dirty="0" smtClean="0"/>
              <a:t>Heja gärna på barnen när det är match, men håll det på en god och lagom nivå och tänk på att det är vi tränare som styr barnen hur dom ska springa och bete sig på planen.</a:t>
            </a:r>
            <a:endParaRPr lang="sv-SE" i="1" dirty="0"/>
          </a:p>
        </p:txBody>
      </p:sp>
      <p:pic>
        <p:nvPicPr>
          <p:cNvPr id="4" name="Bildobjekt 3"/>
          <p:cNvPicPr>
            <a:picLocks noChangeAspect="1"/>
          </p:cNvPicPr>
          <p:nvPr/>
        </p:nvPicPr>
        <p:blipFill>
          <a:blip r:embed="rId2"/>
          <a:stretch>
            <a:fillRect/>
          </a:stretch>
        </p:blipFill>
        <p:spPr>
          <a:xfrm>
            <a:off x="6015681" y="3303373"/>
            <a:ext cx="5220730" cy="3299254"/>
          </a:xfrm>
          <a:prstGeom prst="rect">
            <a:avLst/>
          </a:prstGeom>
        </p:spPr>
      </p:pic>
      <p:pic>
        <p:nvPicPr>
          <p:cNvPr id="5" name="Bildobjekt 4"/>
          <p:cNvPicPr>
            <a:picLocks noChangeAspect="1"/>
          </p:cNvPicPr>
          <p:nvPr/>
        </p:nvPicPr>
        <p:blipFill>
          <a:blip r:embed="rId3"/>
          <a:stretch>
            <a:fillRect/>
          </a:stretch>
        </p:blipFill>
        <p:spPr>
          <a:xfrm>
            <a:off x="963578" y="3303373"/>
            <a:ext cx="4926725" cy="3299254"/>
          </a:xfrm>
          <a:prstGeom prst="rect">
            <a:avLst/>
          </a:prstGeom>
        </p:spPr>
      </p:pic>
    </p:spTree>
    <p:extLst>
      <p:ext uri="{BB962C8B-B14F-4D97-AF65-F5344CB8AC3E}">
        <p14:creationId xmlns:p14="http://schemas.microsoft.com/office/powerpoint/2010/main" val="84431351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Sponsring</a:t>
            </a:r>
            <a:endParaRPr lang="sv-SE" dirty="0"/>
          </a:p>
        </p:txBody>
      </p:sp>
      <p:sp>
        <p:nvSpPr>
          <p:cNvPr id="3" name="Platshållare för innehåll 2"/>
          <p:cNvSpPr>
            <a:spLocks noGrp="1"/>
          </p:cNvSpPr>
          <p:nvPr>
            <p:ph idx="1"/>
          </p:nvPr>
        </p:nvSpPr>
        <p:spPr/>
        <p:txBody>
          <a:bodyPr/>
          <a:lstStyle/>
          <a:p>
            <a:pPr marL="0" indent="0">
              <a:buNone/>
            </a:pPr>
            <a:r>
              <a:rPr lang="sv-SE" dirty="0" smtClean="0"/>
              <a:t>Har vi någon förälder som vill sponsra vårt </a:t>
            </a:r>
          </a:p>
          <a:p>
            <a:pPr marL="0" indent="0">
              <a:buNone/>
            </a:pPr>
            <a:r>
              <a:rPr lang="sv-SE" dirty="0" smtClean="0"/>
              <a:t>härliga lag på något sätt?</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644" y="424235"/>
            <a:ext cx="2133600" cy="2143125"/>
          </a:xfrm>
          <a:prstGeom prst="rect">
            <a:avLst/>
          </a:prstGeom>
        </p:spPr>
      </p:pic>
    </p:spTree>
    <p:extLst>
      <p:ext uri="{BB962C8B-B14F-4D97-AF65-F5344CB8AC3E}">
        <p14:creationId xmlns:p14="http://schemas.microsoft.com/office/powerpoint/2010/main" val="174134138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Övrigt</a:t>
            </a:r>
            <a:endParaRPr lang="sv-SE" dirty="0"/>
          </a:p>
        </p:txBody>
      </p:sp>
      <p:sp>
        <p:nvSpPr>
          <p:cNvPr id="3" name="Platshållare för innehåll 2"/>
          <p:cNvSpPr>
            <a:spLocks noGrp="1"/>
          </p:cNvSpPr>
          <p:nvPr>
            <p:ph idx="1"/>
          </p:nvPr>
        </p:nvSpPr>
        <p:spPr/>
        <p:txBody>
          <a:bodyPr/>
          <a:lstStyle/>
          <a:p>
            <a:r>
              <a:rPr lang="sv-SE" sz="2000" dirty="0" smtClean="0"/>
              <a:t>Vad kan vi ledare göra bättre mot föregående år? Reflektioner..</a:t>
            </a:r>
          </a:p>
          <a:p>
            <a:r>
              <a:rPr lang="sv-SE" sz="2000" dirty="0" smtClean="0"/>
              <a:t>Sociala medier?</a:t>
            </a:r>
          </a:p>
          <a:p>
            <a:r>
              <a:rPr lang="sv-SE" sz="2000" dirty="0" smtClean="0"/>
              <a:t>Städa på Blåbergstippen </a:t>
            </a:r>
          </a:p>
          <a:p>
            <a:r>
              <a:rPr lang="sv-SE" sz="2000" dirty="0" smtClean="0"/>
              <a:t>Stadium är våran klädleverantör (Tomas </a:t>
            </a:r>
            <a:r>
              <a:rPr lang="sv-SE" sz="2000" dirty="0" err="1" smtClean="0"/>
              <a:t>Nässen</a:t>
            </a:r>
            <a:r>
              <a:rPr lang="sv-SE" sz="2000" dirty="0" smtClean="0"/>
              <a:t>)</a:t>
            </a:r>
          </a:p>
          <a:p>
            <a:r>
              <a:rPr lang="sv-SE" sz="2000" dirty="0" smtClean="0"/>
              <a:t>Laget.se </a:t>
            </a:r>
            <a:r>
              <a:rPr lang="sv-SE" sz="2000" smtClean="0"/>
              <a:t>Uppdatera något?</a:t>
            </a:r>
            <a:endParaRPr lang="sv-SE" sz="2000" dirty="0" smtClean="0"/>
          </a:p>
          <a:p>
            <a:pPr marL="0" indent="0">
              <a:buNone/>
            </a:pPr>
            <a:endParaRPr lang="sv-SE" sz="2000" dirty="0" smtClean="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300667"/>
            <a:ext cx="2133600" cy="2143125"/>
          </a:xfrm>
          <a:prstGeom prst="rect">
            <a:avLst/>
          </a:prstGeom>
        </p:spPr>
      </p:pic>
    </p:spTree>
    <p:extLst>
      <p:ext uri="{BB962C8B-B14F-4D97-AF65-F5344CB8AC3E}">
        <p14:creationId xmlns:p14="http://schemas.microsoft.com/office/powerpoint/2010/main" val="33153834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sv-SE" dirty="0"/>
          </a:p>
        </p:txBody>
      </p:sp>
      <p:sp>
        <p:nvSpPr>
          <p:cNvPr id="3" name="Platshållare för innehåll 2"/>
          <p:cNvSpPr>
            <a:spLocks noGrp="1"/>
          </p:cNvSpPr>
          <p:nvPr>
            <p:ph idx="1"/>
          </p:nvPr>
        </p:nvSpPr>
        <p:spPr/>
        <p:txBody>
          <a:bodyPr>
            <a:normAutofit lnSpcReduction="10000"/>
          </a:bodyPr>
          <a:lstStyle/>
          <a:p>
            <a:r>
              <a:rPr lang="sv-SE" sz="1700" dirty="0" smtClean="0"/>
              <a:t>Ledare</a:t>
            </a:r>
          </a:p>
          <a:p>
            <a:r>
              <a:rPr lang="sv-SE" sz="1700" dirty="0" smtClean="0"/>
              <a:t>Truppen</a:t>
            </a:r>
          </a:p>
          <a:p>
            <a:r>
              <a:rPr lang="sv-SE" sz="1700" dirty="0" smtClean="0"/>
              <a:t>Ekonomi</a:t>
            </a:r>
          </a:p>
          <a:p>
            <a:r>
              <a:rPr lang="sv-SE" sz="1700" dirty="0" smtClean="0"/>
              <a:t>Försäljning</a:t>
            </a:r>
          </a:p>
          <a:p>
            <a:r>
              <a:rPr lang="sv-SE" sz="1700" dirty="0" smtClean="0"/>
              <a:t>Seriespel</a:t>
            </a:r>
          </a:p>
          <a:p>
            <a:r>
              <a:rPr lang="sv-SE" sz="1700" dirty="0" smtClean="0"/>
              <a:t>Cuper</a:t>
            </a:r>
          </a:p>
          <a:p>
            <a:r>
              <a:rPr lang="sv-SE" sz="1700" dirty="0" smtClean="0"/>
              <a:t>Träning &amp; Kallelser</a:t>
            </a:r>
          </a:p>
          <a:p>
            <a:r>
              <a:rPr lang="sv-SE" sz="1700" dirty="0" smtClean="0"/>
              <a:t>Viktiga Datum</a:t>
            </a:r>
          </a:p>
          <a:p>
            <a:r>
              <a:rPr lang="sv-SE" sz="1700" dirty="0" smtClean="0"/>
              <a:t>Föräldragrupp</a:t>
            </a:r>
          </a:p>
          <a:p>
            <a:r>
              <a:rPr lang="sv-SE" sz="1700" dirty="0" smtClean="0"/>
              <a:t>Inför match</a:t>
            </a:r>
          </a:p>
          <a:p>
            <a:r>
              <a:rPr lang="sv-SE" sz="1700" dirty="0" smtClean="0"/>
              <a:t>Heja på</a:t>
            </a:r>
          </a:p>
          <a:p>
            <a:r>
              <a:rPr lang="sv-SE" sz="1700" dirty="0" smtClean="0"/>
              <a:t>Sponsring?</a:t>
            </a:r>
          </a:p>
          <a:p>
            <a:r>
              <a:rPr lang="sv-SE" sz="1700" dirty="0" smtClean="0"/>
              <a:t>Övrigt</a:t>
            </a:r>
          </a:p>
          <a:p>
            <a:endParaRPr lang="sv-SE" sz="2000" dirty="0" smtClean="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439" y="476252"/>
            <a:ext cx="4708603" cy="1558494"/>
          </a:xfrm>
          <a:prstGeom prst="rect">
            <a:avLst/>
          </a:prstGeom>
        </p:spPr>
      </p:pic>
      <p:sp>
        <p:nvSpPr>
          <p:cNvPr id="4" name="textruta 3"/>
          <p:cNvSpPr txBox="1"/>
          <p:nvPr/>
        </p:nvSpPr>
        <p:spPr>
          <a:xfrm>
            <a:off x="8110224" y="1558947"/>
            <a:ext cx="1886465" cy="707886"/>
          </a:xfrm>
          <a:prstGeom prst="rect">
            <a:avLst/>
          </a:prstGeom>
          <a:noFill/>
        </p:spPr>
        <p:txBody>
          <a:bodyPr wrap="square" rtlCol="0">
            <a:spAutoFit/>
          </a:bodyPr>
          <a:lstStyle/>
          <a:p>
            <a:r>
              <a:rPr lang="sv-SE" sz="4000" b="1" dirty="0" smtClean="0">
                <a:solidFill>
                  <a:schemeClr val="accent1">
                    <a:lumMod val="75000"/>
                  </a:schemeClr>
                </a:solidFill>
              </a:rPr>
              <a:t>P10</a:t>
            </a:r>
            <a:endParaRPr lang="sv-SE" sz="4000" b="1" dirty="0">
              <a:solidFill>
                <a:schemeClr val="accent1">
                  <a:lumMod val="75000"/>
                </a:schemeClr>
              </a:solidFill>
            </a:endParaRPr>
          </a:p>
        </p:txBody>
      </p:sp>
    </p:spTree>
    <p:extLst>
      <p:ext uri="{BB962C8B-B14F-4D97-AF65-F5344CB8AC3E}">
        <p14:creationId xmlns:p14="http://schemas.microsoft.com/office/powerpoint/2010/main" val="14781459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Ledare/Tränare</a:t>
            </a: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89" y="259478"/>
            <a:ext cx="2133600" cy="2143125"/>
          </a:xfrm>
          <a:prstGeom prst="rect">
            <a:avLst/>
          </a:prstGeom>
        </p:spPr>
      </p:pic>
      <p:sp>
        <p:nvSpPr>
          <p:cNvPr id="3" name="Platshållare för innehåll 2"/>
          <p:cNvSpPr>
            <a:spLocks noGrp="1"/>
          </p:cNvSpPr>
          <p:nvPr>
            <p:ph idx="1"/>
          </p:nvPr>
        </p:nvSpPr>
        <p:spPr>
          <a:xfrm>
            <a:off x="838200" y="2508251"/>
            <a:ext cx="10515600" cy="3668712"/>
          </a:xfrm>
        </p:spPr>
        <p:txBody>
          <a:bodyPr>
            <a:normAutofit fontScale="92500" lnSpcReduction="10000"/>
          </a:bodyPr>
          <a:lstStyle/>
          <a:p>
            <a:r>
              <a:rPr lang="sv-SE" dirty="0"/>
              <a:t> </a:t>
            </a:r>
            <a:r>
              <a:rPr lang="sv-SE" dirty="0" smtClean="0"/>
              <a:t>Lagledare &amp; Kassör </a:t>
            </a:r>
            <a:r>
              <a:rPr lang="sv-SE" sz="2000" dirty="0" smtClean="0">
                <a:solidFill>
                  <a:schemeClr val="accent1">
                    <a:lumMod val="75000"/>
                  </a:schemeClr>
                </a:solidFill>
              </a:rPr>
              <a:t>Ted </a:t>
            </a:r>
            <a:r>
              <a:rPr lang="sv-SE" sz="2000" dirty="0" err="1" smtClean="0">
                <a:solidFill>
                  <a:schemeClr val="accent1">
                    <a:lumMod val="75000"/>
                  </a:schemeClr>
                </a:solidFill>
              </a:rPr>
              <a:t>Ternestål</a:t>
            </a:r>
            <a:r>
              <a:rPr lang="sv-SE" sz="2000" dirty="0" smtClean="0">
                <a:solidFill>
                  <a:schemeClr val="accent1">
                    <a:lumMod val="75000"/>
                  </a:schemeClr>
                </a:solidFill>
              </a:rPr>
              <a:t> </a:t>
            </a:r>
          </a:p>
          <a:p>
            <a:pPr marL="0" indent="0">
              <a:buNone/>
            </a:pPr>
            <a:r>
              <a:rPr lang="sv-SE" dirty="0" smtClean="0"/>
              <a:t>    Lagledare </a:t>
            </a:r>
            <a:r>
              <a:rPr lang="sv-SE" sz="2000" dirty="0" smtClean="0">
                <a:solidFill>
                  <a:schemeClr val="accent1">
                    <a:lumMod val="75000"/>
                  </a:schemeClr>
                </a:solidFill>
              </a:rPr>
              <a:t>Tove Nilsson</a:t>
            </a:r>
          </a:p>
          <a:p>
            <a:pPr marL="0" indent="0">
              <a:buNone/>
            </a:pPr>
            <a:r>
              <a:rPr lang="sv-SE" dirty="0"/>
              <a:t> </a:t>
            </a:r>
            <a:r>
              <a:rPr lang="sv-SE" dirty="0" smtClean="0"/>
              <a:t>		</a:t>
            </a:r>
            <a:endParaRPr lang="sv-SE" dirty="0"/>
          </a:p>
          <a:p>
            <a:r>
              <a:rPr lang="sv-SE" dirty="0"/>
              <a:t> </a:t>
            </a:r>
            <a:r>
              <a:rPr lang="sv-SE" dirty="0" smtClean="0"/>
              <a:t>Tränare</a:t>
            </a:r>
            <a:r>
              <a:rPr lang="sv-SE" sz="2000" dirty="0" smtClean="0"/>
              <a:t>:      </a:t>
            </a:r>
            <a:r>
              <a:rPr lang="sv-SE" sz="2000" dirty="0" smtClean="0">
                <a:solidFill>
                  <a:schemeClr val="accent1">
                    <a:lumMod val="75000"/>
                  </a:schemeClr>
                </a:solidFill>
              </a:rPr>
              <a:t>Paal Sundberg</a:t>
            </a:r>
          </a:p>
          <a:p>
            <a:pPr marL="0" indent="0">
              <a:buNone/>
            </a:pPr>
            <a:r>
              <a:rPr lang="sv-SE" sz="2000" dirty="0">
                <a:solidFill>
                  <a:schemeClr val="accent1">
                    <a:lumMod val="75000"/>
                  </a:schemeClr>
                </a:solidFill>
              </a:rPr>
              <a:t>	</a:t>
            </a:r>
            <a:r>
              <a:rPr lang="sv-SE" sz="2000" dirty="0" smtClean="0">
                <a:solidFill>
                  <a:schemeClr val="accent1">
                    <a:lumMod val="75000"/>
                  </a:schemeClr>
                </a:solidFill>
              </a:rPr>
              <a:t>               Magnus Kristoffersson</a:t>
            </a:r>
          </a:p>
          <a:p>
            <a:pPr marL="0" indent="0">
              <a:buNone/>
            </a:pPr>
            <a:r>
              <a:rPr lang="sv-SE" sz="2000" dirty="0">
                <a:solidFill>
                  <a:schemeClr val="accent1">
                    <a:lumMod val="75000"/>
                  </a:schemeClr>
                </a:solidFill>
              </a:rPr>
              <a:t>	 </a:t>
            </a:r>
            <a:r>
              <a:rPr lang="sv-SE" sz="2000" dirty="0" smtClean="0">
                <a:solidFill>
                  <a:schemeClr val="accent1">
                    <a:lumMod val="75000"/>
                  </a:schemeClr>
                </a:solidFill>
              </a:rPr>
              <a:t>              Mikael Lundgren</a:t>
            </a:r>
          </a:p>
          <a:p>
            <a:pPr marL="0" indent="0">
              <a:buNone/>
            </a:pPr>
            <a:r>
              <a:rPr lang="sv-SE" sz="2000" dirty="0">
                <a:solidFill>
                  <a:schemeClr val="accent1">
                    <a:lumMod val="75000"/>
                  </a:schemeClr>
                </a:solidFill>
              </a:rPr>
              <a:t>	 </a:t>
            </a:r>
            <a:r>
              <a:rPr lang="sv-SE" sz="2000" dirty="0" smtClean="0">
                <a:solidFill>
                  <a:schemeClr val="accent1">
                    <a:lumMod val="75000"/>
                  </a:schemeClr>
                </a:solidFill>
              </a:rPr>
              <a:t>              Fredrik </a:t>
            </a:r>
            <a:r>
              <a:rPr lang="sv-SE" sz="2000" dirty="0" err="1" smtClean="0">
                <a:solidFill>
                  <a:schemeClr val="accent1">
                    <a:lumMod val="75000"/>
                  </a:schemeClr>
                </a:solidFill>
              </a:rPr>
              <a:t>Fodell</a:t>
            </a:r>
            <a:endParaRPr lang="sv-SE" sz="2000" dirty="0" smtClean="0">
              <a:solidFill>
                <a:schemeClr val="accent1">
                  <a:lumMod val="75000"/>
                </a:schemeClr>
              </a:solidFill>
            </a:endParaRPr>
          </a:p>
          <a:p>
            <a:pPr marL="0" indent="0">
              <a:buNone/>
            </a:pPr>
            <a:endParaRPr lang="sv-SE" sz="2000" dirty="0" smtClean="0">
              <a:solidFill>
                <a:schemeClr val="accent1">
                  <a:lumMod val="75000"/>
                </a:schemeClr>
              </a:solidFill>
            </a:endParaRPr>
          </a:p>
          <a:p>
            <a:pPr marL="0" indent="0">
              <a:buNone/>
            </a:pPr>
            <a:r>
              <a:rPr lang="sv-SE" sz="2000" i="1" dirty="0" smtClean="0"/>
              <a:t>Har vi någon som kan tänkas vara ”reserv tränare” om det skulle behövas?</a:t>
            </a:r>
            <a:endParaRPr lang="sv-SE" sz="2000" i="1" dirty="0"/>
          </a:p>
        </p:txBody>
      </p:sp>
    </p:spTree>
    <p:extLst>
      <p:ext uri="{BB962C8B-B14F-4D97-AF65-F5344CB8AC3E}">
        <p14:creationId xmlns:p14="http://schemas.microsoft.com/office/powerpoint/2010/main" val="202785647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t/>
            </a:r>
            <a:br>
              <a:rPr lang="sv-SE" dirty="0" smtClean="0"/>
            </a:br>
            <a:r>
              <a:rPr lang="sv-SE" dirty="0" smtClean="0"/>
              <a:t>Truppen just nu. 21 spelare</a:t>
            </a:r>
            <a:r>
              <a:rPr lang="sv-SE" dirty="0"/>
              <a:t/>
            </a:r>
            <a:br>
              <a:rPr lang="sv-SE" dirty="0"/>
            </a:b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endParaRPr lang="sv-SE" dirty="0"/>
          </a:p>
        </p:txBody>
      </p:sp>
      <p:pic>
        <p:nvPicPr>
          <p:cNvPr id="5" name="Platshållare för innehåll 4"/>
          <p:cNvPicPr>
            <a:picLocks noGrp="1" noChangeAspect="1"/>
          </p:cNvPicPr>
          <p:nvPr>
            <p:ph idx="1"/>
          </p:nvPr>
        </p:nvPicPr>
        <p:blipFill>
          <a:blip r:embed="rId2"/>
          <a:stretch>
            <a:fillRect/>
          </a:stretch>
        </p:blipFill>
        <p:spPr>
          <a:xfrm>
            <a:off x="599303" y="1690688"/>
            <a:ext cx="6047906" cy="4521158"/>
          </a:xfrm>
          <a:prstGeom prst="rect">
            <a:avLst/>
          </a:prstGeom>
        </p:spPr>
      </p:pic>
      <p:sp>
        <p:nvSpPr>
          <p:cNvPr id="6" name="textruta 5"/>
          <p:cNvSpPr txBox="1"/>
          <p:nvPr/>
        </p:nvSpPr>
        <p:spPr>
          <a:xfrm>
            <a:off x="7694141" y="2446637"/>
            <a:ext cx="2685535" cy="1354217"/>
          </a:xfrm>
          <a:prstGeom prst="rect">
            <a:avLst/>
          </a:prstGeom>
          <a:noFill/>
        </p:spPr>
        <p:txBody>
          <a:bodyPr wrap="square" rtlCol="0">
            <a:spAutoFit/>
          </a:bodyPr>
          <a:lstStyle/>
          <a:p>
            <a:r>
              <a:rPr lang="sv-SE" sz="2800" b="1" dirty="0" smtClean="0"/>
              <a:t>”Nyförvärv”</a:t>
            </a:r>
          </a:p>
          <a:p>
            <a:r>
              <a:rPr lang="sv-SE" dirty="0"/>
              <a:t> </a:t>
            </a:r>
            <a:r>
              <a:rPr lang="sv-SE" dirty="0" smtClean="0"/>
              <a:t>  Wilmer Forsberg</a:t>
            </a:r>
          </a:p>
          <a:p>
            <a:r>
              <a:rPr lang="sv-SE" dirty="0" smtClean="0"/>
              <a:t>   Filip Lindqvist?</a:t>
            </a:r>
          </a:p>
          <a:p>
            <a:r>
              <a:rPr lang="sv-SE" dirty="0" smtClean="0"/>
              <a:t>   Cedric </a:t>
            </a:r>
            <a:r>
              <a:rPr lang="sv-SE" dirty="0" err="1" smtClean="0"/>
              <a:t>Holmbom</a:t>
            </a:r>
            <a:r>
              <a:rPr lang="sv-SE" dirty="0" smtClean="0"/>
              <a:t>?</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789" y="259478"/>
            <a:ext cx="2133600" cy="2143125"/>
          </a:xfrm>
          <a:prstGeom prst="rect">
            <a:avLst/>
          </a:prstGeom>
        </p:spPr>
      </p:pic>
      <p:sp>
        <p:nvSpPr>
          <p:cNvPr id="8" name="textruta 7"/>
          <p:cNvSpPr txBox="1"/>
          <p:nvPr/>
        </p:nvSpPr>
        <p:spPr>
          <a:xfrm>
            <a:off x="6928022" y="5058033"/>
            <a:ext cx="5033319" cy="369332"/>
          </a:xfrm>
          <a:prstGeom prst="rect">
            <a:avLst/>
          </a:prstGeom>
          <a:noFill/>
        </p:spPr>
        <p:txBody>
          <a:bodyPr wrap="square" rtlCol="0">
            <a:spAutoFit/>
          </a:bodyPr>
          <a:lstStyle/>
          <a:p>
            <a:r>
              <a:rPr lang="sv-SE" dirty="0" smtClean="0"/>
              <a:t>Känner vi någon fler som vill börja lira med oss??</a:t>
            </a:r>
            <a:endParaRPr lang="sv-SE" dirty="0"/>
          </a:p>
        </p:txBody>
      </p:sp>
    </p:spTree>
    <p:extLst>
      <p:ext uri="{BB962C8B-B14F-4D97-AF65-F5344CB8AC3E}">
        <p14:creationId xmlns:p14="http://schemas.microsoft.com/office/powerpoint/2010/main" val="22242709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Ekonomi, Inköp</a:t>
            </a:r>
            <a:endParaRPr lang="sv-SE" dirty="0"/>
          </a:p>
        </p:txBody>
      </p:sp>
      <p:sp>
        <p:nvSpPr>
          <p:cNvPr id="3" name="Platshållare för innehåll 2"/>
          <p:cNvSpPr>
            <a:spLocks noGrp="1"/>
          </p:cNvSpPr>
          <p:nvPr>
            <p:ph idx="1"/>
          </p:nvPr>
        </p:nvSpPr>
        <p:spPr/>
        <p:txBody>
          <a:bodyPr/>
          <a:lstStyle/>
          <a:p>
            <a:r>
              <a:rPr lang="sv-SE" dirty="0" smtClean="0"/>
              <a:t>Ted redovisar lagkassan.</a:t>
            </a:r>
          </a:p>
          <a:p>
            <a:r>
              <a:rPr lang="sv-SE" dirty="0" smtClean="0"/>
              <a:t>Vi behöver köpa in ett nytt tält.</a:t>
            </a:r>
          </a:p>
          <a:p>
            <a:r>
              <a:rPr lang="sv-SE" dirty="0" smtClean="0"/>
              <a:t>”Spara i lagkassan inför framtiden”</a:t>
            </a:r>
          </a:p>
          <a:p>
            <a:r>
              <a:rPr lang="sv-SE" dirty="0" smtClean="0"/>
              <a:t>Målvaktshandskar och tröja??</a:t>
            </a:r>
          </a:p>
          <a:p>
            <a:r>
              <a:rPr lang="sv-SE" dirty="0" smtClean="0"/>
              <a:t>Sjukvårdsväska fyllas på?</a:t>
            </a:r>
          </a:p>
          <a:p>
            <a:r>
              <a:rPr lang="sv-SE" dirty="0" smtClean="0"/>
              <a:t>Mer??</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89" y="259478"/>
            <a:ext cx="2133600" cy="2143125"/>
          </a:xfrm>
          <a:prstGeom prst="rect">
            <a:avLst/>
          </a:prstGeom>
        </p:spPr>
      </p:pic>
    </p:spTree>
    <p:extLst>
      <p:ext uri="{BB962C8B-B14F-4D97-AF65-F5344CB8AC3E}">
        <p14:creationId xmlns:p14="http://schemas.microsoft.com/office/powerpoint/2010/main" val="16647993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Försäljning</a:t>
            </a:r>
            <a:endParaRPr lang="sv-SE" dirty="0"/>
          </a:p>
        </p:txBody>
      </p:sp>
      <p:sp>
        <p:nvSpPr>
          <p:cNvPr id="3" name="Platshållare för innehåll 2"/>
          <p:cNvSpPr>
            <a:spLocks noGrp="1"/>
          </p:cNvSpPr>
          <p:nvPr>
            <p:ph idx="1"/>
          </p:nvPr>
        </p:nvSpPr>
        <p:spPr/>
        <p:txBody>
          <a:bodyPr/>
          <a:lstStyle/>
          <a:p>
            <a:pPr marL="0" indent="0">
              <a:buNone/>
            </a:pPr>
            <a:r>
              <a:rPr lang="sv-SE" dirty="0" smtClean="0"/>
              <a:t>Vi kommer att sälja 3 saker i år.</a:t>
            </a:r>
          </a:p>
          <a:p>
            <a:pPr marL="514350" indent="-514350">
              <a:buFont typeface="+mj-lt"/>
              <a:buAutoNum type="arabicPeriod"/>
            </a:pPr>
            <a:r>
              <a:rPr lang="sv-SE" dirty="0" smtClean="0"/>
              <a:t>Toapapper</a:t>
            </a:r>
          </a:p>
          <a:p>
            <a:pPr marL="514350" indent="-514350">
              <a:buFont typeface="+mj-lt"/>
              <a:buAutoNum type="arabicPeriod"/>
            </a:pPr>
            <a:r>
              <a:rPr lang="sv-SE" dirty="0" smtClean="0"/>
              <a:t>Restaurangchansen</a:t>
            </a:r>
          </a:p>
          <a:p>
            <a:pPr marL="514350" indent="-514350">
              <a:buFont typeface="+mj-lt"/>
              <a:buAutoNum type="arabicPeriod"/>
            </a:pPr>
            <a:r>
              <a:rPr lang="sv-SE" dirty="0" smtClean="0"/>
              <a:t>ICA </a:t>
            </a:r>
            <a:r>
              <a:rPr lang="sv-SE" dirty="0" err="1" smtClean="0"/>
              <a:t>Matfors</a:t>
            </a:r>
            <a:r>
              <a:rPr lang="sv-SE" dirty="0" smtClean="0"/>
              <a:t> Rabatthäfte</a:t>
            </a:r>
          </a:p>
          <a:p>
            <a:pPr marL="514350" indent="-514350">
              <a:buFont typeface="+mj-lt"/>
              <a:buAutoNum type="arabicPeriod"/>
            </a:pPr>
            <a:endParaRPr lang="sv-SE" dirty="0"/>
          </a:p>
          <a:p>
            <a:pPr marL="0" indent="0">
              <a:buNone/>
            </a:pPr>
            <a:r>
              <a:rPr lang="sv-SE" sz="2000" i="1" dirty="0" smtClean="0"/>
              <a:t>Försäljningsmöte 14e Mars om man är intresserad av att gå.</a:t>
            </a:r>
          </a:p>
          <a:p>
            <a:pPr marL="0" indent="0">
              <a:buNone/>
            </a:pPr>
            <a:endParaRPr lang="sv-SE" dirty="0"/>
          </a:p>
          <a:p>
            <a:pPr marL="0" indent="0">
              <a:buNone/>
            </a:pP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89" y="259478"/>
            <a:ext cx="2133600" cy="2143125"/>
          </a:xfrm>
          <a:prstGeom prst="rect">
            <a:avLst/>
          </a:prstGeom>
        </p:spPr>
      </p:pic>
    </p:spTree>
    <p:extLst>
      <p:ext uri="{BB962C8B-B14F-4D97-AF65-F5344CB8AC3E}">
        <p14:creationId xmlns:p14="http://schemas.microsoft.com/office/powerpoint/2010/main" val="201352728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Seriespel</a:t>
            </a:r>
            <a:endParaRPr lang="sv-SE" dirty="0"/>
          </a:p>
        </p:txBody>
      </p:sp>
      <p:sp>
        <p:nvSpPr>
          <p:cNvPr id="3" name="Platshållare för innehåll 2"/>
          <p:cNvSpPr>
            <a:spLocks noGrp="1"/>
          </p:cNvSpPr>
          <p:nvPr>
            <p:ph idx="1"/>
          </p:nvPr>
        </p:nvSpPr>
        <p:spPr/>
        <p:txBody>
          <a:bodyPr/>
          <a:lstStyle/>
          <a:p>
            <a:pPr>
              <a:buFont typeface="Wingdings" panose="05000000000000000000" pitchFamily="2" charset="2"/>
              <a:buChar char="Ø"/>
            </a:pPr>
            <a:r>
              <a:rPr lang="sv-SE" sz="2400" dirty="0" smtClean="0"/>
              <a:t>Vi har anmält 2 lag i samma serie. </a:t>
            </a:r>
          </a:p>
          <a:p>
            <a:pPr>
              <a:buFont typeface="Wingdings" panose="05000000000000000000" pitchFamily="2" charset="2"/>
              <a:buChar char="Ø"/>
            </a:pPr>
            <a:r>
              <a:rPr lang="sv-SE" sz="2400" dirty="0"/>
              <a:t>Division 9 </a:t>
            </a:r>
            <a:r>
              <a:rPr lang="sv-SE" sz="2400" dirty="0" smtClean="0"/>
              <a:t>mellansvår nivå.</a:t>
            </a:r>
          </a:p>
          <a:p>
            <a:pPr>
              <a:buFont typeface="Wingdings" panose="05000000000000000000" pitchFamily="2" charset="2"/>
              <a:buChar char="Ø"/>
            </a:pPr>
            <a:r>
              <a:rPr lang="sv-SE" sz="2400" dirty="0" smtClean="0"/>
              <a:t>5 manna</a:t>
            </a:r>
          </a:p>
          <a:p>
            <a:pPr>
              <a:buFont typeface="Wingdings" panose="05000000000000000000" pitchFamily="2" charset="2"/>
              <a:buChar char="Ø"/>
            </a:pPr>
            <a:r>
              <a:rPr lang="sv-SE" sz="2400" dirty="0" smtClean="0"/>
              <a:t>Ny Serieanmälan till hösten??</a:t>
            </a:r>
          </a:p>
          <a:p>
            <a:pPr>
              <a:buFont typeface="Wingdings" panose="05000000000000000000" pitchFamily="2" charset="2"/>
              <a:buChar char="Ø"/>
            </a:pPr>
            <a:r>
              <a:rPr lang="sv-SE" sz="2400" dirty="0" smtClean="0"/>
              <a:t>Skicka 1-3 spelare till P09 lagets matcher (7-manna) vid behov. Alla får chansen om man vill att testa på, dock aldrig på bekostnad för våra matcher, dom kommer alltid i första hand.</a:t>
            </a:r>
            <a:endParaRPr lang="sv-SE" sz="2400" dirty="0"/>
          </a:p>
          <a:p>
            <a:pPr marL="0" indent="0">
              <a:buNone/>
            </a:pPr>
            <a:endParaRPr lang="sv-SE" dirty="0" smtClean="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89" y="259478"/>
            <a:ext cx="2133600" cy="2143125"/>
          </a:xfrm>
          <a:prstGeom prst="rect">
            <a:avLst/>
          </a:prstGeom>
        </p:spPr>
      </p:pic>
    </p:spTree>
    <p:extLst>
      <p:ext uri="{BB962C8B-B14F-4D97-AF65-F5344CB8AC3E}">
        <p14:creationId xmlns:p14="http://schemas.microsoft.com/office/powerpoint/2010/main" val="68954020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Cuper 2019</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Selånger </a:t>
            </a:r>
            <a:r>
              <a:rPr lang="sv-SE" dirty="0" err="1" smtClean="0"/>
              <a:t>Vårcup</a:t>
            </a:r>
            <a:r>
              <a:rPr lang="sv-SE" dirty="0" smtClean="0"/>
              <a:t> 3-5 Maj</a:t>
            </a:r>
          </a:p>
          <a:p>
            <a:pPr>
              <a:buFont typeface="Wingdings" panose="05000000000000000000" pitchFamily="2" charset="2"/>
              <a:buChar char="Ø"/>
            </a:pPr>
            <a:r>
              <a:rPr lang="sv-SE" sz="2000" dirty="0" smtClean="0"/>
              <a:t> Anmälan har gått ut.</a:t>
            </a:r>
          </a:p>
          <a:p>
            <a:pPr>
              <a:buFont typeface="Wingdings" panose="05000000000000000000" pitchFamily="2" charset="2"/>
              <a:buChar char="Ø"/>
            </a:pPr>
            <a:r>
              <a:rPr lang="sv-SE" sz="1800" dirty="0" smtClean="0"/>
              <a:t>  Kostar 1100kr/lag (Vi har anmält två lag)</a:t>
            </a:r>
          </a:p>
          <a:p>
            <a:pPr marL="0" indent="0">
              <a:buNone/>
            </a:pPr>
            <a:endParaRPr lang="sv-SE" sz="1800" dirty="0"/>
          </a:p>
          <a:p>
            <a:r>
              <a:rPr lang="sv-SE" sz="2400" dirty="0" smtClean="0"/>
              <a:t>Lilla VM</a:t>
            </a:r>
          </a:p>
          <a:p>
            <a:pPr>
              <a:buFont typeface="Wingdings" panose="05000000000000000000" pitchFamily="2" charset="2"/>
              <a:buChar char="Ø"/>
            </a:pPr>
            <a:r>
              <a:rPr lang="sv-SE" sz="2000" dirty="0" smtClean="0"/>
              <a:t> 28-30 Juni</a:t>
            </a:r>
          </a:p>
          <a:p>
            <a:pPr marL="0" indent="0">
              <a:buNone/>
            </a:pPr>
            <a:endParaRPr lang="sv-SE" sz="2000" dirty="0" smtClean="0"/>
          </a:p>
          <a:p>
            <a:pPr marL="0" indent="0">
              <a:buNone/>
            </a:pPr>
            <a:r>
              <a:rPr lang="sv-SE" sz="2000" b="1" dirty="0" smtClean="0"/>
              <a:t>Vilken av dessa två vill vi vara med på?</a:t>
            </a:r>
            <a:endParaRPr lang="sv-SE" sz="2000" b="1" dirty="0"/>
          </a:p>
          <a:p>
            <a:r>
              <a:rPr lang="sv-SE" sz="2000" dirty="0" smtClean="0"/>
              <a:t>Mittnorden 2-5 Augusti?? (Timrå)</a:t>
            </a:r>
          </a:p>
          <a:p>
            <a:r>
              <a:rPr lang="sv-SE" sz="2000" dirty="0" smtClean="0"/>
              <a:t>Sundsvall Fair Play Trophy 10-12 Augusti?? (NP3)</a:t>
            </a:r>
          </a:p>
          <a:p>
            <a:pPr marL="0" indent="0">
              <a:buNone/>
            </a:pPr>
            <a:r>
              <a:rPr lang="sv-SE" sz="1800" dirty="0"/>
              <a:t>	</a:t>
            </a:r>
            <a:endParaRPr lang="sv-SE" sz="1800" dirty="0" smtClean="0"/>
          </a:p>
          <a:p>
            <a:pPr marL="0" indent="0">
              <a:buNone/>
            </a:pPr>
            <a:r>
              <a:rPr lang="sv-SE" sz="1800" dirty="0" smtClean="0"/>
              <a:t>Ett förslag är att vi betalar själva för cuperna vi är med i. Cirka 100-150kr/barn och Cup.</a:t>
            </a:r>
          </a:p>
          <a:p>
            <a:pPr marL="0" indent="0">
              <a:buNone/>
            </a:pPr>
            <a:r>
              <a:rPr lang="sv-SE" sz="1800" dirty="0"/>
              <a:t> </a:t>
            </a:r>
            <a:r>
              <a:rPr lang="sv-SE" sz="1800" dirty="0" smtClean="0"/>
              <a:t>        </a:t>
            </a:r>
            <a:endParaRPr lang="sv-SE" sz="2400" b="1" dirty="0" smtClean="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89" y="259478"/>
            <a:ext cx="2133600" cy="2143125"/>
          </a:xfrm>
          <a:prstGeom prst="rect">
            <a:avLst/>
          </a:prstGeom>
        </p:spPr>
      </p:pic>
    </p:spTree>
    <p:extLst>
      <p:ext uri="{BB962C8B-B14F-4D97-AF65-F5344CB8AC3E}">
        <p14:creationId xmlns:p14="http://schemas.microsoft.com/office/powerpoint/2010/main" val="18054852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11124"/>
            <a:ext cx="10515600" cy="1325563"/>
          </a:xfrm>
        </p:spPr>
        <p:txBody>
          <a:bodyPr/>
          <a:lstStyle/>
          <a:p>
            <a:r>
              <a:rPr lang="sv-SE" dirty="0" smtClean="0"/>
              <a:t>Träning &amp; Kallelser</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0200" y="365125"/>
            <a:ext cx="2133600" cy="2143125"/>
          </a:xfrm>
          <a:prstGeom prst="rect">
            <a:avLst/>
          </a:prstGeom>
        </p:spPr>
      </p:pic>
      <p:sp>
        <p:nvSpPr>
          <p:cNvPr id="5" name="Rektangel 4"/>
          <p:cNvSpPr/>
          <p:nvPr/>
        </p:nvSpPr>
        <p:spPr>
          <a:xfrm>
            <a:off x="838200" y="1260389"/>
            <a:ext cx="8382000" cy="5847755"/>
          </a:xfrm>
          <a:prstGeom prst="rect">
            <a:avLst/>
          </a:prstGeom>
        </p:spPr>
        <p:txBody>
          <a:bodyPr wrap="square">
            <a:spAutoFit/>
          </a:bodyPr>
          <a:lstStyle/>
          <a:p>
            <a:pPr marL="285750" indent="-285750">
              <a:buFont typeface="Arial" panose="020B0604020202020204" pitchFamily="34" charset="0"/>
              <a:buChar char="•"/>
            </a:pPr>
            <a:r>
              <a:rPr lang="sv-SE" sz="1600" dirty="0" smtClean="0">
                <a:latin typeface="Times New Roman" panose="02020603050405020304" pitchFamily="18" charset="0"/>
                <a:ea typeface="Times New Roman" panose="02020603050405020304" pitchFamily="18" charset="0"/>
              </a:rPr>
              <a:t>Tiderna </a:t>
            </a:r>
            <a:r>
              <a:rPr lang="sv-SE" sz="1600" dirty="0">
                <a:latin typeface="Times New Roman" panose="02020603050405020304" pitchFamily="18" charset="0"/>
                <a:ea typeface="Times New Roman" panose="02020603050405020304" pitchFamily="18" charset="0"/>
              </a:rPr>
              <a:t>är inte spikade </a:t>
            </a:r>
            <a:r>
              <a:rPr lang="sv-SE" sz="1600" dirty="0" smtClean="0">
                <a:latin typeface="Times New Roman" panose="02020603050405020304" pitchFamily="18" charset="0"/>
                <a:ea typeface="Times New Roman" panose="02020603050405020304" pitchFamily="18" charset="0"/>
              </a:rPr>
              <a:t>ännu, </a:t>
            </a:r>
            <a:r>
              <a:rPr lang="sv-SE" sz="1600" dirty="0">
                <a:latin typeface="Times New Roman" panose="02020603050405020304" pitchFamily="18" charset="0"/>
                <a:ea typeface="Times New Roman" panose="02020603050405020304" pitchFamily="18" charset="0"/>
              </a:rPr>
              <a:t>vi hoppas på </a:t>
            </a:r>
            <a:r>
              <a:rPr lang="sv-SE" sz="1600" dirty="0" smtClean="0">
                <a:latin typeface="Times New Roman" panose="02020603050405020304" pitchFamily="18" charset="0"/>
                <a:ea typeface="Times New Roman" panose="02020603050405020304" pitchFamily="18" charset="0"/>
              </a:rPr>
              <a:t>17:30 </a:t>
            </a:r>
            <a:r>
              <a:rPr lang="sv-SE" sz="1600" dirty="0">
                <a:latin typeface="Times New Roman" panose="02020603050405020304" pitchFamily="18" charset="0"/>
                <a:ea typeface="Times New Roman" panose="02020603050405020304" pitchFamily="18" charset="0"/>
              </a:rPr>
              <a:t>till </a:t>
            </a:r>
            <a:r>
              <a:rPr lang="sv-SE" sz="1600" dirty="0" smtClean="0">
                <a:latin typeface="Times New Roman" panose="02020603050405020304" pitchFamily="18" charset="0"/>
                <a:ea typeface="Times New Roman" panose="02020603050405020304" pitchFamily="18" charset="0"/>
              </a:rPr>
              <a:t>19:00</a:t>
            </a:r>
            <a:r>
              <a:rPr lang="sv-SE" sz="1600" dirty="0">
                <a:latin typeface="Times New Roman" panose="02020603050405020304" pitchFamily="18" charset="0"/>
                <a:ea typeface="Times New Roman" panose="02020603050405020304" pitchFamily="18" charset="0"/>
              </a:rPr>
              <a:t>, måndag och onsdag</a:t>
            </a:r>
            <a:r>
              <a:rPr lang="sv-SE" sz="1600" dirty="0" smtClean="0">
                <a:latin typeface="Times New Roman" panose="02020603050405020304" pitchFamily="18" charset="0"/>
                <a:ea typeface="Times New Roman" panose="02020603050405020304" pitchFamily="18" charset="0"/>
              </a:rPr>
              <a:t>. </a:t>
            </a:r>
            <a:endParaRPr lang="sv-SE" sz="16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sv-SE" sz="1600" dirty="0" smtClean="0">
                <a:latin typeface="Times New Roman" panose="02020603050405020304" pitchFamily="18" charset="0"/>
                <a:ea typeface="Times New Roman" panose="02020603050405020304" pitchFamily="18" charset="0"/>
              </a:rPr>
              <a:t>Vi utökar träningar till 90 minuter om möjligt.</a:t>
            </a:r>
          </a:p>
          <a:p>
            <a:pPr marL="285750" indent="-285750">
              <a:buFont typeface="Arial" panose="020B0604020202020204" pitchFamily="34" charset="0"/>
              <a:buChar char="•"/>
            </a:pPr>
            <a:r>
              <a:rPr lang="sv-SE" sz="1600" dirty="0" smtClean="0">
                <a:latin typeface="Times New Roman" panose="02020603050405020304" pitchFamily="18" charset="0"/>
                <a:ea typeface="Times New Roman" panose="02020603050405020304" pitchFamily="18" charset="0"/>
              </a:rPr>
              <a:t>Vi kommer till början att träna på grus någon gång i april/maj??  (</a:t>
            </a:r>
            <a:r>
              <a:rPr lang="sv-SE" sz="1600" dirty="0">
                <a:latin typeface="Times New Roman" panose="02020603050405020304" pitchFamily="18" charset="0"/>
                <a:ea typeface="Times New Roman" panose="02020603050405020304" pitchFamily="18" charset="0"/>
              </a:rPr>
              <a:t>S</a:t>
            </a:r>
            <a:r>
              <a:rPr lang="sv-SE" sz="1600" dirty="0" smtClean="0">
                <a:latin typeface="Times New Roman" panose="02020603050405020304" pitchFamily="18" charset="0"/>
                <a:ea typeface="Times New Roman" panose="02020603050405020304" pitchFamily="18" charset="0"/>
              </a:rPr>
              <a:t>kol IP)</a:t>
            </a:r>
          </a:p>
          <a:p>
            <a:pPr marL="285750" indent="-285750">
              <a:buFont typeface="Arial" panose="020B0604020202020204" pitchFamily="34" charset="0"/>
              <a:buChar char="•"/>
            </a:pPr>
            <a:r>
              <a:rPr lang="sv-SE" sz="1600" dirty="0">
                <a:latin typeface="Times New Roman" panose="02020603050405020304" pitchFamily="18" charset="0"/>
                <a:ea typeface="Times New Roman" panose="02020603050405020304" pitchFamily="18" charset="0"/>
              </a:rPr>
              <a:t>Kallelser till träningarna, Viktigt att Föräldrar &amp; Ledare svarar</a:t>
            </a:r>
            <a:r>
              <a:rPr lang="sv-SE" sz="1600" dirty="0" smtClean="0">
                <a:latin typeface="Times New Roman" panose="02020603050405020304" pitchFamily="18" charset="0"/>
                <a:ea typeface="Times New Roman" panose="02020603050405020304" pitchFamily="18" charset="0"/>
              </a:rPr>
              <a:t>.</a:t>
            </a:r>
          </a:p>
          <a:p>
            <a:pPr marL="285750" indent="-285750">
              <a:buFont typeface="Arial" panose="020B0604020202020204" pitchFamily="34" charset="0"/>
              <a:buChar char="•"/>
            </a:pPr>
            <a:r>
              <a:rPr lang="sv-SE" sz="1600" dirty="0">
                <a:latin typeface="Times New Roman" panose="02020603050405020304" pitchFamily="18" charset="0"/>
                <a:ea typeface="Times New Roman" panose="02020603050405020304" pitchFamily="18" charset="0"/>
              </a:rPr>
              <a:t>Inomhus träning under april??</a:t>
            </a:r>
          </a:p>
          <a:p>
            <a:pPr marL="285750" indent="-285750">
              <a:buFont typeface="Arial" panose="020B0604020202020204" pitchFamily="34" charset="0"/>
              <a:buChar char="•"/>
            </a:pPr>
            <a:r>
              <a:rPr lang="sv-SE" sz="1600" dirty="0">
                <a:latin typeface="Times New Roman" panose="02020603050405020304" pitchFamily="18" charset="0"/>
                <a:ea typeface="Times New Roman" panose="02020603050405020304" pitchFamily="18" charset="0"/>
              </a:rPr>
              <a:t>Spontan träning under juli månad??</a:t>
            </a:r>
          </a:p>
          <a:p>
            <a:pPr marL="285750" indent="-285750">
              <a:buFont typeface="Arial" panose="020B0604020202020204" pitchFamily="34" charset="0"/>
              <a:buChar char="•"/>
            </a:pPr>
            <a:r>
              <a:rPr lang="sv-SE" sz="1600" dirty="0">
                <a:latin typeface="Times New Roman" panose="02020603050405020304" pitchFamily="18" charset="0"/>
                <a:ea typeface="Times New Roman" panose="02020603050405020304" pitchFamily="18" charset="0"/>
              </a:rPr>
              <a:t>Kyrkans träning, fredagar under sommaren, 17 till 18</a:t>
            </a:r>
            <a:r>
              <a:rPr lang="sv-SE" sz="1600" dirty="0" smtClean="0">
                <a:latin typeface="Times New Roman" panose="02020603050405020304" pitchFamily="18" charset="0"/>
                <a:ea typeface="Times New Roman" panose="02020603050405020304" pitchFamily="18" charset="0"/>
              </a:rPr>
              <a:t>?</a:t>
            </a:r>
          </a:p>
          <a:p>
            <a:pPr marL="285750" indent="-285750">
              <a:buFont typeface="Arial" panose="020B0604020202020204" pitchFamily="34" charset="0"/>
              <a:buChar char="•"/>
            </a:pPr>
            <a:r>
              <a:rPr lang="sv-SE" sz="1600" dirty="0" smtClean="0">
                <a:latin typeface="Times New Roman" panose="02020603050405020304" pitchFamily="18" charset="0"/>
                <a:ea typeface="Times New Roman" panose="02020603050405020304" pitchFamily="18" charset="0"/>
              </a:rPr>
              <a:t>7 manna träning till hösten. </a:t>
            </a:r>
          </a:p>
          <a:p>
            <a:endParaRPr lang="sv-SE" dirty="0">
              <a:latin typeface="Times New Roman" panose="02020603050405020304" pitchFamily="18" charset="0"/>
              <a:ea typeface="Times New Roman" panose="02020603050405020304" pitchFamily="18" charset="0"/>
            </a:endParaRPr>
          </a:p>
          <a:p>
            <a:r>
              <a:rPr lang="sv-SE" sz="1600" b="1" dirty="0" smtClean="0"/>
              <a:t>Lagledarna </a:t>
            </a:r>
            <a:r>
              <a:rPr lang="sv-SE" sz="1600" b="1" dirty="0"/>
              <a:t>ansvarar för kallelserna.</a:t>
            </a:r>
            <a:br>
              <a:rPr lang="sv-SE" sz="1600" b="1" dirty="0"/>
            </a:br>
            <a:endParaRPr lang="sv-SE" sz="1600" b="1" dirty="0" smtClean="0"/>
          </a:p>
          <a:p>
            <a:r>
              <a:rPr lang="sv-SE" sz="1600" b="1" dirty="0" smtClean="0"/>
              <a:t>Träningar</a:t>
            </a:r>
            <a:r>
              <a:rPr lang="sv-SE" sz="1600" dirty="0" smtClean="0"/>
              <a:t> </a:t>
            </a:r>
          </a:p>
          <a:p>
            <a:r>
              <a:rPr lang="sv-SE" sz="1600" i="1" dirty="0" smtClean="0"/>
              <a:t>-För </a:t>
            </a:r>
            <a:r>
              <a:rPr lang="sv-SE" sz="1600" i="1" dirty="0"/>
              <a:t>träningar skickas kallelse ut, vi förutsätter att </a:t>
            </a:r>
            <a:r>
              <a:rPr lang="sv-SE" sz="1600" i="1" dirty="0" smtClean="0"/>
              <a:t>föräldrarna </a:t>
            </a:r>
            <a:r>
              <a:rPr lang="sv-SE" sz="1600" i="1" dirty="0"/>
              <a:t>svarar ja eller nej, ingen orsak till nekande behövs</a:t>
            </a:r>
            <a:r>
              <a:rPr lang="sv-SE" sz="1600" i="1" dirty="0" smtClean="0"/>
              <a:t>.</a:t>
            </a:r>
          </a:p>
          <a:p>
            <a:endParaRPr lang="sv-SE" sz="1600" i="1" dirty="0" smtClean="0"/>
          </a:p>
          <a:p>
            <a:r>
              <a:rPr lang="sv-SE" sz="1600" b="1" i="1" dirty="0" smtClean="0"/>
              <a:t>Match</a:t>
            </a:r>
          </a:p>
          <a:p>
            <a:r>
              <a:rPr lang="sv-SE" sz="1600" dirty="0" smtClean="0"/>
              <a:t>-</a:t>
            </a:r>
            <a:r>
              <a:rPr lang="sv-SE" sz="1600" i="1" dirty="0" smtClean="0"/>
              <a:t>Kallelse </a:t>
            </a:r>
            <a:r>
              <a:rPr lang="sv-SE" sz="1600" i="1" dirty="0"/>
              <a:t>till </a:t>
            </a:r>
            <a:r>
              <a:rPr lang="sv-SE" sz="1600" i="1" dirty="0" smtClean="0"/>
              <a:t>match </a:t>
            </a:r>
            <a:r>
              <a:rPr lang="sv-SE" sz="1600" i="1" dirty="0"/>
              <a:t>skickas </a:t>
            </a:r>
            <a:r>
              <a:rPr lang="sv-SE" sz="1600" i="1" dirty="0" smtClean="0"/>
              <a:t>ut söndag </a:t>
            </a:r>
            <a:r>
              <a:rPr lang="sv-SE" sz="1600" i="1" dirty="0"/>
              <a:t>innan </a:t>
            </a:r>
            <a:r>
              <a:rPr lang="sv-SE" sz="1600" i="1" dirty="0" smtClean="0"/>
              <a:t>kommande match.</a:t>
            </a:r>
            <a:r>
              <a:rPr lang="sv-SE" sz="1600" i="1" dirty="0"/>
              <a:t/>
            </a:r>
            <a:br>
              <a:rPr lang="sv-SE" sz="1600" i="1" dirty="0"/>
            </a:br>
            <a:r>
              <a:rPr lang="sv-SE" sz="1600" i="1" dirty="0" smtClean="0"/>
              <a:t>-Svar </a:t>
            </a:r>
            <a:r>
              <a:rPr lang="sv-SE" sz="1600" i="1" dirty="0"/>
              <a:t>om deltagande senast </a:t>
            </a:r>
            <a:r>
              <a:rPr lang="sv-SE" sz="1600" i="1" dirty="0" smtClean="0"/>
              <a:t>onsdag. </a:t>
            </a:r>
          </a:p>
          <a:p>
            <a:r>
              <a:rPr lang="sv-SE" sz="1600" i="1" dirty="0"/>
              <a:t>-</a:t>
            </a:r>
            <a:r>
              <a:rPr lang="sv-SE" sz="1600" i="1" dirty="0" smtClean="0"/>
              <a:t>Om </a:t>
            </a:r>
            <a:r>
              <a:rPr lang="sv-SE" sz="1600" i="1" dirty="0"/>
              <a:t>man inte svarar på </a:t>
            </a:r>
            <a:r>
              <a:rPr lang="sv-SE" sz="1600" i="1" dirty="0" smtClean="0"/>
              <a:t>matchkallelsen </a:t>
            </a:r>
            <a:r>
              <a:rPr lang="sv-SE" sz="1600" i="1" dirty="0"/>
              <a:t>så får man inte inbjudan till match.</a:t>
            </a:r>
            <a:br>
              <a:rPr lang="sv-SE" sz="1600" i="1" dirty="0"/>
            </a:br>
            <a:r>
              <a:rPr lang="sv-SE" sz="1600" i="1" dirty="0" smtClean="0"/>
              <a:t>-Senast </a:t>
            </a:r>
            <a:r>
              <a:rPr lang="sv-SE" sz="1600" i="1" dirty="0"/>
              <a:t>fredag kommer </a:t>
            </a:r>
            <a:r>
              <a:rPr lang="sv-SE" sz="1600" i="1" dirty="0" smtClean="0"/>
              <a:t>infon/lagindelningen ut angående helgens matcher.</a:t>
            </a:r>
          </a:p>
          <a:p>
            <a:r>
              <a:rPr lang="sv-SE" sz="1600" i="1" dirty="0"/>
              <a:t>-</a:t>
            </a:r>
            <a:r>
              <a:rPr lang="sv-SE" sz="1600" i="1" dirty="0" smtClean="0"/>
              <a:t>Pålle fördelar lagindelningar för matcher och cuper</a:t>
            </a:r>
            <a:r>
              <a:rPr lang="sv-SE" dirty="0"/>
              <a:t/>
            </a:r>
            <a:br>
              <a:rPr lang="sv-SE" dirty="0"/>
            </a:br>
            <a:r>
              <a:rPr lang="sv-SE" dirty="0">
                <a:latin typeface="Times New Roman" panose="02020603050405020304" pitchFamily="18" charset="0"/>
                <a:ea typeface="Times New Roman" panose="02020603050405020304" pitchFamily="18" charset="0"/>
              </a:rPr>
              <a:t/>
            </a:r>
            <a:br>
              <a:rPr lang="sv-SE" dirty="0">
                <a:latin typeface="Times New Roman" panose="02020603050405020304" pitchFamily="18" charset="0"/>
                <a:ea typeface="Times New Roman" panose="02020603050405020304" pitchFamily="18" charset="0"/>
              </a:rPr>
            </a:br>
            <a:endParaRPr lang="sv-SE" dirty="0"/>
          </a:p>
        </p:txBody>
      </p:sp>
    </p:spTree>
    <p:extLst>
      <p:ext uri="{BB962C8B-B14F-4D97-AF65-F5344CB8AC3E}">
        <p14:creationId xmlns:p14="http://schemas.microsoft.com/office/powerpoint/2010/main" val="413760093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467</Words>
  <Application>Microsoft Office PowerPoint</Application>
  <PresentationFormat>Bredbild</PresentationFormat>
  <Paragraphs>125</Paragraphs>
  <Slides>15</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Calibri Light</vt:lpstr>
      <vt:lpstr>Times New Roman</vt:lpstr>
      <vt:lpstr>Wingdings</vt:lpstr>
      <vt:lpstr>Office-tema</vt:lpstr>
      <vt:lpstr> VÄLKOMMEN TILL  Föräldramöte 2019-03-11</vt:lpstr>
      <vt:lpstr>Agenda</vt:lpstr>
      <vt:lpstr>Ledare/Tränare</vt:lpstr>
      <vt:lpstr>     Truppen just nu. 21 spelare     </vt:lpstr>
      <vt:lpstr>Ekonomi, Inköp</vt:lpstr>
      <vt:lpstr>Försäljning</vt:lpstr>
      <vt:lpstr>Seriespel</vt:lpstr>
      <vt:lpstr>Cuper 2019</vt:lpstr>
      <vt:lpstr>Träning &amp; Kallelser</vt:lpstr>
      <vt:lpstr>Viktiga datum</vt:lpstr>
      <vt:lpstr>Föräldragrupp</vt:lpstr>
      <vt:lpstr>Inför match</vt:lpstr>
      <vt:lpstr>Heja Heja Kämpa Kämpa…..</vt:lpstr>
      <vt:lpstr>Sponsring</vt:lpstr>
      <vt:lpstr>Övrigt</vt:lpstr>
    </vt:vector>
  </TitlesOfParts>
  <Company>FK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2018-02-28</dc:title>
  <dc:creator>Sundberg Paal (4004)</dc:creator>
  <cp:lastModifiedBy>Sundberg Paal (4004)</cp:lastModifiedBy>
  <cp:revision>36</cp:revision>
  <cp:lastPrinted>2018-02-26T19:15:27Z</cp:lastPrinted>
  <dcterms:created xsi:type="dcterms:W3CDTF">2018-02-26T17:54:11Z</dcterms:created>
  <dcterms:modified xsi:type="dcterms:W3CDTF">2019-03-11T16:57:32Z</dcterms:modified>
</cp:coreProperties>
</file>