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</p:sldMasterIdLst>
  <p:sldIdLst>
    <p:sldId id="256" r:id="rId4"/>
    <p:sldId id="257" r:id="rId5"/>
    <p:sldId id="258" r:id="rId6"/>
    <p:sldId id="277" r:id="rId7"/>
    <p:sldId id="267" r:id="rId8"/>
    <p:sldId id="260" r:id="rId9"/>
    <p:sldId id="261" r:id="rId10"/>
    <p:sldId id="264" r:id="rId11"/>
    <p:sldId id="259" r:id="rId12"/>
    <p:sldId id="278" r:id="rId13"/>
    <p:sldId id="262" r:id="rId14"/>
    <p:sldId id="263" r:id="rId15"/>
    <p:sldId id="265" r:id="rId16"/>
    <p:sldId id="271" r:id="rId17"/>
    <p:sldId id="269" r:id="rId18"/>
    <p:sldId id="268" r:id="rId19"/>
    <p:sldId id="270" r:id="rId20"/>
    <p:sldId id="272" r:id="rId21"/>
    <p:sldId id="273" r:id="rId22"/>
    <p:sldId id="274" r:id="rId23"/>
    <p:sldId id="275" r:id="rId24"/>
    <p:sldId id="276" r:id="rId25"/>
  </p:sldIdLst>
  <p:sldSz cx="9144000" cy="6858000" type="screen4x3"/>
  <p:notesSz cx="7559675" cy="10691813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17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sv-SE" sz="4400" b="0" strike="noStrike" spc="-1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sv-SE" sz="4400" b="0" strike="noStrike" spc="-1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sv-SE" sz="4400" b="0" strike="noStrike" spc="-1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sv-SE" sz="4400" b="0" strike="noStrike" spc="-1">
              <a:latin typeface="Arial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sv-S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sv-SE" sz="4400" b="0" strike="noStrike" spc="-1">
              <a:latin typeface="Arial"/>
            </a:endParaRPr>
          </a:p>
        </p:txBody>
      </p:sp>
      <p:sp>
        <p:nvSpPr>
          <p:cNvPr id="44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sv-SE" sz="4400" b="0" strike="noStrike" spc="-1">
              <a:latin typeface="Arial"/>
            </a:endParaRPr>
          </a:p>
        </p:txBody>
      </p:sp>
      <p:sp>
        <p:nvSpPr>
          <p:cNvPr id="46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  <p:sp>
        <p:nvSpPr>
          <p:cNvPr id="47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sv-SE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sv-S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sv-SE" sz="4400" b="0" strike="noStrike" spc="-1">
              <a:latin typeface="Aria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  <p:sp>
        <p:nvSpPr>
          <p:cNvPr id="53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sv-SE" sz="44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sv-S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sv-SE" sz="4400" b="0" strike="noStrike" spc="-1">
              <a:latin typeface="Arial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  <p:sp>
        <p:nvSpPr>
          <p:cNvPr id="56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  <p:sp>
        <p:nvSpPr>
          <p:cNvPr id="57" name="PlaceHolder 4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sv-SE" sz="4400" b="0" strike="noStrike" spc="-1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sv-SE" sz="4400" b="0" strike="noStrike" spc="-1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sv-SE" sz="4400" b="0" strike="noStrike" spc="-1">
              <a:latin typeface="Arial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  <p:sp>
        <p:nvSpPr>
          <p:cNvPr id="68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  <p:sp>
        <p:nvSpPr>
          <p:cNvPr id="69" name="PlaceHolder 5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sv-SE" sz="4400" b="0" strike="noStrike" spc="-1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  <p:sp>
        <p:nvSpPr>
          <p:cNvPr id="75" name="PlaceHolder 6"/>
          <p:cNvSpPr>
            <a:spLocks noGrp="1"/>
          </p:cNvSpPr>
          <p:nvPr>
            <p:ph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  <p:sp>
        <p:nvSpPr>
          <p:cNvPr id="76" name="PlaceHolder 7"/>
          <p:cNvSpPr>
            <a:spLocks noGrp="1"/>
          </p:cNvSpPr>
          <p:nvPr>
            <p:ph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sv-SE" sz="4400" b="0" strike="noStrike" spc="-1">
              <a:latin typeface="Arial"/>
            </a:endParaRPr>
          </a:p>
        </p:txBody>
      </p:sp>
      <p:sp>
        <p:nvSpPr>
          <p:cNvPr id="81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sv-S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sv-SE" sz="4400" b="0" strike="noStrike" spc="-1">
              <a:latin typeface="Arial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sv-SE" sz="4400" b="0" strike="noStrike" spc="-1">
              <a:latin typeface="Arial"/>
            </a:endParaRPr>
          </a:p>
        </p:txBody>
      </p:sp>
      <p:sp>
        <p:nvSpPr>
          <p:cNvPr id="85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  <p:sp>
        <p:nvSpPr>
          <p:cNvPr id="86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sv-SE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sv-SE" sz="4400" b="0" strike="noStrike" spc="-1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sv-S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sv-SE" sz="4400" b="0" strike="noStrike" spc="-1">
              <a:latin typeface="Arial"/>
            </a:endParaRPr>
          </a:p>
        </p:txBody>
      </p:sp>
      <p:sp>
        <p:nvSpPr>
          <p:cNvPr id="90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  <p:sp>
        <p:nvSpPr>
          <p:cNvPr id="91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  <p:sp>
        <p:nvSpPr>
          <p:cNvPr id="92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sv-SE" sz="4400" b="0" strike="noStrike" spc="-1">
              <a:latin typeface="Arial"/>
            </a:endParaRPr>
          </a:p>
        </p:txBody>
      </p:sp>
      <p:sp>
        <p:nvSpPr>
          <p:cNvPr id="94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  <p:sp>
        <p:nvSpPr>
          <p:cNvPr id="95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  <p:sp>
        <p:nvSpPr>
          <p:cNvPr id="96" name="PlaceHolder 4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sv-SE" sz="4400" b="0" strike="noStrike" spc="-1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sv-SE" sz="4400" b="0" strike="noStrike" spc="-1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sv-SE" sz="4400" b="0" strike="noStrike" spc="-1">
              <a:latin typeface="Arial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  <p:sp>
        <p:nvSpPr>
          <p:cNvPr id="106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  <p:sp>
        <p:nvSpPr>
          <p:cNvPr id="107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  <p:sp>
        <p:nvSpPr>
          <p:cNvPr id="108" name="PlaceHolder 5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sv-SE" sz="4400" b="0" strike="noStrike" spc="-1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  <p:sp>
        <p:nvSpPr>
          <p:cNvPr id="112" name="PlaceHolder 4"/>
          <p:cNvSpPr>
            <a:spLocks noGrp="1"/>
          </p:cNvSpPr>
          <p:nvPr>
            <p:ph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  <p:sp>
        <p:nvSpPr>
          <p:cNvPr id="113" name="PlaceHolder 5"/>
          <p:cNvSpPr>
            <a:spLocks noGrp="1"/>
          </p:cNvSpPr>
          <p:nvPr>
            <p:ph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  <p:sp>
        <p:nvSpPr>
          <p:cNvPr id="114" name="PlaceHolder 6"/>
          <p:cNvSpPr>
            <a:spLocks noGrp="1"/>
          </p:cNvSpPr>
          <p:nvPr>
            <p:ph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  <p:sp>
        <p:nvSpPr>
          <p:cNvPr id="115" name="PlaceHolder 7"/>
          <p:cNvSpPr>
            <a:spLocks noGrp="1"/>
          </p:cNvSpPr>
          <p:nvPr>
            <p:ph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sv-SE" sz="4400" b="0" strike="noStrike" spc="-1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sv-SE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sv-S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sv-SE" sz="4400" b="0" strike="noStrike" spc="-1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sv-SE" sz="4400" b="0" strike="noStrike" spc="-1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sv-SE" sz="4400" b="0" strike="noStrike" spc="-1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r>
              <a:rPr lang="sv-SE" sz="4400" b="0" strike="noStrike" spc="-1">
                <a:latin typeface="Arial"/>
              </a:rPr>
              <a:t>Klicka för att redigera rubriktextens format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v-SE" sz="3200" b="0" strike="noStrike" spc="-1">
                <a:latin typeface="Arial"/>
              </a:rPr>
              <a:t>Klicka för att redigera dispositionstextens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sv-SE" sz="2800" b="0" strike="noStrike" spc="-1">
                <a:latin typeface="Arial"/>
              </a:rPr>
              <a:t>Andra dispositionsnivån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v-SE" sz="2400" b="0" strike="noStrike" spc="-1">
                <a:latin typeface="Arial"/>
              </a:rPr>
              <a:t>Tredje dispositionsnivån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sv-SE" sz="2000" b="0" strike="noStrike" spc="-1">
                <a:latin typeface="Arial"/>
              </a:rPr>
              <a:t>Fjärde dispositionsnivån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v-SE" sz="2000" b="0" strike="noStrike" spc="-1">
                <a:latin typeface="Arial"/>
              </a:rPr>
              <a:t>Femte dispositionsnivån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v-SE" sz="2000" b="0" strike="noStrike" spc="-1">
                <a:latin typeface="Arial"/>
              </a:rPr>
              <a:t>Sjätte dispositionsnivån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v-SE" sz="2000" b="0" strike="noStrike" spc="-1">
                <a:latin typeface="Arial"/>
              </a:rPr>
              <a:t>Sjunde dispositionsnivån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11_mik_klubbmarke.png"/>
          <p:cNvPicPr/>
          <p:nvPr/>
        </p:nvPicPr>
        <p:blipFill>
          <a:blip r:embed="rId14"/>
          <a:srcRect r="27354"/>
          <a:stretch/>
        </p:blipFill>
        <p:spPr>
          <a:xfrm>
            <a:off x="3023280" y="6176880"/>
            <a:ext cx="2500920" cy="618480"/>
          </a:xfrm>
          <a:prstGeom prst="rect">
            <a:avLst/>
          </a:prstGeom>
          <a:ln w="0">
            <a:noFill/>
          </a:ln>
        </p:spPr>
      </p:pic>
      <p:sp>
        <p:nvSpPr>
          <p:cNvPr id="3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r>
              <a:rPr lang="sv-SE" sz="4400" b="0" strike="noStrike" spc="-1">
                <a:latin typeface="Arial"/>
              </a:rPr>
              <a:t>Klicka för att redigera rubriktextens format</a:t>
            </a:r>
          </a:p>
        </p:txBody>
      </p:sp>
      <p:sp>
        <p:nvSpPr>
          <p:cNvPr id="4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v-SE" sz="3200" b="0" strike="noStrike" spc="-1">
                <a:latin typeface="Arial"/>
              </a:rPr>
              <a:t>Klicka för att redigera dispositionstextens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sv-SE" sz="2800" b="0" strike="noStrike" spc="-1">
                <a:latin typeface="Arial"/>
              </a:rPr>
              <a:t>Andra dispositionsnivån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v-SE" sz="2400" b="0" strike="noStrike" spc="-1">
                <a:latin typeface="Arial"/>
              </a:rPr>
              <a:t>Tredje dispositionsnivån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sv-SE" sz="2000" b="0" strike="noStrike" spc="-1">
                <a:latin typeface="Arial"/>
              </a:rPr>
              <a:t>Fjärde dispositionsnivån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v-SE" sz="2000" b="0" strike="noStrike" spc="-1">
                <a:latin typeface="Arial"/>
              </a:rPr>
              <a:t>Femte dispositionsnivån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v-SE" sz="2000" b="0" strike="noStrike" spc="-1">
                <a:latin typeface="Arial"/>
              </a:rPr>
              <a:t>Sjätte dispositionsnivån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v-SE" sz="2000" b="0" strike="noStrike" spc="-1">
                <a:latin typeface="Arial"/>
              </a:rPr>
              <a:t>Sjunde dispositionsnivån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11_mik_klubbmarke.png"/>
          <p:cNvPicPr/>
          <p:nvPr/>
        </p:nvPicPr>
        <p:blipFill>
          <a:blip r:embed="rId14"/>
          <a:srcRect r="27354"/>
          <a:stretch/>
        </p:blipFill>
        <p:spPr>
          <a:xfrm>
            <a:off x="3023280" y="6176880"/>
            <a:ext cx="2500920" cy="618480"/>
          </a:xfrm>
          <a:prstGeom prst="rect">
            <a:avLst/>
          </a:prstGeom>
          <a:ln w="0">
            <a:noFill/>
          </a:ln>
        </p:spPr>
      </p:pic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r>
              <a:rPr lang="sv-SE" sz="4400" b="0" strike="noStrike" spc="-1">
                <a:latin typeface="Arial"/>
              </a:rPr>
              <a:t>Klicka för att redigera rubriktextens format</a:t>
            </a:r>
          </a:p>
        </p:txBody>
      </p:sp>
      <p:sp>
        <p:nvSpPr>
          <p:cNvPr id="7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v-SE" sz="3200" b="0" strike="noStrike" spc="-1">
                <a:latin typeface="Arial"/>
              </a:rPr>
              <a:t>Klicka för att redigera dispositionstextens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sv-SE" sz="2800" b="0" strike="noStrike" spc="-1">
                <a:latin typeface="Arial"/>
              </a:rPr>
              <a:t>Andra dispositionsnivån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v-SE" sz="2400" b="0" strike="noStrike" spc="-1">
                <a:latin typeface="Arial"/>
              </a:rPr>
              <a:t>Tredje dispositionsnivån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sv-SE" sz="2000" b="0" strike="noStrike" spc="-1">
                <a:latin typeface="Arial"/>
              </a:rPr>
              <a:t>Fjärde dispositionsnivån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v-SE" sz="2000" b="0" strike="noStrike" spc="-1">
                <a:latin typeface="Arial"/>
              </a:rPr>
              <a:t>Femte dispositionsnivån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v-SE" sz="2000" b="0" strike="noStrike" spc="-1">
                <a:latin typeface="Arial"/>
              </a:rPr>
              <a:t>Sjätte dispositionsnivån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v-SE" sz="2000" b="0" strike="noStrike" spc="-1">
                <a:latin typeface="Arial"/>
              </a:rPr>
              <a:t>Sjunde dispositionsnivån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obollen.se/" TargetMode="Externa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://www.laget.se/marieboikp11/" TargetMode="Externa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P11%20-%20Matchindelning%20samt%20bemanning_V1.0_2022.xlsx" TargetMode="Externa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aktiva.svenskfotboll.se/tranare/spelformer/" TargetMode="External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www.folksam.se/forsakringar/idrottsforsakring/idrottsforskning/fair-play" TargetMode="Externa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CustomShape 1"/>
          <p:cNvSpPr/>
          <p:nvPr/>
        </p:nvSpPr>
        <p:spPr>
          <a:xfrm>
            <a:off x="685800" y="3337560"/>
            <a:ext cx="7770960" cy="960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sv-SE" sz="6000" b="0" strike="noStrike" spc="-1">
                <a:solidFill>
                  <a:srgbClr val="000000"/>
                </a:solidFill>
                <a:latin typeface="Arial"/>
                <a:ea typeface="DejaVu Sans"/>
              </a:rPr>
              <a:t>Föräldramöte P11</a:t>
            </a:r>
            <a:endParaRPr lang="sv-SE" sz="6000" b="0" strike="noStrike" spc="-1">
              <a:latin typeface="Arial"/>
            </a:endParaRPr>
          </a:p>
        </p:txBody>
      </p:sp>
      <p:sp>
        <p:nvSpPr>
          <p:cNvPr id="117" name="CustomShape 2"/>
          <p:cNvSpPr/>
          <p:nvPr/>
        </p:nvSpPr>
        <p:spPr>
          <a:xfrm>
            <a:off x="1143000" y="4391640"/>
            <a:ext cx="6856560" cy="1654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  <a:spcBef>
                <a:spcPts val="1001"/>
              </a:spcBef>
              <a:buNone/>
            </a:pPr>
            <a:r>
              <a:rPr lang="sv-SE" sz="2400" b="0" strike="noStrike" spc="-1">
                <a:solidFill>
                  <a:srgbClr val="000000"/>
                </a:solidFill>
                <a:latin typeface="Calibri"/>
                <a:ea typeface="DejaVu Sans"/>
              </a:rPr>
              <a:t>April 2022</a:t>
            </a:r>
            <a:endParaRPr lang="sv-SE" sz="2400" b="0" strike="noStrike" spc="-1">
              <a:latin typeface="Arial"/>
            </a:endParaRPr>
          </a:p>
        </p:txBody>
      </p:sp>
      <p:pic>
        <p:nvPicPr>
          <p:cNvPr id="118" name="Picture 2"/>
          <p:cNvPicPr/>
          <p:nvPr/>
        </p:nvPicPr>
        <p:blipFill>
          <a:blip r:embed="rId2"/>
          <a:stretch/>
        </p:blipFill>
        <p:spPr>
          <a:xfrm>
            <a:off x="5665680" y="230040"/>
            <a:ext cx="2036880" cy="2316240"/>
          </a:xfrm>
          <a:prstGeom prst="rect">
            <a:avLst/>
          </a:prstGeom>
          <a:ln w="0">
            <a:noFill/>
          </a:ln>
        </p:spPr>
      </p:pic>
      <p:sp>
        <p:nvSpPr>
          <p:cNvPr id="119" name="CustomShape 3"/>
          <p:cNvSpPr/>
          <p:nvPr/>
        </p:nvSpPr>
        <p:spPr>
          <a:xfrm>
            <a:off x="1634040" y="1030320"/>
            <a:ext cx="3293640" cy="820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sv-SE" sz="4800" b="1" strike="noStrike" spc="-1">
                <a:solidFill>
                  <a:srgbClr val="000000"/>
                </a:solidFill>
                <a:latin typeface="Arial"/>
                <a:ea typeface="Arial Unicode MS"/>
              </a:rPr>
              <a:t>Mariebo IK</a:t>
            </a:r>
            <a:endParaRPr lang="sv-SE" sz="48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CustomShape 1"/>
          <p:cNvSpPr/>
          <p:nvPr/>
        </p:nvSpPr>
        <p:spPr>
          <a:xfrm>
            <a:off x="628560" y="365040"/>
            <a:ext cx="7885440" cy="1324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  <a:buNone/>
            </a:pPr>
            <a:r>
              <a:rPr lang="sv-SE" sz="44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Träningsinriktning</a:t>
            </a:r>
            <a:endParaRPr lang="sv-SE" sz="4400" b="0" strike="noStrike" spc="-1" dirty="0">
              <a:latin typeface="Arial"/>
            </a:endParaRPr>
          </a:p>
        </p:txBody>
      </p:sp>
      <p:sp>
        <p:nvSpPr>
          <p:cNvPr id="126" name="CustomShape 2"/>
          <p:cNvSpPr/>
          <p:nvPr/>
        </p:nvSpPr>
        <p:spPr>
          <a:xfrm>
            <a:off x="628560" y="1825560"/>
            <a:ext cx="7885440" cy="4349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marL="228600" indent="-22788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sv-SE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Svenska fotbollförbundets tränarutbildning C</a:t>
            </a:r>
            <a:endParaRPr lang="sv-SE" b="0" strike="noStrike" spc="-1" dirty="0">
              <a:latin typeface="Arial"/>
            </a:endParaRPr>
          </a:p>
          <a:p>
            <a:pPr marL="228600" indent="-22788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sv-SE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Lek, färdighetsövning och spelövning</a:t>
            </a:r>
            <a:endParaRPr lang="sv-SE" b="0" strike="noStrike" spc="-1" dirty="0">
              <a:latin typeface="Arial"/>
            </a:endParaRPr>
          </a:p>
          <a:p>
            <a:pPr marL="228600" indent="-22788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sv-SE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Träningsprogram 10 - 12 år</a:t>
            </a:r>
            <a:endParaRPr lang="sv-SE" b="0" strike="noStrike" spc="-1" dirty="0">
              <a:latin typeface="Arial"/>
            </a:endParaRPr>
          </a:p>
          <a:p>
            <a:pPr marL="228600" indent="-22788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sv-SE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Det ska vara roligt!</a:t>
            </a:r>
            <a:endParaRPr lang="sv-SE" b="0" strike="noStrike" spc="-1" dirty="0">
              <a:latin typeface="Arial"/>
            </a:endParaRPr>
          </a:p>
          <a:p>
            <a:pPr marL="228600" indent="-22788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sv-SE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Både spelare och ledare utvecklas!</a:t>
            </a:r>
            <a:endParaRPr lang="sv-SE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923683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CustomShape 1"/>
          <p:cNvSpPr/>
          <p:nvPr/>
        </p:nvSpPr>
        <p:spPr>
          <a:xfrm>
            <a:off x="628560" y="365040"/>
            <a:ext cx="7885440" cy="1324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  <a:buNone/>
            </a:pPr>
            <a:r>
              <a:rPr lang="sv-SE" sz="4400" b="0" strike="noStrike" spc="-1">
                <a:solidFill>
                  <a:srgbClr val="000000"/>
                </a:solidFill>
                <a:latin typeface="Arial"/>
                <a:ea typeface="DejaVu Sans"/>
              </a:rPr>
              <a:t>Värdegrund</a:t>
            </a:r>
            <a:endParaRPr lang="sv-SE" sz="4400" b="0" strike="noStrike" spc="-1">
              <a:latin typeface="Arial"/>
            </a:endParaRPr>
          </a:p>
        </p:txBody>
      </p:sp>
      <p:sp>
        <p:nvSpPr>
          <p:cNvPr id="136" name="CustomShape 2"/>
          <p:cNvSpPr/>
          <p:nvPr/>
        </p:nvSpPr>
        <p:spPr>
          <a:xfrm>
            <a:off x="628560" y="1825560"/>
            <a:ext cx="7885440" cy="4349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rmAutofit/>
          </a:bodyPr>
          <a:lstStyle/>
          <a:p>
            <a:pPr marL="228600" indent="-22788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sv-SE" sz="28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Alla får vara med</a:t>
            </a:r>
            <a:endParaRPr lang="sv-SE" sz="2800" b="0" strike="noStrike" spc="-1" dirty="0">
              <a:latin typeface="Arial"/>
            </a:endParaRPr>
          </a:p>
          <a:p>
            <a:pPr marL="228600" indent="-22788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sv-SE" sz="28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Spelarna får spela lika mycket</a:t>
            </a:r>
            <a:endParaRPr lang="sv-SE" sz="2800" b="0" strike="noStrike" spc="-1" dirty="0">
              <a:latin typeface="Arial"/>
            </a:endParaRPr>
          </a:p>
          <a:p>
            <a:pPr marL="228600" indent="-22788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sv-SE" sz="28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Vi vill att alla ska spela på alla positioner</a:t>
            </a:r>
            <a:endParaRPr lang="sv-SE" sz="2800" b="0" strike="noStrike" spc="-1" dirty="0">
              <a:latin typeface="Arial"/>
            </a:endParaRPr>
          </a:p>
          <a:p>
            <a:pPr marL="228600" indent="-22788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sv-SE" sz="28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Vi toppar inte lagen</a:t>
            </a:r>
          </a:p>
          <a:p>
            <a:pPr>
              <a:lnSpc>
                <a:spcPct val="100000"/>
              </a:lnSpc>
              <a:spcBef>
                <a:spcPts val="1001"/>
              </a:spcBef>
              <a:buNone/>
            </a:pPr>
            <a:endParaRPr lang="sv-SE" sz="2800" b="0" strike="noStrike" spc="-1" dirty="0">
              <a:latin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CustomShape 1"/>
          <p:cNvSpPr/>
          <p:nvPr/>
        </p:nvSpPr>
        <p:spPr>
          <a:xfrm>
            <a:off x="628560" y="365040"/>
            <a:ext cx="7885440" cy="1324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  <a:buNone/>
            </a:pPr>
            <a:r>
              <a:rPr lang="sv-SE" sz="4400" b="0" strike="noStrike" spc="-1">
                <a:solidFill>
                  <a:srgbClr val="000000"/>
                </a:solidFill>
                <a:latin typeface="Arial"/>
                <a:ea typeface="DejaVu Sans"/>
              </a:rPr>
              <a:t>Värdegrund….</a:t>
            </a:r>
            <a:endParaRPr lang="sv-SE" sz="4400" b="0" strike="noStrike" spc="-1">
              <a:latin typeface="Arial"/>
            </a:endParaRPr>
          </a:p>
        </p:txBody>
      </p:sp>
      <p:sp>
        <p:nvSpPr>
          <p:cNvPr id="138" name="CustomShape 2"/>
          <p:cNvSpPr/>
          <p:nvPr/>
        </p:nvSpPr>
        <p:spPr>
          <a:xfrm>
            <a:off x="628560" y="1825560"/>
            <a:ext cx="7885440" cy="4349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rmAutofit/>
          </a:bodyPr>
          <a:lstStyle/>
          <a:p>
            <a:pPr marL="228600" indent="-227880"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sv-SE" sz="28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Laget före jaget </a:t>
            </a:r>
            <a:endParaRPr lang="sv-SE" sz="2800" b="0" strike="noStrike" spc="-1" dirty="0">
              <a:latin typeface="Arial"/>
            </a:endParaRPr>
          </a:p>
          <a:p>
            <a:pPr marL="228600" indent="-227880"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sv-SE" sz="28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Respekt mot lagkompisar, tränare/ledare, domare och motståndare</a:t>
            </a:r>
            <a:endParaRPr lang="sv-SE" sz="2800" b="0" strike="noStrike" spc="-1" dirty="0">
              <a:latin typeface="Arial"/>
            </a:endParaRPr>
          </a:p>
          <a:p>
            <a:pPr marL="228600" indent="-22788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sv-SE" sz="28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Viktigt med positiv feedback, </a:t>
            </a:r>
            <a:r>
              <a:rPr lang="sv-SE" sz="2800" b="0" u="sng" strike="noStrike" spc="-1" dirty="0">
                <a:solidFill>
                  <a:srgbClr val="000000"/>
                </a:solidFill>
                <a:uFillTx/>
                <a:latin typeface="Arial"/>
                <a:ea typeface="DejaVu Sans"/>
              </a:rPr>
              <a:t>även spelarna</a:t>
            </a:r>
            <a:r>
              <a:rPr lang="sv-SE" sz="28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 ska ge varandra uppåt-puffar</a:t>
            </a:r>
            <a:endParaRPr lang="sv-SE" sz="2800" b="0" strike="noStrike" spc="-1" dirty="0">
              <a:latin typeface="Arial"/>
            </a:endParaRPr>
          </a:p>
          <a:p>
            <a:pPr marL="228600" indent="-22788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sv-SE" sz="28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Lyssna / Följa instruktioner</a:t>
            </a:r>
            <a:endParaRPr lang="sv-SE" sz="2800" b="0" strike="noStrike" spc="-1" dirty="0">
              <a:latin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CustomShape 1"/>
          <p:cNvSpPr/>
          <p:nvPr/>
        </p:nvSpPr>
        <p:spPr>
          <a:xfrm>
            <a:off x="628560" y="577800"/>
            <a:ext cx="1657440" cy="542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rmAutofit/>
          </a:bodyPr>
          <a:lstStyle/>
          <a:p>
            <a:pPr>
              <a:lnSpc>
                <a:spcPct val="100000"/>
              </a:lnSpc>
              <a:spcBef>
                <a:spcPts val="1001"/>
              </a:spcBef>
              <a:buNone/>
            </a:pPr>
            <a:r>
              <a:rPr lang="sv-SE" sz="2000" b="0" strike="noStrike" spc="-1">
                <a:solidFill>
                  <a:srgbClr val="000000"/>
                </a:solidFill>
                <a:latin typeface="Arial"/>
                <a:ea typeface="DejaVu Sans"/>
              </a:rPr>
              <a:t>Från SvFF</a:t>
            </a:r>
            <a:endParaRPr lang="sv-SE" sz="2000" b="0" strike="noStrike" spc="-1">
              <a:latin typeface="Arial"/>
            </a:endParaRPr>
          </a:p>
        </p:txBody>
      </p:sp>
      <p:pic>
        <p:nvPicPr>
          <p:cNvPr id="144" name="Barnidrott.pdf"/>
          <p:cNvPicPr/>
          <p:nvPr/>
        </p:nvPicPr>
        <p:blipFill>
          <a:blip r:embed="rId2"/>
          <a:srcRect l="4166" r="4166" b="23454"/>
          <a:stretch/>
        </p:blipFill>
        <p:spPr>
          <a:xfrm>
            <a:off x="2287440" y="1122120"/>
            <a:ext cx="3905640" cy="46123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CustomShape 1"/>
          <p:cNvSpPr/>
          <p:nvPr/>
        </p:nvSpPr>
        <p:spPr>
          <a:xfrm>
            <a:off x="628560" y="365040"/>
            <a:ext cx="7885440" cy="1324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  <a:buNone/>
            </a:pPr>
            <a:r>
              <a:rPr lang="sv-SE" sz="4400" b="0" strike="noStrike" spc="-1">
                <a:solidFill>
                  <a:srgbClr val="000000"/>
                </a:solidFill>
                <a:latin typeface="Arial"/>
                <a:ea typeface="DejaVu Sans"/>
              </a:rPr>
              <a:t>Medlems- &amp; träningsavgifter</a:t>
            </a:r>
            <a:endParaRPr lang="sv-SE" sz="4400" b="0" strike="noStrike" spc="-1">
              <a:latin typeface="Arial"/>
            </a:endParaRPr>
          </a:p>
        </p:txBody>
      </p:sp>
      <p:sp>
        <p:nvSpPr>
          <p:cNvPr id="163" name="CustomShape 2"/>
          <p:cNvSpPr/>
          <p:nvPr/>
        </p:nvSpPr>
        <p:spPr>
          <a:xfrm>
            <a:off x="628560" y="1825560"/>
            <a:ext cx="7885440" cy="4349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rmAutofit/>
          </a:bodyPr>
          <a:lstStyle/>
          <a:p>
            <a:pPr marL="228600" indent="-227880"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sv-SE" sz="28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400 + 1000kr</a:t>
            </a:r>
            <a:endParaRPr lang="sv-SE" sz="2800" b="0" strike="noStrike" spc="-1" dirty="0">
              <a:latin typeface="Arial"/>
            </a:endParaRPr>
          </a:p>
          <a:p>
            <a:pPr marL="228600" indent="-22788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sv-SE" sz="28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Räkning skickas elektroniskt </a:t>
            </a:r>
            <a:endParaRPr lang="sv-SE" sz="2800" b="0" strike="noStrike" spc="-1" dirty="0">
              <a:latin typeface="Arial"/>
            </a:endParaRPr>
          </a:p>
          <a:p>
            <a:pPr marL="228600" indent="-22788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sv-SE" sz="28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Täcker kostnader för</a:t>
            </a:r>
            <a:endParaRPr lang="sv-SE" sz="2800" b="0" strike="noStrike" spc="-1" dirty="0">
              <a:latin typeface="Arial"/>
            </a:endParaRPr>
          </a:p>
          <a:p>
            <a:pPr marL="685800" lvl="1" indent="-227880">
              <a:lnSpc>
                <a:spcPct val="10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sv-SE" sz="24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Planer</a:t>
            </a:r>
            <a:endParaRPr lang="sv-SE" sz="2400" b="0" strike="noStrike" spc="-1" dirty="0">
              <a:latin typeface="Arial"/>
            </a:endParaRPr>
          </a:p>
          <a:p>
            <a:pPr marL="685800" lvl="1" indent="-227880">
              <a:lnSpc>
                <a:spcPct val="10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sv-SE" sz="24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Materiel (bollar, koner, västar ...)</a:t>
            </a:r>
            <a:endParaRPr lang="sv-SE" sz="2400" b="0" strike="noStrike" spc="-1" dirty="0">
              <a:latin typeface="Arial"/>
            </a:endParaRPr>
          </a:p>
          <a:p>
            <a:pPr marL="685800" lvl="1" indent="-227880">
              <a:lnSpc>
                <a:spcPct val="10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sv-SE" sz="24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Försäkring</a:t>
            </a:r>
            <a:endParaRPr lang="sv-SE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  <a:buNone/>
            </a:pPr>
            <a:endParaRPr lang="sv-SE" sz="2400" b="0" strike="noStrike" spc="-1" dirty="0">
              <a:latin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CustomShape 12"/>
          <p:cNvSpPr/>
          <p:nvPr/>
        </p:nvSpPr>
        <p:spPr>
          <a:xfrm>
            <a:off x="628560" y="365040"/>
            <a:ext cx="7885440" cy="1324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  <a:buNone/>
            </a:pPr>
            <a:r>
              <a:rPr lang="sv-SE" sz="4400" b="0" strike="noStrike" spc="-1">
                <a:solidFill>
                  <a:srgbClr val="000000"/>
                </a:solidFill>
                <a:latin typeface="Arial"/>
                <a:ea typeface="DejaVu Sans"/>
              </a:rPr>
              <a:t>Fotbollsskolan</a:t>
            </a:r>
            <a:endParaRPr lang="sv-SE" sz="4400" b="0" strike="noStrike" spc="-1">
              <a:latin typeface="Arial"/>
            </a:endParaRPr>
          </a:p>
        </p:txBody>
      </p:sp>
      <p:sp>
        <p:nvSpPr>
          <p:cNvPr id="158" name="CustomShape 13"/>
          <p:cNvSpPr/>
          <p:nvPr/>
        </p:nvSpPr>
        <p:spPr>
          <a:xfrm>
            <a:off x="644760" y="1698840"/>
            <a:ext cx="7885440" cy="4349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  <a:spcBef>
                <a:spcPts val="1001"/>
              </a:spcBef>
              <a:buNone/>
            </a:pPr>
            <a:r>
              <a:rPr lang="sv-SE" sz="2400" b="0" strike="noStrike" spc="-1">
                <a:solidFill>
                  <a:srgbClr val="000000"/>
                </a:solidFill>
                <a:latin typeface="Arial"/>
                <a:ea typeface="DejaVu Sans"/>
              </a:rPr>
              <a:t>v.27 Måndag 4 Juli - Torsdag 7 Juli, 9:00-14:00 </a:t>
            </a:r>
            <a:endParaRPr lang="sv-SE" sz="24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  <a:buNone/>
            </a:pPr>
            <a:r>
              <a:rPr lang="sv-SE" sz="2000" b="0" strike="noStrike" spc="-1">
                <a:solidFill>
                  <a:srgbClr val="000000"/>
                </a:solidFill>
                <a:latin typeface="Arial"/>
                <a:ea typeface="DejaVu Sans"/>
              </a:rPr>
              <a:t>Pris: 950kr/barn (faktura skickas ut via Laget.se/Billogram)</a:t>
            </a:r>
            <a:endParaRPr lang="sv-SE" sz="20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  <a:buNone/>
            </a:pPr>
            <a:endParaRPr lang="sv-SE" sz="20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  <a:buNone/>
            </a:pPr>
            <a:r>
              <a:rPr lang="sv-SE" sz="2000" b="0" strike="noStrike" spc="-1">
                <a:solidFill>
                  <a:srgbClr val="000000"/>
                </a:solidFill>
                <a:latin typeface="Arial"/>
                <a:ea typeface="DejaVu Sans"/>
              </a:rPr>
              <a:t>I priset ingår:</a:t>
            </a:r>
            <a:endParaRPr lang="sv-SE" sz="20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  <a:buNone/>
            </a:pPr>
            <a:r>
              <a:rPr lang="sv-SE" sz="2000" b="0" strike="noStrike" spc="-1">
                <a:solidFill>
                  <a:srgbClr val="000000"/>
                </a:solidFill>
                <a:latin typeface="Arial"/>
                <a:ea typeface="DejaVu Sans"/>
              </a:rPr>
              <a:t>- Lunch och fika (saft och bulle och/eller frukt)</a:t>
            </a:r>
            <a:endParaRPr lang="sv-SE" sz="20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  <a:buNone/>
            </a:pPr>
            <a:r>
              <a:rPr lang="sv-SE" sz="2000" b="0" strike="noStrike" spc="-1">
                <a:solidFill>
                  <a:srgbClr val="000000"/>
                </a:solidFill>
                <a:latin typeface="Arial"/>
                <a:ea typeface="DejaVu Sans"/>
              </a:rPr>
              <a:t>- Nike träningströja med tryck</a:t>
            </a:r>
            <a:endParaRPr lang="sv-SE" sz="20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  <a:buNone/>
            </a:pPr>
            <a:r>
              <a:rPr lang="sv-SE" sz="2000" b="0" strike="noStrike" spc="-1">
                <a:solidFill>
                  <a:srgbClr val="000000"/>
                </a:solidFill>
                <a:latin typeface="Arial"/>
                <a:ea typeface="DejaVu Sans"/>
              </a:rPr>
              <a:t>- Fotboll</a:t>
            </a:r>
            <a:endParaRPr lang="sv-SE" sz="20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  <a:buNone/>
            </a:pPr>
            <a:r>
              <a:rPr lang="sv-SE" sz="2000" b="0" strike="noStrike" spc="-1">
                <a:solidFill>
                  <a:srgbClr val="000000"/>
                </a:solidFill>
                <a:latin typeface="Arial"/>
                <a:ea typeface="DejaVu Sans"/>
              </a:rPr>
              <a:t>- Vattenflaska med MIK tryck</a:t>
            </a:r>
            <a:endParaRPr lang="sv-SE" sz="20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  <a:buNone/>
            </a:pPr>
            <a:r>
              <a:rPr lang="sv-SE" sz="2400" b="1" strike="noStrike" spc="-1">
                <a:solidFill>
                  <a:srgbClr val="000000"/>
                </a:solidFill>
                <a:latin typeface="Arial"/>
                <a:ea typeface="DejaVu Sans"/>
              </a:rPr>
              <a:t>Sista anmälningsdag: Onsdagen 27 April</a:t>
            </a:r>
            <a:endParaRPr lang="sv-SE" sz="24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  <a:buNone/>
            </a:pPr>
            <a:endParaRPr lang="sv-SE" sz="24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  <a:buNone/>
            </a:pPr>
            <a:endParaRPr lang="sv-SE" sz="2400" b="0" strike="noStrike" spc="-1">
              <a:latin typeface="Arial"/>
            </a:endParaRPr>
          </a:p>
        </p:txBody>
      </p:sp>
      <p:sp>
        <p:nvSpPr>
          <p:cNvPr id="159" name="CustomShape 14"/>
          <p:cNvSpPr/>
          <p:nvPr/>
        </p:nvSpPr>
        <p:spPr>
          <a:xfrm>
            <a:off x="302040" y="1825560"/>
            <a:ext cx="419400" cy="455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CustomShape 6"/>
          <p:cNvSpPr/>
          <p:nvPr/>
        </p:nvSpPr>
        <p:spPr>
          <a:xfrm>
            <a:off x="628560" y="365040"/>
            <a:ext cx="7885440" cy="1324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  <a:buNone/>
            </a:pPr>
            <a:r>
              <a:rPr lang="sv-SE" sz="4400" b="0" strike="noStrike" spc="-1">
                <a:solidFill>
                  <a:srgbClr val="000000"/>
                </a:solidFill>
                <a:latin typeface="Arial"/>
                <a:ea typeface="DejaVu Sans"/>
              </a:rPr>
              <a:t>Ö-bollen</a:t>
            </a:r>
            <a:endParaRPr lang="sv-SE" sz="4400" b="0" strike="noStrike" spc="-1">
              <a:latin typeface="Arial"/>
            </a:endParaRPr>
          </a:p>
        </p:txBody>
      </p:sp>
      <p:sp>
        <p:nvSpPr>
          <p:cNvPr id="153" name="CustomShape 7"/>
          <p:cNvSpPr/>
          <p:nvPr/>
        </p:nvSpPr>
        <p:spPr>
          <a:xfrm>
            <a:off x="644760" y="1698840"/>
            <a:ext cx="7885440" cy="4349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marL="228600" indent="-22788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sv-SE" sz="28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Cup på Öckerö</a:t>
            </a:r>
            <a:endParaRPr lang="sv-SE" sz="2800" b="0" strike="noStrike" spc="-1" dirty="0">
              <a:latin typeface="Arial"/>
            </a:endParaRPr>
          </a:p>
          <a:p>
            <a:pPr marL="228600" indent="-22788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sv-SE" sz="28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Vi kommer spela matcher under 11-12 Juni</a:t>
            </a:r>
          </a:p>
          <a:p>
            <a:pPr marL="228600" indent="-22788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sv-SE" sz="2800" spc="-1" dirty="0">
                <a:solidFill>
                  <a:srgbClr val="000000"/>
                </a:solidFill>
                <a:latin typeface="Arial"/>
                <a:ea typeface="DejaVu Sans"/>
              </a:rPr>
              <a:t>Ca 5st matcher/lag, vi har t</a:t>
            </a:r>
            <a:r>
              <a:rPr lang="sv-SE" sz="28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vå lag anmälda</a:t>
            </a:r>
            <a:endParaRPr lang="sv-SE" sz="2800" b="0" strike="noStrike" spc="-1" dirty="0">
              <a:latin typeface="Arial"/>
            </a:endParaRPr>
          </a:p>
          <a:p>
            <a:pPr marL="228600" indent="-22788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sv-SE" sz="28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Övernattning på skola, 10-12/6</a:t>
            </a:r>
            <a:endParaRPr lang="sv-SE" sz="2800" b="0" strike="noStrike" spc="-1" dirty="0">
              <a:latin typeface="Arial"/>
            </a:endParaRPr>
          </a:p>
          <a:p>
            <a:pPr marL="228600" indent="-22788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sv-SE" sz="28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Transport till och från av föräldrarna</a:t>
            </a:r>
            <a:endParaRPr lang="sv-SE" sz="2800" b="0" strike="noStrike" spc="-1" dirty="0">
              <a:latin typeface="Arial"/>
            </a:endParaRPr>
          </a:p>
          <a:p>
            <a:pPr marL="228600" indent="-22788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sv-SE" sz="28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Kostnad ca 800 kr (</a:t>
            </a:r>
            <a:r>
              <a:rPr lang="sv-SE" sz="2800" b="0" strike="noStrike" spc="-1" dirty="0" err="1">
                <a:solidFill>
                  <a:srgbClr val="000000"/>
                </a:solidFill>
                <a:latin typeface="Arial"/>
                <a:ea typeface="DejaVu Sans"/>
              </a:rPr>
              <a:t>övernattnig</a:t>
            </a:r>
            <a:r>
              <a:rPr lang="sv-SE" sz="28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 inkl. frukost)</a:t>
            </a:r>
            <a:endParaRPr lang="sv-SE" sz="2800" b="0" strike="noStrike" spc="-1" dirty="0"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  <a:buNone/>
            </a:pPr>
            <a:endParaRPr lang="sv-SE" sz="2800" b="0" strike="noStrike" spc="-1" dirty="0"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  <a:buNone/>
            </a:pPr>
            <a:endParaRPr lang="sv-SE" sz="2800" b="0" strike="noStrike" spc="-1" dirty="0">
              <a:latin typeface="Arial"/>
            </a:endParaRPr>
          </a:p>
        </p:txBody>
      </p:sp>
      <p:sp>
        <p:nvSpPr>
          <p:cNvPr id="154" name="CustomShape 8"/>
          <p:cNvSpPr/>
          <p:nvPr/>
        </p:nvSpPr>
        <p:spPr>
          <a:xfrm>
            <a:off x="302040" y="1825560"/>
            <a:ext cx="419400" cy="455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55" name="Rektangel 154"/>
          <p:cNvSpPr/>
          <p:nvPr/>
        </p:nvSpPr>
        <p:spPr>
          <a:xfrm>
            <a:off x="3240000" y="5580000"/>
            <a:ext cx="3059640" cy="429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  <a:buNone/>
            </a:pPr>
            <a:r>
              <a:rPr lang="sv-SE" sz="2400" b="0" u="sng" strike="noStrike" spc="-1">
                <a:solidFill>
                  <a:srgbClr val="0563C1"/>
                </a:solidFill>
                <a:uFillTx/>
                <a:latin typeface="Arial"/>
                <a:hlinkClick r:id="rId2"/>
              </a:rPr>
              <a:t>https://obollen.se/</a:t>
            </a:r>
            <a:endParaRPr lang="sv-SE" sz="2400" b="0" strike="noStrike" spc="-1">
              <a:latin typeface="Arial"/>
            </a:endParaRPr>
          </a:p>
        </p:txBody>
      </p:sp>
      <p:pic>
        <p:nvPicPr>
          <p:cNvPr id="156" name="Bildobjekt 155"/>
          <p:cNvPicPr/>
          <p:nvPr/>
        </p:nvPicPr>
        <p:blipFill>
          <a:blip r:embed="rId3"/>
          <a:stretch/>
        </p:blipFill>
        <p:spPr>
          <a:xfrm>
            <a:off x="5503940" y="863640"/>
            <a:ext cx="3316060" cy="148586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CustomShape 1"/>
          <p:cNvSpPr/>
          <p:nvPr/>
        </p:nvSpPr>
        <p:spPr>
          <a:xfrm>
            <a:off x="628560" y="365040"/>
            <a:ext cx="7885440" cy="1324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  <a:buNone/>
            </a:pPr>
            <a:r>
              <a:rPr lang="sv-SE" sz="4400" b="0" strike="noStrike" spc="-1">
                <a:solidFill>
                  <a:srgbClr val="000000"/>
                </a:solidFill>
                <a:latin typeface="Arial"/>
                <a:ea typeface="DejaVu Sans"/>
              </a:rPr>
              <a:t>Utrustning &amp; kost</a:t>
            </a:r>
            <a:endParaRPr lang="sv-SE" sz="4400" b="0" strike="noStrike" spc="-1">
              <a:latin typeface="Arial"/>
            </a:endParaRPr>
          </a:p>
        </p:txBody>
      </p:sp>
      <p:sp>
        <p:nvSpPr>
          <p:cNvPr id="161" name="CustomShape 2"/>
          <p:cNvSpPr/>
          <p:nvPr/>
        </p:nvSpPr>
        <p:spPr>
          <a:xfrm>
            <a:off x="628560" y="1825560"/>
            <a:ext cx="7885440" cy="4349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marL="228600" indent="-22788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sv-SE" sz="2800" b="0" strike="noStrike" spc="-1">
                <a:solidFill>
                  <a:srgbClr val="000000"/>
                </a:solidFill>
                <a:latin typeface="Arial"/>
                <a:ea typeface="DejaVu Sans"/>
              </a:rPr>
              <a:t>Benskydd</a:t>
            </a:r>
            <a:endParaRPr lang="sv-SE" sz="2800" b="0" strike="noStrike" spc="-1">
              <a:latin typeface="Arial"/>
            </a:endParaRPr>
          </a:p>
          <a:p>
            <a:pPr marL="228600" indent="-22788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sv-SE" sz="2800" b="0" strike="noStrike" spc="-1">
                <a:solidFill>
                  <a:srgbClr val="000000"/>
                </a:solidFill>
                <a:latin typeface="Arial"/>
                <a:ea typeface="DejaVu Sans"/>
              </a:rPr>
              <a:t>Fotbollsskor</a:t>
            </a:r>
            <a:endParaRPr lang="sv-SE" sz="2800" b="0" strike="noStrike" spc="-1">
              <a:latin typeface="Arial"/>
            </a:endParaRPr>
          </a:p>
          <a:p>
            <a:pPr marL="228600" indent="-22788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sv-SE" sz="2800" b="0" strike="noStrike" spc="-1">
                <a:solidFill>
                  <a:srgbClr val="000000"/>
                </a:solidFill>
                <a:latin typeface="Arial"/>
                <a:ea typeface="DejaVu Sans"/>
              </a:rPr>
              <a:t>Vattenflaska</a:t>
            </a:r>
            <a:endParaRPr lang="sv-SE" sz="2800" b="0" strike="noStrike" spc="-1">
              <a:latin typeface="Arial"/>
            </a:endParaRPr>
          </a:p>
          <a:p>
            <a:pPr marL="228600" indent="-22788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sv-SE" sz="2800" b="0" strike="noStrike" spc="-1">
                <a:solidFill>
                  <a:srgbClr val="000000"/>
                </a:solidFill>
                <a:latin typeface="Arial"/>
                <a:ea typeface="DejaVu Sans"/>
              </a:rPr>
              <a:t>Klubbkläder kan köpas på Stadium</a:t>
            </a:r>
            <a:endParaRPr lang="sv-SE" sz="2800" b="0" strike="noStrike" spc="-1">
              <a:latin typeface="Arial"/>
            </a:endParaRPr>
          </a:p>
          <a:p>
            <a:pPr marL="228600" indent="-22788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sv-SE" sz="2800" b="0" strike="noStrike" spc="-1">
                <a:solidFill>
                  <a:srgbClr val="000000"/>
                </a:solidFill>
                <a:latin typeface="Arial"/>
                <a:ea typeface="DejaVu Sans"/>
              </a:rPr>
              <a:t>Träna på att knyta skor</a:t>
            </a:r>
            <a:endParaRPr lang="sv-SE" sz="28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  <a:buNone/>
            </a:pPr>
            <a:endParaRPr lang="sv-SE" sz="2800" b="0" strike="noStrike" spc="-1">
              <a:latin typeface="Arial"/>
            </a:endParaRPr>
          </a:p>
          <a:p>
            <a:pPr marL="228600" indent="-22788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sv-SE" sz="2800" b="0" strike="noStrike" spc="-1">
                <a:solidFill>
                  <a:srgbClr val="000000"/>
                </a:solidFill>
                <a:latin typeface="Arial"/>
                <a:ea typeface="DejaVu Sans"/>
              </a:rPr>
              <a:t>Mat innan träning</a:t>
            </a:r>
            <a:endParaRPr lang="sv-SE" sz="2800" b="0" strike="noStrike" spc="-1">
              <a:latin typeface="Arial"/>
            </a:endParaRPr>
          </a:p>
          <a:p>
            <a:pPr marL="228600" indent="-22788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sv-SE" sz="2800" b="0" strike="noStrike" spc="-1">
                <a:solidFill>
                  <a:srgbClr val="000000"/>
                </a:solidFill>
                <a:latin typeface="Arial"/>
                <a:ea typeface="DejaVu Sans"/>
              </a:rPr>
              <a:t>Mat i samband med match</a:t>
            </a:r>
            <a:endParaRPr lang="sv-SE" sz="28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CustomShape 1"/>
          <p:cNvSpPr/>
          <p:nvPr/>
        </p:nvSpPr>
        <p:spPr>
          <a:xfrm>
            <a:off x="628560" y="365040"/>
            <a:ext cx="7885440" cy="1324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  <a:buNone/>
            </a:pPr>
            <a:r>
              <a:rPr lang="sv-SE" sz="4400" b="0" strike="noStrike" spc="-1">
                <a:solidFill>
                  <a:srgbClr val="000000"/>
                </a:solidFill>
                <a:latin typeface="Arial"/>
                <a:ea typeface="DejaVu Sans"/>
              </a:rPr>
              <a:t>Föräldragrupp</a:t>
            </a:r>
            <a:endParaRPr lang="sv-SE" sz="4400" b="0" strike="noStrike" spc="-1">
              <a:latin typeface="Arial"/>
            </a:endParaRPr>
          </a:p>
        </p:txBody>
      </p:sp>
      <p:sp>
        <p:nvSpPr>
          <p:cNvPr id="165" name="CustomShape 2"/>
          <p:cNvSpPr/>
          <p:nvPr/>
        </p:nvSpPr>
        <p:spPr>
          <a:xfrm>
            <a:off x="628560" y="1825560"/>
            <a:ext cx="7885440" cy="4399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rmAutofit/>
          </a:bodyPr>
          <a:lstStyle/>
          <a:p>
            <a:pPr>
              <a:lnSpc>
                <a:spcPct val="100000"/>
              </a:lnSpc>
              <a:spcBef>
                <a:spcPts val="1001"/>
              </a:spcBef>
              <a:buNone/>
            </a:pPr>
            <a:r>
              <a:rPr lang="sv-SE" sz="2400" b="0" strike="noStrike" spc="-1">
                <a:solidFill>
                  <a:srgbClr val="000000"/>
                </a:solidFill>
                <a:latin typeface="Arial"/>
                <a:ea typeface="DejaVu Sans"/>
              </a:rPr>
              <a:t>Alla lag i MIK har en föräldragrupp. </a:t>
            </a:r>
            <a:endParaRPr lang="sv-SE" sz="24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  <a:buNone/>
            </a:pPr>
            <a:r>
              <a:rPr lang="sv-SE" sz="2400" b="0" strike="noStrike" spc="-1">
                <a:solidFill>
                  <a:srgbClr val="000000"/>
                </a:solidFill>
                <a:latin typeface="Arial"/>
                <a:ea typeface="DejaVu Sans"/>
              </a:rPr>
              <a:t>Syftet med föräldragruppen är att hantera diverse sysslor som måste utföras för att man ska kunna driva en anläggning/förening som Mariebo IK. </a:t>
            </a:r>
            <a:endParaRPr lang="sv-SE" sz="24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  <a:buNone/>
            </a:pPr>
            <a:r>
              <a:rPr lang="sv-SE" sz="2400" b="0" strike="noStrike" spc="-1">
                <a:solidFill>
                  <a:srgbClr val="000000"/>
                </a:solidFill>
                <a:latin typeface="Arial"/>
                <a:ea typeface="DejaVu Sans"/>
              </a:rPr>
              <a:t>Sysslorna kan vara att </a:t>
            </a:r>
            <a:r>
              <a:rPr lang="sv-SE" sz="2400" b="0" u="sng" strike="noStrike" spc="-1">
                <a:solidFill>
                  <a:srgbClr val="000000"/>
                </a:solidFill>
                <a:uFillTx/>
                <a:latin typeface="Arial"/>
                <a:ea typeface="DejaVu Sans"/>
              </a:rPr>
              <a:t>fördela</a:t>
            </a:r>
            <a:r>
              <a:rPr lang="sv-SE" sz="2400" b="0" strike="noStrike" spc="-1">
                <a:solidFill>
                  <a:srgbClr val="000000"/>
                </a:solidFill>
                <a:latin typeface="Arial"/>
                <a:ea typeface="DejaVu Sans"/>
              </a:rPr>
              <a:t> de arbetsuppgifter som P11 ska utföra för MIK såsom bemanna kiosken, städning klubbstugan, bilbingo, MIK-dagen etc</a:t>
            </a:r>
            <a:endParaRPr lang="sv-SE" sz="2400" b="0" strike="noStrike" spc="-1">
              <a:latin typeface="Arial"/>
            </a:endParaRPr>
          </a:p>
          <a:p>
            <a:endParaRPr lang="sv-SE" sz="24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  <a:buNone/>
            </a:pPr>
            <a:r>
              <a:rPr lang="sv-SE" sz="2400" b="0" strike="noStrike" spc="-1">
                <a:solidFill>
                  <a:srgbClr val="000000"/>
                </a:solidFill>
                <a:latin typeface="Arial"/>
                <a:ea typeface="DejaVu Sans"/>
              </a:rPr>
              <a:t>Tanken är att tränarna kan fokusera på träning och matcher. </a:t>
            </a:r>
            <a:endParaRPr lang="sv-SE" sz="24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  <a:buNone/>
            </a:pPr>
            <a:endParaRPr lang="sv-SE" sz="24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CustomShape 1"/>
          <p:cNvSpPr/>
          <p:nvPr/>
        </p:nvSpPr>
        <p:spPr>
          <a:xfrm>
            <a:off x="628560" y="365040"/>
            <a:ext cx="7885440" cy="1324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  <a:buNone/>
            </a:pPr>
            <a:r>
              <a:rPr lang="sv-SE" sz="4400" b="0" strike="noStrike" spc="-1">
                <a:solidFill>
                  <a:srgbClr val="000000"/>
                </a:solidFill>
                <a:latin typeface="Arial"/>
                <a:ea typeface="DejaVu Sans"/>
              </a:rPr>
              <a:t>Föräldragruppspresentation</a:t>
            </a:r>
            <a:endParaRPr lang="sv-SE" sz="4400" b="0" strike="noStrike" spc="-1">
              <a:latin typeface="Arial"/>
            </a:endParaRPr>
          </a:p>
        </p:txBody>
      </p:sp>
      <p:sp>
        <p:nvSpPr>
          <p:cNvPr id="167" name="CustomShape 2"/>
          <p:cNvSpPr/>
          <p:nvPr/>
        </p:nvSpPr>
        <p:spPr>
          <a:xfrm>
            <a:off x="628560" y="1825560"/>
            <a:ext cx="7885440" cy="4349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rmAutofit/>
          </a:bodyPr>
          <a:lstStyle/>
          <a:p>
            <a:pPr marL="216000" indent="-216000">
              <a:lnSpc>
                <a:spcPct val="115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v-SE" sz="2800" b="0" strike="noStrike" spc="-1">
                <a:solidFill>
                  <a:srgbClr val="000000"/>
                </a:solidFill>
                <a:latin typeface="Arial"/>
                <a:ea typeface="DejaVu Sans"/>
              </a:rPr>
              <a:t>Anton Danås (ansvarig)</a:t>
            </a:r>
            <a:endParaRPr lang="sv-SE" sz="2800" b="0" strike="noStrike" spc="-1">
              <a:latin typeface="Arial"/>
            </a:endParaRPr>
          </a:p>
          <a:p>
            <a:pPr marL="216000" indent="-216000">
              <a:lnSpc>
                <a:spcPct val="115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v-SE" sz="2800" b="0" strike="noStrike" spc="-1">
                <a:solidFill>
                  <a:srgbClr val="000000"/>
                </a:solidFill>
                <a:latin typeface="Arial"/>
                <a:ea typeface="DejaVu Sans"/>
              </a:rPr>
              <a:t>Tage Harrysson</a:t>
            </a:r>
            <a:endParaRPr lang="sv-SE" sz="2800" b="0" strike="noStrike" spc="-1">
              <a:latin typeface="Arial"/>
            </a:endParaRPr>
          </a:p>
          <a:p>
            <a:pPr marL="216000" indent="-216000">
              <a:lnSpc>
                <a:spcPct val="115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v-SE" sz="2800" b="0" strike="noStrike" spc="-1">
                <a:solidFill>
                  <a:srgbClr val="000000"/>
                </a:solidFill>
                <a:latin typeface="Arial"/>
                <a:ea typeface="DejaVu Sans"/>
              </a:rPr>
              <a:t>Max Sundbrandt</a:t>
            </a:r>
            <a:endParaRPr lang="sv-SE" sz="2800" b="0" strike="noStrike" spc="-1">
              <a:latin typeface="Arial"/>
            </a:endParaRPr>
          </a:p>
          <a:p>
            <a:pPr marL="216000" indent="-216000">
              <a:lnSpc>
                <a:spcPct val="115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v-SE" sz="2800" b="0" strike="noStrike" spc="-1">
                <a:solidFill>
                  <a:srgbClr val="000000"/>
                </a:solidFill>
                <a:latin typeface="Arial"/>
                <a:ea typeface="DejaVu Sans"/>
              </a:rPr>
              <a:t>Lucas Cakar</a:t>
            </a:r>
            <a:endParaRPr lang="sv-SE" sz="2800" b="0" strike="noStrike" spc="-1">
              <a:latin typeface="Arial"/>
            </a:endParaRPr>
          </a:p>
          <a:p>
            <a:pPr marL="216000" indent="-216000">
              <a:lnSpc>
                <a:spcPct val="115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v-SE" sz="2800" b="0" strike="noStrike" spc="-1">
                <a:solidFill>
                  <a:srgbClr val="000000"/>
                </a:solidFill>
                <a:latin typeface="Arial"/>
                <a:ea typeface="DejaVu Sans"/>
              </a:rPr>
              <a:t>Vincent Tengren</a:t>
            </a:r>
            <a:endParaRPr lang="sv-SE" sz="28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  <a:buNone/>
            </a:pPr>
            <a:endParaRPr lang="sv-SE" sz="28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  <a:buNone/>
            </a:pPr>
            <a:endParaRPr lang="sv-SE" sz="28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  <a:buNone/>
            </a:pPr>
            <a:r>
              <a:rPr lang="sv-SE" sz="2400" b="0" strike="noStrike" spc="-1">
                <a:solidFill>
                  <a:srgbClr val="000000"/>
                </a:solidFill>
                <a:latin typeface="Arial"/>
                <a:ea typeface="DejaVu Sans"/>
              </a:rPr>
              <a:t>Kommunikation sker via laget.se. </a:t>
            </a:r>
            <a:endParaRPr lang="sv-SE" sz="24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  <a:buNone/>
            </a:pPr>
            <a:endParaRPr lang="sv-SE" sz="24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CustomShape 1"/>
          <p:cNvSpPr/>
          <p:nvPr/>
        </p:nvSpPr>
        <p:spPr>
          <a:xfrm>
            <a:off x="628560" y="365040"/>
            <a:ext cx="7885440" cy="1324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  <a:buNone/>
            </a:pPr>
            <a:r>
              <a:rPr lang="sv-SE" sz="4400" b="0" strike="noStrike" spc="-1">
                <a:solidFill>
                  <a:srgbClr val="000000"/>
                </a:solidFill>
                <a:latin typeface="Arial"/>
                <a:ea typeface="DejaVu Sans"/>
              </a:rPr>
              <a:t>Tränare</a:t>
            </a:r>
            <a:endParaRPr lang="sv-SE" sz="4400" b="0" strike="noStrike" spc="-1">
              <a:latin typeface="Arial"/>
            </a:endParaRPr>
          </a:p>
        </p:txBody>
      </p:sp>
      <p:sp>
        <p:nvSpPr>
          <p:cNvPr id="121" name="CustomShape 2"/>
          <p:cNvSpPr/>
          <p:nvPr/>
        </p:nvSpPr>
        <p:spPr>
          <a:xfrm>
            <a:off x="628560" y="1825560"/>
            <a:ext cx="7885440" cy="4349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marL="228600" indent="-22788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sv-SE" sz="24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Daniel Alpenberg</a:t>
            </a:r>
          </a:p>
          <a:p>
            <a:pPr marL="228600" indent="-22788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sv-SE" sz="24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Daniel Svärd</a:t>
            </a:r>
          </a:p>
          <a:p>
            <a:pPr marL="228600" indent="-22788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sv-SE" sz="24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Erik Engdahl</a:t>
            </a:r>
            <a:endParaRPr lang="sv-SE" sz="2400" spc="-1" dirty="0">
              <a:solidFill>
                <a:srgbClr val="000000"/>
              </a:solidFill>
              <a:latin typeface="Arial"/>
              <a:ea typeface="DejaVu Sans"/>
            </a:endParaRPr>
          </a:p>
          <a:p>
            <a:pPr marL="228600" indent="-22788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sv-SE" sz="24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Fredrik Klaar</a:t>
            </a:r>
            <a:endParaRPr lang="sv-SE" sz="2400" spc="-1" dirty="0">
              <a:solidFill>
                <a:srgbClr val="000000"/>
              </a:solidFill>
              <a:latin typeface="Arial"/>
              <a:ea typeface="DejaVu Sans"/>
            </a:endParaRPr>
          </a:p>
          <a:p>
            <a:pPr marL="228600" indent="-22788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sv-SE" sz="24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Johan Friberg</a:t>
            </a:r>
            <a:endParaRPr lang="sv-SE" sz="2400" spc="-1" dirty="0">
              <a:solidFill>
                <a:srgbClr val="000000"/>
              </a:solidFill>
              <a:latin typeface="Arial"/>
              <a:ea typeface="DejaVu Sans"/>
            </a:endParaRPr>
          </a:p>
          <a:p>
            <a:pPr marL="228600" indent="-22788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sv-SE" sz="24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Mattias Elvingsson, målvaktstränare</a:t>
            </a:r>
            <a:endParaRPr lang="sv-SE" sz="2400" b="0" strike="noStrike" spc="-1" dirty="0">
              <a:latin typeface="Arial"/>
            </a:endParaRPr>
          </a:p>
          <a:p>
            <a:pPr marL="228600" indent="-227880"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sv-SE" sz="24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Henrik Assarsson</a:t>
            </a:r>
          </a:p>
          <a:p>
            <a:pPr marL="228600" indent="-227880"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sv-SE" sz="24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Simon Harrius</a:t>
            </a:r>
            <a:endParaRPr lang="sv-SE" sz="2400" b="0" strike="noStrike" spc="-1" dirty="0">
              <a:latin typeface="Arial"/>
            </a:endParaRPr>
          </a:p>
          <a:p>
            <a:pPr marL="228600" indent="-22788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endParaRPr lang="sv-SE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  <a:buNone/>
            </a:pPr>
            <a:endParaRPr lang="sv-SE" sz="2400" b="0" strike="noStrike" spc="-1" dirty="0">
              <a:latin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CustomShape 1"/>
          <p:cNvSpPr/>
          <p:nvPr/>
        </p:nvSpPr>
        <p:spPr>
          <a:xfrm>
            <a:off x="628560" y="365040"/>
            <a:ext cx="7885440" cy="1324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  <a:buNone/>
            </a:pPr>
            <a:r>
              <a:rPr lang="sv-SE" sz="4400" b="0" strike="noStrike" spc="-1">
                <a:solidFill>
                  <a:srgbClr val="000000"/>
                </a:solidFill>
                <a:latin typeface="Arial"/>
                <a:ea typeface="DejaVu Sans"/>
              </a:rPr>
              <a:t>Ekonomi / lagkassan</a:t>
            </a:r>
            <a:endParaRPr lang="sv-SE" sz="4400" b="0" strike="noStrike" spc="-1">
              <a:latin typeface="Arial"/>
            </a:endParaRPr>
          </a:p>
        </p:txBody>
      </p:sp>
      <p:sp>
        <p:nvSpPr>
          <p:cNvPr id="169" name="CustomShape 2"/>
          <p:cNvSpPr/>
          <p:nvPr/>
        </p:nvSpPr>
        <p:spPr>
          <a:xfrm>
            <a:off x="628560" y="1825560"/>
            <a:ext cx="7885440" cy="4349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marL="228600" indent="-22788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sv-SE" sz="2800" b="0" strike="noStrike" spc="-1">
                <a:solidFill>
                  <a:srgbClr val="000000"/>
                </a:solidFill>
                <a:latin typeface="Arial"/>
                <a:ea typeface="DejaVu Sans"/>
              </a:rPr>
              <a:t>Lagkassan bekostar anmälningsavgifter till cuper och lagaktiviteter</a:t>
            </a:r>
            <a:endParaRPr lang="sv-SE" sz="2800" b="0" strike="noStrike" spc="-1">
              <a:latin typeface="Arial"/>
            </a:endParaRPr>
          </a:p>
          <a:p>
            <a:pPr marL="228600" indent="-22788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sv-SE" sz="2800" b="0" strike="noStrike" spc="-1">
                <a:solidFill>
                  <a:srgbClr val="000000"/>
                </a:solidFill>
                <a:latin typeface="Arial"/>
                <a:ea typeface="DejaVu Sans"/>
              </a:rPr>
              <a:t>Gödselförsäljning</a:t>
            </a:r>
            <a:endParaRPr lang="sv-SE" sz="2800" b="0" strike="noStrike" spc="-1">
              <a:latin typeface="Arial"/>
            </a:endParaRPr>
          </a:p>
          <a:p>
            <a:pPr marL="228600" indent="-22788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sv-SE" sz="2800" b="0" strike="noStrike" spc="-1">
                <a:solidFill>
                  <a:srgbClr val="000000"/>
                </a:solidFill>
                <a:latin typeface="Arial"/>
                <a:ea typeface="DejaVu Sans"/>
              </a:rPr>
              <a:t>Sponsring</a:t>
            </a:r>
            <a:endParaRPr lang="sv-SE" sz="2800" b="0" strike="noStrike" spc="-1">
              <a:latin typeface="Arial"/>
            </a:endParaRPr>
          </a:p>
          <a:p>
            <a:pPr marL="432000" lvl="1" indent="-21600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v-SE" sz="1800" b="0" strike="noStrike" spc="-1">
                <a:solidFill>
                  <a:srgbClr val="000000"/>
                </a:solidFill>
                <a:latin typeface="Arial"/>
                <a:ea typeface="DejaVu Sans"/>
              </a:rPr>
              <a:t>Alt 1. Stor logotype på framsida av tröja. Pris 10.000:</a:t>
            </a:r>
            <a:endParaRPr lang="sv-SE" sz="1800" b="0" strike="noStrike" spc="-1">
              <a:latin typeface="Arial"/>
            </a:endParaRPr>
          </a:p>
          <a:p>
            <a:pPr marL="432000" lvl="1" indent="-21600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v-SE" sz="1800" b="0" strike="noStrike" spc="-1">
                <a:solidFill>
                  <a:srgbClr val="000000"/>
                </a:solidFill>
                <a:latin typeface="Arial"/>
                <a:ea typeface="DejaVu Sans"/>
              </a:rPr>
              <a:t>Alt 2. Logotype på arm alternativt axel. Pris 5.000:</a:t>
            </a:r>
            <a:endParaRPr lang="sv-SE" sz="1800" b="0" strike="noStrike" spc="-1">
              <a:latin typeface="Arial"/>
            </a:endParaRPr>
          </a:p>
          <a:p>
            <a:pPr marL="432000" lvl="1" indent="-21600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v-SE" sz="1800" b="0" strike="noStrike" spc="-1">
                <a:solidFill>
                  <a:srgbClr val="000000"/>
                </a:solidFill>
                <a:latin typeface="Arial"/>
                <a:ea typeface="DejaVu Sans"/>
              </a:rPr>
              <a:t>Alt 3. Liten logotype på rygg, Pris 2.500:</a:t>
            </a:r>
            <a:endParaRPr lang="sv-SE" sz="1800" b="0" strike="noStrike" spc="-1">
              <a:latin typeface="Arial"/>
            </a:endParaRPr>
          </a:p>
        </p:txBody>
      </p:sp>
      <p:pic>
        <p:nvPicPr>
          <p:cNvPr id="170" name="Bildobjekt 169"/>
          <p:cNvPicPr/>
          <p:nvPr/>
        </p:nvPicPr>
        <p:blipFill>
          <a:blip r:embed="rId2"/>
          <a:stretch/>
        </p:blipFill>
        <p:spPr>
          <a:xfrm>
            <a:off x="6621480" y="3115800"/>
            <a:ext cx="2378160" cy="305964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CustomShape 1"/>
          <p:cNvSpPr/>
          <p:nvPr/>
        </p:nvSpPr>
        <p:spPr>
          <a:xfrm>
            <a:off x="628560" y="365040"/>
            <a:ext cx="7885440" cy="1324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  <a:buNone/>
            </a:pPr>
            <a:r>
              <a:rPr lang="sv-SE" sz="4400" b="0" strike="noStrike" spc="-1">
                <a:solidFill>
                  <a:srgbClr val="000000"/>
                </a:solidFill>
                <a:latin typeface="Arial"/>
                <a:ea typeface="DejaVu Sans"/>
              </a:rPr>
              <a:t>Information &amp; kommunikation</a:t>
            </a:r>
            <a:endParaRPr lang="sv-SE" sz="4400" b="0" strike="noStrike" spc="-1">
              <a:latin typeface="Arial"/>
            </a:endParaRPr>
          </a:p>
        </p:txBody>
      </p:sp>
      <p:sp>
        <p:nvSpPr>
          <p:cNvPr id="172" name="CustomShape 2"/>
          <p:cNvSpPr/>
          <p:nvPr/>
        </p:nvSpPr>
        <p:spPr>
          <a:xfrm>
            <a:off x="628560" y="1825560"/>
            <a:ext cx="7885440" cy="4349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marL="228600" indent="-22788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sv-SE" sz="2800" b="0" u="sng" strike="noStrike" spc="-1">
                <a:solidFill>
                  <a:srgbClr val="0563C1"/>
                </a:solidFill>
                <a:uFillTx/>
                <a:latin typeface="Arial"/>
                <a:ea typeface="DejaVu Sans"/>
                <a:hlinkClick r:id="rId2"/>
              </a:rPr>
              <a:t>www.laget.se/marieboikp11/</a:t>
            </a:r>
            <a:endParaRPr lang="sv-SE" sz="2800" b="0" strike="noStrike" spc="-1">
              <a:latin typeface="Arial"/>
            </a:endParaRPr>
          </a:p>
          <a:p>
            <a:pPr marL="228600" indent="-22788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sv-SE" sz="2800" b="0" strike="noStrike" spc="-1">
                <a:solidFill>
                  <a:srgbClr val="000000"/>
                </a:solidFill>
                <a:latin typeface="Arial"/>
                <a:ea typeface="DejaVu Sans"/>
              </a:rPr>
              <a:t>Finns som app för Android och IOS</a:t>
            </a:r>
            <a:endParaRPr lang="sv-SE" sz="2800" b="0" strike="noStrike" spc="-1">
              <a:latin typeface="Arial"/>
            </a:endParaRPr>
          </a:p>
        </p:txBody>
      </p:sp>
      <p:pic>
        <p:nvPicPr>
          <p:cNvPr id="173" name="Picture 1"/>
          <p:cNvPicPr/>
          <p:nvPr/>
        </p:nvPicPr>
        <p:blipFill>
          <a:blip r:embed="rId3"/>
          <a:stretch/>
        </p:blipFill>
        <p:spPr>
          <a:xfrm>
            <a:off x="1959480" y="2853360"/>
            <a:ext cx="1297440" cy="124776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CustomShape 1"/>
          <p:cNvSpPr/>
          <p:nvPr/>
        </p:nvSpPr>
        <p:spPr>
          <a:xfrm>
            <a:off x="628560" y="365040"/>
            <a:ext cx="7885440" cy="1324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  <a:buNone/>
            </a:pPr>
            <a:r>
              <a:rPr lang="sv-SE" sz="4400" b="0" strike="noStrike" spc="-1">
                <a:solidFill>
                  <a:srgbClr val="000000"/>
                </a:solidFill>
                <a:latin typeface="Arial"/>
                <a:ea typeface="DejaVu Sans"/>
              </a:rPr>
              <a:t>Övriga frågor?</a:t>
            </a:r>
            <a:endParaRPr lang="sv-SE" sz="4400" b="0" strike="noStrike" spc="-1">
              <a:latin typeface="Arial"/>
            </a:endParaRPr>
          </a:p>
        </p:txBody>
      </p:sp>
      <p:sp>
        <p:nvSpPr>
          <p:cNvPr id="175" name="CustomShape 2"/>
          <p:cNvSpPr/>
          <p:nvPr/>
        </p:nvSpPr>
        <p:spPr>
          <a:xfrm>
            <a:off x="628560" y="1825560"/>
            <a:ext cx="7885440" cy="4349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CustomShape 1"/>
          <p:cNvSpPr/>
          <p:nvPr/>
        </p:nvSpPr>
        <p:spPr>
          <a:xfrm>
            <a:off x="628560" y="365040"/>
            <a:ext cx="7885440" cy="1324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sv-SE" sz="4400" b="0" strike="noStrike" spc="-1">
                <a:solidFill>
                  <a:srgbClr val="000000"/>
                </a:solidFill>
                <a:latin typeface="Arial"/>
                <a:ea typeface="DejaVu Sans"/>
              </a:rPr>
              <a:t>Träningstider</a:t>
            </a:r>
            <a:endParaRPr lang="sv-SE" sz="4400" b="0" strike="noStrike" spc="-1">
              <a:latin typeface="Arial"/>
            </a:endParaRPr>
          </a:p>
        </p:txBody>
      </p:sp>
      <p:sp>
        <p:nvSpPr>
          <p:cNvPr id="123" name="CustomShape 2"/>
          <p:cNvSpPr/>
          <p:nvPr/>
        </p:nvSpPr>
        <p:spPr>
          <a:xfrm>
            <a:off x="628560" y="1825560"/>
            <a:ext cx="7885440" cy="4349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marL="216000" indent="-216000" algn="ctr">
              <a:spcBef>
                <a:spcPts val="499"/>
              </a:spcBef>
            </a:pPr>
            <a:r>
              <a:rPr lang="sv-SE" sz="28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Måndagar </a:t>
            </a:r>
            <a:r>
              <a:rPr lang="sv-SE" sz="2800" b="0" strike="noStrike" spc="-1" dirty="0" err="1">
                <a:solidFill>
                  <a:srgbClr val="000000"/>
                </a:solidFill>
                <a:latin typeface="Arial"/>
                <a:ea typeface="DejaVu Sans"/>
              </a:rPr>
              <a:t>kl</a:t>
            </a:r>
            <a:r>
              <a:rPr lang="sv-SE" sz="28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 17:00-18:15, gräsplan 1</a:t>
            </a:r>
            <a:endParaRPr lang="sv-SE" sz="2800" b="0" strike="noStrike" spc="-1" dirty="0">
              <a:latin typeface="Arial"/>
            </a:endParaRPr>
          </a:p>
          <a:p>
            <a:pPr marL="216000" indent="-216000" algn="ctr">
              <a:spcBef>
                <a:spcPts val="499"/>
              </a:spcBef>
            </a:pPr>
            <a:r>
              <a:rPr lang="sv-SE" sz="28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Onsdagar </a:t>
            </a:r>
            <a:r>
              <a:rPr lang="sv-SE" sz="2800" b="0" strike="noStrike" spc="-1" dirty="0" err="1">
                <a:solidFill>
                  <a:srgbClr val="000000"/>
                </a:solidFill>
                <a:latin typeface="Arial"/>
                <a:ea typeface="DejaVu Sans"/>
              </a:rPr>
              <a:t>kl</a:t>
            </a:r>
            <a:r>
              <a:rPr lang="sv-SE" sz="28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 17:00-18:15, gräsplan 1</a:t>
            </a:r>
            <a:endParaRPr lang="sv-SE" sz="2800" b="0" strike="noStrike" spc="-1" dirty="0">
              <a:latin typeface="Arial"/>
            </a:endParaRPr>
          </a:p>
          <a:p>
            <a:pPr marL="216000" indent="-216000" algn="ctr">
              <a:lnSpc>
                <a:spcPct val="100000"/>
              </a:lnSpc>
              <a:spcBef>
                <a:spcPts val="499"/>
              </a:spcBef>
            </a:pPr>
            <a:endParaRPr lang="sv-SE" sz="2800" b="0" strike="noStrike" spc="-1" dirty="0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r>
              <a:rPr lang="sv-SE" sz="28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endParaRPr lang="sv-SE" sz="2800" b="0" strike="noStrike" spc="-1" dirty="0">
              <a:latin typeface="Arial"/>
            </a:endParaRPr>
          </a:p>
        </p:txBody>
      </p:sp>
      <p:pic>
        <p:nvPicPr>
          <p:cNvPr id="124" name="Bildobjekt 123"/>
          <p:cNvPicPr/>
          <p:nvPr/>
        </p:nvPicPr>
        <p:blipFill>
          <a:blip r:embed="rId2"/>
          <a:stretch/>
        </p:blipFill>
        <p:spPr>
          <a:xfrm>
            <a:off x="2700000" y="3060000"/>
            <a:ext cx="3960000" cy="30538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CustomShape 1"/>
          <p:cNvSpPr/>
          <p:nvPr/>
        </p:nvSpPr>
        <p:spPr>
          <a:xfrm>
            <a:off x="628560" y="365040"/>
            <a:ext cx="7885440" cy="1324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  <a:buNone/>
            </a:pPr>
            <a:r>
              <a:rPr lang="sv-SE" sz="44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Seriespel</a:t>
            </a:r>
            <a:endParaRPr lang="sv-SE" sz="4400" b="0" strike="noStrike" spc="-1" dirty="0">
              <a:latin typeface="Arial"/>
            </a:endParaRPr>
          </a:p>
        </p:txBody>
      </p:sp>
      <p:sp>
        <p:nvSpPr>
          <p:cNvPr id="121" name="CustomShape 2"/>
          <p:cNvSpPr/>
          <p:nvPr/>
        </p:nvSpPr>
        <p:spPr>
          <a:xfrm>
            <a:off x="628560" y="1825560"/>
            <a:ext cx="7885440" cy="4349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marL="228600" indent="-22788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sv-SE" sz="24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3st lag i serie</a:t>
            </a:r>
          </a:p>
          <a:p>
            <a:pPr marL="228600" indent="-22788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sv-SE" sz="2400" spc="-1" dirty="0">
                <a:solidFill>
                  <a:srgbClr val="000000"/>
                </a:solidFill>
                <a:latin typeface="Arial"/>
                <a:ea typeface="DejaVu Sans"/>
              </a:rPr>
              <a:t>Killarna är indelade i 6st </a:t>
            </a:r>
            <a:r>
              <a:rPr lang="sv-SE" sz="2400" spc="-1" dirty="0" err="1">
                <a:solidFill>
                  <a:srgbClr val="000000"/>
                </a:solidFill>
                <a:latin typeface="Arial"/>
                <a:ea typeface="DejaVu Sans"/>
              </a:rPr>
              <a:t>smålag</a:t>
            </a:r>
            <a:r>
              <a:rPr lang="sv-SE" sz="2400" spc="-1" dirty="0">
                <a:solidFill>
                  <a:srgbClr val="000000"/>
                </a:solidFill>
                <a:latin typeface="Arial"/>
                <a:ea typeface="DejaVu Sans"/>
              </a:rPr>
              <a:t> med en egen ansvarig tränare</a:t>
            </a:r>
          </a:p>
          <a:p>
            <a:pPr marL="228600" indent="-22788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sv-SE" sz="2400" spc="-1" dirty="0">
                <a:solidFill>
                  <a:srgbClr val="000000"/>
                </a:solidFill>
                <a:latin typeface="Arial"/>
                <a:ea typeface="DejaVu Sans"/>
              </a:rPr>
              <a:t>2st </a:t>
            </a:r>
            <a:r>
              <a:rPr lang="sv-SE" sz="2400" spc="-1" dirty="0" err="1">
                <a:solidFill>
                  <a:srgbClr val="000000"/>
                </a:solidFill>
                <a:latin typeface="Arial"/>
                <a:ea typeface="DejaVu Sans"/>
              </a:rPr>
              <a:t>smålag</a:t>
            </a:r>
            <a:r>
              <a:rPr lang="sv-SE" sz="2400" spc="-1" dirty="0">
                <a:solidFill>
                  <a:srgbClr val="000000"/>
                </a:solidFill>
                <a:latin typeface="Arial"/>
                <a:ea typeface="DejaVu Sans"/>
              </a:rPr>
              <a:t> bildar ett serielag</a:t>
            </a:r>
          </a:p>
          <a:p>
            <a:pPr marL="228600" indent="-22788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sv-SE" sz="24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Egen matchtröja och shorts till alla i laget. </a:t>
            </a:r>
          </a:p>
          <a:p>
            <a:pPr marL="228600" indent="-22788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sv-SE" sz="2400" b="0" strike="noStrike" spc="-1" dirty="0">
                <a:solidFill>
                  <a:srgbClr val="000000"/>
                </a:solidFill>
                <a:latin typeface="Arial"/>
              </a:rPr>
              <a:t>Rullande schema så att alla lag får spela med varandra 2-3 gånger under säsongen.</a:t>
            </a:r>
          </a:p>
          <a:p>
            <a:pPr marL="228600" indent="-22788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sv-SE" sz="2400" b="0" strike="noStrike" spc="-1" dirty="0">
                <a:latin typeface="Arial"/>
                <a:hlinkClick r:id="rId2" action="ppaction://hlinkfile"/>
              </a:rPr>
              <a:t>P11 - </a:t>
            </a:r>
            <a:r>
              <a:rPr lang="sv-SE" sz="2400" b="0" strike="noStrike" spc="-1" dirty="0" err="1">
                <a:latin typeface="Arial"/>
                <a:hlinkClick r:id="rId2" action="ppaction://hlinkfile"/>
              </a:rPr>
              <a:t>Matchindelning</a:t>
            </a:r>
            <a:r>
              <a:rPr lang="sv-SE" sz="2400" b="0" strike="noStrike" spc="-1" dirty="0">
                <a:latin typeface="Arial"/>
                <a:hlinkClick r:id="rId2" action="ppaction://hlinkfile"/>
              </a:rPr>
              <a:t> samt bemanning_V1.0_2022.xlsx</a:t>
            </a:r>
            <a:endParaRPr lang="sv-SE" sz="2400" b="0" strike="noStrike" spc="-1" dirty="0">
              <a:latin typeface="Arial"/>
            </a:endParaRPr>
          </a:p>
          <a:p>
            <a:pPr marL="228600" indent="-22788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endParaRPr lang="sv-SE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  <a:buNone/>
            </a:pPr>
            <a:endParaRPr lang="sv-SE" sz="24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592343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CustomShape 9"/>
          <p:cNvSpPr/>
          <p:nvPr/>
        </p:nvSpPr>
        <p:spPr>
          <a:xfrm>
            <a:off x="628560" y="365040"/>
            <a:ext cx="7885440" cy="1324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  <a:buNone/>
            </a:pPr>
            <a:r>
              <a:rPr lang="sv-SE" sz="4400" b="0" strike="noStrike" spc="-1">
                <a:solidFill>
                  <a:srgbClr val="000000"/>
                </a:solidFill>
                <a:latin typeface="Arial"/>
                <a:ea typeface="DejaVu Sans"/>
              </a:rPr>
              <a:t>Matchkallelse</a:t>
            </a:r>
            <a:endParaRPr lang="sv-SE" sz="4400" b="0" strike="noStrike" spc="-1">
              <a:latin typeface="Arial"/>
            </a:endParaRPr>
          </a:p>
        </p:txBody>
      </p:sp>
      <p:sp>
        <p:nvSpPr>
          <p:cNvPr id="150" name="CustomShape 10"/>
          <p:cNvSpPr/>
          <p:nvPr/>
        </p:nvSpPr>
        <p:spPr>
          <a:xfrm>
            <a:off x="644760" y="1698840"/>
            <a:ext cx="7885440" cy="4349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marL="228600" indent="-227880">
              <a:lnSpc>
                <a:spcPct val="115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sv-SE" sz="28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Skickas typiskt ut 1 – 2 veckor innan </a:t>
            </a:r>
            <a:endParaRPr lang="sv-SE" sz="2800" b="0" strike="noStrike" spc="-1" dirty="0">
              <a:latin typeface="Arial"/>
            </a:endParaRPr>
          </a:p>
          <a:p>
            <a:pPr marL="228600" indent="-227880">
              <a:lnSpc>
                <a:spcPct val="115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sv-SE" sz="28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Inget svar tolkas som ”kan ej”</a:t>
            </a:r>
            <a:endParaRPr lang="sv-SE" sz="2800" b="0" strike="noStrike" spc="-1" dirty="0">
              <a:latin typeface="Arial"/>
            </a:endParaRPr>
          </a:p>
          <a:p>
            <a:pPr marL="432000" lvl="1" indent="-216000">
              <a:lnSpc>
                <a:spcPct val="115000"/>
              </a:lnSpc>
              <a:spcBef>
                <a:spcPts val="10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v-SE" sz="28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Om man har förhinder, svara så snart som möjligt</a:t>
            </a:r>
            <a:endParaRPr lang="sv-SE" sz="2800" b="0" strike="noStrike" spc="-1" dirty="0">
              <a:latin typeface="Arial"/>
            </a:endParaRPr>
          </a:p>
          <a:p>
            <a:pPr marL="228600" indent="-227880">
              <a:lnSpc>
                <a:spcPct val="115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sv-SE" sz="28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Minst en träning/vecka senaste fyra veckorna för att vara med på match</a:t>
            </a:r>
            <a:endParaRPr lang="sv-SE" sz="2800" b="0" strike="noStrike" spc="-1" dirty="0">
              <a:latin typeface="Arial"/>
            </a:endParaRPr>
          </a:p>
          <a:p>
            <a:pPr marL="216000" indent="-216000">
              <a:lnSpc>
                <a:spcPct val="115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v-SE" sz="28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Medlems- och träningsavgift ska vara betald</a:t>
            </a:r>
            <a:endParaRPr lang="sv-SE" sz="2800" b="0" strike="noStrike" spc="-1" dirty="0">
              <a:latin typeface="Arial"/>
            </a:endParaRPr>
          </a:p>
          <a:p>
            <a:pPr>
              <a:lnSpc>
                <a:spcPct val="115000"/>
              </a:lnSpc>
              <a:spcBef>
                <a:spcPts val="1001"/>
              </a:spcBef>
              <a:buNone/>
            </a:pPr>
            <a:endParaRPr lang="sv-SE" sz="2800" b="0" strike="noStrike" spc="-1" dirty="0">
              <a:latin typeface="Arial"/>
            </a:endParaRPr>
          </a:p>
        </p:txBody>
      </p:sp>
      <p:sp>
        <p:nvSpPr>
          <p:cNvPr id="151" name="CustomShape 11"/>
          <p:cNvSpPr/>
          <p:nvPr/>
        </p:nvSpPr>
        <p:spPr>
          <a:xfrm>
            <a:off x="302040" y="1825560"/>
            <a:ext cx="419400" cy="455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val="3822235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CustomShape 1"/>
          <p:cNvSpPr/>
          <p:nvPr/>
        </p:nvSpPr>
        <p:spPr>
          <a:xfrm>
            <a:off x="628560" y="365040"/>
            <a:ext cx="7885440" cy="1324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28" name="CustomShape 2"/>
          <p:cNvSpPr/>
          <p:nvPr/>
        </p:nvSpPr>
        <p:spPr>
          <a:xfrm>
            <a:off x="628560" y="1861560"/>
            <a:ext cx="7885440" cy="4349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  <a:spcBef>
                <a:spcPts val="1001"/>
              </a:spcBef>
              <a:buNone/>
            </a:pPr>
            <a:endParaRPr lang="sv-SE" sz="18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  <a:buNone/>
            </a:pPr>
            <a:endParaRPr lang="sv-SE" sz="18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  <a:buNone/>
            </a:pPr>
            <a:endParaRPr lang="sv-SE" sz="18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  <a:buNone/>
            </a:pPr>
            <a:endParaRPr lang="sv-SE" sz="18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  <a:buNone/>
            </a:pPr>
            <a:endParaRPr lang="sv-SE" sz="18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  <a:buNone/>
            </a:pPr>
            <a:endParaRPr lang="sv-SE" sz="18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  <a:buNone/>
            </a:pPr>
            <a:endParaRPr lang="sv-SE" sz="18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  <a:buNone/>
            </a:pPr>
            <a:endParaRPr lang="sv-SE" sz="18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  <a:buNone/>
            </a:pPr>
            <a:endParaRPr lang="sv-SE" sz="18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  <a:buNone/>
            </a:pPr>
            <a:endParaRPr lang="sv-SE" sz="1800" b="0" strike="noStrike" spc="-1">
              <a:latin typeface="Arial"/>
            </a:endParaRPr>
          </a:p>
        </p:txBody>
      </p:sp>
      <p:sp>
        <p:nvSpPr>
          <p:cNvPr id="129" name="CustomShape 3"/>
          <p:cNvSpPr/>
          <p:nvPr/>
        </p:nvSpPr>
        <p:spPr>
          <a:xfrm>
            <a:off x="2336400" y="3661560"/>
            <a:ext cx="4480200" cy="345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30" name="TextShape 4"/>
          <p:cNvSpPr/>
          <p:nvPr/>
        </p:nvSpPr>
        <p:spPr>
          <a:xfrm>
            <a:off x="609840" y="573120"/>
            <a:ext cx="7885440" cy="609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sv-SE" sz="4000" b="0" strike="noStrike" spc="-1">
                <a:solidFill>
                  <a:srgbClr val="000000"/>
                </a:solidFill>
                <a:latin typeface="Arial"/>
                <a:ea typeface="DejaVu Sans"/>
              </a:rPr>
              <a:t>Spelform 7 mot 7 (barn 10 – 12 år)</a:t>
            </a:r>
            <a:endParaRPr lang="sv-SE" sz="4000" b="0" strike="noStrike" spc="-1">
              <a:latin typeface="Arial"/>
            </a:endParaRPr>
          </a:p>
        </p:txBody>
      </p:sp>
      <p:sp>
        <p:nvSpPr>
          <p:cNvPr id="131" name="TextShape 5"/>
          <p:cNvSpPr/>
          <p:nvPr/>
        </p:nvSpPr>
        <p:spPr>
          <a:xfrm>
            <a:off x="504000" y="1540800"/>
            <a:ext cx="8010000" cy="415353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sv-SE" sz="24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6 utespelare och 1 målvakt</a:t>
            </a:r>
            <a:endParaRPr lang="sv-SE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lang="sv-SE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sv-SE" sz="24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Fria byten</a:t>
            </a:r>
            <a:endParaRPr lang="sv-SE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lang="sv-SE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sv-SE" sz="24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Speltid:   	3 x 20 minuter enskild match</a:t>
            </a:r>
            <a:endParaRPr lang="sv-SE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sv-SE" sz="24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		3 x 15 minuter sammandrag/poolspel)</a:t>
            </a:r>
            <a:endParaRPr lang="sv-SE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lang="sv-SE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sv-SE" sz="24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Retreatlinje (7m från mittlinjen)</a:t>
            </a:r>
            <a:endParaRPr lang="sv-SE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lang="sv-SE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sv-SE" sz="24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Ingen offside regel</a:t>
            </a:r>
            <a:endParaRPr lang="sv-SE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lang="sv-SE" sz="2400" b="0" strike="noStrike" spc="-1" dirty="0">
              <a:latin typeface="Arial"/>
            </a:endParaRPr>
          </a:p>
        </p:txBody>
      </p:sp>
      <p:sp>
        <p:nvSpPr>
          <p:cNvPr id="132" name="Rektangel 131"/>
          <p:cNvSpPr/>
          <p:nvPr/>
        </p:nvSpPr>
        <p:spPr>
          <a:xfrm>
            <a:off x="1697040" y="5593320"/>
            <a:ext cx="5142600" cy="346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  <a:buNone/>
            </a:pPr>
            <a:r>
              <a:rPr lang="sv-SE" sz="1800" b="0" u="sng" strike="noStrike" spc="-1">
                <a:solidFill>
                  <a:srgbClr val="0563C1"/>
                </a:solidFill>
                <a:uFillTx/>
                <a:latin typeface="Arial"/>
                <a:hlinkClick r:id="rId2"/>
              </a:rPr>
              <a:t>https://aktiva.svenskfotboll.se/tranare/spelformer/</a:t>
            </a:r>
            <a:endParaRPr lang="sv-SE" sz="18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TextShape 1"/>
          <p:cNvSpPr/>
          <p:nvPr/>
        </p:nvSpPr>
        <p:spPr>
          <a:xfrm>
            <a:off x="628560" y="722160"/>
            <a:ext cx="7885440" cy="609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sv-SE" sz="4000" b="0" strike="noStrike" spc="-1">
                <a:solidFill>
                  <a:srgbClr val="000000"/>
                </a:solidFill>
                <a:latin typeface="Arial"/>
                <a:ea typeface="DejaVu Sans"/>
              </a:rPr>
              <a:t>Retreatlinje</a:t>
            </a:r>
            <a:endParaRPr lang="sv-SE" sz="4000" b="0" strike="noStrike" spc="-1">
              <a:latin typeface="Arial"/>
            </a:endParaRPr>
          </a:p>
        </p:txBody>
      </p:sp>
      <p:pic>
        <p:nvPicPr>
          <p:cNvPr id="134" name="Bildobjekt 133"/>
          <p:cNvPicPr/>
          <p:nvPr/>
        </p:nvPicPr>
        <p:blipFill>
          <a:blip r:embed="rId2"/>
          <a:stretch/>
        </p:blipFill>
        <p:spPr>
          <a:xfrm>
            <a:off x="540000" y="2110680"/>
            <a:ext cx="8063640" cy="30780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CustomShape 4"/>
          <p:cNvSpPr/>
          <p:nvPr/>
        </p:nvSpPr>
        <p:spPr>
          <a:xfrm>
            <a:off x="628560" y="365040"/>
            <a:ext cx="7885440" cy="1324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  <a:buNone/>
            </a:pPr>
            <a:r>
              <a:rPr lang="sv-SE" sz="4400" b="0" strike="noStrike" spc="-1">
                <a:solidFill>
                  <a:srgbClr val="000000"/>
                </a:solidFill>
                <a:latin typeface="Arial"/>
                <a:ea typeface="DejaVu Sans"/>
              </a:rPr>
              <a:t>Grönt kort</a:t>
            </a:r>
            <a:endParaRPr lang="sv-SE" sz="4400" b="0" strike="noStrike" spc="-1">
              <a:latin typeface="Arial"/>
            </a:endParaRPr>
          </a:p>
        </p:txBody>
      </p:sp>
      <p:sp>
        <p:nvSpPr>
          <p:cNvPr id="140" name="CustomShape 5"/>
          <p:cNvSpPr/>
          <p:nvPr/>
        </p:nvSpPr>
        <p:spPr>
          <a:xfrm>
            <a:off x="653040" y="1667880"/>
            <a:ext cx="7885440" cy="3115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rmAutofit/>
          </a:bodyPr>
          <a:lstStyle/>
          <a:p>
            <a:pPr marL="228600" indent="-22788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sv-SE" sz="24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Uppmuntra till fair play i barn- och ungdomsfotbollen</a:t>
            </a:r>
            <a:endParaRPr lang="sv-SE" sz="2400" b="0" strike="noStrike" spc="-1" dirty="0">
              <a:latin typeface="Arial"/>
            </a:endParaRPr>
          </a:p>
          <a:p>
            <a:pPr marL="228600" indent="-22788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sv-SE" sz="24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Delas ut av respektive motståndarlags ledare till </a:t>
            </a:r>
            <a:r>
              <a:rPr lang="sv-SE" sz="2400" b="1" u="sng" strike="noStrike" spc="-1" dirty="0">
                <a:solidFill>
                  <a:srgbClr val="000000"/>
                </a:solidFill>
                <a:uFillTx/>
                <a:latin typeface="Arial"/>
                <a:ea typeface="DejaVu Sans"/>
              </a:rPr>
              <a:t>en</a:t>
            </a:r>
            <a:r>
              <a:rPr lang="sv-SE" sz="24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 spelare i vardera lag som utmärkt sig på ett schysst sätt. </a:t>
            </a:r>
            <a:endParaRPr lang="sv-SE" sz="2400" b="0" strike="noStrike" spc="-1" dirty="0">
              <a:latin typeface="Arial"/>
            </a:endParaRPr>
          </a:p>
          <a:p>
            <a:pPr marL="228600" indent="-22788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sv-SE" sz="24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Delas ut efter seriematcher</a:t>
            </a:r>
            <a:endParaRPr lang="sv-SE" sz="2400" b="0" strike="noStrike" spc="-1" dirty="0">
              <a:latin typeface="Arial"/>
            </a:endParaRPr>
          </a:p>
        </p:txBody>
      </p:sp>
      <p:sp>
        <p:nvSpPr>
          <p:cNvPr id="141" name="Rektangel 140"/>
          <p:cNvSpPr/>
          <p:nvPr/>
        </p:nvSpPr>
        <p:spPr>
          <a:xfrm>
            <a:off x="900000" y="5483880"/>
            <a:ext cx="7379640" cy="455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  <a:buNone/>
            </a:pPr>
            <a:r>
              <a:rPr lang="sv-SE" sz="1600" b="0" u="sng" strike="noStrike" spc="-1">
                <a:solidFill>
                  <a:srgbClr val="0563C1"/>
                </a:solidFill>
                <a:uFillTx/>
                <a:latin typeface="Arial"/>
                <a:hlinkClick r:id="rId2"/>
              </a:rPr>
              <a:t>https://www.folksam.se/forsakringar/idrottsforsakring/idrottsforskning/fair-play</a:t>
            </a:r>
            <a:endParaRPr lang="sv-SE" sz="1600" b="0" strike="noStrike" spc="-1">
              <a:latin typeface="Arial"/>
            </a:endParaRPr>
          </a:p>
        </p:txBody>
      </p:sp>
      <p:pic>
        <p:nvPicPr>
          <p:cNvPr id="142" name="Bildobjekt 141"/>
          <p:cNvPicPr/>
          <p:nvPr/>
        </p:nvPicPr>
        <p:blipFill>
          <a:blip r:embed="rId3"/>
          <a:stretch/>
        </p:blipFill>
        <p:spPr>
          <a:xfrm>
            <a:off x="6274080" y="3060000"/>
            <a:ext cx="1645560" cy="23158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CustomShape 1"/>
          <p:cNvSpPr/>
          <p:nvPr/>
        </p:nvSpPr>
        <p:spPr>
          <a:xfrm>
            <a:off x="628560" y="365040"/>
            <a:ext cx="7885440" cy="1324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  <a:buNone/>
            </a:pPr>
            <a:r>
              <a:rPr lang="sv-SE" sz="44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Träningsinriktning</a:t>
            </a:r>
            <a:endParaRPr lang="sv-SE" sz="4400" b="0" strike="noStrike" spc="-1" dirty="0">
              <a:latin typeface="Arial"/>
            </a:endParaRPr>
          </a:p>
        </p:txBody>
      </p:sp>
      <p:sp>
        <p:nvSpPr>
          <p:cNvPr id="126" name="CustomShape 2"/>
          <p:cNvSpPr/>
          <p:nvPr/>
        </p:nvSpPr>
        <p:spPr>
          <a:xfrm>
            <a:off x="628560" y="1825560"/>
            <a:ext cx="7885440" cy="4349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r>
              <a:rPr lang="sv-SE" sz="1800" dirty="0">
                <a:latin typeface="Calibri" panose="020F0502020204030204" pitchFamily="34" charset="0"/>
                <a:cs typeface="Times New Roman" panose="02020603050405020304" pitchFamily="18" charset="0"/>
              </a:rPr>
              <a:t>Under säsongens träningar kommer vi fokusera på smålagsspel där vi kommer arbeta med följande:</a:t>
            </a:r>
          </a:p>
          <a:p>
            <a:endParaRPr lang="sv-SE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sv-S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Passningsspel</a:t>
            </a:r>
            <a:endParaRPr lang="sv-SE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sv-S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Positionsspel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sv-S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Återerövring av boll 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sv-S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Fokus på kroppskontakt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sv-S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Hela laget försvarar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sv-S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Hela laget anfaller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sv-S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Kommunikation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sv-S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Prata med varandra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sv-S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Individuell coaching vid sidan av plan under träning och match</a:t>
            </a:r>
          </a:p>
          <a:p>
            <a:endParaRPr lang="sv-SE" sz="2800" spc="-1" dirty="0">
              <a:solidFill>
                <a:srgbClr val="000000"/>
              </a:solidFill>
              <a:latin typeface="Arial"/>
              <a:ea typeface="DejaVu Sa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212</TotalTime>
  <Words>692</Words>
  <Application>Microsoft Office PowerPoint</Application>
  <PresentationFormat>Bildspel på skärmen (4:3)</PresentationFormat>
  <Paragraphs>145</Paragraphs>
  <Slides>22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3</vt:i4>
      </vt:variant>
      <vt:variant>
        <vt:lpstr>Bildrubriker</vt:lpstr>
      </vt:variant>
      <vt:variant>
        <vt:i4>22</vt:i4>
      </vt:variant>
    </vt:vector>
  </HeadingPairs>
  <TitlesOfParts>
    <vt:vector size="29" baseType="lpstr">
      <vt:lpstr>Arial</vt:lpstr>
      <vt:lpstr>Calibri</vt:lpstr>
      <vt:lpstr>Symbol</vt:lpstr>
      <vt:lpstr>Wingdings</vt:lpstr>
      <vt:lpstr>Office Theme</vt:lpstr>
      <vt:lpstr>Office Theme</vt:lpstr>
      <vt:lpstr>Office Theme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>Kongsberg Automotive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Föräldramöte P-11</dc:title>
  <dc:subject/>
  <dc:creator>Erik Engdahl</dc:creator>
  <dc:description/>
  <cp:lastModifiedBy>Daniel Alpenberg</cp:lastModifiedBy>
  <cp:revision>37</cp:revision>
  <dcterms:created xsi:type="dcterms:W3CDTF">2018-05-13T18:54:09Z</dcterms:created>
  <dcterms:modified xsi:type="dcterms:W3CDTF">2022-04-25T12:33:09Z</dcterms:modified>
  <dc:language>sv-SE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HiddenSlides">
    <vt:i4>0</vt:i4>
  </property>
  <property fmtid="{D5CDD505-2E9C-101B-9397-08002B2CF9AE}" pid="3" name="HyperlinksChanged">
    <vt:bool>false</vt:bool>
  </property>
  <property fmtid="{D5CDD505-2E9C-101B-9397-08002B2CF9AE}" pid="4" name="LinksUpToDate">
    <vt:bool>false</vt:bool>
  </property>
  <property fmtid="{D5CDD505-2E9C-101B-9397-08002B2CF9AE}" pid="5" name="MMClips">
    <vt:i4>0</vt:i4>
  </property>
  <property fmtid="{D5CDD505-2E9C-101B-9397-08002B2CF9AE}" pid="6" name="Notes">
    <vt:i4>0</vt:i4>
  </property>
  <property fmtid="{D5CDD505-2E9C-101B-9397-08002B2CF9AE}" pid="7" name="PresentationFormat">
    <vt:lpwstr>Bildspel på skärmen (4:3)</vt:lpwstr>
  </property>
  <property fmtid="{D5CDD505-2E9C-101B-9397-08002B2CF9AE}" pid="8" name="ScaleCrop">
    <vt:bool>false</vt:bool>
  </property>
  <property fmtid="{D5CDD505-2E9C-101B-9397-08002B2CF9AE}" pid="9" name="ShareDoc">
    <vt:bool>false</vt:bool>
  </property>
  <property fmtid="{D5CDD505-2E9C-101B-9397-08002B2CF9AE}" pid="10" name="Slides">
    <vt:i4>14</vt:i4>
  </property>
</Properties>
</file>