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0" r:id="rId6"/>
    <p:sldId id="262" r:id="rId7"/>
    <p:sldId id="264" r:id="rId8"/>
    <p:sldId id="266" r:id="rId9"/>
    <p:sldId id="265"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27" autoAdjust="0"/>
    <p:restoredTop sz="94660"/>
  </p:normalViewPr>
  <p:slideViewPr>
    <p:cSldViewPr snapToGrid="0">
      <p:cViewPr varScale="1">
        <p:scale>
          <a:sx n="62" d="100"/>
          <a:sy n="62" d="100"/>
        </p:scale>
        <p:origin x="10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6416998-E100-B756-F46E-201250113BB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A86FD90-0BB4-B7BA-31AD-F3BEC6DEE8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FE6EB96D-1DF3-99D1-A38F-F9B8B6C339D1}"/>
              </a:ext>
            </a:extLst>
          </p:cNvPr>
          <p:cNvSpPr>
            <a:spLocks noGrp="1"/>
          </p:cNvSpPr>
          <p:nvPr>
            <p:ph type="dt" sz="half" idx="10"/>
          </p:nvPr>
        </p:nvSpPr>
        <p:spPr/>
        <p:txBody>
          <a:bodyPr/>
          <a:lstStyle/>
          <a:p>
            <a:fld id="{0819CF0B-E5C6-4184-A5B5-140FFB7F54E8}" type="datetimeFigureOut">
              <a:rPr lang="sv-SE" smtClean="0"/>
              <a:t>2024-10-10</a:t>
            </a:fld>
            <a:endParaRPr lang="sv-SE"/>
          </a:p>
        </p:txBody>
      </p:sp>
      <p:sp>
        <p:nvSpPr>
          <p:cNvPr id="5" name="Platshållare för sidfot 4">
            <a:extLst>
              <a:ext uri="{FF2B5EF4-FFF2-40B4-BE49-F238E27FC236}">
                <a16:creationId xmlns:a16="http://schemas.microsoft.com/office/drawing/2014/main" id="{E5DDE792-0B1D-D04B-1698-CEEDD304B33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EFA297F-78E4-9156-1730-33A659D8E9BD}"/>
              </a:ext>
            </a:extLst>
          </p:cNvPr>
          <p:cNvSpPr>
            <a:spLocks noGrp="1"/>
          </p:cNvSpPr>
          <p:nvPr>
            <p:ph type="sldNum" sz="quarter" idx="12"/>
          </p:nvPr>
        </p:nvSpPr>
        <p:spPr/>
        <p:txBody>
          <a:bodyPr/>
          <a:lstStyle/>
          <a:p>
            <a:fld id="{1EF1BAD1-68F0-4062-9D40-753E3DA7F24A}" type="slidenum">
              <a:rPr lang="sv-SE" smtClean="0"/>
              <a:t>‹#›</a:t>
            </a:fld>
            <a:endParaRPr lang="sv-SE"/>
          </a:p>
        </p:txBody>
      </p:sp>
    </p:spTree>
    <p:extLst>
      <p:ext uri="{BB962C8B-B14F-4D97-AF65-F5344CB8AC3E}">
        <p14:creationId xmlns:p14="http://schemas.microsoft.com/office/powerpoint/2010/main" val="339294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8C76D6-F2FF-1C42-8F12-FEE9D429058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FCA7BF4-275B-F7C0-7BC2-772BAD1C376A}"/>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7DB16D8-92BE-1EA4-85DC-AF827C7B333C}"/>
              </a:ext>
            </a:extLst>
          </p:cNvPr>
          <p:cNvSpPr>
            <a:spLocks noGrp="1"/>
          </p:cNvSpPr>
          <p:nvPr>
            <p:ph type="dt" sz="half" idx="10"/>
          </p:nvPr>
        </p:nvSpPr>
        <p:spPr/>
        <p:txBody>
          <a:bodyPr/>
          <a:lstStyle/>
          <a:p>
            <a:fld id="{0819CF0B-E5C6-4184-A5B5-140FFB7F54E8}" type="datetimeFigureOut">
              <a:rPr lang="sv-SE" smtClean="0"/>
              <a:t>2024-10-10</a:t>
            </a:fld>
            <a:endParaRPr lang="sv-SE"/>
          </a:p>
        </p:txBody>
      </p:sp>
      <p:sp>
        <p:nvSpPr>
          <p:cNvPr id="5" name="Platshållare för sidfot 4">
            <a:extLst>
              <a:ext uri="{FF2B5EF4-FFF2-40B4-BE49-F238E27FC236}">
                <a16:creationId xmlns:a16="http://schemas.microsoft.com/office/drawing/2014/main" id="{1174571C-10B4-03EB-F161-901E95BA748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DCC5F82-E490-C32C-5800-B729D24894D4}"/>
              </a:ext>
            </a:extLst>
          </p:cNvPr>
          <p:cNvSpPr>
            <a:spLocks noGrp="1"/>
          </p:cNvSpPr>
          <p:nvPr>
            <p:ph type="sldNum" sz="quarter" idx="12"/>
          </p:nvPr>
        </p:nvSpPr>
        <p:spPr/>
        <p:txBody>
          <a:bodyPr/>
          <a:lstStyle/>
          <a:p>
            <a:fld id="{1EF1BAD1-68F0-4062-9D40-753E3DA7F24A}" type="slidenum">
              <a:rPr lang="sv-SE" smtClean="0"/>
              <a:t>‹#›</a:t>
            </a:fld>
            <a:endParaRPr lang="sv-SE"/>
          </a:p>
        </p:txBody>
      </p:sp>
    </p:spTree>
    <p:extLst>
      <p:ext uri="{BB962C8B-B14F-4D97-AF65-F5344CB8AC3E}">
        <p14:creationId xmlns:p14="http://schemas.microsoft.com/office/powerpoint/2010/main" val="3533487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172FAC98-3ADA-6FAB-7555-95FD5C06A8FF}"/>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293B895-55FD-9803-4368-EEB03CE66A9F}"/>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020D3F0-DD78-78F6-F007-07A81DEA25C2}"/>
              </a:ext>
            </a:extLst>
          </p:cNvPr>
          <p:cNvSpPr>
            <a:spLocks noGrp="1"/>
          </p:cNvSpPr>
          <p:nvPr>
            <p:ph type="dt" sz="half" idx="10"/>
          </p:nvPr>
        </p:nvSpPr>
        <p:spPr/>
        <p:txBody>
          <a:bodyPr/>
          <a:lstStyle/>
          <a:p>
            <a:fld id="{0819CF0B-E5C6-4184-A5B5-140FFB7F54E8}" type="datetimeFigureOut">
              <a:rPr lang="sv-SE" smtClean="0"/>
              <a:t>2024-10-10</a:t>
            </a:fld>
            <a:endParaRPr lang="sv-SE"/>
          </a:p>
        </p:txBody>
      </p:sp>
      <p:sp>
        <p:nvSpPr>
          <p:cNvPr id="5" name="Platshållare för sidfot 4">
            <a:extLst>
              <a:ext uri="{FF2B5EF4-FFF2-40B4-BE49-F238E27FC236}">
                <a16:creationId xmlns:a16="http://schemas.microsoft.com/office/drawing/2014/main" id="{5B4FD358-A994-B379-CE7F-406C972C6B1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AAEC0A7-A463-A2AA-A1AE-024408D40658}"/>
              </a:ext>
            </a:extLst>
          </p:cNvPr>
          <p:cNvSpPr>
            <a:spLocks noGrp="1"/>
          </p:cNvSpPr>
          <p:nvPr>
            <p:ph type="sldNum" sz="quarter" idx="12"/>
          </p:nvPr>
        </p:nvSpPr>
        <p:spPr/>
        <p:txBody>
          <a:bodyPr/>
          <a:lstStyle/>
          <a:p>
            <a:fld id="{1EF1BAD1-68F0-4062-9D40-753E3DA7F24A}" type="slidenum">
              <a:rPr lang="sv-SE" smtClean="0"/>
              <a:t>‹#›</a:t>
            </a:fld>
            <a:endParaRPr lang="sv-SE"/>
          </a:p>
        </p:txBody>
      </p:sp>
    </p:spTree>
    <p:extLst>
      <p:ext uri="{BB962C8B-B14F-4D97-AF65-F5344CB8AC3E}">
        <p14:creationId xmlns:p14="http://schemas.microsoft.com/office/powerpoint/2010/main" val="3047016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4075191-19FE-5609-9B6C-5116C8A249A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01007DD-0215-FA50-8C1F-E3CE6593630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F5DCFDA-2BA6-503D-0C41-18E305814B54}"/>
              </a:ext>
            </a:extLst>
          </p:cNvPr>
          <p:cNvSpPr>
            <a:spLocks noGrp="1"/>
          </p:cNvSpPr>
          <p:nvPr>
            <p:ph type="dt" sz="half" idx="10"/>
          </p:nvPr>
        </p:nvSpPr>
        <p:spPr/>
        <p:txBody>
          <a:bodyPr/>
          <a:lstStyle/>
          <a:p>
            <a:fld id="{0819CF0B-E5C6-4184-A5B5-140FFB7F54E8}" type="datetimeFigureOut">
              <a:rPr lang="sv-SE" smtClean="0"/>
              <a:t>2024-10-10</a:t>
            </a:fld>
            <a:endParaRPr lang="sv-SE"/>
          </a:p>
        </p:txBody>
      </p:sp>
      <p:sp>
        <p:nvSpPr>
          <p:cNvPr id="5" name="Platshållare för sidfot 4">
            <a:extLst>
              <a:ext uri="{FF2B5EF4-FFF2-40B4-BE49-F238E27FC236}">
                <a16:creationId xmlns:a16="http://schemas.microsoft.com/office/drawing/2014/main" id="{C45B89E6-7BB0-10A2-983F-4D583B2CF05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E5AD429-C4E6-7B46-A86A-F53D08E0B09A}"/>
              </a:ext>
            </a:extLst>
          </p:cNvPr>
          <p:cNvSpPr>
            <a:spLocks noGrp="1"/>
          </p:cNvSpPr>
          <p:nvPr>
            <p:ph type="sldNum" sz="quarter" idx="12"/>
          </p:nvPr>
        </p:nvSpPr>
        <p:spPr/>
        <p:txBody>
          <a:bodyPr/>
          <a:lstStyle/>
          <a:p>
            <a:fld id="{1EF1BAD1-68F0-4062-9D40-753E3DA7F24A}" type="slidenum">
              <a:rPr lang="sv-SE" smtClean="0"/>
              <a:t>‹#›</a:t>
            </a:fld>
            <a:endParaRPr lang="sv-SE"/>
          </a:p>
        </p:txBody>
      </p:sp>
    </p:spTree>
    <p:extLst>
      <p:ext uri="{BB962C8B-B14F-4D97-AF65-F5344CB8AC3E}">
        <p14:creationId xmlns:p14="http://schemas.microsoft.com/office/powerpoint/2010/main" val="357997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66AB842-EAB3-DD31-F9F6-983C4FA6CFD0}"/>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80C92E90-71A0-1C28-4B30-05D92B7F71A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A99B6C9-C21D-1561-9B08-B12D701CAE76}"/>
              </a:ext>
            </a:extLst>
          </p:cNvPr>
          <p:cNvSpPr>
            <a:spLocks noGrp="1"/>
          </p:cNvSpPr>
          <p:nvPr>
            <p:ph type="dt" sz="half" idx="10"/>
          </p:nvPr>
        </p:nvSpPr>
        <p:spPr/>
        <p:txBody>
          <a:bodyPr/>
          <a:lstStyle/>
          <a:p>
            <a:fld id="{0819CF0B-E5C6-4184-A5B5-140FFB7F54E8}" type="datetimeFigureOut">
              <a:rPr lang="sv-SE" smtClean="0"/>
              <a:t>2024-10-10</a:t>
            </a:fld>
            <a:endParaRPr lang="sv-SE"/>
          </a:p>
        </p:txBody>
      </p:sp>
      <p:sp>
        <p:nvSpPr>
          <p:cNvPr id="5" name="Platshållare för sidfot 4">
            <a:extLst>
              <a:ext uri="{FF2B5EF4-FFF2-40B4-BE49-F238E27FC236}">
                <a16:creationId xmlns:a16="http://schemas.microsoft.com/office/drawing/2014/main" id="{36A6FCC3-AE7F-6C2B-67CB-61E7EE48397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FF0158E-EFA4-F65C-2E19-E0700D8955FE}"/>
              </a:ext>
            </a:extLst>
          </p:cNvPr>
          <p:cNvSpPr>
            <a:spLocks noGrp="1"/>
          </p:cNvSpPr>
          <p:nvPr>
            <p:ph type="sldNum" sz="quarter" idx="12"/>
          </p:nvPr>
        </p:nvSpPr>
        <p:spPr/>
        <p:txBody>
          <a:bodyPr/>
          <a:lstStyle/>
          <a:p>
            <a:fld id="{1EF1BAD1-68F0-4062-9D40-753E3DA7F24A}" type="slidenum">
              <a:rPr lang="sv-SE" smtClean="0"/>
              <a:t>‹#›</a:t>
            </a:fld>
            <a:endParaRPr lang="sv-SE"/>
          </a:p>
        </p:txBody>
      </p:sp>
    </p:spTree>
    <p:extLst>
      <p:ext uri="{BB962C8B-B14F-4D97-AF65-F5344CB8AC3E}">
        <p14:creationId xmlns:p14="http://schemas.microsoft.com/office/powerpoint/2010/main" val="3889199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A59FC85-BFEB-C48D-5881-D521E5E4F41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6891C1F-4D5B-E6AD-6E9B-69F4729ACBC5}"/>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03D883CF-8B4A-8062-7FAF-8375F8C6C7DC}"/>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C37D2B28-765B-ED92-0644-1377126EEC72}"/>
              </a:ext>
            </a:extLst>
          </p:cNvPr>
          <p:cNvSpPr>
            <a:spLocks noGrp="1"/>
          </p:cNvSpPr>
          <p:nvPr>
            <p:ph type="dt" sz="half" idx="10"/>
          </p:nvPr>
        </p:nvSpPr>
        <p:spPr/>
        <p:txBody>
          <a:bodyPr/>
          <a:lstStyle/>
          <a:p>
            <a:fld id="{0819CF0B-E5C6-4184-A5B5-140FFB7F54E8}" type="datetimeFigureOut">
              <a:rPr lang="sv-SE" smtClean="0"/>
              <a:t>2024-10-10</a:t>
            </a:fld>
            <a:endParaRPr lang="sv-SE"/>
          </a:p>
        </p:txBody>
      </p:sp>
      <p:sp>
        <p:nvSpPr>
          <p:cNvPr id="6" name="Platshållare för sidfot 5">
            <a:extLst>
              <a:ext uri="{FF2B5EF4-FFF2-40B4-BE49-F238E27FC236}">
                <a16:creationId xmlns:a16="http://schemas.microsoft.com/office/drawing/2014/main" id="{34361C14-5996-437E-9528-493F45A391E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93D55E7-8B6A-9908-182C-926032C97DFC}"/>
              </a:ext>
            </a:extLst>
          </p:cNvPr>
          <p:cNvSpPr>
            <a:spLocks noGrp="1"/>
          </p:cNvSpPr>
          <p:nvPr>
            <p:ph type="sldNum" sz="quarter" idx="12"/>
          </p:nvPr>
        </p:nvSpPr>
        <p:spPr/>
        <p:txBody>
          <a:bodyPr/>
          <a:lstStyle/>
          <a:p>
            <a:fld id="{1EF1BAD1-68F0-4062-9D40-753E3DA7F24A}" type="slidenum">
              <a:rPr lang="sv-SE" smtClean="0"/>
              <a:t>‹#›</a:t>
            </a:fld>
            <a:endParaRPr lang="sv-SE"/>
          </a:p>
        </p:txBody>
      </p:sp>
    </p:spTree>
    <p:extLst>
      <p:ext uri="{BB962C8B-B14F-4D97-AF65-F5344CB8AC3E}">
        <p14:creationId xmlns:p14="http://schemas.microsoft.com/office/powerpoint/2010/main" val="2112389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E0395AA-3372-7330-70D2-B57BB7E85BE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A2426DD5-E85C-EE88-26DA-818FF73D06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143DF268-EB1E-33A4-8108-97D6AA396EB1}"/>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A162B7A8-4BE8-3244-634C-6B1D8C5030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C93588F3-E76E-C44E-6F25-C4CF18724000}"/>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148CC1D7-5E76-8FD5-F1FC-4D94B79491CE}"/>
              </a:ext>
            </a:extLst>
          </p:cNvPr>
          <p:cNvSpPr>
            <a:spLocks noGrp="1"/>
          </p:cNvSpPr>
          <p:nvPr>
            <p:ph type="dt" sz="half" idx="10"/>
          </p:nvPr>
        </p:nvSpPr>
        <p:spPr/>
        <p:txBody>
          <a:bodyPr/>
          <a:lstStyle/>
          <a:p>
            <a:fld id="{0819CF0B-E5C6-4184-A5B5-140FFB7F54E8}" type="datetimeFigureOut">
              <a:rPr lang="sv-SE" smtClean="0"/>
              <a:t>2024-10-10</a:t>
            </a:fld>
            <a:endParaRPr lang="sv-SE"/>
          </a:p>
        </p:txBody>
      </p:sp>
      <p:sp>
        <p:nvSpPr>
          <p:cNvPr id="8" name="Platshållare för sidfot 7">
            <a:extLst>
              <a:ext uri="{FF2B5EF4-FFF2-40B4-BE49-F238E27FC236}">
                <a16:creationId xmlns:a16="http://schemas.microsoft.com/office/drawing/2014/main" id="{B34EA8FA-B3CE-6C22-2EA0-1CD3181DB365}"/>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5EDEF172-6659-C222-DD99-2A13B6451F6D}"/>
              </a:ext>
            </a:extLst>
          </p:cNvPr>
          <p:cNvSpPr>
            <a:spLocks noGrp="1"/>
          </p:cNvSpPr>
          <p:nvPr>
            <p:ph type="sldNum" sz="quarter" idx="12"/>
          </p:nvPr>
        </p:nvSpPr>
        <p:spPr/>
        <p:txBody>
          <a:bodyPr/>
          <a:lstStyle/>
          <a:p>
            <a:fld id="{1EF1BAD1-68F0-4062-9D40-753E3DA7F24A}" type="slidenum">
              <a:rPr lang="sv-SE" smtClean="0"/>
              <a:t>‹#›</a:t>
            </a:fld>
            <a:endParaRPr lang="sv-SE"/>
          </a:p>
        </p:txBody>
      </p:sp>
    </p:spTree>
    <p:extLst>
      <p:ext uri="{BB962C8B-B14F-4D97-AF65-F5344CB8AC3E}">
        <p14:creationId xmlns:p14="http://schemas.microsoft.com/office/powerpoint/2010/main" val="1335826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FD9C39-ECA4-DA8D-ECC8-A59656464DC9}"/>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6FDC14CF-334C-A831-5AA4-2844262A727E}"/>
              </a:ext>
            </a:extLst>
          </p:cNvPr>
          <p:cNvSpPr>
            <a:spLocks noGrp="1"/>
          </p:cNvSpPr>
          <p:nvPr>
            <p:ph type="dt" sz="half" idx="10"/>
          </p:nvPr>
        </p:nvSpPr>
        <p:spPr/>
        <p:txBody>
          <a:bodyPr/>
          <a:lstStyle/>
          <a:p>
            <a:fld id="{0819CF0B-E5C6-4184-A5B5-140FFB7F54E8}" type="datetimeFigureOut">
              <a:rPr lang="sv-SE" smtClean="0"/>
              <a:t>2024-10-10</a:t>
            </a:fld>
            <a:endParaRPr lang="sv-SE"/>
          </a:p>
        </p:txBody>
      </p:sp>
      <p:sp>
        <p:nvSpPr>
          <p:cNvPr id="4" name="Platshållare för sidfot 3">
            <a:extLst>
              <a:ext uri="{FF2B5EF4-FFF2-40B4-BE49-F238E27FC236}">
                <a16:creationId xmlns:a16="http://schemas.microsoft.com/office/drawing/2014/main" id="{E36CF1B4-57D7-BF86-0618-0A2F8CBE18D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BD1726B-83B1-2248-690A-9924A2FFFC3D}"/>
              </a:ext>
            </a:extLst>
          </p:cNvPr>
          <p:cNvSpPr>
            <a:spLocks noGrp="1"/>
          </p:cNvSpPr>
          <p:nvPr>
            <p:ph type="sldNum" sz="quarter" idx="12"/>
          </p:nvPr>
        </p:nvSpPr>
        <p:spPr/>
        <p:txBody>
          <a:bodyPr/>
          <a:lstStyle/>
          <a:p>
            <a:fld id="{1EF1BAD1-68F0-4062-9D40-753E3DA7F24A}" type="slidenum">
              <a:rPr lang="sv-SE" smtClean="0"/>
              <a:t>‹#›</a:t>
            </a:fld>
            <a:endParaRPr lang="sv-SE"/>
          </a:p>
        </p:txBody>
      </p:sp>
    </p:spTree>
    <p:extLst>
      <p:ext uri="{BB962C8B-B14F-4D97-AF65-F5344CB8AC3E}">
        <p14:creationId xmlns:p14="http://schemas.microsoft.com/office/powerpoint/2010/main" val="756710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D116581-AD67-BB54-2440-47D28A164073}"/>
              </a:ext>
            </a:extLst>
          </p:cNvPr>
          <p:cNvSpPr>
            <a:spLocks noGrp="1"/>
          </p:cNvSpPr>
          <p:nvPr>
            <p:ph type="dt" sz="half" idx="10"/>
          </p:nvPr>
        </p:nvSpPr>
        <p:spPr/>
        <p:txBody>
          <a:bodyPr/>
          <a:lstStyle/>
          <a:p>
            <a:fld id="{0819CF0B-E5C6-4184-A5B5-140FFB7F54E8}" type="datetimeFigureOut">
              <a:rPr lang="sv-SE" smtClean="0"/>
              <a:t>2024-10-10</a:t>
            </a:fld>
            <a:endParaRPr lang="sv-SE"/>
          </a:p>
        </p:txBody>
      </p:sp>
      <p:sp>
        <p:nvSpPr>
          <p:cNvPr id="3" name="Platshållare för sidfot 2">
            <a:extLst>
              <a:ext uri="{FF2B5EF4-FFF2-40B4-BE49-F238E27FC236}">
                <a16:creationId xmlns:a16="http://schemas.microsoft.com/office/drawing/2014/main" id="{EB39057E-EF9B-D59F-F8D9-A361929D3DE4}"/>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916B1283-6913-925F-1939-0555BCC3346C}"/>
              </a:ext>
            </a:extLst>
          </p:cNvPr>
          <p:cNvSpPr>
            <a:spLocks noGrp="1"/>
          </p:cNvSpPr>
          <p:nvPr>
            <p:ph type="sldNum" sz="quarter" idx="12"/>
          </p:nvPr>
        </p:nvSpPr>
        <p:spPr/>
        <p:txBody>
          <a:bodyPr/>
          <a:lstStyle/>
          <a:p>
            <a:fld id="{1EF1BAD1-68F0-4062-9D40-753E3DA7F24A}" type="slidenum">
              <a:rPr lang="sv-SE" smtClean="0"/>
              <a:t>‹#›</a:t>
            </a:fld>
            <a:endParaRPr lang="sv-SE"/>
          </a:p>
        </p:txBody>
      </p:sp>
    </p:spTree>
    <p:extLst>
      <p:ext uri="{BB962C8B-B14F-4D97-AF65-F5344CB8AC3E}">
        <p14:creationId xmlns:p14="http://schemas.microsoft.com/office/powerpoint/2010/main" val="2541624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B30F15-8010-21E2-DCD5-8E518F8007F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BEEB5BA-BC0A-704C-E42B-F091CFBDC2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05FF3B18-E5CF-C72C-0451-2EEF51A6BF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6A3D6A1-3BD1-7C22-1B4E-B1CB50AF0D4E}"/>
              </a:ext>
            </a:extLst>
          </p:cNvPr>
          <p:cNvSpPr>
            <a:spLocks noGrp="1"/>
          </p:cNvSpPr>
          <p:nvPr>
            <p:ph type="dt" sz="half" idx="10"/>
          </p:nvPr>
        </p:nvSpPr>
        <p:spPr/>
        <p:txBody>
          <a:bodyPr/>
          <a:lstStyle/>
          <a:p>
            <a:fld id="{0819CF0B-E5C6-4184-A5B5-140FFB7F54E8}" type="datetimeFigureOut">
              <a:rPr lang="sv-SE" smtClean="0"/>
              <a:t>2024-10-10</a:t>
            </a:fld>
            <a:endParaRPr lang="sv-SE"/>
          </a:p>
        </p:txBody>
      </p:sp>
      <p:sp>
        <p:nvSpPr>
          <p:cNvPr id="6" name="Platshållare för sidfot 5">
            <a:extLst>
              <a:ext uri="{FF2B5EF4-FFF2-40B4-BE49-F238E27FC236}">
                <a16:creationId xmlns:a16="http://schemas.microsoft.com/office/drawing/2014/main" id="{18BA9809-EAF0-16AB-A3C3-10074B78F34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4F93B80-EC3B-4ADB-040F-15357DA2B347}"/>
              </a:ext>
            </a:extLst>
          </p:cNvPr>
          <p:cNvSpPr>
            <a:spLocks noGrp="1"/>
          </p:cNvSpPr>
          <p:nvPr>
            <p:ph type="sldNum" sz="quarter" idx="12"/>
          </p:nvPr>
        </p:nvSpPr>
        <p:spPr/>
        <p:txBody>
          <a:bodyPr/>
          <a:lstStyle/>
          <a:p>
            <a:fld id="{1EF1BAD1-68F0-4062-9D40-753E3DA7F24A}" type="slidenum">
              <a:rPr lang="sv-SE" smtClean="0"/>
              <a:t>‹#›</a:t>
            </a:fld>
            <a:endParaRPr lang="sv-SE"/>
          </a:p>
        </p:txBody>
      </p:sp>
    </p:spTree>
    <p:extLst>
      <p:ext uri="{BB962C8B-B14F-4D97-AF65-F5344CB8AC3E}">
        <p14:creationId xmlns:p14="http://schemas.microsoft.com/office/powerpoint/2010/main" val="2177137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2617603-B105-7D3E-3577-2663DE43910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04A61B9-7698-6009-C993-6331E179B1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4EC2E526-C533-51B9-4914-7B0569D91D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2AB5FF4-EFBA-7D11-413D-37CB330CA5E9}"/>
              </a:ext>
            </a:extLst>
          </p:cNvPr>
          <p:cNvSpPr>
            <a:spLocks noGrp="1"/>
          </p:cNvSpPr>
          <p:nvPr>
            <p:ph type="dt" sz="half" idx="10"/>
          </p:nvPr>
        </p:nvSpPr>
        <p:spPr/>
        <p:txBody>
          <a:bodyPr/>
          <a:lstStyle/>
          <a:p>
            <a:fld id="{0819CF0B-E5C6-4184-A5B5-140FFB7F54E8}" type="datetimeFigureOut">
              <a:rPr lang="sv-SE" smtClean="0"/>
              <a:t>2024-10-10</a:t>
            </a:fld>
            <a:endParaRPr lang="sv-SE"/>
          </a:p>
        </p:txBody>
      </p:sp>
      <p:sp>
        <p:nvSpPr>
          <p:cNvPr id="6" name="Platshållare för sidfot 5">
            <a:extLst>
              <a:ext uri="{FF2B5EF4-FFF2-40B4-BE49-F238E27FC236}">
                <a16:creationId xmlns:a16="http://schemas.microsoft.com/office/drawing/2014/main" id="{DC92A33D-DBB9-6258-EE2B-BF1594A2383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837C0D3-4221-3944-5F3A-80FE82EA45B9}"/>
              </a:ext>
            </a:extLst>
          </p:cNvPr>
          <p:cNvSpPr>
            <a:spLocks noGrp="1"/>
          </p:cNvSpPr>
          <p:nvPr>
            <p:ph type="sldNum" sz="quarter" idx="12"/>
          </p:nvPr>
        </p:nvSpPr>
        <p:spPr/>
        <p:txBody>
          <a:bodyPr/>
          <a:lstStyle/>
          <a:p>
            <a:fld id="{1EF1BAD1-68F0-4062-9D40-753E3DA7F24A}" type="slidenum">
              <a:rPr lang="sv-SE" smtClean="0"/>
              <a:t>‹#›</a:t>
            </a:fld>
            <a:endParaRPr lang="sv-SE"/>
          </a:p>
        </p:txBody>
      </p:sp>
    </p:spTree>
    <p:extLst>
      <p:ext uri="{BB962C8B-B14F-4D97-AF65-F5344CB8AC3E}">
        <p14:creationId xmlns:p14="http://schemas.microsoft.com/office/powerpoint/2010/main" val="2057383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417F76FF-EF1A-F20E-6D78-B65BF3F58B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5FCF996-EA46-C2A6-2250-A278A06629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CE26F75-81E1-6402-8C0C-CC3C32D8DF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819CF0B-E5C6-4184-A5B5-140FFB7F54E8}" type="datetimeFigureOut">
              <a:rPr lang="sv-SE" smtClean="0"/>
              <a:t>2024-10-10</a:t>
            </a:fld>
            <a:endParaRPr lang="sv-SE"/>
          </a:p>
        </p:txBody>
      </p:sp>
      <p:sp>
        <p:nvSpPr>
          <p:cNvPr id="5" name="Platshållare för sidfot 4">
            <a:extLst>
              <a:ext uri="{FF2B5EF4-FFF2-40B4-BE49-F238E27FC236}">
                <a16:creationId xmlns:a16="http://schemas.microsoft.com/office/drawing/2014/main" id="{FEF79FCD-041C-5E4B-3F3B-5639A2F069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9014A1CE-04D1-FC09-E43D-7AB54FC5F0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EF1BAD1-68F0-4062-9D40-753E3DA7F24A}" type="slidenum">
              <a:rPr lang="sv-SE" smtClean="0"/>
              <a:t>‹#›</a:t>
            </a:fld>
            <a:endParaRPr lang="sv-SE"/>
          </a:p>
        </p:txBody>
      </p:sp>
    </p:spTree>
    <p:extLst>
      <p:ext uri="{BB962C8B-B14F-4D97-AF65-F5344CB8AC3E}">
        <p14:creationId xmlns:p14="http://schemas.microsoft.com/office/powerpoint/2010/main" val="4284111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23">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objekt 6">
            <a:extLst>
              <a:ext uri="{FF2B5EF4-FFF2-40B4-BE49-F238E27FC236}">
                <a16:creationId xmlns:a16="http://schemas.microsoft.com/office/drawing/2014/main" id="{8554DE95-2D7C-013F-B521-68275F1FA58F}"/>
              </a:ext>
            </a:extLst>
          </p:cNvPr>
          <p:cNvPicPr>
            <a:picLocks noChangeAspect="1"/>
          </p:cNvPicPr>
          <p:nvPr/>
        </p:nvPicPr>
        <p:blipFill>
          <a:blip r:embed="rId2"/>
          <a:srcRect l="8540" r="6274" b="1"/>
          <a:stretch/>
        </p:blipFill>
        <p:spPr>
          <a:xfrm>
            <a:off x="2522358" y="10"/>
            <a:ext cx="9669642" cy="6857990"/>
          </a:xfrm>
          <a:prstGeom prst="rect">
            <a:avLst/>
          </a:prstGeom>
        </p:spPr>
      </p:pic>
      <p:sp>
        <p:nvSpPr>
          <p:cNvPr id="33" name="Rectangle 25">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02408867-C323-8DD2-5735-290EF3B1F4E1}"/>
              </a:ext>
            </a:extLst>
          </p:cNvPr>
          <p:cNvSpPr>
            <a:spLocks noGrp="1"/>
          </p:cNvSpPr>
          <p:nvPr>
            <p:ph type="ctrTitle"/>
          </p:nvPr>
        </p:nvSpPr>
        <p:spPr>
          <a:xfrm>
            <a:off x="123290" y="743447"/>
            <a:ext cx="4802323" cy="3692028"/>
          </a:xfrm>
          <a:noFill/>
        </p:spPr>
        <p:txBody>
          <a:bodyPr>
            <a:normAutofit/>
          </a:bodyPr>
          <a:lstStyle/>
          <a:p>
            <a:r>
              <a:rPr lang="sv-SE" sz="4800" dirty="0"/>
              <a:t>Föräldramöte p14 </a:t>
            </a:r>
            <a:br>
              <a:rPr lang="sv-SE" sz="5200" dirty="0"/>
            </a:br>
            <a:br>
              <a:rPr lang="sv-SE" sz="5200" dirty="0"/>
            </a:br>
            <a:r>
              <a:rPr lang="sv-SE" sz="2400" dirty="0"/>
              <a:t>Säsongen 2024-25</a:t>
            </a:r>
          </a:p>
        </p:txBody>
      </p:sp>
    </p:spTree>
    <p:extLst>
      <p:ext uri="{BB962C8B-B14F-4D97-AF65-F5344CB8AC3E}">
        <p14:creationId xmlns:p14="http://schemas.microsoft.com/office/powerpoint/2010/main" val="1465465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a:extLst>
              <a:ext uri="{FF2B5EF4-FFF2-40B4-BE49-F238E27FC236}">
                <a16:creationId xmlns:a16="http://schemas.microsoft.com/office/drawing/2014/main" id="{5BEE0E1A-F2D4-E3C2-37CF-C78892C9B7D0}"/>
              </a:ext>
            </a:extLst>
          </p:cNvPr>
          <p:cNvPicPr>
            <a:picLocks noChangeAspect="1"/>
          </p:cNvPicPr>
          <p:nvPr/>
        </p:nvPicPr>
        <p:blipFill>
          <a:blip r:embed="rId2"/>
          <a:srcRect l="10673" r="3670" b="-1"/>
          <a:stretch/>
        </p:blipFill>
        <p:spPr>
          <a:xfrm>
            <a:off x="2522356" y="10"/>
            <a:ext cx="9669642" cy="6857990"/>
          </a:xfrm>
          <a:prstGeom prst="rect">
            <a:avLst/>
          </a:prstGeom>
        </p:spPr>
      </p:pic>
      <p:sp>
        <p:nvSpPr>
          <p:cNvPr id="25" name="Rectangle 24">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02408867-C323-8DD2-5735-290EF3B1F4E1}"/>
              </a:ext>
            </a:extLst>
          </p:cNvPr>
          <p:cNvSpPr>
            <a:spLocks noGrp="1"/>
          </p:cNvSpPr>
          <p:nvPr>
            <p:ph type="ctrTitle"/>
          </p:nvPr>
        </p:nvSpPr>
        <p:spPr>
          <a:xfrm>
            <a:off x="838200" y="365125"/>
            <a:ext cx="3822189" cy="1899912"/>
          </a:xfrm>
        </p:spPr>
        <p:txBody>
          <a:bodyPr vert="horz" lIns="91440" tIns="45720" rIns="91440" bIns="45720" rtlCol="0" anchor="ctr">
            <a:normAutofit/>
          </a:bodyPr>
          <a:lstStyle/>
          <a:p>
            <a:pPr algn="l"/>
            <a:r>
              <a:rPr lang="en-US" sz="4000"/>
              <a:t>Dagordning</a:t>
            </a:r>
          </a:p>
        </p:txBody>
      </p:sp>
      <p:sp>
        <p:nvSpPr>
          <p:cNvPr id="3" name="Underrubrik 2">
            <a:extLst>
              <a:ext uri="{FF2B5EF4-FFF2-40B4-BE49-F238E27FC236}">
                <a16:creationId xmlns:a16="http://schemas.microsoft.com/office/drawing/2014/main" id="{5450AFC9-59DB-1ADF-6F78-DF2186AD5107}"/>
              </a:ext>
            </a:extLst>
          </p:cNvPr>
          <p:cNvSpPr>
            <a:spLocks noGrp="1"/>
          </p:cNvSpPr>
          <p:nvPr>
            <p:ph type="subTitle" idx="1"/>
          </p:nvPr>
        </p:nvSpPr>
        <p:spPr>
          <a:xfrm>
            <a:off x="838200" y="2434201"/>
            <a:ext cx="3822189" cy="3742762"/>
          </a:xfrm>
        </p:spPr>
        <p:txBody>
          <a:bodyPr vert="horz" lIns="91440" tIns="45720" rIns="91440" bIns="45720" rtlCol="0">
            <a:normAutofit/>
          </a:bodyPr>
          <a:lstStyle/>
          <a:p>
            <a:pPr marL="342900" indent="-228600" algn="l">
              <a:buFont typeface="Arial" panose="020B0604020202020204" pitchFamily="34" charset="0"/>
              <a:buChar char="•"/>
            </a:pPr>
            <a:r>
              <a:rPr lang="en-US" sz="2200" dirty="0"/>
              <a:t>Presentation</a:t>
            </a:r>
          </a:p>
          <a:p>
            <a:pPr marL="342900" indent="-228600" algn="l">
              <a:buFont typeface="Arial" panose="020B0604020202020204" pitchFamily="34" charset="0"/>
              <a:buChar char="•"/>
            </a:pPr>
            <a:r>
              <a:rPr lang="en-US" sz="2200" dirty="0" err="1"/>
              <a:t>Laget</a:t>
            </a:r>
            <a:endParaRPr lang="en-US" sz="2200" dirty="0"/>
          </a:p>
          <a:p>
            <a:pPr marL="342900" indent="-228600" algn="l">
              <a:buFont typeface="Arial" panose="020B0604020202020204" pitchFamily="34" charset="0"/>
              <a:buChar char="•"/>
            </a:pPr>
            <a:r>
              <a:rPr lang="en-US" sz="2200" dirty="0" err="1"/>
              <a:t>Träningar</a:t>
            </a:r>
            <a:endParaRPr lang="en-US" sz="2200" dirty="0"/>
          </a:p>
          <a:p>
            <a:pPr marL="342900" indent="-228600" algn="l">
              <a:buFont typeface="Arial" panose="020B0604020202020204" pitchFamily="34" charset="0"/>
              <a:buChar char="•"/>
            </a:pPr>
            <a:r>
              <a:rPr lang="en-US" sz="2200" dirty="0"/>
              <a:t>Matcher</a:t>
            </a:r>
          </a:p>
          <a:p>
            <a:pPr marL="342900" indent="-228600" algn="l">
              <a:buFont typeface="Arial" panose="020B0604020202020204" pitchFamily="34" charset="0"/>
              <a:buChar char="•"/>
            </a:pPr>
            <a:r>
              <a:rPr lang="en-US" sz="2200" dirty="0" err="1"/>
              <a:t>Spelarutveckling</a:t>
            </a:r>
            <a:endParaRPr lang="en-US" sz="2200" dirty="0"/>
          </a:p>
          <a:p>
            <a:pPr marL="342900" indent="-228600" algn="l">
              <a:buFont typeface="Arial" panose="020B0604020202020204" pitchFamily="34" charset="0"/>
              <a:buChar char="•"/>
            </a:pPr>
            <a:r>
              <a:rPr lang="en-US" sz="2200" dirty="0"/>
              <a:t>Ekonomi</a:t>
            </a:r>
          </a:p>
          <a:p>
            <a:pPr marL="342900" indent="-228600" algn="l">
              <a:buFont typeface="Arial" panose="020B0604020202020204" pitchFamily="34" charset="0"/>
              <a:buChar char="•"/>
            </a:pPr>
            <a:r>
              <a:rPr lang="en-US" sz="2200" dirty="0"/>
              <a:t>Cuper</a:t>
            </a:r>
          </a:p>
          <a:p>
            <a:pPr marL="342900" indent="-228600" algn="l">
              <a:buFont typeface="Arial" panose="020B0604020202020204" pitchFamily="34" charset="0"/>
              <a:buChar char="•"/>
            </a:pPr>
            <a:r>
              <a:rPr lang="en-US" sz="2200" dirty="0" err="1"/>
              <a:t>Övriga</a:t>
            </a:r>
            <a:r>
              <a:rPr lang="en-US" sz="2200" dirty="0"/>
              <a:t> </a:t>
            </a:r>
            <a:r>
              <a:rPr lang="en-US" sz="2200" dirty="0" err="1"/>
              <a:t>frågor</a:t>
            </a:r>
            <a:endParaRPr lang="en-US" sz="2200" dirty="0"/>
          </a:p>
        </p:txBody>
      </p:sp>
    </p:spTree>
    <p:extLst>
      <p:ext uri="{BB962C8B-B14F-4D97-AF65-F5344CB8AC3E}">
        <p14:creationId xmlns:p14="http://schemas.microsoft.com/office/powerpoint/2010/main" val="387973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A7768BCC-E2D1-AE41-895D-FD45C8B53F7C}"/>
              </a:ext>
            </a:extLst>
          </p:cNvPr>
          <p:cNvSpPr>
            <a:spLocks noGrp="1"/>
          </p:cNvSpPr>
          <p:nvPr>
            <p:ph type="title"/>
          </p:nvPr>
        </p:nvSpPr>
        <p:spPr>
          <a:xfrm>
            <a:off x="1115568" y="548640"/>
            <a:ext cx="10168128" cy="1179576"/>
          </a:xfrm>
        </p:spPr>
        <p:txBody>
          <a:bodyPr>
            <a:normAutofit/>
          </a:bodyPr>
          <a:lstStyle/>
          <a:p>
            <a:r>
              <a:rPr lang="sv-SE" sz="4000" dirty="0"/>
              <a:t>Laget</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tshållare för innehåll 2">
            <a:extLst>
              <a:ext uri="{FF2B5EF4-FFF2-40B4-BE49-F238E27FC236}">
                <a16:creationId xmlns:a16="http://schemas.microsoft.com/office/drawing/2014/main" id="{3773CBAB-ADF8-ECCE-A382-202B7730F9DE}"/>
              </a:ext>
            </a:extLst>
          </p:cNvPr>
          <p:cNvSpPr>
            <a:spLocks noGrp="1"/>
          </p:cNvSpPr>
          <p:nvPr>
            <p:ph idx="1"/>
          </p:nvPr>
        </p:nvSpPr>
        <p:spPr>
          <a:xfrm>
            <a:off x="1115568" y="2481943"/>
            <a:ext cx="10168128" cy="3695020"/>
          </a:xfrm>
        </p:spPr>
        <p:txBody>
          <a:bodyPr>
            <a:normAutofit/>
          </a:bodyPr>
          <a:lstStyle/>
          <a:p>
            <a:r>
              <a:rPr lang="sv-SE" sz="2200" dirty="0"/>
              <a:t>28 spelare</a:t>
            </a:r>
          </a:p>
          <a:p>
            <a:r>
              <a:rPr lang="sv-SE" sz="2200" dirty="0"/>
              <a:t>9 </a:t>
            </a:r>
            <a:r>
              <a:rPr lang="sv-SE" sz="2200" dirty="0" err="1"/>
              <a:t>st</a:t>
            </a:r>
            <a:r>
              <a:rPr lang="sv-SE" sz="2200" dirty="0"/>
              <a:t> nya, 1 </a:t>
            </a:r>
            <a:r>
              <a:rPr lang="sv-SE" sz="2200" dirty="0" err="1"/>
              <a:t>st</a:t>
            </a:r>
            <a:r>
              <a:rPr lang="sv-SE" sz="2200" dirty="0"/>
              <a:t> tillbaka efter paus</a:t>
            </a:r>
          </a:p>
          <a:p>
            <a:pPr marL="0" indent="0">
              <a:buNone/>
            </a:pPr>
            <a:r>
              <a:rPr lang="sv-SE" sz="2200" dirty="0"/>
              <a:t>Många killar från Lillån, ett gäng från Norrby/Rynninge, ett gäng från </a:t>
            </a:r>
            <a:r>
              <a:rPr lang="sv-SE" sz="2200" dirty="0" err="1"/>
              <a:t>Mellringe</a:t>
            </a:r>
            <a:endParaRPr lang="sv-SE" sz="2200" dirty="0"/>
          </a:p>
          <a:p>
            <a:endParaRPr lang="sv-SE" sz="2200" dirty="0"/>
          </a:p>
          <a:p>
            <a:pPr marL="0" indent="0">
              <a:buNone/>
            </a:pPr>
            <a:r>
              <a:rPr lang="sv-SE" sz="2200" dirty="0"/>
              <a:t>Ledare: </a:t>
            </a:r>
          </a:p>
          <a:p>
            <a:pPr marL="0" indent="0">
              <a:buNone/>
            </a:pPr>
            <a:r>
              <a:rPr lang="sv-SE" sz="2200" dirty="0"/>
              <a:t>Klas, Dennis, Tony, Henrik, Emma, Karin</a:t>
            </a:r>
          </a:p>
        </p:txBody>
      </p:sp>
    </p:spTree>
    <p:extLst>
      <p:ext uri="{BB962C8B-B14F-4D97-AF65-F5344CB8AC3E}">
        <p14:creationId xmlns:p14="http://schemas.microsoft.com/office/powerpoint/2010/main" val="3202331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C9CDA9C0-435C-5E54-F2B1-D5DE04E0A31A}"/>
              </a:ext>
            </a:extLst>
          </p:cNvPr>
          <p:cNvSpPr>
            <a:spLocks noGrp="1"/>
          </p:cNvSpPr>
          <p:nvPr>
            <p:ph type="title"/>
          </p:nvPr>
        </p:nvSpPr>
        <p:spPr>
          <a:xfrm>
            <a:off x="1115568" y="548640"/>
            <a:ext cx="10168128" cy="1179576"/>
          </a:xfrm>
        </p:spPr>
        <p:txBody>
          <a:bodyPr>
            <a:normAutofit/>
          </a:bodyPr>
          <a:lstStyle/>
          <a:p>
            <a:r>
              <a:rPr lang="sv-SE" sz="4000" dirty="0"/>
              <a:t>Träningar</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tshållare för innehåll 2">
            <a:extLst>
              <a:ext uri="{FF2B5EF4-FFF2-40B4-BE49-F238E27FC236}">
                <a16:creationId xmlns:a16="http://schemas.microsoft.com/office/drawing/2014/main" id="{B0FB58E9-C8D5-E1DC-82CA-A1F4107287B4}"/>
              </a:ext>
            </a:extLst>
          </p:cNvPr>
          <p:cNvSpPr>
            <a:spLocks noGrp="1"/>
          </p:cNvSpPr>
          <p:nvPr>
            <p:ph idx="1"/>
          </p:nvPr>
        </p:nvSpPr>
        <p:spPr>
          <a:xfrm>
            <a:off x="1115568" y="2481943"/>
            <a:ext cx="10168128" cy="3695020"/>
          </a:xfrm>
        </p:spPr>
        <p:txBody>
          <a:bodyPr>
            <a:normAutofit/>
          </a:bodyPr>
          <a:lstStyle/>
          <a:p>
            <a:pPr marL="0" indent="0">
              <a:buNone/>
            </a:pPr>
            <a:r>
              <a:rPr lang="sv-SE" sz="1900" dirty="0"/>
              <a:t>Måndagar i </a:t>
            </a:r>
            <a:r>
              <a:rPr lang="sv-SE" sz="1900" dirty="0" err="1"/>
              <a:t>Lillåhallen</a:t>
            </a:r>
            <a:r>
              <a:rPr lang="sv-SE" sz="1900" dirty="0"/>
              <a:t>, onsdagar i Norrbyhallen</a:t>
            </a:r>
          </a:p>
          <a:p>
            <a:pPr marL="0" indent="0">
              <a:buNone/>
            </a:pPr>
            <a:endParaRPr lang="sv-SE" sz="1900" dirty="0"/>
          </a:p>
          <a:p>
            <a:pPr marL="0" indent="0">
              <a:buNone/>
            </a:pPr>
            <a:r>
              <a:rPr lang="sv-SE" sz="1900" dirty="0"/>
              <a:t>Kallelser går ut några dagar innan, svara på kallelser för att tränarna ska få bästa förutsättningar att göra en bra träning.</a:t>
            </a:r>
          </a:p>
          <a:p>
            <a:pPr marL="0" indent="0">
              <a:buNone/>
            </a:pPr>
            <a:r>
              <a:rPr lang="sv-SE" sz="1900" dirty="0"/>
              <a:t>Kom i tid så att vi nyttjar vår tid fullt ut. </a:t>
            </a:r>
          </a:p>
          <a:p>
            <a:pPr marL="0" indent="0">
              <a:buNone/>
            </a:pPr>
            <a:r>
              <a:rPr lang="sv-SE" sz="1900" dirty="0"/>
              <a:t>På onsdagar bygger vi sarg, hjälp oss gärna. </a:t>
            </a:r>
          </a:p>
          <a:p>
            <a:pPr marL="0" indent="0">
              <a:buNone/>
            </a:pPr>
            <a:r>
              <a:rPr lang="sv-SE" sz="1900" dirty="0"/>
              <a:t>Påminn barnen om att gå på toaletten innan samt att vattenflaska tas med till planen (men inget vatten innanför sargen!)</a:t>
            </a:r>
          </a:p>
          <a:p>
            <a:pPr marL="0" indent="0">
              <a:buNone/>
            </a:pPr>
            <a:endParaRPr lang="sv-SE" sz="1900" dirty="0"/>
          </a:p>
          <a:p>
            <a:pPr marL="0" indent="0">
              <a:buNone/>
            </a:pPr>
            <a:r>
              <a:rPr lang="sv-SE" sz="1900" dirty="0"/>
              <a:t>Fokus just nu: lära känna den nya gruppen, teknik, spel på större plan mm</a:t>
            </a:r>
          </a:p>
        </p:txBody>
      </p:sp>
    </p:spTree>
    <p:extLst>
      <p:ext uri="{BB962C8B-B14F-4D97-AF65-F5344CB8AC3E}">
        <p14:creationId xmlns:p14="http://schemas.microsoft.com/office/powerpoint/2010/main" val="602157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19F07DF8-BFE5-CB8F-50B2-2C380B10C944}"/>
              </a:ext>
            </a:extLst>
          </p:cNvPr>
          <p:cNvSpPr>
            <a:spLocks noGrp="1"/>
          </p:cNvSpPr>
          <p:nvPr>
            <p:ph type="title"/>
          </p:nvPr>
        </p:nvSpPr>
        <p:spPr>
          <a:xfrm>
            <a:off x="1115568" y="548640"/>
            <a:ext cx="10168128" cy="914400"/>
          </a:xfrm>
        </p:spPr>
        <p:txBody>
          <a:bodyPr>
            <a:normAutofit/>
          </a:bodyPr>
          <a:lstStyle/>
          <a:p>
            <a:r>
              <a:rPr lang="sv-SE" sz="4000" dirty="0"/>
              <a:t>Matcher</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tshållare för innehåll 2">
            <a:extLst>
              <a:ext uri="{FF2B5EF4-FFF2-40B4-BE49-F238E27FC236}">
                <a16:creationId xmlns:a16="http://schemas.microsoft.com/office/drawing/2014/main" id="{31AD095E-27A8-E7C8-A20B-BE3964B28FF5}"/>
              </a:ext>
            </a:extLst>
          </p:cNvPr>
          <p:cNvSpPr>
            <a:spLocks noGrp="1"/>
          </p:cNvSpPr>
          <p:nvPr>
            <p:ph idx="1"/>
          </p:nvPr>
        </p:nvSpPr>
        <p:spPr>
          <a:xfrm>
            <a:off x="558209" y="2137026"/>
            <a:ext cx="11164399" cy="4643918"/>
          </a:xfrm>
        </p:spPr>
        <p:txBody>
          <a:bodyPr>
            <a:normAutofit fontScale="92500" lnSpcReduction="20000"/>
          </a:bodyPr>
          <a:lstStyle/>
          <a:p>
            <a:pPr marL="0" indent="0">
              <a:buNone/>
            </a:pPr>
            <a:r>
              <a:rPr lang="sv-SE" sz="2200" dirty="0"/>
              <a:t>Två serier; en 2014-serie samt en 2013-serie där vi har ett samarbete med p13. Längsta bortamatch blir Arboga.</a:t>
            </a:r>
          </a:p>
          <a:p>
            <a:pPr marL="0" indent="0">
              <a:buNone/>
            </a:pPr>
            <a:r>
              <a:rPr lang="sv-SE" sz="2200" dirty="0"/>
              <a:t>13 spelare kallas till varje match, 12 utespelare och 1 målvakt.</a:t>
            </a:r>
          </a:p>
          <a:p>
            <a:pPr marL="0" indent="0">
              <a:buNone/>
            </a:pPr>
            <a:r>
              <a:rPr lang="sv-SE" sz="2200" dirty="0"/>
              <a:t>Alla kommer få spela och vi försöker få det så rättvist som möjligt. </a:t>
            </a:r>
          </a:p>
          <a:p>
            <a:pPr marL="0" indent="0">
              <a:buNone/>
            </a:pPr>
            <a:r>
              <a:rPr lang="sv-SE" sz="2200" dirty="0"/>
              <a:t>Svara på kallelser. </a:t>
            </a:r>
          </a:p>
          <a:p>
            <a:pPr marL="0" indent="0">
              <a:buNone/>
            </a:pPr>
            <a:r>
              <a:rPr lang="sv-SE" sz="2200" dirty="0"/>
              <a:t>Speltid: 3 x 15 min, 4 mot 4, flygande byten, utvisningar</a:t>
            </a:r>
          </a:p>
          <a:p>
            <a:pPr marL="0" indent="0">
              <a:buNone/>
            </a:pPr>
            <a:r>
              <a:rPr lang="sv-SE" sz="2200" dirty="0"/>
              <a:t>Matchkläder: Ansvar för shorts och tröja (egna vita strumpor).</a:t>
            </a:r>
          </a:p>
          <a:p>
            <a:pPr marL="0" indent="0">
              <a:buNone/>
            </a:pPr>
            <a:endParaRPr lang="sv-SE" sz="2200" dirty="0"/>
          </a:p>
          <a:p>
            <a:pPr marL="0" indent="0">
              <a:buNone/>
            </a:pPr>
            <a:r>
              <a:rPr lang="sv-SE" sz="2200" b="1" dirty="0"/>
              <a:t>Kiosk och sekretariat</a:t>
            </a:r>
          </a:p>
          <a:p>
            <a:pPr marL="0" indent="0">
              <a:buNone/>
            </a:pPr>
            <a:r>
              <a:rPr lang="sv-SE" sz="2200" dirty="0"/>
              <a:t>Emma gör ett schema. Föräldrar hjälper till med kiosk och sekretariat. </a:t>
            </a:r>
          </a:p>
          <a:p>
            <a:pPr marL="0" indent="0">
              <a:buNone/>
            </a:pPr>
            <a:r>
              <a:rPr lang="sv-SE" sz="2200" dirty="0"/>
              <a:t>Kiosklåda – dricka, chips, godis, någon som kan ansvara för att den blir påfylld? Finns sponsorer på dricka, godis mm? </a:t>
            </a:r>
            <a:r>
              <a:rPr lang="sv-SE" sz="2200" i="1" dirty="0">
                <a:solidFill>
                  <a:srgbClr val="FF0000"/>
                </a:solidFill>
              </a:rPr>
              <a:t>Kiosklådan kommer finnas hos Alve </a:t>
            </a:r>
            <a:r>
              <a:rPr lang="sv-SE" sz="2200" i="1" dirty="0" err="1">
                <a:solidFill>
                  <a:srgbClr val="FF0000"/>
                </a:solidFill>
              </a:rPr>
              <a:t>Jorstig</a:t>
            </a:r>
            <a:r>
              <a:rPr lang="sv-SE" sz="2200" i="1" dirty="0">
                <a:solidFill>
                  <a:srgbClr val="FF0000"/>
                </a:solidFill>
              </a:rPr>
              <a:t>, hämtas av kioskansvarig innan match.</a:t>
            </a:r>
          </a:p>
          <a:p>
            <a:pPr marL="0" indent="0">
              <a:buNone/>
            </a:pPr>
            <a:r>
              <a:rPr lang="sv-SE" sz="2200" dirty="0"/>
              <a:t>Fikabröd (gärna hembakt, det säljer bättre) samt kaffe ordnas av den som har hand om kiosken (kaffe kan kokas på plats eller tas med hemifrån). Byten av pass sker mellan föräldrar. </a:t>
            </a:r>
          </a:p>
          <a:p>
            <a:pPr marL="0" indent="0">
              <a:buNone/>
            </a:pPr>
            <a:endParaRPr lang="sv-SE" sz="1400" dirty="0"/>
          </a:p>
          <a:p>
            <a:pPr marL="0" indent="0">
              <a:buNone/>
            </a:pPr>
            <a:endParaRPr lang="sv-SE" sz="1400" dirty="0"/>
          </a:p>
          <a:p>
            <a:pPr marL="0" indent="0">
              <a:buNone/>
            </a:pPr>
            <a:endParaRPr lang="sv-SE" sz="1400" dirty="0"/>
          </a:p>
        </p:txBody>
      </p:sp>
    </p:spTree>
    <p:extLst>
      <p:ext uri="{BB962C8B-B14F-4D97-AF65-F5344CB8AC3E}">
        <p14:creationId xmlns:p14="http://schemas.microsoft.com/office/powerpoint/2010/main" val="322757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4ECDE7A-6944-466D-8FFE-149A29BA6B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B3420082-9415-44EC-802E-C77D71D59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6" name="Rectangle 15">
            <a:extLst>
              <a:ext uri="{FF2B5EF4-FFF2-40B4-BE49-F238E27FC236}">
                <a16:creationId xmlns:a16="http://schemas.microsoft.com/office/drawing/2014/main" id="{55A52C45-1FCB-4636-A80F-2849B8226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2CCBD817-CABD-DA58-99F1-3345673B5CB7}"/>
              </a:ext>
            </a:extLst>
          </p:cNvPr>
          <p:cNvSpPr>
            <a:spLocks noGrp="1"/>
          </p:cNvSpPr>
          <p:nvPr>
            <p:ph type="title"/>
          </p:nvPr>
        </p:nvSpPr>
        <p:spPr>
          <a:xfrm>
            <a:off x="1115568" y="548640"/>
            <a:ext cx="10168128" cy="704088"/>
          </a:xfrm>
        </p:spPr>
        <p:txBody>
          <a:bodyPr>
            <a:normAutofit/>
          </a:bodyPr>
          <a:lstStyle/>
          <a:p>
            <a:r>
              <a:rPr lang="sv-SE" sz="4000" dirty="0"/>
              <a:t>Spelarutveckling</a:t>
            </a:r>
          </a:p>
        </p:txBody>
      </p:sp>
      <p:sp>
        <p:nvSpPr>
          <p:cNvPr id="18" name="Rectangle 17">
            <a:extLst>
              <a:ext uri="{FF2B5EF4-FFF2-40B4-BE49-F238E27FC236}">
                <a16:creationId xmlns:a16="http://schemas.microsoft.com/office/drawing/2014/main" id="{768EB4DD-3704-43AD-92B3-C4E0C6EA92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7079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latshållare för innehåll 4" descr="En bild som visar text, skärmbild, Teckensnitt, Operativsystem&#10;&#10;Automatiskt genererad beskrivning">
            <a:extLst>
              <a:ext uri="{FF2B5EF4-FFF2-40B4-BE49-F238E27FC236}">
                <a16:creationId xmlns:a16="http://schemas.microsoft.com/office/drawing/2014/main" id="{78C8E5B4-E8C9-AE07-B039-E272B3346F85}"/>
              </a:ext>
            </a:extLst>
          </p:cNvPr>
          <p:cNvPicPr>
            <a:picLocks noChangeAspect="1"/>
          </p:cNvPicPr>
          <p:nvPr/>
        </p:nvPicPr>
        <p:blipFill>
          <a:blip r:embed="rId2"/>
          <a:srcRect l="2667" r="2975" b="-1"/>
          <a:stretch/>
        </p:blipFill>
        <p:spPr>
          <a:xfrm>
            <a:off x="161228" y="2018806"/>
            <a:ext cx="6756932" cy="4153394"/>
          </a:xfrm>
          <a:prstGeom prst="rect">
            <a:avLst/>
          </a:prstGeom>
        </p:spPr>
      </p:pic>
      <p:sp>
        <p:nvSpPr>
          <p:cNvPr id="9" name="Content Placeholder 8">
            <a:extLst>
              <a:ext uri="{FF2B5EF4-FFF2-40B4-BE49-F238E27FC236}">
                <a16:creationId xmlns:a16="http://schemas.microsoft.com/office/drawing/2014/main" id="{E5E6A006-62E2-534A-6C63-38382F79B8CC}"/>
              </a:ext>
            </a:extLst>
          </p:cNvPr>
          <p:cNvSpPr>
            <a:spLocks noGrp="1"/>
          </p:cNvSpPr>
          <p:nvPr>
            <p:ph idx="1"/>
          </p:nvPr>
        </p:nvSpPr>
        <p:spPr>
          <a:xfrm>
            <a:off x="7315141" y="178051"/>
            <a:ext cx="4527118" cy="6530974"/>
          </a:xfrm>
        </p:spPr>
        <p:txBody>
          <a:bodyPr anchor="ctr">
            <a:normAutofit fontScale="92500" lnSpcReduction="10000"/>
          </a:bodyPr>
          <a:lstStyle/>
          <a:p>
            <a:pPr algn="l"/>
            <a:r>
              <a:rPr lang="sv-SE" sz="2000" b="1" i="0" dirty="0">
                <a:solidFill>
                  <a:srgbClr val="000000"/>
                </a:solidFill>
                <a:effectLst/>
                <a:latin typeface="montserrat" panose="00000500000000000000" pitchFamily="2" charset="0"/>
              </a:rPr>
              <a:t>Lära sig träna (9-12 år) – blå</a:t>
            </a:r>
          </a:p>
          <a:p>
            <a:pPr algn="l"/>
            <a:r>
              <a:rPr lang="sv-SE" sz="2000" b="0" i="0" dirty="0">
                <a:solidFill>
                  <a:srgbClr val="000000"/>
                </a:solidFill>
                <a:effectLst/>
                <a:latin typeface="Assistant" panose="020F0502020204030204" pitchFamily="2" charset="-79"/>
                <a:cs typeface="Assistant" panose="020F0502020204030204" pitchFamily="2" charset="-79"/>
              </a:rPr>
              <a:t>På denna nivå betonas att barnen lär sig att träna. Verksamheten har en tydligare inriktning på att lära sig innebandyteknik, själva spelet och allmänna idrottsliga färdigheter. Tävlingar förekommer och är avpassade för ålder och mognad, men det är inte fokus för verksamheten. Utövande av andra idrotter och aktiviteter främjas.</a:t>
            </a:r>
          </a:p>
          <a:p>
            <a:pPr algn="l"/>
            <a:r>
              <a:rPr lang="sv-SE" sz="2000" b="0" i="0" dirty="0">
                <a:solidFill>
                  <a:srgbClr val="000000"/>
                </a:solidFill>
                <a:effectLst/>
                <a:latin typeface="Assistant" panose="020F0502020204030204" pitchFamily="2" charset="-79"/>
                <a:cs typeface="Assistant" panose="020F0502020204030204" pitchFamily="2" charset="-79"/>
              </a:rPr>
              <a:t>Som ledare eftersträvar man att erbjuda en varierad och lustfylld träning som innehåller individuella utmaningar. Lärande och individuell utveckling betonas i jämförelse med resultatmål.</a:t>
            </a:r>
          </a:p>
          <a:p>
            <a:r>
              <a:rPr lang="en-US" sz="2200" b="1" dirty="0" err="1">
                <a:solidFill>
                  <a:srgbClr val="0070C0"/>
                </a:solidFill>
              </a:rPr>
              <a:t>Laguttagning</a:t>
            </a:r>
            <a:r>
              <a:rPr lang="en-US" sz="2200" b="1" dirty="0">
                <a:solidFill>
                  <a:srgbClr val="0070C0"/>
                </a:solidFill>
              </a:rPr>
              <a:t> (9-12 </a:t>
            </a:r>
            <a:r>
              <a:rPr lang="en-US" sz="2200" b="1" dirty="0" err="1">
                <a:solidFill>
                  <a:srgbClr val="0070C0"/>
                </a:solidFill>
              </a:rPr>
              <a:t>år</a:t>
            </a:r>
            <a:r>
              <a:rPr lang="en-US" sz="2200" b="1" dirty="0">
                <a:solidFill>
                  <a:srgbClr val="0070C0"/>
                </a:solidFill>
              </a:rPr>
              <a:t>)</a:t>
            </a:r>
          </a:p>
          <a:p>
            <a:r>
              <a:rPr lang="en-US" sz="2100" dirty="0" err="1">
                <a:solidFill>
                  <a:srgbClr val="0070C0"/>
                </a:solidFill>
                <a:latin typeface="Assistant" pitchFamily="2" charset="-79"/>
                <a:cs typeface="Assistant" pitchFamily="2" charset="-79"/>
              </a:rPr>
              <a:t>Alla</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som</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tränar</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regelbundet</a:t>
            </a:r>
            <a:r>
              <a:rPr lang="en-US" sz="2100" dirty="0">
                <a:solidFill>
                  <a:srgbClr val="0070C0"/>
                </a:solidFill>
                <a:latin typeface="Assistant" pitchFamily="2" charset="-79"/>
                <a:cs typeface="Assistant" pitchFamily="2" charset="-79"/>
              </a:rPr>
              <a:t> och </a:t>
            </a:r>
            <a:r>
              <a:rPr lang="en-US" sz="2100" dirty="0" err="1">
                <a:solidFill>
                  <a:srgbClr val="0070C0"/>
                </a:solidFill>
                <a:latin typeface="Assistant" pitchFamily="2" charset="-79"/>
                <a:cs typeface="Assistant" pitchFamily="2" charset="-79"/>
              </a:rPr>
              <a:t>som</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följer</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klubbens</a:t>
            </a:r>
            <a:r>
              <a:rPr lang="en-US" sz="2100" dirty="0">
                <a:solidFill>
                  <a:srgbClr val="0070C0"/>
                </a:solidFill>
                <a:latin typeface="Assistant" pitchFamily="2" charset="-79"/>
                <a:cs typeface="Assistant" pitchFamily="2" charset="-79"/>
              </a:rPr>
              <a:t> policy </a:t>
            </a:r>
            <a:r>
              <a:rPr lang="en-US" sz="2100" dirty="0" err="1">
                <a:solidFill>
                  <a:srgbClr val="0070C0"/>
                </a:solidFill>
                <a:latin typeface="Assistant" pitchFamily="2" charset="-79"/>
                <a:cs typeface="Assistant" pitchFamily="2" charset="-79"/>
              </a:rPr>
              <a:t>angående</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gott</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uppförande</a:t>
            </a:r>
            <a:r>
              <a:rPr lang="en-US" sz="2100" dirty="0">
                <a:solidFill>
                  <a:srgbClr val="0070C0"/>
                </a:solidFill>
                <a:latin typeface="Assistant" pitchFamily="2" charset="-79"/>
                <a:cs typeface="Assistant" pitchFamily="2" charset="-79"/>
              </a:rPr>
              <a:t> ska </a:t>
            </a:r>
            <a:r>
              <a:rPr lang="en-US" sz="2100" dirty="0" err="1">
                <a:solidFill>
                  <a:srgbClr val="0070C0"/>
                </a:solidFill>
                <a:latin typeface="Assistant" pitchFamily="2" charset="-79"/>
                <a:cs typeface="Assistant" pitchFamily="2" charset="-79"/>
              </a:rPr>
              <a:t>tas</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ut</a:t>
            </a:r>
            <a:r>
              <a:rPr lang="en-US" sz="2100" dirty="0">
                <a:solidFill>
                  <a:srgbClr val="0070C0"/>
                </a:solidFill>
                <a:latin typeface="Assistant" pitchFamily="2" charset="-79"/>
                <a:cs typeface="Assistant" pitchFamily="2" charset="-79"/>
              </a:rPr>
              <a:t> till match</a:t>
            </a:r>
          </a:p>
          <a:p>
            <a:r>
              <a:rPr lang="en-US" sz="2100" dirty="0" err="1">
                <a:solidFill>
                  <a:srgbClr val="0070C0"/>
                </a:solidFill>
                <a:latin typeface="Assistant" pitchFamily="2" charset="-79"/>
                <a:cs typeface="Assistant" pitchFamily="2" charset="-79"/>
              </a:rPr>
              <a:t>Alla</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spelare</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uttagna</a:t>
            </a:r>
            <a:r>
              <a:rPr lang="en-US" sz="2100" dirty="0">
                <a:solidFill>
                  <a:srgbClr val="0070C0"/>
                </a:solidFill>
                <a:latin typeface="Assistant" pitchFamily="2" charset="-79"/>
                <a:cs typeface="Assistant" pitchFamily="2" charset="-79"/>
              </a:rPr>
              <a:t> till match ska </a:t>
            </a:r>
            <a:r>
              <a:rPr lang="en-US" sz="2100" dirty="0" err="1">
                <a:solidFill>
                  <a:srgbClr val="0070C0"/>
                </a:solidFill>
                <a:latin typeface="Assistant" pitchFamily="2" charset="-79"/>
                <a:cs typeface="Assistant" pitchFamily="2" charset="-79"/>
              </a:rPr>
              <a:t>få</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spela</a:t>
            </a:r>
            <a:endParaRPr lang="en-US" sz="2100" dirty="0">
              <a:solidFill>
                <a:srgbClr val="0070C0"/>
              </a:solidFill>
              <a:latin typeface="Assistant" pitchFamily="2" charset="-79"/>
              <a:cs typeface="Assistant" pitchFamily="2" charset="-79"/>
            </a:endParaRPr>
          </a:p>
          <a:p>
            <a:r>
              <a:rPr lang="en-US" sz="2100" dirty="0">
                <a:solidFill>
                  <a:srgbClr val="0070C0"/>
                </a:solidFill>
                <a:latin typeface="Assistant" pitchFamily="2" charset="-79"/>
                <a:cs typeface="Assistant" pitchFamily="2" charset="-79"/>
              </a:rPr>
              <a:t>Ingen </a:t>
            </a:r>
            <a:r>
              <a:rPr lang="en-US" sz="2100" dirty="0" err="1">
                <a:solidFill>
                  <a:srgbClr val="0070C0"/>
                </a:solidFill>
                <a:latin typeface="Assistant" pitchFamily="2" charset="-79"/>
                <a:cs typeface="Assistant" pitchFamily="2" charset="-79"/>
              </a:rPr>
              <a:t>matchning</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får</a:t>
            </a:r>
            <a:r>
              <a:rPr lang="en-US" sz="2100" dirty="0">
                <a:solidFill>
                  <a:srgbClr val="0070C0"/>
                </a:solidFill>
                <a:latin typeface="Assistant" pitchFamily="2" charset="-79"/>
                <a:cs typeface="Assistant" pitchFamily="2" charset="-79"/>
              </a:rPr>
              <a:t> </a:t>
            </a:r>
            <a:r>
              <a:rPr lang="en-US" sz="2100" dirty="0" err="1">
                <a:solidFill>
                  <a:srgbClr val="0070C0"/>
                </a:solidFill>
                <a:latin typeface="Assistant" pitchFamily="2" charset="-79"/>
                <a:cs typeface="Assistant" pitchFamily="2" charset="-79"/>
              </a:rPr>
              <a:t>förekomma</a:t>
            </a:r>
            <a:endParaRPr lang="en-US" sz="2100" dirty="0">
              <a:solidFill>
                <a:srgbClr val="0070C0"/>
              </a:solidFill>
              <a:latin typeface="Assistant" pitchFamily="2" charset="-79"/>
              <a:cs typeface="Assistant" pitchFamily="2" charset="-79"/>
            </a:endParaRPr>
          </a:p>
          <a:p>
            <a:pPr marL="0" indent="0">
              <a:buNone/>
            </a:pPr>
            <a:endParaRPr lang="en-US" sz="2200" b="1" dirty="0"/>
          </a:p>
        </p:txBody>
      </p:sp>
    </p:spTree>
    <p:extLst>
      <p:ext uri="{BB962C8B-B14F-4D97-AF65-F5344CB8AC3E}">
        <p14:creationId xmlns:p14="http://schemas.microsoft.com/office/powerpoint/2010/main" val="632570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FA8E7DD2-5556-B890-6BB3-031D66C10FFC}"/>
              </a:ext>
            </a:extLst>
          </p:cNvPr>
          <p:cNvSpPr>
            <a:spLocks noGrp="1"/>
          </p:cNvSpPr>
          <p:nvPr>
            <p:ph type="title"/>
          </p:nvPr>
        </p:nvSpPr>
        <p:spPr>
          <a:xfrm>
            <a:off x="1115568" y="548640"/>
            <a:ext cx="10168128" cy="1179576"/>
          </a:xfrm>
        </p:spPr>
        <p:txBody>
          <a:bodyPr>
            <a:normAutofit/>
          </a:bodyPr>
          <a:lstStyle/>
          <a:p>
            <a:r>
              <a:rPr lang="sv-SE" sz="4000" dirty="0"/>
              <a:t>Ekonomi</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tshållare för innehåll 2">
            <a:extLst>
              <a:ext uri="{FF2B5EF4-FFF2-40B4-BE49-F238E27FC236}">
                <a16:creationId xmlns:a16="http://schemas.microsoft.com/office/drawing/2014/main" id="{F0B1125B-A812-2E55-C616-EF87A8A8B68A}"/>
              </a:ext>
            </a:extLst>
          </p:cNvPr>
          <p:cNvSpPr>
            <a:spLocks noGrp="1"/>
          </p:cNvSpPr>
          <p:nvPr>
            <p:ph idx="1"/>
          </p:nvPr>
        </p:nvSpPr>
        <p:spPr>
          <a:xfrm>
            <a:off x="566928" y="2011680"/>
            <a:ext cx="11155680" cy="4769264"/>
          </a:xfrm>
        </p:spPr>
        <p:txBody>
          <a:bodyPr>
            <a:noAutofit/>
          </a:bodyPr>
          <a:lstStyle/>
          <a:p>
            <a:pPr marL="0" indent="0">
              <a:buNone/>
            </a:pPr>
            <a:r>
              <a:rPr lang="sv-SE" sz="1600" dirty="0"/>
              <a:t>Kassör Carin </a:t>
            </a:r>
            <a:r>
              <a:rPr lang="sv-SE" sz="1600" dirty="0" err="1"/>
              <a:t>Bergendorff</a:t>
            </a:r>
            <a:r>
              <a:rPr lang="sv-SE" sz="1600" dirty="0"/>
              <a:t>, Lukas mamma.</a:t>
            </a:r>
          </a:p>
          <a:p>
            <a:r>
              <a:rPr lang="sv-SE" sz="1600" dirty="0"/>
              <a:t>Lagkassa från kiosker: </a:t>
            </a:r>
            <a:r>
              <a:rPr lang="sv-SE" sz="1600" b="1" dirty="0"/>
              <a:t>- 750 kr</a:t>
            </a:r>
          </a:p>
          <a:p>
            <a:r>
              <a:rPr lang="sv-SE" sz="1600" dirty="0"/>
              <a:t>Lagkassa hos föreningen för överskott från föreningsförsäljningar: </a:t>
            </a:r>
            <a:r>
              <a:rPr lang="sv-SE" sz="1600" b="1" dirty="0"/>
              <a:t>8741 kr</a:t>
            </a:r>
          </a:p>
          <a:p>
            <a:pPr marL="0" indent="0">
              <a:buNone/>
            </a:pPr>
            <a:r>
              <a:rPr lang="sv-SE" sz="1600" dirty="0"/>
              <a:t>Restaurangchansen: 3 per spelare. Sista året på nuvarande avtal och önskemål från ledare att byta till annan försäljning. Föreningen jobbar på ett nytt upplägg till nästa år.</a:t>
            </a:r>
          </a:p>
          <a:p>
            <a:pPr marL="0" indent="0">
              <a:buNone/>
            </a:pPr>
            <a:r>
              <a:rPr lang="sv-SE" sz="1600" dirty="0"/>
              <a:t>Bingolotter (uppesittarkvällen), 10 enkellotter (eller 5 dubbel..) och 3 kalendrar för föreningen, allt över går till lagkassan.  </a:t>
            </a:r>
          </a:p>
          <a:p>
            <a:pPr marL="0" indent="0">
              <a:buNone/>
            </a:pPr>
            <a:endParaRPr lang="sv-SE" sz="1600" dirty="0"/>
          </a:p>
          <a:p>
            <a:pPr marL="0" indent="0">
              <a:buNone/>
            </a:pPr>
            <a:r>
              <a:rPr lang="sv-SE" sz="1600" b="1" dirty="0"/>
              <a:t>Vad får vi för medlemsavgift och föreningsförsäljningar:</a:t>
            </a:r>
          </a:p>
          <a:p>
            <a:pPr marL="0" indent="0">
              <a:buNone/>
            </a:pPr>
            <a:r>
              <a:rPr lang="sv-SE" sz="1600" dirty="0"/>
              <a:t>Serieanmälningar, spelarlicenser, domarkostnader, domarutbildningar, ledarutbildningar, hallhyra, matchställ, utrustning och material.</a:t>
            </a:r>
          </a:p>
          <a:p>
            <a:pPr marL="0" indent="0">
              <a:buNone/>
            </a:pPr>
            <a:r>
              <a:rPr lang="sv-SE" sz="1600" dirty="0"/>
              <a:t>Fri entré på herr- och dammatcher i Idrottshuset</a:t>
            </a:r>
          </a:p>
          <a:p>
            <a:pPr marL="0" indent="0">
              <a:buNone/>
            </a:pPr>
            <a:r>
              <a:rPr lang="sv-SE" sz="1600" dirty="0"/>
              <a:t>Föreningsrabatt hos Klubbteamet, 15-20%. Skor alltid 20%, klubbor 15-20% beroende på märke. </a:t>
            </a:r>
          </a:p>
          <a:p>
            <a:pPr marL="0" indent="0">
              <a:buNone/>
            </a:pPr>
            <a:r>
              <a:rPr lang="sv-SE" sz="1600" dirty="0"/>
              <a:t>Möjlighet att till ett förmånligt pris åka med föreningen till SM-finalen i ”Globen” </a:t>
            </a:r>
          </a:p>
        </p:txBody>
      </p:sp>
    </p:spTree>
    <p:extLst>
      <p:ext uri="{BB962C8B-B14F-4D97-AF65-F5344CB8AC3E}">
        <p14:creationId xmlns:p14="http://schemas.microsoft.com/office/powerpoint/2010/main" val="661298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A7768BCC-E2D1-AE41-895D-FD45C8B53F7C}"/>
              </a:ext>
            </a:extLst>
          </p:cNvPr>
          <p:cNvSpPr>
            <a:spLocks noGrp="1"/>
          </p:cNvSpPr>
          <p:nvPr>
            <p:ph type="title"/>
          </p:nvPr>
        </p:nvSpPr>
        <p:spPr>
          <a:xfrm>
            <a:off x="1115568" y="548640"/>
            <a:ext cx="10168128" cy="1179576"/>
          </a:xfrm>
        </p:spPr>
        <p:txBody>
          <a:bodyPr>
            <a:normAutofit/>
          </a:bodyPr>
          <a:lstStyle/>
          <a:p>
            <a:r>
              <a:rPr lang="sv-SE" sz="4000" dirty="0"/>
              <a:t>Cuper</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Platshållare för innehåll 2">
            <a:extLst>
              <a:ext uri="{FF2B5EF4-FFF2-40B4-BE49-F238E27FC236}">
                <a16:creationId xmlns:a16="http://schemas.microsoft.com/office/drawing/2014/main" id="{3773CBAB-ADF8-ECCE-A382-202B7730F9DE}"/>
              </a:ext>
            </a:extLst>
          </p:cNvPr>
          <p:cNvSpPr>
            <a:spLocks noGrp="1"/>
          </p:cNvSpPr>
          <p:nvPr>
            <p:ph idx="1"/>
          </p:nvPr>
        </p:nvSpPr>
        <p:spPr>
          <a:xfrm>
            <a:off x="1115568" y="2481943"/>
            <a:ext cx="10168128" cy="3695020"/>
          </a:xfrm>
        </p:spPr>
        <p:txBody>
          <a:bodyPr>
            <a:normAutofit/>
          </a:bodyPr>
          <a:lstStyle/>
          <a:p>
            <a:r>
              <a:rPr lang="sv-SE" sz="2400" dirty="0"/>
              <a:t>Örebrocupen 11-13 april, 2 lag?</a:t>
            </a:r>
          </a:p>
          <a:p>
            <a:pPr marL="0" indent="0">
              <a:buNone/>
            </a:pPr>
            <a:r>
              <a:rPr lang="sv-SE" sz="2400" dirty="0"/>
              <a:t>Kostnad: 3500 kr per lag</a:t>
            </a:r>
          </a:p>
          <a:p>
            <a:pPr marL="0" indent="0">
              <a:buNone/>
            </a:pPr>
            <a:endParaRPr lang="sv-SE" sz="2400" dirty="0"/>
          </a:p>
          <a:p>
            <a:pPr marL="0" indent="0">
              <a:buNone/>
            </a:pPr>
            <a:r>
              <a:rPr lang="sv-SE" sz="2400" dirty="0"/>
              <a:t>Vi väntar med </a:t>
            </a:r>
            <a:r>
              <a:rPr lang="sv-SE" sz="2400" dirty="0" err="1"/>
              <a:t>övernattningscup</a:t>
            </a:r>
            <a:r>
              <a:rPr lang="sv-SE" sz="2400" dirty="0"/>
              <a:t> till nästa säsong</a:t>
            </a:r>
          </a:p>
        </p:txBody>
      </p:sp>
    </p:spTree>
    <p:extLst>
      <p:ext uri="{BB962C8B-B14F-4D97-AF65-F5344CB8AC3E}">
        <p14:creationId xmlns:p14="http://schemas.microsoft.com/office/powerpoint/2010/main" val="1932060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471D38-A767-9DE5-1D80-9FFFDA288C96}"/>
              </a:ext>
            </a:extLst>
          </p:cNvPr>
          <p:cNvSpPr>
            <a:spLocks noGrp="1"/>
          </p:cNvSpPr>
          <p:nvPr>
            <p:ph type="title"/>
          </p:nvPr>
        </p:nvSpPr>
        <p:spPr/>
        <p:txBody>
          <a:bodyPr>
            <a:normAutofit/>
          </a:bodyPr>
          <a:lstStyle/>
          <a:p>
            <a:r>
              <a:rPr lang="sv-SE" sz="4000"/>
              <a:t>Övriga frågor</a:t>
            </a:r>
            <a:endParaRPr lang="sv-SE" sz="4000" dirty="0"/>
          </a:p>
        </p:txBody>
      </p:sp>
      <p:sp>
        <p:nvSpPr>
          <p:cNvPr id="3" name="Platshållare för innehåll 2">
            <a:extLst>
              <a:ext uri="{FF2B5EF4-FFF2-40B4-BE49-F238E27FC236}">
                <a16:creationId xmlns:a16="http://schemas.microsoft.com/office/drawing/2014/main" id="{5F1CA15D-DE7D-0FDD-9CB4-328669A452F2}"/>
              </a:ext>
            </a:extLst>
          </p:cNvPr>
          <p:cNvSpPr>
            <a:spLocks noGrp="1"/>
          </p:cNvSpPr>
          <p:nvPr>
            <p:ph idx="1"/>
          </p:nvPr>
        </p:nvSpPr>
        <p:spPr/>
        <p:txBody>
          <a:bodyPr/>
          <a:lstStyle/>
          <a:p>
            <a:endParaRPr lang="sv-SE" dirty="0"/>
          </a:p>
        </p:txBody>
      </p:sp>
    </p:spTree>
    <p:extLst>
      <p:ext uri="{BB962C8B-B14F-4D97-AF65-F5344CB8AC3E}">
        <p14:creationId xmlns:p14="http://schemas.microsoft.com/office/powerpoint/2010/main" val="393101817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3054</TotalTime>
  <Words>614</Words>
  <Application>Microsoft Office PowerPoint</Application>
  <PresentationFormat>Bredbild</PresentationFormat>
  <Paragraphs>65</Paragraphs>
  <Slides>9</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9</vt:i4>
      </vt:variant>
    </vt:vector>
  </HeadingPairs>
  <TitlesOfParts>
    <vt:vector size="16" baseType="lpstr">
      <vt:lpstr>Aptos</vt:lpstr>
      <vt:lpstr>Aptos Display</vt:lpstr>
      <vt:lpstr>Arial</vt:lpstr>
      <vt:lpstr>Assistant</vt:lpstr>
      <vt:lpstr>Calibri</vt:lpstr>
      <vt:lpstr>montserrat</vt:lpstr>
      <vt:lpstr>Office-tema</vt:lpstr>
      <vt:lpstr>Föräldramöte p14   Säsongen 2024-25</vt:lpstr>
      <vt:lpstr>Dagordning</vt:lpstr>
      <vt:lpstr>Laget</vt:lpstr>
      <vt:lpstr>Träningar</vt:lpstr>
      <vt:lpstr>Matcher</vt:lpstr>
      <vt:lpstr>Spelarutveckling</vt:lpstr>
      <vt:lpstr>Ekonomi</vt:lpstr>
      <vt:lpstr>Cuper</vt:lpstr>
      <vt:lpstr>Övriga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Karin Lövgren</dc:creator>
  <cp:lastModifiedBy>Karin Lövgren</cp:lastModifiedBy>
  <cp:revision>11</cp:revision>
  <dcterms:created xsi:type="dcterms:W3CDTF">2024-10-01T19:10:02Z</dcterms:created>
  <dcterms:modified xsi:type="dcterms:W3CDTF">2024-10-10T19:05:01Z</dcterms:modified>
</cp:coreProperties>
</file>