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Corbel" panose="020B05030202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Q5/eAXUgD5fdE0IxXwcYCqXg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son Malin HS VO3" userId="80295f8b-69e2-441b-b938-9d1c843228b4" providerId="ADAL" clId="{6EFD1C01-722B-4629-9B9B-B3261A792F08}"/>
    <pc:docChg chg="modSld">
      <pc:chgData name="Larsson Malin HS VO3" userId="80295f8b-69e2-441b-b938-9d1c843228b4" providerId="ADAL" clId="{6EFD1C01-722B-4629-9B9B-B3261A792F08}" dt="2026-03-10T17:38:41.777" v="2" actId="20577"/>
      <pc:docMkLst>
        <pc:docMk/>
      </pc:docMkLst>
      <pc:sldChg chg="modSp mod">
        <pc:chgData name="Larsson Malin HS VO3" userId="80295f8b-69e2-441b-b938-9d1c843228b4" providerId="ADAL" clId="{6EFD1C01-722B-4629-9B9B-B3261A792F08}" dt="2026-03-10T17:38:41.777" v="2" actId="20577"/>
        <pc:sldMkLst>
          <pc:docMk/>
          <pc:sldMk cId="0" sldId="263"/>
        </pc:sldMkLst>
        <pc:spChg chg="mod">
          <ac:chgData name="Larsson Malin HS VO3" userId="80295f8b-69e2-441b-b938-9d1c843228b4" providerId="ADAL" clId="{6EFD1C01-722B-4629-9B9B-B3261A792F08}" dt="2026-03-10T17:38:41.777" v="2" actId="20577"/>
          <ac:spMkLst>
            <pc:docMk/>
            <pc:sldMk cId="0" sldId="263"/>
            <ac:spMk id="2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c2c5a74c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cc2c5a74c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c2c5a74c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cc2c5a74c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c2c5a74c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cc2c5a74c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c256dd83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cc256dd83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c256dd83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cc256dd83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cc256dd83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cc256dd83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c256dd83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cc256dd83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cc0b0ce1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cc0b0ce1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c256dd8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cc256dd8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c256dd83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cc256dd83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c2c5a74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cc2c5a74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588169" y="1173479"/>
            <a:ext cx="7681500" cy="77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588167" y="2561955"/>
            <a:ext cx="7681500" cy="342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60331" y="131445"/>
            <a:ext cx="1597010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5527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ida 2-spalt">
  <p:cSld name="Textsida 2-spal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588169" y="1173479"/>
            <a:ext cx="7681500" cy="77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50"/>
              <a:buFont typeface="Calibri"/>
              <a:buNone/>
              <a:defRPr sz="34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588169" y="2561955"/>
            <a:ext cx="3699272" cy="34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9562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75"/>
              <a:buChar char="•"/>
              <a:defRPr>
                <a:solidFill>
                  <a:schemeClr val="accent1"/>
                </a:solidFill>
              </a:defRPr>
            </a:lvl1pPr>
            <a:lvl2pPr marL="914400" lvl="1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Char char="•"/>
              <a:defRPr>
                <a:solidFill>
                  <a:schemeClr val="accent1"/>
                </a:solidFill>
              </a:defRPr>
            </a:lvl2pPr>
            <a:lvl3pPr marL="1371600" lvl="2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Char char="•"/>
              <a:defRPr>
                <a:solidFill>
                  <a:schemeClr val="accent1"/>
                </a:solidFill>
              </a:defRPr>
            </a:lvl4pPr>
            <a:lvl5pPr marL="2286000" lvl="4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Char char="•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4572001" y="2562225"/>
            <a:ext cx="3699272" cy="34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4560332" y="131445"/>
            <a:ext cx="1597009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sida">
  <p:cSld name="Startsid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3492673" y="2616299"/>
            <a:ext cx="4971527" cy="12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ubTitle" idx="1"/>
          </p:nvPr>
        </p:nvSpPr>
        <p:spPr>
          <a:xfrm>
            <a:off x="3492673" y="4433987"/>
            <a:ext cx="3479627" cy="5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5"/>
              <a:buNone/>
              <a:defRPr sz="825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lvl="2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/>
            </a:lvl3pPr>
            <a:lvl4pPr lvl="3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4pPr>
            <a:lvl5pPr lvl="4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04" name="Google Shape;104;p30"/>
          <p:cNvCxnSpPr/>
          <p:nvPr/>
        </p:nvCxnSpPr>
        <p:spPr>
          <a:xfrm>
            <a:off x="386953" y="403225"/>
            <a:ext cx="804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" name="Google Shape;1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4839" y="1627664"/>
            <a:ext cx="1687369" cy="35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0"/>
          <p:cNvSpPr txBox="1">
            <a:spLocks noGrp="1"/>
          </p:cNvSpPr>
          <p:nvPr>
            <p:ph type="body" idx="2"/>
          </p:nvPr>
        </p:nvSpPr>
        <p:spPr>
          <a:xfrm>
            <a:off x="3492673" y="2299443"/>
            <a:ext cx="1893715" cy="25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25"/>
              <a:buFont typeface="Calibri"/>
              <a:buNone/>
              <a:defRPr sz="825">
                <a:solidFill>
                  <a:schemeClr val="lt1"/>
                </a:solidFill>
              </a:defRPr>
            </a:lvl1pPr>
            <a:lvl2pPr marL="914400" lvl="1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2pPr>
            <a:lvl3pPr marL="1371600" lvl="2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3pPr>
            <a:lvl4pPr marL="1828800" lvl="3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4pPr>
            <a:lvl5pPr marL="2286000" lvl="4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sida 1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>
            <a:spLocks noGrp="1"/>
          </p:cNvSpPr>
          <p:nvPr>
            <p:ph type="subTitle" idx="1"/>
          </p:nvPr>
        </p:nvSpPr>
        <p:spPr>
          <a:xfrm>
            <a:off x="588170" y="2062214"/>
            <a:ext cx="3819524" cy="59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25"/>
              <a:buNone/>
              <a:defRPr sz="3225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lvl="2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/>
            </a:lvl3pPr>
            <a:lvl4pPr lvl="3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4pPr>
            <a:lvl5pPr lvl="4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ctrTitle"/>
          </p:nvPr>
        </p:nvSpPr>
        <p:spPr>
          <a:xfrm>
            <a:off x="588170" y="2763785"/>
            <a:ext cx="3819524" cy="322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25"/>
              <a:buFont typeface="Calibri"/>
              <a:buNone/>
              <a:defRPr sz="32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dt" idx="10"/>
          </p:nvPr>
        </p:nvSpPr>
        <p:spPr>
          <a:xfrm>
            <a:off x="4560332" y="131445"/>
            <a:ext cx="1597009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31"/>
          <p:cNvCxnSpPr/>
          <p:nvPr/>
        </p:nvCxnSpPr>
        <p:spPr>
          <a:xfrm>
            <a:off x="386953" y="403225"/>
            <a:ext cx="407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31"/>
          <p:cNvCxnSpPr/>
          <p:nvPr/>
        </p:nvCxnSpPr>
        <p:spPr>
          <a:xfrm>
            <a:off x="4549379" y="403225"/>
            <a:ext cx="388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sida 2">
  <p:cSld name="Kapitelsida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subTitle" idx="1"/>
          </p:nvPr>
        </p:nvSpPr>
        <p:spPr>
          <a:xfrm>
            <a:off x="588169" y="2062214"/>
            <a:ext cx="3819524" cy="59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25"/>
              <a:buNone/>
              <a:defRPr sz="3225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lvl="2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/>
            </a:lvl3pPr>
            <a:lvl4pPr lvl="3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4pPr>
            <a:lvl5pPr lvl="4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ctrTitle"/>
          </p:nvPr>
        </p:nvSpPr>
        <p:spPr>
          <a:xfrm>
            <a:off x="588169" y="2763785"/>
            <a:ext cx="3819524" cy="322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25"/>
              <a:buFont typeface="Calibri"/>
              <a:buNone/>
              <a:defRPr sz="32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dt" idx="10"/>
          </p:nvPr>
        </p:nvSpPr>
        <p:spPr>
          <a:xfrm>
            <a:off x="4560332" y="131445"/>
            <a:ext cx="1597009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32"/>
          <p:cNvCxnSpPr/>
          <p:nvPr/>
        </p:nvCxnSpPr>
        <p:spPr>
          <a:xfrm>
            <a:off x="386953" y="403225"/>
            <a:ext cx="407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32"/>
          <p:cNvCxnSpPr/>
          <p:nvPr/>
        </p:nvCxnSpPr>
        <p:spPr>
          <a:xfrm>
            <a:off x="4549379" y="403225"/>
            <a:ext cx="388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ctrTitle"/>
          </p:nvPr>
        </p:nvSpPr>
        <p:spPr>
          <a:xfrm>
            <a:off x="588169" y="1459578"/>
            <a:ext cx="1754981" cy="197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25"/>
              <a:buFont typeface="Calibri"/>
              <a:buNone/>
              <a:defRPr sz="32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2566219" y="1459578"/>
            <a:ext cx="5705054" cy="453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75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dt" idx="10"/>
          </p:nvPr>
        </p:nvSpPr>
        <p:spPr>
          <a:xfrm>
            <a:off x="4560332" y="131445"/>
            <a:ext cx="1597009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33"/>
          <p:cNvCxnSpPr/>
          <p:nvPr/>
        </p:nvCxnSpPr>
        <p:spPr>
          <a:xfrm>
            <a:off x="386953" y="403225"/>
            <a:ext cx="407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33"/>
          <p:cNvCxnSpPr/>
          <p:nvPr/>
        </p:nvCxnSpPr>
        <p:spPr>
          <a:xfrm>
            <a:off x="4549379" y="403225"/>
            <a:ext cx="388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3"/>
          <p:cNvSpPr txBox="1"/>
          <p:nvPr/>
        </p:nvSpPr>
        <p:spPr>
          <a:xfrm>
            <a:off x="0" y="-440208"/>
            <a:ext cx="9144000" cy="32316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För att komma till nästa information i agendan, använd TAB. Det finns tre tabbar i textplatshållaren. Rekommenderat är att använda linjal när man använder tabbar. Gå till Visa och klicka i Linjal.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Texten som ska vara i fetstil måste markeras manuellt.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ida med toning över helbild">
  <p:cSld name="Textsida med toning över hel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ctrTitle"/>
          </p:nvPr>
        </p:nvSpPr>
        <p:spPr>
          <a:xfrm>
            <a:off x="588169" y="1173479"/>
            <a:ext cx="4631532" cy="77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Font typeface="Calibri"/>
              <a:buNone/>
              <a:defRPr sz="34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588169" y="2561956"/>
            <a:ext cx="4631531" cy="342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9562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1pPr>
            <a:lvl2pPr marL="914400" lvl="1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2pPr>
            <a:lvl3pPr marL="1371600" lvl="2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3pPr>
            <a:lvl4pPr marL="1828800" lvl="3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4pPr>
            <a:lvl5pPr marL="2286000" lvl="4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8724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4560332" y="131445"/>
            <a:ext cx="1597009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34"/>
          <p:cNvCxnSpPr/>
          <p:nvPr/>
        </p:nvCxnSpPr>
        <p:spPr>
          <a:xfrm>
            <a:off x="386953" y="403225"/>
            <a:ext cx="407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34"/>
          <p:cNvCxnSpPr/>
          <p:nvPr/>
        </p:nvCxnSpPr>
        <p:spPr>
          <a:xfrm>
            <a:off x="4549379" y="403225"/>
            <a:ext cx="388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4"/>
          <p:cNvSpPr txBox="1"/>
          <p:nvPr/>
        </p:nvSpPr>
        <p:spPr>
          <a:xfrm>
            <a:off x="0" y="-324792"/>
            <a:ext cx="9144000" cy="2077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För att lägga till bild i bakgrunden - Högerklicka på tomt utrymme. Välj Formatera bakgrund/Fyllning/Bild eller strukturfyllning och välj sedan önskad bild.</a:t>
            </a:r>
            <a:endParaRPr sz="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ida med helbild">
  <p:cSld name="Textsida med helbil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ctrTitle"/>
          </p:nvPr>
        </p:nvSpPr>
        <p:spPr>
          <a:xfrm>
            <a:off x="588169" y="1173479"/>
            <a:ext cx="4631532" cy="77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Font typeface="Calibri"/>
              <a:buNone/>
              <a:defRPr sz="34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588169" y="2561956"/>
            <a:ext cx="4631531" cy="342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9562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1pPr>
            <a:lvl2pPr marL="914400" lvl="1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2pPr>
            <a:lvl3pPr marL="1371600" lvl="2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3pPr>
            <a:lvl4pPr marL="1828800" lvl="3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4pPr>
            <a:lvl5pPr marL="2286000" lvl="4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75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dt" idx="10"/>
          </p:nvPr>
        </p:nvSpPr>
        <p:spPr>
          <a:xfrm>
            <a:off x="4560332" y="131445"/>
            <a:ext cx="1597009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35"/>
          <p:cNvCxnSpPr/>
          <p:nvPr/>
        </p:nvCxnSpPr>
        <p:spPr>
          <a:xfrm>
            <a:off x="386953" y="403225"/>
            <a:ext cx="407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35"/>
          <p:cNvCxnSpPr/>
          <p:nvPr/>
        </p:nvCxnSpPr>
        <p:spPr>
          <a:xfrm>
            <a:off x="4549379" y="403225"/>
            <a:ext cx="388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" name="Google Shape;14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 txBox="1"/>
          <p:nvPr/>
        </p:nvSpPr>
        <p:spPr>
          <a:xfrm>
            <a:off x="0" y="-324792"/>
            <a:ext cx="9144000" cy="2077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För att lägga till bild i bakgrunden - Högerklicka på tomt utrymme. Välj Formatera bakgrund/Fyllning/Bild eller strukturfyllning och välj sedan önskad bild.</a:t>
            </a:r>
            <a:endParaRPr sz="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och text 1-spalt">
  <p:cSld name="Bild och text 1-spal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ctrTitle"/>
          </p:nvPr>
        </p:nvSpPr>
        <p:spPr>
          <a:xfrm>
            <a:off x="4571999" y="1350455"/>
            <a:ext cx="3697669" cy="129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50"/>
              <a:buFont typeface="Calibri"/>
              <a:buNone/>
              <a:defRPr sz="34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4572001" y="2844801"/>
            <a:ext cx="3699272" cy="314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09562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>
            <a:spLocks noGrp="1"/>
          </p:cNvSpPr>
          <p:nvPr>
            <p:ph type="pic" idx="2"/>
          </p:nvPr>
        </p:nvSpPr>
        <p:spPr>
          <a:xfrm>
            <a:off x="588169" y="1173479"/>
            <a:ext cx="3699272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6"/>
          <p:cNvSpPr txBox="1">
            <a:spLocks noGrp="1"/>
          </p:cNvSpPr>
          <p:nvPr>
            <p:ph type="dt" idx="10"/>
          </p:nvPr>
        </p:nvSpPr>
        <p:spPr>
          <a:xfrm>
            <a:off x="4560332" y="131445"/>
            <a:ext cx="1597009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588169" y="1173479"/>
            <a:ext cx="7681500" cy="77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dt" idx="10"/>
          </p:nvPr>
        </p:nvSpPr>
        <p:spPr>
          <a:xfrm>
            <a:off x="4560331" y="131445"/>
            <a:ext cx="1597010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ftr" idx="11"/>
          </p:nvPr>
        </p:nvSpPr>
        <p:spPr>
          <a:xfrm>
            <a:off x="405527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6530006" y="131445"/>
            <a:ext cx="787766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825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>
            <a:spLocks noGrp="1"/>
          </p:cNvSpPr>
          <p:nvPr>
            <p:ph type="dt" idx="10"/>
          </p:nvPr>
        </p:nvSpPr>
        <p:spPr>
          <a:xfrm>
            <a:off x="4560331" y="131445"/>
            <a:ext cx="1597010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ftr" idx="11"/>
          </p:nvPr>
        </p:nvSpPr>
        <p:spPr>
          <a:xfrm>
            <a:off x="405527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588169" y="1173479"/>
            <a:ext cx="7681500" cy="77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50"/>
              <a:buFont typeface="Calibri"/>
              <a:buNone/>
              <a:defRPr sz="345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588168" y="2561955"/>
            <a:ext cx="7681500" cy="34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9562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9562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9562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562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60331" y="131445"/>
            <a:ext cx="1597010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405527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47833" y="209551"/>
            <a:ext cx="351495" cy="747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8"/>
          <p:cNvCxnSpPr/>
          <p:nvPr/>
        </p:nvCxnSpPr>
        <p:spPr>
          <a:xfrm>
            <a:off x="386953" y="403225"/>
            <a:ext cx="4077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18"/>
          <p:cNvCxnSpPr/>
          <p:nvPr/>
        </p:nvCxnSpPr>
        <p:spPr>
          <a:xfrm>
            <a:off x="4549379" y="403225"/>
            <a:ext cx="3888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18"/>
          <p:cNvCxnSpPr/>
          <p:nvPr/>
        </p:nvCxnSpPr>
        <p:spPr>
          <a:xfrm>
            <a:off x="386953" y="6452257"/>
            <a:ext cx="8370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">
          <p15:clr>
            <a:srgbClr val="F26B43"/>
          </p15:clr>
        </p15:guide>
        <p15:guide id="4" pos="6947">
          <p15:clr>
            <a:srgbClr val="F26B43"/>
          </p15:clr>
        </p15:guide>
        <p15:guide id="5" orient="horz" pos="3770">
          <p15:clr>
            <a:srgbClr val="F26B43"/>
          </p15:clr>
        </p15:guide>
        <p15:guide id="6" orient="horz" pos="1138">
          <p15:clr>
            <a:srgbClr val="F26B43"/>
          </p15:clr>
        </p15:guide>
        <p15:guide id="7" orient="horz" pos="196">
          <p15:clr>
            <a:srgbClr val="F26B43"/>
          </p15:clr>
        </p15:guide>
        <p15:guide id="8" orient="horz" pos="1607">
          <p15:clr>
            <a:srgbClr val="F26B43"/>
          </p15:clr>
        </p15:guide>
        <p15:guide id="9" pos="494">
          <p15:clr>
            <a:srgbClr val="F26B43"/>
          </p15:clr>
        </p15:guide>
        <p15:guide id="10" pos="4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sv-SE" sz="4800" b="1">
                <a:solidFill>
                  <a:schemeClr val="lt1"/>
                </a:solidFill>
              </a:rPr>
              <a:t>Föräldramöte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1748" y="2192596"/>
            <a:ext cx="3744416" cy="3110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cc2c5a74cc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Arbete under Laxacupen</a:t>
            </a:r>
            <a:endParaRPr sz="4900">
              <a:solidFill>
                <a:schemeClr val="lt1"/>
              </a:solidFill>
            </a:endParaRPr>
          </a:p>
        </p:txBody>
      </p:sp>
      <p:pic>
        <p:nvPicPr>
          <p:cNvPr id="233" name="Google Shape;233;g3cc2c5a74c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cc2c5a74cc_0_6"/>
          <p:cNvSpPr txBox="1">
            <a:spLocks noGrp="1"/>
          </p:cNvSpPr>
          <p:nvPr>
            <p:ph type="body" idx="1"/>
          </p:nvPr>
        </p:nvSpPr>
        <p:spPr>
          <a:xfrm>
            <a:off x="392300" y="1336725"/>
            <a:ext cx="6649200" cy="4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Lag utifrån bor på många av kommunens skolor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Alets IK är boendevärdar på Sturegymnasiet och Kattegattgymnasiet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Herrlaget bemannar skolorna under nätterna, ungdomslagen under dagtid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Arbetsuppgifter är att se till att lagen efterlever regler och att allt fungerar på skolorna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I samband med frukosten har vi uppgifter med disk och torka av ytor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På skolan finns en pärm med instruktioner från HBK kring uppdraget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cc2c5a74cc_0_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8372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Arbete i samband med Prinsens minne</a:t>
            </a:r>
            <a:endParaRPr sz="4900">
              <a:solidFill>
                <a:schemeClr val="lt1"/>
              </a:solidFill>
            </a:endParaRPr>
          </a:p>
        </p:txBody>
      </p:sp>
      <p:pic>
        <p:nvPicPr>
          <p:cNvPr id="240" name="Google Shape;240;g3cc2c5a74cc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cc2c5a74cc_0_12"/>
          <p:cNvSpPr txBox="1">
            <a:spLocks noGrp="1"/>
          </p:cNvSpPr>
          <p:nvPr>
            <p:ph type="body" idx="1"/>
          </p:nvPr>
        </p:nvSpPr>
        <p:spPr>
          <a:xfrm>
            <a:off x="392300" y="1336725"/>
            <a:ext cx="6649200" cy="4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Löpartävlingen som tidigare fanns under namnet Prinsens minne återuppstår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Halvmaraton som främst sker på Prins Bertils stig, start och mål vid Alevallen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Alets IK har som ambition att ställa upp med många funktionärer, olika arbetsuppgifter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Förutom uppgifter kopplat till löparna och banan är avsikten att ha en större kiosk med försäljning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c2c5a74cc_0_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Bendt Bil Cup</a:t>
            </a:r>
            <a:endParaRPr sz="4900">
              <a:solidFill>
                <a:schemeClr val="lt1"/>
              </a:solidFill>
            </a:endParaRPr>
          </a:p>
        </p:txBody>
      </p:sp>
      <p:pic>
        <p:nvPicPr>
          <p:cNvPr id="247" name="Google Shape;247;g3cc2c5a74cc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cc2c5a74cc_0_18"/>
          <p:cNvSpPr txBox="1">
            <a:spLocks noGrp="1"/>
          </p:cNvSpPr>
          <p:nvPr>
            <p:ph type="body" idx="1"/>
          </p:nvPr>
        </p:nvSpPr>
        <p:spPr>
          <a:xfrm>
            <a:off x="392300" y="1336725"/>
            <a:ext cx="6649200" cy="4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Väldigt viktig inkomstkälla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Spelas under tre lördagar i november (flickorna sista cuplördagen)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Behövs arbetskraft under hela dagen till bl.a. kiosk, grill, städ och röj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Hittills har vi haft en struktur med att föräldrar bemannar under den lördag och del av denna cupdag som ligger i samband med barnets medverkan i spel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Vore bra att få till en del fasta grupper som tar på sig att ansvara för t.ex. kiosken eller grillen en hel eller en halv dag. Kanske är ni 4-5 st som jobbar bra ihop och bildar ett team som löser ett uppdrag?!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c256dd836_0_111"/>
          <p:cNvSpPr txBox="1">
            <a:spLocks noGrp="1"/>
          </p:cNvSpPr>
          <p:nvPr>
            <p:ph type="title"/>
          </p:nvPr>
        </p:nvSpPr>
        <p:spPr>
          <a:xfrm>
            <a:off x="623200" y="24201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Information från lagets ledare</a:t>
            </a:r>
            <a:endParaRPr sz="4900">
              <a:solidFill>
                <a:schemeClr val="lt1"/>
              </a:solidFill>
            </a:endParaRPr>
          </a:p>
        </p:txBody>
      </p:sp>
      <p:pic>
        <p:nvPicPr>
          <p:cNvPr id="254" name="Google Shape;254;g3cc256dd836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>
                <a:solidFill>
                  <a:schemeClr val="lt1"/>
                </a:solidFill>
              </a:rPr>
              <a:t>Hjälp ditt barn genom att:</a:t>
            </a:r>
            <a:r>
              <a:rPr lang="sv-SE"/>
              <a:t> </a:t>
            </a:r>
            <a:endParaRPr/>
          </a:p>
        </p:txBody>
      </p:sp>
      <p:sp>
        <p:nvSpPr>
          <p:cNvPr id="260" name="Google Shape;260;p4"/>
          <p:cNvSpPr txBox="1">
            <a:spLocks noGrp="1"/>
          </p:cNvSpPr>
          <p:nvPr>
            <p:ph type="body" idx="1"/>
          </p:nvPr>
        </p:nvSpPr>
        <p:spPr>
          <a:xfrm>
            <a:off x="457200" y="1316899"/>
            <a:ext cx="8229600" cy="492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sv-SE" sz="2400">
                <a:solidFill>
                  <a:schemeClr val="lt1"/>
                </a:solidFill>
              </a:rPr>
              <a:t>Komma i tid till träning och match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sv-SE" sz="2400">
                <a:solidFill>
                  <a:schemeClr val="lt1"/>
                </a:solidFill>
              </a:rPr>
              <a:t>Ta med sig rätt utrustning </a:t>
            </a:r>
            <a:endParaRPr sz="2400">
              <a:solidFill>
                <a:schemeClr val="lt1"/>
              </a:solidFill>
            </a:endParaRPr>
          </a:p>
          <a:p>
            <a:pPr marL="3429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3429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sv-SE" sz="2400">
                <a:solidFill>
                  <a:schemeClr val="lt1"/>
                </a:solidFill>
              </a:rPr>
              <a:t>Se till att ditt barn har ätit ordentligt innan träning och match så att hon/han orkar prestera och må bra</a:t>
            </a:r>
            <a:endParaRPr sz="2400">
              <a:solidFill>
                <a:schemeClr val="lt1"/>
              </a:solidFill>
            </a:endParaRPr>
          </a:p>
          <a:p>
            <a:pPr marL="3429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sv-SE" sz="2400">
                <a:solidFill>
                  <a:schemeClr val="lt1"/>
                </a:solidFill>
              </a:rPr>
              <a:t>Avstå träning/match när hon/han är sjuk eller skadad. Att träna eller spela match vid sjukdom eller skada kan få allvarliga hälsokonsekvenser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sv-SE" sz="2400">
                <a:solidFill>
                  <a:schemeClr val="lt1"/>
                </a:solidFill>
              </a:rPr>
              <a:t>Hålla dig på lämpligt avstånd och undvika inblandning vid träning och match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61" name="Google Shape;26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5" y="0"/>
            <a:ext cx="1801875" cy="15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>
                <a:solidFill>
                  <a:schemeClr val="lt1"/>
                </a:solidFill>
              </a:rPr>
              <a:t>På matcher och träning: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403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sv-SE">
                <a:solidFill>
                  <a:schemeClr val="lt1"/>
                </a:solidFill>
              </a:rPr>
              <a:t>Meddela ansvarig ledare om ditt barn är sjuk i god tid så att det finns möjlighet att kalla in ersättare </a:t>
            </a:r>
            <a:endParaRPr>
              <a:solidFill>
                <a:schemeClr val="lt1"/>
              </a:solidFill>
            </a:endParaRPr>
          </a:p>
          <a:p>
            <a:pPr marL="342900" lvl="0" indent="-4038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sv-SE">
                <a:solidFill>
                  <a:schemeClr val="lt1"/>
                </a:solidFill>
              </a:rPr>
              <a:t>Transport till bortamatcher är en gemensam uppgift och ska fördelas lika över alla familjer i laget </a:t>
            </a:r>
            <a:endParaRPr>
              <a:solidFill>
                <a:schemeClr val="lt1"/>
              </a:solidFill>
            </a:endParaRPr>
          </a:p>
          <a:p>
            <a:pPr marL="342900" lvl="0" indent="-4038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sv-SE">
                <a:solidFill>
                  <a:schemeClr val="lt1"/>
                </a:solidFill>
              </a:rPr>
              <a:t>Som publik alltid stå på den långsida där ledare och avbytare inte är. </a:t>
            </a:r>
            <a:endParaRPr>
              <a:solidFill>
                <a:schemeClr val="lt1"/>
              </a:solidFill>
            </a:endParaRPr>
          </a:p>
          <a:p>
            <a:pPr marL="342900" lvl="0" indent="-4038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sv-SE">
                <a:solidFill>
                  <a:schemeClr val="lt1"/>
                </a:solidFill>
              </a:rPr>
              <a:t>Heja, hurra och uppmuntra vid sidan av plan, men aldrig coacha eller instruera från sidlinjen under träning eller match. Det är ledarens uppgift </a:t>
            </a:r>
            <a:endParaRPr>
              <a:solidFill>
                <a:schemeClr val="lt1"/>
              </a:solidFill>
            </a:endParaRPr>
          </a:p>
          <a:p>
            <a:pPr marL="342900" lvl="0" indent="-4038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sv-SE">
                <a:solidFill>
                  <a:schemeClr val="lt1"/>
                </a:solidFill>
              </a:rPr>
              <a:t>Låta tränarna helt och hållet ansvara för barnen under match och träning </a:t>
            </a:r>
            <a:endParaRPr>
              <a:solidFill>
                <a:schemeClr val="lt1"/>
              </a:solidFill>
            </a:endParaRPr>
          </a:p>
          <a:p>
            <a:pPr marL="342900" lvl="0" indent="-40386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sv-SE">
                <a:solidFill>
                  <a:schemeClr val="lt1"/>
                </a:solidFill>
              </a:rPr>
              <a:t>Notera att klubben ser särskilt allvarligt på att förälder kritiserar spelare, ledare, domare och tränare. </a:t>
            </a:r>
            <a:endParaRPr>
              <a:solidFill>
                <a:schemeClr val="lt1"/>
              </a:solidFill>
            </a:endParaRPr>
          </a:p>
          <a:p>
            <a:pPr marL="342900" lvl="0" indent="-40386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ct val="100000"/>
              <a:buChar char="•"/>
            </a:pPr>
            <a:r>
              <a:rPr lang="sv-SE">
                <a:solidFill>
                  <a:schemeClr val="lt1"/>
                </a:solidFill>
              </a:rPr>
              <a:t>Se till prestation, utveckling och glädje snarare än resultat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8" name="Google Shape;26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5" y="0"/>
            <a:ext cx="1801875" cy="15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>
                <a:solidFill>
                  <a:schemeClr val="lt1"/>
                </a:solidFill>
              </a:rPr>
              <a:t>Övrigt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4" name="Google Shape;27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v-SE">
                <a:solidFill>
                  <a:schemeClr val="lt1"/>
                </a:solidFill>
              </a:rPr>
              <a:t>• Vara tydlig i din kommunikation med ledare/laget och ha en bra framförhållning vid anmälan till aktiviteter, återbud och sjukstatus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v-SE">
                <a:solidFill>
                  <a:schemeClr val="lt1"/>
                </a:solidFill>
              </a:rPr>
              <a:t>• Delta i lagets föräldramöte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v-SE">
                <a:solidFill>
                  <a:schemeClr val="lt1"/>
                </a:solidFill>
              </a:rPr>
              <a:t>• Bevaka överenskomna informationskanaler (hemsida och e-post)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lang="sv-SE">
                <a:solidFill>
                  <a:schemeClr val="lt1"/>
                </a:solidFill>
              </a:rPr>
              <a:t>• Medverka vid i de aktiviteter som Alet som förening och de som laget själva arrangerar för att få inkomster </a:t>
            </a:r>
            <a:endParaRPr/>
          </a:p>
        </p:txBody>
      </p:sp>
      <p:pic>
        <p:nvPicPr>
          <p:cNvPr id="275" name="Google Shape;27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5" y="0"/>
            <a:ext cx="1801875" cy="15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 txBox="1">
            <a:spLocks noGrp="1"/>
          </p:cNvSpPr>
          <p:nvPr>
            <p:ph type="title"/>
          </p:nvPr>
        </p:nvSpPr>
        <p:spPr>
          <a:xfrm>
            <a:off x="457200" y="23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>
                <a:solidFill>
                  <a:schemeClr val="lt1"/>
                </a:solidFill>
              </a:rPr>
              <a:t>Föräldrarepresentant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sv-SE">
                <a:solidFill>
                  <a:schemeClr val="lt1"/>
                </a:solidFill>
              </a:rPr>
              <a:t>Varje lag har en föräldragrupp eller föräldrarepresentant, vars ansvar är att hjälpa till med saker som inte är direkt fotbollsrelaterat.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v-SE">
                <a:solidFill>
                  <a:schemeClr val="lt1"/>
                </a:solidFill>
              </a:rPr>
              <a:t>Det kan vara att: </a:t>
            </a: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sv-SE">
                <a:solidFill>
                  <a:schemeClr val="lt1"/>
                </a:solidFill>
              </a:rPr>
              <a:t>Ansvara för sommar och julavslutningar </a:t>
            </a: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sv-SE">
                <a:solidFill>
                  <a:schemeClr val="lt1"/>
                </a:solidFill>
              </a:rPr>
              <a:t>Fixa mat till träningsläger </a:t>
            </a: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v-SE">
                <a:solidFill>
                  <a:schemeClr val="lt1"/>
                </a:solidFill>
              </a:rPr>
              <a:t>Fördela arbete, såsom bemanning</a:t>
            </a:r>
            <a:endParaRPr/>
          </a:p>
        </p:txBody>
      </p:sp>
      <p:pic>
        <p:nvPicPr>
          <p:cNvPr id="282" name="Google Shape;28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349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>
                <a:solidFill>
                  <a:schemeClr val="lt1"/>
                </a:solidFill>
              </a:rPr>
              <a:t>Andra idrotter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8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9126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sz="2800">
                <a:solidFill>
                  <a:schemeClr val="lt1"/>
                </a:solidFill>
              </a:rPr>
              <a:t>Alets IK är positiv till utövande av andra idrotter, då det   bidrar till en allsidig motorisk inlärning, samt hjälper att bygga upp spelarnas grundstyrka, som i regel också gynnar fotbollsutvecklingen och minskar risken för skador.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sz="2800">
                <a:solidFill>
                  <a:schemeClr val="lt1"/>
                </a:solidFill>
              </a:rPr>
              <a:t>Vi vill inte att ungdomarna ska tvingas välja bort aktiviteter, utan så långt det är möjligt ska strävan vara att underlätta för spelaren att kombinera så länge som möjligt.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9" name="Google Shape;28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5" y="0"/>
            <a:ext cx="1801875" cy="15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>
            <a:spLocks noGrp="1"/>
          </p:cNvSpPr>
          <p:nvPr>
            <p:ph type="title"/>
          </p:nvPr>
        </p:nvSpPr>
        <p:spPr>
          <a:xfrm>
            <a:off x="1642893" y="945559"/>
            <a:ext cx="6473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v-SE" sz="3600">
                <a:solidFill>
                  <a:schemeClr val="lt1"/>
                </a:solidFill>
              </a:rPr>
              <a:t>”En respektfull matchmiljö”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5" name="Google Shape;295;p10"/>
          <p:cNvSpPr txBox="1">
            <a:spLocks noGrp="1"/>
          </p:cNvSpPr>
          <p:nvPr>
            <p:ph type="body" idx="1"/>
          </p:nvPr>
        </p:nvSpPr>
        <p:spPr>
          <a:xfrm>
            <a:off x="405522" y="2048075"/>
            <a:ext cx="48036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sv-SE" sz="26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Bakgrund</a:t>
            </a:r>
            <a:endParaRPr sz="1475"/>
          </a:p>
          <a:p>
            <a:pPr marL="0" lvl="0" indent="0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sz="26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316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Calibri"/>
              <a:buChar char="•"/>
            </a:pPr>
            <a:r>
              <a:rPr lang="sv-SE" sz="2000" b="1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Hallands Fotbollförbund vill att samtliga matcher i Halland ska vara en trevlig upplevelse för samtliga inblandade.</a:t>
            </a:r>
            <a:endParaRPr sz="1475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Calibri"/>
              <a:buChar char="•"/>
            </a:pPr>
            <a:r>
              <a:rPr lang="sv-SE" sz="2000" b="1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Ledarna har en viktig uppgift i denna del och bör redan i tidig ålder lära spelarna att visa respekt för samtliga inblandade</a:t>
            </a:r>
            <a:endParaRPr sz="1475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Calibri"/>
              <a:buChar char="•"/>
            </a:pPr>
            <a:r>
              <a:rPr lang="sv-SE" sz="2000" b="1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Spelare, ledare och publik ska också visa respekt för domaren och hens beslut.</a:t>
            </a:r>
            <a:endParaRPr sz="1475"/>
          </a:p>
          <a:p>
            <a:pPr marL="148500" lvl="0" indent="-67537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75"/>
              <a:buNone/>
            </a:pPr>
            <a:endParaRPr sz="1475"/>
          </a:p>
        </p:txBody>
      </p:sp>
      <p:sp>
        <p:nvSpPr>
          <p:cNvPr id="296" name="Google Shape;296;p10"/>
          <p:cNvSpPr txBox="1">
            <a:spLocks noGrp="1"/>
          </p:cNvSpPr>
          <p:nvPr>
            <p:ph type="ftr" idx="11"/>
          </p:nvPr>
        </p:nvSpPr>
        <p:spPr>
          <a:xfrm>
            <a:off x="405527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rgbClr val="005293"/>
                </a:solidFill>
                <a:latin typeface="Calibri"/>
                <a:ea typeface="Calibri"/>
                <a:cs typeface="Calibri"/>
                <a:sym typeface="Calibri"/>
              </a:rPr>
              <a:t>Nationella spelformer, utbildning 7 mot 7 (10-12 år)</a:t>
            </a:r>
            <a:endParaRPr>
              <a:solidFill>
                <a:srgbClr val="0052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0" descr="En bild som visar text, logotyp, Teckensnitt, emblem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1450"/>
            <a:ext cx="1112262" cy="9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 descr="En bild som visar fotboll, gräs, person, fäl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2725" y="2870400"/>
            <a:ext cx="3200125" cy="21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c256dd836_0_105"/>
          <p:cNvSpPr txBox="1">
            <a:spLocks noGrp="1"/>
          </p:cNvSpPr>
          <p:nvPr>
            <p:ph type="title"/>
          </p:nvPr>
        </p:nvSpPr>
        <p:spPr>
          <a:xfrm>
            <a:off x="623200" y="24201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Information från styrelsen</a:t>
            </a:r>
            <a:endParaRPr sz="4900">
              <a:solidFill>
                <a:schemeClr val="lt1"/>
              </a:solidFill>
            </a:endParaRPr>
          </a:p>
        </p:txBody>
      </p:sp>
      <p:pic>
        <p:nvPicPr>
          <p:cNvPr id="177" name="Google Shape;177;g3cc256dd836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"/>
          <p:cNvSpPr txBox="1">
            <a:spLocks noGrp="1"/>
          </p:cNvSpPr>
          <p:nvPr>
            <p:ph type="ctrTitle"/>
          </p:nvPr>
        </p:nvSpPr>
        <p:spPr>
          <a:xfrm>
            <a:off x="1112262" y="1737359"/>
            <a:ext cx="7157407" cy="57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Corbel"/>
              <a:buNone/>
            </a:pPr>
            <a:r>
              <a:rPr lang="sv-SE" sz="3600" b="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”En respektfull matchmiljö”</a:t>
            </a:r>
            <a:br>
              <a:rPr lang="sv-SE" sz="3600" b="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</a:br>
            <a:endParaRPr/>
          </a:p>
        </p:txBody>
      </p:sp>
      <p:sp>
        <p:nvSpPr>
          <p:cNvPr id="304" name="Google Shape;304;p11"/>
          <p:cNvSpPr txBox="1">
            <a:spLocks noGrp="1"/>
          </p:cNvSpPr>
          <p:nvPr>
            <p:ph type="body" idx="2"/>
          </p:nvPr>
        </p:nvSpPr>
        <p:spPr>
          <a:xfrm>
            <a:off x="4150550" y="2102475"/>
            <a:ext cx="4344600" cy="3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sv-SE" sz="23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Matchmöte</a:t>
            </a:r>
            <a:endParaRPr sz="1775"/>
          </a:p>
          <a:p>
            <a:pPr marL="457200" lvl="0" indent="-355600" algn="l" rtl="0">
              <a:lnSpc>
                <a:spcPct val="90000"/>
              </a:lnSpc>
              <a:spcBef>
                <a:spcPts val="316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Corbel"/>
              <a:buChar char="•"/>
            </a:pPr>
            <a:r>
              <a:rPr lang="sv-SE" sz="20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Hemmalaget ansvarar för att det vid samtliga  matcher för ungdomslag 10-14 år finns en utsedd Matchvärd.</a:t>
            </a:r>
            <a:endParaRPr sz="1775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Corbel"/>
              <a:buChar char="•"/>
            </a:pPr>
            <a:r>
              <a:rPr lang="sv-SE" sz="20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Matchmöte genomförs 10 minuter före matchstart i anslutning till spelplanen.</a:t>
            </a:r>
            <a:endParaRPr sz="2000" b="1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Corbel"/>
              <a:buChar char="•"/>
            </a:pPr>
            <a:r>
              <a:rPr lang="sv-SE" sz="195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Matchmötet ska pågå i max två minuter</a:t>
            </a:r>
            <a:endParaRPr sz="2600" b="1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Corbel"/>
              <a:buChar char="•"/>
            </a:pPr>
            <a:r>
              <a:rPr lang="sv-SE" sz="20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Deltagare: huvuddomare, huvudtränaren i respektive lag och båda lagens lagkaptener </a:t>
            </a:r>
            <a:endParaRPr sz="1775"/>
          </a:p>
          <a:p>
            <a:pPr marL="457200" lvl="0" indent="0" algn="l" rtl="0">
              <a:lnSpc>
                <a:spcPct val="90000"/>
              </a:lnSpc>
              <a:spcBef>
                <a:spcPts val="316"/>
              </a:spcBef>
              <a:spcAft>
                <a:spcPts val="0"/>
              </a:spcAft>
              <a:buNone/>
            </a:pPr>
            <a:endParaRPr sz="1775"/>
          </a:p>
          <a:p>
            <a:pPr marL="148500" lvl="0" indent="-67537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75"/>
              <a:buNone/>
            </a:pPr>
            <a:endParaRPr sz="1775"/>
          </a:p>
        </p:txBody>
      </p:sp>
      <p:sp>
        <p:nvSpPr>
          <p:cNvPr id="305" name="Google Shape;305;p11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rgbClr val="005293"/>
                </a:solidFill>
                <a:latin typeface="Calibri"/>
                <a:ea typeface="Calibri"/>
                <a:cs typeface="Calibri"/>
                <a:sym typeface="Calibri"/>
              </a:rPr>
              <a:t>Nationella spelformer, utbildning 7 mot 7 (10-12 år)</a:t>
            </a:r>
            <a:endParaRPr>
              <a:solidFill>
                <a:srgbClr val="0052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1" descr="En bild som visar text, logotyp, Teckensnitt, emblem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1450"/>
            <a:ext cx="1112262" cy="9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59" y="2799225"/>
            <a:ext cx="3634600" cy="27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cc256dd836_0_93"/>
          <p:cNvSpPr txBox="1">
            <a:spLocks noGrp="1"/>
          </p:cNvSpPr>
          <p:nvPr>
            <p:ph type="ctrTitle"/>
          </p:nvPr>
        </p:nvSpPr>
        <p:spPr>
          <a:xfrm>
            <a:off x="1500978" y="350559"/>
            <a:ext cx="6538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</a:pPr>
            <a:r>
              <a:rPr lang="sv-SE"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”En respektfull matchmiljö”         </a:t>
            </a:r>
            <a:r>
              <a:rPr lang="sv-SE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Ungdomsfotboll </a:t>
            </a:r>
            <a:br>
              <a:rPr lang="sv-SE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/>
          </a:p>
        </p:txBody>
      </p:sp>
      <p:sp>
        <p:nvSpPr>
          <p:cNvPr id="313" name="Google Shape;313;g3cc256dd836_0_93"/>
          <p:cNvSpPr txBox="1">
            <a:spLocks noGrp="1"/>
          </p:cNvSpPr>
          <p:nvPr>
            <p:ph type="body" idx="1"/>
          </p:nvPr>
        </p:nvSpPr>
        <p:spPr>
          <a:xfrm>
            <a:off x="515938" y="1693529"/>
            <a:ext cx="36993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sv-SE" sz="21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DOMARENS ROLL</a:t>
            </a:r>
            <a:endParaRPr sz="1875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sz="1875"/>
          </a:p>
          <a:p>
            <a:pPr marL="148499" lvl="0" indent="-67537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75"/>
              <a:buNone/>
            </a:pPr>
            <a:endParaRPr sz="1875"/>
          </a:p>
        </p:txBody>
      </p:sp>
      <p:sp>
        <p:nvSpPr>
          <p:cNvPr id="314" name="Google Shape;314;g3cc256dd836_0_93"/>
          <p:cNvSpPr txBox="1">
            <a:spLocks noGrp="1"/>
          </p:cNvSpPr>
          <p:nvPr>
            <p:ph type="body" idx="2"/>
          </p:nvPr>
        </p:nvSpPr>
        <p:spPr>
          <a:xfrm>
            <a:off x="405525" y="2638850"/>
            <a:ext cx="4973700" cy="3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8499" lvl="0" indent="-158024" algn="l" rtl="0">
              <a:lnSpc>
                <a:spcPct val="90000"/>
              </a:lnSpc>
              <a:spcBef>
                <a:spcPts val="316"/>
              </a:spcBef>
              <a:spcAft>
                <a:spcPts val="0"/>
              </a:spcAft>
              <a:buClr>
                <a:srgbClr val="F2F2F2"/>
              </a:buClr>
              <a:buSzPts val="1950"/>
              <a:buChar char="•"/>
            </a:pPr>
            <a:r>
              <a:rPr lang="sv-SE" sz="195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Huvuddomaren leder mötet och bestämmer plats, förslagsvis mellan avbytarbåsen men ändå avskilt från övriga.</a:t>
            </a:r>
            <a:endParaRPr sz="1875"/>
          </a:p>
          <a:p>
            <a:pPr marL="148499" lvl="0" indent="-158024" algn="l" rtl="0">
              <a:lnSpc>
                <a:spcPct val="90000"/>
              </a:lnSpc>
              <a:spcBef>
                <a:spcPts val="316"/>
              </a:spcBef>
              <a:spcAft>
                <a:spcPts val="0"/>
              </a:spcAft>
              <a:buClr>
                <a:srgbClr val="F2F2F2"/>
              </a:buClr>
              <a:buSzPts val="1950"/>
              <a:buChar char="•"/>
            </a:pPr>
            <a:r>
              <a:rPr lang="sv-SE" sz="195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Huvuddomaren ger kort sin syn på matchen och förmedlar det som hen tycker är viktigt.</a:t>
            </a:r>
            <a:endParaRPr sz="1875"/>
          </a:p>
          <a:p>
            <a:pPr marL="148499" lvl="0" indent="-158024" algn="l" rtl="0">
              <a:lnSpc>
                <a:spcPct val="90000"/>
              </a:lnSpc>
              <a:spcBef>
                <a:spcPts val="316"/>
              </a:spcBef>
              <a:spcAft>
                <a:spcPts val="0"/>
              </a:spcAft>
              <a:buClr>
                <a:srgbClr val="F2F2F2"/>
              </a:buClr>
              <a:buSzPts val="1950"/>
              <a:buChar char="•"/>
            </a:pPr>
            <a:r>
              <a:rPr lang="sv-SE" sz="195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Lagkaptener och tränare får också komma till tals och förmedlar sedan informationen till övriga spelare.</a:t>
            </a:r>
            <a:endParaRPr sz="1875"/>
          </a:p>
          <a:p>
            <a:pPr marL="148499" lvl="0" indent="0" algn="l" rtl="0">
              <a:lnSpc>
                <a:spcPct val="90000"/>
              </a:lnSpc>
              <a:spcBef>
                <a:spcPts val="316"/>
              </a:spcBef>
              <a:spcAft>
                <a:spcPts val="0"/>
              </a:spcAft>
              <a:buNone/>
            </a:pPr>
            <a:endParaRPr sz="2175"/>
          </a:p>
          <a:p>
            <a:pPr marL="148499" lvl="0" indent="-67537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75"/>
              <a:buNone/>
            </a:pPr>
            <a:r>
              <a:rPr lang="sv-SE" sz="2175"/>
              <a:t>Dom</a:t>
            </a:r>
            <a:endParaRPr sz="2175"/>
          </a:p>
        </p:txBody>
      </p:sp>
      <p:sp>
        <p:nvSpPr>
          <p:cNvPr id="315" name="Google Shape;315;g3cc256dd836_0_93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3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rgbClr val="005293"/>
                </a:solidFill>
                <a:latin typeface="Calibri"/>
                <a:ea typeface="Calibri"/>
                <a:cs typeface="Calibri"/>
                <a:sym typeface="Calibri"/>
              </a:rPr>
              <a:t>Nationella spelformer, utbildning 7 mot 7 (10-12 år)</a:t>
            </a:r>
            <a:endParaRPr>
              <a:solidFill>
                <a:srgbClr val="0052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3cc256dd836_0_93" descr="En bild som visar text, logotyp, Teckensnitt, emblem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850"/>
            <a:ext cx="1112262" cy="9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cc256dd836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191" y="2783154"/>
            <a:ext cx="3027319" cy="201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ctrTitle"/>
          </p:nvPr>
        </p:nvSpPr>
        <p:spPr>
          <a:xfrm>
            <a:off x="1500978" y="350559"/>
            <a:ext cx="6538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</a:pPr>
            <a:r>
              <a:rPr lang="sv-SE"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”En respektfull matchmiljö”         </a:t>
            </a:r>
            <a:r>
              <a:rPr lang="sv-SE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Ungdomsfotboll </a:t>
            </a:r>
            <a:br>
              <a:rPr lang="sv-SE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/>
          </a:p>
        </p:txBody>
      </p:sp>
      <p:sp>
        <p:nvSpPr>
          <p:cNvPr id="323" name="Google Shape;323;p13"/>
          <p:cNvSpPr txBox="1">
            <a:spLocks noGrp="1"/>
          </p:cNvSpPr>
          <p:nvPr>
            <p:ph type="body" idx="1"/>
          </p:nvPr>
        </p:nvSpPr>
        <p:spPr>
          <a:xfrm>
            <a:off x="556950" y="1223150"/>
            <a:ext cx="59814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sv-SE" sz="36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DIN ROLL SOM MATCHVÄRD</a:t>
            </a:r>
            <a:endParaRPr sz="3375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sz="3375"/>
          </a:p>
          <a:p>
            <a:pPr marL="148500" lvl="0" indent="-67537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75"/>
              <a:buNone/>
            </a:pPr>
            <a:endParaRPr sz="3375"/>
          </a:p>
        </p:txBody>
      </p:sp>
      <p:sp>
        <p:nvSpPr>
          <p:cNvPr id="324" name="Google Shape;324;p13"/>
          <p:cNvSpPr txBox="1">
            <a:spLocks noGrp="1"/>
          </p:cNvSpPr>
          <p:nvPr>
            <p:ph type="body" idx="2"/>
          </p:nvPr>
        </p:nvSpPr>
        <p:spPr>
          <a:xfrm>
            <a:off x="405525" y="2179450"/>
            <a:ext cx="5690400" cy="3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2331" lvl="0" indent="-133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100"/>
              <a:buChar char="•"/>
            </a:pPr>
            <a:r>
              <a:rPr lang="sv-SE" sz="21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Var på plats när domarna anländer till spelplanen.</a:t>
            </a:r>
            <a:endParaRPr sz="1875"/>
          </a:p>
          <a:p>
            <a:pPr marL="72331" lvl="0" indent="-133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100"/>
              <a:buChar char="•"/>
            </a:pPr>
            <a:r>
              <a:rPr lang="sv-SE" sz="21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Ta emot domarna och visa dem till omklädningsrummet.</a:t>
            </a:r>
            <a:endParaRPr sz="1875"/>
          </a:p>
          <a:p>
            <a:pPr marL="72331" lvl="0" indent="-133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2100"/>
              <a:buChar char="•"/>
            </a:pPr>
            <a:r>
              <a:rPr lang="sv-SE" sz="21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Efter att domarna har genomfört plankontrollen meddelas du och åtgärdar eventuella brister.</a:t>
            </a:r>
            <a:endParaRPr sz="1875"/>
          </a:p>
          <a:p>
            <a:pPr marL="72331" lvl="0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800"/>
              <a:buChar char="•"/>
            </a:pPr>
            <a:r>
              <a:rPr lang="sv-SE" sz="225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Matchvärden hjälper till att samla gruppen och </a:t>
            </a:r>
            <a:r>
              <a:rPr lang="sv-SE" sz="21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deltar i matchmötet </a:t>
            </a:r>
            <a:endParaRPr sz="1875"/>
          </a:p>
          <a:p>
            <a:pPr marL="72331" lvl="0" indent="-13335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2F2F2"/>
              </a:buClr>
              <a:buSzPts val="2100"/>
              <a:buChar char="•"/>
            </a:pPr>
            <a:r>
              <a:rPr lang="sv-SE" sz="2100" b="1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Beroende på hur anläggningen är utformad så kan domarna behöva assistans i samband med att de ska till eller ifrån omklädningsrummet, i paus och efter matchen.</a:t>
            </a:r>
            <a:endParaRPr sz="1875"/>
          </a:p>
        </p:txBody>
      </p:sp>
      <p:sp>
        <p:nvSpPr>
          <p:cNvPr id="325" name="Google Shape;325;p13"/>
          <p:cNvSpPr txBox="1">
            <a:spLocks noGrp="1"/>
          </p:cNvSpPr>
          <p:nvPr>
            <p:ph type="ftr" idx="11"/>
          </p:nvPr>
        </p:nvSpPr>
        <p:spPr>
          <a:xfrm>
            <a:off x="405526" y="131445"/>
            <a:ext cx="4002167" cy="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rgbClr val="005293"/>
                </a:solidFill>
                <a:latin typeface="Calibri"/>
                <a:ea typeface="Calibri"/>
                <a:cs typeface="Calibri"/>
                <a:sym typeface="Calibri"/>
              </a:rPr>
              <a:t>Nationella spelformer, utbildning 7 mot 7 (10-12 år)</a:t>
            </a:r>
            <a:endParaRPr>
              <a:solidFill>
                <a:srgbClr val="0052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3" descr="En bild som visar text, logotyp, Teckensnitt, emblem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850"/>
            <a:ext cx="1112262" cy="9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175" y="2470052"/>
            <a:ext cx="2649325" cy="24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cc256dd836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cc256dd836_0_122"/>
          <p:cNvSpPr txBox="1"/>
          <p:nvPr/>
        </p:nvSpPr>
        <p:spPr>
          <a:xfrm>
            <a:off x="457194" y="1845342"/>
            <a:ext cx="4586400" cy="3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sv-SE" sz="2000">
                <a:solidFill>
                  <a:srgbClr val="FFFFFF"/>
                </a:solidFill>
              </a:rPr>
              <a:t>Fredrik Fritz, ordförande</a:t>
            </a:r>
            <a:endParaRPr sz="28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sv-SE" sz="2000">
                <a:solidFill>
                  <a:srgbClr val="FFFFFF"/>
                </a:solidFill>
              </a:rPr>
              <a:t>Rolf Bengtsson, vice ordförande</a:t>
            </a:r>
            <a:endParaRPr sz="28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sv-SE" sz="2000">
                <a:solidFill>
                  <a:srgbClr val="FFFFFF"/>
                </a:solidFill>
              </a:rPr>
              <a:t>Stefan Bokström, kassör</a:t>
            </a:r>
            <a:endParaRPr sz="28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sv-SE" sz="2000">
                <a:solidFill>
                  <a:srgbClr val="FFFFFF"/>
                </a:solidFill>
              </a:rPr>
              <a:t>Anders Holmén, sekreterare</a:t>
            </a:r>
            <a:endParaRPr sz="28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sv-SE" sz="2000">
                <a:solidFill>
                  <a:srgbClr val="FFFFFF"/>
                </a:solidFill>
              </a:rPr>
              <a:t>Per Hallström</a:t>
            </a:r>
            <a:endParaRPr sz="28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sv-SE" sz="2000">
                <a:solidFill>
                  <a:srgbClr val="FFFFFF"/>
                </a:solidFill>
              </a:rPr>
              <a:t>Martin Östling</a:t>
            </a:r>
            <a:endParaRPr sz="28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sv-SE" sz="2000">
                <a:solidFill>
                  <a:srgbClr val="FFFFFF"/>
                </a:solidFill>
              </a:rPr>
              <a:t>Anders Brogren (U-sektionens ordförande, suppleant)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rgbClr val="FFFFFF"/>
                </a:solidFill>
              </a:rPr>
              <a:t>Note: vid årsmötet 28 mars kan nya ledamöter ha valts in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84" name="Google Shape;184;g3cc256dd836_0_1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Styrelse Alets IK &amp; Ungdomssektion   </a:t>
            </a:r>
            <a:endParaRPr sz="4900">
              <a:solidFill>
                <a:schemeClr val="lt1"/>
              </a:solidFill>
            </a:endParaRPr>
          </a:p>
        </p:txBody>
      </p:sp>
      <p:sp>
        <p:nvSpPr>
          <p:cNvPr id="185" name="Google Shape;185;g3cc256dd836_0_122"/>
          <p:cNvSpPr txBox="1"/>
          <p:nvPr/>
        </p:nvSpPr>
        <p:spPr>
          <a:xfrm>
            <a:off x="5286225" y="1647525"/>
            <a:ext cx="3477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sv-SE" sz="2000">
                <a:solidFill>
                  <a:srgbClr val="FFFFFF"/>
                </a:solidFill>
              </a:rPr>
              <a:t>Ungdomssektionen: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sv-SE" sz="2000">
                <a:solidFill>
                  <a:srgbClr val="FFFFFF"/>
                </a:solidFill>
              </a:rPr>
              <a:t>Anders Brogren (ordf) 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rgbClr val="FFFFFF"/>
                </a:solidFill>
              </a:rPr>
              <a:t>Anita Hansson, 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sv-SE" sz="2000">
                <a:solidFill>
                  <a:srgbClr val="FFFFFF"/>
                </a:solidFill>
              </a:rPr>
              <a:t>Hampus Leandersson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sv-SE" sz="2000">
                <a:solidFill>
                  <a:srgbClr val="FFFFFF"/>
                </a:solidFill>
              </a:rPr>
              <a:t>Håkan Hallberg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sv-SE" sz="2000">
                <a:solidFill>
                  <a:srgbClr val="FFFFFF"/>
                </a:solidFill>
              </a:rPr>
              <a:t>Malin Larsson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sv-SE" sz="2000">
                <a:solidFill>
                  <a:srgbClr val="FFFFFF"/>
                </a:solidFill>
              </a:rPr>
              <a:t>Per Eklöf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Vår målsättning </a:t>
            </a:r>
            <a:endParaRPr sz="4900">
              <a:solidFill>
                <a:schemeClr val="lt1"/>
              </a:solidFill>
            </a:endParaRPr>
          </a:p>
        </p:txBody>
      </p:sp>
      <p:sp>
        <p:nvSpPr>
          <p:cNvPr id="191" name="Google Shape;191;p2"/>
          <p:cNvSpPr txBox="1">
            <a:spLocks noGrp="1"/>
          </p:cNvSpPr>
          <p:nvPr>
            <p:ph type="body" idx="1"/>
          </p:nvPr>
        </p:nvSpPr>
        <p:spPr>
          <a:xfrm>
            <a:off x="899592" y="1600200"/>
            <a:ext cx="7787100" cy="4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>
                <a:solidFill>
                  <a:schemeClr val="lt1"/>
                </a:solidFill>
              </a:rPr>
              <a:t>Gemenskap skapar en stark förening!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>
                <a:solidFill>
                  <a:schemeClr val="lt1"/>
                </a:solidFill>
              </a:rPr>
              <a:t>Bra ledare är klubbens största tillgång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>
                <a:solidFill>
                  <a:schemeClr val="lt1"/>
                </a:solidFill>
              </a:rPr>
              <a:t>Fokus från styrelsen 2026 / 2027</a:t>
            </a:r>
            <a:endParaRPr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sv-SE">
                <a:solidFill>
                  <a:schemeClr val="lt1"/>
                </a:solidFill>
              </a:rPr>
              <a:t>Fortsatt klubbutveckling</a:t>
            </a:r>
            <a:endParaRPr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sv-SE">
                <a:solidFill>
                  <a:schemeClr val="lt1"/>
                </a:solidFill>
              </a:rPr>
              <a:t>Fokus på ledarutbildning</a:t>
            </a:r>
            <a:endParaRPr>
              <a:solidFill>
                <a:schemeClr val="lt1"/>
              </a:solidFill>
            </a:endParaRPr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</a:pPr>
            <a:r>
              <a:rPr lang="sv-SE">
                <a:solidFill>
                  <a:schemeClr val="lt1"/>
                </a:solidFill>
              </a:rPr>
              <a:t>Bygga en stark gemenskap</a:t>
            </a:r>
            <a:endParaRPr>
              <a:solidFill>
                <a:schemeClr val="lt1"/>
              </a:solidFill>
            </a:endParaRPr>
          </a:p>
          <a:p>
            <a:pPr marL="2286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sv-SE"/>
              <a:t>                                      </a:t>
            </a:r>
            <a:endParaRPr/>
          </a:p>
        </p:txBody>
      </p:sp>
      <p:pic>
        <p:nvPicPr>
          <p:cNvPr id="192" name="Google Shape;1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c0b0ce1f4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>
                <a:solidFill>
                  <a:schemeClr val="lt1"/>
                </a:solidFill>
              </a:rPr>
              <a:t>Föräldrarollen i laget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8" name="Google Shape;198;g3cc0b0ce1f4_0_0"/>
          <p:cNvSpPr txBox="1">
            <a:spLocks noGrp="1"/>
          </p:cNvSpPr>
          <p:nvPr>
            <p:ph type="body" idx="1"/>
          </p:nvPr>
        </p:nvSpPr>
        <p:spPr>
          <a:xfrm>
            <a:off x="899592" y="1600200"/>
            <a:ext cx="7787100" cy="46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v-SE">
                <a:solidFill>
                  <a:schemeClr val="lt1"/>
                </a:solidFill>
              </a:rPr>
              <a:t>En viktig förutsättning för vår förening är alla föräldrar. Utan föräldrarnas engagemang fungerar inte verksamheten.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v-SE">
                <a:solidFill>
                  <a:schemeClr val="lt1"/>
                </a:solidFill>
              </a:rPr>
              <a:t>Därför är det viktigt att alla föräldrar med barn i vår förening inser att föräldrarnas närvaro och insatser i Alets IK inte bara är välkomna utan helt nödvändiga. </a:t>
            </a:r>
            <a:r>
              <a:rPr lang="sv-SE"/>
              <a:t>                                         </a:t>
            </a:r>
            <a:endParaRPr/>
          </a:p>
        </p:txBody>
      </p:sp>
      <p:pic>
        <p:nvPicPr>
          <p:cNvPr id="199" name="Google Shape;199;g3cc0b0ce1f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5" y="0"/>
            <a:ext cx="1801875" cy="15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body" idx="1"/>
          </p:nvPr>
        </p:nvSpPr>
        <p:spPr>
          <a:xfrm>
            <a:off x="899592" y="1600200"/>
            <a:ext cx="7787208" cy="463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>
                <a:solidFill>
                  <a:schemeClr val="lt1"/>
                </a:solidFill>
              </a:rPr>
              <a:t>Som förälder är vi sponsorer, ledare, hälsoexperter, fixare, massörer, engagerade i råd, styrelse men inte minst är vi logistiker, stöttande och peppande.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>
                <a:solidFill>
                  <a:schemeClr val="lt1"/>
                </a:solidFill>
              </a:rPr>
              <a:t>En förutsättning för ett fungerande lag är ett samarbete mellan ledare, föräldrar och förening.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>
                <a:solidFill>
                  <a:schemeClr val="lt1"/>
                </a:solidFill>
              </a:rPr>
              <a:t>Notera att alla ledare arbetar ideellt och lägger många timmar av sin egen fritid för att skapa en bra och trygg fotbollsmiljö för alla barn.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v-SE">
                <a:solidFill>
                  <a:schemeClr val="lt1"/>
                </a:solidFill>
              </a:rPr>
              <a:t>Föräldrarollen i laget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6" name="Google Shape;2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5" y="0"/>
            <a:ext cx="1801875" cy="15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c256dd836_0_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8372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Information från styrelsen- </a:t>
            </a:r>
            <a:endParaRPr sz="4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476"/>
              <a:buFont typeface="Play"/>
              <a:buNone/>
            </a:pPr>
            <a:r>
              <a:rPr lang="sv-SE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 någon tvingande försäljning</a:t>
            </a:r>
            <a:r>
              <a:rPr lang="sv-SE" sz="4200">
                <a:solidFill>
                  <a:schemeClr val="lt1"/>
                </a:solidFill>
              </a:rPr>
              <a:t> </a:t>
            </a:r>
            <a:endParaRPr sz="4200">
              <a:solidFill>
                <a:schemeClr val="lt1"/>
              </a:solidFill>
            </a:endParaRPr>
          </a:p>
        </p:txBody>
      </p:sp>
      <p:pic>
        <p:nvPicPr>
          <p:cNvPr id="212" name="Google Shape;212;g3cc256dd836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cc256dd836_0_84"/>
          <p:cNvSpPr txBox="1">
            <a:spLocks noGrp="1"/>
          </p:cNvSpPr>
          <p:nvPr>
            <p:ph type="body" idx="1"/>
          </p:nvPr>
        </p:nvSpPr>
        <p:spPr>
          <a:xfrm>
            <a:off x="392300" y="1909200"/>
            <a:ext cx="7400400" cy="3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Dock finns möjlighet för laget att  tjäna extra pengar till cuper eller andra gemensamma aktiviteter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sv-SE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Genom försäljning av Bingolotter jul och påsk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70 % av överskottet tillfaller laget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sv-SE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Föreningen samordnar beställningen av lotterna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c256dd836_0_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8372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Information från styrelsen- arbetsuppgifter vi behöver föräldrarnas hjälp med</a:t>
            </a:r>
            <a:endParaRPr sz="4900">
              <a:solidFill>
                <a:schemeClr val="lt1"/>
              </a:solidFill>
            </a:endParaRPr>
          </a:p>
        </p:txBody>
      </p:sp>
      <p:pic>
        <p:nvPicPr>
          <p:cNvPr id="219" name="Google Shape;219;g3cc256dd836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cc256dd836_0_116"/>
          <p:cNvSpPr txBox="1">
            <a:spLocks noGrp="1"/>
          </p:cNvSpPr>
          <p:nvPr>
            <p:ph type="body" idx="1"/>
          </p:nvPr>
        </p:nvSpPr>
        <p:spPr>
          <a:xfrm>
            <a:off x="392300" y="1909200"/>
            <a:ext cx="6649200" cy="3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 dirty="0">
                <a:solidFill>
                  <a:schemeClr val="lt1"/>
                </a:solidFill>
              </a:rPr>
              <a:t>Kiosken i samband med matcher- schema finns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 dirty="0" err="1">
                <a:solidFill>
                  <a:schemeClr val="lt1"/>
                </a:solidFill>
              </a:rPr>
              <a:t>Bendt</a:t>
            </a:r>
            <a:r>
              <a:rPr lang="sv-SE" sz="2200" dirty="0">
                <a:solidFill>
                  <a:schemeClr val="lt1"/>
                </a:solidFill>
              </a:rPr>
              <a:t> Bil Cup (bemanning m.m.)- lördagar i november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 dirty="0">
                <a:solidFill>
                  <a:schemeClr val="lt1"/>
                </a:solidFill>
              </a:rPr>
              <a:t>Laxacupen (bemanning)- 23-26 juli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 dirty="0">
                <a:solidFill>
                  <a:schemeClr val="lt1"/>
                </a:solidFill>
              </a:rPr>
              <a:t>Aletdagen (programpunkter)- slutet augusti</a:t>
            </a:r>
            <a:endParaRPr sz="3000" dirty="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 dirty="0">
                <a:solidFill>
                  <a:schemeClr val="lt1"/>
                </a:solidFill>
              </a:rPr>
              <a:t>Prins Bertils </a:t>
            </a:r>
            <a:r>
              <a:rPr lang="sv-SE" sz="2200" dirty="0" err="1">
                <a:solidFill>
                  <a:schemeClr val="lt1"/>
                </a:solidFill>
              </a:rPr>
              <a:t>Halvmarathon</a:t>
            </a:r>
            <a:r>
              <a:rPr lang="sv-SE" sz="2200">
                <a:solidFill>
                  <a:schemeClr val="lt1"/>
                </a:solidFill>
              </a:rPr>
              <a:t> (</a:t>
            </a:r>
            <a:r>
              <a:rPr lang="sv-SE" sz="2200" dirty="0">
                <a:solidFill>
                  <a:schemeClr val="lt1"/>
                </a:solidFill>
              </a:rPr>
              <a:t>funktionärsuppgifter)- 22 augusti</a:t>
            </a:r>
            <a:endParaRPr sz="2200" dirty="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 dirty="0">
                <a:solidFill>
                  <a:schemeClr val="lt1"/>
                </a:solidFill>
              </a:rPr>
              <a:t>Matchvärdar (se info i slutet av presentationen)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sz="2200" i="1" dirty="0">
                <a:solidFill>
                  <a:schemeClr val="lt1"/>
                </a:solidFill>
              </a:rPr>
              <a:t>Något av ovan som du brinner lite extra för? </a:t>
            </a:r>
            <a:endParaRPr sz="2200" i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sz="2200" i="1" dirty="0">
                <a:solidFill>
                  <a:schemeClr val="lt1"/>
                </a:solidFill>
              </a:rPr>
              <a:t>Anmäl ditt intresse till lagets ledarstab!</a:t>
            </a:r>
            <a:endParaRPr sz="3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c2c5a74cc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sv-SE" sz="4300">
                <a:solidFill>
                  <a:schemeClr val="lt1"/>
                </a:solidFill>
              </a:rPr>
              <a:t>Kiosken Alevallen</a:t>
            </a:r>
            <a:endParaRPr sz="4900">
              <a:solidFill>
                <a:schemeClr val="lt1"/>
              </a:solidFill>
            </a:endParaRPr>
          </a:p>
        </p:txBody>
      </p:sp>
      <p:pic>
        <p:nvPicPr>
          <p:cNvPr id="226" name="Google Shape;226;g3cc2c5a74c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5112800"/>
            <a:ext cx="2053049" cy="1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cc2c5a74cc_0_0"/>
          <p:cNvSpPr txBox="1">
            <a:spLocks noGrp="1"/>
          </p:cNvSpPr>
          <p:nvPr>
            <p:ph type="body" idx="1"/>
          </p:nvPr>
        </p:nvSpPr>
        <p:spPr>
          <a:xfrm>
            <a:off x="392300" y="1909200"/>
            <a:ext cx="6649200" cy="3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Vara på plats 30-45 min innan avspark, koka kaffe och plocka fram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Grilla, servera och sälja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Plocka undan och göra rent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Finns instruktioner och varor i kiosken</a:t>
            </a:r>
            <a:endParaRPr sz="2200">
              <a:solidFill>
                <a:schemeClr val="lt1"/>
              </a:solidFill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sv-SE" sz="2200">
                <a:solidFill>
                  <a:schemeClr val="lt1"/>
                </a:solidFill>
              </a:rPr>
              <a:t>Herrlaget får korv eller burgare efter de spelat klart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vFF">
  <a:themeElements>
    <a:clrScheme name="SvF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293"/>
      </a:accent1>
      <a:accent2>
        <a:srgbClr val="FECB00"/>
      </a:accent2>
      <a:accent3>
        <a:srgbClr val="63B9E9"/>
      </a:accent3>
      <a:accent4>
        <a:srgbClr val="449DD7"/>
      </a:accent4>
      <a:accent5>
        <a:srgbClr val="0085C8"/>
      </a:accent5>
      <a:accent6>
        <a:srgbClr val="00345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Bildspel på skärmen (4:3)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Calibri</vt:lpstr>
      <vt:lpstr>Arial</vt:lpstr>
      <vt:lpstr>Corbel</vt:lpstr>
      <vt:lpstr>Play</vt:lpstr>
      <vt:lpstr>Office-tema</vt:lpstr>
      <vt:lpstr>1_SvFF</vt:lpstr>
      <vt:lpstr>Föräldramöte</vt:lpstr>
      <vt:lpstr>Information från styrelsen</vt:lpstr>
      <vt:lpstr>Styrelse Alets IK &amp; Ungdomssektion   </vt:lpstr>
      <vt:lpstr>Vår målsättning </vt:lpstr>
      <vt:lpstr>Föräldrarollen i laget</vt:lpstr>
      <vt:lpstr>Föräldrarollen i laget</vt:lpstr>
      <vt:lpstr>Information från styrelsen-  inte någon tvingande försäljning </vt:lpstr>
      <vt:lpstr>Information från styrelsen- arbetsuppgifter vi behöver föräldrarnas hjälp med</vt:lpstr>
      <vt:lpstr>Kiosken Alevallen</vt:lpstr>
      <vt:lpstr>Arbete under Laxacupen</vt:lpstr>
      <vt:lpstr>Arbete i samband med Prinsens minne</vt:lpstr>
      <vt:lpstr>Bendt Bil Cup</vt:lpstr>
      <vt:lpstr>Information från lagets ledare</vt:lpstr>
      <vt:lpstr>Hjälp ditt barn genom att: </vt:lpstr>
      <vt:lpstr>På matcher och träning: </vt:lpstr>
      <vt:lpstr>Övrigt</vt:lpstr>
      <vt:lpstr>Föräldrarepresentant </vt:lpstr>
      <vt:lpstr>Andra idrotter</vt:lpstr>
      <vt:lpstr>”En respektfull matchmiljö”</vt:lpstr>
      <vt:lpstr>”En respektfull matchmiljö” </vt:lpstr>
      <vt:lpstr>”En respektfull matchmiljö”         Ungdomsfotboll  </vt:lpstr>
      <vt:lpstr>”En respektfull matchmiljö”         Ungdomsfotboll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Hewlett-Packard Company</dc:creator>
  <cp:lastModifiedBy>Larsson Malin HS VO3</cp:lastModifiedBy>
  <cp:revision>1</cp:revision>
  <dcterms:created xsi:type="dcterms:W3CDTF">2024-12-07T11:25:21Z</dcterms:created>
  <dcterms:modified xsi:type="dcterms:W3CDTF">2026-03-10T17:38:46Z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0x0101000B3F1568B270C7489FBEB940CA86726B</vt:lpwstr>
  </property>
  <property fmtid="{D5CDD505-2E9C-101B-9397-08002B2CF9AE}" pid="3" name="MediaServiceImageTags">
    <vt:lpwstr/>
  </property>
</Properties>
</file>