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9" r:id="rId6"/>
    <p:sldId id="256" r:id="rId7"/>
    <p:sldId id="269" r:id="rId8"/>
    <p:sldId id="262" r:id="rId9"/>
    <p:sldId id="263" r:id="rId10"/>
    <p:sldId id="264" r:id="rId11"/>
    <p:sldId id="265" r:id="rId12"/>
    <p:sldId id="266" r:id="rId13"/>
    <p:sldId id="6516" r:id="rId14"/>
    <p:sldId id="6515" r:id="rId15"/>
    <p:sldId id="6514" r:id="rId16"/>
    <p:sldId id="6513" r:id="rId17"/>
    <p:sldId id="6512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D7AC5-95D9-4646-BAC4-26A92204C7C4}" v="344" dt="2025-01-29T16:02:4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3E94F94-17D9-4A37-8863-5976C764D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673" y="2616299"/>
            <a:ext cx="4971527" cy="1260376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92673" y="4433987"/>
            <a:ext cx="3479627" cy="5666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8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Presentatörens namn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EECE34A-7D3D-49E5-885E-D1525204167C}"/>
              </a:ext>
            </a:extLst>
          </p:cNvPr>
          <p:cNvCxnSpPr/>
          <p:nvPr userDrawn="1"/>
        </p:nvCxnSpPr>
        <p:spPr>
          <a:xfrm>
            <a:off x="386953" y="403225"/>
            <a:ext cx="804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AA6886F-C0AD-4986-AA6F-2503BF6ED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839" y="1627664"/>
            <a:ext cx="1687369" cy="3503960"/>
          </a:xfrm>
          <a:prstGeom prst="rect">
            <a:avLst/>
          </a:prstGeom>
        </p:spPr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396BEC56-A592-4E2C-940B-D26AB0074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2673" y="2299443"/>
            <a:ext cx="1893715" cy="251671"/>
          </a:xfrm>
        </p:spPr>
        <p:txBody>
          <a:bodyPr/>
          <a:lstStyle>
            <a:lvl1pPr marL="0" indent="0">
              <a:buFontTx/>
              <a:buNone/>
              <a:defRPr sz="825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 </a:t>
            </a:r>
          </a:p>
        </p:txBody>
      </p:sp>
    </p:spTree>
    <p:extLst>
      <p:ext uri="{BB962C8B-B14F-4D97-AF65-F5344CB8AC3E}">
        <p14:creationId xmlns:p14="http://schemas.microsoft.com/office/powerpoint/2010/main" val="157707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88170" y="2062214"/>
            <a:ext cx="3819524" cy="597052"/>
          </a:xfrm>
        </p:spPr>
        <p:txBody>
          <a:bodyPr/>
          <a:lstStyle>
            <a:lvl1pPr marL="0" indent="0" algn="l">
              <a:buNone/>
              <a:defRPr sz="32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Kapitelnummer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88170" y="2763785"/>
            <a:ext cx="3819524" cy="3221090"/>
          </a:xfrm>
        </p:spPr>
        <p:txBody>
          <a:bodyPr anchor="t" anchorCtr="0"/>
          <a:lstStyle>
            <a:lvl1pPr algn="l">
              <a:defRPr sz="3225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386953" y="403225"/>
            <a:ext cx="407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4549379" y="403225"/>
            <a:ext cx="38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8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88169" y="2062214"/>
            <a:ext cx="3819524" cy="597052"/>
          </a:xfrm>
        </p:spPr>
        <p:txBody>
          <a:bodyPr/>
          <a:lstStyle>
            <a:lvl1pPr marL="0" indent="0" algn="l">
              <a:buNone/>
              <a:defRPr sz="32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Kapitelnummer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88169" y="2763785"/>
            <a:ext cx="3819524" cy="3221090"/>
          </a:xfrm>
        </p:spPr>
        <p:txBody>
          <a:bodyPr anchor="t" anchorCtr="0"/>
          <a:lstStyle>
            <a:lvl1pPr algn="l">
              <a:defRPr sz="3225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386953" y="403225"/>
            <a:ext cx="407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4549379" y="403225"/>
            <a:ext cx="38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1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88169" y="1459578"/>
            <a:ext cx="1754981" cy="1979255"/>
          </a:xfrm>
        </p:spPr>
        <p:txBody>
          <a:bodyPr anchor="t" anchorCtr="0"/>
          <a:lstStyle>
            <a:lvl1pPr algn="l">
              <a:defRPr sz="3225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BFF101C-C86F-4515-A419-2CCAA0751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6219" y="1459578"/>
            <a:ext cx="5705054" cy="4535130"/>
          </a:xfrm>
        </p:spPr>
        <p:txBody>
          <a:bodyPr/>
          <a:lstStyle>
            <a:lvl1pPr marL="0" indent="0" defTabSz="5715000">
              <a:buNone/>
              <a:tabLst>
                <a:tab pos="1076325" algn="l"/>
                <a:tab pos="5043488" algn="l"/>
              </a:tabLst>
              <a:defRPr>
                <a:solidFill>
                  <a:schemeClr val="bg1"/>
                </a:solidFill>
              </a:defRPr>
            </a:lvl1pPr>
            <a:lvl2pPr marL="148500" indent="0" defTabSz="5715000">
              <a:buNone/>
              <a:tabLst>
                <a:tab pos="1209675" algn="l"/>
                <a:tab pos="5043488" algn="l"/>
              </a:tabLst>
              <a:defRPr>
                <a:solidFill>
                  <a:schemeClr val="bg1"/>
                </a:solidFill>
              </a:defRPr>
            </a:lvl2pPr>
            <a:lvl3pPr marL="297000" indent="0" defTabSz="5715000">
              <a:buNone/>
              <a:tabLst>
                <a:tab pos="1209675" algn="l"/>
                <a:tab pos="5043488" algn="l"/>
              </a:tabLst>
              <a:defRPr>
                <a:solidFill>
                  <a:schemeClr val="bg1"/>
                </a:solidFill>
              </a:defRPr>
            </a:lvl3pPr>
            <a:lvl4pPr marL="445500" indent="0" defTabSz="5715000">
              <a:buNone/>
              <a:tabLst>
                <a:tab pos="1209675" algn="l"/>
                <a:tab pos="5043488" algn="l"/>
              </a:tabLst>
              <a:defRPr>
                <a:solidFill>
                  <a:schemeClr val="bg1"/>
                </a:solidFill>
              </a:defRPr>
            </a:lvl4pPr>
            <a:lvl5pPr marL="594000" indent="0" defTabSz="5715000">
              <a:buNone/>
              <a:tabLst>
                <a:tab pos="1209675" algn="l"/>
                <a:tab pos="5043488" algn="l"/>
              </a:tabLs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386953" y="403225"/>
            <a:ext cx="407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4549379" y="403225"/>
            <a:ext cx="38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B92DFF91-C663-4B6C-B51E-1C833F49BCD2}"/>
              </a:ext>
            </a:extLst>
          </p:cNvPr>
          <p:cNvSpPr txBox="1"/>
          <p:nvPr userDrawn="1"/>
        </p:nvSpPr>
        <p:spPr>
          <a:xfrm>
            <a:off x="0" y="-440208"/>
            <a:ext cx="9144000" cy="3231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komma till nästa information i agendan, använd TAB. Det finns tre tabbar i textplatshållaren. Rekommenderat är att använda linjal när man använder tabbar. Gå till Visa och klicka i Linjal.</a:t>
            </a:r>
          </a:p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Texten som ska vara i fetstil måste markeras manuellt.</a:t>
            </a:r>
          </a:p>
        </p:txBody>
      </p:sp>
    </p:spTree>
    <p:extLst>
      <p:ext uri="{BB962C8B-B14F-4D97-AF65-F5344CB8AC3E}">
        <p14:creationId xmlns:p14="http://schemas.microsoft.com/office/powerpoint/2010/main" val="405287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toning öv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88169" y="1173479"/>
            <a:ext cx="4631532" cy="770256"/>
          </a:xfrm>
        </p:spPr>
        <p:txBody>
          <a:bodyPr anchor="b" anchorCtr="0"/>
          <a:lstStyle>
            <a:lvl1pPr algn="l"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169" y="2561956"/>
            <a:ext cx="4631531" cy="342292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74DE646D-F9AB-4AD0-94A0-A6FEBB5394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72480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386953" y="403225"/>
            <a:ext cx="407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4549379" y="403225"/>
            <a:ext cx="38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206FAC83-49D1-435A-A959-A2BFD8F4DF82}"/>
              </a:ext>
            </a:extLst>
          </p:cNvPr>
          <p:cNvSpPr txBox="1"/>
          <p:nvPr userDrawn="1"/>
        </p:nvSpPr>
        <p:spPr>
          <a:xfrm>
            <a:off x="0" y="-324792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till bild</a:t>
            </a:r>
            <a:r>
              <a:rPr lang="sv-SE" sz="7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bakgrunden - </a:t>
            </a:r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7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7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97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88169" y="1173479"/>
            <a:ext cx="4631532" cy="770256"/>
          </a:xfrm>
        </p:spPr>
        <p:txBody>
          <a:bodyPr anchor="b" anchorCtr="0"/>
          <a:lstStyle>
            <a:lvl1pPr algn="l"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169" y="2561956"/>
            <a:ext cx="4631531" cy="342292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386953" y="403225"/>
            <a:ext cx="407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4549379" y="403225"/>
            <a:ext cx="38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206FAC83-49D1-435A-A959-A2BFD8F4DF82}"/>
              </a:ext>
            </a:extLst>
          </p:cNvPr>
          <p:cNvSpPr txBox="1"/>
          <p:nvPr userDrawn="1"/>
        </p:nvSpPr>
        <p:spPr>
          <a:xfrm>
            <a:off x="0" y="-324792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till bild</a:t>
            </a:r>
            <a:r>
              <a:rPr lang="sv-SE" sz="7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bakgrunden - </a:t>
            </a:r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7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7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989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88169" y="1173479"/>
            <a:ext cx="7681500" cy="770256"/>
          </a:xfrm>
        </p:spPr>
        <p:txBody>
          <a:bodyPr anchor="b" anchorCtr="0"/>
          <a:lstStyle>
            <a:lvl1pPr algn="l">
              <a:defRPr sz="345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169" y="2561955"/>
            <a:ext cx="3699272" cy="342265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F91A900D-C141-4C7D-9EF7-EEF091B0A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2562225"/>
            <a:ext cx="3699272" cy="34226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7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571999" y="1350455"/>
            <a:ext cx="3697669" cy="1294422"/>
          </a:xfrm>
        </p:spPr>
        <p:txBody>
          <a:bodyPr anchor="t" anchorCtr="0"/>
          <a:lstStyle>
            <a:lvl1pPr algn="l">
              <a:defRPr sz="345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F91A900D-C141-4C7D-9EF7-EEF091B0A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2844801"/>
            <a:ext cx="3699272" cy="314007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223BB1E-35AF-4D1E-B8FC-5C3E4F3E19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169" y="1173479"/>
            <a:ext cx="3699272" cy="5166000"/>
          </a:xfrm>
        </p:spPr>
        <p:txBody>
          <a:bodyPr/>
          <a:lstStyle>
            <a:lvl1pPr marL="0" indent="0">
              <a:buFontTx/>
              <a:buNone/>
              <a:defRPr sz="825"/>
            </a:lvl1pPr>
          </a:lstStyle>
          <a:p>
            <a:r>
              <a:rPr lang="sv-SE" dirty="0"/>
              <a:t> Klicka för att infoga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60332" y="131445"/>
            <a:ext cx="1597009" cy="2190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5526" y="131445"/>
            <a:ext cx="4002167" cy="21909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91844-C875-4207-83A2-1DF90B239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588167" y="2561955"/>
            <a:ext cx="7681500" cy="342292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87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Nationella spelformer, utbildning 7 mot 7 (10-12 år)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367F04-5C5B-4065-8051-25FF42D24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0006" y="131445"/>
            <a:ext cx="787766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5" b="1">
                <a:solidFill>
                  <a:schemeClr val="accent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20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399D945-546C-4F49-AA95-9EC55052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16E003A7-1DD6-4630-AA32-D032A1BF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Nationella spelformer, utbildning 7 mot 7 (10-12 år)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57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E800-EB80-4E63-B5C1-F5AD825B3146}" type="datetimeFigureOut">
              <a:rPr lang="sv-SE" smtClean="0"/>
              <a:t>2025-02-13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B598-72F5-43AF-A40C-AF8D0478421C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88169" y="1173479"/>
            <a:ext cx="7681500" cy="7702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88168" y="2561955"/>
            <a:ext cx="7681500" cy="3422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60331" y="131445"/>
            <a:ext cx="1597010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5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5527" y="131445"/>
            <a:ext cx="4002167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25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sv-SE"/>
              <a:t>Nationella spelformer, utbildning 7 mot 7 (10-12 år)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530CA824-9B77-44C7-95B6-4B82C2AACB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3" y="209551"/>
            <a:ext cx="351495" cy="747265"/>
          </a:xfrm>
          <a:prstGeom prst="rect">
            <a:avLst/>
          </a:prstGeom>
        </p:spPr>
      </p:pic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A8E4D22-6F4C-40DB-8379-4610267B176C}"/>
              </a:ext>
            </a:extLst>
          </p:cNvPr>
          <p:cNvCxnSpPr/>
          <p:nvPr userDrawn="1"/>
        </p:nvCxnSpPr>
        <p:spPr>
          <a:xfrm>
            <a:off x="386953" y="403225"/>
            <a:ext cx="40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3240074A-C5B9-4423-892A-B2365B0A05A7}"/>
              </a:ext>
            </a:extLst>
          </p:cNvPr>
          <p:cNvCxnSpPr/>
          <p:nvPr userDrawn="1"/>
        </p:nvCxnSpPr>
        <p:spPr>
          <a:xfrm>
            <a:off x="4549379" y="403225"/>
            <a:ext cx="38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48F82FD6-0636-4706-909D-0DA0F83D456B}"/>
              </a:ext>
            </a:extLst>
          </p:cNvPr>
          <p:cNvCxnSpPr/>
          <p:nvPr userDrawn="1"/>
        </p:nvCxnSpPr>
        <p:spPr>
          <a:xfrm>
            <a:off x="386953" y="6452257"/>
            <a:ext cx="837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lnSpc>
          <a:spcPct val="95000"/>
        </a:lnSpc>
        <a:spcBef>
          <a:spcPts val="750"/>
        </a:spcBef>
        <a:buClrTx/>
        <a:buFont typeface="Arial" panose="020B0604020202020204" pitchFamily="34" charset="0"/>
        <a:buChar char="•"/>
        <a:defRPr sz="1275" kern="1200">
          <a:solidFill>
            <a:schemeClr val="accent1"/>
          </a:solidFill>
          <a:latin typeface="+mn-lt"/>
          <a:ea typeface="+mn-ea"/>
          <a:cs typeface="+mn-cs"/>
        </a:defRPr>
      </a:lvl1pPr>
      <a:lvl2pPr marL="297000" indent="-14850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5500" indent="-14850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accent1"/>
          </a:solidFill>
          <a:latin typeface="+mn-lt"/>
          <a:ea typeface="+mn-ea"/>
          <a:cs typeface="+mn-cs"/>
        </a:defRPr>
      </a:lvl3pPr>
      <a:lvl4pPr marL="594000" indent="-14850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accent1"/>
          </a:solidFill>
          <a:latin typeface="+mn-lt"/>
          <a:ea typeface="+mn-ea"/>
          <a:cs typeface="+mn-cs"/>
        </a:defRPr>
      </a:lvl4pPr>
      <a:lvl5pPr marL="742500" indent="-14850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">
          <p15:clr>
            <a:srgbClr val="F26B43"/>
          </p15:clr>
        </p15:guide>
        <p15:guide id="4" pos="6947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orient="horz" pos="1138">
          <p15:clr>
            <a:srgbClr val="F26B43"/>
          </p15:clr>
        </p15:guide>
        <p15:guide id="9" orient="horz" pos="196">
          <p15:clr>
            <a:srgbClr val="F26B43"/>
          </p15:clr>
        </p15:guide>
        <p15:guide id="11" orient="horz" pos="1607">
          <p15:clr>
            <a:srgbClr val="F26B43"/>
          </p15:clr>
        </p15:guide>
        <p15:guide id="12" pos="494">
          <p15:clr>
            <a:srgbClr val="F26B43"/>
          </p15:clr>
        </p15:guide>
        <p15:guide id="13" pos="4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/>
          </a:bodyPr>
          <a:lstStyle/>
          <a:p>
            <a:r>
              <a:rPr lang="sv-SE" sz="4800" b="1" dirty="0"/>
              <a:t>Föräldramöte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88958"/>
            <a:ext cx="3744416" cy="311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942649"/>
          </a:xfrm>
        </p:spPr>
        <p:txBody>
          <a:bodyPr/>
          <a:lstStyle/>
          <a:p>
            <a:r>
              <a:rPr lang="sv-SE" dirty="0"/>
              <a:t>Exempel Pojkar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D1B9F-D924-2F60-B44A-A2003046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262" y="1737359"/>
            <a:ext cx="7157407" cy="577692"/>
          </a:xfrm>
        </p:spPr>
        <p:txBody>
          <a:bodyPr/>
          <a:lstStyle/>
          <a:p>
            <a:r>
              <a:rPr lang="sv-SE" sz="3600" b="0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”En respektfull matchmiljö”</a:t>
            </a:r>
            <a:br>
              <a:rPr lang="sv-SE" sz="3600" b="0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D98577-9AD9-82BD-D99E-4027EE6F5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D129E2-B63E-2C8A-9D5C-71DA0CCB00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 defTabSz="25717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b="1" dirty="0">
                <a:solidFill>
                  <a:prstClr val="white"/>
                </a:solidFill>
                <a:latin typeface="Corbel" panose="020B0503020204020204"/>
              </a:rPr>
              <a:t>Matchmöte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Hemmalaget ansvarar för att det vid samtliga matcher finns en utsedd Matchvärd.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Matchmöte genomförs före alla matcher. Då deltar huvuddomare, huvudtränaren i respektive lag och båda lagens lagkaptener. 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Domaren leder mötet och har erhållit en instruktion för detta.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BD80CD-C9E5-A8A8-6B1B-ED811A20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sv-SE">
                <a:solidFill>
                  <a:srgbClr val="005293"/>
                </a:solidFill>
                <a:latin typeface="Calibri"/>
              </a:rPr>
              <a:t>Nationella spelformer, utbildning 7 mot 7 (10-12 år)</a:t>
            </a:r>
            <a:endParaRPr lang="sv-SE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6" name="Bildobjekt 5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BB39A690-A550-B322-6F5B-BAD47839C4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112262" cy="901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88C64BC-D780-061A-DD00-64E14E8437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66" y="3102429"/>
            <a:ext cx="3027319" cy="20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1F2E26-B543-751C-D138-7FDEDE40A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3600" dirty="0">
                <a:solidFill>
                  <a:prstClr val="white"/>
                </a:solidFill>
                <a:latin typeface="Corbel" panose="020B0503020204020204"/>
              </a:rPr>
              <a:t>Ungdomsfotboll 10-14 år</a:t>
            </a:r>
            <a:br>
              <a:rPr lang="sv-SE" sz="3600" dirty="0">
                <a:solidFill>
                  <a:prstClr val="white"/>
                </a:solidFill>
                <a:latin typeface="Corbel" panose="020B0503020204020204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FC6D57-EB19-D5F7-31D2-BF7045E5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100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  <a:ea typeface="+mj-ea"/>
                <a:cs typeface="+mj-cs"/>
              </a:rPr>
              <a:t>”En respektfull matchmiljö”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5741B1-D4C1-5330-37B9-914AA17F3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21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MATCHVÄRD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endParaRPr lang="sv-SE" sz="1350" b="1" dirty="0">
              <a:solidFill>
                <a:prstClr val="white">
                  <a:lumMod val="95000"/>
                </a:prstClr>
              </a:solidFill>
              <a:latin typeface="Corbel" panose="020B0503020204020204"/>
            </a:endParaRP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Vid samtliga matcher med ungdomslag 10-14 år ska hemmalaget ha en utsedd matchvärd på plats.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endParaRPr lang="sv-SE" sz="1500" b="1" dirty="0">
              <a:solidFill>
                <a:prstClr val="white">
                  <a:lumMod val="95000"/>
                </a:prstClr>
              </a:solidFill>
              <a:latin typeface="Corbel" panose="020B0503020204020204"/>
            </a:endParaRP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21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MATCHMÖTE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endParaRPr lang="sv-SE" sz="1350" b="1" dirty="0">
              <a:solidFill>
                <a:prstClr val="white">
                  <a:lumMod val="95000"/>
                </a:prstClr>
              </a:solidFill>
              <a:latin typeface="Corbel" panose="020B0503020204020204"/>
            </a:endParaRP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Matchmötet hålls 10 minuter före matchstart i anslutning till spelplanen.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E10A2A-E8CC-A1A8-9A48-97246F56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sv-SE">
                <a:solidFill>
                  <a:srgbClr val="005293"/>
                </a:solidFill>
                <a:latin typeface="Calibri"/>
              </a:rPr>
              <a:t>Nationella spelformer, utbildning 7 mot 7 (10-12 år)</a:t>
            </a:r>
            <a:endParaRPr lang="sv-SE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6" name="Bildobjekt 5" descr="En bild som visar fotboll, gräs, person, fält&#10;&#10;Automatiskt genererad beskrivning">
            <a:extLst>
              <a:ext uri="{FF2B5EF4-FFF2-40B4-BE49-F238E27FC236}">
                <a16:creationId xmlns:a16="http://schemas.microsoft.com/office/drawing/2014/main" id="{D271C0AF-1C5C-AB2E-2AD5-10B37ED8D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2" y="3371932"/>
            <a:ext cx="2404697" cy="1600118"/>
          </a:xfrm>
          <a:prstGeom prst="rect">
            <a:avLst/>
          </a:prstGeom>
        </p:spPr>
      </p:pic>
      <p:pic>
        <p:nvPicPr>
          <p:cNvPr id="7" name="Bildobjekt 6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DB23D1E6-ECEF-5B1B-CDE5-C5970B7AB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112262" cy="9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6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40CA9A-E853-D288-6819-E1E2E296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828" y="1737359"/>
            <a:ext cx="6538841" cy="577692"/>
          </a:xfrm>
        </p:spPr>
        <p:txBody>
          <a:bodyPr/>
          <a:lstStyle/>
          <a:p>
            <a:pPr algn="ctr" defTabSz="257175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1800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”En respektfull matchmiljö”         </a:t>
            </a:r>
            <a:r>
              <a:rPr lang="sv-SE" sz="18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  <a:t>Ungdomsfotboll </a:t>
            </a:r>
            <a:br>
              <a:rPr lang="sv-SE" sz="18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</a:br>
            <a:endParaRPr lang="sv-SE" sz="18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2A3FF5-551F-C999-B15F-1576EB99C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defTabSz="25717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500" b="1" dirty="0">
                <a:solidFill>
                  <a:prstClr val="white"/>
                </a:solidFill>
                <a:latin typeface="Corbel" panose="020B0503020204020204"/>
              </a:rPr>
              <a:t>MATCHVÄRD</a:t>
            </a:r>
          </a:p>
          <a:p>
            <a:pPr marL="0" indent="0" defTabSz="25717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500" dirty="0">
                <a:solidFill>
                  <a:prstClr val="white"/>
                </a:solidFill>
                <a:latin typeface="Corbel" panose="020B0503020204020204"/>
              </a:rPr>
              <a:t>För att ha en bra arbetsmiljö för domarna har Matchvärd en viktig uppgift i att skapa en bra matchmiljö. Här följer några tips för matchvärden att tänka på.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0959D2-44FD-A2B8-5919-5131E4405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Var på plats när domarna anländer till spelplanen.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Ta emot domarna och visa dem till omklädningsrummet.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Efter att domarna har genomfört plankontrollen meddelas du och åtgärdar eventuella brister.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Delta i matchmötet innan match.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50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Beroende på hur anläggningen är utformad så kan domarna behöva assistans i samband med att de ska till eller ifrån omklädningsrummet, i paus och efter matchen.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17C5AC-CA20-4DF5-EDE4-48CF31E7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sv-SE">
                <a:solidFill>
                  <a:srgbClr val="005293"/>
                </a:solidFill>
                <a:latin typeface="Calibri"/>
              </a:rPr>
              <a:t>Nationella spelformer, utbildning 7 mot 7 (10-12 år)</a:t>
            </a:r>
            <a:endParaRPr lang="sv-SE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6" name="Bildobjekt 5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800E4E3A-603C-266B-1F98-AA2B2CE8E5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112262" cy="9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1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68CB0D2-B522-1E44-D66D-9E673ECEB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93" y="1853293"/>
            <a:ext cx="7445076" cy="461759"/>
          </a:xfrm>
        </p:spPr>
        <p:txBody>
          <a:bodyPr/>
          <a:lstStyle/>
          <a:p>
            <a:r>
              <a:rPr lang="sv-SE" sz="1800" dirty="0">
                <a:solidFill>
                  <a:schemeClr val="bg1"/>
                </a:solidFill>
              </a:rPr>
              <a:t>En respektfull matchmiljö                   	Ungdomsfotboll </a:t>
            </a:r>
            <a:endParaRPr lang="sv-SE" sz="18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68D59C1-D06A-D519-1CCC-E28A971C9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57175"/>
            <a:r>
              <a:rPr lang="sv-SE" sz="1350" b="1" dirty="0">
                <a:solidFill>
                  <a:prstClr val="white"/>
                </a:solidFill>
                <a:latin typeface="Corbel" panose="020B0503020204020204"/>
              </a:rPr>
              <a:t>MATCHMÖTE</a:t>
            </a:r>
          </a:p>
          <a:p>
            <a:pPr defTabSz="257175"/>
            <a:r>
              <a:rPr lang="sv-SE" sz="1350" dirty="0">
                <a:solidFill>
                  <a:prstClr val="white"/>
                </a:solidFill>
                <a:latin typeface="Corbel" panose="020B0503020204020204"/>
              </a:rPr>
              <a:t>Matchmötet hålls 10 minuter före matchstart och då deltar huvuddomare, huvudtränaren för båda lagen, båda lagens lagkapten (gäller 9mot9) samt Matchvärden.</a:t>
            </a:r>
          </a:p>
          <a:p>
            <a:pPr defTabSz="257175"/>
            <a:r>
              <a:rPr lang="sv-SE" sz="1350" dirty="0">
                <a:solidFill>
                  <a:prstClr val="white"/>
                </a:solidFill>
                <a:latin typeface="Corbel" panose="020B0503020204020204"/>
              </a:rPr>
              <a:t>Domaren leder mötet och har en instruktion för detta.</a:t>
            </a:r>
          </a:p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054C7C-ED4F-71DB-937F-3F313D4E0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35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Matchmötet ska pågå i max två minuter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35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Huvuddomaren leder mötet och bestämmer plats, förslagsvis mellan avbytarbåsen men ändå avskilt från övriga.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35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Huvuddomaren ger kort sin syn på matchen och förmedlar det som hen tycker är viktigt.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35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Lagkaptener och tränare får också komma till tals och förmedlar sedan informationen till övriga spelare.</a:t>
            </a:r>
          </a:p>
          <a:p>
            <a:pPr marL="72331" indent="-72331" defTabSz="289322">
              <a:lnSpc>
                <a:spcPct val="90000"/>
              </a:lnSpc>
              <a:spcBef>
                <a:spcPts val="316"/>
              </a:spcBef>
              <a:defRPr/>
            </a:pPr>
            <a:r>
              <a:rPr lang="sv-SE" sz="1350" b="1" dirty="0">
                <a:solidFill>
                  <a:prstClr val="white">
                    <a:lumMod val="95000"/>
                  </a:prstClr>
                </a:solidFill>
                <a:latin typeface="Corbel" panose="020B0503020204020204"/>
              </a:rPr>
              <a:t>Matchvärden hjälper till att samla gruppen och lyssnar på informationen.</a:t>
            </a:r>
          </a:p>
          <a:p>
            <a:endParaRPr lang="sv-SE" dirty="0"/>
          </a:p>
        </p:txBody>
      </p:sp>
      <p:pic>
        <p:nvPicPr>
          <p:cNvPr id="9" name="Bildobjekt 8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BEF0ED49-64D9-098E-9D27-7459B80142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112262" cy="9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5B52414-29D9-3B38-2A79-AAB753C4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Föräldramanual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961B36-4E03-F3ED-F02D-FA38E53F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637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En viktig förutsättning för vår förening är alla vi föräldrar. Utan föräldrarnas engagemang fungerar inte verksamheten.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Därför är det viktigt att alla föräldrar med barn i vår förening inser att föräldrarnas närvaro och insatser i Alets IK inte bara är välkomna utan helt nödvändiga.                                        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E2F6E7-1381-271D-BBF4-1A28044D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9373"/>
            <a:ext cx="1220059" cy="10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D490-E4DA-5B73-3A7D-CF777B40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F80A34E-F05E-8ABD-5B47-0C862E6B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Föräldramanual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9C8F239-5A93-E7AB-ABD1-E106BCDD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637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Som förälder är vi sponsorer, ledare, hälsoexperter, fixare, massörer, engagerade i råd, styrelse men inte minst är vi logistiker, stöttande och peppande.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 förutsättning för ett fungerande lag är ett samarbete mellan ledare, föräldrar och förening.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5A34A1-7F39-FFD1-22BE-B5FDA379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9373"/>
            <a:ext cx="1220059" cy="10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8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27CDC-0802-49CC-952D-832C13FC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 ditt barn genom att: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E0B96-C5B3-F7FC-09F6-68FC7D85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899"/>
            <a:ext cx="8229600" cy="4920414"/>
          </a:xfrm>
        </p:spPr>
        <p:txBody>
          <a:bodyPr>
            <a:noAutofit/>
          </a:bodyPr>
          <a:lstStyle/>
          <a:p>
            <a:endParaRPr lang="sv-SE" sz="2400" dirty="0"/>
          </a:p>
          <a:p>
            <a:r>
              <a:rPr lang="sv-SE" sz="2400" dirty="0"/>
              <a:t>Komma i tid till träning och match 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Ta med sig rätt utrustning 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Avstå träning/match när hon/han är sjuk eller skadad. Att träna eller spela match vid sjukdom eller skada kan få allvarliga hälsokonsekvenser 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Hålla dig på lämpligt avstånd och undvika inblandning vid träning och match 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07919B-DCAE-5022-7B91-36AF7062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75377"/>
            <a:ext cx="1133378" cy="94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2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3CABA9-D1FE-6649-2DB6-DE77654C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matcher och träning: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5372A3-B3EE-01CB-DA2A-B129409D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20000"/>
              </a:lnSpc>
            </a:pPr>
            <a:r>
              <a:rPr lang="sv-SE" dirty="0"/>
              <a:t>Meddela ansvarig ledare om ditt barn är sjuk i god tid så att det finns möjlighet att kalla in ersättare </a:t>
            </a:r>
          </a:p>
          <a:p>
            <a:pPr>
              <a:lnSpc>
                <a:spcPct val="220000"/>
              </a:lnSpc>
            </a:pPr>
            <a:r>
              <a:rPr lang="sv-SE" dirty="0"/>
              <a:t>Transport till bortamatcher är en gemensam uppgift och ska fördelas lika över alla familjer i laget </a:t>
            </a:r>
          </a:p>
          <a:p>
            <a:pPr>
              <a:lnSpc>
                <a:spcPct val="220000"/>
              </a:lnSpc>
            </a:pPr>
            <a:r>
              <a:rPr lang="sv-SE" dirty="0"/>
              <a:t>Som publik alltid stå på den långsida där ledare och avbytare inte är. </a:t>
            </a:r>
          </a:p>
          <a:p>
            <a:pPr>
              <a:lnSpc>
                <a:spcPct val="220000"/>
              </a:lnSpc>
            </a:pPr>
            <a:r>
              <a:rPr lang="sv-SE" dirty="0"/>
              <a:t>Heja, hurra och uppmuntra vid sidan av plan, men aldrig coacha eller instruera från sidlinjen under träning eller match. Det är ledarens uppgift </a:t>
            </a:r>
          </a:p>
          <a:p>
            <a:pPr>
              <a:lnSpc>
                <a:spcPct val="220000"/>
              </a:lnSpc>
            </a:pPr>
            <a:r>
              <a:rPr lang="sv-SE" dirty="0"/>
              <a:t>Låta tränarna helt och hållet ansvara för barnen under match och träning </a:t>
            </a:r>
          </a:p>
          <a:p>
            <a:pPr>
              <a:lnSpc>
                <a:spcPct val="220000"/>
              </a:lnSpc>
            </a:pPr>
            <a:r>
              <a:rPr lang="sv-SE" dirty="0"/>
              <a:t>Notera att klubben ser särskilt allvarligt på att förälder kritiserar spelare, ledare, domare och tränare. </a:t>
            </a:r>
          </a:p>
          <a:p>
            <a:pPr>
              <a:lnSpc>
                <a:spcPct val="220000"/>
              </a:lnSpc>
            </a:pPr>
            <a:r>
              <a:rPr lang="sv-SE" dirty="0"/>
              <a:t>Se till prestation och utveckling snarare än resultat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5B2F27-6FE8-464E-7F7E-F14649E3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7408"/>
            <a:ext cx="1008111" cy="8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8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80DB06-0CFF-4279-ABDB-B6905300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A0B81F-7198-E144-78E6-B50BF341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• Vara tydlig i din kommunikation med      ledare/laget och ha en bra framförhållning vid anmälan till aktiviteter, återbud och sjukstatus</a:t>
            </a:r>
          </a:p>
          <a:p>
            <a:pPr marL="0" indent="0">
              <a:buNone/>
            </a:pPr>
            <a:r>
              <a:rPr lang="sv-SE" dirty="0"/>
              <a:t>• Delta i lagets föräldramöte </a:t>
            </a:r>
          </a:p>
          <a:p>
            <a:pPr marL="0" indent="0">
              <a:buNone/>
            </a:pPr>
            <a:r>
              <a:rPr lang="sv-SE" dirty="0"/>
              <a:t>• Bevaka överenskomna informationskanaler (hemsida och e-post) </a:t>
            </a:r>
          </a:p>
          <a:p>
            <a:pPr marL="0" indent="0">
              <a:buNone/>
            </a:pPr>
            <a:r>
              <a:rPr lang="sv-SE" dirty="0"/>
              <a:t>• Medverka vid kiosk- och cup-pass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9232C0-A185-EFDC-D43A-5C755FFE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591" y="5617705"/>
            <a:ext cx="1224135" cy="10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1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40FB-F662-BC30-4578-208036A1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Föräldrarepresentant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89FED3-59F0-2D92-45B1-4E74F723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Varje lag har en föräldragrupp eller föräldrarepresentant, vars ansvar är att hjälpa till med saker som inte är direkt fotbollsrelaterat. </a:t>
            </a:r>
          </a:p>
          <a:p>
            <a:pPr marL="0" indent="0">
              <a:buNone/>
            </a:pPr>
            <a:r>
              <a:rPr lang="sv-SE" dirty="0"/>
              <a:t>     Det kan vara att: </a:t>
            </a:r>
          </a:p>
          <a:p>
            <a:r>
              <a:rPr lang="sv-SE" dirty="0"/>
              <a:t>Ansvara för sommar och julavslutningar </a:t>
            </a:r>
          </a:p>
          <a:p>
            <a:r>
              <a:rPr lang="sv-SE" dirty="0"/>
              <a:t>Fixa mat till träningsläger </a:t>
            </a:r>
          </a:p>
          <a:p>
            <a:r>
              <a:rPr lang="sv-SE" dirty="0"/>
              <a:t>Fördelar kiosk och cup-pass.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B06971-B52D-E81C-D06B-85090059EB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494891"/>
            <a:ext cx="1393716" cy="1262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0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E8A58-D273-C98E-F008-17E89F12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idrotter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110495-5612-B85C-25E5-EEBAC846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Alets IK är positiv till utövande av andra idrotter, då det   bidrar till en allsidig motorisk inlärning, samt hjälper att bygga upp spelarnas </a:t>
            </a:r>
            <a:r>
              <a:rPr lang="sv-SE" sz="2800" dirty="0" err="1"/>
              <a:t>grundstyrka</a:t>
            </a:r>
            <a:r>
              <a:rPr lang="sv-SE" sz="2800" dirty="0"/>
              <a:t>, som i regel också gynnar fotbollsutvecklingen och minskar risken för skador. </a:t>
            </a:r>
          </a:p>
          <a:p>
            <a:pPr marL="0" indent="0">
              <a:buNone/>
            </a:pPr>
            <a:r>
              <a:rPr lang="sv-SE" sz="2800" dirty="0"/>
              <a:t>Vi vill inte att ungdomarna ska tvingas välja bort aktiviteter, utan så långt det är möjligt ska strävan vara att underlätta för spelaren att kombinera så länge som möjligt.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5B2BEC8-55CF-6C17-D990-19CB186F9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97" y="5557080"/>
            <a:ext cx="1412745" cy="127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F89953FE-A9CE-7EFE-B61A-98494840FD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60" y="5440360"/>
            <a:ext cx="1541592" cy="1396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8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D5FBBD0-3327-198F-B452-EDA317E2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1737359"/>
            <a:ext cx="6473526" cy="577692"/>
          </a:xfrm>
        </p:spPr>
        <p:txBody>
          <a:bodyPr/>
          <a:lstStyle/>
          <a:p>
            <a:r>
              <a:rPr lang="sv-SE" sz="3600" dirty="0">
                <a:solidFill>
                  <a:schemeClr val="bg1"/>
                </a:solidFill>
              </a:rPr>
              <a:t>”En respektfull matchmiljö”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3289A50-F5A2-438B-7E8C-3BA31613E2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>
                <a:solidFill>
                  <a:prstClr val="white"/>
                </a:solidFill>
                <a:latin typeface="Corbel" panose="020B0503020204020204"/>
              </a:rPr>
              <a:t>Bakgrund</a:t>
            </a:r>
          </a:p>
          <a:p>
            <a:pPr marL="0" indent="0">
              <a:buNone/>
            </a:pPr>
            <a:endParaRPr lang="sv-SE" sz="2400" b="1" dirty="0">
              <a:solidFill>
                <a:prstClr val="white"/>
              </a:solidFill>
              <a:latin typeface="Corbel" panose="020B0503020204020204"/>
            </a:endParaRP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8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Hallands Fotbollförbund vill att samtliga matcher i Halland ska vara en trevlig upplevelse för samtliga inblandade.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8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Ledarna har en viktig uppgift i denna del och bör redan i tidig ålder lära spelarna att visa respekt för samtliga inblandade</a:t>
            </a:r>
          </a:p>
          <a:p>
            <a:pPr marL="0" indent="0" defTabSz="289322">
              <a:lnSpc>
                <a:spcPct val="90000"/>
              </a:lnSpc>
              <a:spcBef>
                <a:spcPts val="316"/>
              </a:spcBef>
              <a:buNone/>
              <a:defRPr/>
            </a:pPr>
            <a:r>
              <a:rPr lang="sv-SE" sz="18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Spelare, ledare och publik ska också visa respekt för domaren och hens beslut.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DA3DD6-7512-BAFD-BFD0-CC252414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sv-SE">
                <a:solidFill>
                  <a:srgbClr val="005293"/>
                </a:solidFill>
                <a:latin typeface="Calibri"/>
              </a:rPr>
              <a:t>Nationella spelformer, utbildning 7 mot 7 (10-12 år)</a:t>
            </a:r>
            <a:endParaRPr lang="sv-SE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8" name="Bildobjekt 7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0DB449B9-8CA9-F847-2CC0-6F5F22F0EE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112262" cy="9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1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vFF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FF.potx" id="{B49ACCD2-D1FB-4819-B8EF-FFA6BFD65DE4}" vid="{1B5A380B-8C24-4C83-847F-C84D08391F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808fe7-8ae0-458f-96bf-ee46b47ed2b0" xsi:nil="true"/>
    <lcf76f155ced4ddcb4097134ff3c332f xmlns="493017b7-11ca-4e62-bece-dc767f1a8ea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F1568B270C7489FBEB940CA86726B" ma:contentTypeVersion="18" ma:contentTypeDescription="Create a new document." ma:contentTypeScope="" ma:versionID="546dc8b37a5f2276bc9366ddd086859f">
  <xsd:schema xmlns:xsd="http://www.w3.org/2001/XMLSchema" xmlns:xs="http://www.w3.org/2001/XMLSchema" xmlns:p="http://schemas.microsoft.com/office/2006/metadata/properties" xmlns:ns2="493017b7-11ca-4e62-bece-dc767f1a8eae" xmlns:ns3="0e808fe7-8ae0-458f-96bf-ee46b47ed2b0" targetNamespace="http://schemas.microsoft.com/office/2006/metadata/properties" ma:root="true" ma:fieldsID="df0dbbf04948b01d086233de3621279d" ns2:_="" ns3:_="">
    <xsd:import namespace="493017b7-11ca-4e62-bece-dc767f1a8eae"/>
    <xsd:import namespace="0e808fe7-8ae0-458f-96bf-ee46b47ed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017b7-11ca-4e62-bece-dc767f1a8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f0c93e-6601-4b39-89d6-9af9de3a6f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8fe7-8ae0-458f-96bf-ee46b47ed2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23bdea-d2a5-414f-b129-41b872b7b47a}" ma:internalName="TaxCatchAll" ma:showField="CatchAllData" ma:web="0e808fe7-8ae0-458f-96bf-ee46b47ed2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AE5AD-D84A-426E-883E-7775FEE5F29E}">
  <ds:schemaRefs>
    <ds:schemaRef ds:uri="http://schemas.microsoft.com/office/2006/metadata/properties"/>
    <ds:schemaRef ds:uri="http://schemas.microsoft.com/office/infopath/2007/PartnerControls"/>
    <ds:schemaRef ds:uri="0e808fe7-8ae0-458f-96bf-ee46b47ed2b0"/>
    <ds:schemaRef ds:uri="493017b7-11ca-4e62-bece-dc767f1a8eae"/>
  </ds:schemaRefs>
</ds:datastoreItem>
</file>

<file path=customXml/itemProps2.xml><?xml version="1.0" encoding="utf-8"?>
<ds:datastoreItem xmlns:ds="http://schemas.openxmlformats.org/officeDocument/2006/customXml" ds:itemID="{9B605F23-7502-40EC-A23D-4CC1B65FCF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473E10-F22B-486E-AF92-59F0087E5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3017b7-11ca-4e62-bece-dc767f1a8eae"/>
    <ds:schemaRef ds:uri="0e808fe7-8ae0-458f-96bf-ee46b47ed2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836</Words>
  <Application>Microsoft Macintosh PowerPoint</Application>
  <PresentationFormat>Bildspel på skärmen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Office-tema</vt:lpstr>
      <vt:lpstr>1_SvFF</vt:lpstr>
      <vt:lpstr>Föräldramöte</vt:lpstr>
      <vt:lpstr>Föräldramanual</vt:lpstr>
      <vt:lpstr>Föräldramanual</vt:lpstr>
      <vt:lpstr>Hjälp ditt barn genom att: </vt:lpstr>
      <vt:lpstr>På matcher och träning: </vt:lpstr>
      <vt:lpstr>Övrigt</vt:lpstr>
      <vt:lpstr>Föräldrarepresentant </vt:lpstr>
      <vt:lpstr>Andra idrotter</vt:lpstr>
      <vt:lpstr>”En respektfull matchmiljö”</vt:lpstr>
      <vt:lpstr>”En respektfull matchmiljö” </vt:lpstr>
      <vt:lpstr>Ungdomsfotboll 10-14 år </vt:lpstr>
      <vt:lpstr>”En respektfull matchmiljö”         Ungdomsfotboll  </vt:lpstr>
      <vt:lpstr>En respektfull matchmiljö                    Ungdomsfotboll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Hewlett-Packard Company</dc:creator>
  <cp:lastModifiedBy>Anders Brogren</cp:lastModifiedBy>
  <cp:revision>5</cp:revision>
  <dcterms:created xsi:type="dcterms:W3CDTF">2024-12-07T11:25:21Z</dcterms:created>
  <dcterms:modified xsi:type="dcterms:W3CDTF">2025-02-13T13:40:07Z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0x0101000B3F1568B270C7489FBEB940CA86726B</vt:lpwstr>
  </property>
  <property fmtid="{D5CDD505-2E9C-101B-9397-08002B2CF9AE}" pid="3" name="MediaServiceImageTags">
    <vt:lpwstr/>
  </property>
</Properties>
</file>