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sldIdLst>
    <p:sldId id="256" r:id="rId2"/>
    <p:sldId id="257" r:id="rId3"/>
    <p:sldId id="279" r:id="rId4"/>
    <p:sldId id="301" r:id="rId5"/>
    <p:sldId id="302" r:id="rId6"/>
    <p:sldId id="282" r:id="rId7"/>
    <p:sldId id="293" r:id="rId8"/>
    <p:sldId id="292" r:id="rId9"/>
    <p:sldId id="291" r:id="rId10"/>
    <p:sldId id="290" r:id="rId11"/>
    <p:sldId id="294" r:id="rId12"/>
    <p:sldId id="289" r:id="rId13"/>
    <p:sldId id="287" r:id="rId14"/>
    <p:sldId id="300" r:id="rId15"/>
    <p:sldId id="284" r:id="rId16"/>
    <p:sldId id="296" r:id="rId17"/>
    <p:sldId id="298" r:id="rId18"/>
    <p:sldId id="283" r:id="rId19"/>
    <p:sldId id="303" r:id="rId20"/>
    <p:sldId id="278" r:id="rId21"/>
  </p:sldIdLst>
  <p:sldSz cx="9144000" cy="6858000" type="screen4x3"/>
  <p:notesSz cx="6797675" cy="9926638"/>
  <p:defaultTextStyle>
    <a:defPPr>
      <a:defRPr lang="sv-SE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0718" autoAdjust="0"/>
    <p:restoredTop sz="91304" autoAdjust="0"/>
  </p:normalViewPr>
  <p:slideViewPr>
    <p:cSldViewPr>
      <p:cViewPr varScale="1">
        <p:scale>
          <a:sx n="114" d="100"/>
          <a:sy n="114" d="100"/>
        </p:scale>
        <p:origin x="1806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41712F14-9F7E-415A-9A9B-031652BAB8AB}" type="datetimeFigureOut">
              <a:rPr lang="sv-SE"/>
              <a:pPr>
                <a:defRPr/>
              </a:pPr>
              <a:t>2021-04-28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sv-SE" noProof="0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noProof="0"/>
              <a:t>Klicka här för att ändra format på bakgrundstexten</a:t>
            </a:r>
          </a:p>
          <a:p>
            <a:pPr lvl="1"/>
            <a:r>
              <a:rPr lang="sv-SE" noProof="0"/>
              <a:t>Nivå två</a:t>
            </a:r>
          </a:p>
          <a:p>
            <a:pPr lvl="2"/>
            <a:r>
              <a:rPr lang="sv-SE" noProof="0"/>
              <a:t>Nivå tre</a:t>
            </a:r>
          </a:p>
          <a:p>
            <a:pPr lvl="3"/>
            <a:r>
              <a:rPr lang="sv-SE" noProof="0"/>
              <a:t>Nivå fyra</a:t>
            </a:r>
          </a:p>
          <a:p>
            <a:pPr lvl="4"/>
            <a:r>
              <a:rPr lang="sv-SE" noProof="0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8D878551-05C9-49ED-BC47-D0B688D56EB7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31382590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Platshållare för bildobjekt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19" name="Platshållare för anteckninga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sv-SE"/>
          </a:p>
        </p:txBody>
      </p:sp>
      <p:sp>
        <p:nvSpPr>
          <p:cNvPr id="33796" name="Platshållare för bildnumm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934711B-3E15-4FB7-AABC-8DB23006C6F3}" type="slidenum">
              <a:rPr lang="sv-SE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</a:t>
            </a:fld>
            <a:endParaRPr lang="sv-SE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Platshållare för bildobjekt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19" name="Platshållare för anteckninga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sv-SE"/>
          </a:p>
        </p:txBody>
      </p:sp>
      <p:sp>
        <p:nvSpPr>
          <p:cNvPr id="33796" name="Platshållare för bildnumm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934711B-3E15-4FB7-AABC-8DB23006C6F3}" type="slidenum">
              <a:rPr lang="sv-SE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11</a:t>
            </a:fld>
            <a:endParaRPr lang="sv-SE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Platshållare för bildobjekt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19" name="Platshållare för anteckninga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sv-SE"/>
          </a:p>
        </p:txBody>
      </p:sp>
      <p:sp>
        <p:nvSpPr>
          <p:cNvPr id="33796" name="Platshållare för bildnumm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934711B-3E15-4FB7-AABC-8DB23006C6F3}" type="slidenum">
              <a:rPr lang="sv-SE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12</a:t>
            </a:fld>
            <a:endParaRPr lang="sv-SE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Platshållare för bildobjekt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19" name="Platshållare för anteckninga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sv-SE"/>
          </a:p>
        </p:txBody>
      </p:sp>
      <p:sp>
        <p:nvSpPr>
          <p:cNvPr id="33796" name="Platshållare för bildnumm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934711B-3E15-4FB7-AABC-8DB23006C6F3}" type="slidenum">
              <a:rPr lang="sv-SE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13</a:t>
            </a:fld>
            <a:endParaRPr lang="sv-SE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Platshållare för bildobjekt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19" name="Platshållare för anteckninga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sv-SE"/>
          </a:p>
        </p:txBody>
      </p:sp>
      <p:sp>
        <p:nvSpPr>
          <p:cNvPr id="33796" name="Platshållare för bildnumm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934711B-3E15-4FB7-AABC-8DB23006C6F3}" type="slidenum">
              <a:rPr lang="sv-SE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14</a:t>
            </a:fld>
            <a:endParaRPr lang="sv-SE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Platshållare för bildobjekt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19" name="Platshållare för anteckninga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sv-SE"/>
          </a:p>
        </p:txBody>
      </p:sp>
      <p:sp>
        <p:nvSpPr>
          <p:cNvPr id="33796" name="Platshållare för bildnumm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934711B-3E15-4FB7-AABC-8DB23006C6F3}" type="slidenum">
              <a:rPr lang="sv-SE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15</a:t>
            </a:fld>
            <a:endParaRPr lang="sv-SE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Platshållare för bildobjekt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19" name="Platshållare för anteckninga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sv-SE"/>
          </a:p>
        </p:txBody>
      </p:sp>
      <p:sp>
        <p:nvSpPr>
          <p:cNvPr id="33796" name="Platshållare för bildnumm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934711B-3E15-4FB7-AABC-8DB23006C6F3}" type="slidenum">
              <a:rPr lang="sv-SE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18</a:t>
            </a:fld>
            <a:endParaRPr lang="sv-SE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Platshållare för bildobjekt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19" name="Platshållare för anteckninga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sv-SE"/>
          </a:p>
        </p:txBody>
      </p:sp>
      <p:sp>
        <p:nvSpPr>
          <p:cNvPr id="33796" name="Platshållare för bildnumm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934711B-3E15-4FB7-AABC-8DB23006C6F3}" type="slidenum">
              <a:rPr lang="sv-SE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</a:t>
            </a:fld>
            <a:endParaRPr lang="sv-SE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Platshållare för bildobjekt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19" name="Platshållare för anteckninga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sv-SE"/>
          </a:p>
        </p:txBody>
      </p:sp>
      <p:sp>
        <p:nvSpPr>
          <p:cNvPr id="33796" name="Platshållare för bildnumm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934711B-3E15-4FB7-AABC-8DB23006C6F3}" type="slidenum">
              <a:rPr lang="sv-SE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</a:t>
            </a:fld>
            <a:endParaRPr lang="sv-SE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Platshållare för bildobjekt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19" name="Platshållare för anteckninga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sv-SE"/>
          </a:p>
        </p:txBody>
      </p:sp>
      <p:sp>
        <p:nvSpPr>
          <p:cNvPr id="33796" name="Platshållare för bildnumm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934711B-3E15-4FB7-AABC-8DB23006C6F3}" type="slidenum">
              <a:rPr lang="sv-SE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5</a:t>
            </a:fld>
            <a:endParaRPr lang="sv-SE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Platshållare för bildobjekt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19" name="Platshållare för anteckninga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sv-SE"/>
          </a:p>
        </p:txBody>
      </p:sp>
      <p:sp>
        <p:nvSpPr>
          <p:cNvPr id="33796" name="Platshållare för bildnumm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934711B-3E15-4FB7-AABC-8DB23006C6F3}" type="slidenum">
              <a:rPr lang="sv-SE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6</a:t>
            </a:fld>
            <a:endParaRPr lang="sv-SE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Platshållare för bildobjekt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19" name="Platshållare för anteckninga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sv-SE"/>
          </a:p>
        </p:txBody>
      </p:sp>
      <p:sp>
        <p:nvSpPr>
          <p:cNvPr id="33796" name="Platshållare för bildnumm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934711B-3E15-4FB7-AABC-8DB23006C6F3}" type="slidenum">
              <a:rPr lang="sv-SE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7</a:t>
            </a:fld>
            <a:endParaRPr lang="sv-SE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Platshållare för bildobjekt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19" name="Platshållare för anteckninga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sv-SE"/>
          </a:p>
        </p:txBody>
      </p:sp>
      <p:sp>
        <p:nvSpPr>
          <p:cNvPr id="33796" name="Platshållare för bildnumm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934711B-3E15-4FB7-AABC-8DB23006C6F3}" type="slidenum">
              <a:rPr lang="sv-SE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8</a:t>
            </a:fld>
            <a:endParaRPr lang="sv-SE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Platshållare för bildobjekt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19" name="Platshållare för anteckninga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sv-SE"/>
          </a:p>
        </p:txBody>
      </p:sp>
      <p:sp>
        <p:nvSpPr>
          <p:cNvPr id="33796" name="Platshållare för bildnumm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934711B-3E15-4FB7-AABC-8DB23006C6F3}" type="slidenum">
              <a:rPr lang="sv-SE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9</a:t>
            </a:fld>
            <a:endParaRPr lang="sv-SE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Platshållare för bildobjekt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19" name="Platshållare för anteckninga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sv-SE"/>
          </a:p>
        </p:txBody>
      </p:sp>
      <p:sp>
        <p:nvSpPr>
          <p:cNvPr id="33796" name="Platshållare för bildnumm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934711B-3E15-4FB7-AABC-8DB23006C6F3}" type="slidenum">
              <a:rPr lang="sv-SE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10</a:t>
            </a:fld>
            <a:endParaRPr lang="sv-SE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/>
              <a:t>Klicka här för att ändra format på underrubrik i bakgrunden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BD16D3-F411-4DB8-907D-D296DECE7443}" type="datetimeFigureOut">
              <a:rPr lang="sv-SE"/>
              <a:pPr>
                <a:defRPr/>
              </a:pPr>
              <a:t>2021-04-28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FF42D0-BF32-462C-A160-D1523E68FCAF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225D80-98B5-4ED6-8153-C929243DB31A}" type="datetimeFigureOut">
              <a:rPr lang="sv-SE"/>
              <a:pPr>
                <a:defRPr/>
              </a:pPr>
              <a:t>2021-04-28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D6938F-3947-4B43-9FDD-27002A051745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F7AA22-80E8-4D2D-AFC1-0A8519D15E25}" type="datetimeFigureOut">
              <a:rPr lang="sv-SE"/>
              <a:pPr>
                <a:defRPr/>
              </a:pPr>
              <a:t>2021-04-28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81F815-E851-4410-AB9A-C5DE7FDF275E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0DECA9-D925-4CD0-ACA6-237B3A41F0F3}" type="datetimeFigureOut">
              <a:rPr lang="sv-SE"/>
              <a:pPr>
                <a:defRPr/>
              </a:pPr>
              <a:t>2021-04-28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41E28F-BE3E-4919-A9EA-35DCA3D7974A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C25755-2C80-45A0-8417-5C6584CD17B1}" type="datetimeFigureOut">
              <a:rPr lang="sv-SE"/>
              <a:pPr>
                <a:defRPr/>
              </a:pPr>
              <a:t>2021-04-28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65E2E7-11B4-4567-915E-7FC2F38552AA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9A72EA-922A-4D5F-8115-7B938773D4D8}" type="datetimeFigureOut">
              <a:rPr lang="sv-SE"/>
              <a:pPr>
                <a:defRPr/>
              </a:pPr>
              <a:t>2021-04-28</a:t>
            </a:fld>
            <a:endParaRPr lang="sv-SE"/>
          </a:p>
        </p:txBody>
      </p:sp>
      <p:sp>
        <p:nvSpPr>
          <p:cNvPr id="6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7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8DB85C-B5EF-4651-9F1E-49C18D29DCE6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ABEA0E-3508-4CA5-BEE8-01E3108F476F}" type="datetimeFigureOut">
              <a:rPr lang="sv-SE"/>
              <a:pPr>
                <a:defRPr/>
              </a:pPr>
              <a:t>2021-04-28</a:t>
            </a:fld>
            <a:endParaRPr lang="sv-SE"/>
          </a:p>
        </p:txBody>
      </p:sp>
      <p:sp>
        <p:nvSpPr>
          <p:cNvPr id="8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9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9D8590-13C1-49CC-B5A5-57BDFB6A1BC0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FD527D-FDB6-4FA0-902B-D7C200836ECE}" type="datetimeFigureOut">
              <a:rPr lang="sv-SE"/>
              <a:pPr>
                <a:defRPr/>
              </a:pPr>
              <a:t>2021-04-28</a:t>
            </a:fld>
            <a:endParaRPr lang="sv-SE"/>
          </a:p>
        </p:txBody>
      </p:sp>
      <p:sp>
        <p:nvSpPr>
          <p:cNvPr id="4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5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B15BB8-4DB3-49DD-B9FA-70E244865934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680A93-CD50-4E48-B6C9-E2F1D45E0C3D}" type="datetimeFigureOut">
              <a:rPr lang="sv-SE"/>
              <a:pPr>
                <a:defRPr/>
              </a:pPr>
              <a:t>2021-04-28</a:t>
            </a:fld>
            <a:endParaRPr lang="sv-SE"/>
          </a:p>
        </p:txBody>
      </p:sp>
      <p:sp>
        <p:nvSpPr>
          <p:cNvPr id="3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4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5740C5-671A-4C0A-9A8E-8212241221D4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1A5800-5492-463F-875E-843828F4F0DC}" type="datetimeFigureOut">
              <a:rPr lang="sv-SE"/>
              <a:pPr>
                <a:defRPr/>
              </a:pPr>
              <a:t>2021-04-28</a:t>
            </a:fld>
            <a:endParaRPr lang="sv-SE"/>
          </a:p>
        </p:txBody>
      </p:sp>
      <p:sp>
        <p:nvSpPr>
          <p:cNvPr id="6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7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EE6984-EBFB-47CB-B697-B752D70904CC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sv-SE" noProof="0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DE7459-50C1-42C3-8D32-B1BF5677EF39}" type="datetimeFigureOut">
              <a:rPr lang="sv-SE"/>
              <a:pPr>
                <a:defRPr/>
              </a:pPr>
              <a:t>2021-04-28</a:t>
            </a:fld>
            <a:endParaRPr lang="sv-SE"/>
          </a:p>
        </p:txBody>
      </p:sp>
      <p:sp>
        <p:nvSpPr>
          <p:cNvPr id="6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7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7C08FC-24B5-4403-B9F3-61B99E91364D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Platshållare för rubrik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sv-SE"/>
              <a:t>Klicka här för att ändra format</a:t>
            </a:r>
          </a:p>
        </p:txBody>
      </p:sp>
      <p:sp>
        <p:nvSpPr>
          <p:cNvPr id="1027" name="Platshållare för text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20600271-69A0-4AC6-AEA3-F72E142BDA0F}" type="datetimeFigureOut">
              <a:rPr lang="sv-SE"/>
              <a:pPr>
                <a:defRPr/>
              </a:pPr>
              <a:t>2021-04-28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84203606-FDAC-4D1B-AE60-DA7C1FB0C0B1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jpeg"/><Relationship Id="rId4" Type="http://schemas.openxmlformats.org/officeDocument/2006/relationships/hyperlink" Target="http://www.google.se/url?sa=i&amp;rct=j&amp;q=&amp;esrc=s&amp;frm=1&amp;source=images&amp;cd=&amp;cad=rja&amp;docid=hcbsEZ84X-ioBM&amp;tbnid=XMvLuvmzffsSOM:&amp;ved=0CAUQjRw&amp;url=http://www.laget.se/STROMSBROHOCKEY03/News/2726809/Forrad-klart-for-Team-03!&amp;ei=wmAkUs3nPIKItAbZiYFQ&amp;bvm=bv.51495398,d.Yms&amp;psig=AFQjCNFvaVxWVMOHc69vAddzbIPrCo19-g&amp;ust=1378202021180669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ubrik 1"/>
          <p:cNvSpPr txBox="1">
            <a:spLocks/>
          </p:cNvSpPr>
          <p:nvPr/>
        </p:nvSpPr>
        <p:spPr>
          <a:xfrm>
            <a:off x="642938" y="2286000"/>
            <a:ext cx="7772400" cy="1081088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sv-SE" sz="4400" dirty="0">
                <a:latin typeface="+mj-lt"/>
                <a:ea typeface="+mj-ea"/>
                <a:cs typeface="+mj-cs"/>
              </a:rPr>
              <a:t>Välkomna!</a:t>
            </a:r>
          </a:p>
        </p:txBody>
      </p:sp>
      <p:sp>
        <p:nvSpPr>
          <p:cNvPr id="2051" name="textruta 7"/>
          <p:cNvSpPr txBox="1">
            <a:spLocks noChangeArrowheads="1"/>
          </p:cNvSpPr>
          <p:nvPr/>
        </p:nvSpPr>
        <p:spPr bwMode="auto">
          <a:xfrm>
            <a:off x="1500188" y="3571875"/>
            <a:ext cx="6416675" cy="21236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sv-SE" sz="4400" dirty="0">
                <a:latin typeface="Calibri" pitchFamily="34" charset="0"/>
              </a:rPr>
              <a:t>Team 13/U9 föräldrar</a:t>
            </a:r>
          </a:p>
          <a:p>
            <a:pPr algn="ctr"/>
            <a:endParaRPr lang="sv-SE" sz="4400" dirty="0">
              <a:latin typeface="Calibri" pitchFamily="34" charset="0"/>
            </a:endParaRPr>
          </a:p>
          <a:p>
            <a:pPr algn="ctr"/>
            <a:r>
              <a:rPr lang="sv-SE" sz="4400" dirty="0">
                <a:latin typeface="Calibri" pitchFamily="34" charset="0"/>
              </a:rPr>
              <a:t>2021/2022</a:t>
            </a:r>
          </a:p>
        </p:txBody>
      </p:sp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981825" y="0"/>
            <a:ext cx="2162175" cy="2047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v-SE" dirty="0"/>
              <a:t>Trivselregler</a:t>
            </a:r>
          </a:p>
        </p:txBody>
      </p:sp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981825" y="0"/>
            <a:ext cx="2162175" cy="2047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Platshållare för innehåll 2"/>
          <p:cNvSpPr>
            <a:spLocks noGrp="1"/>
          </p:cNvSpPr>
          <p:nvPr>
            <p:ph idx="1"/>
          </p:nvPr>
        </p:nvSpPr>
        <p:spPr>
          <a:xfrm>
            <a:off x="2411760" y="2132856"/>
            <a:ext cx="4680520" cy="4525963"/>
          </a:xfrm>
        </p:spPr>
        <p:txBody>
          <a:bodyPr/>
          <a:lstStyle/>
          <a:p>
            <a:pPr algn="ctr" eaLnBrk="1" hangingPunct="1">
              <a:lnSpc>
                <a:spcPct val="90000"/>
              </a:lnSpc>
              <a:buNone/>
            </a:pPr>
            <a:r>
              <a:rPr lang="sv-SE" sz="4400" dirty="0"/>
              <a:t>För barnen</a:t>
            </a:r>
          </a:p>
          <a:p>
            <a:pPr eaLnBrk="1" hangingPunct="1">
              <a:lnSpc>
                <a:spcPct val="90000"/>
              </a:lnSpc>
              <a:buNone/>
            </a:pPr>
            <a:endParaRPr lang="sv-SE" sz="1400" dirty="0"/>
          </a:p>
          <a:p>
            <a:pPr eaLnBrk="1" hangingPunct="1">
              <a:lnSpc>
                <a:spcPct val="90000"/>
              </a:lnSpc>
              <a:buNone/>
            </a:pPr>
            <a:endParaRPr lang="sv-SE" sz="1400" dirty="0"/>
          </a:p>
          <a:p>
            <a:pPr eaLnBrk="1" hangingPunct="1">
              <a:lnSpc>
                <a:spcPct val="90000"/>
              </a:lnSpc>
              <a:buNone/>
            </a:pPr>
            <a:r>
              <a:rPr lang="sv-SE" sz="1400" dirty="0"/>
              <a:t>Trivselreglerna har vi satt tillsammans med barnen. </a:t>
            </a:r>
          </a:p>
          <a:p>
            <a:pPr eaLnBrk="1" hangingPunct="1">
              <a:lnSpc>
                <a:spcPct val="90000"/>
              </a:lnSpc>
              <a:buNone/>
            </a:pPr>
            <a:endParaRPr lang="sv-SE" sz="1400" dirty="0"/>
          </a:p>
          <a:p>
            <a:pPr eaLnBrk="1" hangingPunct="1">
              <a:lnSpc>
                <a:spcPct val="90000"/>
              </a:lnSpc>
              <a:buNone/>
            </a:pPr>
            <a:r>
              <a:rPr lang="sv-SE" sz="1400" dirty="0"/>
              <a:t>Exempel: </a:t>
            </a:r>
          </a:p>
          <a:p>
            <a:pPr eaLnBrk="1" hangingPunct="1">
              <a:lnSpc>
                <a:spcPct val="90000"/>
              </a:lnSpc>
              <a:buFont typeface="Arial" pitchFamily="34" charset="0"/>
              <a:buChar char="•"/>
            </a:pPr>
            <a:r>
              <a:rPr lang="sv-SE" sz="1400" dirty="0"/>
              <a:t>Hur skall vi ha det i omklädningsrummet</a:t>
            </a:r>
          </a:p>
          <a:p>
            <a:pPr eaLnBrk="1" hangingPunct="1">
              <a:lnSpc>
                <a:spcPct val="90000"/>
              </a:lnSpc>
              <a:buFont typeface="Arial" pitchFamily="34" charset="0"/>
              <a:buChar char="•"/>
            </a:pPr>
            <a:r>
              <a:rPr lang="sv-SE" sz="1400" dirty="0"/>
              <a:t>Respekt , hur man är en bra kompis mm</a:t>
            </a:r>
          </a:p>
          <a:p>
            <a:pPr eaLnBrk="1" hangingPunct="1">
              <a:lnSpc>
                <a:spcPct val="90000"/>
              </a:lnSpc>
              <a:buFont typeface="Arial" pitchFamily="34" charset="0"/>
              <a:buChar char="•"/>
            </a:pPr>
            <a:r>
              <a:rPr lang="sv-SE" sz="1400" dirty="0"/>
              <a:t>Beteende på isen</a:t>
            </a:r>
          </a:p>
          <a:p>
            <a:pPr eaLnBrk="1" hangingPunct="1">
              <a:lnSpc>
                <a:spcPct val="90000"/>
              </a:lnSpc>
              <a:buFont typeface="Arial" pitchFamily="34" charset="0"/>
              <a:buChar char="•"/>
            </a:pPr>
            <a:r>
              <a:rPr lang="sv-SE" sz="1400" dirty="0"/>
              <a:t>Ombytta och klara 10 minuter innan träning</a:t>
            </a:r>
          </a:p>
          <a:p>
            <a:pPr eaLnBrk="1" hangingPunct="1">
              <a:lnSpc>
                <a:spcPct val="90000"/>
              </a:lnSpc>
              <a:buFont typeface="Arial" pitchFamily="34" charset="0"/>
              <a:buChar char="•"/>
            </a:pPr>
            <a:r>
              <a:rPr lang="sv-SE" sz="1400" dirty="0"/>
              <a:t>Duscha efteråt</a:t>
            </a:r>
          </a:p>
          <a:p>
            <a:pPr eaLnBrk="1" hangingPunct="1"/>
            <a:endParaRPr lang="sv-SE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v-SE" dirty="0"/>
              <a:t>Trivselregler</a:t>
            </a:r>
          </a:p>
        </p:txBody>
      </p:sp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981825" y="0"/>
            <a:ext cx="2162175" cy="2047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Platshållare för innehåll 2"/>
          <p:cNvSpPr>
            <a:spLocks noGrp="1"/>
          </p:cNvSpPr>
          <p:nvPr>
            <p:ph idx="1"/>
          </p:nvPr>
        </p:nvSpPr>
        <p:spPr>
          <a:xfrm>
            <a:off x="575556" y="2132856"/>
            <a:ext cx="7992888" cy="4525963"/>
          </a:xfrm>
        </p:spPr>
        <p:txBody>
          <a:bodyPr/>
          <a:lstStyle/>
          <a:p>
            <a:pPr algn="ctr" eaLnBrk="1" hangingPunct="1">
              <a:lnSpc>
                <a:spcPct val="90000"/>
              </a:lnSpc>
              <a:buNone/>
            </a:pPr>
            <a:r>
              <a:rPr lang="sv-SE" sz="4400" dirty="0"/>
              <a:t>Föräldrar &amp; Ledares uppträdande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sv-SE" sz="1400" dirty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sv-SE" sz="1400" dirty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sv-SE" sz="1400" dirty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sv-SE" sz="1400" dirty="0"/>
              <a:t>Lerum skall ha skötsamma föräldrar och ledare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sv-SE" sz="1400" dirty="0"/>
              <a:t>Inget gap och skrik på domare och spelare från läktaren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sv-SE" sz="1400" dirty="0"/>
              <a:t>Bli kända för Fair Play och bra uppträdande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sv-SE" sz="1400" dirty="0"/>
              <a:t>Inga föräldrar i omklädningsrummet när 10 minuter återstår innan istid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sv-SE" sz="1400" dirty="0"/>
              <a:t>Alltid en ledare i omklädningsrummet</a:t>
            </a:r>
          </a:p>
          <a:p>
            <a:pPr eaLnBrk="1" hangingPunct="1">
              <a:lnSpc>
                <a:spcPct val="90000"/>
              </a:lnSpc>
              <a:buFontTx/>
              <a:buChar char="-"/>
            </a:pPr>
            <a:endParaRPr lang="sv-SE" sz="1400" dirty="0"/>
          </a:p>
          <a:p>
            <a:pPr eaLnBrk="1" hangingPunct="1">
              <a:lnSpc>
                <a:spcPct val="90000"/>
              </a:lnSpc>
              <a:buNone/>
            </a:pPr>
            <a:endParaRPr lang="sv-SE" sz="1400" dirty="0"/>
          </a:p>
          <a:p>
            <a:pPr eaLnBrk="1" hangingPunct="1">
              <a:lnSpc>
                <a:spcPct val="90000"/>
              </a:lnSpc>
              <a:buFontTx/>
              <a:buChar char="-"/>
            </a:pPr>
            <a:endParaRPr lang="sv-SE" sz="4400" dirty="0"/>
          </a:p>
          <a:p>
            <a:pPr eaLnBrk="1" hangingPunct="1">
              <a:lnSpc>
                <a:spcPct val="90000"/>
              </a:lnSpc>
              <a:buNone/>
            </a:pPr>
            <a:endParaRPr lang="sv-SE" sz="1400" dirty="0"/>
          </a:p>
          <a:p>
            <a:pPr eaLnBrk="1" hangingPunct="1">
              <a:lnSpc>
                <a:spcPct val="90000"/>
              </a:lnSpc>
              <a:buNone/>
            </a:pPr>
            <a:endParaRPr lang="sv-SE" sz="1400" dirty="0"/>
          </a:p>
          <a:p>
            <a:pPr eaLnBrk="1" hangingPunct="1"/>
            <a:endParaRPr lang="sv-SE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ubrik 1"/>
          <p:cNvSpPr>
            <a:spLocks noGrp="1"/>
          </p:cNvSpPr>
          <p:nvPr>
            <p:ph type="title"/>
          </p:nvPr>
        </p:nvSpPr>
        <p:spPr>
          <a:xfrm>
            <a:off x="0" y="260648"/>
            <a:ext cx="7078488" cy="1143000"/>
          </a:xfrm>
        </p:spPr>
        <p:txBody>
          <a:bodyPr/>
          <a:lstStyle/>
          <a:p>
            <a:pPr eaLnBrk="1" hangingPunct="1"/>
            <a:r>
              <a:rPr lang="sv-SE" dirty="0"/>
              <a:t>Medlemsavgifter 2021/2022</a:t>
            </a:r>
          </a:p>
        </p:txBody>
      </p:sp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981825" y="0"/>
            <a:ext cx="2162175" cy="2047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xtBox 7"/>
          <p:cNvSpPr txBox="1"/>
          <p:nvPr/>
        </p:nvSpPr>
        <p:spPr>
          <a:xfrm>
            <a:off x="3258108" y="1164135"/>
            <a:ext cx="2627784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400" b="1" dirty="0">
                <a:latin typeface="+mn-lt"/>
              </a:rPr>
              <a:t>Lag		Avgift </a:t>
            </a:r>
          </a:p>
          <a:p>
            <a:r>
              <a:rPr lang="sv-SE" sz="1400" dirty="0">
                <a:latin typeface="+mn-lt"/>
              </a:rPr>
              <a:t>A-laget		2 900kr </a:t>
            </a:r>
          </a:p>
          <a:p>
            <a:r>
              <a:rPr lang="sv-SE" sz="1400" dirty="0">
                <a:latin typeface="+mn-lt"/>
              </a:rPr>
              <a:t>J20		2 900kr </a:t>
            </a:r>
          </a:p>
          <a:p>
            <a:r>
              <a:rPr lang="sv-SE" sz="1400" dirty="0">
                <a:latin typeface="+mn-lt"/>
              </a:rPr>
              <a:t>J18		3 800kr </a:t>
            </a:r>
          </a:p>
          <a:p>
            <a:r>
              <a:rPr lang="sv-SE" sz="1400" dirty="0">
                <a:latin typeface="+mn-lt"/>
              </a:rPr>
              <a:t>A-ungdom		3 800kr </a:t>
            </a:r>
          </a:p>
          <a:p>
            <a:r>
              <a:rPr lang="sv-SE" sz="1400" dirty="0">
                <a:latin typeface="+mn-lt"/>
              </a:rPr>
              <a:t>B-ungdom		3 400kr </a:t>
            </a:r>
          </a:p>
          <a:p>
            <a:r>
              <a:rPr lang="sv-SE" sz="1400" dirty="0">
                <a:latin typeface="+mn-lt"/>
              </a:rPr>
              <a:t>C-ungdom		3 100kr </a:t>
            </a:r>
          </a:p>
          <a:p>
            <a:r>
              <a:rPr lang="sv-SE" sz="1400" b="1" dirty="0">
                <a:solidFill>
                  <a:srgbClr val="FF0000"/>
                </a:solidFill>
                <a:latin typeface="+mn-lt"/>
              </a:rPr>
              <a:t>D-ungdom		2 700kr</a:t>
            </a:r>
          </a:p>
          <a:p>
            <a:r>
              <a:rPr lang="sv-SE" sz="1400" dirty="0">
                <a:latin typeface="+mn-lt"/>
              </a:rPr>
              <a:t>Hockeyskola		750kr </a:t>
            </a:r>
          </a:p>
          <a:p>
            <a:r>
              <a:rPr lang="sv-SE" sz="1400" dirty="0">
                <a:latin typeface="+mn-lt"/>
              </a:rPr>
              <a:t>Lek-Is		500kr </a:t>
            </a:r>
          </a:p>
          <a:p>
            <a:r>
              <a:rPr lang="sv-SE" sz="1400" dirty="0">
                <a:latin typeface="+mn-lt"/>
              </a:rPr>
              <a:t>Veteraner		1 800kr </a:t>
            </a:r>
          </a:p>
          <a:p>
            <a:r>
              <a:rPr lang="sv-SE" sz="1400" dirty="0">
                <a:latin typeface="+mn-lt"/>
              </a:rPr>
              <a:t>Stödmedlem	300kr 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0" y="4005064"/>
            <a:ext cx="914400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sz="1400" dirty="0">
                <a:latin typeface="+mn-lt"/>
              </a:rPr>
              <a:t>Syskonrabatt: Äldsta syskonet betalar full träningsavgift </a:t>
            </a:r>
            <a:br>
              <a:rPr lang="sv-SE" sz="1400" dirty="0">
                <a:latin typeface="+mn-lt"/>
              </a:rPr>
            </a:br>
            <a:r>
              <a:rPr lang="sv-SE" sz="1400" dirty="0">
                <a:latin typeface="+mn-lt"/>
              </a:rPr>
              <a:t>övriga syskon 1500 kr var inklusive medlemsavgift. </a:t>
            </a:r>
            <a:br>
              <a:rPr lang="sv-SE" sz="1400" dirty="0">
                <a:latin typeface="+mn-lt"/>
              </a:rPr>
            </a:br>
            <a:br>
              <a:rPr lang="sv-SE" sz="1400" dirty="0">
                <a:latin typeface="+mn-lt"/>
              </a:rPr>
            </a:br>
            <a:r>
              <a:rPr lang="sv-SE" sz="1400" dirty="0">
                <a:solidFill>
                  <a:srgbClr val="FF0000"/>
                </a:solidFill>
                <a:latin typeface="+mn-lt"/>
              </a:rPr>
              <a:t>Medlemsavgiften skall vara betald den sista september 2021</a:t>
            </a:r>
            <a:br>
              <a:rPr lang="sv-SE" sz="1400" dirty="0">
                <a:latin typeface="+mn-lt"/>
              </a:rPr>
            </a:br>
            <a:r>
              <a:rPr lang="sv-SE" sz="1400" dirty="0">
                <a:latin typeface="+mn-lt"/>
              </a:rPr>
              <a:t>Faktura kommer via </a:t>
            </a:r>
            <a:r>
              <a:rPr lang="sv-SE" sz="1400" dirty="0" err="1">
                <a:latin typeface="+mn-lt"/>
              </a:rPr>
              <a:t>Billogram</a:t>
            </a:r>
            <a:r>
              <a:rPr lang="sv-SE" sz="1400" dirty="0">
                <a:latin typeface="+mn-lt"/>
              </a:rPr>
              <a:t> till e-posten. </a:t>
            </a:r>
            <a:br>
              <a:rPr lang="sv-SE" sz="1400" dirty="0">
                <a:latin typeface="+mn-lt"/>
              </a:rPr>
            </a:br>
            <a:br>
              <a:rPr lang="sv-SE" sz="1400" dirty="0">
                <a:latin typeface="+mn-lt"/>
              </a:rPr>
            </a:br>
            <a:r>
              <a:rPr lang="sv-SE" sz="1400" dirty="0">
                <a:latin typeface="+mn-lt"/>
              </a:rPr>
              <a:t>Avgiften består av ett medlemskap som kostar 300 kr och sedan en träningsavgift där kostnaden varierar beroende på ålder. </a:t>
            </a:r>
            <a:br>
              <a:rPr lang="sv-SE" sz="1400" dirty="0">
                <a:latin typeface="+mn-lt"/>
              </a:rPr>
            </a:br>
            <a:br>
              <a:rPr lang="sv-SE" sz="1400" dirty="0">
                <a:latin typeface="+mn-lt"/>
              </a:rPr>
            </a:br>
            <a:r>
              <a:rPr lang="sv-SE" sz="1400" dirty="0">
                <a:latin typeface="+mn-lt"/>
              </a:rPr>
              <a:t>A-ungdom = 06/07</a:t>
            </a:r>
            <a:br>
              <a:rPr lang="sv-SE" sz="1400" dirty="0">
                <a:latin typeface="+mn-lt"/>
              </a:rPr>
            </a:br>
            <a:r>
              <a:rPr lang="sv-SE" sz="1400" dirty="0">
                <a:latin typeface="+mn-lt"/>
              </a:rPr>
              <a:t>B-ungdom = 08/09</a:t>
            </a:r>
            <a:br>
              <a:rPr lang="sv-SE" sz="1400" dirty="0">
                <a:latin typeface="+mn-lt"/>
              </a:rPr>
            </a:br>
            <a:r>
              <a:rPr lang="sv-SE" sz="1400" dirty="0">
                <a:latin typeface="+mn-lt"/>
              </a:rPr>
              <a:t>C-ungdom = 10/11</a:t>
            </a:r>
            <a:br>
              <a:rPr lang="sv-SE" sz="1400" dirty="0">
                <a:latin typeface="+mn-lt"/>
              </a:rPr>
            </a:br>
            <a:r>
              <a:rPr lang="sv-SE" sz="1400" b="1" dirty="0">
                <a:latin typeface="+mn-lt"/>
              </a:rPr>
              <a:t>D ungdom= 12/13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v-SE" dirty="0"/>
              <a:t>Caféet</a:t>
            </a:r>
          </a:p>
        </p:txBody>
      </p:sp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981825" y="0"/>
            <a:ext cx="2162175" cy="2047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Platshållare för innehåll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eaLnBrk="1" hangingPunct="1">
              <a:buNone/>
            </a:pPr>
            <a:r>
              <a:rPr lang="sv-SE" sz="1400" dirty="0"/>
              <a:t>Alla lag i LBK hjälps åt att bemanna Caféet under säsongen!</a:t>
            </a:r>
          </a:p>
          <a:p>
            <a:pPr eaLnBrk="1" hangingPunct="1">
              <a:buNone/>
            </a:pPr>
            <a:endParaRPr lang="sv-SE" sz="1400" dirty="0"/>
          </a:p>
          <a:p>
            <a:pPr eaLnBrk="1" hangingPunct="1">
              <a:buNone/>
            </a:pPr>
            <a:r>
              <a:rPr lang="sv-SE" sz="1400" dirty="0"/>
              <a:t>Allt inköp till Caféet hanteras centralt.</a:t>
            </a:r>
          </a:p>
          <a:p>
            <a:pPr eaLnBrk="1" hangingPunct="1">
              <a:buNone/>
            </a:pPr>
            <a:endParaRPr lang="sv-SE" sz="1400" dirty="0"/>
          </a:p>
          <a:p>
            <a:pPr eaLnBrk="1" hangingPunct="1">
              <a:buNone/>
            </a:pPr>
            <a:r>
              <a:rPr lang="sv-SE" sz="1400" dirty="0"/>
              <a:t>Team 13 bemannar Caféet veckovis vid  5st tillfällen</a:t>
            </a:r>
          </a:p>
          <a:p>
            <a:pPr lvl="1" eaLnBrk="1" hangingPunct="1">
              <a:buFont typeface="Arial" pitchFamily="34" charset="0"/>
              <a:buChar char="•"/>
            </a:pPr>
            <a:r>
              <a:rPr lang="sv-SE" sz="1400" dirty="0"/>
              <a:t>Vecka 35, 42, 49, 4 och 11 </a:t>
            </a:r>
          </a:p>
          <a:p>
            <a:pPr lvl="1" eaLnBrk="1" hangingPunct="1">
              <a:buFont typeface="Arial" pitchFamily="34" charset="0"/>
              <a:buChar char="•"/>
            </a:pPr>
            <a:r>
              <a:rPr lang="sv-SE" sz="1400" dirty="0"/>
              <a:t>Jourlista finns med personer om man vill ”köpa” sig fri om någon i listan har möjlighet ta ens tid</a:t>
            </a:r>
          </a:p>
          <a:p>
            <a:pPr lvl="1" eaLnBrk="1" hangingPunct="1">
              <a:buFont typeface="Arial" pitchFamily="34" charset="0"/>
              <a:buChar char="•"/>
            </a:pPr>
            <a:r>
              <a:rPr lang="sv-SE" sz="1400" dirty="0"/>
              <a:t>Alla har ett egenansvar att sin schemalagda tid bemannas. Om vi missar någon tid fakturerar LBK en straff avgift på 750 kr till laget.</a:t>
            </a:r>
          </a:p>
          <a:p>
            <a:pPr lvl="1" eaLnBrk="1" hangingPunct="1">
              <a:buFont typeface="Arial" pitchFamily="34" charset="0"/>
              <a:buChar char="•"/>
            </a:pPr>
            <a:endParaRPr lang="sv-SE" sz="1400" dirty="0"/>
          </a:p>
          <a:p>
            <a:pPr eaLnBrk="1" hangingPunct="1">
              <a:buNone/>
            </a:pPr>
            <a:r>
              <a:rPr lang="sv-SE" sz="1400" dirty="0"/>
              <a:t>Caféansvarig hos Team 13 är ? som kontaktas vid ev. frågor.</a:t>
            </a:r>
          </a:p>
          <a:p>
            <a:pPr eaLnBrk="1" hangingPunct="1">
              <a:buNone/>
            </a:pPr>
            <a:endParaRPr lang="sv-SE" sz="1400" dirty="0"/>
          </a:p>
          <a:p>
            <a:pPr eaLnBrk="1" hangingPunct="1">
              <a:buNone/>
            </a:pPr>
            <a:r>
              <a:rPr lang="sv-SE" sz="1400" dirty="0"/>
              <a:t>På vår lagsida finns all information om Caféet under ”Dokument”</a:t>
            </a:r>
          </a:p>
          <a:p>
            <a:pPr lvl="1" eaLnBrk="1" hangingPunct="1">
              <a:buFont typeface="Arial" pitchFamily="34" charset="0"/>
              <a:buChar char="•"/>
            </a:pPr>
            <a:r>
              <a:rPr lang="sv-SE" sz="1400" dirty="0"/>
              <a:t>Bemanningsschema</a:t>
            </a:r>
          </a:p>
          <a:p>
            <a:pPr lvl="1" eaLnBrk="1" hangingPunct="1">
              <a:buFont typeface="Arial" pitchFamily="34" charset="0"/>
              <a:buChar char="•"/>
            </a:pPr>
            <a:r>
              <a:rPr lang="sv-SE" sz="1400" dirty="0"/>
              <a:t>Info gällande öppning och stängning av Caféet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v-SE" dirty="0"/>
              <a:t>Caféet</a:t>
            </a:r>
            <a:br>
              <a:rPr lang="sv-SE" dirty="0"/>
            </a:br>
            <a:r>
              <a:rPr lang="sv-SE" dirty="0" err="1"/>
              <a:t>Öppetider</a:t>
            </a:r>
            <a:endParaRPr lang="sv-SE" dirty="0"/>
          </a:p>
        </p:txBody>
      </p:sp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981825" y="0"/>
            <a:ext cx="2162175" cy="2047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323528" y="2132856"/>
          <a:ext cx="8424937" cy="4581135"/>
        </p:xfrm>
        <a:graphic>
          <a:graphicData uri="http://schemas.openxmlformats.org/drawingml/2006/table">
            <a:tbl>
              <a:tblPr/>
              <a:tblGrid>
                <a:gridCol w="99233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61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61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618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618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0618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0618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06180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140680">
                <a:tc>
                  <a:txBody>
                    <a:bodyPr/>
                    <a:lstStyle/>
                    <a:p>
                      <a:pPr algn="ctr" fontAlgn="b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TID</a:t>
                      </a:r>
                    </a:p>
                  </a:txBody>
                  <a:tcPr marL="4457" marR="4457" marT="44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MÅNDAG</a:t>
                      </a:r>
                    </a:p>
                  </a:txBody>
                  <a:tcPr marL="4457" marR="4457" marT="44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TISDAG</a:t>
                      </a:r>
                    </a:p>
                  </a:txBody>
                  <a:tcPr marL="4457" marR="4457" marT="44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ONSDAG</a:t>
                      </a:r>
                    </a:p>
                  </a:txBody>
                  <a:tcPr marL="4457" marR="4457" marT="44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TORSDAG</a:t>
                      </a:r>
                    </a:p>
                  </a:txBody>
                  <a:tcPr marL="4457" marR="4457" marT="44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FREDAG</a:t>
                      </a:r>
                    </a:p>
                  </a:txBody>
                  <a:tcPr marL="4457" marR="4457" marT="44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LÖRDAG</a:t>
                      </a:r>
                    </a:p>
                  </a:txBody>
                  <a:tcPr marL="4457" marR="4457" marT="44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SÖNDAG</a:t>
                      </a:r>
                    </a:p>
                  </a:txBody>
                  <a:tcPr marL="4457" marR="4457" marT="44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05375">
                <a:tc>
                  <a:txBody>
                    <a:bodyPr/>
                    <a:lstStyle/>
                    <a:p>
                      <a:pPr algn="ctr" fontAlgn="b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08.00 - 09.00</a:t>
                      </a:r>
                    </a:p>
                  </a:txBody>
                  <a:tcPr marL="4457" marR="4457" marT="44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Fritt att öppna caféet för kaffesugna försäldrar med tidigt tränande barn.</a:t>
                      </a:r>
                    </a:p>
                  </a:txBody>
                  <a:tcPr marL="4457" marR="4457" marT="44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457" marR="4457" marT="44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457" marR="4457" marT="44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457" marR="4457" marT="44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457" marR="4457" marT="44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457" marR="4457" marT="44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457" marR="4457" marT="44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0112">
                <a:tc>
                  <a:txBody>
                    <a:bodyPr/>
                    <a:lstStyle/>
                    <a:p>
                      <a:pPr algn="ctr" fontAlgn="b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09.00 - 10.00</a:t>
                      </a:r>
                    </a:p>
                  </a:txBody>
                  <a:tcPr marL="4457" marR="4457" marT="44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457" marR="4457" marT="44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457" marR="4457" marT="44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457" marR="4457" marT="44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457" marR="4457" marT="44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457" marR="4457" marT="44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LBK</a:t>
                      </a:r>
                    </a:p>
                  </a:txBody>
                  <a:tcPr marL="4457" marR="4457" marT="44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LKK</a:t>
                      </a:r>
                    </a:p>
                  </a:txBody>
                  <a:tcPr marL="4457" marR="4457" marT="44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42654">
                <a:tc>
                  <a:txBody>
                    <a:bodyPr/>
                    <a:lstStyle/>
                    <a:p>
                      <a:pPr algn="ctr" fontAlgn="b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10.00 - 11.00</a:t>
                      </a:r>
                    </a:p>
                  </a:txBody>
                  <a:tcPr marL="4457" marR="4457" marT="44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457" marR="4457" marT="44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LKK = konståkningen</a:t>
                      </a:r>
                    </a:p>
                  </a:txBody>
                  <a:tcPr marL="4457" marR="4457" marT="44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457" marR="4457" marT="44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457" marR="4457" marT="44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457" marR="4457" marT="44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LBK</a:t>
                      </a:r>
                    </a:p>
                  </a:txBody>
                  <a:tcPr marL="4457" marR="4457" marT="44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LKK</a:t>
                      </a:r>
                    </a:p>
                  </a:txBody>
                  <a:tcPr marL="4457" marR="4457" marT="44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30112">
                <a:tc>
                  <a:txBody>
                    <a:bodyPr/>
                    <a:lstStyle/>
                    <a:p>
                      <a:pPr algn="ctr" fontAlgn="b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11.00 - 12.00</a:t>
                      </a:r>
                    </a:p>
                  </a:txBody>
                  <a:tcPr marL="4457" marR="4457" marT="44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457" marR="4457" marT="44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457" marR="4457" marT="44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457" marR="4457" marT="44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457" marR="4457" marT="44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457" marR="4457" marT="44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LBK</a:t>
                      </a:r>
                    </a:p>
                  </a:txBody>
                  <a:tcPr marL="4457" marR="4457" marT="44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LKK</a:t>
                      </a:r>
                    </a:p>
                  </a:txBody>
                  <a:tcPr marL="4457" marR="4457" marT="44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30112">
                <a:tc>
                  <a:txBody>
                    <a:bodyPr/>
                    <a:lstStyle/>
                    <a:p>
                      <a:pPr algn="ctr" fontAlgn="b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12.00 - 13.00</a:t>
                      </a:r>
                    </a:p>
                  </a:txBody>
                  <a:tcPr marL="4457" marR="4457" marT="44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457" marR="4457" marT="44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457" marR="4457" marT="44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457" marR="4457" marT="44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457" marR="4457" marT="44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457" marR="4457" marT="44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LBK</a:t>
                      </a:r>
                    </a:p>
                  </a:txBody>
                  <a:tcPr marL="4457" marR="4457" marT="44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LBK öppnar 12.30</a:t>
                      </a:r>
                    </a:p>
                  </a:txBody>
                  <a:tcPr marL="4457" marR="4457" marT="44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30112">
                <a:tc>
                  <a:txBody>
                    <a:bodyPr/>
                    <a:lstStyle/>
                    <a:p>
                      <a:pPr algn="ctr" fontAlgn="b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13.00 - 14.00</a:t>
                      </a:r>
                    </a:p>
                  </a:txBody>
                  <a:tcPr marL="4457" marR="4457" marT="44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457" marR="4457" marT="44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457" marR="4457" marT="44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457" marR="4457" marT="44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457" marR="4457" marT="44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457" marR="4457" marT="44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LBK</a:t>
                      </a:r>
                    </a:p>
                  </a:txBody>
                  <a:tcPr marL="4457" marR="4457" marT="44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LBK</a:t>
                      </a:r>
                    </a:p>
                  </a:txBody>
                  <a:tcPr marL="4457" marR="4457" marT="44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30112">
                <a:tc>
                  <a:txBody>
                    <a:bodyPr/>
                    <a:lstStyle/>
                    <a:p>
                      <a:pPr algn="ctr" fontAlgn="b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14.00 - 15.00</a:t>
                      </a:r>
                    </a:p>
                  </a:txBody>
                  <a:tcPr marL="4457" marR="4457" marT="44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457" marR="4457" marT="44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457" marR="4457" marT="44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457" marR="4457" marT="44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457" marR="4457" marT="44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457" marR="4457" marT="44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LBK</a:t>
                      </a:r>
                    </a:p>
                  </a:txBody>
                  <a:tcPr marL="4457" marR="4457" marT="44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LBK</a:t>
                      </a:r>
                    </a:p>
                  </a:txBody>
                  <a:tcPr marL="4457" marR="4457" marT="44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30112">
                <a:tc>
                  <a:txBody>
                    <a:bodyPr/>
                    <a:lstStyle/>
                    <a:p>
                      <a:pPr algn="ctr" fontAlgn="b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15.00 - 16.00</a:t>
                      </a:r>
                    </a:p>
                  </a:txBody>
                  <a:tcPr marL="4457" marR="4457" marT="44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457" marR="4457" marT="44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457" marR="4457" marT="44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457" marR="4457" marT="44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457" marR="4457" marT="44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457" marR="4457" marT="44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LBK</a:t>
                      </a:r>
                    </a:p>
                  </a:txBody>
                  <a:tcPr marL="4457" marR="4457" marT="44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LBK</a:t>
                      </a:r>
                    </a:p>
                  </a:txBody>
                  <a:tcPr marL="4457" marR="4457" marT="44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30112">
                <a:tc>
                  <a:txBody>
                    <a:bodyPr/>
                    <a:lstStyle/>
                    <a:p>
                      <a:pPr algn="ctr" fontAlgn="b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16.00 - 17.00</a:t>
                      </a:r>
                    </a:p>
                  </a:txBody>
                  <a:tcPr marL="4457" marR="4457" marT="44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LKK</a:t>
                      </a:r>
                    </a:p>
                  </a:txBody>
                  <a:tcPr marL="4457" marR="4457" marT="44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LKK</a:t>
                      </a:r>
                    </a:p>
                  </a:txBody>
                  <a:tcPr marL="4457" marR="4457" marT="44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LKK</a:t>
                      </a:r>
                    </a:p>
                  </a:txBody>
                  <a:tcPr marL="4457" marR="4457" marT="44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LKK</a:t>
                      </a:r>
                    </a:p>
                  </a:txBody>
                  <a:tcPr marL="4457" marR="4457" marT="44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457" marR="4457" marT="44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LBK</a:t>
                      </a:r>
                    </a:p>
                  </a:txBody>
                  <a:tcPr marL="4457" marR="4457" marT="44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LBK</a:t>
                      </a:r>
                    </a:p>
                  </a:txBody>
                  <a:tcPr marL="4457" marR="4457" marT="44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30112">
                <a:tc>
                  <a:txBody>
                    <a:bodyPr/>
                    <a:lstStyle/>
                    <a:p>
                      <a:pPr algn="ctr" fontAlgn="b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17.00 - 18.00</a:t>
                      </a:r>
                    </a:p>
                  </a:txBody>
                  <a:tcPr marL="4457" marR="4457" marT="44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LKK</a:t>
                      </a:r>
                    </a:p>
                  </a:txBody>
                  <a:tcPr marL="4457" marR="4457" marT="44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LKK</a:t>
                      </a:r>
                    </a:p>
                  </a:txBody>
                  <a:tcPr marL="4457" marR="4457" marT="44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LBK</a:t>
                      </a:r>
                    </a:p>
                  </a:txBody>
                  <a:tcPr marL="4457" marR="4457" marT="44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LKK</a:t>
                      </a:r>
                    </a:p>
                  </a:txBody>
                  <a:tcPr marL="4457" marR="4457" marT="44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LBK</a:t>
                      </a:r>
                    </a:p>
                  </a:txBody>
                  <a:tcPr marL="4457" marR="4457" marT="44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LBK</a:t>
                      </a:r>
                    </a:p>
                  </a:txBody>
                  <a:tcPr marL="4457" marR="4457" marT="44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LBK</a:t>
                      </a:r>
                    </a:p>
                  </a:txBody>
                  <a:tcPr marL="4457" marR="4457" marT="44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30112">
                <a:tc>
                  <a:txBody>
                    <a:bodyPr/>
                    <a:lstStyle/>
                    <a:p>
                      <a:pPr algn="ctr" fontAlgn="b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18.00 - 19.00</a:t>
                      </a:r>
                    </a:p>
                  </a:txBody>
                  <a:tcPr marL="4457" marR="4457" marT="44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LKK</a:t>
                      </a:r>
                    </a:p>
                  </a:txBody>
                  <a:tcPr marL="4457" marR="4457" marT="44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LKK</a:t>
                      </a:r>
                    </a:p>
                  </a:txBody>
                  <a:tcPr marL="4457" marR="4457" marT="44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LBK</a:t>
                      </a:r>
                    </a:p>
                  </a:txBody>
                  <a:tcPr marL="4457" marR="4457" marT="44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LBK</a:t>
                      </a:r>
                    </a:p>
                  </a:txBody>
                  <a:tcPr marL="4457" marR="4457" marT="44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LBK</a:t>
                      </a:r>
                    </a:p>
                  </a:txBody>
                  <a:tcPr marL="4457" marR="4457" marT="44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LBK</a:t>
                      </a:r>
                    </a:p>
                  </a:txBody>
                  <a:tcPr marL="4457" marR="4457" marT="44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LBK</a:t>
                      </a:r>
                    </a:p>
                  </a:txBody>
                  <a:tcPr marL="4457" marR="4457" marT="44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30112">
                <a:tc>
                  <a:txBody>
                    <a:bodyPr/>
                    <a:lstStyle/>
                    <a:p>
                      <a:pPr algn="ctr" fontAlgn="b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19.00 - 20.00</a:t>
                      </a:r>
                    </a:p>
                  </a:txBody>
                  <a:tcPr marL="4457" marR="4457" marT="44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LKK</a:t>
                      </a:r>
                    </a:p>
                  </a:txBody>
                  <a:tcPr marL="4457" marR="4457" marT="44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J18 / Dam</a:t>
                      </a:r>
                    </a:p>
                  </a:txBody>
                  <a:tcPr marL="4457" marR="4457" marT="44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LBK</a:t>
                      </a:r>
                    </a:p>
                  </a:txBody>
                  <a:tcPr marL="4457" marR="4457" marT="44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LBK</a:t>
                      </a:r>
                    </a:p>
                  </a:txBody>
                  <a:tcPr marL="4457" marR="4457" marT="44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LBK</a:t>
                      </a:r>
                    </a:p>
                  </a:txBody>
                  <a:tcPr marL="4457" marR="4457" marT="44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LBK</a:t>
                      </a:r>
                    </a:p>
                  </a:txBody>
                  <a:tcPr marL="4457" marR="4457" marT="44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LBK</a:t>
                      </a:r>
                    </a:p>
                  </a:txBody>
                  <a:tcPr marL="4457" marR="4457" marT="44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30112">
                <a:tc>
                  <a:txBody>
                    <a:bodyPr/>
                    <a:lstStyle/>
                    <a:p>
                      <a:pPr algn="ctr" fontAlgn="b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20.00 - 21.00</a:t>
                      </a:r>
                    </a:p>
                  </a:txBody>
                  <a:tcPr marL="4457" marR="4457" marT="44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STÄNGT</a:t>
                      </a:r>
                    </a:p>
                  </a:txBody>
                  <a:tcPr marL="4457" marR="4457" marT="44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J18 / Dam</a:t>
                      </a:r>
                    </a:p>
                  </a:txBody>
                  <a:tcPr marL="4457" marR="4457" marT="44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LBK</a:t>
                      </a:r>
                    </a:p>
                  </a:txBody>
                  <a:tcPr marL="4457" marR="4457" marT="44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457" marR="4457" marT="44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LBK</a:t>
                      </a:r>
                    </a:p>
                  </a:txBody>
                  <a:tcPr marL="4457" marR="4457" marT="44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LBK</a:t>
                      </a:r>
                    </a:p>
                  </a:txBody>
                  <a:tcPr marL="4457" marR="4457" marT="44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457" marR="4457" marT="44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30112">
                <a:tc>
                  <a:txBody>
                    <a:bodyPr/>
                    <a:lstStyle/>
                    <a:p>
                      <a:pPr algn="ctr" fontAlgn="b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21.00 - 22.00</a:t>
                      </a:r>
                    </a:p>
                  </a:txBody>
                  <a:tcPr marL="4457" marR="4457" marT="44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457" marR="4457" marT="44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kl 19 - 21</a:t>
                      </a:r>
                    </a:p>
                  </a:txBody>
                  <a:tcPr marL="4457" marR="4457" marT="44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kl 17 - 21</a:t>
                      </a:r>
                    </a:p>
                  </a:txBody>
                  <a:tcPr marL="4457" marR="4457" marT="44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kl 18 - 20</a:t>
                      </a:r>
                    </a:p>
                  </a:txBody>
                  <a:tcPr marL="4457" marR="4457" marT="44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kl 17 - 21</a:t>
                      </a:r>
                    </a:p>
                  </a:txBody>
                  <a:tcPr marL="4457" marR="4457" marT="44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kl 9 - 21</a:t>
                      </a:r>
                    </a:p>
                  </a:txBody>
                  <a:tcPr marL="4457" marR="4457" marT="44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kl 12.30 - 20</a:t>
                      </a:r>
                    </a:p>
                  </a:txBody>
                  <a:tcPr marL="4457" marR="4457" marT="44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30112">
                <a:tc>
                  <a:txBody>
                    <a:bodyPr/>
                    <a:lstStyle/>
                    <a:p>
                      <a:pPr algn="ctr" fontAlgn="b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22.00 - 23.00</a:t>
                      </a:r>
                    </a:p>
                  </a:txBody>
                  <a:tcPr marL="4457" marR="4457" marT="44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457" marR="4457" marT="44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457" marR="4457" marT="44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457" marR="4457" marT="44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457" marR="4457" marT="44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457" marR="4457" marT="44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457" marR="4457" marT="44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457" marR="4457" marT="44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100485">
                <a:tc>
                  <a:txBody>
                    <a:bodyPr/>
                    <a:lstStyle/>
                    <a:p>
                      <a:pPr algn="l" fontAlgn="b"/>
                      <a:endParaRPr lang="sv-SE" sz="5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4457" marR="4457" marT="4457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5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4457" marR="4457" marT="4457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5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4457" marR="4457" marT="4457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5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4457" marR="4457" marT="4457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5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4457" marR="4457" marT="4457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5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4457" marR="4457" marT="4457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5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4457" marR="4457" marT="4457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5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4457" marR="4457" marT="4457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100485">
                <a:tc>
                  <a:txBody>
                    <a:bodyPr/>
                    <a:lstStyle/>
                    <a:p>
                      <a:pPr algn="l" fontAlgn="b"/>
                      <a:endParaRPr lang="sv-SE" sz="5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4457" marR="4457" marT="445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Upp med stolar</a:t>
                      </a:r>
                    </a:p>
                  </a:txBody>
                  <a:tcPr marL="4457" marR="4457" marT="445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Golv städas</a:t>
                      </a:r>
                    </a:p>
                  </a:txBody>
                  <a:tcPr marL="4457" marR="4457" marT="445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Upp med stolar</a:t>
                      </a:r>
                    </a:p>
                  </a:txBody>
                  <a:tcPr marL="4457" marR="4457" marT="445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Golv städas</a:t>
                      </a:r>
                    </a:p>
                  </a:txBody>
                  <a:tcPr marL="4457" marR="4457" marT="445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5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4457" marR="4457" marT="445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5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4457" marR="4457" marT="445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5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4457" marR="4457" marT="445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v-SE" dirty="0"/>
              <a:t>Vår egna Cup</a:t>
            </a:r>
            <a:br>
              <a:rPr lang="sv-SE" dirty="0"/>
            </a:br>
            <a:r>
              <a:rPr lang="sv-SE" dirty="0"/>
              <a:t>Lerumspucken</a:t>
            </a:r>
          </a:p>
        </p:txBody>
      </p:sp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981825" y="0"/>
            <a:ext cx="2162175" cy="2047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Platshållare för innehåll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algn="ctr" eaLnBrk="1" hangingPunct="1">
              <a:buFont typeface="Arial" charset="0"/>
              <a:buNone/>
            </a:pPr>
            <a:endParaRPr lang="sv-SE" dirty="0"/>
          </a:p>
          <a:p>
            <a:pPr algn="ctr" eaLnBrk="1" hangingPunct="1">
              <a:buFont typeface="Arial" charset="0"/>
              <a:buNone/>
            </a:pPr>
            <a:r>
              <a:rPr lang="sv-SE" dirty="0"/>
              <a:t>Syfte</a:t>
            </a:r>
          </a:p>
          <a:p>
            <a:pPr algn="ctr" eaLnBrk="1" hangingPunct="1">
              <a:buFont typeface="Arial" charset="0"/>
              <a:buNone/>
            </a:pPr>
            <a:r>
              <a:rPr lang="sv-SE" dirty="0"/>
              <a:t>En kul heldag med ishockey och kompisar.</a:t>
            </a:r>
          </a:p>
          <a:p>
            <a:pPr algn="ctr" eaLnBrk="1" hangingPunct="1">
              <a:buFont typeface="Arial" charset="0"/>
              <a:buNone/>
            </a:pPr>
            <a:r>
              <a:rPr lang="sv-SE" dirty="0"/>
              <a:t>Chansen att öka Team 13:s egna lagkassa.</a:t>
            </a:r>
          </a:p>
          <a:p>
            <a:pPr algn="ctr" eaLnBrk="1" hangingPunct="1">
              <a:buFont typeface="Arial" charset="0"/>
              <a:buNone/>
            </a:pPr>
            <a:endParaRPr lang="sv-SE" dirty="0"/>
          </a:p>
          <a:p>
            <a:pPr algn="ctr" eaLnBrk="1" hangingPunct="1">
              <a:buFont typeface="Arial" charset="0"/>
              <a:buNone/>
            </a:pPr>
            <a:r>
              <a:rPr lang="sv-SE" dirty="0"/>
              <a:t>Mål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ubrik 3"/>
          <p:cNvSpPr>
            <a:spLocks noGrp="1"/>
          </p:cNvSpPr>
          <p:nvPr>
            <p:ph type="title"/>
          </p:nvPr>
        </p:nvSpPr>
        <p:spPr>
          <a:xfrm>
            <a:off x="428625" y="214313"/>
            <a:ext cx="8229600" cy="1143000"/>
          </a:xfrm>
        </p:spPr>
        <p:txBody>
          <a:bodyPr/>
          <a:lstStyle/>
          <a:p>
            <a:pPr algn="l"/>
            <a:r>
              <a:rPr lang="sv-SE" dirty="0"/>
              <a:t>     </a:t>
            </a:r>
            <a:r>
              <a:rPr lang="sv-SE" dirty="0" err="1"/>
              <a:t>Lerumspucken</a:t>
            </a:r>
            <a:r>
              <a:rPr lang="sv-SE" dirty="0"/>
              <a:t> U9 2022</a:t>
            </a:r>
          </a:p>
        </p:txBody>
      </p:sp>
      <p:sp>
        <p:nvSpPr>
          <p:cNvPr id="5123" name="Platshållare för innehåll 4"/>
          <p:cNvSpPr>
            <a:spLocks noGrp="1"/>
          </p:cNvSpPr>
          <p:nvPr>
            <p:ph idx="1"/>
          </p:nvPr>
        </p:nvSpPr>
        <p:spPr>
          <a:xfrm>
            <a:off x="179512" y="2492896"/>
            <a:ext cx="3929062" cy="4230786"/>
          </a:xfrm>
        </p:spPr>
        <p:txBody>
          <a:bodyPr/>
          <a:lstStyle/>
          <a:p>
            <a:pPr marL="0" indent="0">
              <a:spcBef>
                <a:spcPct val="0"/>
              </a:spcBef>
              <a:buFont typeface="Arial" charset="0"/>
              <a:buNone/>
            </a:pPr>
            <a:r>
              <a:rPr lang="sv-SE" sz="1400" b="1" dirty="0">
                <a:cs typeface="Arial" charset="0"/>
              </a:rPr>
              <a:t>Spelet</a:t>
            </a:r>
          </a:p>
          <a:p>
            <a:pPr marL="0" indent="0">
              <a:spcBef>
                <a:spcPct val="0"/>
              </a:spcBef>
              <a:buFont typeface="Arial" charset="0"/>
              <a:buNone/>
            </a:pPr>
            <a:endParaRPr lang="sv-SE" sz="1400" b="1" dirty="0">
              <a:cs typeface="Arial" charset="0"/>
            </a:endParaRPr>
          </a:p>
          <a:p>
            <a:pPr marL="0" indent="0">
              <a:spcBef>
                <a:spcPct val="0"/>
              </a:spcBef>
              <a:buFont typeface="Arial" charset="0"/>
              <a:buNone/>
            </a:pPr>
            <a:r>
              <a:rPr lang="sv-SE" sz="1400" b="1" dirty="0">
                <a:cs typeface="Arial" charset="0"/>
              </a:rPr>
              <a:t>Domare</a:t>
            </a:r>
          </a:p>
          <a:p>
            <a:pPr marL="0" indent="0">
              <a:spcBef>
                <a:spcPct val="0"/>
              </a:spcBef>
              <a:buFont typeface="Arial" charset="0"/>
              <a:buNone/>
            </a:pPr>
            <a:r>
              <a:rPr lang="sv-SE" sz="1400" dirty="0">
                <a:cs typeface="Arial" charset="0"/>
              </a:rPr>
              <a:t>Domarsystem bestående av</a:t>
            </a:r>
          </a:p>
          <a:p>
            <a:pPr marL="0" indent="0">
              <a:spcBef>
                <a:spcPct val="0"/>
              </a:spcBef>
              <a:buFont typeface="Arial" charset="0"/>
              <a:buNone/>
            </a:pPr>
            <a:r>
              <a:rPr lang="sv-SE" sz="1400" dirty="0">
                <a:cs typeface="Arial" charset="0"/>
              </a:rPr>
              <a:t>föreningsdomare.</a:t>
            </a:r>
          </a:p>
          <a:p>
            <a:pPr marL="0" indent="0">
              <a:spcBef>
                <a:spcPct val="0"/>
              </a:spcBef>
              <a:buFont typeface="Arial" charset="0"/>
              <a:buNone/>
            </a:pPr>
            <a:endParaRPr lang="sv-SE" sz="1400" dirty="0">
              <a:cs typeface="Arial" charset="0"/>
            </a:endParaRPr>
          </a:p>
          <a:p>
            <a:pPr marL="0" indent="0">
              <a:spcBef>
                <a:spcPct val="0"/>
              </a:spcBef>
              <a:buFont typeface="Arial" charset="0"/>
              <a:buNone/>
            </a:pPr>
            <a:r>
              <a:rPr lang="sv-SE" sz="1400" b="1" dirty="0">
                <a:cs typeface="Arial" charset="0"/>
              </a:rPr>
              <a:t>Priser:</a:t>
            </a:r>
          </a:p>
          <a:p>
            <a:pPr marL="0" indent="0">
              <a:spcBef>
                <a:spcPct val="0"/>
              </a:spcBef>
              <a:buFont typeface="Arial" charset="0"/>
              <a:buNone/>
            </a:pPr>
            <a:r>
              <a:rPr lang="sv-SE" sz="1400" dirty="0">
                <a:cs typeface="Arial" charset="0"/>
              </a:rPr>
              <a:t>Medaljer till spelarna.</a:t>
            </a:r>
          </a:p>
          <a:p>
            <a:pPr marL="0" indent="0">
              <a:spcBef>
                <a:spcPct val="0"/>
              </a:spcBef>
              <a:buFont typeface="Arial" charset="0"/>
              <a:buNone/>
            </a:pPr>
            <a:r>
              <a:rPr lang="sv-SE" sz="1400" dirty="0">
                <a:cs typeface="Arial" charset="0"/>
              </a:rPr>
              <a:t>Prisutdelning efter varje sista match.</a:t>
            </a:r>
          </a:p>
        </p:txBody>
      </p:sp>
      <p:sp>
        <p:nvSpPr>
          <p:cNvPr id="5124" name="Rektangel 7"/>
          <p:cNvSpPr>
            <a:spLocks noChangeArrowheads="1"/>
          </p:cNvSpPr>
          <p:nvPr/>
        </p:nvSpPr>
        <p:spPr bwMode="auto">
          <a:xfrm>
            <a:off x="4139952" y="2492896"/>
            <a:ext cx="4572000" cy="24314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sv-SE" sz="1400" b="1" dirty="0">
                <a:latin typeface="+mn-lt"/>
              </a:rPr>
              <a:t>Mat</a:t>
            </a:r>
          </a:p>
          <a:p>
            <a:r>
              <a:rPr lang="sv-SE" sz="1000" dirty="0">
                <a:solidFill>
                  <a:srgbClr val="333232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Under dagen kommer våra spelare tilldelas 2 lättare mellanmål och frukt i pauserna som serveras i omklädningsrummen</a:t>
            </a:r>
            <a:endParaRPr lang="sv-SE" sz="1000" dirty="0">
              <a:latin typeface="+mn-lt"/>
            </a:endParaRPr>
          </a:p>
          <a:p>
            <a:endParaRPr lang="sv-SE" sz="1400" dirty="0">
              <a:latin typeface="+mn-lt"/>
            </a:endParaRPr>
          </a:p>
          <a:p>
            <a:r>
              <a:rPr lang="sv-SE" sz="1400" b="1" dirty="0">
                <a:latin typeface="+mn-lt"/>
              </a:rPr>
              <a:t>Kostnader</a:t>
            </a:r>
          </a:p>
          <a:p>
            <a:r>
              <a:rPr lang="sv-SE" sz="1000" dirty="0">
                <a:latin typeface="+mn-lt"/>
              </a:rPr>
              <a:t>Anmälningsavgift   </a:t>
            </a:r>
            <a:r>
              <a:rPr lang="sv-SE" sz="1000" dirty="0">
                <a:solidFill>
                  <a:srgbClr val="333232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 </a:t>
            </a:r>
            <a:r>
              <a:rPr lang="sv-SE" sz="1000" b="1" dirty="0">
                <a:solidFill>
                  <a:srgbClr val="333232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2350 </a:t>
            </a:r>
            <a:r>
              <a:rPr lang="sv-SE" sz="1000" dirty="0">
                <a:latin typeface="+mn-lt"/>
              </a:rPr>
              <a:t>kr/lag.</a:t>
            </a:r>
          </a:p>
          <a:p>
            <a:r>
              <a:rPr lang="sv-SE" sz="1000" dirty="0">
                <a:latin typeface="+mn-lt"/>
              </a:rPr>
              <a:t>Deltagaravgift </a:t>
            </a:r>
            <a:r>
              <a:rPr lang="sv-SE" sz="1000" dirty="0">
                <a:solidFill>
                  <a:srgbClr val="333232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och är minimum </a:t>
            </a:r>
            <a:r>
              <a:rPr lang="sv-SE" sz="1000" b="1" dirty="0">
                <a:solidFill>
                  <a:srgbClr val="333232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1330 kr för 6 + 1 spelare </a:t>
            </a:r>
            <a:r>
              <a:rPr lang="sv-SE" sz="1000" dirty="0">
                <a:latin typeface="+mn-lt"/>
              </a:rPr>
              <a:t>kr/deltagare.</a:t>
            </a:r>
          </a:p>
          <a:p>
            <a:endParaRPr lang="sv-SE" sz="1400" dirty="0">
              <a:latin typeface="+mn-lt"/>
            </a:endParaRPr>
          </a:p>
          <a:p>
            <a:r>
              <a:rPr lang="sv-SE" sz="1000" dirty="0">
                <a:latin typeface="+mn-lt"/>
              </a:rPr>
              <a:t>Två ledare äter utan kostnad tillsammans med sitt lag.</a:t>
            </a:r>
          </a:p>
          <a:p>
            <a:endParaRPr lang="sv-SE" sz="1400" b="1" dirty="0">
              <a:latin typeface="+mn-lt"/>
            </a:endParaRPr>
          </a:p>
          <a:p>
            <a:r>
              <a:rPr lang="sv-SE" sz="1400" b="1" dirty="0">
                <a:latin typeface="+mn-lt"/>
              </a:rPr>
              <a:t>Anmälda lag hittills:</a:t>
            </a:r>
          </a:p>
          <a:p>
            <a:endParaRPr lang="sv-SE" sz="1400" dirty="0">
              <a:latin typeface="+mn-lt"/>
            </a:endParaRPr>
          </a:p>
        </p:txBody>
      </p:sp>
      <p:pic>
        <p:nvPicPr>
          <p:cNvPr id="5125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981825" y="0"/>
            <a:ext cx="2162175" cy="2047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Platshållare för innehåll 2"/>
          <p:cNvSpPr txBox="1">
            <a:spLocks/>
          </p:cNvSpPr>
          <p:nvPr/>
        </p:nvSpPr>
        <p:spPr bwMode="auto">
          <a:xfrm>
            <a:off x="2586608" y="1340768"/>
            <a:ext cx="3970784" cy="8926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sv-SE" sz="1400" dirty="0">
                <a:latin typeface="+mn-lt"/>
                <a:cs typeface="+mn-cs"/>
              </a:rPr>
              <a:t>Lördag 8</a:t>
            </a:r>
            <a:r>
              <a:rPr kumimoji="0" lang="sv-SE" sz="1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/1– 2022 i Vättlehallen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kumimoji="0" lang="sv-SE" sz="1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12st lag vara av 2 </a:t>
            </a:r>
            <a:r>
              <a:rPr kumimoji="0" lang="sv-SE" sz="14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st</a:t>
            </a:r>
            <a:r>
              <a:rPr kumimoji="0" lang="sv-SE" sz="1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Lerums Lag 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kumimoji="0" lang="sv-SE" sz="1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Heldagsaktivitet samling 07.00 hemgång 21.00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endParaRPr kumimoji="0" lang="sv-SE" sz="1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ubrik 1"/>
          <p:cNvSpPr>
            <a:spLocks noGrp="1"/>
          </p:cNvSpPr>
          <p:nvPr>
            <p:ph type="title"/>
          </p:nvPr>
        </p:nvSpPr>
        <p:spPr>
          <a:xfrm>
            <a:off x="683568" y="332656"/>
            <a:ext cx="8229600" cy="1143000"/>
          </a:xfrm>
        </p:spPr>
        <p:txBody>
          <a:bodyPr/>
          <a:lstStyle/>
          <a:p>
            <a:pPr algn="l" eaLnBrk="1" hangingPunct="1"/>
            <a:r>
              <a:rPr lang="sv-SE" dirty="0"/>
              <a:t>        Stationer att bemanna</a:t>
            </a:r>
          </a:p>
        </p:txBody>
      </p:sp>
      <p:sp>
        <p:nvSpPr>
          <p:cNvPr id="7171" name="Platshållare för innehåll 2"/>
          <p:cNvSpPr>
            <a:spLocks noGrp="1"/>
          </p:cNvSpPr>
          <p:nvPr>
            <p:ph idx="1"/>
          </p:nvPr>
        </p:nvSpPr>
        <p:spPr>
          <a:xfrm>
            <a:off x="2699792" y="4005064"/>
            <a:ext cx="3682752" cy="2404864"/>
          </a:xfrm>
        </p:spPr>
        <p:txBody>
          <a:bodyPr/>
          <a:lstStyle/>
          <a:p>
            <a:pPr eaLnBrk="1" hangingPunct="1"/>
            <a:r>
              <a:rPr lang="sv-SE" sz="1400" dirty="0"/>
              <a:t>Mat och inköp (5)</a:t>
            </a:r>
          </a:p>
          <a:p>
            <a:pPr eaLnBrk="1" hangingPunct="1"/>
            <a:r>
              <a:rPr lang="sv-SE" sz="1400" dirty="0"/>
              <a:t>Sekretariat och speaker (6)</a:t>
            </a:r>
          </a:p>
          <a:p>
            <a:pPr eaLnBrk="1" hangingPunct="1"/>
            <a:r>
              <a:rPr lang="sv-SE" sz="1400" dirty="0"/>
              <a:t>Kansli, ekonomi och data (3)</a:t>
            </a:r>
          </a:p>
          <a:p>
            <a:pPr eaLnBrk="1" hangingPunct="1"/>
            <a:r>
              <a:rPr lang="sv-SE" sz="1400" dirty="0"/>
              <a:t>Domare, omklädningsrum och städ (1)</a:t>
            </a:r>
          </a:p>
          <a:p>
            <a:pPr eaLnBrk="1" hangingPunct="1"/>
            <a:r>
              <a:rPr lang="sv-SE" sz="1400" dirty="0"/>
              <a:t>Sargbyggare, lagvärdar och prisutdelare (5)</a:t>
            </a:r>
          </a:p>
          <a:p>
            <a:pPr eaLnBrk="1" hangingPunct="1"/>
            <a:r>
              <a:rPr lang="sv-SE" sz="1400" dirty="0"/>
              <a:t>Försäljning mat mm (6)</a:t>
            </a:r>
          </a:p>
          <a:p>
            <a:pPr eaLnBrk="1" hangingPunct="1"/>
            <a:r>
              <a:rPr lang="sv-SE" sz="1400" dirty="0"/>
              <a:t>Försäljning lotter (5)</a:t>
            </a:r>
          </a:p>
          <a:p>
            <a:pPr eaLnBrk="1" hangingPunct="1"/>
            <a:r>
              <a:rPr lang="sv-SE" sz="1400" dirty="0"/>
              <a:t>Priser till lotter (Alla)</a:t>
            </a:r>
          </a:p>
          <a:p>
            <a:pPr eaLnBrk="1" hangingPunct="1"/>
            <a:r>
              <a:rPr lang="sv-SE" sz="1400" dirty="0"/>
              <a:t>Sjukvårdare (1)</a:t>
            </a:r>
          </a:p>
          <a:p>
            <a:pPr eaLnBrk="1" hangingPunct="1"/>
            <a:r>
              <a:rPr lang="sv-SE" sz="1400" dirty="0"/>
              <a:t>Relax aktivitet (1)</a:t>
            </a:r>
          </a:p>
          <a:p>
            <a:pPr eaLnBrk="1" hangingPunct="1"/>
            <a:endParaRPr lang="sv-SE" sz="1400" dirty="0"/>
          </a:p>
          <a:p>
            <a:pPr eaLnBrk="1" hangingPunct="1">
              <a:buNone/>
            </a:pPr>
            <a:endParaRPr lang="sv-SE" sz="1400" dirty="0"/>
          </a:p>
        </p:txBody>
      </p:sp>
      <p:pic>
        <p:nvPicPr>
          <p:cNvPr id="7172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981825" y="0"/>
            <a:ext cx="2162175" cy="2047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1259632" y="1412776"/>
            <a:ext cx="6048672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sz="1400" dirty="0">
                <a:latin typeface="+mn-lt"/>
              </a:rPr>
              <a:t>Vår Cupgeneral kommer hålla samman oss i detta!</a:t>
            </a:r>
          </a:p>
          <a:p>
            <a:pPr algn="ctr"/>
            <a:endParaRPr lang="sv-SE" sz="1400" dirty="0">
              <a:latin typeface="+mn-lt"/>
            </a:endParaRPr>
          </a:p>
          <a:p>
            <a:pPr algn="ctr"/>
            <a:r>
              <a:rPr lang="sv-SE" sz="1400" dirty="0">
                <a:latin typeface="+mn-lt"/>
              </a:rPr>
              <a:t>Kallelse till nytt möte enbart gällande Lerumspucken kommer</a:t>
            </a:r>
          </a:p>
          <a:p>
            <a:pPr algn="ctr"/>
            <a:endParaRPr lang="sv-SE" sz="1400" dirty="0">
              <a:latin typeface="+mn-lt"/>
            </a:endParaRPr>
          </a:p>
          <a:p>
            <a:pPr eaLnBrk="1" hangingPunct="1"/>
            <a:r>
              <a:rPr lang="sv-SE" sz="1400" dirty="0">
                <a:latin typeface="+mn-lt"/>
              </a:rPr>
              <a:t>Har man möjlighet att ställa upp med 2 stycken från familjen så underlättar det. Hela eller delar av dagen.</a:t>
            </a:r>
          </a:p>
          <a:p>
            <a:pPr eaLnBrk="1" hangingPunct="1"/>
            <a:r>
              <a:rPr lang="sv-SE" sz="1400" dirty="0">
                <a:latin typeface="+mn-lt"/>
              </a:rPr>
              <a:t>Extra personal som kan hjälpa till – mor/far föräldrar, storasyskon.</a:t>
            </a:r>
          </a:p>
          <a:p>
            <a:pPr eaLnBrk="1" hangingPunct="1"/>
            <a:endParaRPr lang="sv-SE" sz="1400" dirty="0">
              <a:latin typeface="+mn-lt"/>
            </a:endParaRPr>
          </a:p>
          <a:p>
            <a:pPr algn="ctr" eaLnBrk="1" hangingPunct="1"/>
            <a:r>
              <a:rPr lang="sv-SE" sz="1400" dirty="0">
                <a:latin typeface="+mn-lt"/>
              </a:rPr>
              <a:t>Anmäl ert intresse i god tid!</a:t>
            </a:r>
          </a:p>
          <a:p>
            <a:pPr algn="ctr"/>
            <a:endParaRPr lang="sv-SE" sz="1400" dirty="0">
              <a:latin typeface="+mn-lt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ubrik 1"/>
          <p:cNvSpPr>
            <a:spLocks noGrp="1"/>
          </p:cNvSpPr>
          <p:nvPr>
            <p:ph type="title"/>
          </p:nvPr>
        </p:nvSpPr>
        <p:spPr>
          <a:xfrm>
            <a:off x="457200" y="2857500"/>
            <a:ext cx="8229600" cy="11430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spcBef>
                <a:spcPct val="40000"/>
              </a:spcBef>
            </a:pPr>
            <a:br>
              <a:rPr lang="en-GB" altLang="sv-SE" dirty="0"/>
            </a:br>
            <a:br>
              <a:rPr lang="en-GB" altLang="sv-SE" dirty="0"/>
            </a:br>
            <a:r>
              <a:rPr lang="en-GB" altLang="sv-SE" dirty="0" err="1"/>
              <a:t>Klubbgemensamma</a:t>
            </a:r>
            <a:r>
              <a:rPr lang="en-GB" altLang="sv-SE" dirty="0"/>
              <a:t> </a:t>
            </a:r>
            <a:r>
              <a:rPr lang="en-GB" altLang="sv-SE" dirty="0" err="1"/>
              <a:t>aktiviteter</a:t>
            </a:r>
            <a:br>
              <a:rPr lang="sv-SE" altLang="sv-SE" b="1" dirty="0"/>
            </a:br>
            <a:br>
              <a:rPr lang="sv-SE" altLang="sv-SE" b="1" dirty="0"/>
            </a:br>
            <a:r>
              <a:rPr lang="sv-SE" altLang="sv-SE" b="1" dirty="0"/>
              <a:t>Insläpp Lekis/Hockeyskolan </a:t>
            </a:r>
            <a:br>
              <a:rPr lang="sv-SE" altLang="sv-SE" b="1" u="sng" dirty="0"/>
            </a:br>
            <a:br>
              <a:rPr lang="sv-SE" altLang="sv-SE" dirty="0"/>
            </a:br>
            <a:endParaRPr lang="sv-SE" sz="2000" dirty="0"/>
          </a:p>
        </p:txBody>
      </p:sp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981825" y="0"/>
            <a:ext cx="2162175" cy="2047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A525EBA-F67E-4297-A468-123715BA13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altLang="sv-SE" sz="2000" b="1" dirty="0" err="1"/>
              <a:t>Trekronematcherna</a:t>
            </a:r>
            <a:br>
              <a:rPr lang="sv-SE" altLang="sv-SE" sz="2000" b="1" u="sng" dirty="0"/>
            </a:br>
            <a:r>
              <a:rPr lang="sv-SE" altLang="sv-SE" sz="2000" dirty="0"/>
              <a:t>Två hemmamatcher per säsong. Detta kan laget verkligen tjäna pengar på! </a:t>
            </a:r>
            <a:br>
              <a:rPr lang="sv-SE" altLang="sv-SE" sz="2000" dirty="0"/>
            </a:br>
            <a:endParaRPr lang="sv-SE" sz="2000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7F7F74C3-64A8-438F-9B82-F9251BE1C17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sz="2000" dirty="0"/>
              <a:t>Vid ishockeymatchen XX? Det är för att publiken vid detta tillfälle ska kunna bjudas på gratis entré. Vi hoppas därmed att många nya supportrar ska hitta till ishallen.</a:t>
            </a:r>
          </a:p>
          <a:p>
            <a:pPr marL="0" indent="0">
              <a:buNone/>
            </a:pPr>
            <a:endParaRPr lang="sv-SE" sz="2000" dirty="0"/>
          </a:p>
          <a:p>
            <a:r>
              <a:rPr lang="sv-SE" sz="2000" dirty="0"/>
              <a:t>Beloppet maximeras till 1 800 kronor. __ Vi vill deltaga med maxbeloppet (sätt kryss här).</a:t>
            </a:r>
          </a:p>
          <a:p>
            <a:r>
              <a:rPr lang="sv-SE" dirty="0"/>
              <a:t> </a:t>
            </a:r>
          </a:p>
          <a:p>
            <a:endParaRPr lang="sv-SE" sz="2000" dirty="0"/>
          </a:p>
        </p:txBody>
      </p:sp>
    </p:spTree>
    <p:extLst>
      <p:ext uri="{BB962C8B-B14F-4D97-AF65-F5344CB8AC3E}">
        <p14:creationId xmlns:p14="http://schemas.microsoft.com/office/powerpoint/2010/main" val="7255994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v-SE" dirty="0"/>
              <a:t>Agenda</a:t>
            </a:r>
          </a:p>
        </p:txBody>
      </p:sp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981825" y="0"/>
            <a:ext cx="2162175" cy="2047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Platshållare för innehåll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eaLnBrk="1" hangingPunct="1"/>
            <a:r>
              <a:rPr lang="sv-SE" sz="1400" dirty="0"/>
              <a:t>Mål med säsongen</a:t>
            </a:r>
          </a:p>
          <a:p>
            <a:pPr eaLnBrk="1" hangingPunct="1"/>
            <a:r>
              <a:rPr lang="sv-SE" sz="1400" dirty="0"/>
              <a:t>Träningar/Matcher/Cuper</a:t>
            </a:r>
          </a:p>
          <a:p>
            <a:pPr eaLnBrk="1" hangingPunct="1"/>
            <a:r>
              <a:rPr lang="sv-SE" sz="1400" dirty="0"/>
              <a:t>Information</a:t>
            </a:r>
          </a:p>
          <a:p>
            <a:pPr lvl="1" eaLnBrk="1" hangingPunct="1"/>
            <a:r>
              <a:rPr lang="sv-SE" sz="1400" dirty="0" err="1"/>
              <a:t>Lagsidan</a:t>
            </a:r>
            <a:endParaRPr lang="sv-SE" sz="1400" dirty="0"/>
          </a:p>
          <a:p>
            <a:pPr lvl="1" eaLnBrk="1" hangingPunct="1"/>
            <a:r>
              <a:rPr lang="sv-SE" sz="1400" dirty="0"/>
              <a:t>Lagkassan</a:t>
            </a:r>
          </a:p>
          <a:p>
            <a:pPr lvl="1" eaLnBrk="1" hangingPunct="1"/>
            <a:r>
              <a:rPr lang="sv-SE" sz="1400" dirty="0"/>
              <a:t>Ansvarsområden:  </a:t>
            </a:r>
            <a:r>
              <a:rPr lang="sv-SE" sz="1400" dirty="0" err="1"/>
              <a:t>Lagl</a:t>
            </a:r>
            <a:r>
              <a:rPr lang="sv-SE" sz="1400" dirty="0"/>
              <a:t>., Tränare, </a:t>
            </a:r>
            <a:r>
              <a:rPr lang="sv-SE" sz="1400" dirty="0" err="1"/>
              <a:t>Mtrl.förv</a:t>
            </a:r>
            <a:r>
              <a:rPr lang="sv-SE" sz="1400" dirty="0"/>
              <a:t>. mm</a:t>
            </a:r>
          </a:p>
          <a:p>
            <a:pPr lvl="1" eaLnBrk="1" hangingPunct="1"/>
            <a:r>
              <a:rPr lang="sv-SE" sz="1400" dirty="0"/>
              <a:t>Utrustning</a:t>
            </a:r>
          </a:p>
          <a:p>
            <a:pPr lvl="1" eaLnBrk="1" hangingPunct="1"/>
            <a:r>
              <a:rPr lang="sv-SE" sz="1400" dirty="0"/>
              <a:t>Förråd</a:t>
            </a:r>
          </a:p>
          <a:p>
            <a:pPr lvl="1" eaLnBrk="1" hangingPunct="1"/>
            <a:r>
              <a:rPr lang="sv-SE" sz="1400" dirty="0"/>
              <a:t>Regler</a:t>
            </a:r>
          </a:p>
          <a:p>
            <a:pPr lvl="1" eaLnBrk="1" hangingPunct="1"/>
            <a:r>
              <a:rPr lang="sv-SE" sz="1400" dirty="0"/>
              <a:t>Medlemsavgift</a:t>
            </a:r>
          </a:p>
          <a:p>
            <a:pPr lvl="1" eaLnBrk="1" hangingPunct="1"/>
            <a:r>
              <a:rPr lang="sv-SE" sz="1400" dirty="0"/>
              <a:t>Caféet</a:t>
            </a:r>
          </a:p>
          <a:p>
            <a:pPr eaLnBrk="1" hangingPunct="1"/>
            <a:r>
              <a:rPr lang="sv-SE" sz="1400" dirty="0"/>
              <a:t>Vår egna Cup</a:t>
            </a:r>
          </a:p>
          <a:p>
            <a:pPr eaLnBrk="1" hangingPunct="1"/>
            <a:r>
              <a:rPr lang="sv-SE" sz="1400" dirty="0"/>
              <a:t>Övrigt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Platshållare för innehåll 2"/>
          <p:cNvSpPr>
            <a:spLocks noGrp="1"/>
          </p:cNvSpPr>
          <p:nvPr>
            <p:ph idx="1"/>
          </p:nvPr>
        </p:nvSpPr>
        <p:spPr>
          <a:xfrm>
            <a:off x="457200" y="692150"/>
            <a:ext cx="8229600" cy="5434013"/>
          </a:xfrm>
        </p:spPr>
        <p:txBody>
          <a:bodyPr/>
          <a:lstStyle/>
          <a:p>
            <a:pPr eaLnBrk="1" hangingPunct="1"/>
            <a:endParaRPr lang="sv-SE" sz="3600" dirty="0"/>
          </a:p>
          <a:p>
            <a:pPr eaLnBrk="1" hangingPunct="1">
              <a:buFont typeface="Arial" charset="0"/>
              <a:buNone/>
            </a:pPr>
            <a:r>
              <a:rPr lang="sv-SE" sz="3600" dirty="0"/>
              <a:t>				</a:t>
            </a:r>
            <a:r>
              <a:rPr lang="sv-SE" sz="4400" dirty="0"/>
              <a:t>Lerums U9</a:t>
            </a:r>
          </a:p>
          <a:p>
            <a:pPr eaLnBrk="1" hangingPunct="1">
              <a:buFont typeface="Arial" charset="0"/>
              <a:buNone/>
            </a:pPr>
            <a:r>
              <a:rPr lang="sv-SE" sz="3600" dirty="0"/>
              <a:t>		</a:t>
            </a:r>
          </a:p>
          <a:p>
            <a:pPr eaLnBrk="1" hangingPunct="1">
              <a:buFont typeface="Arial" charset="0"/>
              <a:buNone/>
            </a:pPr>
            <a:r>
              <a:rPr lang="sv-SE" sz="3600" dirty="0"/>
              <a:t>		Tillsammans gör vi detta möjligt!</a:t>
            </a:r>
          </a:p>
        </p:txBody>
      </p:sp>
      <p:pic>
        <p:nvPicPr>
          <p:cNvPr id="32771" name="Picture 2" descr="C:\Users\Patrik\AppData\Local\Microsoft\Windows\Temporary Internet Files\Content.IE5\YGUC76ED\MC900282498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16238" y="3789363"/>
            <a:ext cx="3095625" cy="1700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2772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981825" y="0"/>
            <a:ext cx="2162175" cy="2047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v-SE" dirty="0"/>
              <a:t>Team 13 / U9</a:t>
            </a:r>
            <a:br>
              <a:rPr lang="sv-SE" dirty="0"/>
            </a:br>
            <a:r>
              <a:rPr lang="sv-SE" dirty="0"/>
              <a:t>Organisation</a:t>
            </a:r>
          </a:p>
        </p:txBody>
      </p:sp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981825" y="0"/>
            <a:ext cx="2162175" cy="2047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Platshållare för innehåll 2"/>
          <p:cNvSpPr>
            <a:spLocks noGrp="1"/>
          </p:cNvSpPr>
          <p:nvPr>
            <p:ph idx="1"/>
          </p:nvPr>
        </p:nvSpPr>
        <p:spPr>
          <a:xfrm>
            <a:off x="1448544" y="1844824"/>
            <a:ext cx="2736304" cy="3168352"/>
          </a:xfrm>
        </p:spPr>
        <p:txBody>
          <a:bodyPr/>
          <a:lstStyle/>
          <a:p>
            <a:pPr eaLnBrk="1" hangingPunct="1"/>
            <a:r>
              <a:rPr lang="sv-SE" sz="1400" dirty="0"/>
              <a:t>Lagledare</a:t>
            </a:r>
          </a:p>
          <a:p>
            <a:pPr lvl="1" eaLnBrk="1" hangingPunct="1"/>
            <a:r>
              <a:rPr lang="sv-SE" sz="1000" dirty="0"/>
              <a:t>Joakim Rastman</a:t>
            </a:r>
          </a:p>
          <a:p>
            <a:pPr lvl="1" eaLnBrk="1" hangingPunct="1">
              <a:buNone/>
            </a:pPr>
            <a:endParaRPr lang="sv-SE" sz="1400" dirty="0"/>
          </a:p>
          <a:p>
            <a:pPr eaLnBrk="1" hangingPunct="1"/>
            <a:r>
              <a:rPr lang="sv-SE" sz="1400" dirty="0"/>
              <a:t>Tränare</a:t>
            </a:r>
          </a:p>
          <a:p>
            <a:pPr lvl="1" eaLnBrk="1" hangingPunct="1"/>
            <a:r>
              <a:rPr lang="sv-SE" sz="1000" dirty="0"/>
              <a:t>Daniel Karlsson</a:t>
            </a:r>
          </a:p>
          <a:p>
            <a:pPr lvl="1" eaLnBrk="1" hangingPunct="1"/>
            <a:r>
              <a:rPr lang="sv-SE" sz="1000" dirty="0"/>
              <a:t>Jonas </a:t>
            </a:r>
            <a:r>
              <a:rPr lang="sv-SE" sz="1000" dirty="0" err="1"/>
              <a:t>Stirna</a:t>
            </a:r>
            <a:endParaRPr lang="sv-SE" sz="1000" dirty="0"/>
          </a:p>
          <a:p>
            <a:pPr lvl="1" eaLnBrk="1" hangingPunct="1"/>
            <a:r>
              <a:rPr lang="sv-SE" sz="1000" dirty="0"/>
              <a:t>Christer Winter </a:t>
            </a:r>
            <a:r>
              <a:rPr lang="sv-SE" sz="1000" dirty="0" err="1"/>
              <a:t>Hallden</a:t>
            </a:r>
            <a:endParaRPr lang="sv-SE" sz="1000" dirty="0"/>
          </a:p>
          <a:p>
            <a:pPr lvl="1" eaLnBrk="1" hangingPunct="1"/>
            <a:r>
              <a:rPr lang="sv-SE" sz="1000" dirty="0"/>
              <a:t>Fredrik Forsberg</a:t>
            </a:r>
          </a:p>
          <a:p>
            <a:pPr marL="457200" lvl="1" indent="0" eaLnBrk="1" hangingPunct="1">
              <a:buNone/>
            </a:pPr>
            <a:endParaRPr lang="sv-SE" sz="1400" dirty="0"/>
          </a:p>
          <a:p>
            <a:pPr eaLnBrk="1" hangingPunct="1"/>
            <a:r>
              <a:rPr lang="sv-SE" sz="1400" dirty="0"/>
              <a:t>Materialförvaltare</a:t>
            </a:r>
          </a:p>
          <a:p>
            <a:pPr lvl="1" eaLnBrk="1" hangingPunct="1"/>
            <a:r>
              <a:rPr lang="sv-SE" sz="1000" dirty="0"/>
              <a:t>Mikael Hammarfjord</a:t>
            </a:r>
          </a:p>
          <a:p>
            <a:pPr lvl="1" eaLnBrk="1" hangingPunct="1"/>
            <a:r>
              <a:rPr lang="sv-SE" sz="800" b="0" i="0" dirty="0">
                <a:solidFill>
                  <a:srgbClr val="333333"/>
                </a:solidFill>
                <a:effectLst/>
                <a:latin typeface="ProximaNova"/>
              </a:rPr>
              <a:t>Christoffer Johansson</a:t>
            </a:r>
            <a:endParaRPr lang="sv-SE" sz="1000" b="0" i="0" dirty="0">
              <a:solidFill>
                <a:srgbClr val="333333"/>
              </a:solidFill>
              <a:effectLst/>
              <a:latin typeface="ProximaNova"/>
            </a:endParaRPr>
          </a:p>
          <a:p>
            <a:pPr lvl="1" eaLnBrk="1" hangingPunct="1"/>
            <a:r>
              <a:rPr lang="sv-SE" sz="800" b="0" i="0" dirty="0">
                <a:solidFill>
                  <a:srgbClr val="333333"/>
                </a:solidFill>
                <a:effectLst/>
                <a:latin typeface="ProximaNova"/>
              </a:rPr>
              <a:t>Jesper Gustafsson</a:t>
            </a:r>
            <a:endParaRPr lang="sv-SE" sz="1000" dirty="0"/>
          </a:p>
        </p:txBody>
      </p:sp>
      <p:sp>
        <p:nvSpPr>
          <p:cNvPr id="5" name="Platshållare för innehåll 2"/>
          <p:cNvSpPr txBox="1">
            <a:spLocks/>
          </p:cNvSpPr>
          <p:nvPr/>
        </p:nvSpPr>
        <p:spPr bwMode="auto">
          <a:xfrm>
            <a:off x="5292080" y="1844824"/>
            <a:ext cx="3069232" cy="38884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kumimoji="0" lang="sv-SE" sz="1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Ekonomi</a:t>
            </a:r>
          </a:p>
          <a:p>
            <a:pPr marR="0" lvl="1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endParaRPr kumimoji="0" lang="sv-SE" sz="1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742950" marR="0" lvl="1" indent="-2857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endParaRPr kumimoji="0" lang="sv-SE" sz="1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kumimoji="0" lang="sv-SE" sz="1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Sekretariatsansvarig</a:t>
            </a:r>
          </a:p>
          <a:p>
            <a:pPr marL="742950" marR="0" lvl="1" indent="-285750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v-SE" sz="1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Pernilla Broman </a:t>
            </a:r>
          </a:p>
          <a:p>
            <a:pPr marL="742950" marR="0" lvl="1" indent="-2857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endParaRPr kumimoji="0" lang="sv-SE" sz="1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kumimoji="0" lang="sv-SE" sz="1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Cupgeneral</a:t>
            </a:r>
          </a:p>
          <a:p>
            <a:pPr marL="171450" marR="0" lvl="0" indent="-171450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sv-SE" sz="1000" dirty="0">
                <a:latin typeface="+mn-lt"/>
                <a:cs typeface="+mn-cs"/>
              </a:rPr>
              <a:t>Sandra Fihn</a:t>
            </a:r>
            <a:endParaRPr kumimoji="0" lang="sv-SE" sz="1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R="0" lvl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kumimoji="0" lang="sv-SE" sz="1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</a:p>
          <a:p>
            <a:pPr marL="742950" marR="0" lvl="1" indent="-2857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endParaRPr kumimoji="0" lang="sv-SE" sz="1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kumimoji="0" lang="sv-SE" sz="1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Caféansvarig</a:t>
            </a:r>
          </a:p>
          <a:p>
            <a:pPr marL="628650" marR="0" lvl="1" indent="-171450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sv-SE" sz="1000" b="0" i="0" dirty="0">
                <a:solidFill>
                  <a:srgbClr val="333333"/>
                </a:solidFill>
                <a:effectLst/>
                <a:latin typeface="ProximaNova"/>
              </a:rPr>
              <a:t>Love Strömberg</a:t>
            </a:r>
            <a:endParaRPr kumimoji="0" lang="sv-SE" sz="1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742950" marR="0" lvl="1" indent="-2857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endParaRPr kumimoji="0" lang="sv-SE" sz="1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kumimoji="0" lang="sv-SE" sz="1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Marknadsansvarig</a:t>
            </a:r>
          </a:p>
          <a:p>
            <a:pPr marL="285750" marR="0" lvl="0" indent="-285750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sv-SE" sz="1000" dirty="0">
                <a:latin typeface="+mn-lt"/>
                <a:cs typeface="+mn-cs"/>
              </a:rPr>
              <a:t>Ulrika Andersson</a:t>
            </a:r>
            <a:endParaRPr kumimoji="0" lang="sv-SE" sz="10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1025" name="Picture 1" descr="level">
            <a:extLst>
              <a:ext uri="{FF2B5EF4-FFF2-40B4-BE49-F238E27FC236}">
                <a16:creationId xmlns:a16="http://schemas.microsoft.com/office/drawing/2014/main" id="{C4B7D478-9DB8-4FF7-AD00-13AE669BC0E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52400" cy="152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level">
            <a:extLst>
              <a:ext uri="{FF2B5EF4-FFF2-40B4-BE49-F238E27FC236}">
                <a16:creationId xmlns:a16="http://schemas.microsoft.com/office/drawing/2014/main" id="{D134001C-D548-4C30-8DB4-16581EB85E0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52400" cy="152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v-SE" dirty="0"/>
              <a:t>Mål med säsongen</a:t>
            </a:r>
          </a:p>
        </p:txBody>
      </p:sp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981825" y="0"/>
            <a:ext cx="2162175" cy="2047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Platshållare för innehåll 2"/>
          <p:cNvSpPr>
            <a:spLocks noGrp="1"/>
          </p:cNvSpPr>
          <p:nvPr>
            <p:ph idx="1"/>
          </p:nvPr>
        </p:nvSpPr>
        <p:spPr>
          <a:xfrm>
            <a:off x="2195736" y="1700808"/>
            <a:ext cx="4762872" cy="676672"/>
          </a:xfrm>
        </p:spPr>
        <p:txBody>
          <a:bodyPr/>
          <a:lstStyle/>
          <a:p>
            <a:pPr eaLnBrk="1" hangingPunct="1"/>
            <a:r>
              <a:rPr lang="sv-SE" sz="1400" dirty="0"/>
              <a:t>Alla skall ha roligt med nya och gamla kompisar</a:t>
            </a:r>
          </a:p>
          <a:p>
            <a:pPr eaLnBrk="1" hangingPunct="1"/>
            <a:r>
              <a:rPr lang="sv-SE" sz="1400" dirty="0"/>
              <a:t>Utvecklas som spelare och individ</a:t>
            </a:r>
          </a:p>
          <a:p>
            <a:pPr eaLnBrk="1" hangingPunct="1"/>
            <a:endParaRPr lang="sv-SE" sz="1400" dirty="0"/>
          </a:p>
          <a:p>
            <a:pPr eaLnBrk="1" hangingPunct="1"/>
            <a:endParaRPr lang="sv-SE" sz="1400" dirty="0"/>
          </a:p>
          <a:p>
            <a:pPr eaLnBrk="1" hangingPunct="1"/>
            <a:endParaRPr lang="sv-SE" sz="1400" dirty="0"/>
          </a:p>
          <a:p>
            <a:pPr eaLnBrk="1" hangingPunct="1">
              <a:buNone/>
            </a:pPr>
            <a:endParaRPr lang="sv-SE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http://www.karlstad.se/apps/symfoni/karlstad/karlstad_mm.nsf/lupGraphics/Siluett%20hockeyspelare.jpg/$file/Siluett%20hockeyspelare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588224" y="3284984"/>
            <a:ext cx="1704975" cy="2371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4" name="Rubrik 1"/>
          <p:cNvSpPr>
            <a:spLocks noGrp="1"/>
          </p:cNvSpPr>
          <p:nvPr>
            <p:ph type="title"/>
          </p:nvPr>
        </p:nvSpPr>
        <p:spPr>
          <a:xfrm>
            <a:off x="971600" y="260648"/>
            <a:ext cx="6053844" cy="1143000"/>
          </a:xfrm>
        </p:spPr>
        <p:txBody>
          <a:bodyPr/>
          <a:lstStyle/>
          <a:p>
            <a:pPr eaLnBrk="1" hangingPunct="1"/>
            <a:r>
              <a:rPr lang="sv-SE" dirty="0"/>
              <a:t>Träningar/Matcher/Cuper</a:t>
            </a:r>
          </a:p>
        </p:txBody>
      </p:sp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981825" y="0"/>
            <a:ext cx="2162175" cy="2047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Platshållare för innehåll 2"/>
          <p:cNvSpPr txBox="1">
            <a:spLocks/>
          </p:cNvSpPr>
          <p:nvPr/>
        </p:nvSpPr>
        <p:spPr bwMode="auto">
          <a:xfrm>
            <a:off x="1979712" y="2420888"/>
            <a:ext cx="5112568" cy="28697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indent="-342900">
              <a:spcBef>
                <a:spcPct val="20000"/>
              </a:spcBef>
              <a:buFont typeface="Arial" charset="0"/>
              <a:buChar char="•"/>
              <a:defRPr/>
            </a:pPr>
            <a:r>
              <a:rPr lang="sv-SE" sz="1400" dirty="0">
                <a:latin typeface="+mn-lt"/>
              </a:rPr>
              <a:t>Alla ska få vara med, alla med alla i så god utsträckning som det är möjligt!!!</a:t>
            </a:r>
            <a:endParaRPr kumimoji="0" lang="sv-SE" sz="1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kumimoji="0" lang="sv-SE" sz="1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Träningar i</a:t>
            </a:r>
            <a:r>
              <a:rPr kumimoji="0" lang="sv-SE" sz="1400" b="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full gång</a:t>
            </a:r>
          </a:p>
          <a:p>
            <a:pPr marL="800100" lvl="1" indent="-342900">
              <a:spcBef>
                <a:spcPct val="20000"/>
              </a:spcBef>
              <a:buFont typeface="Arial" charset="0"/>
              <a:buChar char="•"/>
              <a:defRPr/>
            </a:pPr>
            <a:r>
              <a:rPr lang="sv-SE" sz="1400" baseline="0" dirty="0">
                <a:latin typeface="+mn-lt"/>
                <a:cs typeface="+mn-cs"/>
              </a:rPr>
              <a:t>U9 träningar</a:t>
            </a:r>
          </a:p>
          <a:p>
            <a:pPr marL="342900" lvl="0" indent="-342900">
              <a:spcBef>
                <a:spcPct val="20000"/>
              </a:spcBef>
              <a:buFont typeface="Arial" charset="0"/>
              <a:buChar char="•"/>
              <a:defRPr/>
            </a:pPr>
            <a:r>
              <a:rPr lang="sv-SE" sz="1400" dirty="0">
                <a:latin typeface="+mn-lt"/>
              </a:rPr>
              <a:t>Serie (poolspel) – Återkommer med tider (troligtvis Söndagar)</a:t>
            </a:r>
          </a:p>
          <a:p>
            <a:pPr marL="800100" lvl="1" indent="-342900">
              <a:spcBef>
                <a:spcPct val="20000"/>
              </a:spcBef>
              <a:buFont typeface="Arial" charset="0"/>
              <a:buChar char="•"/>
              <a:defRPr/>
            </a:pPr>
            <a:r>
              <a:rPr lang="sv-SE" sz="1400" dirty="0">
                <a:latin typeface="+mn-lt"/>
              </a:rPr>
              <a:t>D-ungdom =  </a:t>
            </a:r>
            <a:endParaRPr kumimoji="0" lang="sv-SE" sz="1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kumimoji="0" lang="sv-SE" sz="1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Lerums Pucken 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kumimoji="0" lang="sv-SE" sz="1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Mellan 2 till 4 Cuper – Vilka/När/Var?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kumimoji="0" lang="sv-SE" sz="1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Spelare som </a:t>
            </a:r>
            <a:r>
              <a:rPr kumimoji="0" lang="sv-SE" sz="14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ev</a:t>
            </a:r>
            <a:r>
              <a:rPr kumimoji="0" lang="sv-SE" sz="1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tränar upp eller</a:t>
            </a:r>
            <a:r>
              <a:rPr kumimoji="0" lang="sv-SE" sz="1400" b="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ner mellan </a:t>
            </a:r>
            <a:r>
              <a:rPr lang="sv-SE" sz="1400" dirty="0">
                <a:latin typeface="+mn-lt"/>
                <a:cs typeface="+mn-cs"/>
              </a:rPr>
              <a:t>å</a:t>
            </a:r>
            <a:r>
              <a:rPr lang="sv-SE" sz="1400" baseline="0" dirty="0">
                <a:latin typeface="+mn-lt"/>
                <a:cs typeface="+mn-cs"/>
              </a:rPr>
              <a:t>rskullarna</a:t>
            </a:r>
            <a:r>
              <a:rPr lang="sv-SE" sz="1400" dirty="0">
                <a:latin typeface="+mn-lt"/>
                <a:cs typeface="+mn-cs"/>
              </a:rPr>
              <a:t> beslutas i samförstånd mellan tränarna för respektive lag</a:t>
            </a:r>
            <a:endParaRPr kumimoji="0" lang="sv-SE" sz="1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v-SE" dirty="0"/>
              <a:t>Lagsidan Team 13</a:t>
            </a:r>
          </a:p>
        </p:txBody>
      </p:sp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981825" y="0"/>
            <a:ext cx="2162175" cy="2047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Platshållare för innehåll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algn="ctr" eaLnBrk="1" hangingPunct="1">
              <a:buNone/>
            </a:pPr>
            <a:r>
              <a:rPr lang="sv-SE" sz="2400" dirty="0"/>
              <a:t>www.laget.se/LBKTeam13</a:t>
            </a:r>
          </a:p>
          <a:p>
            <a:pPr eaLnBrk="1" hangingPunct="1">
              <a:buNone/>
            </a:pPr>
            <a:endParaRPr lang="sv-SE" sz="1100" dirty="0"/>
          </a:p>
          <a:p>
            <a:pPr eaLnBrk="1" hangingPunct="1"/>
            <a:endParaRPr lang="sv-SE" sz="1100" dirty="0"/>
          </a:p>
          <a:p>
            <a:pPr eaLnBrk="1" hangingPunct="1"/>
            <a:r>
              <a:rPr lang="sv-SE" sz="1400" dirty="0"/>
              <a:t>Titta in på </a:t>
            </a:r>
            <a:r>
              <a:rPr lang="sv-SE" sz="1400" dirty="0" err="1"/>
              <a:t>lagsidan</a:t>
            </a:r>
            <a:r>
              <a:rPr lang="sv-SE" sz="1400" dirty="0"/>
              <a:t> med jämna mellanrum och gärna ofta då uppdateringar av tränings- och matchtider mm. presenteras i detta forum.</a:t>
            </a:r>
          </a:p>
          <a:p>
            <a:pPr eaLnBrk="1" hangingPunct="1">
              <a:buNone/>
            </a:pPr>
            <a:endParaRPr lang="sv-SE" sz="1400" dirty="0"/>
          </a:p>
          <a:p>
            <a:pPr eaLnBrk="1" hangingPunct="1"/>
            <a:r>
              <a:rPr lang="sv-SE" sz="1400" dirty="0"/>
              <a:t>Viktigt information läggs upp under ”Nyheter”</a:t>
            </a:r>
          </a:p>
          <a:p>
            <a:pPr eaLnBrk="1" hangingPunct="1">
              <a:buNone/>
            </a:pPr>
            <a:endParaRPr lang="sv-SE" sz="1400" dirty="0"/>
          </a:p>
          <a:p>
            <a:pPr eaLnBrk="1" hangingPunct="1"/>
            <a:r>
              <a:rPr lang="sv-SE" sz="1400" dirty="0"/>
              <a:t>Tränings-, matchtider och  aktiviteter presenteras i ”Kalendern”</a:t>
            </a:r>
          </a:p>
          <a:p>
            <a:pPr eaLnBrk="1" hangingPunct="1"/>
            <a:endParaRPr lang="sv-SE" sz="1400" dirty="0"/>
          </a:p>
          <a:p>
            <a:pPr eaLnBrk="1" hangingPunct="1"/>
            <a:r>
              <a:rPr lang="sv-SE" sz="1400" dirty="0"/>
              <a:t>Anmälan till match och andra ev. aktiviteter sker ALLTID via hemsidan, Mycket viktigt att man ALLLTID svarar på kallelse. </a:t>
            </a:r>
          </a:p>
          <a:p>
            <a:pPr eaLnBrk="1" hangingPunct="1"/>
            <a:endParaRPr lang="sv-SE" sz="1400" dirty="0"/>
          </a:p>
          <a:p>
            <a:pPr eaLnBrk="1" hangingPunct="1"/>
            <a:r>
              <a:rPr lang="sv-SE" sz="1400" dirty="0"/>
              <a:t>Information, scheman mm. om Cafétider mm. hittas under ”Dokument”</a:t>
            </a:r>
          </a:p>
          <a:p>
            <a:pPr eaLnBrk="1" hangingPunct="1"/>
            <a:endParaRPr lang="sv-SE" sz="1400" dirty="0"/>
          </a:p>
          <a:p>
            <a:pPr eaLnBrk="1" hangingPunct="1"/>
            <a:r>
              <a:rPr lang="sv-SE" sz="1400" dirty="0"/>
              <a:t>Utskick via </a:t>
            </a:r>
            <a:r>
              <a:rPr lang="sv-SE" sz="1400" dirty="0" err="1"/>
              <a:t>mail</a:t>
            </a:r>
            <a:r>
              <a:rPr lang="sv-SE" sz="1400" dirty="0"/>
              <a:t> kommer ske när information behöver förmedlas</a:t>
            </a:r>
          </a:p>
          <a:p>
            <a:pPr eaLnBrk="1" hangingPunct="1"/>
            <a:endParaRPr lang="sv-SE" sz="1400" dirty="0"/>
          </a:p>
          <a:p>
            <a:pPr eaLnBrk="1" hangingPunct="1"/>
            <a:r>
              <a:rPr lang="sv-SE" sz="1400" dirty="0"/>
              <a:t>Vid frågor, ändringar av </a:t>
            </a:r>
            <a:r>
              <a:rPr lang="sv-SE" sz="1400" dirty="0" err="1"/>
              <a:t>kont.uppg</a:t>
            </a:r>
            <a:r>
              <a:rPr lang="sv-SE" sz="1400" dirty="0"/>
              <a:t>., mm. mailar ni detta till lerumsbk@lerumsbk.nu</a:t>
            </a:r>
          </a:p>
          <a:p>
            <a:pPr eaLnBrk="1" hangingPunct="1"/>
            <a:endParaRPr lang="sv-SE" sz="1100" dirty="0"/>
          </a:p>
          <a:p>
            <a:pPr eaLnBrk="1" hangingPunct="1">
              <a:buNone/>
            </a:pPr>
            <a:endParaRPr lang="sv-SE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v-SE" dirty="0"/>
              <a:t>Ansvarsområden</a:t>
            </a:r>
          </a:p>
        </p:txBody>
      </p:sp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981825" y="0"/>
            <a:ext cx="2162175" cy="2047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Platshållare för innehåll 2"/>
          <p:cNvSpPr>
            <a:spLocks noGrp="1"/>
          </p:cNvSpPr>
          <p:nvPr>
            <p:ph idx="1"/>
          </p:nvPr>
        </p:nvSpPr>
        <p:spPr>
          <a:xfrm>
            <a:off x="395536" y="1772816"/>
            <a:ext cx="8229600" cy="4525963"/>
          </a:xfrm>
        </p:spPr>
        <p:txBody>
          <a:bodyPr/>
          <a:lstStyle/>
          <a:p>
            <a:pPr eaLnBrk="1" hangingPunct="1">
              <a:buNone/>
            </a:pPr>
            <a:r>
              <a:rPr lang="sv-SE" sz="1400" dirty="0"/>
              <a:t>	</a:t>
            </a:r>
          </a:p>
          <a:p>
            <a:pPr eaLnBrk="1" hangingPunct="1">
              <a:buNone/>
            </a:pPr>
            <a:r>
              <a:rPr lang="sv-SE" sz="1400" dirty="0"/>
              <a:t>	Vi har alla föräldrar och ledare ett ansvar att se till samt skapa förutsättningar för att få killarna att trivas och ha roligt när vi träffas!</a:t>
            </a:r>
          </a:p>
          <a:p>
            <a:pPr eaLnBrk="1" hangingPunct="1">
              <a:buNone/>
            </a:pPr>
            <a:endParaRPr lang="sv-SE" sz="1400" dirty="0"/>
          </a:p>
          <a:p>
            <a:pPr eaLnBrk="1" hangingPunct="1"/>
            <a:r>
              <a:rPr lang="sv-SE" sz="1400" dirty="0"/>
              <a:t>Lagledare</a:t>
            </a:r>
          </a:p>
          <a:p>
            <a:pPr lvl="1" eaLnBrk="1" hangingPunct="1"/>
            <a:r>
              <a:rPr lang="sv-SE" sz="1000" dirty="0"/>
              <a:t>Förmedla alla information om träningar, matcher och aktiviteter mm.</a:t>
            </a:r>
          </a:p>
          <a:p>
            <a:pPr lvl="1" eaLnBrk="1" hangingPunct="1"/>
            <a:r>
              <a:rPr lang="sv-SE" sz="1000" dirty="0"/>
              <a:t>Filter mellan LBK - Tränare - Föräldrar</a:t>
            </a:r>
          </a:p>
          <a:p>
            <a:pPr lvl="1" eaLnBrk="1" hangingPunct="1"/>
            <a:r>
              <a:rPr lang="sv-SE" sz="1000" dirty="0"/>
              <a:t>Kontakt med motståndarlag</a:t>
            </a:r>
          </a:p>
          <a:p>
            <a:pPr lvl="1" eaLnBrk="1" hangingPunct="1"/>
            <a:endParaRPr lang="sv-SE" sz="1000" dirty="0"/>
          </a:p>
          <a:p>
            <a:pPr eaLnBrk="1" hangingPunct="1"/>
            <a:r>
              <a:rPr lang="sv-SE" sz="1400" dirty="0"/>
              <a:t>Tränare</a:t>
            </a:r>
          </a:p>
          <a:p>
            <a:pPr lvl="1" eaLnBrk="1" hangingPunct="1"/>
            <a:r>
              <a:rPr lang="sv-SE" sz="1000" dirty="0"/>
              <a:t>Hålla i träningar/matcher</a:t>
            </a:r>
          </a:p>
          <a:p>
            <a:pPr lvl="1" eaLnBrk="1" hangingPunct="1"/>
            <a:r>
              <a:rPr lang="sv-SE" sz="1000" dirty="0"/>
              <a:t>Laguttagningar vid matcher/cuper</a:t>
            </a:r>
          </a:p>
          <a:p>
            <a:pPr lvl="1" eaLnBrk="1" hangingPunct="1"/>
            <a:r>
              <a:rPr lang="sv-SE" sz="1000" dirty="0"/>
              <a:t>Diskussion med tränare i andra lag vid träningar/matcher för killar upp eller ner i årskullarna</a:t>
            </a:r>
          </a:p>
          <a:p>
            <a:pPr eaLnBrk="1" hangingPunct="1"/>
            <a:endParaRPr lang="sv-SE" sz="1400" dirty="0"/>
          </a:p>
          <a:p>
            <a:pPr eaLnBrk="1" hangingPunct="1"/>
            <a:r>
              <a:rPr lang="sv-SE" sz="1400" dirty="0"/>
              <a:t>Materialförvaltare</a:t>
            </a:r>
          </a:p>
          <a:p>
            <a:pPr lvl="1" eaLnBrk="1" hangingPunct="1"/>
            <a:r>
              <a:rPr lang="sv-SE" sz="1000" dirty="0"/>
              <a:t>Hjälpa tränarna och killarna med tröjor, utrustning och materiel mm.</a:t>
            </a:r>
          </a:p>
          <a:p>
            <a:pPr lvl="1" eaLnBrk="1" hangingPunct="1"/>
            <a:r>
              <a:rPr lang="sv-SE" sz="1000" dirty="0"/>
              <a:t>Ansvarar för förrådet</a:t>
            </a:r>
          </a:p>
          <a:p>
            <a:pPr lvl="1" eaLnBrk="1" hangingPunct="1"/>
            <a:endParaRPr lang="sv-SE" sz="1000" dirty="0"/>
          </a:p>
          <a:p>
            <a:pPr eaLnBrk="1" hangingPunct="1"/>
            <a:r>
              <a:rPr lang="sv-SE" sz="1400" dirty="0"/>
              <a:t>Cupgeneral, Ekonomi, </a:t>
            </a:r>
            <a:r>
              <a:rPr lang="sv-SE" sz="1400" dirty="0" err="1"/>
              <a:t>Caféansv</a:t>
            </a:r>
            <a:r>
              <a:rPr lang="sv-SE" sz="1400" dirty="0"/>
              <a:t>., </a:t>
            </a:r>
            <a:r>
              <a:rPr lang="sv-SE" sz="1400" dirty="0" err="1"/>
              <a:t>Marknadsansv</a:t>
            </a:r>
            <a:r>
              <a:rPr lang="sv-SE" sz="1400" dirty="0"/>
              <a:t>., </a:t>
            </a:r>
            <a:r>
              <a:rPr lang="sv-SE" sz="1400" dirty="0" err="1"/>
              <a:t>Sargansv</a:t>
            </a:r>
            <a:r>
              <a:rPr lang="sv-SE" sz="1400" dirty="0"/>
              <a:t>. &amp; </a:t>
            </a:r>
            <a:r>
              <a:rPr lang="sv-SE" sz="1400" dirty="0" err="1"/>
              <a:t>Seketariatansv</a:t>
            </a:r>
            <a:r>
              <a:rPr lang="sv-SE" sz="1400" dirty="0"/>
              <a:t>.</a:t>
            </a:r>
          </a:p>
          <a:p>
            <a:pPr lvl="1" eaLnBrk="1" hangingPunct="1"/>
            <a:r>
              <a:rPr lang="sv-SE" sz="1000" dirty="0"/>
              <a:t>Planering </a:t>
            </a:r>
          </a:p>
          <a:p>
            <a:pPr lvl="1" eaLnBrk="1" hangingPunct="1"/>
            <a:r>
              <a:rPr lang="sv-SE" sz="1000" dirty="0"/>
              <a:t>Schemaläggning </a:t>
            </a:r>
          </a:p>
          <a:p>
            <a:pPr lvl="1" eaLnBrk="1" hangingPunct="1"/>
            <a:r>
              <a:rPr lang="sv-SE" sz="1000" dirty="0"/>
              <a:t>Uppföljning</a:t>
            </a:r>
          </a:p>
          <a:p>
            <a:pPr lvl="1" eaLnBrk="1" hangingPunct="1"/>
            <a:endParaRPr lang="sv-SE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v-SE" dirty="0"/>
              <a:t>Utrustning</a:t>
            </a:r>
          </a:p>
        </p:txBody>
      </p:sp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981825" y="0"/>
            <a:ext cx="2162175" cy="2047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Platshållare för innehåll 2"/>
          <p:cNvSpPr>
            <a:spLocks noGrp="1"/>
          </p:cNvSpPr>
          <p:nvPr>
            <p:ph idx="1"/>
          </p:nvPr>
        </p:nvSpPr>
        <p:spPr>
          <a:xfrm>
            <a:off x="1187624" y="2132856"/>
            <a:ext cx="6696744" cy="2016224"/>
          </a:xfrm>
        </p:spPr>
        <p:txBody>
          <a:bodyPr/>
          <a:lstStyle/>
          <a:p>
            <a:pPr eaLnBrk="1" hangingPunct="1">
              <a:buNone/>
            </a:pPr>
            <a:r>
              <a:rPr lang="sv-SE" sz="1400" dirty="0"/>
              <a:t>Vid köp av ny utrustning av föräldrar, ledare eller spelare gäller färgerna nedan för LBK.</a:t>
            </a:r>
          </a:p>
          <a:p>
            <a:pPr eaLnBrk="1" hangingPunct="1">
              <a:buNone/>
            </a:pPr>
            <a:r>
              <a:rPr lang="sv-SE" sz="1400" dirty="0"/>
              <a:t>Helst av det märke Lerums BK har avtal med; CCM.</a:t>
            </a:r>
          </a:p>
          <a:p>
            <a:pPr eaLnBrk="1" hangingPunct="1"/>
            <a:endParaRPr lang="sv-SE" sz="1400" dirty="0"/>
          </a:p>
          <a:p>
            <a:pPr eaLnBrk="1" hangingPunct="1"/>
            <a:r>
              <a:rPr lang="sv-SE" sz="1400" dirty="0"/>
              <a:t>Blå hjälm</a:t>
            </a:r>
          </a:p>
          <a:p>
            <a:pPr eaLnBrk="1" hangingPunct="1"/>
            <a:r>
              <a:rPr lang="sv-SE" sz="1400" dirty="0"/>
              <a:t>Blå byxor</a:t>
            </a:r>
          </a:p>
          <a:p>
            <a:pPr eaLnBrk="1" hangingPunct="1"/>
            <a:r>
              <a:rPr lang="sv-SE" sz="1400" dirty="0"/>
              <a:t>Röda handskar</a:t>
            </a:r>
          </a:p>
          <a:p>
            <a:pPr eaLnBrk="1" hangingPunct="1"/>
            <a:r>
              <a:rPr lang="sv-SE" sz="1400" dirty="0"/>
              <a:t>Röda damasker</a:t>
            </a:r>
          </a:p>
          <a:p>
            <a:pPr eaLnBrk="1" hangingPunct="1"/>
            <a:endParaRPr lang="sv-SE" sz="1400" dirty="0"/>
          </a:p>
          <a:p>
            <a:pPr eaLnBrk="1" hangingPunct="1"/>
            <a:r>
              <a:rPr lang="sv-SE" sz="1400" dirty="0"/>
              <a:t>Overaller?</a:t>
            </a:r>
          </a:p>
          <a:p>
            <a:pPr eaLnBrk="1" hangingPunct="1"/>
            <a:endParaRPr lang="sv-SE" sz="1400" dirty="0"/>
          </a:p>
          <a:p>
            <a:pPr eaLnBrk="1" hangingPunct="1"/>
            <a:r>
              <a:rPr lang="sv-SE" sz="1400" dirty="0"/>
              <a:t>Förvaringsbackar?</a:t>
            </a:r>
          </a:p>
          <a:p>
            <a:pPr eaLnBrk="1" hangingPunct="1"/>
            <a:endParaRPr lang="sv-SE" sz="1400" dirty="0"/>
          </a:p>
          <a:p>
            <a:pPr eaLnBrk="1" hangingPunct="1">
              <a:buNone/>
            </a:pPr>
            <a:r>
              <a:rPr lang="sv-SE" sz="1400" dirty="0"/>
              <a:t>Har ni frågor kring utrustning i övrigt är ni välkomna att fråga</a:t>
            </a:r>
          </a:p>
          <a:p>
            <a:pPr eaLnBrk="1" hangingPunct="1">
              <a:buNone/>
            </a:pPr>
            <a:r>
              <a:rPr lang="sv-SE" sz="1400" dirty="0"/>
              <a:t>någon av tränarna, </a:t>
            </a:r>
            <a:r>
              <a:rPr lang="sv-SE" sz="1400" dirty="0" err="1"/>
              <a:t>mtrl.förv</a:t>
            </a:r>
            <a:r>
              <a:rPr lang="sv-SE" sz="1400" dirty="0"/>
              <a:t>. och lagledarna!</a:t>
            </a:r>
          </a:p>
        </p:txBody>
      </p:sp>
      <p:pic>
        <p:nvPicPr>
          <p:cNvPr id="25606" name="Picture 6" descr="http://cdn.laget.se/3187733.jpg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372200" y="4365104"/>
            <a:ext cx="2032345" cy="1749972"/>
          </a:xfrm>
          <a:prstGeom prst="rect">
            <a:avLst/>
          </a:prstGeom>
          <a:noFill/>
        </p:spPr>
      </p:pic>
      <p:pic>
        <p:nvPicPr>
          <p:cNvPr id="25602" name="Picture 2" descr="http://europe.ccmhockey.com/uploads/pics/jogging_basic.pn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563888" y="2780927"/>
            <a:ext cx="2376264" cy="231685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v-SE" dirty="0"/>
              <a:t>Ekonomi</a:t>
            </a:r>
          </a:p>
        </p:txBody>
      </p:sp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981825" y="0"/>
            <a:ext cx="2162175" cy="2047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Platshållare för innehåll 2"/>
          <p:cNvSpPr>
            <a:spLocks noGrp="1"/>
          </p:cNvSpPr>
          <p:nvPr>
            <p:ph idx="1"/>
          </p:nvPr>
        </p:nvSpPr>
        <p:spPr>
          <a:xfrm>
            <a:off x="467544" y="2204864"/>
            <a:ext cx="8229600" cy="4525963"/>
          </a:xfrm>
        </p:spPr>
        <p:txBody>
          <a:bodyPr/>
          <a:lstStyle/>
          <a:p>
            <a:pPr eaLnBrk="1" hangingPunct="1">
              <a:buNone/>
            </a:pPr>
            <a:endParaRPr lang="sv-SE" sz="2000" b="1" dirty="0"/>
          </a:p>
          <a:p>
            <a:pPr eaLnBrk="1" hangingPunct="1">
              <a:buNone/>
            </a:pPr>
            <a:endParaRPr lang="sv-SE" sz="2000" b="1" dirty="0"/>
          </a:p>
          <a:p>
            <a:pPr eaLnBrk="1" hangingPunct="1">
              <a:buNone/>
            </a:pPr>
            <a:r>
              <a:rPr lang="sv-SE" sz="2000" b="1" dirty="0"/>
              <a:t>Lag aktivitet som lagkassan skall subventionera i år</a:t>
            </a:r>
          </a:p>
          <a:p>
            <a:pPr eaLnBrk="1" hangingPunct="1">
              <a:buNone/>
            </a:pPr>
            <a:r>
              <a:rPr lang="sv-SE" sz="2000" b="1" dirty="0"/>
              <a:t>Förslag?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30013</TotalTime>
  <Words>1373</Words>
  <Application>Microsoft Office PowerPoint</Application>
  <PresentationFormat>Bildspel på skärmen (4:3)</PresentationFormat>
  <Paragraphs>382</Paragraphs>
  <Slides>20</Slides>
  <Notes>15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20</vt:i4>
      </vt:variant>
    </vt:vector>
  </HeadingPairs>
  <TitlesOfParts>
    <vt:vector size="24" baseType="lpstr">
      <vt:lpstr>Arial</vt:lpstr>
      <vt:lpstr>Calibri</vt:lpstr>
      <vt:lpstr>ProximaNova</vt:lpstr>
      <vt:lpstr>Office-tema</vt:lpstr>
      <vt:lpstr>PowerPoint-presentation</vt:lpstr>
      <vt:lpstr>Agenda</vt:lpstr>
      <vt:lpstr>Team 13 / U9 Organisation</vt:lpstr>
      <vt:lpstr>Mål med säsongen</vt:lpstr>
      <vt:lpstr>Träningar/Matcher/Cuper</vt:lpstr>
      <vt:lpstr>Lagsidan Team 13</vt:lpstr>
      <vt:lpstr>Ansvarsområden</vt:lpstr>
      <vt:lpstr>Utrustning</vt:lpstr>
      <vt:lpstr>Ekonomi</vt:lpstr>
      <vt:lpstr>Trivselregler</vt:lpstr>
      <vt:lpstr>Trivselregler</vt:lpstr>
      <vt:lpstr>Medlemsavgifter 2021/2022</vt:lpstr>
      <vt:lpstr>Caféet</vt:lpstr>
      <vt:lpstr>Caféet Öppetider</vt:lpstr>
      <vt:lpstr>Vår egna Cup Lerumspucken</vt:lpstr>
      <vt:lpstr>     Lerumspucken U9 2022</vt:lpstr>
      <vt:lpstr>        Stationer att bemanna</vt:lpstr>
      <vt:lpstr>  Klubbgemensamma aktiviteter  Insläpp Lekis/Hockeyskolan   </vt:lpstr>
      <vt:lpstr>Trekronematcherna Två hemmamatcher per säsong. Detta kan laget verkligen tjäna pengar på!  </vt:lpstr>
      <vt:lpstr>PowerPoint-presentation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Välkomna!</dc:title>
  <dc:creator>Patrik</dc:creator>
  <cp:lastModifiedBy>Louise Bertlin</cp:lastModifiedBy>
  <cp:revision>173</cp:revision>
  <cp:lastPrinted>2021-04-29T10:58:45Z</cp:lastPrinted>
  <dcterms:created xsi:type="dcterms:W3CDTF">2010-08-10T14:23:23Z</dcterms:created>
  <dcterms:modified xsi:type="dcterms:W3CDTF">2021-04-29T16:15:14Z</dcterms:modified>
</cp:coreProperties>
</file>