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4" r:id="rId3"/>
    <p:sldId id="282" r:id="rId4"/>
    <p:sldId id="284" r:id="rId5"/>
    <p:sldId id="287" r:id="rId6"/>
    <p:sldId id="277" r:id="rId7"/>
    <p:sldId id="285" r:id="rId8"/>
    <p:sldId id="283" r:id="rId9"/>
    <p:sldId id="278" r:id="rId10"/>
    <p:sldId id="279" r:id="rId11"/>
    <p:sldId id="280" r:id="rId12"/>
    <p:sldId id="281" r:id="rId13"/>
    <p:sldId id="286" r:id="rId14"/>
    <p:sldId id="288" r:id="rId15"/>
  </p:sldIdLst>
  <p:sldSz cx="9144000" cy="6858000" type="screen4x3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FF"/>
    <a:srgbClr val="FFFFCC"/>
    <a:srgbClr val="FFFFAB"/>
    <a:srgbClr val="FFFF69"/>
    <a:srgbClr val="BE0000"/>
    <a:srgbClr val="FDCFCB"/>
    <a:srgbClr val="006600"/>
    <a:srgbClr val="FA837A"/>
    <a:srgbClr val="FF3B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5FF059-4761-45B1-A06F-FB0EB3DC8336}" v="1" dt="2018-10-20T14:35:51.3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720" autoAdjust="0"/>
    <p:restoredTop sz="94660"/>
  </p:normalViewPr>
  <p:slideViewPr>
    <p:cSldViewPr>
      <p:cViewPr varScale="1">
        <p:scale>
          <a:sx n="108" d="100"/>
          <a:sy n="108" d="100"/>
        </p:scale>
        <p:origin x="130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ica Törnkvist" userId="df8cbb31b4593aa3" providerId="LiveId" clId="{FA4C78B7-C4BD-42DB-950C-0F543322F621}"/>
    <pc:docChg chg="modSld">
      <pc:chgData name="Monica Törnkvist" userId="df8cbb31b4593aa3" providerId="LiveId" clId="{FA4C78B7-C4BD-42DB-950C-0F543322F621}" dt="2018-08-25T11:26:02.406" v="803" actId="20577"/>
      <pc:docMkLst>
        <pc:docMk/>
      </pc:docMkLst>
      <pc:sldChg chg="modSp">
        <pc:chgData name="Monica Törnkvist" userId="df8cbb31b4593aa3" providerId="LiveId" clId="{FA4C78B7-C4BD-42DB-950C-0F543322F621}" dt="2018-08-25T11:18:45.574" v="384" actId="20577"/>
        <pc:sldMkLst>
          <pc:docMk/>
          <pc:sldMk cId="0" sldId="256"/>
        </pc:sldMkLst>
        <pc:spChg chg="mod">
          <ac:chgData name="Monica Törnkvist" userId="df8cbb31b4593aa3" providerId="LiveId" clId="{FA4C78B7-C4BD-42DB-950C-0F543322F621}" dt="2018-08-25T11:18:45.574" v="384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">
        <pc:chgData name="Monica Törnkvist" userId="df8cbb31b4593aa3" providerId="LiveId" clId="{FA4C78B7-C4BD-42DB-950C-0F543322F621}" dt="2018-08-25T11:19:26.715" v="443" actId="20577"/>
        <pc:sldMkLst>
          <pc:docMk/>
          <pc:sldMk cId="0" sldId="274"/>
        </pc:sldMkLst>
        <pc:spChg chg="mod">
          <ac:chgData name="Monica Törnkvist" userId="df8cbb31b4593aa3" providerId="LiveId" clId="{FA4C78B7-C4BD-42DB-950C-0F543322F621}" dt="2018-08-25T11:19:26.715" v="443" actId="20577"/>
          <ac:spMkLst>
            <pc:docMk/>
            <pc:sldMk cId="0" sldId="274"/>
            <ac:spMk id="56" creationId="{00000000-0000-0000-0000-000000000000}"/>
          </ac:spMkLst>
        </pc:spChg>
      </pc:sldChg>
      <pc:sldChg chg="modSp">
        <pc:chgData name="Monica Törnkvist" userId="df8cbb31b4593aa3" providerId="LiveId" clId="{FA4C78B7-C4BD-42DB-950C-0F543322F621}" dt="2018-08-25T11:23:09.576" v="737" actId="20577"/>
        <pc:sldMkLst>
          <pc:docMk/>
          <pc:sldMk cId="0" sldId="277"/>
        </pc:sldMkLst>
        <pc:spChg chg="mod">
          <ac:chgData name="Monica Törnkvist" userId="df8cbb31b4593aa3" providerId="LiveId" clId="{FA4C78B7-C4BD-42DB-950C-0F543322F621}" dt="2018-08-25T11:23:09.576" v="737" actId="20577"/>
          <ac:spMkLst>
            <pc:docMk/>
            <pc:sldMk cId="0" sldId="277"/>
            <ac:spMk id="56" creationId="{00000000-0000-0000-0000-000000000000}"/>
          </ac:spMkLst>
        </pc:spChg>
      </pc:sldChg>
      <pc:sldChg chg="modSp">
        <pc:chgData name="Monica Törnkvist" userId="df8cbb31b4593aa3" providerId="LiveId" clId="{FA4C78B7-C4BD-42DB-950C-0F543322F621}" dt="2018-08-25T11:25:07.993" v="787" actId="14100"/>
        <pc:sldMkLst>
          <pc:docMk/>
          <pc:sldMk cId="0" sldId="279"/>
        </pc:sldMkLst>
        <pc:spChg chg="mod">
          <ac:chgData name="Monica Törnkvist" userId="df8cbb31b4593aa3" providerId="LiveId" clId="{FA4C78B7-C4BD-42DB-950C-0F543322F621}" dt="2018-08-25T11:25:07.993" v="787" actId="14100"/>
          <ac:spMkLst>
            <pc:docMk/>
            <pc:sldMk cId="0" sldId="279"/>
            <ac:spMk id="56" creationId="{00000000-0000-0000-0000-000000000000}"/>
          </ac:spMkLst>
        </pc:spChg>
      </pc:sldChg>
      <pc:sldChg chg="modSp">
        <pc:chgData name="Monica Törnkvist" userId="df8cbb31b4593aa3" providerId="LiveId" clId="{FA4C78B7-C4BD-42DB-950C-0F543322F621}" dt="2018-08-25T11:24:12.104" v="771" actId="20577"/>
        <pc:sldMkLst>
          <pc:docMk/>
          <pc:sldMk cId="3954861885" sldId="283"/>
        </pc:sldMkLst>
        <pc:spChg chg="mod">
          <ac:chgData name="Monica Törnkvist" userId="df8cbb31b4593aa3" providerId="LiveId" clId="{FA4C78B7-C4BD-42DB-950C-0F543322F621}" dt="2018-08-25T11:24:12.104" v="771" actId="20577"/>
          <ac:spMkLst>
            <pc:docMk/>
            <pc:sldMk cId="3954861885" sldId="283"/>
            <ac:spMk id="56" creationId="{00000000-0000-0000-0000-000000000000}"/>
          </ac:spMkLst>
        </pc:spChg>
      </pc:sldChg>
      <pc:sldChg chg="modSp">
        <pc:chgData name="Monica Törnkvist" userId="df8cbb31b4593aa3" providerId="LiveId" clId="{FA4C78B7-C4BD-42DB-950C-0F543322F621}" dt="2018-08-25T11:23:40.145" v="753" actId="20577"/>
        <pc:sldMkLst>
          <pc:docMk/>
          <pc:sldMk cId="2872365195" sldId="285"/>
        </pc:sldMkLst>
        <pc:spChg chg="mod">
          <ac:chgData name="Monica Törnkvist" userId="df8cbb31b4593aa3" providerId="LiveId" clId="{FA4C78B7-C4BD-42DB-950C-0F543322F621}" dt="2018-08-25T11:23:40.145" v="753" actId="20577"/>
          <ac:spMkLst>
            <pc:docMk/>
            <pc:sldMk cId="2872365195" sldId="285"/>
            <ac:spMk id="3" creationId="{00000000-0000-0000-0000-000000000000}"/>
          </ac:spMkLst>
        </pc:spChg>
      </pc:sldChg>
      <pc:sldChg chg="modSp">
        <pc:chgData name="Monica Törnkvist" userId="df8cbb31b4593aa3" providerId="LiveId" clId="{FA4C78B7-C4BD-42DB-950C-0F543322F621}" dt="2018-08-25T11:26:02.406" v="803" actId="20577"/>
        <pc:sldMkLst>
          <pc:docMk/>
          <pc:sldMk cId="3356118168" sldId="286"/>
        </pc:sldMkLst>
        <pc:spChg chg="mod">
          <ac:chgData name="Monica Törnkvist" userId="df8cbb31b4593aa3" providerId="LiveId" clId="{FA4C78B7-C4BD-42DB-950C-0F543322F621}" dt="2018-08-25T11:26:02.406" v="803" actId="20577"/>
          <ac:spMkLst>
            <pc:docMk/>
            <pc:sldMk cId="3356118168" sldId="286"/>
            <ac:spMk id="9" creationId="{00000000-0000-0000-0000-000000000000}"/>
          </ac:spMkLst>
        </pc:spChg>
      </pc:sldChg>
      <pc:sldChg chg="modSp">
        <pc:chgData name="Monica Törnkvist" userId="df8cbb31b4593aa3" providerId="LiveId" clId="{FA4C78B7-C4BD-42DB-950C-0F543322F621}" dt="2018-08-25T11:21:12.015" v="559" actId="20577"/>
        <pc:sldMkLst>
          <pc:docMk/>
          <pc:sldMk cId="2009993400" sldId="287"/>
        </pc:sldMkLst>
        <pc:spChg chg="mod">
          <ac:chgData name="Monica Törnkvist" userId="df8cbb31b4593aa3" providerId="LiveId" clId="{FA4C78B7-C4BD-42DB-950C-0F543322F621}" dt="2018-08-25T11:21:12.015" v="559" actId="20577"/>
          <ac:spMkLst>
            <pc:docMk/>
            <pc:sldMk cId="2009993400" sldId="287"/>
            <ac:spMk id="2" creationId="{00000000-0000-0000-0000-000000000000}"/>
          </ac:spMkLst>
        </pc:spChg>
      </pc:sldChg>
    </pc:docChg>
  </pc:docChgLst>
  <pc:docChgLst>
    <pc:chgData name="Monica Törnkvist" userId="df8cbb31b4593aa3" providerId="LiveId" clId="{735FF059-4761-45B1-A06F-FB0EB3DC8336}"/>
    <pc:docChg chg="modSld">
      <pc:chgData name="Monica Törnkvist" userId="df8cbb31b4593aa3" providerId="LiveId" clId="{735FF059-4761-45B1-A06F-FB0EB3DC8336}" dt="2018-11-07T20:26:51.432" v="459" actId="20577"/>
      <pc:docMkLst>
        <pc:docMk/>
      </pc:docMkLst>
      <pc:sldChg chg="modSp">
        <pc:chgData name="Monica Törnkvist" userId="df8cbb31b4593aa3" providerId="LiveId" clId="{735FF059-4761-45B1-A06F-FB0EB3DC8336}" dt="2018-11-07T20:23:24.026" v="210" actId="20577"/>
        <pc:sldMkLst>
          <pc:docMk/>
          <pc:sldMk cId="0" sldId="256"/>
        </pc:sldMkLst>
        <pc:spChg chg="mod">
          <ac:chgData name="Monica Törnkvist" userId="df8cbb31b4593aa3" providerId="LiveId" clId="{735FF059-4761-45B1-A06F-FB0EB3DC8336}" dt="2018-11-07T20:23:24.026" v="21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">
        <pc:chgData name="Monica Törnkvist" userId="df8cbb31b4593aa3" providerId="LiveId" clId="{735FF059-4761-45B1-A06F-FB0EB3DC8336}" dt="2018-10-27T15:08:28.170" v="130" actId="20577"/>
        <pc:sldMkLst>
          <pc:docMk/>
          <pc:sldMk cId="0" sldId="277"/>
        </pc:sldMkLst>
        <pc:spChg chg="mod">
          <ac:chgData name="Monica Törnkvist" userId="df8cbb31b4593aa3" providerId="LiveId" clId="{735FF059-4761-45B1-A06F-FB0EB3DC8336}" dt="2018-10-27T15:08:28.170" v="130" actId="20577"/>
          <ac:spMkLst>
            <pc:docMk/>
            <pc:sldMk cId="0" sldId="277"/>
            <ac:spMk id="56" creationId="{00000000-0000-0000-0000-000000000000}"/>
          </ac:spMkLst>
        </pc:spChg>
      </pc:sldChg>
      <pc:sldChg chg="modSp">
        <pc:chgData name="Monica Törnkvist" userId="df8cbb31b4593aa3" providerId="LiveId" clId="{735FF059-4761-45B1-A06F-FB0EB3DC8336}" dt="2018-11-07T20:25:14.723" v="302" actId="20577"/>
        <pc:sldMkLst>
          <pc:docMk/>
          <pc:sldMk cId="0" sldId="278"/>
        </pc:sldMkLst>
        <pc:spChg chg="mod">
          <ac:chgData name="Monica Törnkvist" userId="df8cbb31b4593aa3" providerId="LiveId" clId="{735FF059-4761-45B1-A06F-FB0EB3DC8336}" dt="2018-11-07T20:25:14.723" v="302" actId="20577"/>
          <ac:spMkLst>
            <pc:docMk/>
            <pc:sldMk cId="0" sldId="278"/>
            <ac:spMk id="56" creationId="{00000000-0000-0000-0000-000000000000}"/>
          </ac:spMkLst>
        </pc:spChg>
      </pc:sldChg>
      <pc:sldChg chg="modSp">
        <pc:chgData name="Monica Törnkvist" userId="df8cbb31b4593aa3" providerId="LiveId" clId="{735FF059-4761-45B1-A06F-FB0EB3DC8336}" dt="2018-11-07T20:24:51.038" v="282" actId="20577"/>
        <pc:sldMkLst>
          <pc:docMk/>
          <pc:sldMk cId="2872365195" sldId="285"/>
        </pc:sldMkLst>
        <pc:spChg chg="mod">
          <ac:chgData name="Monica Törnkvist" userId="df8cbb31b4593aa3" providerId="LiveId" clId="{735FF059-4761-45B1-A06F-FB0EB3DC8336}" dt="2018-11-07T20:24:51.038" v="282" actId="20577"/>
          <ac:spMkLst>
            <pc:docMk/>
            <pc:sldMk cId="2872365195" sldId="285"/>
            <ac:spMk id="3" creationId="{00000000-0000-0000-0000-000000000000}"/>
          </ac:spMkLst>
        </pc:spChg>
      </pc:sldChg>
      <pc:sldChg chg="modSp">
        <pc:chgData name="Monica Törnkvist" userId="df8cbb31b4593aa3" providerId="LiveId" clId="{735FF059-4761-45B1-A06F-FB0EB3DC8336}" dt="2018-11-07T20:24:34.155" v="263" actId="20577"/>
        <pc:sldMkLst>
          <pc:docMk/>
          <pc:sldMk cId="2009993400" sldId="287"/>
        </pc:sldMkLst>
        <pc:spChg chg="mod">
          <ac:chgData name="Monica Törnkvist" userId="df8cbb31b4593aa3" providerId="LiveId" clId="{735FF059-4761-45B1-A06F-FB0EB3DC8336}" dt="2018-11-07T20:24:34.155" v="263" actId="20577"/>
          <ac:spMkLst>
            <pc:docMk/>
            <pc:sldMk cId="2009993400" sldId="287"/>
            <ac:spMk id="2" creationId="{00000000-0000-0000-0000-000000000000}"/>
          </ac:spMkLst>
        </pc:spChg>
      </pc:sldChg>
      <pc:sldChg chg="modSp">
        <pc:chgData name="Monica Törnkvist" userId="df8cbb31b4593aa3" providerId="LiveId" clId="{735FF059-4761-45B1-A06F-FB0EB3DC8336}" dt="2018-11-07T20:26:51.432" v="459" actId="20577"/>
        <pc:sldMkLst>
          <pc:docMk/>
          <pc:sldMk cId="1355966677" sldId="288"/>
        </pc:sldMkLst>
        <pc:spChg chg="mod">
          <ac:chgData name="Monica Törnkvist" userId="df8cbb31b4593aa3" providerId="LiveId" clId="{735FF059-4761-45B1-A06F-FB0EB3DC8336}" dt="2018-11-07T20:26:51.432" v="459" actId="20577"/>
          <ac:spMkLst>
            <pc:docMk/>
            <pc:sldMk cId="1355966677" sldId="288"/>
            <ac:spMk id="9" creationId="{00000000-0000-0000-0000-000000000000}"/>
          </ac:spMkLst>
        </pc:spChg>
      </pc:sldChg>
    </pc:docChg>
  </pc:docChgLst>
  <pc:docChgLst>
    <pc:chgData name="Monica Törnkvist" userId="df8cbb31b4593aa3" providerId="LiveId" clId="{775C23D1-35E4-4209-8055-0BE92CF313B3}"/>
    <pc:docChg chg="modSld">
      <pc:chgData name="Monica Törnkvist" userId="df8cbb31b4593aa3" providerId="LiveId" clId="{775C23D1-35E4-4209-8055-0BE92CF313B3}" dt="2018-09-30T12:27:02.355" v="25" actId="20577"/>
      <pc:docMkLst>
        <pc:docMk/>
      </pc:docMkLst>
      <pc:sldChg chg="modSp">
        <pc:chgData name="Monica Törnkvist" userId="df8cbb31b4593aa3" providerId="LiveId" clId="{775C23D1-35E4-4209-8055-0BE92CF313B3}" dt="2018-09-30T12:27:02.355" v="25" actId="20577"/>
        <pc:sldMkLst>
          <pc:docMk/>
          <pc:sldMk cId="0" sldId="256"/>
        </pc:sldMkLst>
        <pc:spChg chg="mod">
          <ac:chgData name="Monica Törnkvist" userId="df8cbb31b4593aa3" providerId="LiveId" clId="{775C23D1-35E4-4209-8055-0BE92CF313B3}" dt="2018-09-30T12:27:02.355" v="25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">
        <pc:chgData name="Monica Törnkvist" userId="df8cbb31b4593aa3" providerId="LiveId" clId="{775C23D1-35E4-4209-8055-0BE92CF313B3}" dt="2018-09-30T12:25:15.442" v="15" actId="20577"/>
        <pc:sldMkLst>
          <pc:docMk/>
          <pc:sldMk cId="3954861885" sldId="283"/>
        </pc:sldMkLst>
        <pc:spChg chg="mod">
          <ac:chgData name="Monica Törnkvist" userId="df8cbb31b4593aa3" providerId="LiveId" clId="{775C23D1-35E4-4209-8055-0BE92CF313B3}" dt="2018-09-30T12:25:15.442" v="15" actId="20577"/>
          <ac:spMkLst>
            <pc:docMk/>
            <pc:sldMk cId="3954861885" sldId="283"/>
            <ac:spMk id="56" creationId="{00000000-0000-0000-0000-000000000000}"/>
          </ac:spMkLst>
        </pc:spChg>
      </pc:sldChg>
    </pc:docChg>
  </pc:docChgLst>
  <pc:docChgLst>
    <pc:chgData name="Monica Törnkvist" userId="df8cbb31b4593aa3" providerId="LiveId" clId="{1D4CD22B-09EA-4D11-90E3-59CE8BFD6467}"/>
    <pc:docChg chg="modSld">
      <pc:chgData name="Monica Törnkvist" userId="df8cbb31b4593aa3" providerId="LiveId" clId="{1D4CD22B-09EA-4D11-90E3-59CE8BFD6467}" dt="2018-08-25T11:35:44.600" v="17" actId="20577"/>
      <pc:docMkLst>
        <pc:docMk/>
      </pc:docMkLst>
      <pc:sldChg chg="modSp">
        <pc:chgData name="Monica Törnkvist" userId="df8cbb31b4593aa3" providerId="LiveId" clId="{1D4CD22B-09EA-4D11-90E3-59CE8BFD6467}" dt="2018-08-25T11:35:44.600" v="17" actId="20577"/>
        <pc:sldMkLst>
          <pc:docMk/>
          <pc:sldMk cId="0" sldId="256"/>
        </pc:sldMkLst>
        <pc:spChg chg="mod">
          <ac:chgData name="Monica Törnkvist" userId="df8cbb31b4593aa3" providerId="LiveId" clId="{1D4CD22B-09EA-4D11-90E3-59CE8BFD6467}" dt="2018-08-25T11:35:44.600" v="17" actId="20577"/>
          <ac:spMkLst>
            <pc:docMk/>
            <pc:sldMk cId="0" sldId="256"/>
            <ac:spMk id="205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FDF01-F3A5-4F01-9A64-555FBC432A29}" type="datetimeFigureOut">
              <a:rPr lang="sv-SE" smtClean="0"/>
              <a:t>2018-11-07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D84363-08B2-42B7-9EE1-419032A6D91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5629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BE6D7-DD97-4FA6-B46D-73F4E2DB1FE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DE0C1C-6929-4B3D-97FA-47C3498091C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06EF1-03A5-4BF9-AF8C-863D093943B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BE858F-25BD-4B4F-91BC-1428C4B0A1F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4DBFA-305D-4EF2-AA9E-E2EAE4869653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AB2021-741D-4DDB-9DBD-CB6450BBA3C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66D7F-B2CF-4A98-B383-F6F93F33A01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F7EB3D-BE93-4503-8916-4E1BEF63B04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B4412-6CFE-4AD9-9046-63348CC71D1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C6F25-B872-42D7-8CC1-44384042E67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8FD5C-8E06-4B8E-B910-61F786EFAAF8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F3682CE8-127C-4DEF-A1CC-12D95E69845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onica.tornkvist@gmail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v-SE" sz="4000" dirty="0"/>
              <a:t>Organisation inom Skid- &amp; Motion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2135088"/>
          </a:xfrm>
        </p:spPr>
        <p:txBody>
          <a:bodyPr/>
          <a:lstStyle/>
          <a:p>
            <a:pPr algn="l" eaLnBrk="1" hangingPunct="1"/>
            <a:r>
              <a:rPr lang="sv-SE" sz="1800" dirty="0"/>
              <a:t>Struktur fastställd 2013-10-11 </a:t>
            </a:r>
          </a:p>
          <a:p>
            <a:pPr algn="l" eaLnBrk="1" hangingPunct="1"/>
            <a:r>
              <a:rPr lang="sv-SE" sz="1200" dirty="0"/>
              <a:t>Uppdaterad med tre nya grupper (Skidor, Utbildning och Servering 2015-11-02, Sponsring 2018-09-21)</a:t>
            </a:r>
          </a:p>
          <a:p>
            <a:pPr algn="l" eaLnBrk="1" hangingPunct="1"/>
            <a:r>
              <a:rPr lang="sv-SE" sz="1800" dirty="0"/>
              <a:t>Uppdaterad 2018-11-07</a:t>
            </a:r>
          </a:p>
          <a:p>
            <a:pPr algn="l" eaLnBrk="1" hangingPunct="1"/>
            <a:r>
              <a:rPr lang="sv-SE" sz="1400" dirty="0"/>
              <a:t>Gruppmedlemmar och resurser uppdateras kontinuerligt, önskar du vara med i en planerande grupp eller som resurs i en grupp, eller vill gå ur en grupp, kontakta Monica Törnkvist (m</a:t>
            </a:r>
            <a:r>
              <a:rPr lang="sv-SE" sz="1400" dirty="0">
                <a:hlinkClick r:id="rId2"/>
              </a:rPr>
              <a:t>onica.tornkvist@gmail.com</a:t>
            </a:r>
            <a:r>
              <a:rPr lang="sv-SE" sz="1400" dirty="0"/>
              <a:t>) eller Jonas Braam (jonas.braam@telia.com</a:t>
            </a:r>
          </a:p>
        </p:txBody>
      </p:sp>
      <p:pic>
        <p:nvPicPr>
          <p:cNvPr id="2052" name="Picture 4" descr="Goif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908050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Goif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88313" y="908050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1403350" y="1268413"/>
            <a:ext cx="6408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v-SE" sz="3600">
                <a:solidFill>
                  <a:srgbClr val="CC0000"/>
                </a:solidFill>
                <a:latin typeface="Times New Roman" pitchFamily="18" charset="0"/>
              </a:rPr>
              <a:t>Kimstad GoIF Skid- och Motion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tshållare för innehåll 2"/>
          <p:cNvSpPr>
            <a:spLocks noGrp="1"/>
          </p:cNvSpPr>
          <p:nvPr>
            <p:ph idx="1"/>
          </p:nvPr>
        </p:nvSpPr>
        <p:spPr>
          <a:xfrm>
            <a:off x="323528" y="2996952"/>
            <a:ext cx="8640960" cy="3168352"/>
          </a:xfrm>
        </p:spPr>
        <p:txBody>
          <a:bodyPr/>
          <a:lstStyle/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/>
            <a:r>
              <a:rPr lang="sv-SE" sz="1200" dirty="0"/>
              <a:t>Gemensamt planera och prioritera åtgärder inom området.</a:t>
            </a:r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Sten Andersson</a:t>
            </a:r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Arbetsresurs vid t ex bark- och sandutkörning, gräsklippning och slyröjning.</a:t>
            </a:r>
          </a:p>
          <a:p>
            <a:pPr marL="179388" indent="-179388">
              <a:buNone/>
            </a:pPr>
            <a:r>
              <a:rPr lang="sv-SE" sz="1200" b="1" dirty="0"/>
              <a:t>Resurser:</a:t>
            </a:r>
          </a:p>
          <a:p>
            <a:pPr marL="179388" indent="-179388">
              <a:buNone/>
            </a:pPr>
            <a:r>
              <a:rPr lang="sv-SE" sz="1200" dirty="0"/>
              <a:t>Magnus Andersson, Jonas Braam</a:t>
            </a:r>
          </a:p>
          <a:p>
            <a:pPr marL="179388" indent="-179388">
              <a:buNone/>
            </a:pPr>
            <a:r>
              <a:rPr lang="sv-SE" sz="1200" dirty="0"/>
              <a:t>Anders Larsson 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Arbetsgrupp Elljusspår och mark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" name="Alternativ process 18"/>
          <p:cNvSpPr/>
          <p:nvPr/>
        </p:nvSpPr>
        <p:spPr>
          <a:xfrm>
            <a:off x="251520" y="1412776"/>
            <a:ext cx="8640960" cy="1440160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>
              <a:defRPr/>
            </a:pPr>
            <a:r>
              <a:rPr lang="sv-SE" sz="1600" dirty="0">
                <a:latin typeface="Calibri" pitchFamily="34" charset="0"/>
              </a:rPr>
              <a:t>Elljusspår- och markgruppen ansvarar för planering och genomförande av underhåll och förbättringar av elljusspåret m a p markbädd, bark, dräneringar, gräsklippning, slyröjning etc. samt underhåll av elljus. Gruppen kallar vid behov till spårdagar och andra punktinsatser då sektions och klubbmedlemmars insatser behövs . Driftsbidraget för elljusspåret delas med maskingruppen och skidspårsgruppen.</a:t>
            </a:r>
          </a:p>
          <a:p>
            <a:pPr>
              <a:defRPr/>
            </a:pPr>
            <a:endParaRPr lang="sv-SE" sz="16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tshållare för innehåll 2"/>
          <p:cNvSpPr>
            <a:spLocks noGrp="1"/>
          </p:cNvSpPr>
          <p:nvPr>
            <p:ph idx="1"/>
          </p:nvPr>
        </p:nvSpPr>
        <p:spPr>
          <a:xfrm>
            <a:off x="323528" y="2996952"/>
            <a:ext cx="8640960" cy="2880320"/>
          </a:xfrm>
        </p:spPr>
        <p:txBody>
          <a:bodyPr/>
          <a:lstStyle/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/>
            <a:r>
              <a:rPr lang="sv-SE" sz="1200" dirty="0"/>
              <a:t>Gemensam planera och genomföra underhåll av snöskotrar och övrig utrustning.</a:t>
            </a:r>
          </a:p>
          <a:p>
            <a:pPr marL="179388" indent="-179388"/>
            <a:r>
              <a:rPr lang="sv-SE" sz="1200" dirty="0"/>
              <a:t>Planera och genomföra förbättringar av befintlig utrustning eller inköp av ny utrustning.</a:t>
            </a:r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Sten Andersson, Jimmy Widfeldt</a:t>
            </a:r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Mekaniker till maskiner och utrustning </a:t>
            </a:r>
          </a:p>
          <a:p>
            <a:pPr marL="179388" indent="-179388"/>
            <a:r>
              <a:rPr lang="sv-SE" sz="1200" dirty="0"/>
              <a:t>Bistå med eller förmedla resurser vid punktinsatser, t ex traktor, släpkärra, fyrhjuling, motorsåg etc.</a:t>
            </a:r>
          </a:p>
          <a:p>
            <a:pPr marL="179388" indent="-179388">
              <a:buNone/>
            </a:pPr>
            <a:r>
              <a:rPr lang="sv-SE" sz="1200" b="1" dirty="0"/>
              <a:t>Resurser:</a:t>
            </a:r>
          </a:p>
          <a:p>
            <a:pPr marL="179388" indent="-179388">
              <a:buNone/>
            </a:pPr>
            <a:r>
              <a:rPr lang="sv-SE" sz="1200" dirty="0"/>
              <a:t>Lennart Carlsson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Arbetsgrupp Maskin &amp; utrustning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" name="Alternativ process 18"/>
          <p:cNvSpPr/>
          <p:nvPr/>
        </p:nvSpPr>
        <p:spPr>
          <a:xfrm>
            <a:off x="251520" y="1412776"/>
            <a:ext cx="8640960" cy="1440160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>
              <a:defRPr/>
            </a:pPr>
            <a:r>
              <a:rPr lang="sv-SE" sz="1600" dirty="0">
                <a:latin typeface="Calibri" pitchFamily="34" charset="0"/>
              </a:rPr>
              <a:t>Maskin och utrustningsgruppen ansvarar gemensamt för underhåll av snöskotrar och skidspårsutrustning inför vintersäsongen samt att eventuella nödvändiga reparationer under säsong utförs. Maskingruppen försöker även i möjligaste mån få tillgång till utrustning som underlättar vid spårdagar och andra punktinsatser i samarbete med övriga arbetsgrupper. Maskin och utrustningsgruppen delar driftsbidraget med elljusspårsgruppen och skidspårsgruppen.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tshållare för innehåll 2"/>
          <p:cNvSpPr>
            <a:spLocks noGrp="1"/>
          </p:cNvSpPr>
          <p:nvPr>
            <p:ph idx="1"/>
          </p:nvPr>
        </p:nvSpPr>
        <p:spPr>
          <a:xfrm>
            <a:off x="323528" y="2996952"/>
            <a:ext cx="8640960" cy="3456384"/>
          </a:xfrm>
        </p:spPr>
        <p:txBody>
          <a:bodyPr/>
          <a:lstStyle/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/>
            <a:r>
              <a:rPr lang="sv-SE" sz="1200" dirty="0"/>
              <a:t>Undersöka förutsättningar och skapa beslutsunderlag (typ av system, spårdragning, dammar </a:t>
            </a:r>
            <a:r>
              <a:rPr lang="sv-SE" sz="1200" dirty="0" err="1"/>
              <a:t>etc</a:t>
            </a:r>
            <a:r>
              <a:rPr lang="sv-SE" sz="1200" dirty="0"/>
              <a:t>, tillstånd, behov av permanent eller hyra av pistmaskin eller uppgradering övrig spårutrustning, fasta kostnader och driftskostnader, möjliga finansieringsalternativ och bidrag </a:t>
            </a:r>
            <a:r>
              <a:rPr lang="sv-SE" sz="1200" dirty="0" err="1"/>
              <a:t>etc</a:t>
            </a:r>
            <a:r>
              <a:rPr lang="sv-SE" sz="1200" dirty="0"/>
              <a:t>).</a:t>
            </a:r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Jonas Braam, Björn Westerström, Niclas Eklund, Roger Strömqvist, Jimmy Widfeldt, Håkan Pettersson, Benny Törnkvist (el), Magnus Andersson (el)</a:t>
            </a:r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Råd och diskussioner</a:t>
            </a:r>
          </a:p>
          <a:p>
            <a:pPr marL="179388" indent="-179388"/>
            <a:r>
              <a:rPr lang="sv-SE" sz="1200" dirty="0"/>
              <a:t>Bistå med specifik underlagsutredning för att underlätta för gruppens arbete, t ex kolla upp olika pistmaskinsalternativ.</a:t>
            </a:r>
          </a:p>
          <a:p>
            <a:pPr marL="179388" indent="-179388">
              <a:buNone/>
            </a:pPr>
            <a:r>
              <a:rPr lang="sv-SE" sz="1200" b="1" dirty="0"/>
              <a:t>Resurser:</a:t>
            </a:r>
          </a:p>
          <a:p>
            <a:pPr marL="179388" indent="-179388">
              <a:buNone/>
            </a:pPr>
            <a:r>
              <a:rPr lang="sv-SE" sz="1200" dirty="0"/>
              <a:t>Sören </a:t>
            </a:r>
            <a:r>
              <a:rPr lang="sv-SE" sz="1200" dirty="0" err="1"/>
              <a:t>Nordeman</a:t>
            </a:r>
            <a:r>
              <a:rPr lang="sv-SE" sz="1200" dirty="0"/>
              <a:t>, Anders Larsson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Arbetsgrupp Konstsnöutredning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" name="Alternativ process 18"/>
          <p:cNvSpPr/>
          <p:nvPr/>
        </p:nvSpPr>
        <p:spPr>
          <a:xfrm>
            <a:off x="251520" y="1412776"/>
            <a:ext cx="8640960" cy="1440160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>
              <a:defRPr/>
            </a:pPr>
            <a:r>
              <a:rPr lang="sv-SE" sz="1600">
                <a:latin typeface="Calibri" pitchFamily="34" charset="0"/>
              </a:rPr>
              <a:t>Konstsnöutredningsgruppen ansvarar för att ta fram ett beslutsunderlag för förutsättningar för konstsnö i Kimstad. Utredningen ska arbeta med spårdragningar, el, dammbygge, pumphus etc. Diskussion görs först via skidsektionen som sedan för vidare till styrelsen/föreningen för slutligt beslut.</a:t>
            </a:r>
            <a:endParaRPr lang="sv-SE" sz="16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748680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 marL="0" indent="0">
              <a:buNone/>
              <a:defRPr/>
            </a:pPr>
            <a:r>
              <a:rPr lang="sv-SE" sz="1600" dirty="0">
                <a:latin typeface="Calibri" pitchFamily="34" charset="0"/>
              </a:rPr>
              <a:t>Utbildningsgruppen ansvarar för planering och genomförande av utbildningstillfällen för ungdomar och vuxna.</a:t>
            </a:r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sz="3200" dirty="0"/>
              <a:t>Arbetsgrupp Utbildning   </a:t>
            </a:r>
          </a:p>
        </p:txBody>
      </p:sp>
      <p:pic>
        <p:nvPicPr>
          <p:cNvPr id="7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6400" y="260308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" name="Rektangel 8"/>
          <p:cNvSpPr/>
          <p:nvPr/>
        </p:nvSpPr>
        <p:spPr>
          <a:xfrm>
            <a:off x="448761" y="2395726"/>
            <a:ext cx="823167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sv-SE" sz="1200" dirty="0"/>
              <a:t>Gemensamt planera och genomföra utbildningar för skidor och skidskytte. Ta reda på information om kommande utbildningar på annan ort alternativt planera utbildningar på hemmaplan.</a:t>
            </a:r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Laila Braam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Hjälpa till att boka lokal, eventuellt boka boende vid utbildning på annan ort mm.</a:t>
            </a:r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Resurser:</a:t>
            </a:r>
          </a:p>
          <a:p>
            <a:pPr marL="179388" indent="-179388">
              <a:buNone/>
            </a:pPr>
            <a:r>
              <a:rPr lang="sv-SE" sz="1200" dirty="0"/>
              <a:t>(Laila Braam), fler önskas</a:t>
            </a:r>
          </a:p>
        </p:txBody>
      </p:sp>
    </p:spTree>
    <p:extLst>
      <p:ext uri="{BB962C8B-B14F-4D97-AF65-F5344CB8AC3E}">
        <p14:creationId xmlns:p14="http://schemas.microsoft.com/office/powerpoint/2010/main" val="3356118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/>
          <p:cNvSpPr>
            <a:spLocks noGrp="1"/>
          </p:cNvSpPr>
          <p:nvPr>
            <p:ph idx="1"/>
          </p:nvPr>
        </p:nvSpPr>
        <p:spPr>
          <a:xfrm>
            <a:off x="457200" y="1412775"/>
            <a:ext cx="8229600" cy="998629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 marL="0" indent="0">
              <a:buNone/>
              <a:defRPr/>
            </a:pPr>
            <a:r>
              <a:rPr lang="sv-SE" sz="1600" dirty="0">
                <a:latin typeface="Calibri" pitchFamily="34" charset="0"/>
              </a:rPr>
              <a:t>Sponsringsgruppen ansvarar för att ta fram sponsormaterial, hitta nya sponsorer till våra respektive verksamheter skid- och skidskytte, planera/komma med idéer inför ny skyltning till Kimstads nya </a:t>
            </a:r>
            <a:r>
              <a:rPr lang="sv-SE" sz="1600" dirty="0" err="1">
                <a:latin typeface="Calibri" pitchFamily="34" charset="0"/>
              </a:rPr>
              <a:t>skicenter</a:t>
            </a:r>
            <a:r>
              <a:rPr lang="sv-SE" sz="1600" dirty="0">
                <a:latin typeface="Calibri" pitchFamily="34" charset="0"/>
              </a:rPr>
              <a:t>.</a:t>
            </a:r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sz="3200" dirty="0"/>
              <a:t>Arbetsgrupp Sponsring   </a:t>
            </a:r>
          </a:p>
        </p:txBody>
      </p:sp>
      <p:pic>
        <p:nvPicPr>
          <p:cNvPr id="7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6400" y="260308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" name="Rektangel 8"/>
          <p:cNvSpPr/>
          <p:nvPr/>
        </p:nvSpPr>
        <p:spPr>
          <a:xfrm>
            <a:off x="448761" y="2395726"/>
            <a:ext cx="8231670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sv-SE" sz="1200" b="1" dirty="0"/>
          </a:p>
          <a:p>
            <a:pPr>
              <a:buNone/>
            </a:pPr>
            <a:endParaRPr lang="sv-SE" sz="1200" b="1" dirty="0"/>
          </a:p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>
              <a:buFont typeface="Arial" panose="020B0604020202020204" pitchFamily="34" charset="0"/>
              <a:buChar char="•"/>
            </a:pPr>
            <a:r>
              <a:rPr lang="sv-SE" sz="1200" dirty="0"/>
              <a:t>Gemensamt ta fram sponsormaterial och hitta nya sponsorer till våra respektive verksamheter skid- och skidskytte. Planera och komma med idéer inför Kimstads nya </a:t>
            </a:r>
            <a:r>
              <a:rPr lang="sv-SE" sz="1200" dirty="0" err="1"/>
              <a:t>skicenter</a:t>
            </a:r>
            <a:r>
              <a:rPr lang="sv-SE" sz="1200" dirty="0"/>
              <a:t> då konstsnöanläggning är klar. </a:t>
            </a:r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Niclas Eklundh</a:t>
            </a:r>
          </a:p>
          <a:p>
            <a:pPr marL="179388" indent="-179388">
              <a:buNone/>
            </a:pPr>
            <a:r>
              <a:rPr lang="sv-SE" sz="1200" dirty="0"/>
              <a:t>Anders Larsson (?), Niklas Alexandersson (?), Sara Norling (?)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Resurser:</a:t>
            </a:r>
          </a:p>
          <a:p>
            <a:pPr marL="179388" indent="-179388">
              <a:buNone/>
            </a:pPr>
            <a:r>
              <a:rPr lang="sv-SE" sz="1200" dirty="0"/>
              <a:t>Monica Törnkvist (</a:t>
            </a:r>
            <a:r>
              <a:rPr lang="sv-SE" sz="1200" dirty="0" err="1"/>
              <a:t>adm</a:t>
            </a:r>
            <a:r>
              <a:rPr lang="sv-SE" sz="1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55966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tshållare för innehåll 2"/>
          <p:cNvSpPr>
            <a:spLocks noGrp="1"/>
          </p:cNvSpPr>
          <p:nvPr>
            <p:ph idx="1"/>
          </p:nvPr>
        </p:nvSpPr>
        <p:spPr>
          <a:xfrm>
            <a:off x="457200" y="1340768"/>
            <a:ext cx="8579296" cy="54006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sv-SE" sz="1600" b="1" dirty="0"/>
              <a:t>Sektionsledningen väljs på Kimstad </a:t>
            </a:r>
            <a:r>
              <a:rPr lang="sv-SE" sz="1600" b="1" dirty="0" err="1"/>
              <a:t>GoIF:s</a:t>
            </a:r>
            <a:r>
              <a:rPr lang="sv-SE" sz="1600" b="1" dirty="0"/>
              <a:t> årsmöte, 5 </a:t>
            </a:r>
            <a:r>
              <a:rPr lang="sv-SE" sz="1600" b="1" dirty="0" err="1"/>
              <a:t>st</a:t>
            </a:r>
            <a:r>
              <a:rPr lang="sv-SE" sz="1600" b="1" dirty="0"/>
              <a:t>, övergripande ansvar.</a:t>
            </a:r>
          </a:p>
          <a:p>
            <a:pPr marL="400050" lvl="1" indent="0">
              <a:spcAft>
                <a:spcPts val="1200"/>
              </a:spcAft>
              <a:buNone/>
            </a:pPr>
            <a:r>
              <a:rPr lang="sv-SE" sz="1400" dirty="0">
                <a:latin typeface="Arial" panose="020B0604020202020204" pitchFamily="34" charset="0"/>
                <a:cs typeface="Arial" panose="020B0604020202020204" pitchFamily="34" charset="0"/>
              </a:rPr>
              <a:t>Nuvarande sektionsledning: Björn Westerström, Jonas Braam, Laila Braam, Monica Törnkvist, Niclas Eklund.</a:t>
            </a:r>
          </a:p>
          <a:p>
            <a:pPr>
              <a:spcAft>
                <a:spcPts val="1200"/>
              </a:spcAft>
            </a:pPr>
            <a:r>
              <a:rPr lang="sv-SE" sz="1600" b="1" dirty="0"/>
              <a:t>För ett effektivt sektionsarbete finns det arbetsgrupper inom de stora verksamhetsområdena och aktuella större frågor.</a:t>
            </a:r>
          </a:p>
          <a:p>
            <a:pPr>
              <a:spcAft>
                <a:spcPts val="1200"/>
              </a:spcAft>
            </a:pPr>
            <a:r>
              <a:rPr lang="sv-SE" sz="1600" b="1" dirty="0"/>
              <a:t>Varje arbetsgrupp ansvarar för planering och genomförande inom sitt område </a:t>
            </a:r>
          </a:p>
          <a:p>
            <a:pPr lvl="1">
              <a:spcAft>
                <a:spcPts val="1200"/>
              </a:spcAft>
            </a:pPr>
            <a:r>
              <a:rPr lang="sv-SE" sz="1400" dirty="0"/>
              <a:t>Det är upp till varje grupp att utse samordnare eller om det är gemensamt ansvar i gruppen.</a:t>
            </a:r>
          </a:p>
          <a:p>
            <a:pPr lvl="1">
              <a:spcAft>
                <a:spcPts val="1200"/>
              </a:spcAft>
            </a:pPr>
            <a:r>
              <a:rPr lang="sv-SE" sz="1400" dirty="0"/>
              <a:t>Rapporterar och informerar sektionsledningen kontinuerligt under året.</a:t>
            </a:r>
          </a:p>
          <a:p>
            <a:pPr>
              <a:spcAft>
                <a:spcPts val="1200"/>
              </a:spcAft>
            </a:pPr>
            <a:r>
              <a:rPr lang="sv-SE" sz="1600" b="1" dirty="0"/>
              <a:t>I arbetsgruppen kan man vara:</a:t>
            </a:r>
          </a:p>
          <a:p>
            <a:pPr lvl="1">
              <a:spcAft>
                <a:spcPts val="0"/>
              </a:spcAft>
            </a:pPr>
            <a:r>
              <a:rPr lang="sv-SE" sz="1400" dirty="0"/>
              <a:t>Medlem i den planerande gruppen</a:t>
            </a:r>
          </a:p>
          <a:p>
            <a:pPr marL="457200" lvl="1" indent="0">
              <a:spcAft>
                <a:spcPts val="0"/>
              </a:spcAft>
              <a:buNone/>
            </a:pPr>
            <a:r>
              <a:rPr lang="sv-SE" sz="1400" dirty="0"/>
              <a:t>eller </a:t>
            </a:r>
          </a:p>
          <a:p>
            <a:pPr lvl="1">
              <a:spcAft>
                <a:spcPts val="0"/>
              </a:spcAft>
            </a:pPr>
            <a:r>
              <a:rPr lang="sv-SE" sz="1400" dirty="0"/>
              <a:t>Resurs som är med och utför arbete i gruppen</a:t>
            </a:r>
          </a:p>
          <a:p>
            <a:pPr marL="457200" lvl="1" indent="0">
              <a:spcAft>
                <a:spcPts val="0"/>
              </a:spcAft>
              <a:buNone/>
            </a:pPr>
            <a:endParaRPr lang="sv-SE" sz="1600" dirty="0"/>
          </a:p>
          <a:p>
            <a:pPr>
              <a:spcAft>
                <a:spcPts val="1200"/>
              </a:spcAft>
            </a:pPr>
            <a:r>
              <a:rPr lang="sv-SE" sz="1600" b="1" dirty="0"/>
              <a:t>Man kan vara med i en eller flera arbetsgrupper.</a:t>
            </a:r>
          </a:p>
          <a:p>
            <a:pPr>
              <a:spcAft>
                <a:spcPts val="1200"/>
              </a:spcAft>
            </a:pPr>
            <a:r>
              <a:rPr lang="sv-SE" sz="1600" b="1" dirty="0"/>
              <a:t>Man behöver inte vara med i en arbetsgrupp, utan kan hjälpa till grupperna vid behov eller hjälpa till med de uppgifter som ligger utanför arbetsgrupperna.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Kimstad GoIF Skid- &amp; Motion 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Alternativ process 58"/>
          <p:cNvSpPr/>
          <p:nvPr/>
        </p:nvSpPr>
        <p:spPr>
          <a:xfrm>
            <a:off x="323850" y="2449712"/>
            <a:ext cx="8362950" cy="2160000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 algn="ctr">
              <a:defRPr/>
            </a:pPr>
            <a:r>
              <a:rPr lang="sv-SE" dirty="0"/>
              <a:t>Arbetsgrupper</a:t>
            </a:r>
          </a:p>
        </p:txBody>
      </p:sp>
      <p:sp>
        <p:nvSpPr>
          <p:cNvPr id="33" name="Alternativ process 32"/>
          <p:cNvSpPr/>
          <p:nvPr/>
        </p:nvSpPr>
        <p:spPr>
          <a:xfrm>
            <a:off x="185760" y="4808368"/>
            <a:ext cx="8712968" cy="1860991"/>
          </a:xfrm>
          <a:prstGeom prst="flowChartAlternateProcess">
            <a:avLst/>
          </a:prstGeom>
          <a:gradFill flip="none" rotWithShape="1">
            <a:gsLst>
              <a:gs pos="0">
                <a:srgbClr val="DDEBCF"/>
              </a:gs>
              <a:gs pos="50000">
                <a:srgbClr val="A6D86E"/>
              </a:gs>
              <a:gs pos="100000">
                <a:srgbClr val="92D050"/>
              </a:gs>
            </a:gsLst>
            <a:lin ang="5400000" scaled="1"/>
            <a:tileRect/>
          </a:gradFill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 algn="ctr"/>
            <a:r>
              <a:rPr lang="sv-SE" dirty="0">
                <a:solidFill>
                  <a:schemeClr val="tx1"/>
                </a:solidFill>
              </a:rPr>
              <a:t>Löpande verksamhet utanför arbetsgrupper 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2800" dirty="0"/>
              <a:t>Kimstad GoIF Skid- &amp; Motion 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7" name="Alternativ process 16"/>
          <p:cNvSpPr/>
          <p:nvPr/>
        </p:nvSpPr>
        <p:spPr>
          <a:xfrm>
            <a:off x="3785098" y="2959891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Skidkul</a:t>
            </a:r>
          </a:p>
        </p:txBody>
      </p:sp>
      <p:sp>
        <p:nvSpPr>
          <p:cNvPr id="78" name="Alternativ process 77"/>
          <p:cNvSpPr/>
          <p:nvPr/>
        </p:nvSpPr>
        <p:spPr>
          <a:xfrm>
            <a:off x="2167432" y="2959891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Skidskytte</a:t>
            </a:r>
          </a:p>
        </p:txBody>
      </p:sp>
      <p:sp>
        <p:nvSpPr>
          <p:cNvPr id="79" name="Alternativ process 78"/>
          <p:cNvSpPr/>
          <p:nvPr/>
        </p:nvSpPr>
        <p:spPr>
          <a:xfrm>
            <a:off x="2167432" y="3789172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Elljusspår och mark</a:t>
            </a:r>
            <a:endParaRPr lang="sv-SE" sz="1400" dirty="0"/>
          </a:p>
        </p:txBody>
      </p:sp>
      <p:sp>
        <p:nvSpPr>
          <p:cNvPr id="36" name="Alternativ process 35"/>
          <p:cNvSpPr/>
          <p:nvPr/>
        </p:nvSpPr>
        <p:spPr>
          <a:xfrm>
            <a:off x="3809450" y="3781033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Maskin &amp; utrustning</a:t>
            </a:r>
          </a:p>
        </p:txBody>
      </p:sp>
      <p:sp>
        <p:nvSpPr>
          <p:cNvPr id="37" name="Alternativ process 36"/>
          <p:cNvSpPr/>
          <p:nvPr/>
        </p:nvSpPr>
        <p:spPr>
          <a:xfrm>
            <a:off x="5427116" y="3781033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Konstsnö-</a:t>
            </a:r>
          </a:p>
          <a:p>
            <a:pPr algn="ctr">
              <a:defRPr/>
            </a:pPr>
            <a:r>
              <a:rPr lang="sv-SE" dirty="0"/>
              <a:t>utredning</a:t>
            </a:r>
          </a:p>
        </p:txBody>
      </p:sp>
      <p:sp>
        <p:nvSpPr>
          <p:cNvPr id="39" name="Alternativ process 38"/>
          <p:cNvSpPr/>
          <p:nvPr/>
        </p:nvSpPr>
        <p:spPr>
          <a:xfrm>
            <a:off x="549766" y="3781033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18000" rIns="18000" anchor="ctr"/>
          <a:lstStyle/>
          <a:p>
            <a:pPr algn="ctr">
              <a:defRPr/>
            </a:pPr>
            <a:r>
              <a:rPr lang="sv-SE" dirty="0"/>
              <a:t>Skidspårning</a:t>
            </a:r>
          </a:p>
        </p:txBody>
      </p:sp>
      <p:sp>
        <p:nvSpPr>
          <p:cNvPr id="40" name="Alternativ process 39"/>
          <p:cNvSpPr/>
          <p:nvPr/>
        </p:nvSpPr>
        <p:spPr>
          <a:xfrm>
            <a:off x="2051720" y="1441855"/>
            <a:ext cx="5351942" cy="820333"/>
          </a:xfrm>
          <a:prstGeom prst="flowChartAlternateProcess">
            <a:avLst/>
          </a:prstGeom>
          <a:gradFill flip="none" rotWithShape="1">
            <a:gsLst>
              <a:gs pos="0">
                <a:srgbClr val="FFFFCC"/>
              </a:gs>
              <a:gs pos="50000">
                <a:srgbClr val="FFFFAB"/>
              </a:gs>
              <a:gs pos="100000">
                <a:srgbClr val="FFC000"/>
              </a:gs>
            </a:gsLst>
            <a:lin ang="5400000" scaled="1"/>
            <a:tileRect/>
          </a:gradFill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Sektionsledning </a:t>
            </a:r>
          </a:p>
        </p:txBody>
      </p:sp>
      <p:sp>
        <p:nvSpPr>
          <p:cNvPr id="45" name="textruta 44"/>
          <p:cNvSpPr txBox="1"/>
          <p:nvPr/>
        </p:nvSpPr>
        <p:spPr>
          <a:xfrm>
            <a:off x="4463340" y="5274493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sv-SE" sz="1400" dirty="0"/>
              <a:t>Klädkollektion/</a:t>
            </a:r>
            <a:br>
              <a:rPr lang="sv-SE" sz="1400" dirty="0"/>
            </a:br>
            <a:r>
              <a:rPr lang="sv-SE" sz="1400" dirty="0"/>
              <a:t>utrustning</a:t>
            </a:r>
          </a:p>
        </p:txBody>
      </p:sp>
      <p:sp>
        <p:nvSpPr>
          <p:cNvPr id="47" name="textruta 46"/>
          <p:cNvSpPr txBox="1"/>
          <p:nvPr/>
        </p:nvSpPr>
        <p:spPr>
          <a:xfrm>
            <a:off x="2609458" y="5274493"/>
            <a:ext cx="1944216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sv-SE" sz="1400" dirty="0"/>
              <a:t>Skidläger</a:t>
            </a:r>
          </a:p>
          <a:p>
            <a:pPr>
              <a:spcAft>
                <a:spcPts val="300"/>
              </a:spcAft>
            </a:pPr>
            <a:r>
              <a:rPr lang="sv-SE" sz="1400" dirty="0"/>
              <a:t>Vasaloppsresa</a:t>
            </a:r>
          </a:p>
          <a:p>
            <a:pPr>
              <a:spcAft>
                <a:spcPts val="300"/>
              </a:spcAft>
            </a:pPr>
            <a:r>
              <a:rPr lang="sv-SE" sz="1400" dirty="0"/>
              <a:t>Sommaraktivitet</a:t>
            </a:r>
          </a:p>
          <a:p>
            <a:pPr>
              <a:spcAft>
                <a:spcPts val="300"/>
              </a:spcAft>
            </a:pPr>
            <a:r>
              <a:rPr lang="sv-SE" sz="1400" dirty="0" err="1"/>
              <a:t>Grebyrundan</a:t>
            </a:r>
            <a:r>
              <a:rPr lang="sv-SE" sz="1400" dirty="0"/>
              <a:t> och</a:t>
            </a:r>
            <a:br>
              <a:rPr lang="sv-SE" sz="1400" dirty="0"/>
            </a:br>
            <a:r>
              <a:rPr lang="sv-SE" sz="1400" dirty="0"/>
              <a:t>övriga tävlingar</a:t>
            </a:r>
          </a:p>
          <a:p>
            <a:pPr>
              <a:spcAft>
                <a:spcPts val="300"/>
              </a:spcAft>
            </a:pPr>
            <a:endParaRPr lang="sv-SE" sz="1400" dirty="0"/>
          </a:p>
        </p:txBody>
      </p:sp>
      <p:sp>
        <p:nvSpPr>
          <p:cNvPr id="48" name="textruta 47"/>
          <p:cNvSpPr txBox="1"/>
          <p:nvPr/>
        </p:nvSpPr>
        <p:spPr>
          <a:xfrm>
            <a:off x="467544" y="5274493"/>
            <a:ext cx="2232248" cy="1069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sv-SE" sz="1400" dirty="0"/>
              <a:t>Tipspromenad</a:t>
            </a:r>
          </a:p>
          <a:p>
            <a:pPr>
              <a:spcAft>
                <a:spcPts val="300"/>
              </a:spcAft>
            </a:pPr>
            <a:r>
              <a:rPr lang="sv-SE" sz="1400" dirty="0"/>
              <a:t>Jordutkörning</a:t>
            </a:r>
          </a:p>
          <a:p>
            <a:pPr>
              <a:spcAft>
                <a:spcPts val="300"/>
              </a:spcAft>
            </a:pPr>
            <a:r>
              <a:rPr lang="sv-SE" sz="1400" dirty="0"/>
              <a:t>Midsommar</a:t>
            </a:r>
          </a:p>
          <a:p>
            <a:pPr>
              <a:spcAft>
                <a:spcPts val="300"/>
              </a:spcAft>
            </a:pPr>
            <a:r>
              <a:rPr lang="sv-SE" sz="1400" dirty="0"/>
              <a:t>Julkalendrar etc.</a:t>
            </a:r>
          </a:p>
        </p:txBody>
      </p:sp>
      <p:sp>
        <p:nvSpPr>
          <p:cNvPr id="49" name="textruta 48"/>
          <p:cNvSpPr txBox="1"/>
          <p:nvPr/>
        </p:nvSpPr>
        <p:spPr>
          <a:xfrm>
            <a:off x="6605254" y="5274493"/>
            <a:ext cx="2232248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sv-SE" sz="1400" dirty="0"/>
              <a:t>Sektions- och</a:t>
            </a:r>
            <a:br>
              <a:rPr lang="sv-SE" sz="1400" dirty="0"/>
            </a:br>
            <a:r>
              <a:rPr lang="sv-SE" sz="1400" dirty="0"/>
              <a:t>spårekonomi</a:t>
            </a:r>
          </a:p>
          <a:p>
            <a:pPr>
              <a:spcAft>
                <a:spcPts val="300"/>
              </a:spcAft>
            </a:pPr>
            <a:r>
              <a:rPr lang="sv-SE" sz="1400" dirty="0"/>
              <a:t>Hemsida/Facebook</a:t>
            </a:r>
          </a:p>
          <a:p>
            <a:pPr>
              <a:spcAft>
                <a:spcPts val="300"/>
              </a:spcAft>
            </a:pPr>
            <a:r>
              <a:rPr lang="sv-SE" sz="1400" dirty="0"/>
              <a:t>ÖSF/SSF/SSSF</a:t>
            </a:r>
          </a:p>
        </p:txBody>
      </p:sp>
      <p:sp>
        <p:nvSpPr>
          <p:cNvPr id="18" name="Alternativ process 17"/>
          <p:cNvSpPr/>
          <p:nvPr/>
        </p:nvSpPr>
        <p:spPr>
          <a:xfrm>
            <a:off x="549766" y="2959891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Skidor</a:t>
            </a:r>
          </a:p>
        </p:txBody>
      </p:sp>
      <p:sp>
        <p:nvSpPr>
          <p:cNvPr id="19" name="Alternativ process 18"/>
          <p:cNvSpPr/>
          <p:nvPr/>
        </p:nvSpPr>
        <p:spPr>
          <a:xfrm>
            <a:off x="7020432" y="2959891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Servering</a:t>
            </a:r>
          </a:p>
        </p:txBody>
      </p:sp>
      <p:sp>
        <p:nvSpPr>
          <p:cNvPr id="20" name="Alternativ process 19"/>
          <p:cNvSpPr/>
          <p:nvPr/>
        </p:nvSpPr>
        <p:spPr>
          <a:xfrm>
            <a:off x="5402764" y="2959891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Utbildning</a:t>
            </a:r>
          </a:p>
        </p:txBody>
      </p:sp>
      <p:sp>
        <p:nvSpPr>
          <p:cNvPr id="21" name="Alternativ process 36">
            <a:extLst>
              <a:ext uri="{FF2B5EF4-FFF2-40B4-BE49-F238E27FC236}">
                <a16:creationId xmlns:a16="http://schemas.microsoft.com/office/drawing/2014/main" id="{8759E124-977A-423B-8089-B5C8B461206F}"/>
              </a:ext>
            </a:extLst>
          </p:cNvPr>
          <p:cNvSpPr/>
          <p:nvPr/>
        </p:nvSpPr>
        <p:spPr>
          <a:xfrm>
            <a:off x="7052757" y="3781033"/>
            <a:ext cx="1440000" cy="57626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sv-SE" dirty="0"/>
              <a:t>Sponsring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tshållare för innehåll 2"/>
          <p:cNvSpPr>
            <a:spLocks noGrp="1"/>
          </p:cNvSpPr>
          <p:nvPr>
            <p:ph idx="1"/>
          </p:nvPr>
        </p:nvSpPr>
        <p:spPr>
          <a:xfrm>
            <a:off x="323528" y="2564904"/>
            <a:ext cx="8640960" cy="3345235"/>
          </a:xfrm>
        </p:spPr>
        <p:txBody>
          <a:bodyPr/>
          <a:lstStyle/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/>
            <a:r>
              <a:rPr lang="sv-SE" sz="1200" dirty="0"/>
              <a:t>Gemensamt planera upplägget för Skidkul (antal grupper och tränare, träningsinnehåll i stora drag, tävlingsintegration </a:t>
            </a:r>
            <a:r>
              <a:rPr lang="sv-SE" sz="1200" dirty="0" err="1"/>
              <a:t>etc</a:t>
            </a:r>
            <a:r>
              <a:rPr lang="sv-SE" sz="1200" dirty="0"/>
              <a:t>)</a:t>
            </a:r>
          </a:p>
          <a:p>
            <a:pPr marL="179388" indent="-179388"/>
            <a:r>
              <a:rPr lang="sv-SE" sz="1200" dirty="0"/>
              <a:t>Ansvara för att det alltid finns tillräckligt med tränare på </a:t>
            </a:r>
            <a:r>
              <a:rPr lang="sv-SE" sz="1200" dirty="0" err="1"/>
              <a:t>Skidkul</a:t>
            </a:r>
            <a:r>
              <a:rPr lang="sv-SE" sz="1200" dirty="0"/>
              <a:t>.</a:t>
            </a:r>
          </a:p>
          <a:p>
            <a:pPr marL="179388" indent="-179388"/>
            <a:r>
              <a:rPr lang="sv-SE" sz="1200" dirty="0"/>
              <a:t>Ansvara för låneutrustningen och dess förvaring.</a:t>
            </a:r>
          </a:p>
          <a:p>
            <a:pPr marL="179388" indent="-179388"/>
            <a:r>
              <a:rPr lang="sv-SE" sz="1200" dirty="0"/>
              <a:t>Ansvara för info rörande </a:t>
            </a:r>
            <a:r>
              <a:rPr lang="sv-SE" sz="1200" dirty="0" err="1"/>
              <a:t>Skidkul</a:t>
            </a:r>
            <a:r>
              <a:rPr lang="sv-SE" sz="1200" dirty="0"/>
              <a:t> på hemsida, </a:t>
            </a:r>
            <a:r>
              <a:rPr lang="sv-SE" sz="1200" dirty="0" err="1"/>
              <a:t>facebook</a:t>
            </a:r>
            <a:r>
              <a:rPr lang="sv-SE" sz="1200" dirty="0"/>
              <a:t> och mejlutskick.</a:t>
            </a:r>
          </a:p>
          <a:p>
            <a:pPr marL="179388" indent="-179388">
              <a:buNone/>
            </a:pPr>
            <a:endParaRPr lang="sv-SE" sz="1200" b="1" dirty="0"/>
          </a:p>
          <a:p>
            <a:pPr marL="179388" indent="-179388">
              <a:buNone/>
            </a:pPr>
            <a:r>
              <a:rPr lang="sv-SE" sz="1200" b="1" dirty="0"/>
              <a:t>Gruppmedlemmar och ledare, se nästa sida:</a:t>
            </a:r>
          </a:p>
          <a:p>
            <a:pPr marL="179388" indent="-179388">
              <a:buNone/>
            </a:pPr>
            <a:r>
              <a:rPr lang="sv-SE" sz="1200" dirty="0"/>
              <a:t>-</a:t>
            </a:r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Dela ut och ta emot skidor, stavar och pjäxor.</a:t>
            </a:r>
          </a:p>
          <a:p>
            <a:pPr marL="0" indent="0">
              <a:buNone/>
            </a:pPr>
            <a:endParaRPr lang="sv-SE" sz="1200" b="1" dirty="0"/>
          </a:p>
          <a:p>
            <a:pPr marL="0" indent="0">
              <a:buNone/>
            </a:pPr>
            <a:r>
              <a:rPr lang="sv-SE" sz="1200" b="1" dirty="0"/>
              <a:t>Resurser, se nästa sida:</a:t>
            </a:r>
          </a:p>
          <a:p>
            <a:pPr marL="0" indent="0">
              <a:buNone/>
            </a:pPr>
            <a:r>
              <a:rPr lang="sv-SE" sz="1200" dirty="0"/>
              <a:t>-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Arbetsgrupp Skidkul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" name="Alternativ process 18"/>
          <p:cNvSpPr/>
          <p:nvPr/>
        </p:nvSpPr>
        <p:spPr>
          <a:xfrm>
            <a:off x="251520" y="1412776"/>
            <a:ext cx="8640960" cy="100811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>
              <a:defRPr/>
            </a:pPr>
            <a:r>
              <a:rPr lang="sv-SE" sz="1600" dirty="0">
                <a:latin typeface="Calibri" pitchFamily="34" charset="0"/>
              </a:rPr>
              <a:t>Skidkulgruppen ansvarar för planering och genomförande av Skidkulverksamheten för barn och ungdomar. Den ansvarar även för Skidkulbacken och skidlekplatsen vintertid i samråd med skidskyttegruppen samt skidspårning inför varje Skidkul i samråd med skidspårsgruppen.</a:t>
            </a:r>
          </a:p>
        </p:txBody>
      </p:sp>
    </p:spTree>
    <p:extLst>
      <p:ext uri="{BB962C8B-B14F-4D97-AF65-F5344CB8AC3E}">
        <p14:creationId xmlns:p14="http://schemas.microsoft.com/office/powerpoint/2010/main" val="2550048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Ledare - Skidkul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>
          <a:xfrm>
            <a:off x="457200" y="1355410"/>
            <a:ext cx="8229600" cy="5323730"/>
          </a:xfrm>
        </p:spPr>
        <p:txBody>
          <a:bodyPr/>
          <a:lstStyle/>
          <a:p>
            <a:pPr marL="179388" indent="-179388">
              <a:buNone/>
            </a:pPr>
            <a:r>
              <a:rPr lang="sv-SE" sz="1400" b="1" dirty="0"/>
              <a:t>Gruppmedlemmar och ledare:</a:t>
            </a:r>
          </a:p>
          <a:p>
            <a:pPr marL="179388" indent="-179388">
              <a:buNone/>
            </a:pPr>
            <a:r>
              <a:rPr lang="sv-SE" sz="1200" dirty="0"/>
              <a:t>(Jonas cirkulerar mellan grupperna.)</a:t>
            </a:r>
          </a:p>
          <a:p>
            <a:pPr marL="0" indent="0">
              <a:buNone/>
            </a:pPr>
            <a:endParaRPr lang="sv-SE" sz="1200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sv-SE" sz="1200" b="1" dirty="0">
                <a:solidFill>
                  <a:srgbClr val="00B050"/>
                </a:solidFill>
              </a:rPr>
              <a:t>Grön – gå på skidor (2-4 år)</a:t>
            </a:r>
          </a:p>
          <a:p>
            <a:pPr marL="0" indent="0">
              <a:buNone/>
            </a:pPr>
            <a:r>
              <a:rPr lang="sv-SE" sz="1200" dirty="0"/>
              <a:t>x</a:t>
            </a:r>
          </a:p>
          <a:p>
            <a:pPr marL="0" indent="0">
              <a:buNone/>
            </a:pPr>
            <a:endParaRPr lang="sv-SE" sz="1200" dirty="0"/>
          </a:p>
          <a:p>
            <a:pPr marL="0" indent="0">
              <a:buNone/>
            </a:pPr>
            <a:r>
              <a:rPr lang="sv-SE" sz="1200" b="1" dirty="0">
                <a:solidFill>
                  <a:srgbClr val="00B0F0"/>
                </a:solidFill>
              </a:rPr>
              <a:t>Blå – Diagonala och springa på skidor (3-6 år)</a:t>
            </a:r>
          </a:p>
          <a:p>
            <a:pPr marL="179388" indent="-179388">
              <a:buNone/>
            </a:pPr>
            <a:r>
              <a:rPr lang="sv-SE" sz="1200" dirty="0"/>
              <a:t>Jana </a:t>
            </a:r>
            <a:r>
              <a:rPr lang="sv-SE" sz="1200" dirty="0" err="1"/>
              <a:t>Kletzin</a:t>
            </a:r>
            <a:r>
              <a:rPr lang="sv-SE" sz="1200" dirty="0"/>
              <a:t> (alt röd), Gudrun Annas, Daniel </a:t>
            </a:r>
            <a:r>
              <a:rPr lang="sv-SE" sz="1200" dirty="0" err="1"/>
              <a:t>Tudén</a:t>
            </a:r>
            <a:r>
              <a:rPr lang="sv-SE" sz="1200" dirty="0"/>
              <a:t> (resurs)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>
                <a:solidFill>
                  <a:srgbClr val="FF0000"/>
                </a:solidFill>
              </a:rPr>
              <a:t>Röd – Glida på skidor (4-8 år)</a:t>
            </a:r>
          </a:p>
          <a:p>
            <a:pPr marL="179388" indent="-179388">
              <a:buNone/>
            </a:pPr>
            <a:r>
              <a:rPr lang="sv-SE" sz="1200" dirty="0"/>
              <a:t>Jana </a:t>
            </a:r>
            <a:r>
              <a:rPr lang="sv-SE" sz="1200" dirty="0" err="1"/>
              <a:t>Kletzin</a:t>
            </a:r>
            <a:r>
              <a:rPr lang="sv-SE" sz="1200" dirty="0"/>
              <a:t> (alt blå), Uwe </a:t>
            </a:r>
            <a:r>
              <a:rPr lang="sv-SE" sz="1200" dirty="0" err="1"/>
              <a:t>Fladrich</a:t>
            </a:r>
            <a:r>
              <a:rPr lang="sv-SE" sz="1200" dirty="0"/>
              <a:t> (alt svart), Mona Eklund, Åsa Braam, Linda Andersson, Niklas Alexandersson, Daniel </a:t>
            </a:r>
            <a:r>
              <a:rPr lang="sv-SE" sz="1200" dirty="0" err="1"/>
              <a:t>Tudén</a:t>
            </a:r>
            <a:r>
              <a:rPr lang="sv-SE" sz="1200" dirty="0"/>
              <a:t> (resurs)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Svart – Åka skidor (8 år-junior)</a:t>
            </a:r>
          </a:p>
          <a:p>
            <a:pPr marL="179388" indent="-179388">
              <a:buNone/>
            </a:pPr>
            <a:r>
              <a:rPr lang="sv-SE" sz="1200" dirty="0"/>
              <a:t>Uwe </a:t>
            </a:r>
            <a:r>
              <a:rPr lang="sv-SE" sz="1200" dirty="0" err="1"/>
              <a:t>Fladrich</a:t>
            </a:r>
            <a:r>
              <a:rPr lang="sv-SE" sz="1200" dirty="0"/>
              <a:t> (alt röd), Magnus Andersson (resurs), Emelie Widfeldt (resurs), Sara Norling (resurs)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>
                <a:solidFill>
                  <a:schemeClr val="bg1">
                    <a:lumMod val="50000"/>
                  </a:schemeClr>
                </a:solidFill>
              </a:rPr>
              <a:t>Silver – Skidträning (äldre ungdomar-junior)</a:t>
            </a:r>
          </a:p>
          <a:p>
            <a:pPr marL="179388" indent="-179388">
              <a:buNone/>
            </a:pPr>
            <a:r>
              <a:rPr lang="sv-SE" sz="1200" dirty="0"/>
              <a:t>Roger Strömqvist, Niclas Eklundh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dirty="0"/>
              <a:t>Vit – Intensivgrupp för nya åkare (6 år-junior/vuxen)</a:t>
            </a:r>
          </a:p>
          <a:p>
            <a:pPr marL="179388" indent="-179388">
              <a:buNone/>
            </a:pPr>
            <a:r>
              <a:rPr lang="sv-SE" sz="1200" dirty="0"/>
              <a:t>Sören </a:t>
            </a:r>
            <a:r>
              <a:rPr lang="sv-SE" sz="1200" dirty="0" err="1"/>
              <a:t>Nordeman</a:t>
            </a:r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Resurser:</a:t>
            </a:r>
          </a:p>
          <a:p>
            <a:pPr marL="0" indent="0">
              <a:buNone/>
            </a:pPr>
            <a:r>
              <a:rPr lang="sv-SE" sz="1200" dirty="0"/>
              <a:t>Jonas Braam, Björn Westerström, Leif Edman, Henrik Peterson, Sara Andersson, Anneli Borg </a:t>
            </a:r>
          </a:p>
          <a:p>
            <a:pPr marL="0" indent="0">
              <a:buNone/>
            </a:pPr>
            <a:endParaRPr lang="sv-SE" sz="1200" i="1" dirty="0"/>
          </a:p>
          <a:p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 rotWithShape="1">
          <a:blip r:embed="rId3"/>
          <a:srcRect l="64151" t="626" r="706" b="83057"/>
          <a:stretch/>
        </p:blipFill>
        <p:spPr>
          <a:xfrm>
            <a:off x="5190593" y="277676"/>
            <a:ext cx="2737717" cy="955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9993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tshållare för innehåll 2"/>
          <p:cNvSpPr>
            <a:spLocks noGrp="1"/>
          </p:cNvSpPr>
          <p:nvPr>
            <p:ph idx="1"/>
          </p:nvPr>
        </p:nvSpPr>
        <p:spPr>
          <a:xfrm>
            <a:off x="323528" y="2532037"/>
            <a:ext cx="8640960" cy="4209331"/>
          </a:xfrm>
        </p:spPr>
        <p:txBody>
          <a:bodyPr/>
          <a:lstStyle/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/>
            <a:r>
              <a:rPr lang="sv-SE" sz="1200" dirty="0"/>
              <a:t>Gemensamt planera upplägget för skidskytteverksamheten (säkerhet, hantering och förvaring av skjututrustning, planering av skjutvall, träningsinnehåll i stora drag, tävlingsintegration </a:t>
            </a:r>
            <a:r>
              <a:rPr lang="sv-SE" sz="1200" dirty="0" err="1"/>
              <a:t>etc</a:t>
            </a:r>
            <a:r>
              <a:rPr lang="sv-SE" sz="1200" dirty="0"/>
              <a:t>)</a:t>
            </a:r>
          </a:p>
          <a:p>
            <a:pPr marL="179388" indent="-179388"/>
            <a:r>
              <a:rPr lang="sv-SE" sz="1200" dirty="0"/>
              <a:t>Ansvara för att det alltid finns en skidskytteinstruktör och tillräckligt med hjälptränare vid varje träningstillfälle</a:t>
            </a:r>
          </a:p>
          <a:p>
            <a:pPr marL="179388" indent="-179388"/>
            <a:r>
              <a:rPr lang="sv-SE" sz="1200" dirty="0"/>
              <a:t>Utbilda och utfärda Skidskyttekort (krävs för alla över 15 år som kommer att vara i kontakt med skidskytte)</a:t>
            </a:r>
          </a:p>
          <a:p>
            <a:pPr marL="179388" indent="-179388"/>
            <a:r>
              <a:rPr lang="sv-SE" sz="1200" dirty="0"/>
              <a:t>Ansvara för skidskytteutrustningen.</a:t>
            </a:r>
          </a:p>
          <a:p>
            <a:pPr marL="179388" indent="-179388"/>
            <a:r>
              <a:rPr lang="sv-SE" sz="1200" dirty="0"/>
              <a:t>Ansvara för info rörande skidskytte på hemsida, </a:t>
            </a:r>
            <a:r>
              <a:rPr lang="sv-SE" sz="1200" dirty="0" err="1"/>
              <a:t>facebook</a:t>
            </a:r>
            <a:r>
              <a:rPr lang="sv-SE" sz="1200" dirty="0"/>
              <a:t> och mejlutskick.</a:t>
            </a:r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Håkan Pettersson, Roger Strömqvist, Uwe </a:t>
            </a:r>
            <a:r>
              <a:rPr lang="sv-SE" sz="1200" dirty="0" err="1"/>
              <a:t>Fladrich</a:t>
            </a:r>
            <a:r>
              <a:rPr lang="sv-SE" sz="1200" dirty="0"/>
              <a:t>, Magnus Händel, Jan </a:t>
            </a:r>
            <a:r>
              <a:rPr lang="sv-SE" sz="1200" dirty="0" err="1"/>
              <a:t>Styrenius</a:t>
            </a:r>
            <a:r>
              <a:rPr lang="sv-SE" sz="1200" dirty="0"/>
              <a:t>, Gudrun Annas, Niclas Eklund, </a:t>
            </a:r>
          </a:p>
          <a:p>
            <a:pPr marL="179388" indent="-179388">
              <a:buNone/>
            </a:pPr>
            <a:r>
              <a:rPr lang="sv-SE" sz="1200" dirty="0"/>
              <a:t>Mona Eklund</a:t>
            </a:r>
          </a:p>
          <a:p>
            <a:pPr marL="179388" indent="-179388">
              <a:buNone/>
            </a:pPr>
            <a:r>
              <a:rPr lang="sv-SE" sz="1200" dirty="0"/>
              <a:t>Grön – Jennie Sandell, Rikard Sandell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Skidskytteinstruktörer och hjälpledare, skidteknik- och konditionstränare och hjälp till detta så att skidskytteinstruktörerna kan koncentrera sig på de som skjuter medan andra är ute och åker eller kör stavgång, hjälp vid in- och utplockning av material vid träningar.</a:t>
            </a:r>
          </a:p>
          <a:p>
            <a:pPr marL="179388" indent="-179388">
              <a:buNone/>
            </a:pPr>
            <a:r>
              <a:rPr lang="sv-SE" sz="1200" b="1" dirty="0"/>
              <a:t>Resurser:</a:t>
            </a:r>
          </a:p>
          <a:p>
            <a:pPr marL="179388" indent="-179388">
              <a:buNone/>
            </a:pPr>
            <a:r>
              <a:rPr lang="sv-SE" sz="1200" dirty="0"/>
              <a:t>Sara Bergqvist, Maria Strömqvist, Sören </a:t>
            </a:r>
            <a:r>
              <a:rPr lang="sv-SE" sz="1200" dirty="0" err="1"/>
              <a:t>Nordeman</a:t>
            </a:r>
            <a:r>
              <a:rPr lang="sv-SE" sz="1200" dirty="0"/>
              <a:t>, Jonas Braam, Björn Westerström, Sara Norling, </a:t>
            </a:r>
            <a:r>
              <a:rPr lang="sv-SE" sz="1200"/>
              <a:t>Niklas Alexandersson</a:t>
            </a:r>
            <a:endParaRPr lang="sv-SE" sz="1200" dirty="0"/>
          </a:p>
          <a:p>
            <a:pPr marL="179388" indent="-179388">
              <a:buNone/>
            </a:pPr>
            <a:endParaRPr lang="sv-SE" sz="1200" i="1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Arbetsgrupp Skidskytte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" name="Alternativ process 18"/>
          <p:cNvSpPr/>
          <p:nvPr/>
        </p:nvSpPr>
        <p:spPr>
          <a:xfrm>
            <a:off x="251520" y="1412776"/>
            <a:ext cx="8640960" cy="100811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>
              <a:defRPr/>
            </a:pPr>
            <a:r>
              <a:rPr lang="sv-SE" sz="1600" dirty="0">
                <a:latin typeface="Calibri" pitchFamily="34" charset="0"/>
              </a:rPr>
              <a:t>Skidskyttegruppen ansvarar för planering och genomförande av Skidskytteverksamheten för ungdomar och vuxna samt ansvarar för all skidskytteutrustning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sv-SE" sz="3200" dirty="0"/>
              <a:t>Arbetsgrupp Skidor                              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68825"/>
          </a:xfrm>
        </p:spPr>
        <p:txBody>
          <a:bodyPr/>
          <a:lstStyle/>
          <a:p>
            <a:pPr marL="0" indent="0">
              <a:buNone/>
            </a:pPr>
            <a:endParaRPr lang="sv-SE" sz="1600" dirty="0">
              <a:latin typeface="Calibri" pitchFamily="34" charset="0"/>
            </a:endParaRPr>
          </a:p>
          <a:p>
            <a:pPr marL="0" indent="0">
              <a:buNone/>
            </a:pPr>
            <a:endParaRPr lang="sv-SE" sz="1600" dirty="0">
              <a:latin typeface="Calibri" pitchFamily="34" charset="0"/>
            </a:endParaRPr>
          </a:p>
          <a:p>
            <a:pPr marL="0" indent="0">
              <a:buNone/>
            </a:pPr>
            <a:endParaRPr lang="sv-SE" sz="1600" dirty="0">
              <a:latin typeface="Calibri" pitchFamily="34" charset="0"/>
            </a:endParaRPr>
          </a:p>
          <a:p>
            <a:pPr>
              <a:buNone/>
            </a:pPr>
            <a:endParaRPr lang="sv-SE" sz="1200" b="1" dirty="0"/>
          </a:p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/>
            <a:r>
              <a:rPr lang="sv-SE" sz="1200" dirty="0"/>
              <a:t>Gemensamt planera upplägget för </a:t>
            </a:r>
            <a:r>
              <a:rPr lang="sv-SE" sz="1200" dirty="0" err="1"/>
              <a:t>skidgruppen</a:t>
            </a:r>
            <a:r>
              <a:rPr lang="sv-SE" sz="1200" dirty="0"/>
              <a:t> (träningsinnehåll i stora drag mm.)</a:t>
            </a:r>
          </a:p>
          <a:p>
            <a:pPr marL="179388" indent="-179388"/>
            <a:r>
              <a:rPr lang="sv-SE" sz="1200" dirty="0"/>
              <a:t>Ansvara för utbildning av ungdomar/vuxna med utmanande teknik och hårdare träningspass.</a:t>
            </a:r>
          </a:p>
          <a:p>
            <a:pPr marL="179388" indent="-179388">
              <a:buNone/>
            </a:pPr>
            <a:endParaRPr lang="sv-SE" sz="1200" b="1" dirty="0"/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Jonas Braam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Skidinstruktör, hjälpledare, skidteknik- och konditionstränare.</a:t>
            </a:r>
          </a:p>
          <a:p>
            <a:pPr marL="0" indent="0">
              <a:buNone/>
            </a:pPr>
            <a:endParaRPr lang="sv-SE" sz="1200" b="1" dirty="0"/>
          </a:p>
          <a:p>
            <a:pPr marL="0" indent="0">
              <a:buNone/>
            </a:pPr>
            <a:r>
              <a:rPr lang="sv-SE" sz="1200" b="1" dirty="0"/>
              <a:t>Resurser:</a:t>
            </a:r>
          </a:p>
          <a:p>
            <a:pPr marL="0" indent="0">
              <a:buNone/>
            </a:pPr>
            <a:r>
              <a:rPr lang="sv-SE" sz="1200" dirty="0"/>
              <a:t>x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>
              <a:buNone/>
            </a:pPr>
            <a:endParaRPr lang="sv-SE" sz="1200" b="1" dirty="0"/>
          </a:p>
          <a:p>
            <a:pPr marL="0" indent="0">
              <a:buNone/>
            </a:pPr>
            <a:endParaRPr lang="sv-SE" sz="1600" dirty="0">
              <a:latin typeface="Calibri" pitchFamily="34" charset="0"/>
            </a:endParaRP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6400" y="339726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9" name="Alternativ process 8"/>
          <p:cNvSpPr/>
          <p:nvPr/>
        </p:nvSpPr>
        <p:spPr>
          <a:xfrm>
            <a:off x="251520" y="1363800"/>
            <a:ext cx="8640960" cy="1008112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>
              <a:defRPr/>
            </a:pPr>
            <a:r>
              <a:rPr lang="sv-SE" sz="1600" dirty="0" err="1">
                <a:latin typeface="Calibri" pitchFamily="34" charset="0"/>
              </a:rPr>
              <a:t>Skidgruppen</a:t>
            </a:r>
            <a:r>
              <a:rPr lang="sv-SE" sz="1600" dirty="0">
                <a:latin typeface="Calibri" pitchFamily="34" charset="0"/>
              </a:rPr>
              <a:t> ansvarar för planering och genomförande av träning för ungdomar och vuxna som vill ha mer utmaning, teknik och hårdare träningar. </a:t>
            </a:r>
          </a:p>
        </p:txBody>
      </p:sp>
    </p:spTree>
    <p:extLst>
      <p:ext uri="{BB962C8B-B14F-4D97-AF65-F5344CB8AC3E}">
        <p14:creationId xmlns:p14="http://schemas.microsoft.com/office/powerpoint/2010/main" val="2872365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tshållare för innehåll 2"/>
          <p:cNvSpPr>
            <a:spLocks noGrp="1"/>
          </p:cNvSpPr>
          <p:nvPr>
            <p:ph idx="1"/>
          </p:nvPr>
        </p:nvSpPr>
        <p:spPr>
          <a:xfrm>
            <a:off x="323528" y="2564904"/>
            <a:ext cx="8640960" cy="3888432"/>
          </a:xfrm>
        </p:spPr>
        <p:txBody>
          <a:bodyPr/>
          <a:lstStyle/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/>
            <a:r>
              <a:rPr lang="sv-SE" sz="1200" dirty="0"/>
              <a:t>Gemensamt planera serveringsupplägget vid </a:t>
            </a:r>
            <a:r>
              <a:rPr lang="sv-SE" sz="1200" dirty="0" err="1"/>
              <a:t>Skidkul</a:t>
            </a:r>
            <a:r>
              <a:rPr lang="sv-SE" sz="1200" dirty="0"/>
              <a:t> och övriga arrangemang (personal, inköp, bakning, priser mm).</a:t>
            </a:r>
          </a:p>
          <a:p>
            <a:pPr marL="179388" indent="-179388"/>
            <a:r>
              <a:rPr lang="sv-SE" sz="1200" dirty="0"/>
              <a:t>Ansvara för att det alltid finns tillräckligt med personal i serveringen vid </a:t>
            </a:r>
            <a:r>
              <a:rPr lang="sv-SE" sz="1200" dirty="0" err="1"/>
              <a:t>Skidkul</a:t>
            </a:r>
            <a:r>
              <a:rPr lang="sv-SE" sz="1200" dirty="0"/>
              <a:t> och arrangemang.</a:t>
            </a:r>
          </a:p>
          <a:p>
            <a:pPr marL="179388" indent="-179388"/>
            <a:r>
              <a:rPr lang="sv-SE" sz="1200" dirty="0"/>
              <a:t>Ansvara för att städning blir utförd i servering efter aktivitet.</a:t>
            </a:r>
          </a:p>
          <a:p>
            <a:pPr marL="179388" indent="-179388">
              <a:buNone/>
            </a:pPr>
            <a:endParaRPr lang="sv-SE" sz="1200" b="1" dirty="0"/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Laila Braam</a:t>
            </a:r>
          </a:p>
          <a:p>
            <a:pPr marL="179388" indent="-179388">
              <a:buNone/>
            </a:pPr>
            <a:endParaRPr lang="sv-SE" sz="1200" dirty="0"/>
          </a:p>
          <a:p>
            <a:pPr marL="179388" indent="-179388"/>
            <a:endParaRPr lang="sv-SE" sz="1200" dirty="0"/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Serveringspersonal, bakning, matlagning, inköp och städning.</a:t>
            </a:r>
          </a:p>
          <a:p>
            <a:pPr marL="179388" indent="-179388">
              <a:buNone/>
            </a:pPr>
            <a:endParaRPr lang="sv-SE" sz="1200" b="1" dirty="0"/>
          </a:p>
          <a:p>
            <a:pPr marL="179388" indent="-179388">
              <a:buNone/>
            </a:pPr>
            <a:r>
              <a:rPr lang="sv-SE" sz="1200" b="1" dirty="0"/>
              <a:t>Resurser: </a:t>
            </a:r>
          </a:p>
          <a:p>
            <a:pPr marL="179388" indent="-179388">
              <a:buNone/>
            </a:pPr>
            <a:r>
              <a:rPr lang="sv-SE" sz="1200" dirty="0"/>
              <a:t>Maria Strömqvist, Sara Bergqvist, (Eva Andersson, reserv)</a:t>
            </a:r>
          </a:p>
          <a:p>
            <a:pPr marL="179388" indent="-179388">
              <a:buNone/>
            </a:pPr>
            <a:endParaRPr lang="sv-SE" sz="1200" i="1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Arbetsgrupp Servering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" name="Alternativ process 18"/>
          <p:cNvSpPr/>
          <p:nvPr/>
        </p:nvSpPr>
        <p:spPr>
          <a:xfrm>
            <a:off x="251520" y="1412776"/>
            <a:ext cx="8640960" cy="777974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>
              <a:defRPr/>
            </a:pPr>
            <a:r>
              <a:rPr lang="sv-SE" sz="1600" dirty="0">
                <a:latin typeface="Calibri" pitchFamily="34" charset="0"/>
              </a:rPr>
              <a:t>Serveringsgruppen ansvarar för serveringen vid </a:t>
            </a:r>
            <a:r>
              <a:rPr lang="sv-SE" sz="1600" dirty="0" err="1">
                <a:latin typeface="Calibri" pitchFamily="34" charset="0"/>
              </a:rPr>
              <a:t>Skidkul</a:t>
            </a:r>
            <a:r>
              <a:rPr lang="sv-SE" sz="1600" dirty="0">
                <a:latin typeface="Calibri" pitchFamily="34" charset="0"/>
              </a:rPr>
              <a:t> och vid övriga arrangemang som t ex tävlingar och midsommarfirande.</a:t>
            </a:r>
          </a:p>
        </p:txBody>
      </p:sp>
    </p:spTree>
    <p:extLst>
      <p:ext uri="{BB962C8B-B14F-4D97-AF65-F5344CB8AC3E}">
        <p14:creationId xmlns:p14="http://schemas.microsoft.com/office/powerpoint/2010/main" val="3954861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tshållare för innehåll 2"/>
          <p:cNvSpPr>
            <a:spLocks noGrp="1"/>
          </p:cNvSpPr>
          <p:nvPr>
            <p:ph idx="1"/>
          </p:nvPr>
        </p:nvSpPr>
        <p:spPr>
          <a:xfrm>
            <a:off x="323528" y="3645024"/>
            <a:ext cx="8640960" cy="3024336"/>
          </a:xfrm>
        </p:spPr>
        <p:txBody>
          <a:bodyPr/>
          <a:lstStyle/>
          <a:p>
            <a:pPr>
              <a:buNone/>
            </a:pPr>
            <a:r>
              <a:rPr lang="sv-SE" sz="1200" b="1" dirty="0"/>
              <a:t>Gruppen</a:t>
            </a:r>
          </a:p>
          <a:p>
            <a:pPr marL="179388" indent="-179388"/>
            <a:r>
              <a:rPr lang="sv-SE" sz="1200" dirty="0"/>
              <a:t>Gemensamt planera var spår kan dras under aktuell säsong och vid olika snödjupsscenarion.</a:t>
            </a:r>
          </a:p>
          <a:p>
            <a:pPr marL="179388" indent="-179388"/>
            <a:r>
              <a:rPr lang="sv-SE" sz="1200" dirty="0"/>
              <a:t>Gemensamt ansvara för att skidspår dras och underhålls vid snö på bästa sätt och att körningar fördelas på de resurser som finns att tillgå.</a:t>
            </a:r>
          </a:p>
          <a:p>
            <a:pPr marL="179388" indent="-179388"/>
            <a:r>
              <a:rPr lang="sv-SE" sz="1200" dirty="0"/>
              <a:t>Identifiera och </a:t>
            </a:r>
            <a:r>
              <a:rPr lang="sv-SE" sz="1200" dirty="0" err="1"/>
              <a:t>ev</a:t>
            </a:r>
            <a:r>
              <a:rPr lang="sv-SE" sz="1200" dirty="0"/>
              <a:t> åtgärda nödvändiga förbättringsområden för spårbädden i samråd med elljusspårsgruppen.</a:t>
            </a:r>
          </a:p>
          <a:p>
            <a:pPr marL="179388" indent="-179388">
              <a:buNone/>
            </a:pPr>
            <a:r>
              <a:rPr lang="sv-SE" sz="1200" b="1" dirty="0"/>
              <a:t>Gruppmedlemmar:</a:t>
            </a:r>
          </a:p>
          <a:p>
            <a:pPr marL="179388" indent="-179388">
              <a:buNone/>
            </a:pPr>
            <a:r>
              <a:rPr lang="sv-SE" sz="1200" dirty="0"/>
              <a:t>Sten Andersson</a:t>
            </a:r>
          </a:p>
          <a:p>
            <a:pPr marL="179388" indent="-179388">
              <a:buNone/>
            </a:pPr>
            <a:r>
              <a:rPr lang="sv-SE" sz="1200" b="1" dirty="0"/>
              <a:t>Resurs</a:t>
            </a:r>
          </a:p>
          <a:p>
            <a:pPr marL="179388" indent="-179388"/>
            <a:r>
              <a:rPr lang="sv-SE" sz="1200" dirty="0"/>
              <a:t>Skoterförare eller medhjälpare vid körning (skotern körs med fördel parvis för att underlätta och undvika problem), snöskottare. Vid arrangemang och punktinsatser behövs lastarresurs för att förflytta och lägga på snö.</a:t>
            </a:r>
          </a:p>
          <a:p>
            <a:pPr marL="179388" indent="-179388">
              <a:buNone/>
            </a:pPr>
            <a:r>
              <a:rPr lang="sv-SE" sz="1200" b="1" dirty="0"/>
              <a:t>Resurser:</a:t>
            </a:r>
          </a:p>
          <a:p>
            <a:pPr marL="179388" indent="-179388">
              <a:buNone/>
            </a:pPr>
            <a:r>
              <a:rPr lang="sv-SE" sz="1200" dirty="0"/>
              <a:t>Skoterförare: (Skidkulgruppen vill ha tillgång till skoter och spåra inför Skidkul fredag till lördag förmiddag)</a:t>
            </a:r>
          </a:p>
          <a:p>
            <a:pPr marL="179388" indent="-179388">
              <a:buNone/>
            </a:pPr>
            <a:r>
              <a:rPr lang="sv-SE" sz="1200" dirty="0"/>
              <a:t>Roger Strömqvist, Magnus Andersson, Jimmy Widfeldt, Jonas Braam, Björn Westerström, Håkan Pettersson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sv-SE" sz="3200" dirty="0"/>
              <a:t>Arbetsgrupp Skidspårning</a:t>
            </a:r>
          </a:p>
        </p:txBody>
      </p:sp>
      <p:pic>
        <p:nvPicPr>
          <p:cNvPr id="5123" name="Picture 4" descr="Goi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88313" y="333375"/>
            <a:ext cx="660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Line 5"/>
          <p:cNvSpPr>
            <a:spLocks noChangeShapeType="1"/>
          </p:cNvSpPr>
          <p:nvPr/>
        </p:nvSpPr>
        <p:spPr bwMode="auto">
          <a:xfrm>
            <a:off x="323850" y="1268413"/>
            <a:ext cx="8496300" cy="0"/>
          </a:xfrm>
          <a:prstGeom prst="line">
            <a:avLst/>
          </a:prstGeom>
          <a:noFill/>
          <a:ln w="50800">
            <a:solidFill>
              <a:srgbClr val="C60000"/>
            </a:solidFill>
            <a:round/>
            <a:headEnd/>
            <a:tailEnd/>
          </a:ln>
        </p:spPr>
        <p:txBody>
          <a:bodyPr/>
          <a:lstStyle/>
          <a:p>
            <a:endParaRPr lang="sv-SE"/>
          </a:p>
        </p:txBody>
      </p:sp>
      <p:sp>
        <p:nvSpPr>
          <p:cNvPr id="19" name="Alternativ process 18"/>
          <p:cNvSpPr/>
          <p:nvPr/>
        </p:nvSpPr>
        <p:spPr>
          <a:xfrm>
            <a:off x="251520" y="1412776"/>
            <a:ext cx="8640960" cy="2232248"/>
          </a:xfrm>
          <a:prstGeom prst="flowChartAlternateProcess">
            <a:avLst/>
          </a:prstGeom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t" anchorCtr="0"/>
          <a:lstStyle/>
          <a:p>
            <a:pPr>
              <a:defRPr/>
            </a:pPr>
            <a:r>
              <a:rPr lang="sv-SE" sz="1600" dirty="0">
                <a:latin typeface="Calibri" pitchFamily="34" charset="0"/>
              </a:rPr>
              <a:t>Föreningen äger två snöskotrar som körs och underhålls av Skid- &amp; Motion. Skidspårsgruppen planerar och ansvarar gemensamt för att skidspår prepareras och underhålls i föreningens elljusspår och på övriga godkända marker i och omkring Kimstad under premisserna att: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sv-SE" sz="1600" dirty="0">
                <a:latin typeface="Calibri" pitchFamily="34" charset="0"/>
              </a:rPr>
              <a:t> </a:t>
            </a:r>
            <a:r>
              <a:rPr lang="sv-SE" sz="1400" dirty="0">
                <a:latin typeface="Calibri" pitchFamily="34" charset="0"/>
              </a:rPr>
              <a:t>Skoterförare har bilkörkort utfärdat före år 2000 eller giltigt förarbevis skoter (lagligt krav)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sv-SE" sz="1400" dirty="0">
                <a:latin typeface="Calibri" pitchFamily="34" charset="0"/>
              </a:rPr>
              <a:t> Skoter och spårutrustning hanteras och underhålls ansvarsfullt för lång livslängd och driftsäkerhet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sv-SE" sz="1400" dirty="0">
                <a:latin typeface="Calibri" pitchFamily="34" charset="0"/>
              </a:rPr>
              <a:t> Rutiner vid för- och efterarbete vid varje körning följs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sv-SE" sz="1400" dirty="0">
                <a:latin typeface="Calibri" pitchFamily="34" charset="0"/>
              </a:rPr>
              <a:t> Skoterförare visar ett genuint intresse för skidspårspreparering och agerar i Skid- &amp; Motions bästa intresse</a:t>
            </a:r>
          </a:p>
          <a:p>
            <a:pPr>
              <a:defRPr/>
            </a:pPr>
            <a:r>
              <a:rPr lang="sv-SE" sz="1550" dirty="0">
                <a:latin typeface="Calibri" pitchFamily="34" charset="0"/>
              </a:rPr>
              <a:t>Alla inom Skid- &amp; Motion som uppfyller ovan premisser har lika rätt att hjälpa till med skidspårningen</a:t>
            </a:r>
          </a:p>
          <a:p>
            <a:pPr>
              <a:defRPr/>
            </a:pPr>
            <a:r>
              <a:rPr lang="sv-SE" sz="1550" dirty="0">
                <a:latin typeface="Calibri" pitchFamily="34" charset="0"/>
              </a:rPr>
              <a:t>Bensinkostnader tas från: 1) Skoterfonden	2) Driftsbidraget </a:t>
            </a:r>
            <a:r>
              <a:rPr lang="sv-SE" sz="1550" dirty="0" err="1">
                <a:latin typeface="Calibri" pitchFamily="34" charset="0"/>
              </a:rPr>
              <a:t>elljuspår</a:t>
            </a:r>
            <a:r>
              <a:rPr lang="sv-SE" sz="1550" dirty="0">
                <a:latin typeface="Calibri" pitchFamily="34" charset="0"/>
              </a:rPr>
              <a:t>	3) Skid- &amp; Motion</a:t>
            </a:r>
          </a:p>
          <a:p>
            <a:pPr>
              <a:buFont typeface="Arial" pitchFamily="34" charset="0"/>
              <a:buChar char="•"/>
              <a:defRPr/>
            </a:pPr>
            <a:endParaRPr lang="sv-SE" sz="16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10734</TotalTime>
  <Words>1672</Words>
  <Application>Microsoft Office PowerPoint</Application>
  <PresentationFormat>Bildspel på skärmen (4:3)</PresentationFormat>
  <Paragraphs>230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Standardformgivning</vt:lpstr>
      <vt:lpstr>Organisation inom Skid- &amp; Motion</vt:lpstr>
      <vt:lpstr>Kimstad GoIF Skid- &amp; Motion </vt:lpstr>
      <vt:lpstr>Kimstad GoIF Skid- &amp; Motion </vt:lpstr>
      <vt:lpstr>Arbetsgrupp Skidkul</vt:lpstr>
      <vt:lpstr>Ledare - Skidkul</vt:lpstr>
      <vt:lpstr>Arbetsgrupp Skidskytte</vt:lpstr>
      <vt:lpstr>Arbetsgrupp Skidor                               </vt:lpstr>
      <vt:lpstr>Arbetsgrupp Servering</vt:lpstr>
      <vt:lpstr>Arbetsgrupp Skidspårning</vt:lpstr>
      <vt:lpstr>Arbetsgrupp Elljusspår och mark</vt:lpstr>
      <vt:lpstr>Arbetsgrupp Maskin &amp; utrustning</vt:lpstr>
      <vt:lpstr>Arbetsgrupp Konstsnöutredning</vt:lpstr>
      <vt:lpstr>Arbetsgrupp Utbildning   </vt:lpstr>
      <vt:lpstr>Arbetsgrupp Sponsring   </vt:lpstr>
    </vt:vector>
  </TitlesOfParts>
  <Company>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Upptaktsträff 8 nov -09</dc:title>
  <dc:creator>Jonas och Åsa</dc:creator>
  <cp:lastModifiedBy>Monica Törnkvist</cp:lastModifiedBy>
  <cp:revision>208</cp:revision>
  <dcterms:created xsi:type="dcterms:W3CDTF">2009-11-06T20:34:22Z</dcterms:created>
  <dcterms:modified xsi:type="dcterms:W3CDTF">2018-11-07T20:26:58Z</dcterms:modified>
</cp:coreProperties>
</file>