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60" r:id="rId3"/>
    <p:sldId id="264" r:id="rId4"/>
    <p:sldId id="258" r:id="rId5"/>
    <p:sldId id="263" r:id="rId6"/>
    <p:sldId id="261" r:id="rId7"/>
    <p:sldId id="265" r:id="rId8"/>
    <p:sldId id="257" r:id="rId9"/>
    <p:sldId id="266" r:id="rId10"/>
    <p:sldId id="275" r:id="rId11"/>
    <p:sldId id="268" r:id="rId12"/>
    <p:sldId id="267" r:id="rId13"/>
    <p:sldId id="269" r:id="rId14"/>
    <p:sldId id="271" r:id="rId15"/>
    <p:sldId id="272" r:id="rId16"/>
    <p:sldId id="273" r:id="rId17"/>
    <p:sldId id="274" r:id="rId18"/>
    <p:sldId id="280" r:id="rId19"/>
    <p:sldId id="276" r:id="rId20"/>
    <p:sldId id="277" r:id="rId21"/>
    <p:sldId id="278" r:id="rId22"/>
    <p:sldId id="279" r:id="rId23"/>
    <p:sldId id="283" r:id="rId24"/>
    <p:sldId id="285" r:id="rId25"/>
    <p:sldId id="281" r:id="rId26"/>
    <p:sldId id="286" r:id="rId27"/>
    <p:sldId id="284" r:id="rId28"/>
    <p:sldId id="291" r:id="rId29"/>
    <p:sldId id="287" r:id="rId30"/>
    <p:sldId id="288" r:id="rId31"/>
    <p:sldId id="289" r:id="rId32"/>
    <p:sldId id="290" r:id="rId33"/>
    <p:sldId id="259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B29E0B7-3CFB-4833-B7BD-9C6CD5FB4BF3}">
          <p14:sldIdLst>
            <p14:sldId id="256"/>
            <p14:sldId id="260"/>
            <p14:sldId id="264"/>
            <p14:sldId id="258"/>
            <p14:sldId id="263"/>
            <p14:sldId id="261"/>
            <p14:sldId id="265"/>
            <p14:sldId id="257"/>
            <p14:sldId id="266"/>
            <p14:sldId id="275"/>
            <p14:sldId id="268"/>
            <p14:sldId id="267"/>
            <p14:sldId id="269"/>
            <p14:sldId id="271"/>
            <p14:sldId id="272"/>
            <p14:sldId id="273"/>
            <p14:sldId id="274"/>
            <p14:sldId id="280"/>
            <p14:sldId id="276"/>
            <p14:sldId id="277"/>
            <p14:sldId id="278"/>
            <p14:sldId id="279"/>
            <p14:sldId id="283"/>
            <p14:sldId id="285"/>
            <p14:sldId id="281"/>
            <p14:sldId id="286"/>
            <p14:sldId id="284"/>
            <p14:sldId id="291"/>
            <p14:sldId id="287"/>
            <p14:sldId id="288"/>
            <p14:sldId id="289"/>
            <p14:sldId id="290"/>
            <p14:sldId id="25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148" autoAdjust="0"/>
    <p:restoredTop sz="94660"/>
  </p:normalViewPr>
  <p:slideViewPr>
    <p:cSldViewPr snapToGrid="0">
      <p:cViewPr>
        <p:scale>
          <a:sx n="66" d="100"/>
          <a:sy n="66" d="100"/>
        </p:scale>
        <p:origin x="38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5F4B6A-0E75-44F1-BEB8-C5695A6B118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BD37089-DC80-4BBC-BE41-5BFD358BAA9E}">
      <dgm:prSet/>
      <dgm:spPr/>
      <dgm:t>
        <a:bodyPr/>
        <a:lstStyle/>
        <a:p>
          <a:r>
            <a:rPr lang="en-US"/>
            <a:t>Starta matchklockan:</a:t>
          </a:r>
        </a:p>
      </dgm:t>
    </dgm:pt>
    <dgm:pt modelId="{19FC8793-9782-4F74-A780-2611EBA40F24}" type="parTrans" cxnId="{7AA24053-4D4C-4258-9161-25DF5335856A}">
      <dgm:prSet/>
      <dgm:spPr/>
      <dgm:t>
        <a:bodyPr/>
        <a:lstStyle/>
        <a:p>
          <a:endParaRPr lang="en-US"/>
        </a:p>
      </dgm:t>
    </dgm:pt>
    <dgm:pt modelId="{FEFAC9FB-598B-4F51-BFFF-D95BE0BFDA70}" type="sibTrans" cxnId="{7AA24053-4D4C-4258-9161-25DF5335856A}">
      <dgm:prSet/>
      <dgm:spPr/>
      <dgm:t>
        <a:bodyPr/>
        <a:lstStyle/>
        <a:p>
          <a:endParaRPr lang="en-US"/>
        </a:p>
      </dgm:t>
    </dgm:pt>
    <dgm:pt modelId="{D7C8327F-BC11-4BC0-897C-6CC7259BCA7E}">
      <dgm:prSet/>
      <dgm:spPr/>
      <dgm:t>
        <a:bodyPr/>
        <a:lstStyle/>
        <a:p>
          <a:r>
            <a:rPr lang="en-US"/>
            <a:t>Vid uppkast, när bollen regelrätt berörs av endera hopparen.</a:t>
          </a:r>
        </a:p>
      </dgm:t>
    </dgm:pt>
    <dgm:pt modelId="{3671C185-804A-4052-997C-98352EB6D309}" type="parTrans" cxnId="{A3B53CE1-322E-4E22-8732-9E18D71F01D1}">
      <dgm:prSet/>
      <dgm:spPr/>
      <dgm:t>
        <a:bodyPr/>
        <a:lstStyle/>
        <a:p>
          <a:endParaRPr lang="en-US"/>
        </a:p>
      </dgm:t>
    </dgm:pt>
    <dgm:pt modelId="{17868B08-6ABA-4C15-86D7-2075A1D3A487}" type="sibTrans" cxnId="{A3B53CE1-322E-4E22-8732-9E18D71F01D1}">
      <dgm:prSet/>
      <dgm:spPr/>
      <dgm:t>
        <a:bodyPr/>
        <a:lstStyle/>
        <a:p>
          <a:endParaRPr lang="en-US"/>
        </a:p>
      </dgm:t>
    </dgm:pt>
    <dgm:pt modelId="{C7CCF0B5-8C65-4FA1-8979-2874171B85D8}">
      <dgm:prSet/>
      <dgm:spPr/>
      <dgm:t>
        <a:bodyPr/>
        <a:lstStyle/>
        <a:p>
          <a:r>
            <a:rPr lang="en-US"/>
            <a:t>Vid ett missat sista eller enda straffkast då bollen förblir i spel, när bollen berör eller berörs av en spelare på planen.</a:t>
          </a:r>
        </a:p>
      </dgm:t>
    </dgm:pt>
    <dgm:pt modelId="{C4002125-C333-4CCC-9DAF-BDBDC5FCF842}" type="parTrans" cxnId="{AB6AA271-413C-4E34-A304-0B5B2E1684BA}">
      <dgm:prSet/>
      <dgm:spPr/>
      <dgm:t>
        <a:bodyPr/>
        <a:lstStyle/>
        <a:p>
          <a:endParaRPr lang="en-US"/>
        </a:p>
      </dgm:t>
    </dgm:pt>
    <dgm:pt modelId="{D53C1D21-64D7-4924-8074-F4B577EF4561}" type="sibTrans" cxnId="{AB6AA271-413C-4E34-A304-0B5B2E1684BA}">
      <dgm:prSet/>
      <dgm:spPr/>
      <dgm:t>
        <a:bodyPr/>
        <a:lstStyle/>
        <a:p>
          <a:endParaRPr lang="en-US"/>
        </a:p>
      </dgm:t>
    </dgm:pt>
    <dgm:pt modelId="{CA0AC1E6-D6C1-4D38-9777-1C46DDD86E70}">
      <dgm:prSet/>
      <dgm:spPr/>
      <dgm:t>
        <a:bodyPr/>
        <a:lstStyle/>
        <a:p>
          <a:r>
            <a:rPr lang="en-US"/>
            <a:t>Vid inkast, när bollen berör eller berörs av en spelare på planen.</a:t>
          </a:r>
        </a:p>
      </dgm:t>
    </dgm:pt>
    <dgm:pt modelId="{228F5AB3-90CA-4AFD-9041-CC366AC37A5E}" type="parTrans" cxnId="{4BA7EB7D-0CCD-449F-B796-6E2FDB69D29F}">
      <dgm:prSet/>
      <dgm:spPr/>
      <dgm:t>
        <a:bodyPr/>
        <a:lstStyle/>
        <a:p>
          <a:endParaRPr lang="en-US"/>
        </a:p>
      </dgm:t>
    </dgm:pt>
    <dgm:pt modelId="{5E756848-43A0-4DD6-BD4E-BDB835DB44D8}" type="sibTrans" cxnId="{4BA7EB7D-0CCD-449F-B796-6E2FDB69D29F}">
      <dgm:prSet/>
      <dgm:spPr/>
      <dgm:t>
        <a:bodyPr/>
        <a:lstStyle/>
        <a:p>
          <a:endParaRPr lang="en-US"/>
        </a:p>
      </dgm:t>
    </dgm:pt>
    <dgm:pt modelId="{62F672A5-2C26-431C-867E-919BD2B5F4D1}">
      <dgm:prSet/>
      <dgm:spPr/>
      <dgm:t>
        <a:bodyPr/>
        <a:lstStyle/>
        <a:p>
          <a:r>
            <a:rPr lang="en-US"/>
            <a:t>Stoppa matchklockan när:</a:t>
          </a:r>
        </a:p>
      </dgm:t>
    </dgm:pt>
    <dgm:pt modelId="{8DB12EE5-5BF4-4779-8E22-3A3AE5CAE607}" type="parTrans" cxnId="{F1D3E6B6-FE22-4F2D-96BF-33B8057DF5F8}">
      <dgm:prSet/>
      <dgm:spPr/>
      <dgm:t>
        <a:bodyPr/>
        <a:lstStyle/>
        <a:p>
          <a:endParaRPr lang="en-US"/>
        </a:p>
      </dgm:t>
    </dgm:pt>
    <dgm:pt modelId="{6E10DE03-FB67-464C-B887-B3A2B069AEA0}" type="sibTrans" cxnId="{F1D3E6B6-FE22-4F2D-96BF-33B8057DF5F8}">
      <dgm:prSet/>
      <dgm:spPr/>
      <dgm:t>
        <a:bodyPr/>
        <a:lstStyle/>
        <a:p>
          <a:endParaRPr lang="en-US"/>
        </a:p>
      </dgm:t>
    </dgm:pt>
    <dgm:pt modelId="{E2AAF2BB-841B-402F-8FA0-9E4125A6377E}">
      <dgm:prSet/>
      <dgm:spPr/>
      <dgm:t>
        <a:bodyPr/>
        <a:lstStyle/>
        <a:p>
          <a:r>
            <a:rPr lang="en-US"/>
            <a:t>Tiden går ut för en spelperiod om inte matchklockan stoppas automatiskt.</a:t>
          </a:r>
        </a:p>
      </dgm:t>
    </dgm:pt>
    <dgm:pt modelId="{83A0941C-13DE-4916-A1AE-3BB48F621545}" type="parTrans" cxnId="{FECD1D58-E9E0-459F-ABBF-860FAA908170}">
      <dgm:prSet/>
      <dgm:spPr/>
      <dgm:t>
        <a:bodyPr/>
        <a:lstStyle/>
        <a:p>
          <a:endParaRPr lang="en-US"/>
        </a:p>
      </dgm:t>
    </dgm:pt>
    <dgm:pt modelId="{718974ED-E9D6-4E87-A5F2-9322F42B0655}" type="sibTrans" cxnId="{FECD1D58-E9E0-459F-ABBF-860FAA908170}">
      <dgm:prSet/>
      <dgm:spPr/>
      <dgm:t>
        <a:bodyPr/>
        <a:lstStyle/>
        <a:p>
          <a:endParaRPr lang="en-US"/>
        </a:p>
      </dgm:t>
    </dgm:pt>
    <dgm:pt modelId="{26D63615-6F12-43DC-B973-7503C061E804}">
      <dgm:prSet/>
      <dgm:spPr/>
      <dgm:t>
        <a:bodyPr/>
        <a:lstStyle/>
        <a:p>
          <a:r>
            <a:rPr lang="en-US"/>
            <a:t>Bollen är i spel och domaren blåser.</a:t>
          </a:r>
        </a:p>
      </dgm:t>
    </dgm:pt>
    <dgm:pt modelId="{42AB5C09-899B-41F8-BCC4-9AD912C100A4}" type="parTrans" cxnId="{BAA34981-CF87-4C7A-9C3F-35C987D141B2}">
      <dgm:prSet/>
      <dgm:spPr/>
      <dgm:t>
        <a:bodyPr/>
        <a:lstStyle/>
        <a:p>
          <a:endParaRPr lang="en-US"/>
        </a:p>
      </dgm:t>
    </dgm:pt>
    <dgm:pt modelId="{40A46A48-CAD6-4F1E-8F05-F335E5ABD2DB}" type="sibTrans" cxnId="{BAA34981-CF87-4C7A-9C3F-35C987D141B2}">
      <dgm:prSet/>
      <dgm:spPr/>
      <dgm:t>
        <a:bodyPr/>
        <a:lstStyle/>
        <a:p>
          <a:endParaRPr lang="en-US"/>
        </a:p>
      </dgm:t>
    </dgm:pt>
    <dgm:pt modelId="{80C6D079-B432-4417-8D35-EE71E64D4E91}">
      <dgm:prSet/>
      <dgm:spPr/>
      <dgm:t>
        <a:bodyPr/>
        <a:lstStyle/>
        <a:p>
          <a:r>
            <a:rPr lang="en-US"/>
            <a:t>Ett spelmål görs mot ett lag, som har begärt time-out.</a:t>
          </a:r>
        </a:p>
      </dgm:t>
    </dgm:pt>
    <dgm:pt modelId="{C2FD8D0A-8B50-4B8D-94D8-BDCF6DEADB8D}" type="parTrans" cxnId="{F97FEDB9-C81F-4FC4-B168-D160F2A1179E}">
      <dgm:prSet/>
      <dgm:spPr/>
      <dgm:t>
        <a:bodyPr/>
        <a:lstStyle/>
        <a:p>
          <a:endParaRPr lang="en-US"/>
        </a:p>
      </dgm:t>
    </dgm:pt>
    <dgm:pt modelId="{B2BC64B3-9EB4-4177-8888-8A6D01584427}" type="sibTrans" cxnId="{F97FEDB9-C81F-4FC4-B168-D160F2A1179E}">
      <dgm:prSet/>
      <dgm:spPr/>
      <dgm:t>
        <a:bodyPr/>
        <a:lstStyle/>
        <a:p>
          <a:endParaRPr lang="en-US"/>
        </a:p>
      </dgm:t>
    </dgm:pt>
    <dgm:pt modelId="{DBAB2E7F-D588-448C-B1E0-9AB0E53760D8}">
      <dgm:prSet/>
      <dgm:spPr/>
      <dgm:t>
        <a:bodyPr/>
        <a:lstStyle/>
        <a:p>
          <a:r>
            <a:rPr lang="en-US"/>
            <a:t>Ett spelmål görs när matchklockan visar 2:00 minuter eller mindre i fjärde perioden samt 2:00 minuter eller mindre i varje förlängningsperiod.</a:t>
          </a:r>
        </a:p>
      </dgm:t>
    </dgm:pt>
    <dgm:pt modelId="{8201B8AF-271C-4CD1-BD6B-FA50D7B8D466}" type="parTrans" cxnId="{65CDB329-B204-466A-88AB-826F309FB1F3}">
      <dgm:prSet/>
      <dgm:spPr/>
      <dgm:t>
        <a:bodyPr/>
        <a:lstStyle/>
        <a:p>
          <a:endParaRPr lang="en-US"/>
        </a:p>
      </dgm:t>
    </dgm:pt>
    <dgm:pt modelId="{C675295E-4114-4EBE-8A7A-0BE4ECA621F1}" type="sibTrans" cxnId="{65CDB329-B204-466A-88AB-826F309FB1F3}">
      <dgm:prSet/>
      <dgm:spPr/>
      <dgm:t>
        <a:bodyPr/>
        <a:lstStyle/>
        <a:p>
          <a:endParaRPr lang="en-US"/>
        </a:p>
      </dgm:t>
    </dgm:pt>
    <dgm:pt modelId="{F3D6AED5-CCA1-4FCF-AAC5-C72C6FA128DF}">
      <dgm:prSet/>
      <dgm:spPr/>
      <dgm:t>
        <a:bodyPr/>
        <a:lstStyle/>
        <a:p>
          <a:r>
            <a:rPr lang="en-US"/>
            <a:t>24 -sekundersanläggningens signal ljuder när ett lag har kontroll över bollen.</a:t>
          </a:r>
        </a:p>
      </dgm:t>
    </dgm:pt>
    <dgm:pt modelId="{BA761B2F-AD87-4725-BF42-11D9C61231A3}" type="parTrans" cxnId="{8D8E674C-89C4-4528-8F68-B661C19742DF}">
      <dgm:prSet/>
      <dgm:spPr/>
      <dgm:t>
        <a:bodyPr/>
        <a:lstStyle/>
        <a:p>
          <a:endParaRPr lang="en-US"/>
        </a:p>
      </dgm:t>
    </dgm:pt>
    <dgm:pt modelId="{281DB37B-8655-4129-A02E-2085E2EA7763}" type="sibTrans" cxnId="{8D8E674C-89C4-4528-8F68-B661C19742DF}">
      <dgm:prSet/>
      <dgm:spPr/>
      <dgm:t>
        <a:bodyPr/>
        <a:lstStyle/>
        <a:p>
          <a:endParaRPr lang="en-US"/>
        </a:p>
      </dgm:t>
    </dgm:pt>
    <dgm:pt modelId="{5753BDA6-2BC1-4AB2-9D67-FB0D854DA1AB}" type="pres">
      <dgm:prSet presAssocID="{D45F4B6A-0E75-44F1-BEB8-C5695A6B118B}" presName="linear" presStyleCnt="0">
        <dgm:presLayoutVars>
          <dgm:dir/>
          <dgm:animLvl val="lvl"/>
          <dgm:resizeHandles val="exact"/>
        </dgm:presLayoutVars>
      </dgm:prSet>
      <dgm:spPr/>
    </dgm:pt>
    <dgm:pt modelId="{D153793C-6B78-4FB1-A703-83849CB0359E}" type="pres">
      <dgm:prSet presAssocID="{5BD37089-DC80-4BBC-BE41-5BFD358BAA9E}" presName="parentLin" presStyleCnt="0"/>
      <dgm:spPr/>
    </dgm:pt>
    <dgm:pt modelId="{0C9E82EF-1D72-4830-8132-A1AFF20A80CC}" type="pres">
      <dgm:prSet presAssocID="{5BD37089-DC80-4BBC-BE41-5BFD358BAA9E}" presName="parentLeftMargin" presStyleLbl="node1" presStyleIdx="0" presStyleCnt="2"/>
      <dgm:spPr/>
    </dgm:pt>
    <dgm:pt modelId="{B2173E77-F268-45BA-91CC-BC6417E3DCAA}" type="pres">
      <dgm:prSet presAssocID="{5BD37089-DC80-4BBC-BE41-5BFD358BAA9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720D36E-C5A7-4F45-9CCA-1B38D5765D69}" type="pres">
      <dgm:prSet presAssocID="{5BD37089-DC80-4BBC-BE41-5BFD358BAA9E}" presName="negativeSpace" presStyleCnt="0"/>
      <dgm:spPr/>
    </dgm:pt>
    <dgm:pt modelId="{17C15276-D021-475B-A2E4-9AAD58F16EBE}" type="pres">
      <dgm:prSet presAssocID="{5BD37089-DC80-4BBC-BE41-5BFD358BAA9E}" presName="childText" presStyleLbl="conFgAcc1" presStyleIdx="0" presStyleCnt="2">
        <dgm:presLayoutVars>
          <dgm:bulletEnabled val="1"/>
        </dgm:presLayoutVars>
      </dgm:prSet>
      <dgm:spPr/>
    </dgm:pt>
    <dgm:pt modelId="{F519C242-534B-4858-BD10-9AE613288261}" type="pres">
      <dgm:prSet presAssocID="{FEFAC9FB-598B-4F51-BFFF-D95BE0BFDA70}" presName="spaceBetweenRectangles" presStyleCnt="0"/>
      <dgm:spPr/>
    </dgm:pt>
    <dgm:pt modelId="{8F231096-A537-4B01-954C-BE20B4F9A728}" type="pres">
      <dgm:prSet presAssocID="{62F672A5-2C26-431C-867E-919BD2B5F4D1}" presName="parentLin" presStyleCnt="0"/>
      <dgm:spPr/>
    </dgm:pt>
    <dgm:pt modelId="{77257FF2-05D9-4DB6-9A76-337BDBB17C87}" type="pres">
      <dgm:prSet presAssocID="{62F672A5-2C26-431C-867E-919BD2B5F4D1}" presName="parentLeftMargin" presStyleLbl="node1" presStyleIdx="0" presStyleCnt="2"/>
      <dgm:spPr/>
    </dgm:pt>
    <dgm:pt modelId="{CDD25E6B-858C-4141-92F6-0388AB084C84}" type="pres">
      <dgm:prSet presAssocID="{62F672A5-2C26-431C-867E-919BD2B5F4D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7AEA2D39-778F-418F-8768-AF751D7E097D}" type="pres">
      <dgm:prSet presAssocID="{62F672A5-2C26-431C-867E-919BD2B5F4D1}" presName="negativeSpace" presStyleCnt="0"/>
      <dgm:spPr/>
    </dgm:pt>
    <dgm:pt modelId="{94A83BA0-D927-487B-82A6-5D6362DE612C}" type="pres">
      <dgm:prSet presAssocID="{62F672A5-2C26-431C-867E-919BD2B5F4D1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46691706-563D-49FC-96C9-2049E9DE8A43}" type="presOf" srcId="{D7C8327F-BC11-4BC0-897C-6CC7259BCA7E}" destId="{17C15276-D021-475B-A2E4-9AAD58F16EBE}" srcOrd="0" destOrd="0" presId="urn:microsoft.com/office/officeart/2005/8/layout/list1"/>
    <dgm:cxn modelId="{E53D9111-EA12-4D97-9501-4BC29F86B168}" type="presOf" srcId="{F3D6AED5-CCA1-4FCF-AAC5-C72C6FA128DF}" destId="{94A83BA0-D927-487B-82A6-5D6362DE612C}" srcOrd="0" destOrd="4" presId="urn:microsoft.com/office/officeart/2005/8/layout/list1"/>
    <dgm:cxn modelId="{65CDB329-B204-466A-88AB-826F309FB1F3}" srcId="{62F672A5-2C26-431C-867E-919BD2B5F4D1}" destId="{DBAB2E7F-D588-448C-B1E0-9AB0E53760D8}" srcOrd="3" destOrd="0" parTransId="{8201B8AF-271C-4CD1-BD6B-FA50D7B8D466}" sibTransId="{C675295E-4114-4EBE-8A7A-0BE4ECA621F1}"/>
    <dgm:cxn modelId="{A9575364-5A18-484E-9410-FB9C654DA46F}" type="presOf" srcId="{5BD37089-DC80-4BBC-BE41-5BFD358BAA9E}" destId="{0C9E82EF-1D72-4830-8132-A1AFF20A80CC}" srcOrd="0" destOrd="0" presId="urn:microsoft.com/office/officeart/2005/8/layout/list1"/>
    <dgm:cxn modelId="{8D8E674C-89C4-4528-8F68-B661C19742DF}" srcId="{62F672A5-2C26-431C-867E-919BD2B5F4D1}" destId="{F3D6AED5-CCA1-4FCF-AAC5-C72C6FA128DF}" srcOrd="4" destOrd="0" parTransId="{BA761B2F-AD87-4725-BF42-11D9C61231A3}" sibTransId="{281DB37B-8655-4129-A02E-2085E2EA7763}"/>
    <dgm:cxn modelId="{AB6AA271-413C-4E34-A304-0B5B2E1684BA}" srcId="{5BD37089-DC80-4BBC-BE41-5BFD358BAA9E}" destId="{C7CCF0B5-8C65-4FA1-8979-2874171B85D8}" srcOrd="1" destOrd="0" parTransId="{C4002125-C333-4CCC-9DAF-BDBDC5FCF842}" sibTransId="{D53C1D21-64D7-4924-8074-F4B577EF4561}"/>
    <dgm:cxn modelId="{7AA24053-4D4C-4258-9161-25DF5335856A}" srcId="{D45F4B6A-0E75-44F1-BEB8-C5695A6B118B}" destId="{5BD37089-DC80-4BBC-BE41-5BFD358BAA9E}" srcOrd="0" destOrd="0" parTransId="{19FC8793-9782-4F74-A780-2611EBA40F24}" sibTransId="{FEFAC9FB-598B-4F51-BFFF-D95BE0BFDA70}"/>
    <dgm:cxn modelId="{F11AA355-7109-446C-80EA-9620EDC282D9}" type="presOf" srcId="{62F672A5-2C26-431C-867E-919BD2B5F4D1}" destId="{77257FF2-05D9-4DB6-9A76-337BDBB17C87}" srcOrd="0" destOrd="0" presId="urn:microsoft.com/office/officeart/2005/8/layout/list1"/>
    <dgm:cxn modelId="{FECD1D58-E9E0-459F-ABBF-860FAA908170}" srcId="{62F672A5-2C26-431C-867E-919BD2B5F4D1}" destId="{E2AAF2BB-841B-402F-8FA0-9E4125A6377E}" srcOrd="0" destOrd="0" parTransId="{83A0941C-13DE-4916-A1AE-3BB48F621545}" sibTransId="{718974ED-E9D6-4E87-A5F2-9322F42B0655}"/>
    <dgm:cxn modelId="{C9CD267D-6D20-4268-BC51-2ABA2156C22F}" type="presOf" srcId="{26D63615-6F12-43DC-B973-7503C061E804}" destId="{94A83BA0-D927-487B-82A6-5D6362DE612C}" srcOrd="0" destOrd="1" presId="urn:microsoft.com/office/officeart/2005/8/layout/list1"/>
    <dgm:cxn modelId="{4BA7EB7D-0CCD-449F-B796-6E2FDB69D29F}" srcId="{5BD37089-DC80-4BBC-BE41-5BFD358BAA9E}" destId="{CA0AC1E6-D6C1-4D38-9777-1C46DDD86E70}" srcOrd="2" destOrd="0" parTransId="{228F5AB3-90CA-4AFD-9041-CC366AC37A5E}" sibTransId="{5E756848-43A0-4DD6-BD4E-BDB835DB44D8}"/>
    <dgm:cxn modelId="{BAA34981-CF87-4C7A-9C3F-35C987D141B2}" srcId="{62F672A5-2C26-431C-867E-919BD2B5F4D1}" destId="{26D63615-6F12-43DC-B973-7503C061E804}" srcOrd="1" destOrd="0" parTransId="{42AB5C09-899B-41F8-BCC4-9AD912C100A4}" sibTransId="{40A46A48-CAD6-4F1E-8F05-F335E5ABD2DB}"/>
    <dgm:cxn modelId="{3AE3E587-087B-4786-B85A-85BC220F11F5}" type="presOf" srcId="{62F672A5-2C26-431C-867E-919BD2B5F4D1}" destId="{CDD25E6B-858C-4141-92F6-0388AB084C84}" srcOrd="1" destOrd="0" presId="urn:microsoft.com/office/officeart/2005/8/layout/list1"/>
    <dgm:cxn modelId="{F1D3E6B6-FE22-4F2D-96BF-33B8057DF5F8}" srcId="{D45F4B6A-0E75-44F1-BEB8-C5695A6B118B}" destId="{62F672A5-2C26-431C-867E-919BD2B5F4D1}" srcOrd="1" destOrd="0" parTransId="{8DB12EE5-5BF4-4779-8E22-3A3AE5CAE607}" sibTransId="{6E10DE03-FB67-464C-B887-B3A2B069AEA0}"/>
    <dgm:cxn modelId="{F97FEDB9-C81F-4FC4-B168-D160F2A1179E}" srcId="{62F672A5-2C26-431C-867E-919BD2B5F4D1}" destId="{80C6D079-B432-4417-8D35-EE71E64D4E91}" srcOrd="2" destOrd="0" parTransId="{C2FD8D0A-8B50-4B8D-94D8-BDCF6DEADB8D}" sibTransId="{B2BC64B3-9EB4-4177-8888-8A6D01584427}"/>
    <dgm:cxn modelId="{15B2CCC0-7283-495E-A9AB-86DF29D579D9}" type="presOf" srcId="{C7CCF0B5-8C65-4FA1-8979-2874171B85D8}" destId="{17C15276-D021-475B-A2E4-9AAD58F16EBE}" srcOrd="0" destOrd="1" presId="urn:microsoft.com/office/officeart/2005/8/layout/list1"/>
    <dgm:cxn modelId="{875DA7D1-A6DA-4C52-B6D4-7F2EEF89EFBD}" type="presOf" srcId="{DBAB2E7F-D588-448C-B1E0-9AB0E53760D8}" destId="{94A83BA0-D927-487B-82A6-5D6362DE612C}" srcOrd="0" destOrd="3" presId="urn:microsoft.com/office/officeart/2005/8/layout/list1"/>
    <dgm:cxn modelId="{8C60E5D2-43DA-493A-910F-10187C8608D7}" type="presOf" srcId="{5BD37089-DC80-4BBC-BE41-5BFD358BAA9E}" destId="{B2173E77-F268-45BA-91CC-BC6417E3DCAA}" srcOrd="1" destOrd="0" presId="urn:microsoft.com/office/officeart/2005/8/layout/list1"/>
    <dgm:cxn modelId="{35C469D4-8D74-41DF-9229-F81B3498E829}" type="presOf" srcId="{E2AAF2BB-841B-402F-8FA0-9E4125A6377E}" destId="{94A83BA0-D927-487B-82A6-5D6362DE612C}" srcOrd="0" destOrd="0" presId="urn:microsoft.com/office/officeart/2005/8/layout/list1"/>
    <dgm:cxn modelId="{7F05D6DA-0D79-4AF3-AC21-9448DBBBE106}" type="presOf" srcId="{80C6D079-B432-4417-8D35-EE71E64D4E91}" destId="{94A83BA0-D927-487B-82A6-5D6362DE612C}" srcOrd="0" destOrd="2" presId="urn:microsoft.com/office/officeart/2005/8/layout/list1"/>
    <dgm:cxn modelId="{A3B53CE1-322E-4E22-8732-9E18D71F01D1}" srcId="{5BD37089-DC80-4BBC-BE41-5BFD358BAA9E}" destId="{D7C8327F-BC11-4BC0-897C-6CC7259BCA7E}" srcOrd="0" destOrd="0" parTransId="{3671C185-804A-4052-997C-98352EB6D309}" sibTransId="{17868B08-6ABA-4C15-86D7-2075A1D3A487}"/>
    <dgm:cxn modelId="{B6B990EB-BC60-4832-BBA7-C3801A67C4D4}" type="presOf" srcId="{D45F4B6A-0E75-44F1-BEB8-C5695A6B118B}" destId="{5753BDA6-2BC1-4AB2-9D67-FB0D854DA1AB}" srcOrd="0" destOrd="0" presId="urn:microsoft.com/office/officeart/2005/8/layout/list1"/>
    <dgm:cxn modelId="{009B9FEC-CA57-439C-9D36-46A493988FD2}" type="presOf" srcId="{CA0AC1E6-D6C1-4D38-9777-1C46DDD86E70}" destId="{17C15276-D021-475B-A2E4-9AAD58F16EBE}" srcOrd="0" destOrd="2" presId="urn:microsoft.com/office/officeart/2005/8/layout/list1"/>
    <dgm:cxn modelId="{D2DE119F-8DD3-4270-A745-0BE948735264}" type="presParOf" srcId="{5753BDA6-2BC1-4AB2-9D67-FB0D854DA1AB}" destId="{D153793C-6B78-4FB1-A703-83849CB0359E}" srcOrd="0" destOrd="0" presId="urn:microsoft.com/office/officeart/2005/8/layout/list1"/>
    <dgm:cxn modelId="{C9BC6CF5-3CF1-43D5-B514-41B8726A7F22}" type="presParOf" srcId="{D153793C-6B78-4FB1-A703-83849CB0359E}" destId="{0C9E82EF-1D72-4830-8132-A1AFF20A80CC}" srcOrd="0" destOrd="0" presId="urn:microsoft.com/office/officeart/2005/8/layout/list1"/>
    <dgm:cxn modelId="{B02D3451-47DD-43E7-BD11-57A8C589D93C}" type="presParOf" srcId="{D153793C-6B78-4FB1-A703-83849CB0359E}" destId="{B2173E77-F268-45BA-91CC-BC6417E3DCAA}" srcOrd="1" destOrd="0" presId="urn:microsoft.com/office/officeart/2005/8/layout/list1"/>
    <dgm:cxn modelId="{79387AF4-764A-4E0E-800C-DBB21BD83327}" type="presParOf" srcId="{5753BDA6-2BC1-4AB2-9D67-FB0D854DA1AB}" destId="{7720D36E-C5A7-4F45-9CCA-1B38D5765D69}" srcOrd="1" destOrd="0" presId="urn:microsoft.com/office/officeart/2005/8/layout/list1"/>
    <dgm:cxn modelId="{9235BF7A-A608-4BE9-8015-A23FB0E00884}" type="presParOf" srcId="{5753BDA6-2BC1-4AB2-9D67-FB0D854DA1AB}" destId="{17C15276-D021-475B-A2E4-9AAD58F16EBE}" srcOrd="2" destOrd="0" presId="urn:microsoft.com/office/officeart/2005/8/layout/list1"/>
    <dgm:cxn modelId="{23D6BCD1-3B00-47CA-BD26-3EF289442BA7}" type="presParOf" srcId="{5753BDA6-2BC1-4AB2-9D67-FB0D854DA1AB}" destId="{F519C242-534B-4858-BD10-9AE613288261}" srcOrd="3" destOrd="0" presId="urn:microsoft.com/office/officeart/2005/8/layout/list1"/>
    <dgm:cxn modelId="{6266DF9F-00E3-4891-B34D-82FCC42C894F}" type="presParOf" srcId="{5753BDA6-2BC1-4AB2-9D67-FB0D854DA1AB}" destId="{8F231096-A537-4B01-954C-BE20B4F9A728}" srcOrd="4" destOrd="0" presId="urn:microsoft.com/office/officeart/2005/8/layout/list1"/>
    <dgm:cxn modelId="{4F59DF00-EA5A-475B-9186-E6666585895C}" type="presParOf" srcId="{8F231096-A537-4B01-954C-BE20B4F9A728}" destId="{77257FF2-05D9-4DB6-9A76-337BDBB17C87}" srcOrd="0" destOrd="0" presId="urn:microsoft.com/office/officeart/2005/8/layout/list1"/>
    <dgm:cxn modelId="{324FB960-C630-4322-BA05-9F2522EDC69D}" type="presParOf" srcId="{8F231096-A537-4B01-954C-BE20B4F9A728}" destId="{CDD25E6B-858C-4141-92F6-0388AB084C84}" srcOrd="1" destOrd="0" presId="urn:microsoft.com/office/officeart/2005/8/layout/list1"/>
    <dgm:cxn modelId="{AA684863-CDE0-4C8C-AB15-AC505B219E70}" type="presParOf" srcId="{5753BDA6-2BC1-4AB2-9D67-FB0D854DA1AB}" destId="{7AEA2D39-778F-418F-8768-AF751D7E097D}" srcOrd="5" destOrd="0" presId="urn:microsoft.com/office/officeart/2005/8/layout/list1"/>
    <dgm:cxn modelId="{456042FA-9099-4DB5-B07B-85837F362E29}" type="presParOf" srcId="{5753BDA6-2BC1-4AB2-9D67-FB0D854DA1AB}" destId="{94A83BA0-D927-487B-82A6-5D6362DE612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C15276-D021-475B-A2E4-9AAD58F16EBE}">
      <dsp:nvSpPr>
        <dsp:cNvPr id="0" name=""/>
        <dsp:cNvSpPr/>
      </dsp:nvSpPr>
      <dsp:spPr>
        <a:xfrm>
          <a:off x="0" y="432399"/>
          <a:ext cx="6572250" cy="206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0080" tIns="333248" rIns="51008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Vid uppkast, när bollen regelrätt berörs av endera hopparen.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Vid ett missat sista eller enda straffkast då bollen förblir i spel, när bollen berör eller berörs av en spelare på planen.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Vid inkast, när bollen berör eller berörs av en spelare på planen.</a:t>
          </a:r>
        </a:p>
      </dsp:txBody>
      <dsp:txXfrm>
        <a:off x="0" y="432399"/>
        <a:ext cx="6572250" cy="2066400"/>
      </dsp:txXfrm>
    </dsp:sp>
    <dsp:sp modelId="{B2173E77-F268-45BA-91CC-BC6417E3DCAA}">
      <dsp:nvSpPr>
        <dsp:cNvPr id="0" name=""/>
        <dsp:cNvSpPr/>
      </dsp:nvSpPr>
      <dsp:spPr>
        <a:xfrm>
          <a:off x="328612" y="196239"/>
          <a:ext cx="4600575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891" tIns="0" rIns="17389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Starta matchklockan:</a:t>
          </a:r>
        </a:p>
      </dsp:txBody>
      <dsp:txXfrm>
        <a:off x="351669" y="219296"/>
        <a:ext cx="4554461" cy="426206"/>
      </dsp:txXfrm>
    </dsp:sp>
    <dsp:sp modelId="{94A83BA0-D927-487B-82A6-5D6362DE612C}">
      <dsp:nvSpPr>
        <dsp:cNvPr id="0" name=""/>
        <dsp:cNvSpPr/>
      </dsp:nvSpPr>
      <dsp:spPr>
        <a:xfrm>
          <a:off x="0" y="2821359"/>
          <a:ext cx="6572250" cy="257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0080" tIns="333248" rIns="510080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Tiden går ut för en spelperiod om inte matchklockan stoppas automatiskt.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Bollen är i spel och domaren blåser.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Ett spelmål görs mot ett lag, som har begärt time-out.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Ett spelmål görs när matchklockan visar 2:00 minuter eller mindre i fjärde perioden samt 2:00 minuter eller mindre i varje förlängningsperiod.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24 -sekundersanläggningens signal ljuder när ett lag har kontroll över bollen.</a:t>
          </a:r>
        </a:p>
      </dsp:txBody>
      <dsp:txXfrm>
        <a:off x="0" y="2821359"/>
        <a:ext cx="6572250" cy="2570400"/>
      </dsp:txXfrm>
    </dsp:sp>
    <dsp:sp modelId="{CDD25E6B-858C-4141-92F6-0388AB084C84}">
      <dsp:nvSpPr>
        <dsp:cNvPr id="0" name=""/>
        <dsp:cNvSpPr/>
      </dsp:nvSpPr>
      <dsp:spPr>
        <a:xfrm>
          <a:off x="328612" y="2585199"/>
          <a:ext cx="4600575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3891" tIns="0" rIns="17389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Stoppa matchklockan när:</a:t>
          </a:r>
        </a:p>
      </dsp:txBody>
      <dsp:txXfrm>
        <a:off x="351669" y="2608256"/>
        <a:ext cx="4554461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805F-FF0F-4BAA-A3A3-E4F945D687F8}" type="datetimeFigureOut">
              <a:rPr lang="en-US" dirty="0"/>
              <a:t>8/28/2020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B5C51-60B3-48EF-AA78-DB950F30DBA2}" type="datetimeFigureOut">
              <a:rPr lang="en-US" dirty="0"/>
              <a:t>8/28/2020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D676B-6E73-4E3B-A9B3-4966DB9B52A5}" type="datetimeFigureOut">
              <a:rPr lang="en-US" dirty="0"/>
              <a:t>8/28/2020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F3A6-CC5D-4649-8527-DB0C21FDDFD9}" type="datetimeFigureOut">
              <a:rPr lang="en-US" dirty="0"/>
              <a:t>8/28/2020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B6F927C-B73E-4F9D-ADFE-F6E23BD7CEE8}" type="datetimeFigureOut">
              <a:rPr lang="en-US" dirty="0"/>
              <a:t>8/28/2020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FFFF-984A-4EE5-9BF2-EC9310C878F1}" type="datetimeFigureOut">
              <a:rPr lang="en-US" dirty="0"/>
              <a:t>8/28/2020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271C1-B42E-4A60-A25F-0185B888604B}" type="datetimeFigureOut">
              <a:rPr lang="en-US" dirty="0"/>
              <a:t>8/28/2020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6292-3725-4763-8973-4C59F0403D99}" type="datetimeFigureOut">
              <a:rPr lang="en-US" dirty="0"/>
              <a:t>8/28/2020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96D1-8909-469F-911A-4C12C68BF5D9}" type="datetimeFigureOut">
              <a:rPr lang="en-US" dirty="0"/>
              <a:t>8/28/2020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A73BC-5D11-4675-B334-102E1E8C9B50}" type="datetimeFigureOut">
              <a:rPr lang="en-US" dirty="0"/>
              <a:t>8/28/2020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27B8E45F-652B-4E89-8925-000B0AB8FD98}" type="datetimeFigureOut">
              <a:rPr lang="en-US" dirty="0"/>
              <a:t>8/28/2020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C4A3462A-2D5B-48AF-A3D4-EF8A90A50A80}" type="datetimeFigureOut">
              <a:rPr lang="en-US" dirty="0"/>
              <a:t>8/28/2020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microsoft.com/office/2007/relationships/hdphoto" Target="../media/hdphoto2.wdp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www.basket.se/globalassets/westra-sveriges-basketbolldistriktsforbund/utbildning/kompendium_utbildning_i_sekretariatet-_sbbf-2014.pdf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hdphoto" Target="../media/hdphoto2.wdp"/><Relationship Id="rId7" Type="http://schemas.openxmlformats.org/officeDocument/2006/relationships/hyperlink" Target="https://stockholmbasket.se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tockholmbasket.se/wp-content/uploads/2020/04/Ta%CC%88vlingsbesta%CC%88mmelser-2020-21.pdf" TargetMode="External"/><Relationship Id="rId5" Type="http://schemas.openxmlformats.org/officeDocument/2006/relationships/hyperlink" Target="https://www.basket.se/globalassets/svenska-basketbollforbundet/dokument/tavling/regler/officiella-spelregler-for-basketboll-2018.pdf" TargetMode="External"/><Relationship Id="rId4" Type="http://schemas.openxmlformats.org/officeDocument/2006/relationships/hyperlink" Target="https://www.basket.se/globalassets/westra-sveriges-basketbolldistriktsforbund/utbildning/kompendium_utbildning_i_sekretariatet-_sbbf-2014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A9A20-44BE-40F9-BFEB-18DCA694D9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JBBK Sekretariatutbildning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6186C4-9FAC-48BD-990A-A799E4DAAF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1432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479A59-4030-4779-818B-5FC903F65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Matchprotokoll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A49877-DBC8-4AE2-9D96-CD92E14F0F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Sekreteraren</a:t>
            </a:r>
          </a:p>
        </p:txBody>
      </p:sp>
    </p:spTree>
    <p:extLst>
      <p:ext uri="{BB962C8B-B14F-4D97-AF65-F5344CB8AC3E}">
        <p14:creationId xmlns:p14="http://schemas.microsoft.com/office/powerpoint/2010/main" val="417773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9989FB-36A6-49EE-889A-BDBC54F18E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B5DD90-8E64-4437-A7CC-929CAD8A3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6350" y="484632"/>
            <a:ext cx="3544035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sv-SE" sz="3200"/>
              <a:t>Matchprotokoll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118805-04ED-47C8-8C00-84C5CCEFFC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9280" y="102020"/>
            <a:ext cx="4439920" cy="66765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F9F6D-87BA-474D-BB23-DF1F32FBE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6351" y="2121408"/>
            <a:ext cx="3544034" cy="4050792"/>
          </a:xfrm>
        </p:spPr>
        <p:txBody>
          <a:bodyPr>
            <a:normAutofit/>
          </a:bodyPr>
          <a:lstStyle/>
          <a:p>
            <a:r>
              <a:rPr lang="sv-SE" sz="1600" dirty="0"/>
              <a:t>Finns i pappersform och som en </a:t>
            </a:r>
            <a:r>
              <a:rPr lang="sv-SE" sz="1600" dirty="0" err="1"/>
              <a:t>app</a:t>
            </a:r>
            <a:endParaRPr lang="sv-SE" sz="1600" dirty="0"/>
          </a:p>
          <a:p>
            <a:pPr lvl="1"/>
            <a:r>
              <a:rPr lang="sv-SE" sz="1400" dirty="0"/>
              <a:t>Endast </a:t>
            </a:r>
            <a:r>
              <a:rPr lang="sv-SE" sz="1400" dirty="0" err="1"/>
              <a:t>iOS</a:t>
            </a:r>
            <a:r>
              <a:rPr lang="sv-SE" sz="1400" dirty="0"/>
              <a:t>, Android under utveckling</a:t>
            </a:r>
          </a:p>
          <a:p>
            <a:r>
              <a:rPr lang="sv-SE" sz="1600" dirty="0"/>
              <a:t>För pappersform krävs en röd och svart bläckpenna</a:t>
            </a:r>
          </a:p>
          <a:p>
            <a:pPr lvl="1"/>
            <a:r>
              <a:rPr lang="sv-SE" sz="1400" dirty="0"/>
              <a:t>Röd och blå går också bra</a:t>
            </a:r>
          </a:p>
          <a:p>
            <a:r>
              <a:rPr lang="sv-SE" sz="1600" dirty="0"/>
              <a:t>Används </a:t>
            </a:r>
            <a:r>
              <a:rPr lang="sv-SE" sz="1600" dirty="0" err="1"/>
              <a:t>appen</a:t>
            </a:r>
            <a:r>
              <a:rPr lang="sv-SE" sz="1600" dirty="0"/>
              <a:t> måste man maila in protokollet</a:t>
            </a:r>
            <a:endParaRPr lang="sv-SE" sz="1400" dirty="0"/>
          </a:p>
          <a:p>
            <a:pPr lvl="1"/>
            <a:r>
              <a:rPr lang="sv-SE" sz="1400" dirty="0"/>
              <a:t>Man vill undvika störning (tel. samtal) under matchen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9532E44-64CD-4887-95E4-6D1351017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5C2F53F-F2F7-4BC7-88F8-CCFD6D3CB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B3675A9-8FB2-4982-9BE7-47E456D0D3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3203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5F3D847-90AF-4F1F-83B2-412B0871C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0070" y="0"/>
            <a:ext cx="754193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4289F1-5031-4ACB-89C9-CF621B74C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109" y="484632"/>
            <a:ext cx="6730277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sv-SE" dirty="0"/>
              <a:t>Matchprotokoll- Före matchen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8EE263-CB32-463B-A028-09D0A66AFE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76414"/>
            <a:ext cx="4628652" cy="11224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E3C342-FC14-432E-A741-E710B7554B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320251"/>
            <a:ext cx="4650070" cy="87188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0AB05-7A3E-4816-A7D1-B3FEC0529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0109" y="2121408"/>
            <a:ext cx="6730276" cy="4050792"/>
          </a:xfrm>
        </p:spPr>
        <p:txBody>
          <a:bodyPr>
            <a:normAutofit/>
          </a:bodyPr>
          <a:lstStyle/>
          <a:p>
            <a:r>
              <a:rPr lang="sv-SE" sz="1800"/>
              <a:t>Fyll i lagens namn under Lag A/B</a:t>
            </a:r>
          </a:p>
          <a:p>
            <a:pPr lvl="1"/>
            <a:r>
              <a:rPr lang="sv-SE" dirty="0"/>
              <a:t>Hemmalaget är normalt A, den som står först i spelprogrammet</a:t>
            </a:r>
          </a:p>
          <a:p>
            <a:r>
              <a:rPr lang="sv-SE" sz="1800"/>
              <a:t>Fyll i tävling (U15 nivå 1 pool A), match nr, plats, datum, kl (match-start), namn på domare med VERSALER</a:t>
            </a:r>
          </a:p>
          <a:p>
            <a:pPr lvl="1"/>
            <a:r>
              <a:rPr lang="sv-SE" dirty="0"/>
              <a:t>Domare fyller normalt i sina egna namn (oftast 2)</a:t>
            </a:r>
          </a:p>
          <a:p>
            <a:pPr lvl="1"/>
            <a:r>
              <a:rPr lang="sv-SE" dirty="0"/>
              <a:t>Match nr har jag aldrig fyllt i</a:t>
            </a:r>
          </a:p>
          <a:p>
            <a:r>
              <a:rPr lang="sv-SE" sz="1800"/>
              <a:t>Fyll i namn på sekretariatets medlemmar</a:t>
            </a:r>
          </a:p>
          <a:p>
            <a:r>
              <a:rPr lang="sv-SE" sz="1800"/>
              <a:t>Fyll i allt med svart eller blå penna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92C9014-AB11-4BFE-A139-83ABCB809D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C670FDA-BC77-44D7-BBA1-096C3455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BE4B21F-AD73-4E2D-9C19-44858BA010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6363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AED7BCF1-0F24-473F-919D-A22273B49A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9" t="29205" r="25138" b="2"/>
          <a:stretch/>
        </p:blipFill>
        <p:spPr>
          <a:xfrm>
            <a:off x="840032" y="3845334"/>
            <a:ext cx="3012707" cy="284211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C19136A-D88A-43F6-8F13-0788481BC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1672" y="0"/>
            <a:ext cx="7540328" cy="6857999"/>
          </a:xfrm>
          <a:prstGeom prst="rect">
            <a:avLst/>
          </a:prstGeom>
          <a:blipFill dpi="0" rotWithShape="1">
            <a:blip r:embed="rId3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A3186A-FCCB-4A4B-A19F-E7FD6C768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109" y="484632"/>
            <a:ext cx="6730277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sv-SE" sz="4400"/>
              <a:t>Matchprotokoll- Före matchen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065DBA-9B82-4CEF-8DA5-5FC151D4404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7090"/>
          <a:stretch/>
        </p:blipFill>
        <p:spPr>
          <a:xfrm>
            <a:off x="991401" y="36058"/>
            <a:ext cx="3012707" cy="360229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13B01-75FC-433B-A3E1-60EEAD882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0109" y="2121408"/>
            <a:ext cx="6730276" cy="4050792"/>
          </a:xfrm>
        </p:spPr>
        <p:txBody>
          <a:bodyPr>
            <a:normAutofit/>
          </a:bodyPr>
          <a:lstStyle/>
          <a:p>
            <a:r>
              <a:rPr lang="sv-SE" dirty="0"/>
              <a:t>Fyll i spelares efternamn och förnamnsinitial i VERSALER (FRISK. R) och dennes tröjnummer</a:t>
            </a:r>
          </a:p>
          <a:p>
            <a:pPr lvl="1"/>
            <a:r>
              <a:rPr lang="sv-SE" dirty="0"/>
              <a:t>Lagkapten markeras med ”(K)” efter spelarens namn</a:t>
            </a:r>
          </a:p>
          <a:p>
            <a:pPr lvl="1"/>
            <a:r>
              <a:rPr lang="sv-SE" dirty="0"/>
              <a:t>Fyll i spelarna i ordning med lägst tröjnummer först</a:t>
            </a:r>
          </a:p>
          <a:p>
            <a:pPr lvl="1"/>
            <a:r>
              <a:rPr lang="sv-SE" dirty="0"/>
              <a:t>Normalt ber man resp. coach fylla i</a:t>
            </a:r>
          </a:p>
          <a:p>
            <a:pPr lvl="1"/>
            <a:r>
              <a:rPr lang="sv-SE" dirty="0"/>
              <a:t>Om ett lag har färre än 12 spelare dras en horisontell linje över tomma rader</a:t>
            </a:r>
          </a:p>
          <a:p>
            <a:r>
              <a:rPr lang="sv-SE" dirty="0"/>
              <a:t>Sätt kryss vid start-femman för resp. lag</a:t>
            </a:r>
          </a:p>
          <a:p>
            <a:pPr lvl="1"/>
            <a:r>
              <a:rPr lang="sv-SE" dirty="0"/>
              <a:t>Ringa in kryssen vid matchstart ifall start-femman stämmer</a:t>
            </a:r>
          </a:p>
          <a:p>
            <a:r>
              <a:rPr lang="sv-SE" dirty="0"/>
              <a:t>Fyll i namn på Coach och Ass. Coach i VERSALER på samma vis som spelarna</a:t>
            </a:r>
          </a:p>
          <a:p>
            <a:endParaRPr lang="sv-SE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E36AC96-F40E-47D6-9026-9E1399C76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E46513B-357D-43ED-9C08-38E7BE22A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7E6C0C8-4BA7-4425-BE47-C7DE9E230A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D8C93E9-F213-423D-B32A-1255FB2711AA}"/>
              </a:ext>
            </a:extLst>
          </p:cNvPr>
          <p:cNvCxnSpPr>
            <a:cxnSpLocks/>
          </p:cNvCxnSpPr>
          <p:nvPr/>
        </p:nvCxnSpPr>
        <p:spPr>
          <a:xfrm flipH="1" flipV="1">
            <a:off x="2146434" y="1170951"/>
            <a:ext cx="2720206" cy="11353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EEF7E58-4CF5-43BA-9BBB-379EFE020EF4}"/>
              </a:ext>
            </a:extLst>
          </p:cNvPr>
          <p:cNvCxnSpPr>
            <a:cxnSpLocks/>
          </p:cNvCxnSpPr>
          <p:nvPr/>
        </p:nvCxnSpPr>
        <p:spPr>
          <a:xfrm flipH="1" flipV="1">
            <a:off x="3185962" y="1897813"/>
            <a:ext cx="1784147" cy="26655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29E8A5E-CEFE-4EB9-853A-9B28BEC38FBE}"/>
              </a:ext>
            </a:extLst>
          </p:cNvPr>
          <p:cNvCxnSpPr>
            <a:cxnSpLocks/>
          </p:cNvCxnSpPr>
          <p:nvPr/>
        </p:nvCxnSpPr>
        <p:spPr>
          <a:xfrm flipH="1" flipV="1">
            <a:off x="2346386" y="3269412"/>
            <a:ext cx="2623723" cy="22169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8275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C06EAFD-0C69-4B3B-BEA7-E7E11DDF9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066C89-42FB-4624-9AFE-3A31B3649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4648169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156C60-6A4B-49D8-B59E-93E7DAE57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6"/>
            <a:ext cx="3686312" cy="5528734"/>
          </a:xfrm>
        </p:spPr>
        <p:txBody>
          <a:bodyPr>
            <a:normAutofit/>
          </a:bodyPr>
          <a:lstStyle/>
          <a:p>
            <a:pPr algn="r"/>
            <a:r>
              <a:rPr lang="sv-SE" sz="3400" dirty="0">
                <a:solidFill>
                  <a:srgbClr val="FFFFFF"/>
                </a:solidFill>
              </a:rPr>
              <a:t>Matchprotokoll- Under matchen; Det löpande resultatet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DD6CA-7BA5-4D70-ACE1-FECABFFF5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3780" y="599768"/>
            <a:ext cx="6074467" cy="5572432"/>
          </a:xfrm>
        </p:spPr>
        <p:txBody>
          <a:bodyPr anchor="t" anchorCtr="0">
            <a:normAutofit/>
          </a:bodyPr>
          <a:lstStyle/>
          <a:p>
            <a:r>
              <a:rPr lang="sv-SE" dirty="0"/>
              <a:t>1 Poäng noteras med en prick</a:t>
            </a:r>
          </a:p>
          <a:p>
            <a:pPr lvl="1"/>
            <a:r>
              <a:rPr lang="sv-SE" dirty="0"/>
              <a:t>Vid straffpoäng</a:t>
            </a:r>
          </a:p>
          <a:p>
            <a:r>
              <a:rPr lang="sv-SE" dirty="0"/>
              <a:t>2 Poäng noteras med diagonalt streck</a:t>
            </a:r>
          </a:p>
          <a:p>
            <a:pPr lvl="1"/>
            <a:r>
              <a:rPr lang="sv-SE" dirty="0"/>
              <a:t>Vid kast från 2-poängszonen</a:t>
            </a:r>
          </a:p>
          <a:p>
            <a:r>
              <a:rPr lang="sv-SE" dirty="0"/>
              <a:t>3 Poäng noteras med diagonalt streck samt ring runt spelarnummer</a:t>
            </a:r>
          </a:p>
          <a:p>
            <a:pPr lvl="1"/>
            <a:r>
              <a:rPr lang="sv-SE" dirty="0"/>
              <a:t>Vid kast utanför 3-poängslinjen</a:t>
            </a:r>
          </a:p>
          <a:p>
            <a:r>
              <a:rPr lang="sv-SE" dirty="0"/>
              <a:t>Spelarnummer noteras bredvid varje gjord poäng</a:t>
            </a:r>
          </a:p>
          <a:p>
            <a:r>
              <a:rPr lang="sv-SE" dirty="0"/>
              <a:t>Vid periodslut ringas senaste poäng in samt streck under.</a:t>
            </a:r>
          </a:p>
          <a:p>
            <a:r>
              <a:rPr lang="sv-SE" dirty="0"/>
              <a:t>Vid periodslut summeras periodens resultat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218FBC-B2D6-48CA-9289-C4110162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DED9084-49DA-4911-ACB7-5F9E4DEFA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E815B4-6A26-41ED-9736-A56FA791C1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00828" y="41308"/>
            <a:ext cx="915542" cy="67330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57E8CE-43BA-46E6-BAF3-68AE4AA51F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1831" y="4675742"/>
            <a:ext cx="4766225" cy="2182258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A347DD0-A715-4D58-9C9D-E9DEDC6B53DD}"/>
              </a:ext>
            </a:extLst>
          </p:cNvPr>
          <p:cNvCxnSpPr/>
          <p:nvPr/>
        </p:nvCxnSpPr>
        <p:spPr>
          <a:xfrm flipV="1">
            <a:off x="9182501" y="346509"/>
            <a:ext cx="2476098" cy="4235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AD5CA9F-D5C8-40E5-80AC-AAA15047EE93}"/>
              </a:ext>
            </a:extLst>
          </p:cNvPr>
          <p:cNvCxnSpPr>
            <a:cxnSpLocks/>
          </p:cNvCxnSpPr>
          <p:nvPr/>
        </p:nvCxnSpPr>
        <p:spPr>
          <a:xfrm flipV="1">
            <a:off x="10115121" y="1023280"/>
            <a:ext cx="1085707" cy="4778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D63EC6E-F7CB-41DB-A987-626C52C4A957}"/>
              </a:ext>
            </a:extLst>
          </p:cNvPr>
          <p:cNvCxnSpPr>
            <a:cxnSpLocks/>
          </p:cNvCxnSpPr>
          <p:nvPr/>
        </p:nvCxnSpPr>
        <p:spPr>
          <a:xfrm flipV="1">
            <a:off x="10748298" y="2022520"/>
            <a:ext cx="452530" cy="2554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55A1FD5-C77D-42E0-BF6F-A32C6917AAF4}"/>
              </a:ext>
            </a:extLst>
          </p:cNvPr>
          <p:cNvCxnSpPr>
            <a:cxnSpLocks/>
          </p:cNvCxnSpPr>
          <p:nvPr/>
        </p:nvCxnSpPr>
        <p:spPr>
          <a:xfrm flipV="1">
            <a:off x="10879095" y="2704699"/>
            <a:ext cx="522630" cy="12664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6DBFD43-308D-4109-A033-303D3F4C228D}"/>
              </a:ext>
            </a:extLst>
          </p:cNvPr>
          <p:cNvCxnSpPr>
            <a:cxnSpLocks/>
          </p:cNvCxnSpPr>
          <p:nvPr/>
        </p:nvCxnSpPr>
        <p:spPr>
          <a:xfrm flipV="1">
            <a:off x="10675716" y="2465221"/>
            <a:ext cx="583587" cy="8552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C9F1F3F-E3D3-49DB-B903-335193AA7F05}"/>
              </a:ext>
            </a:extLst>
          </p:cNvPr>
          <p:cNvSpPr txBox="1"/>
          <p:nvPr/>
        </p:nvSpPr>
        <p:spPr>
          <a:xfrm rot="1390780">
            <a:off x="-208978" y="1049561"/>
            <a:ext cx="5198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chemeClr val="bg1"/>
                </a:solidFill>
              </a:rPr>
              <a:t>Börja med röd penna och byt varje period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D08E891-DCD3-4F42-A2DE-16FB086107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0706" y="5155830"/>
            <a:ext cx="6524625" cy="1219200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5E7CD5B-5E43-423D-A8FE-66DCC106DC6C}"/>
              </a:ext>
            </a:extLst>
          </p:cNvPr>
          <p:cNvCxnSpPr>
            <a:cxnSpLocks/>
          </p:cNvCxnSpPr>
          <p:nvPr/>
        </p:nvCxnSpPr>
        <p:spPr>
          <a:xfrm flipH="1">
            <a:off x="6094477" y="4841507"/>
            <a:ext cx="1529049" cy="4311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42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6628C4-F314-4080-8D76-BCABDD6BC8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6502" y="0"/>
            <a:ext cx="6125497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1A16E3-BA83-417A-8125-CF7559D64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484632"/>
            <a:ext cx="5299586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sv-SE" sz="4000"/>
              <a:t>Matchprotokoll- Under matchen; Foul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EFD059-5E3E-4A04-85CA-9DB4C471EE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999" y="884291"/>
            <a:ext cx="5112461" cy="509967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B39B5-57CB-4FD0-8B4E-0A6183916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9" y="2121408"/>
            <a:ext cx="5299585" cy="4050792"/>
          </a:xfrm>
        </p:spPr>
        <p:txBody>
          <a:bodyPr>
            <a:normAutofit lnSpcReduction="10000"/>
          </a:bodyPr>
          <a:lstStyle/>
          <a:p>
            <a:r>
              <a:rPr lang="sv-SE" sz="1800" dirty="0"/>
              <a:t>Personlig, teknisk, osportslig och </a:t>
            </a:r>
            <a:r>
              <a:rPr lang="sv-SE" sz="1800" dirty="0" err="1"/>
              <a:t>diskvalifiserande</a:t>
            </a:r>
            <a:r>
              <a:rPr lang="sv-SE" sz="1800" dirty="0"/>
              <a:t> foul markeras med ”P”, ”T”, ”U” resp. ”D” vid spelare</a:t>
            </a:r>
          </a:p>
          <a:p>
            <a:pPr lvl="1"/>
            <a:r>
              <a:rPr lang="sv-SE" sz="1600" dirty="0"/>
              <a:t>Även </a:t>
            </a:r>
            <a:r>
              <a:rPr lang="sv-SE" sz="1600" dirty="0" err="1"/>
              <a:t>lagfoul</a:t>
            </a:r>
            <a:r>
              <a:rPr lang="sv-SE" sz="1600" dirty="0"/>
              <a:t> noteras med ”X” i första lediga ruta för resp. period</a:t>
            </a:r>
          </a:p>
          <a:p>
            <a:r>
              <a:rPr lang="sv-SE" sz="1800" dirty="0"/>
              <a:t>Får spelare sin andra tekniska eller osportsliga foul noteras ”GD” efter foulen</a:t>
            </a:r>
          </a:p>
          <a:p>
            <a:r>
              <a:rPr lang="sv-SE" sz="1800" dirty="0"/>
              <a:t>Personlig samt ”annan” foul på coach noteras med ”C” resp. ”B” vid coachen</a:t>
            </a:r>
          </a:p>
          <a:p>
            <a:r>
              <a:rPr lang="sv-SE" sz="1800" dirty="0"/>
              <a:t>Alla foul som innebär straffkast noteras med en siffra i det nedre högra hörnet i rutan (1, 2 eller 3)</a:t>
            </a:r>
          </a:p>
          <a:p>
            <a:r>
              <a:rPr lang="sv-SE" sz="1800" dirty="0"/>
              <a:t>Efter varje period dras ett tjockt streck till höger om använda foulrutor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C051C96-CCC6-4B6F-804C-54DDBDD6A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E4E8D1A-E723-4074-A77C-129268478A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92EF4C7-EA57-4269-959A-1BF8E9B48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7696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6628C4-F314-4080-8D76-BCABDD6BC8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6502" y="0"/>
            <a:ext cx="6125497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1A16E3-BA83-417A-8125-CF7559D64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484632"/>
            <a:ext cx="5299586" cy="1609344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sv-SE" sz="4000" dirty="0"/>
              <a:t>Matchprotokoll- Under matchen; Timeout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EFD059-5E3E-4A04-85CA-9DB4C471EE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999" y="884291"/>
            <a:ext cx="5112461" cy="509967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B39B5-57CB-4FD0-8B4E-0A6183916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9" y="2121408"/>
            <a:ext cx="5299585" cy="4050792"/>
          </a:xfrm>
        </p:spPr>
        <p:txBody>
          <a:bodyPr>
            <a:normAutofit/>
          </a:bodyPr>
          <a:lstStyle/>
          <a:p>
            <a:r>
              <a:rPr lang="sv-SE" sz="1800" dirty="0"/>
              <a:t>När timeout beviljats skrivs aktuell spelminut in i första lediga rutan för aktuell halvlek eller förlängningsperiod</a:t>
            </a:r>
          </a:p>
          <a:p>
            <a:r>
              <a:rPr lang="sv-SE" sz="1800" dirty="0"/>
              <a:t>När en halvlek eller förlängningsperiod slutar skall inte använda time-outrutor markeras med två horisontella linjer</a:t>
            </a:r>
          </a:p>
          <a:p>
            <a:r>
              <a:rPr lang="sv-SE" sz="1800" dirty="0"/>
              <a:t>Om lag i andra halvlek inte utnyttjar sin första time-out innan sista två minuterna av halvleken så skall sekreteraren skriva in två horisontella linjer i första time-outrutan för andra halvlek</a:t>
            </a:r>
          </a:p>
          <a:p>
            <a:pPr lvl="1"/>
            <a:r>
              <a:rPr lang="sv-SE" sz="1600" dirty="0"/>
              <a:t>De sista 2min får man alltså ta max 2 timeouter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C051C96-CCC6-4B6F-804C-54DDBDD6A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E4E8D1A-E723-4074-A77C-129268478A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92EF4C7-EA57-4269-959A-1BF8E9B48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1752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10">
            <a:extLst>
              <a:ext uri="{FF2B5EF4-FFF2-40B4-BE49-F238E27FC236}">
                <a16:creationId xmlns:a16="http://schemas.microsoft.com/office/drawing/2014/main" id="{8A3E33AE-BEC0-44D9-B1CF-E0F049058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0070" y="0"/>
            <a:ext cx="754193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CB830C-858A-4727-A11A-8D81BC50D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109" y="484632"/>
            <a:ext cx="6730277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sv-SE"/>
              <a:t>Matchprotokoll- Efter matchen</a:t>
            </a:r>
            <a:endParaRPr lang="sv-S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174D42-1A53-48CB-8324-14790E5E30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79" y="5505651"/>
            <a:ext cx="6765649" cy="12685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089C3D-F1FD-41A0-93EF-87E5455C5C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6634" y="47140"/>
            <a:ext cx="798698" cy="17084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DB5E7C-6809-4E06-9CB3-B8AED82F7A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680" y="1822533"/>
            <a:ext cx="3530814" cy="352198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2B5E7-6AE4-4407-B4D6-C22200847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0109" y="2121408"/>
            <a:ext cx="6730276" cy="4050792"/>
          </a:xfrm>
        </p:spPr>
        <p:txBody>
          <a:bodyPr>
            <a:normAutofit/>
          </a:bodyPr>
          <a:lstStyle/>
          <a:p>
            <a:r>
              <a:rPr lang="sv-SE" sz="1800" dirty="0"/>
              <a:t>Stäng löpande poängställning med ytterligare en tjock linje under poängen samt diagonala streck på tomma poängrutor</a:t>
            </a:r>
          </a:p>
          <a:p>
            <a:r>
              <a:rPr lang="sv-SE" sz="1800" dirty="0"/>
              <a:t>Stäng spelares, coachers och lagfouls med horisontellt streck i tomma foul rutor</a:t>
            </a:r>
          </a:p>
          <a:p>
            <a:r>
              <a:rPr lang="sv-SE" sz="1800" dirty="0"/>
              <a:t>Stäng tomma timeout rutor med dubbla horisontellt streck</a:t>
            </a:r>
          </a:p>
          <a:p>
            <a:r>
              <a:rPr lang="sv-SE" sz="1800" dirty="0"/>
              <a:t>Fyll i slutresultat samt segrande lag</a:t>
            </a:r>
          </a:p>
          <a:p>
            <a:r>
              <a:rPr lang="sv-SE" sz="1800" dirty="0"/>
              <a:t>Be domare skriva under protokollet</a:t>
            </a:r>
          </a:p>
        </p:txBody>
      </p:sp>
      <p:grpSp>
        <p:nvGrpSpPr>
          <p:cNvPr id="31" name="Group 12">
            <a:extLst>
              <a:ext uri="{FF2B5EF4-FFF2-40B4-BE49-F238E27FC236}">
                <a16:creationId xmlns:a16="http://schemas.microsoft.com/office/drawing/2014/main" id="{9B89B816-8338-4E83-96E2-DF0871F1E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83AB7AE-C4BF-42A6-9EC1-2509D3D54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7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2" name="Oval 14">
              <a:extLst>
                <a:ext uri="{FF2B5EF4-FFF2-40B4-BE49-F238E27FC236}">
                  <a16:creationId xmlns:a16="http://schemas.microsoft.com/office/drawing/2014/main" id="{D796BCD5-7D5D-473F-90A9-EB32567DE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89749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799C3D5-7D55-4046-808C-F290F456D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61035" y="1679569"/>
            <a:ext cx="3498864" cy="3498858"/>
            <a:chOff x="1061035" y="1679569"/>
            <a:chExt cx="3498864" cy="349885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59D8741-EAD6-41B1-A882-70D70FC358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1035" y="1679569"/>
              <a:ext cx="3498864" cy="3498858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5444F36-3103-4D11-A25F-C054D4606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46134" y="1864667"/>
              <a:ext cx="3128666" cy="312866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FAD0804-2BFA-4984-BA28-0E151226F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145" y="2376862"/>
            <a:ext cx="2640646" cy="2104273"/>
          </a:xfrm>
          <a:noFill/>
        </p:spPr>
        <p:txBody>
          <a:bodyPr>
            <a:normAutofit/>
          </a:bodyPr>
          <a:lstStyle/>
          <a:p>
            <a:pPr algn="ctr"/>
            <a:r>
              <a:rPr lang="sv-SE" sz="2300">
                <a:solidFill>
                  <a:srgbClr val="FFFFFF"/>
                </a:solidFill>
              </a:rPr>
              <a:t>Matchprotokoll- Vad händer om det blir fel?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02277" y="3388659"/>
            <a:ext cx="3657600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92BE6-6062-433E-AEF3-5DE03F091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1089" y="725394"/>
            <a:ext cx="5142658" cy="5407212"/>
          </a:xfrm>
        </p:spPr>
        <p:txBody>
          <a:bodyPr anchor="ctr">
            <a:normAutofit/>
          </a:bodyPr>
          <a:lstStyle/>
          <a:p>
            <a:r>
              <a:rPr lang="sv-SE" dirty="0"/>
              <a:t>Mindre fel är det bara justera själv</a:t>
            </a:r>
          </a:p>
          <a:p>
            <a:r>
              <a:rPr lang="sv-SE" dirty="0"/>
              <a:t>Vid större fel (som kan bli en onödig diskussion), vänta tills bollstopp och tillkalla domare för justering.</a:t>
            </a:r>
          </a:p>
          <a:p>
            <a:pPr lvl="1"/>
            <a:r>
              <a:rPr lang="sv-SE" dirty="0"/>
              <a:t>Domaren kan komma att skicka in en rapport om förloppet (ifall diskussion skulle uppstå efteråt)</a:t>
            </a:r>
          </a:p>
        </p:txBody>
      </p:sp>
    </p:spTree>
    <p:extLst>
      <p:ext uri="{BB962C8B-B14F-4D97-AF65-F5344CB8AC3E}">
        <p14:creationId xmlns:p14="http://schemas.microsoft.com/office/powerpoint/2010/main" val="24519733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479A59-4030-4779-818B-5FC903F65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Matchklocka och scoreboard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A49877-DBC8-4AE2-9D96-CD92E14F0F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520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C06EAFD-0C69-4B3B-BEA7-E7E11DDF9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066C89-42FB-4624-9AFE-3A31B3649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4648169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6B2B63-B05E-4E9A-B002-22AA91534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6"/>
            <a:ext cx="3686312" cy="5528734"/>
          </a:xfrm>
        </p:spPr>
        <p:txBody>
          <a:bodyPr>
            <a:normAutofit/>
          </a:bodyPr>
          <a:lstStyle/>
          <a:p>
            <a:pPr algn="r"/>
            <a:r>
              <a:rPr lang="sv-SE" sz="3400">
                <a:solidFill>
                  <a:srgbClr val="FFFFFF"/>
                </a:solidFill>
              </a:rPr>
              <a:t>Barn- och ungdomsbasket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993D4-8A77-4E8A-8360-880A44AF9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3780" y="599768"/>
            <a:ext cx="6074467" cy="5572432"/>
          </a:xfrm>
        </p:spPr>
        <p:txBody>
          <a:bodyPr anchor="ctr">
            <a:normAutofit lnSpcReduction="10000"/>
          </a:bodyPr>
          <a:lstStyle/>
          <a:p>
            <a:r>
              <a:rPr lang="sv-SE" dirty="0" err="1"/>
              <a:t>Easybasket</a:t>
            </a:r>
            <a:r>
              <a:rPr lang="sv-SE" dirty="0"/>
              <a:t> (U8 – U12 / 8-12år)</a:t>
            </a:r>
          </a:p>
          <a:p>
            <a:pPr lvl="1"/>
            <a:r>
              <a:rPr lang="sv-SE" dirty="0"/>
              <a:t>EB omgångar anordnade av föreningar</a:t>
            </a:r>
          </a:p>
          <a:p>
            <a:r>
              <a:rPr lang="sv-SE" dirty="0"/>
              <a:t>Ungdom (U13 – U19 / 13–19år)</a:t>
            </a:r>
          </a:p>
          <a:p>
            <a:pPr lvl="1"/>
            <a:r>
              <a:rPr lang="sv-SE" dirty="0"/>
              <a:t>Nivå 1 =&gt; Slutspel i Stockholms serien</a:t>
            </a:r>
          </a:p>
          <a:p>
            <a:pPr lvl="1"/>
            <a:r>
              <a:rPr lang="sv-SE" dirty="0"/>
              <a:t>Nivå 2 &amp; 3 =&gt; Slutspel i Stockholms serien eller Lions Basket Cup</a:t>
            </a:r>
          </a:p>
          <a:p>
            <a:pPr lvl="1"/>
            <a:r>
              <a:rPr lang="sv-SE" dirty="0"/>
              <a:t>Bollar, storlek 6, används i alla åldersgrupper på flicksidan samt U13-U14 på pojksidan.</a:t>
            </a:r>
          </a:p>
          <a:p>
            <a:pPr lvl="2"/>
            <a:r>
              <a:rPr lang="sv-SE" dirty="0"/>
              <a:t>Pojkar U15 =&gt; spelar med storlek 7 </a:t>
            </a:r>
          </a:p>
          <a:p>
            <a:pPr lvl="1"/>
            <a:r>
              <a:rPr lang="sv-SE" dirty="0"/>
              <a:t>Samtliga matcher i åldersklasserna </a:t>
            </a:r>
            <a:r>
              <a:rPr lang="sv-SE" b="1" dirty="0"/>
              <a:t>U13 och U14 är speltiden 4 gånger 8 minuter</a:t>
            </a:r>
            <a:r>
              <a:rPr lang="sv-SE" dirty="0"/>
              <a:t> med 2 minuters paus mellan den 1:a och 2:a perioden, 3:e och 4:e perioden samt 5 minuters paus mellan den 2:a och 3:e perioden. Eventuell förlängningsperiod är 3 minuter.</a:t>
            </a:r>
          </a:p>
          <a:p>
            <a:pPr lvl="1"/>
            <a:r>
              <a:rPr lang="sv-SE" dirty="0"/>
              <a:t>I åldersklassen </a:t>
            </a:r>
            <a:r>
              <a:rPr lang="sv-SE" b="1" dirty="0"/>
              <a:t>U15 och äldre är speltiden 4 gånger 10 minuter</a:t>
            </a:r>
            <a:r>
              <a:rPr lang="sv-SE" dirty="0"/>
              <a:t> med 2 minuters paus mellan den 1:a och 2:a perioden, 3:e och 4:e perioden samt 10 minuters paus mellan den 2:a och 3:e perioden. Eventuell förlängningsperiod är 5 minuter. </a:t>
            </a:r>
          </a:p>
          <a:p>
            <a:endParaRPr lang="sv-SE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218FBC-B2D6-48CA-9289-C4110162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DED9084-49DA-4911-ACB7-5F9E4DEFA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4000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9E61CF6-8F07-4962-9613-3E030E3AE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1FCAC49-5E07-44A5-9C4F-C32272148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9777" y="639763"/>
            <a:ext cx="3046073" cy="5177377"/>
          </a:xfrm>
          <a:ln>
            <a:noFill/>
          </a:ln>
        </p:spPr>
        <p:txBody>
          <a:bodyPr>
            <a:normAutofit/>
          </a:bodyPr>
          <a:lstStyle/>
          <a:p>
            <a:r>
              <a:rPr lang="sv-SE" sz="4000"/>
              <a:t>Tidtagning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93D30EF-116A-4B76-BB80-8E43340D4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31DFC7B-4141-44FE-B9F9-8030DAD7C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61A8904-4FC3-442E-B6CF-CD2E9D4BF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193C8627-32CA-4F00-9D2E-0B48184A19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8033511"/>
              </p:ext>
            </p:extLst>
          </p:nvPr>
        </p:nvGraphicFramePr>
        <p:xfrm>
          <a:off x="622300" y="639763"/>
          <a:ext cx="6572250" cy="55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2229243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799C3D5-7D55-4046-808C-F290F456D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61035" y="1679569"/>
            <a:ext cx="3498864" cy="3498858"/>
            <a:chOff x="1061035" y="1679569"/>
            <a:chExt cx="3498864" cy="349885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59D8741-EAD6-41B1-A882-70D70FC358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1035" y="1679569"/>
              <a:ext cx="3498864" cy="3498858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5444F36-3103-4D11-A25F-C054D4606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46134" y="1864667"/>
              <a:ext cx="3128666" cy="312866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8FD0E95-EFF6-44A8-8345-F3E3DFBD8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145" y="2376862"/>
            <a:ext cx="2640646" cy="2104273"/>
          </a:xfrm>
          <a:noFill/>
        </p:spPr>
        <p:txBody>
          <a:bodyPr>
            <a:normAutofit/>
          </a:bodyPr>
          <a:lstStyle/>
          <a:p>
            <a:pPr algn="ctr"/>
            <a:r>
              <a:rPr lang="sv-SE" sz="3000">
                <a:solidFill>
                  <a:srgbClr val="FFFFFF"/>
                </a:solidFill>
              </a:rPr>
              <a:t>Tidtagning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02277" y="3388659"/>
            <a:ext cx="3657600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E0427-CF08-424E-A260-4A23F684A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1089" y="725394"/>
            <a:ext cx="5142658" cy="5407212"/>
          </a:xfrm>
        </p:spPr>
        <p:txBody>
          <a:bodyPr anchor="ctr">
            <a:normAutofit/>
          </a:bodyPr>
          <a:lstStyle/>
          <a:p>
            <a:r>
              <a:rPr lang="sv-SE" dirty="0"/>
              <a:t>Tidtagaren ska även sköta tidtagning och signalering till domare före match, under paus och timeout.</a:t>
            </a:r>
          </a:p>
          <a:p>
            <a:r>
              <a:rPr lang="sv-SE" dirty="0"/>
              <a:t>Detta brukar dock domarna själva hantera</a:t>
            </a:r>
          </a:p>
        </p:txBody>
      </p:sp>
    </p:spTree>
    <p:extLst>
      <p:ext uri="{BB962C8B-B14F-4D97-AF65-F5344CB8AC3E}">
        <p14:creationId xmlns:p14="http://schemas.microsoft.com/office/powerpoint/2010/main" val="11656344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C06EAFD-0C69-4B3B-BEA7-E7E11DDF9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066C89-42FB-4624-9AFE-3A31B3649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4648169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BDC700-B94C-4987-A2E5-CE7B6DADB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6"/>
            <a:ext cx="3686312" cy="5528734"/>
          </a:xfrm>
        </p:spPr>
        <p:txBody>
          <a:bodyPr>
            <a:normAutofit/>
          </a:bodyPr>
          <a:lstStyle/>
          <a:p>
            <a:pPr algn="r"/>
            <a:r>
              <a:rPr lang="sv-SE">
                <a:solidFill>
                  <a:srgbClr val="FFFFFF"/>
                </a:solidFill>
              </a:rPr>
              <a:t>Scoreboard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C0992-06C4-49E2-830C-00676344C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3780" y="599768"/>
            <a:ext cx="6074467" cy="5572432"/>
          </a:xfrm>
        </p:spPr>
        <p:txBody>
          <a:bodyPr anchor="ctr">
            <a:normAutofit/>
          </a:bodyPr>
          <a:lstStyle/>
          <a:p>
            <a:r>
              <a:rPr lang="sv-SE" dirty="0"/>
              <a:t>Indikera poängställning på scoreboard genom att använda +/- knapparna</a:t>
            </a:r>
          </a:p>
          <a:p>
            <a:pPr lvl="1"/>
            <a:r>
              <a:rPr lang="sv-SE" dirty="0"/>
              <a:t>Vissa anläggningar har +/- knapp och en ”visa” knapp</a:t>
            </a:r>
          </a:p>
          <a:p>
            <a:r>
              <a:rPr lang="sv-SE" dirty="0"/>
              <a:t>Synkronisera scoreboard med matchprotokoll under lugnare perioder (paus, timeout etc.)</a:t>
            </a:r>
          </a:p>
          <a:p>
            <a:pPr lvl="1"/>
            <a:r>
              <a:rPr lang="sv-SE" dirty="0"/>
              <a:t>Notera att matchprotokollet gäller såvida det inte är uppenbart fel i protokollet.</a:t>
            </a:r>
            <a:br>
              <a:rPr lang="sv-SE" dirty="0"/>
            </a:br>
            <a:r>
              <a:rPr lang="sv-SE" dirty="0"/>
              <a:t>Är ni inte överens är det matchprotokollet som gäller, justera scoreboard därefter.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218FBC-B2D6-48CA-9289-C4110162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DED9084-49DA-4911-ACB7-5F9E4DEFA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11261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0186E3-F60B-4004-9605-C141726C9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24-sekunderstidtagning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D89575-7494-46E6-A385-6B2230AFED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66426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F8E79F-FA0A-4BE6-8C45-E12E1D78C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sv-SE" dirty="0"/>
              <a:t>24-sekunderstidtagning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3F2688F-2D89-42CD-8BA0-9D513800F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>
            <a:normAutofit lnSpcReduction="10000"/>
          </a:bodyPr>
          <a:lstStyle/>
          <a:p>
            <a:r>
              <a:rPr lang="sv-SE" sz="1700"/>
              <a:t>Läs på regelverket i </a:t>
            </a:r>
            <a:r>
              <a:rPr lang="sv-SE" sz="1700">
                <a:hlinkClick r:id="rId4"/>
              </a:rPr>
              <a:t>kompendium_utbildning_i_sekretariatet-_sbbf-2014.pdf</a:t>
            </a:r>
            <a:endParaRPr lang="sv-SE" sz="1700"/>
          </a:p>
          <a:p>
            <a:r>
              <a:rPr lang="sv-SE" sz="1700"/>
              <a:t>Några </a:t>
            </a:r>
            <a:r>
              <a:rPr lang="sv-SE" sz="1700" err="1"/>
              <a:t>basregler</a:t>
            </a:r>
            <a:r>
              <a:rPr lang="sv-SE" sz="1700"/>
              <a:t> som täcker in större delen av matchen</a:t>
            </a:r>
          </a:p>
          <a:p>
            <a:pPr lvl="1"/>
            <a:r>
              <a:rPr lang="sv-SE" sz="1700"/>
              <a:t>Klockan startas och stoppas med matchklockan</a:t>
            </a:r>
          </a:p>
          <a:p>
            <a:pPr lvl="2"/>
            <a:r>
              <a:rPr lang="sv-SE" sz="1700"/>
              <a:t>Klockan går endast när bollen är i spel</a:t>
            </a:r>
          </a:p>
          <a:p>
            <a:pPr lvl="1"/>
            <a:r>
              <a:rPr lang="sv-SE" sz="1700"/>
              <a:t>Klockan ställs på 24s och startas då ett lag tar/får kontroll av bollen då bollen är/sätts i spel.</a:t>
            </a:r>
          </a:p>
          <a:p>
            <a:pPr lvl="1"/>
            <a:r>
              <a:rPr lang="sv-SE" sz="1700"/>
              <a:t>Klockan ställs på 14s då bollen träffar ringen vid skottförsök och sista straff</a:t>
            </a:r>
          </a:p>
          <a:p>
            <a:pPr lvl="2"/>
            <a:r>
              <a:rPr lang="sv-SE" sz="1700"/>
              <a:t>Tar försvarande lag kontroll av bollen efter detta gäller regel 1 (ställs på 24s)</a:t>
            </a:r>
          </a:p>
          <a:p>
            <a:pPr lvl="1"/>
            <a:r>
              <a:rPr lang="sv-SE" sz="1700"/>
              <a:t>Vid foul från försvarande lag</a:t>
            </a:r>
          </a:p>
          <a:p>
            <a:pPr lvl="2"/>
            <a:r>
              <a:rPr lang="sv-SE" sz="1700"/>
              <a:t>Återställ till 24s om inkast tilldelas på bakre planhalvan</a:t>
            </a:r>
          </a:p>
          <a:p>
            <a:pPr lvl="2"/>
            <a:r>
              <a:rPr lang="sv-SE" sz="1700"/>
              <a:t>Återställ till 14s om inkast tilldelas på främre planhalvan och det återstår 13s eller mindre på klockan</a:t>
            </a:r>
          </a:p>
          <a:p>
            <a:pPr lvl="3"/>
            <a:r>
              <a:rPr lang="sv-SE" sz="1700"/>
              <a:t>Stoppa och återstarta klockan vid mer än 14s och inkast på främre planhalva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91115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106325-BEED-43C2-B00D-30C42D190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Övriga uppgifter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DF6A1E-0D27-4869-8127-AA3446721D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911604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C29501-E117-4CD8-B858-980CD690C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sv-SE" dirty="0"/>
              <a:t>Övriga uppgifter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A999A-A176-46EC-B03F-729D8751E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>
            <a:normAutofit fontScale="92500" lnSpcReduction="10000"/>
          </a:bodyPr>
          <a:lstStyle/>
          <a:p>
            <a:r>
              <a:rPr lang="sv-SE" dirty="0"/>
              <a:t>Alternerande bollinnehav</a:t>
            </a:r>
          </a:p>
          <a:p>
            <a:pPr lvl="1"/>
            <a:r>
              <a:rPr lang="sv-SE" dirty="0"/>
              <a:t>Vid uppkast ska pilen pekas i anfallsriktning för de lag som förlorade bollen</a:t>
            </a:r>
            <a:br>
              <a:rPr lang="sv-SE" dirty="0"/>
            </a:br>
            <a:r>
              <a:rPr lang="sv-SE" dirty="0"/>
              <a:t>Peka på ”hemmakorg” för de lag som tog bollen</a:t>
            </a:r>
          </a:p>
          <a:p>
            <a:pPr lvl="1"/>
            <a:r>
              <a:rPr lang="sv-SE" dirty="0"/>
              <a:t>Pilen byter riktning efter spel satt igång efter:</a:t>
            </a:r>
          </a:p>
          <a:p>
            <a:pPr lvl="2"/>
            <a:r>
              <a:rPr lang="sv-SE" dirty="0"/>
              <a:t>Uppkast situation</a:t>
            </a:r>
          </a:p>
          <a:p>
            <a:pPr lvl="3"/>
            <a:r>
              <a:rPr lang="sv-SE" dirty="0"/>
              <a:t>Uppkast blir det då spelare från olika lag håller i bollen för länge</a:t>
            </a:r>
          </a:p>
          <a:p>
            <a:pPr lvl="2"/>
            <a:r>
              <a:rPr lang="sv-SE" dirty="0"/>
              <a:t>Inkast vid ny period</a:t>
            </a:r>
          </a:p>
          <a:p>
            <a:pPr lvl="2"/>
            <a:r>
              <a:rPr lang="sv-SE" dirty="0"/>
              <a:t>Andra periodens slut (halvtid)</a:t>
            </a:r>
          </a:p>
          <a:p>
            <a:pPr lvl="3"/>
            <a:r>
              <a:rPr lang="sv-SE" dirty="0"/>
              <a:t>Notera pilens riktning innan riktningsbyte överst på matchprotokollet (med en liten pil)</a:t>
            </a:r>
          </a:p>
          <a:p>
            <a:pPr lvl="3"/>
            <a:r>
              <a:rPr lang="sv-SE" dirty="0"/>
              <a:t>Uppmärksamma gärna domaren att bytet är gjort</a:t>
            </a:r>
          </a:p>
          <a:p>
            <a:r>
              <a:rPr lang="sv-SE" dirty="0" err="1"/>
              <a:t>Lagfoul</a:t>
            </a:r>
            <a:endParaRPr lang="sv-SE" dirty="0"/>
          </a:p>
          <a:p>
            <a:pPr lvl="1"/>
            <a:r>
              <a:rPr lang="sv-SE" dirty="0"/>
              <a:t>Då ett lag begått 4 foul under samma period reses lagfoulsmarkeringen då bollen satts i spel igen</a:t>
            </a:r>
          </a:p>
          <a:p>
            <a:pPr lvl="1"/>
            <a:r>
              <a:rPr lang="sv-SE" dirty="0"/>
              <a:t>Indikeringen reses på den sida av sekretariatets bord där foulande lagets avbytare sitter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55DC140-7171-403E-9798-02D894CBAE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7302" y="2291220"/>
            <a:ext cx="1409700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1604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C06EAFD-0C69-4B3B-BEA7-E7E11DDF9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066C89-42FB-4624-9AFE-3A31B3649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4648169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E8A5CC-EAA3-40F4-916E-29D488563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6"/>
            <a:ext cx="3686312" cy="5528734"/>
          </a:xfrm>
        </p:spPr>
        <p:txBody>
          <a:bodyPr>
            <a:normAutofit/>
          </a:bodyPr>
          <a:lstStyle/>
          <a:p>
            <a:pPr algn="r"/>
            <a:r>
              <a:rPr lang="sv-SE">
                <a:solidFill>
                  <a:srgbClr val="FFFFFF"/>
                </a:solidFill>
              </a:rPr>
              <a:t>Övriga uppgifter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BAAC5-4E2B-47EB-AB30-C58231FFE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3780" y="599768"/>
            <a:ext cx="6074467" cy="5572432"/>
          </a:xfrm>
        </p:spPr>
        <p:txBody>
          <a:bodyPr anchor="ctr">
            <a:normAutofit/>
          </a:bodyPr>
          <a:lstStyle/>
          <a:p>
            <a:r>
              <a:rPr lang="sv-SE" dirty="0"/>
              <a:t>Signalera domarna när</a:t>
            </a:r>
          </a:p>
          <a:p>
            <a:pPr lvl="1"/>
            <a:r>
              <a:rPr lang="sv-SE" dirty="0"/>
              <a:t>Coach begärt timeout</a:t>
            </a:r>
          </a:p>
          <a:p>
            <a:pPr lvl="1"/>
            <a:r>
              <a:rPr lang="sv-SE" dirty="0"/>
              <a:t>Spelare begärt spelarbyte</a:t>
            </a:r>
          </a:p>
          <a:p>
            <a:pPr lvl="1"/>
            <a:r>
              <a:rPr lang="sv-SE" dirty="0"/>
              <a:t>Spelare begått 5 foul (och ej får spela resten av matchen)</a:t>
            </a:r>
          </a:p>
          <a:p>
            <a:pPr lvl="1"/>
            <a:r>
              <a:rPr lang="sv-SE" dirty="0"/>
              <a:t>Spelare ska diskvalificeras (2 tekniska eller osportsliga foul)</a:t>
            </a:r>
          </a:p>
          <a:p>
            <a:pPr lvl="1"/>
            <a:r>
              <a:rPr lang="sv-SE" dirty="0"/>
              <a:t>Coach ska </a:t>
            </a:r>
            <a:r>
              <a:rPr lang="sv-SE" dirty="0" err="1"/>
              <a:t>diskvalifiseras</a:t>
            </a:r>
            <a:endParaRPr lang="sv-SE" dirty="0"/>
          </a:p>
          <a:p>
            <a:pPr lvl="1"/>
            <a:r>
              <a:rPr lang="sv-SE" dirty="0"/>
              <a:t>Foul begås av lag med lagfoulsmarkering rest (om domaren missat det)</a:t>
            </a:r>
          </a:p>
          <a:p>
            <a:pPr lvl="2"/>
            <a:r>
              <a:rPr lang="sv-SE" dirty="0"/>
              <a:t>Gäller ej vid foul av lag som har bollkontroll (offensiv foul)</a:t>
            </a:r>
          </a:p>
          <a:p>
            <a:r>
              <a:rPr lang="sv-SE" dirty="0"/>
              <a:t>Vid spelarfoul, signalera resp. coach hur många foul spelaren begått</a:t>
            </a:r>
          </a:p>
          <a:p>
            <a:pPr lvl="1"/>
            <a:r>
              <a:rPr lang="sv-SE" dirty="0"/>
              <a:t>Extra viktigt då spelare nått 4 foul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218FBC-B2D6-48CA-9289-C4110162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DED9084-49DA-4911-ACB7-5F9E4DEFA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09963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167FF5-0C49-4E97-A59B-F27010E69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Dommartecken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4BFA04-6719-4B05-B940-04500617DD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17183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EC17A-1C3C-4022-9B1D-48D836211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Dommartecken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514299-E31B-4382-BC83-735A70861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454" y="1582733"/>
            <a:ext cx="3804786" cy="2544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A1F281-B032-436F-8186-17BA249FA5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7" y="4214518"/>
            <a:ext cx="5201679" cy="26819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BBAA9A-D953-4223-B161-76E383FDA8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0476" y="1525353"/>
            <a:ext cx="54864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749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45CFA0-FF5A-4464-8B3F-AF2012FD3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Ungdomsserier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445D3A-76AF-4FD5-8121-B331D9AF99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98421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115D4-A231-4E85-BA3E-0685D0570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Dommartecken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9799A0-20A3-46F2-BACA-8DA75407D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99" y="1763778"/>
            <a:ext cx="4942170" cy="49501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382F4E-AF3B-46C6-8923-E898324BD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9921" y="492933"/>
            <a:ext cx="4612507" cy="636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4952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336EE-7D96-43B5-8994-BF2A15FEB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Dommartecken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29F767-193C-4D1D-9059-F7F0E9136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893" y="1516219"/>
            <a:ext cx="4806014" cy="51211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9A4182-7F5B-48A8-B2AE-9E29BEEF39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0828" y="112272"/>
            <a:ext cx="2666688" cy="53140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7B342D-FA79-4C3E-A5CC-5FC5D97C62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7875" y="5479001"/>
            <a:ext cx="2942806" cy="129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1472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5C688-5EEB-4680-ABB3-2023FA2C6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Dommartecken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618725-6E95-4EE6-B6A0-0BBC57F0E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796" y="2093976"/>
            <a:ext cx="3724275" cy="37814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9DE917-47F7-4DAB-9AD7-6E9815BC73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064" y="1631964"/>
            <a:ext cx="2981325" cy="20859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EE25F2-1D41-4A62-8EF9-C7D665F2C2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0864" y="4149711"/>
            <a:ext cx="3057525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4621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C29501-E117-4CD8-B858-980CD690C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sv-SE" dirty="0"/>
              <a:t>Källförteckning och info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A999A-A176-46EC-B03F-729D8751E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>
            <a:normAutofit/>
          </a:bodyPr>
          <a:lstStyle/>
          <a:p>
            <a:r>
              <a:rPr lang="sv-SE" sz="1500" dirty="0"/>
              <a:t>Sekretariatutbildning</a:t>
            </a:r>
            <a:endParaRPr lang="sv-SE" sz="1500" dirty="0">
              <a:hlinkClick r:id="rId4"/>
            </a:endParaRPr>
          </a:p>
          <a:p>
            <a:pPr lvl="1"/>
            <a:r>
              <a:rPr lang="sv-SE" sz="1500" dirty="0">
                <a:hlinkClick r:id="rId4"/>
              </a:rPr>
              <a:t>https://www.basket.se/globalassets/westra-sveriges-basketbolldistriktsforbund/utbildning/kompendium_utbildning_i_sekretariatet-_sbbf-2014.pdf</a:t>
            </a:r>
            <a:endParaRPr lang="sv-SE" sz="1500" dirty="0">
              <a:hlinkClick r:id="rId5"/>
            </a:endParaRPr>
          </a:p>
          <a:p>
            <a:r>
              <a:rPr lang="sv-SE" sz="1500" dirty="0"/>
              <a:t>Spelregler</a:t>
            </a:r>
            <a:endParaRPr lang="sv-SE" sz="1500" dirty="0">
              <a:hlinkClick r:id="rId5"/>
            </a:endParaRPr>
          </a:p>
          <a:p>
            <a:pPr lvl="1"/>
            <a:r>
              <a:rPr lang="sv-SE" sz="1500" dirty="0">
                <a:hlinkClick r:id="rId5"/>
              </a:rPr>
              <a:t>https://www.basket.se/globalassets/svenska-basketbollforbundet/dokument/tavling/regler/officiella-spelregler-for-basketboll-2018.pdf</a:t>
            </a:r>
            <a:endParaRPr lang="sv-SE" sz="1500" dirty="0"/>
          </a:p>
          <a:p>
            <a:r>
              <a:rPr lang="sv-SE" sz="1500" dirty="0"/>
              <a:t>Tävlingsbestämmelser för spel i Stockholms-serierna</a:t>
            </a:r>
          </a:p>
          <a:p>
            <a:pPr lvl="1"/>
            <a:r>
              <a:rPr lang="sv-SE" sz="1500" dirty="0">
                <a:hlinkClick r:id="rId6"/>
              </a:rPr>
              <a:t>https://stockholmbasket.se/wp-content/uploads/2020/04/Ta%CC%88vlingsbesta%CC%88mmelser-2020-21.pdf</a:t>
            </a:r>
            <a:endParaRPr lang="sv-SE" sz="1500" dirty="0"/>
          </a:p>
          <a:p>
            <a:r>
              <a:rPr lang="sv-SE" sz="1500" dirty="0"/>
              <a:t>Stockholms Basketdistriktsförbunds (BDF) hemsida</a:t>
            </a:r>
          </a:p>
          <a:p>
            <a:pPr lvl="1"/>
            <a:r>
              <a:rPr lang="sv-SE" sz="1500" dirty="0">
                <a:hlinkClick r:id="rId7"/>
              </a:rPr>
              <a:t>https://stockholmbasket.se/</a:t>
            </a:r>
            <a:endParaRPr lang="sv-SE" sz="15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8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7940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C06EAFD-0C69-4B3B-BEA7-E7E11DDF9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066C89-42FB-4624-9AFE-3A31B3649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4648169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952940-46E0-4A9D-BFE7-CD789A0DC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6"/>
            <a:ext cx="3686312" cy="5528734"/>
          </a:xfrm>
        </p:spPr>
        <p:txBody>
          <a:bodyPr>
            <a:normAutofit/>
          </a:bodyPr>
          <a:lstStyle/>
          <a:p>
            <a:pPr algn="r"/>
            <a:r>
              <a:rPr lang="sv-SE" sz="3700">
                <a:solidFill>
                  <a:srgbClr val="FFFFFF"/>
                </a:solidFill>
              </a:rPr>
              <a:t>Ungdomsserier och slutspel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5F51D-538B-486C-874D-F74644962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3780" y="599768"/>
            <a:ext cx="6074467" cy="5572432"/>
          </a:xfrm>
        </p:spPr>
        <p:txBody>
          <a:bodyPr anchor="ctr">
            <a:normAutofit/>
          </a:bodyPr>
          <a:lstStyle/>
          <a:p>
            <a:r>
              <a:rPr lang="sv-SE" dirty="0"/>
              <a:t>Under alla hemmamatcher ska hemmalaget bedriva sekretariat</a:t>
            </a:r>
          </a:p>
          <a:p>
            <a:pPr lvl="1"/>
            <a:r>
              <a:rPr lang="sv-SE" dirty="0"/>
              <a:t>Spelas oftast i hemmahallen, men inte alltid</a:t>
            </a:r>
          </a:p>
          <a:p>
            <a:r>
              <a:rPr lang="sv-SE" dirty="0"/>
              <a:t>Det är lagledarens/lagledarnas (föräldrarnas) ansvar att anordna sekretariat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218FBC-B2D6-48CA-9289-C4110162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DED9084-49DA-4911-ACB7-5F9E4DEFA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8428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799C3D5-7D55-4046-808C-F290F456D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61035" y="1679569"/>
            <a:ext cx="3498864" cy="3498858"/>
            <a:chOff x="1061035" y="1679569"/>
            <a:chExt cx="3498864" cy="349885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59D8741-EAD6-41B1-A882-70D70FC358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1035" y="1679569"/>
              <a:ext cx="3498864" cy="3498858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5444F36-3103-4D11-A25F-C054D4606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46134" y="1864667"/>
              <a:ext cx="3128666" cy="312866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A0F2305-CDB9-42D9-A2FE-3A3C1F34D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145" y="2376862"/>
            <a:ext cx="2640646" cy="2104273"/>
          </a:xfrm>
          <a:noFill/>
        </p:spPr>
        <p:txBody>
          <a:bodyPr>
            <a:normAutofit/>
          </a:bodyPr>
          <a:lstStyle/>
          <a:p>
            <a:pPr algn="ctr"/>
            <a:r>
              <a:rPr lang="sv-SE" sz="3000" dirty="0">
                <a:solidFill>
                  <a:srgbClr val="FFFFFF"/>
                </a:solidFill>
              </a:rPr>
              <a:t>Sekretariat</a:t>
            </a:r>
            <a:br>
              <a:rPr lang="sv-SE" sz="3000" dirty="0">
                <a:solidFill>
                  <a:srgbClr val="FFFFFF"/>
                </a:solidFill>
              </a:rPr>
            </a:br>
            <a:r>
              <a:rPr lang="sv-SE" sz="2400" dirty="0">
                <a:solidFill>
                  <a:srgbClr val="FFFFFF"/>
                </a:solidFill>
              </a:rPr>
              <a:t>Uppgift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02277" y="3388659"/>
            <a:ext cx="3657600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01399-1766-4ECD-AD15-18AC22C42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1089" y="725394"/>
            <a:ext cx="5142658" cy="5407212"/>
          </a:xfrm>
        </p:spPr>
        <p:txBody>
          <a:bodyPr anchor="ctr">
            <a:normAutofit/>
          </a:bodyPr>
          <a:lstStyle/>
          <a:p>
            <a:r>
              <a:rPr lang="sv-SE" dirty="0"/>
              <a:t>Föra matchprotokoll (laguppställning, poängställning, fouls, </a:t>
            </a:r>
            <a:r>
              <a:rPr lang="sv-SE" dirty="0" err="1"/>
              <a:t>etc</a:t>
            </a:r>
            <a:r>
              <a:rPr lang="sv-SE" dirty="0"/>
              <a:t>)</a:t>
            </a:r>
          </a:p>
          <a:p>
            <a:r>
              <a:rPr lang="sv-SE" dirty="0"/>
              <a:t>Hantera matchklockan (matchtid, ev. timeout-tid, poängställning </a:t>
            </a:r>
            <a:r>
              <a:rPr lang="sv-SE" dirty="0" err="1"/>
              <a:t>etc</a:t>
            </a:r>
            <a:r>
              <a:rPr lang="sv-SE" dirty="0"/>
              <a:t>)</a:t>
            </a:r>
          </a:p>
          <a:p>
            <a:r>
              <a:rPr lang="sv-SE" dirty="0"/>
              <a:t>Assistera domare vid spelarbyte</a:t>
            </a:r>
          </a:p>
          <a:p>
            <a:r>
              <a:rPr lang="sv-SE" dirty="0"/>
              <a:t>Assistera domare vid alternerande bollinnehav</a:t>
            </a:r>
          </a:p>
          <a:p>
            <a:r>
              <a:rPr lang="sv-SE" dirty="0"/>
              <a:t>Assistera domare vid spelar- och coachfoul samt </a:t>
            </a:r>
            <a:r>
              <a:rPr lang="sv-SE" dirty="0" err="1"/>
              <a:t>lagfoul</a:t>
            </a:r>
            <a:endParaRPr lang="sv-SE" dirty="0"/>
          </a:p>
          <a:p>
            <a:r>
              <a:rPr lang="sv-SE" i="1" dirty="0"/>
              <a:t>Hantera 24-sekundersklockan (skottklockan)</a:t>
            </a:r>
          </a:p>
        </p:txBody>
      </p:sp>
    </p:spTree>
    <p:extLst>
      <p:ext uri="{BB962C8B-B14F-4D97-AF65-F5344CB8AC3E}">
        <p14:creationId xmlns:p14="http://schemas.microsoft.com/office/powerpoint/2010/main" val="1347308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799C3D5-7D55-4046-808C-F290F456D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61035" y="1679569"/>
            <a:ext cx="3498864" cy="3498858"/>
            <a:chOff x="1061035" y="1679569"/>
            <a:chExt cx="3498864" cy="349885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59D8741-EAD6-41B1-A882-70D70FC358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1035" y="1679569"/>
              <a:ext cx="3498864" cy="3498858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5444F36-3103-4D11-A25F-C054D4606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46134" y="1864667"/>
              <a:ext cx="3128666" cy="312866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DE39779-B4F6-49A5-B7E9-355A74AF1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034" y="2376862"/>
            <a:ext cx="3498864" cy="2104273"/>
          </a:xfrm>
          <a:noFill/>
        </p:spPr>
        <p:txBody>
          <a:bodyPr>
            <a:normAutofit/>
          </a:bodyPr>
          <a:lstStyle/>
          <a:p>
            <a:pPr algn="ctr"/>
            <a:r>
              <a:rPr lang="sv-SE" sz="3000" dirty="0">
                <a:solidFill>
                  <a:srgbClr val="FFFFFF"/>
                </a:solidFill>
              </a:rPr>
              <a:t>Sekretariat</a:t>
            </a:r>
            <a:br>
              <a:rPr lang="sv-SE" sz="3000" dirty="0">
                <a:solidFill>
                  <a:srgbClr val="FFFFFF"/>
                </a:solidFill>
              </a:rPr>
            </a:br>
            <a:r>
              <a:rPr lang="sv-SE" sz="2000" dirty="0">
                <a:solidFill>
                  <a:srgbClr val="FFFFFF"/>
                </a:solidFill>
              </a:rPr>
              <a:t>Bemanning &amp; Utrustning</a:t>
            </a:r>
            <a:br>
              <a:rPr lang="sv-SE" sz="2000" dirty="0">
                <a:solidFill>
                  <a:srgbClr val="FFFFFF"/>
                </a:solidFill>
              </a:rPr>
            </a:br>
            <a:r>
              <a:rPr lang="sv-SE" sz="2000" dirty="0">
                <a:solidFill>
                  <a:srgbClr val="FFFFFF"/>
                </a:solidFill>
              </a:rPr>
              <a:t>(nivå 1, U15 =&gt;)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02277" y="3388659"/>
            <a:ext cx="3657600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34FAE-3B29-486C-B0B1-B56E222A3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1089" y="725394"/>
            <a:ext cx="5142658" cy="5407212"/>
          </a:xfrm>
        </p:spPr>
        <p:txBody>
          <a:bodyPr anchor="ctr">
            <a:normAutofit/>
          </a:bodyPr>
          <a:lstStyle/>
          <a:p>
            <a:r>
              <a:rPr lang="sv-SE" b="1" dirty="0"/>
              <a:t>Sekreterare</a:t>
            </a:r>
          </a:p>
          <a:p>
            <a:r>
              <a:rPr lang="sv-SE" b="1" dirty="0"/>
              <a:t>Tidtagare</a:t>
            </a:r>
          </a:p>
          <a:p>
            <a:r>
              <a:rPr lang="sv-SE" b="1" dirty="0"/>
              <a:t>24-sekunderstidtagare</a:t>
            </a:r>
          </a:p>
          <a:p>
            <a:r>
              <a:rPr lang="sv-SE" dirty="0"/>
              <a:t>Matchprotokoll</a:t>
            </a:r>
          </a:p>
          <a:p>
            <a:r>
              <a:rPr lang="sv-SE" dirty="0"/>
              <a:t>Matchklocka</a:t>
            </a:r>
          </a:p>
          <a:p>
            <a:r>
              <a:rPr lang="sv-SE" dirty="0"/>
              <a:t>Klocka för 24-sekunderstidtagning</a:t>
            </a:r>
          </a:p>
          <a:p>
            <a:r>
              <a:rPr lang="sv-SE" dirty="0"/>
              <a:t>Foulskyltar</a:t>
            </a:r>
          </a:p>
          <a:p>
            <a:r>
              <a:rPr lang="sv-SE" dirty="0"/>
              <a:t>Lagfoulsmarkering</a:t>
            </a:r>
          </a:p>
          <a:p>
            <a:r>
              <a:rPr lang="sv-SE" dirty="0" err="1"/>
              <a:t>Bollinnehavspil</a:t>
            </a:r>
            <a:endParaRPr lang="sv-SE" dirty="0"/>
          </a:p>
          <a:p>
            <a:r>
              <a:rPr lang="sv-SE" dirty="0"/>
              <a:t>Ljudsignal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109F84-5A42-4E81-A8C4-D368FA8B0469}"/>
              </a:ext>
            </a:extLst>
          </p:cNvPr>
          <p:cNvSpPr txBox="1"/>
          <p:nvPr/>
        </p:nvSpPr>
        <p:spPr>
          <a:xfrm rot="2052391">
            <a:off x="7336015" y="1429372"/>
            <a:ext cx="5198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chemeClr val="accent1"/>
                </a:solidFill>
              </a:rPr>
              <a:t>Biträdande sekreterare rekommenderas</a:t>
            </a:r>
          </a:p>
        </p:txBody>
      </p:sp>
    </p:spTree>
    <p:extLst>
      <p:ext uri="{BB962C8B-B14F-4D97-AF65-F5344CB8AC3E}">
        <p14:creationId xmlns:p14="http://schemas.microsoft.com/office/powerpoint/2010/main" val="120663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799C3D5-7D55-4046-808C-F290F456D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61035" y="1679569"/>
            <a:ext cx="3498864" cy="3498858"/>
            <a:chOff x="1061035" y="1679569"/>
            <a:chExt cx="3498864" cy="349885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59D8741-EAD6-41B1-A882-70D70FC358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1035" y="1679569"/>
              <a:ext cx="3498864" cy="3498858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5444F36-3103-4D11-A25F-C054D4606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46134" y="1864667"/>
              <a:ext cx="3128666" cy="312866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47BCEF7-0312-41AC-8C9D-090A1B187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036" y="2376862"/>
            <a:ext cx="3498864" cy="2104273"/>
          </a:xfrm>
          <a:noFill/>
        </p:spPr>
        <p:txBody>
          <a:bodyPr>
            <a:normAutofit/>
          </a:bodyPr>
          <a:lstStyle/>
          <a:p>
            <a:pPr algn="ctr"/>
            <a:r>
              <a:rPr lang="sv-SE" sz="3000" dirty="0">
                <a:solidFill>
                  <a:srgbClr val="FFFFFF"/>
                </a:solidFill>
              </a:rPr>
              <a:t>Sekretariat</a:t>
            </a:r>
            <a:br>
              <a:rPr lang="sv-SE" sz="3000" dirty="0">
                <a:solidFill>
                  <a:srgbClr val="FFFFFF"/>
                </a:solidFill>
              </a:rPr>
            </a:br>
            <a:r>
              <a:rPr lang="sv-SE" sz="2000" dirty="0">
                <a:solidFill>
                  <a:srgbClr val="FFFFFF"/>
                </a:solidFill>
              </a:rPr>
              <a:t>Bemanning &amp; Utrustning</a:t>
            </a:r>
            <a:br>
              <a:rPr lang="sv-SE" sz="2000" dirty="0">
                <a:solidFill>
                  <a:srgbClr val="FFFFFF"/>
                </a:solidFill>
              </a:rPr>
            </a:br>
            <a:r>
              <a:rPr lang="sv-SE" sz="2000" dirty="0">
                <a:solidFill>
                  <a:srgbClr val="FFFFFF"/>
                </a:solidFill>
              </a:rPr>
              <a:t>(övriga)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02277" y="3388659"/>
            <a:ext cx="3657600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296B2-08B6-4DB3-96A2-78D5C1E77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1089" y="725394"/>
            <a:ext cx="5142658" cy="5407212"/>
          </a:xfrm>
        </p:spPr>
        <p:txBody>
          <a:bodyPr anchor="ctr">
            <a:normAutofit/>
          </a:bodyPr>
          <a:lstStyle/>
          <a:p>
            <a:r>
              <a:rPr lang="sv-SE" b="1" dirty="0"/>
              <a:t>Sekreterare </a:t>
            </a:r>
          </a:p>
          <a:p>
            <a:r>
              <a:rPr lang="sv-SE" b="1" dirty="0"/>
              <a:t>Tidtagare </a:t>
            </a:r>
          </a:p>
          <a:p>
            <a:r>
              <a:rPr lang="sv-SE" dirty="0"/>
              <a:t>Matchprotokoll </a:t>
            </a:r>
          </a:p>
          <a:p>
            <a:r>
              <a:rPr lang="sv-SE" dirty="0"/>
              <a:t>Matchklocka </a:t>
            </a:r>
          </a:p>
          <a:p>
            <a:r>
              <a:rPr lang="sv-SE" dirty="0"/>
              <a:t>Foulskyltar (rekommendera) </a:t>
            </a:r>
          </a:p>
          <a:p>
            <a:r>
              <a:rPr lang="sv-SE" dirty="0"/>
              <a:t>Lagfoulsmarkering </a:t>
            </a:r>
          </a:p>
          <a:p>
            <a:r>
              <a:rPr lang="sv-SE" dirty="0"/>
              <a:t>Ljudsignal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3E3CEA-EB8C-4845-9698-112B55B75354}"/>
              </a:ext>
            </a:extLst>
          </p:cNvPr>
          <p:cNvSpPr txBox="1"/>
          <p:nvPr/>
        </p:nvSpPr>
        <p:spPr>
          <a:xfrm rot="2052391">
            <a:off x="7336015" y="1429372"/>
            <a:ext cx="5198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chemeClr val="accent1"/>
                </a:solidFill>
              </a:rPr>
              <a:t>Biträdande sekreterare rekommenderas</a:t>
            </a:r>
          </a:p>
        </p:txBody>
      </p:sp>
    </p:spTree>
    <p:extLst>
      <p:ext uri="{BB962C8B-B14F-4D97-AF65-F5344CB8AC3E}">
        <p14:creationId xmlns:p14="http://schemas.microsoft.com/office/powerpoint/2010/main" val="332180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9989FB-36A6-49EE-889A-BDBC54F18E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2F0E3-E327-4E27-8FC6-0F3DCB73F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6350" y="484632"/>
            <a:ext cx="3544035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sv-SE" sz="3200" dirty="0"/>
              <a:t>Placering och roller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0CE4F7-5DD1-47E0-8806-3FFA66E1D2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999" y="907375"/>
            <a:ext cx="6882269" cy="505351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280AD-CC85-4167-BBCF-000E4330D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6351" y="2121408"/>
            <a:ext cx="3544034" cy="4050792"/>
          </a:xfrm>
        </p:spPr>
        <p:txBody>
          <a:bodyPr>
            <a:normAutofit/>
          </a:bodyPr>
          <a:lstStyle/>
          <a:p>
            <a:r>
              <a:rPr lang="sv-SE" sz="1600" dirty="0"/>
              <a:t>Ungdomsbasket</a:t>
            </a:r>
          </a:p>
          <a:p>
            <a:pPr lvl="1"/>
            <a:r>
              <a:rPr lang="sv-SE" sz="1400" dirty="0"/>
              <a:t>Krävs ingen kommissarie eller biträdande sekreterare</a:t>
            </a:r>
          </a:p>
          <a:p>
            <a:pPr lvl="1"/>
            <a:r>
              <a:rPr lang="sv-SE" sz="1400" dirty="0"/>
              <a:t>Placering väljer ni själva</a:t>
            </a:r>
          </a:p>
          <a:p>
            <a:pPr lvl="1"/>
            <a:r>
              <a:rPr lang="sv-SE" sz="1400" dirty="0"/>
              <a:t>Stolar för spelarbyte är bra för sekretariatet, men sällan något som används i praktiken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9532E44-64CD-4887-95E4-6D1351017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5C2F53F-F2F7-4BC7-88F8-CCFD6D3CB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B3675A9-8FB2-4982-9BE7-47E456D0D3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3074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C06EAFD-0C69-4B3B-BEA7-E7E11DDF9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066C89-42FB-4624-9AFE-3A31B3649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4648169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C00F19-089D-4E8E-B6DD-C365211BD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6"/>
            <a:ext cx="3686312" cy="5528734"/>
          </a:xfrm>
        </p:spPr>
        <p:txBody>
          <a:bodyPr>
            <a:normAutofit/>
          </a:bodyPr>
          <a:lstStyle/>
          <a:p>
            <a:pPr algn="r"/>
            <a:r>
              <a:rPr lang="sv-SE">
                <a:solidFill>
                  <a:srgbClr val="FFFFFF"/>
                </a:solidFill>
              </a:rPr>
              <a:t>Vem gör vad?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6C5A8-A8DA-4597-B35A-B38E5565A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3780" y="599768"/>
            <a:ext cx="6074467" cy="5572432"/>
          </a:xfrm>
        </p:spPr>
        <p:txBody>
          <a:bodyPr anchor="ctr">
            <a:normAutofit lnSpcReduction="10000"/>
          </a:bodyPr>
          <a:lstStyle/>
          <a:p>
            <a:r>
              <a:rPr lang="sv-SE" sz="1700" dirty="0"/>
              <a:t>Sekreteraren</a:t>
            </a:r>
          </a:p>
          <a:p>
            <a:pPr lvl="1"/>
            <a:r>
              <a:rPr lang="sv-SE" sz="1700" dirty="0"/>
              <a:t>Fyller i matchprotokoll, före, under och efter match</a:t>
            </a:r>
          </a:p>
          <a:p>
            <a:r>
              <a:rPr lang="sv-SE" sz="1700" dirty="0"/>
              <a:t>Biträdande sekreterare, under match:</a:t>
            </a:r>
          </a:p>
          <a:p>
            <a:pPr lvl="1"/>
            <a:r>
              <a:rPr lang="sv-SE" sz="1700" dirty="0"/>
              <a:t>Kommunicerar med sekreteraren vem (nr) som gjorde poäng (1,2,3)</a:t>
            </a:r>
          </a:p>
          <a:p>
            <a:pPr lvl="1"/>
            <a:r>
              <a:rPr lang="sv-SE" sz="1700" dirty="0"/>
              <a:t>Kommunicerar med sekreteraren vem (nr) som gjorde foul (P, T, U, D, C, B)</a:t>
            </a:r>
          </a:p>
          <a:p>
            <a:pPr lvl="1"/>
            <a:r>
              <a:rPr lang="sv-SE" sz="1700" dirty="0"/>
              <a:t>Hanterar spelarbyten</a:t>
            </a:r>
          </a:p>
          <a:p>
            <a:pPr lvl="1"/>
            <a:r>
              <a:rPr lang="sv-SE" sz="1700" dirty="0"/>
              <a:t>Hanterar </a:t>
            </a:r>
            <a:r>
              <a:rPr lang="sv-SE" sz="1700" dirty="0" err="1"/>
              <a:t>bollinnehavspil</a:t>
            </a:r>
            <a:endParaRPr lang="sv-SE" sz="1700" dirty="0"/>
          </a:p>
          <a:p>
            <a:pPr lvl="1"/>
            <a:r>
              <a:rPr lang="sv-SE" sz="1700" dirty="0"/>
              <a:t>Hanterar lagfoulsmarkeringen</a:t>
            </a:r>
          </a:p>
          <a:p>
            <a:pPr lvl="1"/>
            <a:r>
              <a:rPr lang="sv-SE" sz="1700" dirty="0"/>
              <a:t>Hanterar foulskyltar</a:t>
            </a:r>
          </a:p>
          <a:p>
            <a:pPr lvl="1"/>
            <a:r>
              <a:rPr lang="sv-SE" sz="1700" dirty="0"/>
              <a:t>Assisterar tidtagaren med ev. poängjustering</a:t>
            </a:r>
          </a:p>
          <a:p>
            <a:r>
              <a:rPr lang="sv-SE" sz="1700" dirty="0"/>
              <a:t>Tidtagaren</a:t>
            </a:r>
          </a:p>
          <a:p>
            <a:pPr lvl="1"/>
            <a:r>
              <a:rPr lang="sv-SE" sz="1700" dirty="0"/>
              <a:t>Ställ in matchklockan före matchen</a:t>
            </a:r>
          </a:p>
          <a:p>
            <a:pPr lvl="1"/>
            <a:r>
              <a:rPr lang="sv-SE" sz="1700" dirty="0"/>
              <a:t>Hantera matchklockan under matchen</a:t>
            </a:r>
          </a:p>
          <a:p>
            <a:pPr lvl="1"/>
            <a:r>
              <a:rPr lang="sv-SE" sz="1700" dirty="0"/>
              <a:t>Hantera poängställning på scoreboard</a:t>
            </a:r>
          </a:p>
          <a:p>
            <a:r>
              <a:rPr lang="sv-SE" sz="1700" dirty="0"/>
              <a:t>24-sekunderstidstagare</a:t>
            </a:r>
          </a:p>
          <a:p>
            <a:pPr lvl="1"/>
            <a:r>
              <a:rPr lang="sv-SE" sz="1700" dirty="0"/>
              <a:t>Hantera skottklockan under matchen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218FBC-B2D6-48CA-9289-C4110162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DED9084-49DA-4911-ACB7-5F9E4DEFA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06933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84ACB6"/>
      </a:dk2>
      <a:lt2>
        <a:srgbClr val="EBE9DD"/>
      </a:lt2>
      <a:accent1>
        <a:srgbClr val="6F8183"/>
      </a:accent1>
      <a:accent2>
        <a:srgbClr val="967E96"/>
      </a:accent2>
      <a:accent3>
        <a:srgbClr val="CCC893"/>
      </a:accent3>
      <a:accent4>
        <a:srgbClr val="A54D74"/>
      </a:accent4>
      <a:accent5>
        <a:srgbClr val="949C6B"/>
      </a:accent5>
      <a:accent6>
        <a:srgbClr val="766A50"/>
      </a:accent6>
      <a:hlink>
        <a:srgbClr val="CC6600"/>
      </a:hlink>
      <a:folHlink>
        <a:srgbClr val="777777"/>
      </a:folHlink>
    </a:clrScheme>
    <a:fontScheme name="Wood 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 panose="02050604050505020204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1521</Words>
  <Application>Microsoft Office PowerPoint</Application>
  <PresentationFormat>Widescreen</PresentationFormat>
  <Paragraphs>197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Bookman Old Style</vt:lpstr>
      <vt:lpstr>Calibri</vt:lpstr>
      <vt:lpstr>Century Gothic</vt:lpstr>
      <vt:lpstr>Rockwell Extra Bold</vt:lpstr>
      <vt:lpstr>Wingdings</vt:lpstr>
      <vt:lpstr>Wood Type</vt:lpstr>
      <vt:lpstr>JBBK Sekretariatutbildning</vt:lpstr>
      <vt:lpstr>Barn- och ungdomsbasket</vt:lpstr>
      <vt:lpstr>Ungdomsserier</vt:lpstr>
      <vt:lpstr>Ungdomsserier och slutspel</vt:lpstr>
      <vt:lpstr>Sekretariat Uppgift</vt:lpstr>
      <vt:lpstr>Sekretariat Bemanning &amp; Utrustning (nivå 1, U15 =&gt;)</vt:lpstr>
      <vt:lpstr>Sekretariat Bemanning &amp; Utrustning (övriga)</vt:lpstr>
      <vt:lpstr>Placering och roller</vt:lpstr>
      <vt:lpstr>Vem gör vad?</vt:lpstr>
      <vt:lpstr>Matchprotokoll</vt:lpstr>
      <vt:lpstr>Matchprotokoll</vt:lpstr>
      <vt:lpstr>Matchprotokoll- Före matchen</vt:lpstr>
      <vt:lpstr>Matchprotokoll- Före matchen</vt:lpstr>
      <vt:lpstr>Matchprotokoll- Under matchen; Det löpande resultatet</vt:lpstr>
      <vt:lpstr>Matchprotokoll- Under matchen; Foul</vt:lpstr>
      <vt:lpstr>Matchprotokoll- Under matchen; Timeout</vt:lpstr>
      <vt:lpstr>Matchprotokoll- Efter matchen</vt:lpstr>
      <vt:lpstr>Matchprotokoll- Vad händer om det blir fel?</vt:lpstr>
      <vt:lpstr>Matchklocka och scoreboard</vt:lpstr>
      <vt:lpstr>Tidtagning</vt:lpstr>
      <vt:lpstr>Tidtagning</vt:lpstr>
      <vt:lpstr>Scoreboard</vt:lpstr>
      <vt:lpstr>24-sekunderstidtagning</vt:lpstr>
      <vt:lpstr>24-sekunderstidtagning</vt:lpstr>
      <vt:lpstr>Övriga uppgifter</vt:lpstr>
      <vt:lpstr>Övriga uppgifter</vt:lpstr>
      <vt:lpstr>Övriga uppgifter</vt:lpstr>
      <vt:lpstr>Dommartecken</vt:lpstr>
      <vt:lpstr>Dommartecken</vt:lpstr>
      <vt:lpstr>Dommartecken</vt:lpstr>
      <vt:lpstr>Dommartecken</vt:lpstr>
      <vt:lpstr>Dommartecken</vt:lpstr>
      <vt:lpstr>Källförteckning och info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JBBK Sekretariatutbildning</dc:title>
  <dc:creator>Frisk, Jonas</dc:creator>
  <cp:lastModifiedBy>Frisk, Jonas</cp:lastModifiedBy>
  <cp:revision>10</cp:revision>
  <dcterms:created xsi:type="dcterms:W3CDTF">2020-08-30T13:27:13Z</dcterms:created>
  <dcterms:modified xsi:type="dcterms:W3CDTF">2020-08-30T14:09:19Z</dcterms:modified>
</cp:coreProperties>
</file>