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1" r:id="rId2"/>
    <p:sldId id="257" r:id="rId3"/>
    <p:sldId id="260" r:id="rId4"/>
    <p:sldId id="282" r:id="rId5"/>
    <p:sldId id="283" r:id="rId6"/>
    <p:sldId id="286" r:id="rId7"/>
    <p:sldId id="285" r:id="rId8"/>
    <p:sldId id="284" r:id="rId9"/>
    <p:sldId id="290" r:id="rId10"/>
    <p:sldId id="287" r:id="rId11"/>
    <p:sldId id="288" r:id="rId12"/>
    <p:sldId id="289" r:id="rId13"/>
    <p:sldId id="281" r:id="rId14"/>
    <p:sldId id="291" r:id="rId15"/>
  </p:sldIdLst>
  <p:sldSz cx="12192000" cy="6858000"/>
  <p:notesSz cx="6858000" cy="9144000"/>
  <p:defaultTextStyle>
    <a:defPPr>
      <a:defRPr lang="sv-S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493E877-FA91-B7C2-8FB5-7F231B07424F}" v="13" dt="2026-04-22T11:54:28.774"/>
    <p1510:client id="{C26CEFAF-90A8-7F0A-9362-7661276CE066}" v="11" dt="2026-04-22T11:48:30.325"/>
    <p1510:client id="{DB53B60F-43A8-817B-BC9A-8FBF53AC8028}" v="1207" dt="2026-04-22T11:25:37.485"/>
    <p1510:client id="{F1A890CD-6122-474E-A4F3-E5DEB1EA0D97}" v="5" dt="2026-04-22T11:55:34.369"/>
    <p1510:client id="{F6F1EF9A-4656-E2E8-70A9-9CE9E0A9B5AF}" v="199" dt="2026-04-22T11:53:14.661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16" autoAdjust="0"/>
    <p:restoredTop sz="94660"/>
  </p:normalViewPr>
  <p:slideViewPr>
    <p:cSldViewPr snapToGrid="0">
      <p:cViewPr varScale="1">
        <p:scale>
          <a:sx n="111" d="100"/>
          <a:sy n="111" d="100"/>
        </p:scale>
        <p:origin x="20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20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/>
              <a:t>Klicka här för att ändra format på underrubrik i bakgrunden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60A13A-DB3F-4AD5-B6AF-BDA0278A0A39}" type="datetimeFigureOut">
              <a:rPr lang="sv-SE" smtClean="0"/>
              <a:t>2026-04-22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C2F05B-BAF9-488D-83DE-20A7CCFAC190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7844225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Rubrik och lodrä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60A13A-DB3F-4AD5-B6AF-BDA0278A0A39}" type="datetimeFigureOut">
              <a:rPr lang="sv-SE" smtClean="0"/>
              <a:t>2026-04-22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C2F05B-BAF9-488D-83DE-20A7CCFAC190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6237193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ät 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ät rubrik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60A13A-DB3F-4AD5-B6AF-BDA0278A0A39}" type="datetimeFigureOut">
              <a:rPr lang="sv-SE" smtClean="0"/>
              <a:t>2026-04-22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C2F05B-BAF9-488D-83DE-20A7CCFAC190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7164413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innehålls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ECFF5E-22D8-44D7-9D8F-0C2D78C7632D}" type="datetimeFigureOut">
              <a:rPr lang="sv-SE" smtClean="0"/>
              <a:t>2026-04-22</a:t>
            </a:fld>
            <a:endParaRPr lang="sv-S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0E9C19-D4A4-4B08-AC42-4FE3E2E90CCD}" type="slidenum">
              <a:rPr lang="sv-SE" smtClean="0"/>
              <a:t>‹#›</a:t>
            </a:fld>
            <a:endParaRPr lang="sv-SE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902207" y="2679192"/>
            <a:ext cx="5096256" cy="344728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6193536" y="2679192"/>
            <a:ext cx="5096256" cy="344728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47141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60A13A-DB3F-4AD5-B6AF-BDA0278A0A39}" type="datetimeFigureOut">
              <a:rPr lang="sv-SE" smtClean="0"/>
              <a:t>2026-04-22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C2F05B-BAF9-488D-83DE-20A7CCFAC190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3227205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60A13A-DB3F-4AD5-B6AF-BDA0278A0A39}" type="datetimeFigureOut">
              <a:rPr lang="sv-SE" smtClean="0"/>
              <a:t>2026-04-22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C2F05B-BAF9-488D-83DE-20A7CCFAC190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1867282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innehålls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60A13A-DB3F-4AD5-B6AF-BDA0278A0A39}" type="datetimeFigureOut">
              <a:rPr lang="sv-SE" smtClean="0"/>
              <a:t>2026-04-22</a:t>
            </a:fld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C2F05B-BAF9-488D-83DE-20A7CCFAC190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5923605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Platshållare för tex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6" name="Platshållare för innehåll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7" name="Platshållare fö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60A13A-DB3F-4AD5-B6AF-BDA0278A0A39}" type="datetimeFigureOut">
              <a:rPr lang="sv-SE" smtClean="0"/>
              <a:t>2026-04-22</a:t>
            </a:fld>
            <a:endParaRPr lang="sv-SE"/>
          </a:p>
        </p:txBody>
      </p:sp>
      <p:sp>
        <p:nvSpPr>
          <p:cNvPr id="8" name="Platshållare för sidfo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9" name="Platshållare för bild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C2F05B-BAF9-488D-83DE-20A7CCFAC190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2776507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60A13A-DB3F-4AD5-B6AF-BDA0278A0A39}" type="datetimeFigureOut">
              <a:rPr lang="sv-SE" smtClean="0"/>
              <a:t>2026-04-22</a:t>
            </a:fld>
            <a:endParaRPr lang="sv-SE"/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C2F05B-BAF9-488D-83DE-20A7CCFAC190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2566096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60A13A-DB3F-4AD5-B6AF-BDA0278A0A39}" type="datetimeFigureOut">
              <a:rPr lang="sv-SE" smtClean="0"/>
              <a:t>2026-04-22</a:t>
            </a:fld>
            <a:endParaRPr lang="sv-SE"/>
          </a:p>
        </p:txBody>
      </p:sp>
      <p:sp>
        <p:nvSpPr>
          <p:cNvPr id="3" name="Platshållare för sidfo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C2F05B-BAF9-488D-83DE-20A7CCFAC190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3110765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ehåll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60A13A-DB3F-4AD5-B6AF-BDA0278A0A39}" type="datetimeFigureOut">
              <a:rPr lang="sv-SE" smtClean="0"/>
              <a:t>2026-04-22</a:t>
            </a:fld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C2F05B-BAF9-488D-83DE-20A7CCFAC190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5489655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bild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v-SE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60A13A-DB3F-4AD5-B6AF-BDA0278A0A39}" type="datetimeFigureOut">
              <a:rPr lang="sv-SE" smtClean="0"/>
              <a:t>2026-04-22</a:t>
            </a:fld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C2F05B-BAF9-488D-83DE-20A7CCFAC190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1714538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rubrik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1560A13A-DB3F-4AD5-B6AF-BDA0278A0A39}" type="datetimeFigureOut">
              <a:rPr lang="sv-SE" smtClean="0"/>
              <a:t>2026-04-22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F7C2F05B-BAF9-488D-83DE-20A7CCFAC190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7072855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pokalhuset.se/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1508E2B-105F-7318-391D-A79C6C4AAA4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blue and white logo&#10;&#10;Description automatically generated">
            <a:extLst>
              <a:ext uri="{FF2B5EF4-FFF2-40B4-BE49-F238E27FC236}">
                <a16:creationId xmlns:a16="http://schemas.microsoft.com/office/drawing/2014/main" id="{6BEA69D2-E340-3EDF-BDA8-A78D43C2D98D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>
            <a:alphaModFix amt="35000"/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7500" y="608373"/>
            <a:ext cx="4776998" cy="5643458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6F155179-E83A-30E9-BDA7-74C116B4EC53}"/>
              </a:ext>
            </a:extLst>
          </p:cNvPr>
          <p:cNvSpPr txBox="1"/>
          <p:nvPr/>
        </p:nvSpPr>
        <p:spPr>
          <a:xfrm>
            <a:off x="1768492" y="1626661"/>
            <a:ext cx="8655977" cy="3600986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en-US" sz="2800" dirty="0">
                <a:latin typeface="Calibri"/>
                <a:ea typeface="Calibri"/>
                <a:cs typeface="Calibri"/>
              </a:rPr>
              <a:t>IF VIKEN UNGDOM – VISION</a:t>
            </a:r>
            <a:endParaRPr lang="sv-SE"/>
          </a:p>
          <a:p>
            <a:endParaRPr lang="en-US" sz="2800" dirty="0">
              <a:latin typeface="Abadi Extra Light" panose="020F0502020204030204" pitchFamily="34" charset="0"/>
            </a:endParaRPr>
          </a:p>
          <a:p>
            <a:endParaRPr lang="en-US" sz="2400" dirty="0">
              <a:latin typeface="Abadi Extra Light" panose="020F0502020204030204" pitchFamily="34" charset="0"/>
              <a:ea typeface="+mn-lt"/>
              <a:cs typeface="+mn-lt"/>
            </a:endParaRPr>
          </a:p>
          <a:p>
            <a:pPr algn="ctr"/>
            <a:r>
              <a:rPr lang="en-US" sz="2400" dirty="0">
                <a:latin typeface="Calibri"/>
                <a:ea typeface="Calibri"/>
                <a:cs typeface="Calibri"/>
              </a:rPr>
              <a:t>IF Viken ska </a:t>
            </a:r>
            <a:r>
              <a:rPr lang="en-US" sz="2400" dirty="0" err="1">
                <a:latin typeface="Calibri"/>
                <a:ea typeface="Calibri"/>
                <a:cs typeface="Calibri"/>
              </a:rPr>
              <a:t>vara</a:t>
            </a:r>
            <a:r>
              <a:rPr lang="en-US" sz="2400" dirty="0">
                <a:latin typeface="Calibri"/>
                <a:ea typeface="Calibri"/>
                <a:cs typeface="Calibri"/>
              </a:rPr>
              <a:t> det </a:t>
            </a:r>
            <a:r>
              <a:rPr lang="en-US" sz="2400" dirty="0" err="1">
                <a:latin typeface="Calibri"/>
                <a:ea typeface="Calibri"/>
                <a:cs typeface="Calibri"/>
              </a:rPr>
              <a:t>självklara</a:t>
            </a:r>
            <a:r>
              <a:rPr lang="en-US" sz="2400" dirty="0">
                <a:latin typeface="Calibri"/>
                <a:ea typeface="Calibri"/>
                <a:cs typeface="Calibri"/>
              </a:rPr>
              <a:t> valet för </a:t>
            </a:r>
            <a:r>
              <a:rPr lang="en-US" sz="2400" dirty="0" err="1">
                <a:latin typeface="Calibri"/>
                <a:ea typeface="Calibri"/>
                <a:cs typeface="Calibri"/>
              </a:rPr>
              <a:t>alla</a:t>
            </a:r>
            <a:r>
              <a:rPr lang="en-US" sz="2400" dirty="0">
                <a:latin typeface="Calibri"/>
                <a:ea typeface="Calibri"/>
                <a:cs typeface="Calibri"/>
              </a:rPr>
              <a:t> barn </a:t>
            </a:r>
            <a:r>
              <a:rPr lang="en-US" sz="2400" dirty="0" err="1">
                <a:latin typeface="Calibri"/>
                <a:ea typeface="Calibri"/>
                <a:cs typeface="Calibri"/>
              </a:rPr>
              <a:t>och</a:t>
            </a:r>
            <a:r>
              <a:rPr lang="en-US" sz="2400" dirty="0">
                <a:latin typeface="Calibri"/>
                <a:ea typeface="Calibri"/>
                <a:cs typeface="Calibri"/>
              </a:rPr>
              <a:t> </a:t>
            </a:r>
            <a:r>
              <a:rPr lang="en-US" sz="2400" dirty="0" err="1">
                <a:latin typeface="Calibri"/>
                <a:ea typeface="Calibri"/>
                <a:cs typeface="Calibri"/>
              </a:rPr>
              <a:t>ungdomar</a:t>
            </a:r>
            <a:r>
              <a:rPr lang="en-US" sz="2400" dirty="0">
                <a:latin typeface="Calibri"/>
                <a:ea typeface="Calibri"/>
                <a:cs typeface="Calibri"/>
              </a:rPr>
              <a:t> </a:t>
            </a:r>
            <a:r>
              <a:rPr lang="en-US" sz="2400" dirty="0" err="1">
                <a:latin typeface="Calibri"/>
                <a:ea typeface="Calibri"/>
                <a:cs typeface="Calibri"/>
              </a:rPr>
              <a:t>som</a:t>
            </a:r>
            <a:r>
              <a:rPr lang="en-US" sz="2400" dirty="0">
                <a:latin typeface="Calibri"/>
                <a:ea typeface="Calibri"/>
                <a:cs typeface="Calibri"/>
              </a:rPr>
              <a:t> </a:t>
            </a:r>
            <a:r>
              <a:rPr lang="en-US" sz="2400" dirty="0" err="1">
                <a:latin typeface="Calibri"/>
                <a:ea typeface="Calibri"/>
                <a:cs typeface="Calibri"/>
              </a:rPr>
              <a:t>vill</a:t>
            </a:r>
            <a:r>
              <a:rPr lang="en-US" sz="2400" dirty="0">
                <a:latin typeface="Calibri"/>
                <a:ea typeface="Calibri"/>
                <a:cs typeface="Calibri"/>
              </a:rPr>
              <a:t> </a:t>
            </a:r>
            <a:r>
              <a:rPr lang="en-US" sz="2400" dirty="0" err="1">
                <a:latin typeface="Calibri"/>
                <a:ea typeface="Calibri"/>
                <a:cs typeface="Calibri"/>
              </a:rPr>
              <a:t>träna</a:t>
            </a:r>
            <a:r>
              <a:rPr lang="en-US" sz="2400" dirty="0">
                <a:latin typeface="Calibri"/>
                <a:ea typeface="Calibri"/>
                <a:cs typeface="Calibri"/>
              </a:rPr>
              <a:t> </a:t>
            </a:r>
            <a:r>
              <a:rPr lang="en-US" sz="2400" dirty="0" err="1">
                <a:latin typeface="Calibri"/>
                <a:ea typeface="Calibri"/>
                <a:cs typeface="Calibri"/>
              </a:rPr>
              <a:t>och</a:t>
            </a:r>
            <a:r>
              <a:rPr lang="en-US" sz="2400" dirty="0">
                <a:latin typeface="Calibri"/>
                <a:ea typeface="Calibri"/>
                <a:cs typeface="Calibri"/>
              </a:rPr>
              <a:t> </a:t>
            </a:r>
            <a:r>
              <a:rPr lang="en-US" sz="2400" dirty="0" err="1">
                <a:latin typeface="Calibri"/>
                <a:ea typeface="Calibri"/>
                <a:cs typeface="Calibri"/>
              </a:rPr>
              <a:t>spela</a:t>
            </a:r>
            <a:r>
              <a:rPr lang="en-US" sz="2400" dirty="0">
                <a:latin typeface="Calibri"/>
                <a:ea typeface="Calibri"/>
                <a:cs typeface="Calibri"/>
              </a:rPr>
              <a:t> </a:t>
            </a:r>
            <a:r>
              <a:rPr lang="en-US" sz="2400" dirty="0" err="1">
                <a:latin typeface="Calibri"/>
                <a:ea typeface="Calibri"/>
                <a:cs typeface="Calibri"/>
              </a:rPr>
              <a:t>fotboll</a:t>
            </a:r>
            <a:r>
              <a:rPr lang="en-US" sz="2400" dirty="0">
                <a:latin typeface="Calibri"/>
                <a:ea typeface="Calibri"/>
                <a:cs typeface="Calibri"/>
              </a:rPr>
              <a:t> </a:t>
            </a:r>
            <a:r>
              <a:rPr lang="en-US" sz="2400" dirty="0" err="1">
                <a:latin typeface="Calibri"/>
                <a:ea typeface="Calibri"/>
                <a:cs typeface="Calibri"/>
              </a:rPr>
              <a:t>i</a:t>
            </a:r>
            <a:r>
              <a:rPr lang="en-US" sz="2400" dirty="0">
                <a:latin typeface="Calibri"/>
                <a:ea typeface="Calibri"/>
                <a:cs typeface="Calibri"/>
              </a:rPr>
              <a:t> </a:t>
            </a:r>
            <a:r>
              <a:rPr lang="en-US" sz="2400" dirty="0" err="1">
                <a:latin typeface="Calibri"/>
                <a:ea typeface="Calibri"/>
                <a:cs typeface="Calibri"/>
              </a:rPr>
              <a:t>Åmåls</a:t>
            </a:r>
            <a:r>
              <a:rPr lang="en-US" sz="2400" dirty="0">
                <a:latin typeface="Calibri"/>
                <a:ea typeface="Calibri"/>
                <a:cs typeface="Calibri"/>
              </a:rPr>
              <a:t> </a:t>
            </a:r>
            <a:r>
              <a:rPr lang="en-US" sz="2400" dirty="0" err="1">
                <a:latin typeface="Calibri"/>
                <a:ea typeface="Calibri"/>
                <a:cs typeface="Calibri"/>
              </a:rPr>
              <a:t>kommun</a:t>
            </a:r>
            <a:r>
              <a:rPr lang="en-US" sz="2400" dirty="0">
                <a:latin typeface="Calibri"/>
                <a:ea typeface="Calibri"/>
                <a:cs typeface="Calibri"/>
              </a:rPr>
              <a:t>.</a:t>
            </a:r>
            <a:endParaRPr lang="en-US">
              <a:latin typeface="Calibri"/>
              <a:ea typeface="Calibri"/>
              <a:cs typeface="Calibri"/>
            </a:endParaRPr>
          </a:p>
          <a:p>
            <a:pPr algn="ctr"/>
            <a:endParaRPr lang="en-US" sz="2400" dirty="0">
              <a:latin typeface="Calibri"/>
              <a:ea typeface="Calibri"/>
              <a:cs typeface="Calibri"/>
            </a:endParaRPr>
          </a:p>
          <a:p>
            <a:pPr algn="ctr"/>
            <a:r>
              <a:rPr lang="en-US" sz="2400" dirty="0" err="1">
                <a:latin typeface="Calibri"/>
                <a:ea typeface="Calibri"/>
                <a:cs typeface="Calibri"/>
              </a:rPr>
              <a:t>Så</a:t>
            </a:r>
            <a:r>
              <a:rPr lang="en-US" sz="2400" dirty="0">
                <a:latin typeface="Calibri"/>
                <a:ea typeface="Calibri"/>
                <a:cs typeface="Calibri"/>
              </a:rPr>
              <a:t> </a:t>
            </a:r>
            <a:r>
              <a:rPr lang="en-US" sz="2400" dirty="0" err="1">
                <a:latin typeface="Calibri"/>
                <a:ea typeface="Calibri"/>
                <a:cs typeface="Calibri"/>
              </a:rPr>
              <a:t>många</a:t>
            </a:r>
            <a:r>
              <a:rPr lang="en-US" sz="2400" dirty="0">
                <a:latin typeface="Calibri"/>
                <a:ea typeface="Calibri"/>
                <a:cs typeface="Calibri"/>
              </a:rPr>
              <a:t> </a:t>
            </a:r>
            <a:r>
              <a:rPr lang="en-US" sz="2400" dirty="0" err="1">
                <a:latin typeface="Calibri"/>
                <a:ea typeface="Calibri"/>
                <a:cs typeface="Calibri"/>
              </a:rPr>
              <a:t>som</a:t>
            </a:r>
            <a:r>
              <a:rPr lang="en-US" sz="2400" dirty="0">
                <a:latin typeface="Calibri"/>
                <a:ea typeface="Calibri"/>
                <a:cs typeface="Calibri"/>
              </a:rPr>
              <a:t> </a:t>
            </a:r>
            <a:r>
              <a:rPr lang="en-US" sz="2400" dirty="0" err="1">
                <a:latin typeface="Calibri"/>
                <a:ea typeface="Calibri"/>
                <a:cs typeface="Calibri"/>
              </a:rPr>
              <a:t>möjligt</a:t>
            </a:r>
            <a:r>
              <a:rPr lang="en-US" sz="2400" dirty="0">
                <a:latin typeface="Calibri"/>
                <a:ea typeface="Calibri"/>
                <a:cs typeface="Calibri"/>
              </a:rPr>
              <a:t>, </a:t>
            </a:r>
            <a:r>
              <a:rPr lang="en-US" sz="2400" dirty="0" err="1">
                <a:latin typeface="Calibri"/>
                <a:ea typeface="Calibri"/>
                <a:cs typeface="Calibri"/>
              </a:rPr>
              <a:t>så</a:t>
            </a:r>
            <a:r>
              <a:rPr lang="en-US" sz="2400" dirty="0">
                <a:latin typeface="Calibri"/>
                <a:ea typeface="Calibri"/>
                <a:cs typeface="Calibri"/>
              </a:rPr>
              <a:t> </a:t>
            </a:r>
            <a:r>
              <a:rPr lang="en-US" sz="2400" dirty="0" err="1">
                <a:latin typeface="Calibri"/>
                <a:ea typeface="Calibri"/>
                <a:cs typeface="Calibri"/>
              </a:rPr>
              <a:t>länge</a:t>
            </a:r>
            <a:r>
              <a:rPr lang="en-US" sz="2400" dirty="0">
                <a:latin typeface="Calibri"/>
                <a:ea typeface="Calibri"/>
                <a:cs typeface="Calibri"/>
              </a:rPr>
              <a:t> </a:t>
            </a:r>
            <a:r>
              <a:rPr lang="en-US" sz="2400" dirty="0" err="1">
                <a:latin typeface="Calibri"/>
                <a:ea typeface="Calibri"/>
                <a:cs typeface="Calibri"/>
              </a:rPr>
              <a:t>som</a:t>
            </a:r>
            <a:r>
              <a:rPr lang="en-US" sz="2400" dirty="0">
                <a:latin typeface="Calibri"/>
                <a:ea typeface="Calibri"/>
                <a:cs typeface="Calibri"/>
              </a:rPr>
              <a:t> </a:t>
            </a:r>
            <a:r>
              <a:rPr lang="en-US" sz="2400" dirty="0" err="1">
                <a:latin typeface="Calibri"/>
                <a:ea typeface="Calibri"/>
                <a:cs typeface="Calibri"/>
              </a:rPr>
              <a:t>möjligt</a:t>
            </a:r>
            <a:r>
              <a:rPr lang="en-US" sz="2400" dirty="0">
                <a:latin typeface="Calibri"/>
                <a:ea typeface="Calibri"/>
                <a:cs typeface="Calibri"/>
              </a:rPr>
              <a:t>!</a:t>
            </a:r>
            <a:endParaRPr lang="en-US" b="1" dirty="0" err="1">
              <a:latin typeface="Calibri"/>
              <a:ea typeface="Calibri"/>
              <a:cs typeface="Calibri"/>
            </a:endParaRPr>
          </a:p>
          <a:p>
            <a:endParaRPr lang="en-US" sz="2400" dirty="0">
              <a:latin typeface="Aptos"/>
            </a:endParaRPr>
          </a:p>
          <a:p>
            <a:endParaRPr lang="en-SE" sz="2800" dirty="0">
              <a:latin typeface="Abadi Extra Light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8208776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8C0446D-CCCE-1939-955B-C3F9CDA0CC3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blue and white logo&#10;&#10;Description automatically generated">
            <a:extLst>
              <a:ext uri="{FF2B5EF4-FFF2-40B4-BE49-F238E27FC236}">
                <a16:creationId xmlns:a16="http://schemas.microsoft.com/office/drawing/2014/main" id="{0070A155-5AE0-C356-6D68-E9BB5A3D0E06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>
            <a:alphaModFix amt="35000"/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7500" y="608373"/>
            <a:ext cx="4776998" cy="5643458"/>
          </a:xfrm>
          <a:prstGeom prst="rect">
            <a:avLst/>
          </a:prstGeom>
        </p:spPr>
      </p:pic>
      <p:sp>
        <p:nvSpPr>
          <p:cNvPr id="4" name="Google Shape;82;p16">
            <a:extLst>
              <a:ext uri="{FF2B5EF4-FFF2-40B4-BE49-F238E27FC236}">
                <a16:creationId xmlns:a16="http://schemas.microsoft.com/office/drawing/2014/main" id="{6CCDA100-91E7-3045-90A2-3FCEC6A5A719}"/>
              </a:ext>
            </a:extLst>
          </p:cNvPr>
          <p:cNvSpPr txBox="1">
            <a:spLocks noGrp="1"/>
          </p:cNvSpPr>
          <p:nvPr/>
        </p:nvSpPr>
        <p:spPr>
          <a:xfrm>
            <a:off x="1240614" y="923997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sv" sz="2900">
                <a:latin typeface="Calibri"/>
                <a:ea typeface="Calibri"/>
                <a:cs typeface="Calibri"/>
                <a:sym typeface="Poppins Medium"/>
              </a:rPr>
              <a:t>Träning</a:t>
            </a:r>
            <a:endParaRPr sz="2900">
              <a:latin typeface="Calibri"/>
              <a:ea typeface="Calibri"/>
              <a:cs typeface="Calibri"/>
              <a:sym typeface="Poppins Medium"/>
            </a:endParaRPr>
          </a:p>
        </p:txBody>
      </p:sp>
      <p:sp>
        <p:nvSpPr>
          <p:cNvPr id="2" name="textruta 1">
            <a:extLst>
              <a:ext uri="{FF2B5EF4-FFF2-40B4-BE49-F238E27FC236}">
                <a16:creationId xmlns:a16="http://schemas.microsoft.com/office/drawing/2014/main" id="{6D8C4442-BC8A-D6A2-AA0F-0E2FB892F078}"/>
              </a:ext>
            </a:extLst>
          </p:cNvPr>
          <p:cNvSpPr txBox="1"/>
          <p:nvPr/>
        </p:nvSpPr>
        <p:spPr>
          <a:xfrm>
            <a:off x="1240971" y="1861457"/>
            <a:ext cx="6096000" cy="313932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000" dirty="0" err="1">
                <a:latin typeface="Calibri"/>
                <a:ea typeface="Calibri"/>
                <a:cs typeface="Calibri"/>
              </a:rPr>
              <a:t>Inomhusträning</a:t>
            </a:r>
            <a:r>
              <a:rPr lang="en-US" sz="2000" dirty="0">
                <a:latin typeface="Calibri"/>
                <a:ea typeface="Calibri"/>
                <a:cs typeface="Calibri"/>
              </a:rPr>
              <a:t>, </a:t>
            </a:r>
            <a:r>
              <a:rPr lang="en-US" sz="2000" dirty="0" err="1">
                <a:latin typeface="Calibri"/>
                <a:ea typeface="Calibri"/>
                <a:cs typeface="Calibri"/>
              </a:rPr>
              <a:t>Bollhallen</a:t>
            </a:r>
            <a:r>
              <a:rPr lang="en-US" sz="2000" dirty="0">
                <a:latin typeface="Calibri"/>
                <a:ea typeface="Calibri"/>
                <a:cs typeface="Calibri"/>
              </a:rPr>
              <a:t> </a:t>
            </a:r>
            <a:endParaRPr lang="sv-SE" sz="2000">
              <a:latin typeface="Calibri"/>
              <a:ea typeface="Calibri"/>
              <a:cs typeface="Calibri"/>
            </a:endParaRPr>
          </a:p>
          <a:p>
            <a:pPr marL="800100" lvl="1" indent="-342900">
              <a:buFont typeface="Arial"/>
              <a:buChar char="•"/>
            </a:pPr>
            <a:r>
              <a:rPr lang="en-US" sz="2000" err="1">
                <a:latin typeface="Calibri"/>
                <a:ea typeface="Calibri"/>
                <a:cs typeface="Calibri"/>
              </a:rPr>
              <a:t>Onsdagar</a:t>
            </a:r>
            <a:r>
              <a:rPr lang="en-US" sz="2000">
                <a:latin typeface="Calibri"/>
                <a:ea typeface="Calibri"/>
                <a:cs typeface="Calibri"/>
              </a:rPr>
              <a:t> 18:00-19:15</a:t>
            </a:r>
          </a:p>
          <a:p>
            <a:pPr marL="800100" lvl="1" indent="-342900">
              <a:buFont typeface="Arial"/>
              <a:buChar char="•"/>
            </a:pPr>
            <a:r>
              <a:rPr lang="en-US" sz="2000" dirty="0" err="1">
                <a:latin typeface="Calibri"/>
                <a:ea typeface="Calibri"/>
                <a:cs typeface="Calibri"/>
              </a:rPr>
              <a:t>Söndagar</a:t>
            </a:r>
            <a:r>
              <a:rPr lang="en-US" sz="2000" dirty="0">
                <a:latin typeface="Calibri"/>
                <a:ea typeface="Calibri"/>
                <a:cs typeface="Calibri"/>
              </a:rPr>
              <a:t> 13:00-14:30 </a:t>
            </a:r>
            <a:endParaRPr lang="en-US" dirty="0"/>
          </a:p>
          <a:p>
            <a:pPr marL="800100" lvl="1" indent="-342900">
              <a:buFont typeface="Arial"/>
              <a:buChar char="•"/>
            </a:pPr>
            <a:r>
              <a:rPr lang="en-US" sz="2000" dirty="0">
                <a:latin typeface="Calibri"/>
                <a:ea typeface="Calibri"/>
                <a:cs typeface="Calibri"/>
              </a:rPr>
              <a:t>Fram till </a:t>
            </a:r>
            <a:r>
              <a:rPr lang="en-US" sz="2000" dirty="0" err="1">
                <a:latin typeface="Calibri"/>
                <a:ea typeface="Calibri"/>
                <a:cs typeface="Calibri"/>
              </a:rPr>
              <a:t>grönt</a:t>
            </a:r>
            <a:r>
              <a:rPr lang="en-US" sz="2000" dirty="0">
                <a:latin typeface="Calibri"/>
                <a:ea typeface="Calibri"/>
                <a:cs typeface="Calibri"/>
              </a:rPr>
              <a:t> </a:t>
            </a:r>
            <a:r>
              <a:rPr lang="en-US" sz="2000" dirty="0" err="1">
                <a:latin typeface="Calibri"/>
                <a:ea typeface="Calibri"/>
                <a:cs typeface="Calibri"/>
              </a:rPr>
              <a:t>ljust</a:t>
            </a:r>
            <a:r>
              <a:rPr lang="en-US" sz="2000" dirty="0">
                <a:latin typeface="Calibri"/>
                <a:ea typeface="Calibri"/>
                <a:cs typeface="Calibri"/>
              </a:rPr>
              <a:t> </a:t>
            </a:r>
            <a:r>
              <a:rPr lang="en-US" sz="2000" dirty="0" err="1">
                <a:latin typeface="Calibri"/>
                <a:ea typeface="Calibri"/>
                <a:cs typeface="Calibri"/>
              </a:rPr>
              <a:t>på</a:t>
            </a:r>
            <a:r>
              <a:rPr lang="en-US" sz="2000" dirty="0">
                <a:latin typeface="Calibri"/>
                <a:ea typeface="Calibri"/>
                <a:cs typeface="Calibri"/>
              </a:rPr>
              <a:t> </a:t>
            </a:r>
            <a:r>
              <a:rPr lang="en-US" sz="2000" dirty="0" err="1">
                <a:latin typeface="Calibri"/>
                <a:ea typeface="Calibri"/>
                <a:cs typeface="Calibri"/>
              </a:rPr>
              <a:t>Hanebol</a:t>
            </a:r>
            <a:r>
              <a:rPr lang="en-US" sz="2000" dirty="0">
                <a:latin typeface="Calibri"/>
                <a:ea typeface="Calibri"/>
                <a:cs typeface="Calibri"/>
              </a:rPr>
              <a:t>!</a:t>
            </a:r>
          </a:p>
          <a:p>
            <a:pPr marL="457200" indent="-457200">
              <a:buFont typeface="Arial"/>
              <a:buChar char="•"/>
            </a:pPr>
            <a:endParaRPr lang="en-US" sz="2000" dirty="0">
              <a:latin typeface="Calibri"/>
              <a:ea typeface="Calibri"/>
              <a:cs typeface="Calibri"/>
            </a:endParaRPr>
          </a:p>
          <a:p>
            <a:pPr marL="342900" indent="-342900">
              <a:buFont typeface="Arial"/>
              <a:buChar char="•"/>
            </a:pPr>
            <a:endParaRPr lang="en-US" sz="2000" dirty="0">
              <a:latin typeface="Calibri"/>
              <a:ea typeface="Calibri"/>
              <a:cs typeface="Calibri"/>
            </a:endParaRPr>
          </a:p>
          <a:p>
            <a:r>
              <a:rPr lang="en-US" sz="2000" dirty="0" err="1">
                <a:latin typeface="Calibri"/>
                <a:ea typeface="Calibri"/>
                <a:cs typeface="Calibri"/>
              </a:rPr>
              <a:t>Utomhusträning</a:t>
            </a:r>
            <a:r>
              <a:rPr lang="en-US" sz="2000" dirty="0">
                <a:latin typeface="Calibri"/>
                <a:ea typeface="Calibri"/>
                <a:cs typeface="Calibri"/>
              </a:rPr>
              <a:t>, </a:t>
            </a:r>
            <a:r>
              <a:rPr lang="en-US" sz="2000" dirty="0" err="1">
                <a:latin typeface="Calibri"/>
                <a:ea typeface="Calibri"/>
                <a:cs typeface="Calibri"/>
              </a:rPr>
              <a:t>Hanebol</a:t>
            </a:r>
            <a:r>
              <a:rPr lang="en-US" sz="2000" dirty="0">
                <a:latin typeface="Calibri"/>
                <a:ea typeface="Calibri"/>
                <a:cs typeface="Calibri"/>
              </a:rPr>
              <a:t> </a:t>
            </a:r>
          </a:p>
          <a:p>
            <a:pPr marL="800100" lvl="1" indent="-342900">
              <a:buFont typeface="Arial"/>
              <a:buChar char="•"/>
            </a:pPr>
            <a:r>
              <a:rPr lang="en-US" sz="2000" err="1">
                <a:latin typeface="Calibri"/>
                <a:ea typeface="Calibri"/>
                <a:cs typeface="Calibri"/>
              </a:rPr>
              <a:t>Måndagar</a:t>
            </a:r>
            <a:r>
              <a:rPr lang="en-US" sz="2000" dirty="0">
                <a:latin typeface="Calibri"/>
                <a:ea typeface="Calibri"/>
                <a:cs typeface="Calibri"/>
              </a:rPr>
              <a:t> 18:30-20:00</a:t>
            </a:r>
            <a:endParaRPr lang="en-US">
              <a:latin typeface="Calibri"/>
              <a:ea typeface="Calibri"/>
              <a:cs typeface="Calibri"/>
            </a:endParaRPr>
          </a:p>
          <a:p>
            <a:pPr marL="800100" lvl="1" indent="-342900">
              <a:buFont typeface="Arial"/>
              <a:buChar char="•"/>
            </a:pPr>
            <a:r>
              <a:rPr lang="en-US" sz="2000" err="1">
                <a:latin typeface="Calibri"/>
                <a:ea typeface="Calibri"/>
                <a:cs typeface="Calibri"/>
              </a:rPr>
              <a:t>Torsdagar</a:t>
            </a:r>
            <a:r>
              <a:rPr lang="en-US" sz="2000" dirty="0">
                <a:latin typeface="Calibri"/>
                <a:ea typeface="Calibri"/>
                <a:cs typeface="Calibri"/>
              </a:rPr>
              <a:t> 18:30-20:00</a:t>
            </a:r>
            <a:endParaRPr lang="en-US">
              <a:latin typeface="Calibri"/>
              <a:ea typeface="Calibri"/>
              <a:cs typeface="Calibri"/>
            </a:endParaRPr>
          </a:p>
          <a:p>
            <a:pPr algn="ctr"/>
            <a:endParaRPr lang="sv-SE"/>
          </a:p>
        </p:txBody>
      </p:sp>
      <p:sp>
        <p:nvSpPr>
          <p:cNvPr id="5" name="textruta 3">
            <a:extLst>
              <a:ext uri="{FF2B5EF4-FFF2-40B4-BE49-F238E27FC236}">
                <a16:creationId xmlns:a16="http://schemas.microsoft.com/office/drawing/2014/main" id="{A7D8D260-73AF-6650-2132-E658A0898C2C}"/>
              </a:ext>
            </a:extLst>
          </p:cNvPr>
          <p:cNvSpPr txBox="1"/>
          <p:nvPr/>
        </p:nvSpPr>
        <p:spPr>
          <a:xfrm rot="-960000">
            <a:off x="8414361" y="4909772"/>
            <a:ext cx="2684951" cy="64633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>
              <a:defRPr lang="sv-SE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sv-SE">
                <a:solidFill>
                  <a:srgbClr val="FF0000"/>
                </a:solidFill>
              </a:rPr>
              <a:t>Uppdatera med ert lags träningsuppgifter!</a:t>
            </a:r>
          </a:p>
        </p:txBody>
      </p:sp>
    </p:spTree>
    <p:extLst>
      <p:ext uri="{BB962C8B-B14F-4D97-AF65-F5344CB8AC3E}">
        <p14:creationId xmlns:p14="http://schemas.microsoft.com/office/powerpoint/2010/main" val="378843725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8C0446D-CCCE-1939-955B-C3F9CDA0CC3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blue and white logo&#10;&#10;Description automatically generated">
            <a:extLst>
              <a:ext uri="{FF2B5EF4-FFF2-40B4-BE49-F238E27FC236}">
                <a16:creationId xmlns:a16="http://schemas.microsoft.com/office/drawing/2014/main" id="{0070A155-5AE0-C356-6D68-E9BB5A3D0E06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>
            <a:alphaModFix amt="35000"/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7500" y="608373"/>
            <a:ext cx="4776998" cy="5643458"/>
          </a:xfrm>
          <a:prstGeom prst="rect">
            <a:avLst/>
          </a:prstGeom>
        </p:spPr>
      </p:pic>
      <p:sp>
        <p:nvSpPr>
          <p:cNvPr id="4" name="Google Shape;82;p16">
            <a:extLst>
              <a:ext uri="{FF2B5EF4-FFF2-40B4-BE49-F238E27FC236}">
                <a16:creationId xmlns:a16="http://schemas.microsoft.com/office/drawing/2014/main" id="{6CCDA100-91E7-3045-90A2-3FCEC6A5A719}"/>
              </a:ext>
            </a:extLst>
          </p:cNvPr>
          <p:cNvSpPr txBox="1">
            <a:spLocks noGrp="1"/>
          </p:cNvSpPr>
          <p:nvPr/>
        </p:nvSpPr>
        <p:spPr>
          <a:xfrm>
            <a:off x="1294197" y="918247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sv" sz="2900" dirty="0">
                <a:latin typeface="Calibri"/>
                <a:ea typeface="Calibri"/>
                <a:cs typeface="Calibri"/>
                <a:sym typeface="Poppins Medium"/>
              </a:rPr>
              <a:t>Match &amp; Cup</a:t>
            </a:r>
            <a:endParaRPr sz="2900" dirty="0">
              <a:latin typeface="Calibri"/>
              <a:ea typeface="Calibri"/>
              <a:cs typeface="Calibri"/>
              <a:sym typeface="Poppins Medium"/>
            </a:endParaRPr>
          </a:p>
        </p:txBody>
      </p:sp>
      <p:sp>
        <p:nvSpPr>
          <p:cNvPr id="2" name="textruta 1">
            <a:extLst>
              <a:ext uri="{FF2B5EF4-FFF2-40B4-BE49-F238E27FC236}">
                <a16:creationId xmlns:a16="http://schemas.microsoft.com/office/drawing/2014/main" id="{C7648F05-B635-0A9E-9661-CA23367D9173}"/>
              </a:ext>
            </a:extLst>
          </p:cNvPr>
          <p:cNvSpPr txBox="1"/>
          <p:nvPr/>
        </p:nvSpPr>
        <p:spPr>
          <a:xfrm>
            <a:off x="5714218" y="1752599"/>
            <a:ext cx="3851564" cy="341632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dirty="0" err="1"/>
              <a:t>Höstens</a:t>
            </a:r>
            <a:r>
              <a:rPr lang="en-US" dirty="0"/>
              <a:t> matcher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17/8 Ed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23/8 </a:t>
            </a:r>
            <a:r>
              <a:rPr lang="en-US" dirty="0" err="1"/>
              <a:t>Färgelanda</a:t>
            </a:r>
            <a:r>
              <a:rPr lang="en-US" dirty="0"/>
              <a:t>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28/8 </a:t>
            </a:r>
            <a:r>
              <a:rPr lang="en-US" dirty="0" err="1"/>
              <a:t>Mellerud</a:t>
            </a:r>
            <a:r>
              <a:rPr lang="en-US" dirty="0"/>
              <a:t> (h.)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7/9 </a:t>
            </a:r>
            <a:r>
              <a:rPr lang="en-US" dirty="0" err="1"/>
              <a:t>Åsebro</a:t>
            </a:r>
            <a:r>
              <a:rPr lang="en-US" dirty="0"/>
              <a:t>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14/9 </a:t>
            </a:r>
            <a:r>
              <a:rPr lang="en-US" dirty="0" err="1"/>
              <a:t>Laxarby</a:t>
            </a:r>
            <a:r>
              <a:rPr lang="en-US" dirty="0"/>
              <a:t> (h.)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 21/9 IFK </a:t>
            </a:r>
            <a:r>
              <a:rPr lang="en-US" dirty="0" err="1"/>
              <a:t>Åmål</a:t>
            </a:r>
            <a:r>
              <a:rPr lang="en-US" dirty="0"/>
              <a:t> </a:t>
            </a:r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Cup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28/6 Sun Cup </a:t>
            </a:r>
            <a:r>
              <a:rPr lang="en-US" dirty="0" err="1"/>
              <a:t>i</a:t>
            </a:r>
            <a:r>
              <a:rPr lang="en-US" dirty="0"/>
              <a:t> Karlstad</a:t>
            </a:r>
          </a:p>
          <a:p>
            <a:pPr algn="ctr"/>
            <a:endParaRPr lang="sv-SE" dirty="0"/>
          </a:p>
        </p:txBody>
      </p:sp>
      <p:sp>
        <p:nvSpPr>
          <p:cNvPr id="3" name="textruta 1">
            <a:extLst>
              <a:ext uri="{FF2B5EF4-FFF2-40B4-BE49-F238E27FC236}">
                <a16:creationId xmlns:a16="http://schemas.microsoft.com/office/drawing/2014/main" id="{5E39C443-3255-9088-7CFC-D6A635CDD605}"/>
              </a:ext>
            </a:extLst>
          </p:cNvPr>
          <p:cNvSpPr txBox="1"/>
          <p:nvPr/>
        </p:nvSpPr>
        <p:spPr>
          <a:xfrm>
            <a:off x="1702933" y="1752599"/>
            <a:ext cx="3851564" cy="2585323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dirty="0" err="1"/>
              <a:t>Vårens</a:t>
            </a:r>
            <a:r>
              <a:rPr lang="en-US" dirty="0"/>
              <a:t> matcher  </a:t>
            </a:r>
            <a:endParaRPr lang="sv-SE" dirty="0"/>
          </a:p>
          <a:p>
            <a:pPr marL="285750" indent="-285750">
              <a:buFont typeface="Arial"/>
              <a:buChar char="•"/>
            </a:pPr>
            <a:r>
              <a:rPr lang="en-US" dirty="0"/>
              <a:t>4/5 </a:t>
            </a:r>
            <a:r>
              <a:rPr lang="en-US" dirty="0" err="1"/>
              <a:t>Färgelanda</a:t>
            </a:r>
            <a:r>
              <a:rPr lang="en-US" dirty="0"/>
              <a:t> (h.) </a:t>
            </a:r>
          </a:p>
          <a:p>
            <a:pPr marL="285750" indent="-285750">
              <a:buFont typeface="Arial"/>
              <a:buChar char="•"/>
            </a:pPr>
            <a:r>
              <a:rPr lang="en-US" dirty="0"/>
              <a:t>7/5 </a:t>
            </a:r>
            <a:r>
              <a:rPr lang="en-US" dirty="0" err="1"/>
              <a:t>Mellerud</a:t>
            </a:r>
            <a:r>
              <a:rPr lang="en-US" dirty="0"/>
              <a:t> </a:t>
            </a:r>
          </a:p>
          <a:p>
            <a:pPr marL="285750" indent="-285750">
              <a:buFont typeface="Arial"/>
              <a:buChar char="•"/>
            </a:pPr>
            <a:r>
              <a:rPr lang="en-US" dirty="0"/>
              <a:t>18/5 </a:t>
            </a:r>
            <a:r>
              <a:rPr lang="en-US" dirty="0" err="1"/>
              <a:t>Åsebro</a:t>
            </a:r>
            <a:r>
              <a:rPr lang="en-US" dirty="0"/>
              <a:t> (h.) </a:t>
            </a:r>
          </a:p>
          <a:p>
            <a:pPr marL="285750" indent="-285750">
              <a:buFont typeface="Arial"/>
              <a:buChar char="•"/>
            </a:pPr>
            <a:r>
              <a:rPr lang="en-US" dirty="0"/>
              <a:t>25/5 </a:t>
            </a:r>
            <a:r>
              <a:rPr lang="en-US" dirty="0" err="1"/>
              <a:t>Laxarby</a:t>
            </a:r>
            <a:r>
              <a:rPr lang="en-US" dirty="0"/>
              <a:t> </a:t>
            </a:r>
          </a:p>
          <a:p>
            <a:pPr marL="285750" indent="-285750">
              <a:buFont typeface="Arial"/>
              <a:buChar char="•"/>
            </a:pPr>
            <a:r>
              <a:rPr lang="en-US" dirty="0"/>
              <a:t>1/6 IFK </a:t>
            </a:r>
            <a:r>
              <a:rPr lang="en-US" dirty="0" err="1"/>
              <a:t>Åmål</a:t>
            </a:r>
            <a:r>
              <a:rPr lang="en-US" dirty="0"/>
              <a:t> (h.) </a:t>
            </a:r>
          </a:p>
          <a:p>
            <a:pPr marL="285750" indent="-285750">
              <a:buFont typeface="Arial"/>
              <a:buChar char="•"/>
            </a:pPr>
            <a:r>
              <a:rPr lang="en-US" dirty="0"/>
              <a:t>14/6 </a:t>
            </a:r>
            <a:r>
              <a:rPr lang="en-US" dirty="0" err="1"/>
              <a:t>Frändefors</a:t>
            </a:r>
            <a:r>
              <a:rPr lang="en-US" dirty="0"/>
              <a:t> </a:t>
            </a:r>
          </a:p>
          <a:p>
            <a:pPr marL="285750" indent="-285750">
              <a:buFont typeface="Arial"/>
              <a:buChar char="•"/>
            </a:pPr>
            <a:endParaRPr lang="en-US" dirty="0"/>
          </a:p>
          <a:p>
            <a:pPr algn="ctr"/>
            <a:endParaRPr lang="sv-SE" dirty="0"/>
          </a:p>
        </p:txBody>
      </p:sp>
      <p:sp>
        <p:nvSpPr>
          <p:cNvPr id="6" name="textruta 3">
            <a:extLst>
              <a:ext uri="{FF2B5EF4-FFF2-40B4-BE49-F238E27FC236}">
                <a16:creationId xmlns:a16="http://schemas.microsoft.com/office/drawing/2014/main" id="{780C48E6-F2AC-A523-0BAC-A6652016793A}"/>
              </a:ext>
            </a:extLst>
          </p:cNvPr>
          <p:cNvSpPr txBox="1"/>
          <p:nvPr/>
        </p:nvSpPr>
        <p:spPr>
          <a:xfrm rot="-960000">
            <a:off x="8414361" y="4909772"/>
            <a:ext cx="2684951" cy="64633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>
              <a:defRPr lang="sv-SE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sv-SE">
                <a:solidFill>
                  <a:srgbClr val="FF0000"/>
                </a:solidFill>
              </a:rPr>
              <a:t>Uppdatera med ert lags matchdagar!</a:t>
            </a:r>
          </a:p>
        </p:txBody>
      </p:sp>
    </p:spTree>
    <p:extLst>
      <p:ext uri="{BB962C8B-B14F-4D97-AF65-F5344CB8AC3E}">
        <p14:creationId xmlns:p14="http://schemas.microsoft.com/office/powerpoint/2010/main" val="190738298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671C282-04F8-97C7-5BEF-09ACD447379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blue and white logo&#10;&#10;Description automatically generated">
            <a:extLst>
              <a:ext uri="{FF2B5EF4-FFF2-40B4-BE49-F238E27FC236}">
                <a16:creationId xmlns:a16="http://schemas.microsoft.com/office/drawing/2014/main" id="{BF9BD4DD-B539-69BC-4FE8-36E4F6204FDA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>
            <a:alphaModFix amt="35000"/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7500" y="608373"/>
            <a:ext cx="4776998" cy="5643458"/>
          </a:xfrm>
          <a:prstGeom prst="rect">
            <a:avLst/>
          </a:prstGeom>
        </p:spPr>
      </p:pic>
      <p:sp>
        <p:nvSpPr>
          <p:cNvPr id="4" name="Google Shape;82;p16">
            <a:extLst>
              <a:ext uri="{FF2B5EF4-FFF2-40B4-BE49-F238E27FC236}">
                <a16:creationId xmlns:a16="http://schemas.microsoft.com/office/drawing/2014/main" id="{629C4852-BAB0-E55E-B62F-765E9A076CFF}"/>
              </a:ext>
            </a:extLst>
          </p:cNvPr>
          <p:cNvSpPr txBox="1">
            <a:spLocks noGrp="1"/>
          </p:cNvSpPr>
          <p:nvPr/>
        </p:nvSpPr>
        <p:spPr>
          <a:xfrm>
            <a:off x="1240614" y="923997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sv" sz="2900" dirty="0">
                <a:latin typeface="Calibri"/>
                <a:ea typeface="Calibri"/>
                <a:cs typeface="Calibri"/>
                <a:sym typeface="Poppins Medium"/>
              </a:rPr>
              <a:t>Förhållningsregler matchdag</a:t>
            </a:r>
            <a:endParaRPr sz="2900" dirty="0">
              <a:latin typeface="Calibri"/>
              <a:ea typeface="Calibri"/>
              <a:cs typeface="Calibri"/>
              <a:sym typeface="Poppins Medium"/>
            </a:endParaRPr>
          </a:p>
        </p:txBody>
      </p:sp>
      <p:sp>
        <p:nvSpPr>
          <p:cNvPr id="3" name="textruta 1">
            <a:extLst>
              <a:ext uri="{FF2B5EF4-FFF2-40B4-BE49-F238E27FC236}">
                <a16:creationId xmlns:a16="http://schemas.microsoft.com/office/drawing/2014/main" id="{EE4A6624-F8B3-2090-1803-0C75F9E81975}"/>
              </a:ext>
            </a:extLst>
          </p:cNvPr>
          <p:cNvSpPr txBox="1"/>
          <p:nvPr/>
        </p:nvSpPr>
        <p:spPr>
          <a:xfrm>
            <a:off x="1240614" y="1705451"/>
            <a:ext cx="9605665" cy="3447098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sv-SE" sz="2000" dirty="0"/>
              <a:t>Med utgångspunkt från If Vikens policy och Svenska fotbollsförbundets riktlinjer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sv-SE" sz="2000" dirty="0"/>
              <a:t>Matchdagarna är en dag för laget, där föräldrar är välkomna att: berömma ansträngning framför resultat, uppmuntra barnet att delta, anstränga sig och att göra sitt bästa, se till att barnet kommer i tid och med rätt utrustning, uppmuntra alla spelarna i laget, avstå från instruktioner, heja på laget tillsammans med andra </a:t>
            </a:r>
            <a:r>
              <a:rPr lang="en-US" sz="2000" dirty="0" err="1"/>
              <a:t>föräldrar</a:t>
            </a:r>
            <a:r>
              <a:rPr lang="en-US" sz="2000" dirty="0"/>
              <a:t>!</a:t>
            </a:r>
          </a:p>
          <a:p>
            <a:endParaRPr lang="en-US" sz="20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sv-SE" sz="2000" dirty="0"/>
              <a:t>Omklädningsrummet är för spelare och ledare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sv-SE" sz="2000" dirty="0"/>
              <a:t>Mat och dryck innan, under och efter matchdag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sv-SE" sz="2000" dirty="0"/>
              <a:t>Vikten av tiden tillsammans inte bara under match, utan också före och efter</a:t>
            </a:r>
            <a:endParaRPr lang="en-US" sz="2000" dirty="0"/>
          </a:p>
          <a:p>
            <a:pPr algn="ctr"/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33494912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D9800D6-FEE9-075A-CF88-414DCA66715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blue and white logo&#10;&#10;Description automatically generated">
            <a:extLst>
              <a:ext uri="{FF2B5EF4-FFF2-40B4-BE49-F238E27FC236}">
                <a16:creationId xmlns:a16="http://schemas.microsoft.com/office/drawing/2014/main" id="{93E87E53-DCDB-28AD-B284-C1C37A6ADC85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>
            <a:alphaModFix amt="35000"/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7500" y="608373"/>
            <a:ext cx="4776998" cy="5643458"/>
          </a:xfrm>
          <a:prstGeom prst="rect">
            <a:avLst/>
          </a:prstGeom>
        </p:spPr>
      </p:pic>
      <p:sp>
        <p:nvSpPr>
          <p:cNvPr id="2" name="Google Shape;82;p16">
            <a:extLst>
              <a:ext uri="{FF2B5EF4-FFF2-40B4-BE49-F238E27FC236}">
                <a16:creationId xmlns:a16="http://schemas.microsoft.com/office/drawing/2014/main" id="{E03D54D0-C086-0EFC-C4E2-11288A24D6A8}"/>
              </a:ext>
            </a:extLst>
          </p:cNvPr>
          <p:cNvSpPr txBox="1">
            <a:spLocks noGrp="1"/>
          </p:cNvSpPr>
          <p:nvPr/>
        </p:nvSpPr>
        <p:spPr>
          <a:xfrm>
            <a:off x="1240614" y="923997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sv" sz="2900" dirty="0">
                <a:latin typeface="Calibri"/>
                <a:ea typeface="Calibri"/>
                <a:cs typeface="Calibri"/>
                <a:sym typeface="Poppins Medium"/>
              </a:rPr>
              <a:t>Övrigt</a:t>
            </a:r>
            <a:endParaRPr sz="2900" dirty="0">
              <a:latin typeface="Calibri"/>
              <a:ea typeface="Calibri"/>
              <a:cs typeface="Calibri"/>
              <a:sym typeface="Poppins Medium"/>
            </a:endParaRPr>
          </a:p>
        </p:txBody>
      </p:sp>
    </p:spTree>
    <p:extLst>
      <p:ext uri="{BB962C8B-B14F-4D97-AF65-F5344CB8AC3E}">
        <p14:creationId xmlns:p14="http://schemas.microsoft.com/office/powerpoint/2010/main" val="355154002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7FAC10E-ACC3-49B8-2F31-DB3C1C137EB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blue and white logo&#10;&#10;Description automatically generated">
            <a:extLst>
              <a:ext uri="{FF2B5EF4-FFF2-40B4-BE49-F238E27FC236}">
                <a16:creationId xmlns:a16="http://schemas.microsoft.com/office/drawing/2014/main" id="{D7CEF7E1-E896-BA09-4E6A-2E62C0C74721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>
            <a:alphaModFix amt="35000"/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7500" y="608373"/>
            <a:ext cx="4776998" cy="5643458"/>
          </a:xfrm>
          <a:prstGeom prst="rect">
            <a:avLst/>
          </a:prstGeom>
        </p:spPr>
      </p:pic>
      <p:sp>
        <p:nvSpPr>
          <p:cNvPr id="2" name="Google Shape;82;p16">
            <a:extLst>
              <a:ext uri="{FF2B5EF4-FFF2-40B4-BE49-F238E27FC236}">
                <a16:creationId xmlns:a16="http://schemas.microsoft.com/office/drawing/2014/main" id="{F88BB407-2119-3E1D-F1FB-56739844ED58}"/>
              </a:ext>
            </a:extLst>
          </p:cNvPr>
          <p:cNvSpPr txBox="1">
            <a:spLocks noGrp="1"/>
          </p:cNvSpPr>
          <p:nvPr/>
        </p:nvSpPr>
        <p:spPr>
          <a:xfrm>
            <a:off x="1469939" y="2246714"/>
            <a:ext cx="925212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sv" sz="4800" dirty="0">
                <a:latin typeface="Calibri"/>
                <a:ea typeface="Calibri"/>
                <a:cs typeface="Calibri"/>
                <a:sym typeface="Poppins Medium"/>
              </a:rPr>
              <a:t>VI SER FRAM EMOT EN HÄRLIG SÄSONG TILLSAMMANS!</a:t>
            </a:r>
            <a:endParaRPr sz="4800" dirty="0">
              <a:latin typeface="Calibri"/>
              <a:ea typeface="Calibri"/>
              <a:cs typeface="Calibri"/>
              <a:sym typeface="Poppins Medium"/>
            </a:endParaRPr>
          </a:p>
        </p:txBody>
      </p:sp>
    </p:spTree>
    <p:extLst>
      <p:ext uri="{BB962C8B-B14F-4D97-AF65-F5344CB8AC3E}">
        <p14:creationId xmlns:p14="http://schemas.microsoft.com/office/powerpoint/2010/main" val="306325720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football ball on the grass&#10;&#10;Description automatically generated">
            <a:extLst>
              <a:ext uri="{FF2B5EF4-FFF2-40B4-BE49-F238E27FC236}">
                <a16:creationId xmlns:a16="http://schemas.microsoft.com/office/drawing/2014/main" id="{5F4094E2-FC4B-849B-7547-1B6D87574C1F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>
            <a:alphaModFix amt="35000"/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238" y="376881"/>
            <a:ext cx="12200238" cy="6100119"/>
          </a:xfrm>
          <a:prstGeom prst="rect">
            <a:avLst/>
          </a:prstGeom>
        </p:spPr>
      </p:pic>
      <p:sp>
        <p:nvSpPr>
          <p:cNvPr id="2" name="Rubrik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sv-SE" dirty="0">
                <a:latin typeface="Calibri"/>
                <a:ea typeface="Calibri"/>
                <a:cs typeface="Calibri"/>
              </a:rPr>
              <a:t>FÖRÄLDRAMÖTE</a:t>
            </a:r>
          </a:p>
        </p:txBody>
      </p:sp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sv-SE" dirty="0">
                <a:latin typeface="Calibri"/>
                <a:ea typeface="Calibri"/>
                <a:cs typeface="Calibri"/>
              </a:rPr>
              <a:t>LAG</a:t>
            </a:r>
            <a:endParaRPr lang="sv-SE">
              <a:latin typeface="Calibri"/>
              <a:ea typeface="Calibri"/>
              <a:cs typeface="Calibri"/>
            </a:endParaRPr>
          </a:p>
          <a:p>
            <a:r>
              <a:rPr lang="sv-SE" dirty="0">
                <a:latin typeface="Calibri"/>
                <a:ea typeface="Calibri"/>
                <a:cs typeface="Calibri"/>
              </a:rPr>
              <a:t>DATUM</a:t>
            </a:r>
          </a:p>
        </p:txBody>
      </p:sp>
    </p:spTree>
    <p:extLst>
      <p:ext uri="{BB962C8B-B14F-4D97-AF65-F5344CB8AC3E}">
        <p14:creationId xmlns:p14="http://schemas.microsoft.com/office/powerpoint/2010/main" val="76198972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blue and white logo&#10;&#10;Description automatically generated">
            <a:extLst>
              <a:ext uri="{FF2B5EF4-FFF2-40B4-BE49-F238E27FC236}">
                <a16:creationId xmlns:a16="http://schemas.microsoft.com/office/drawing/2014/main" id="{B2C4F899-F5A9-CCC5-0234-EF7CE417BB73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>
            <a:alphaModFix amt="35000"/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7500" y="608373"/>
            <a:ext cx="4776998" cy="5643458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CFA44D1E-FD01-F9CB-1E93-CAE7B863A151}"/>
              </a:ext>
            </a:extLst>
          </p:cNvPr>
          <p:cNvSpPr txBox="1"/>
          <p:nvPr/>
        </p:nvSpPr>
        <p:spPr>
          <a:xfrm>
            <a:off x="1258182" y="950096"/>
            <a:ext cx="8655977" cy="4647426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sz="2800" dirty="0">
                <a:latin typeface="Calibri"/>
                <a:ea typeface="Calibri"/>
                <a:cs typeface="Calibri"/>
              </a:rPr>
              <a:t>AGENDA</a:t>
            </a:r>
            <a:endParaRPr lang="en-US" sz="2800" b="1" dirty="0">
              <a:latin typeface="Calibri"/>
              <a:ea typeface="Calibri"/>
              <a:cs typeface="Calibri"/>
            </a:endParaRPr>
          </a:p>
          <a:p>
            <a:endParaRPr lang="en-US" sz="2800" dirty="0">
              <a:latin typeface="Calibri"/>
              <a:ea typeface="Calibri"/>
              <a:cs typeface="Calibri"/>
            </a:endParaRPr>
          </a:p>
          <a:p>
            <a:pPr marL="457200" indent="-457200">
              <a:buFont typeface="Calibri"/>
              <a:buChar char="-"/>
            </a:pPr>
            <a:r>
              <a:rPr lang="en-US" sz="2000" dirty="0" err="1">
                <a:latin typeface="Calibri"/>
                <a:ea typeface="Calibri"/>
                <a:cs typeface="Calibri"/>
              </a:rPr>
              <a:t>Ledare</a:t>
            </a:r>
            <a:r>
              <a:rPr lang="en-US" sz="2000" dirty="0">
                <a:latin typeface="Calibri"/>
                <a:ea typeface="Calibri"/>
                <a:cs typeface="Calibri"/>
              </a:rPr>
              <a:t> </a:t>
            </a:r>
            <a:r>
              <a:rPr lang="en-US" sz="2000" dirty="0" err="1">
                <a:latin typeface="Calibri"/>
                <a:ea typeface="Calibri"/>
                <a:cs typeface="Calibri"/>
              </a:rPr>
              <a:t>i</a:t>
            </a:r>
            <a:r>
              <a:rPr lang="en-US" sz="2000" dirty="0">
                <a:latin typeface="Calibri"/>
                <a:ea typeface="Calibri"/>
                <a:cs typeface="Calibri"/>
              </a:rPr>
              <a:t> </a:t>
            </a:r>
            <a:r>
              <a:rPr lang="en-US" sz="2000" dirty="0" err="1">
                <a:latin typeface="Calibri"/>
                <a:ea typeface="Calibri"/>
                <a:cs typeface="Calibri"/>
              </a:rPr>
              <a:t>laget</a:t>
            </a:r>
            <a:endParaRPr lang="en-US" sz="2000" dirty="0">
              <a:latin typeface="Calibri"/>
              <a:ea typeface="Calibri"/>
              <a:cs typeface="Calibri"/>
            </a:endParaRPr>
          </a:p>
          <a:p>
            <a:pPr marL="457200" indent="-457200">
              <a:buFont typeface="Calibri"/>
              <a:buChar char="-"/>
            </a:pPr>
            <a:r>
              <a:rPr lang="en-US" sz="2000" dirty="0" err="1">
                <a:latin typeface="Calibri"/>
                <a:ea typeface="Calibri"/>
                <a:cs typeface="Calibri"/>
              </a:rPr>
              <a:t>Medlemsavgift</a:t>
            </a:r>
            <a:r>
              <a:rPr lang="en-US" sz="2000" dirty="0">
                <a:latin typeface="Calibri"/>
                <a:ea typeface="Calibri"/>
                <a:cs typeface="Calibri"/>
              </a:rPr>
              <a:t> &amp; </a:t>
            </a:r>
            <a:r>
              <a:rPr lang="en-US" sz="2000" err="1">
                <a:latin typeface="Calibri"/>
                <a:ea typeface="Calibri"/>
                <a:cs typeface="Calibri"/>
              </a:rPr>
              <a:t>Deltagaravgift</a:t>
            </a:r>
          </a:p>
          <a:p>
            <a:pPr marL="457200" indent="-457200">
              <a:buFont typeface="Calibri"/>
              <a:buChar char="-"/>
            </a:pPr>
            <a:r>
              <a:rPr lang="en-US" sz="2000" dirty="0" err="1">
                <a:latin typeface="Calibri"/>
                <a:ea typeface="Calibri"/>
                <a:cs typeface="Calibri"/>
              </a:rPr>
              <a:t>Arbetsuppgifter</a:t>
            </a:r>
            <a:r>
              <a:rPr lang="en-US" sz="2000" dirty="0">
                <a:latin typeface="Calibri"/>
                <a:ea typeface="Calibri"/>
                <a:cs typeface="Calibri"/>
              </a:rPr>
              <a:t> under </a:t>
            </a:r>
            <a:r>
              <a:rPr lang="en-US" sz="2000" dirty="0" err="1">
                <a:latin typeface="Calibri"/>
                <a:ea typeface="Calibri"/>
                <a:cs typeface="Calibri"/>
              </a:rPr>
              <a:t>året</a:t>
            </a:r>
            <a:endParaRPr lang="en-US" sz="2000" dirty="0">
              <a:latin typeface="Calibri"/>
              <a:ea typeface="Calibri"/>
              <a:cs typeface="Calibri"/>
            </a:endParaRPr>
          </a:p>
          <a:p>
            <a:pPr marL="457200" indent="-457200">
              <a:buFont typeface="Calibri"/>
              <a:buChar char="-"/>
            </a:pPr>
            <a:r>
              <a:rPr lang="en-US" sz="2000" dirty="0" err="1">
                <a:latin typeface="Calibri"/>
                <a:ea typeface="Calibri"/>
                <a:cs typeface="Calibri"/>
              </a:rPr>
              <a:t>Försäljning</a:t>
            </a:r>
            <a:r>
              <a:rPr lang="en-US" sz="2000" dirty="0">
                <a:latin typeface="Calibri"/>
                <a:ea typeface="Calibri"/>
                <a:cs typeface="Calibri"/>
              </a:rPr>
              <a:t> </a:t>
            </a:r>
            <a:r>
              <a:rPr lang="en-US" sz="2000" dirty="0" err="1">
                <a:latin typeface="Calibri"/>
                <a:ea typeface="Calibri"/>
                <a:cs typeface="Calibri"/>
              </a:rPr>
              <a:t>Lagkassa</a:t>
            </a:r>
            <a:endParaRPr lang="en-US" sz="2000" dirty="0">
              <a:latin typeface="Calibri"/>
              <a:ea typeface="Calibri"/>
              <a:cs typeface="Calibri"/>
            </a:endParaRPr>
          </a:p>
          <a:p>
            <a:pPr marL="457200" indent="-457200">
              <a:buFont typeface="Calibri"/>
              <a:buChar char="-"/>
            </a:pPr>
            <a:r>
              <a:rPr lang="en-US" sz="2000" dirty="0" err="1">
                <a:latin typeface="Calibri"/>
                <a:ea typeface="Calibri"/>
                <a:cs typeface="Calibri"/>
              </a:rPr>
              <a:t>Klubbkläder</a:t>
            </a:r>
            <a:endParaRPr lang="en-US" sz="2000" dirty="0">
              <a:latin typeface="Calibri"/>
              <a:ea typeface="Calibri"/>
              <a:cs typeface="Calibri"/>
            </a:endParaRPr>
          </a:p>
          <a:p>
            <a:pPr marL="457200" indent="-457200">
              <a:buFont typeface="Calibri"/>
              <a:buChar char="-"/>
            </a:pPr>
            <a:r>
              <a:rPr lang="en-US" sz="2000" dirty="0">
                <a:latin typeface="Calibri"/>
                <a:ea typeface="Calibri"/>
                <a:cs typeface="Calibri"/>
              </a:rPr>
              <a:t>Laget.se</a:t>
            </a:r>
          </a:p>
          <a:p>
            <a:pPr marL="457200" indent="-457200">
              <a:buFont typeface="Calibri"/>
              <a:buChar char="-"/>
            </a:pPr>
            <a:r>
              <a:rPr lang="en-US" sz="2000" dirty="0">
                <a:latin typeface="Calibri"/>
                <a:ea typeface="Calibri"/>
                <a:cs typeface="Calibri"/>
              </a:rPr>
              <a:t>Träning</a:t>
            </a:r>
          </a:p>
          <a:p>
            <a:pPr marL="457200" indent="-457200">
              <a:buFont typeface="Calibri"/>
              <a:buChar char="-"/>
            </a:pPr>
            <a:r>
              <a:rPr lang="en-US" sz="2000" dirty="0">
                <a:latin typeface="Calibri"/>
                <a:ea typeface="Calibri"/>
                <a:cs typeface="Calibri"/>
              </a:rPr>
              <a:t>Match/</a:t>
            </a:r>
            <a:r>
              <a:rPr lang="en-US" sz="2000" dirty="0" err="1">
                <a:latin typeface="Calibri"/>
                <a:ea typeface="Calibri"/>
                <a:cs typeface="Calibri"/>
              </a:rPr>
              <a:t>Sammandrag</a:t>
            </a:r>
            <a:r>
              <a:rPr lang="en-US" sz="2000" dirty="0">
                <a:latin typeface="Calibri"/>
                <a:ea typeface="Calibri"/>
                <a:cs typeface="Calibri"/>
              </a:rPr>
              <a:t>/Cup</a:t>
            </a:r>
          </a:p>
          <a:p>
            <a:pPr marL="457200" indent="-457200">
              <a:buFont typeface="Calibri"/>
              <a:buChar char="-"/>
            </a:pPr>
            <a:r>
              <a:rPr lang="en-US" sz="2000" dirty="0" err="1">
                <a:latin typeface="Calibri"/>
                <a:ea typeface="Calibri"/>
                <a:cs typeface="Calibri"/>
              </a:rPr>
              <a:t>Förhållningsregler</a:t>
            </a:r>
            <a:r>
              <a:rPr lang="en-US" sz="2000" dirty="0">
                <a:latin typeface="Calibri"/>
                <a:ea typeface="Calibri"/>
                <a:cs typeface="Calibri"/>
              </a:rPr>
              <a:t> </a:t>
            </a:r>
            <a:r>
              <a:rPr lang="en-US" sz="2000">
                <a:latin typeface="Calibri"/>
                <a:ea typeface="Calibri"/>
                <a:cs typeface="Calibri"/>
              </a:rPr>
              <a:t>matchdag</a:t>
            </a:r>
            <a:endParaRPr lang="en-US" sz="2000" dirty="0">
              <a:latin typeface="Calibri"/>
              <a:ea typeface="Calibri"/>
              <a:cs typeface="Calibri"/>
            </a:endParaRPr>
          </a:p>
          <a:p>
            <a:pPr marL="457200" indent="-457200">
              <a:buFont typeface="Calibri"/>
              <a:buChar char="-"/>
            </a:pPr>
            <a:r>
              <a:rPr lang="en-US" sz="2000" dirty="0" err="1">
                <a:latin typeface="Calibri"/>
                <a:ea typeface="Calibri"/>
                <a:cs typeface="Calibri"/>
              </a:rPr>
              <a:t>Övrigt</a:t>
            </a:r>
            <a:endParaRPr lang="en-US" sz="2000" dirty="0">
              <a:latin typeface="Calibri"/>
              <a:ea typeface="Calibri"/>
              <a:cs typeface="Calibri"/>
            </a:endParaRPr>
          </a:p>
          <a:p>
            <a:pPr marL="457200" indent="-457200">
              <a:buFont typeface="Calibri"/>
              <a:buChar char="-"/>
            </a:pPr>
            <a:r>
              <a:rPr lang="en-US" sz="2000" dirty="0" err="1">
                <a:latin typeface="Calibri"/>
                <a:ea typeface="Calibri"/>
                <a:cs typeface="Calibri"/>
              </a:rPr>
              <a:t>Frågor</a:t>
            </a:r>
            <a:r>
              <a:rPr lang="en-US" sz="2000" dirty="0">
                <a:latin typeface="Calibri"/>
                <a:ea typeface="Calibri"/>
                <a:cs typeface="Calibri"/>
              </a:rPr>
              <a:t> &amp; </a:t>
            </a:r>
            <a:r>
              <a:rPr lang="en-US" sz="2000" dirty="0" err="1">
                <a:latin typeface="Calibri"/>
                <a:ea typeface="Calibri"/>
                <a:cs typeface="Calibri"/>
              </a:rPr>
              <a:t>funderingar</a:t>
            </a:r>
            <a:endParaRPr lang="en-US" sz="2000" dirty="0">
              <a:latin typeface="Calibri"/>
              <a:ea typeface="Calibri"/>
              <a:cs typeface="Calibri"/>
            </a:endParaRPr>
          </a:p>
          <a:p>
            <a:endParaRPr lang="en-SE" sz="2000" dirty="0">
              <a:latin typeface="Abadi Extra Light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6316962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53F4F8E-104F-0DCE-64B9-D8ABEEC95DB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blue and white logo&#10;&#10;Description automatically generated">
            <a:extLst>
              <a:ext uri="{FF2B5EF4-FFF2-40B4-BE49-F238E27FC236}">
                <a16:creationId xmlns:a16="http://schemas.microsoft.com/office/drawing/2014/main" id="{02529C8A-0052-3396-F1EA-F2BFC8077FBD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>
            <a:alphaModFix amt="35000"/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7500" y="608373"/>
            <a:ext cx="4776998" cy="5643458"/>
          </a:xfrm>
          <a:prstGeom prst="rect">
            <a:avLst/>
          </a:prstGeom>
        </p:spPr>
      </p:pic>
      <p:sp>
        <p:nvSpPr>
          <p:cNvPr id="2" name="TextBox 8">
            <a:extLst>
              <a:ext uri="{FF2B5EF4-FFF2-40B4-BE49-F238E27FC236}">
                <a16:creationId xmlns:a16="http://schemas.microsoft.com/office/drawing/2014/main" id="{E5CB261A-A510-0B09-0AB2-6105055A35EC}"/>
              </a:ext>
            </a:extLst>
          </p:cNvPr>
          <p:cNvSpPr txBox="1"/>
          <p:nvPr/>
        </p:nvSpPr>
        <p:spPr>
          <a:xfrm>
            <a:off x="1241461" y="923492"/>
            <a:ext cx="5085708" cy="584775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>
            <a:defPPr>
              <a:defRPr lang="sv-SE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200" dirty="0">
                <a:latin typeface="Calibri"/>
                <a:ea typeface="Calibri"/>
                <a:cs typeface="Calibri"/>
              </a:rPr>
              <a:t>P/FXX</a:t>
            </a:r>
          </a:p>
        </p:txBody>
      </p:sp>
      <p:sp>
        <p:nvSpPr>
          <p:cNvPr id="3" name="TextBox 9">
            <a:extLst>
              <a:ext uri="{FF2B5EF4-FFF2-40B4-BE49-F238E27FC236}">
                <a16:creationId xmlns:a16="http://schemas.microsoft.com/office/drawing/2014/main" id="{9843FD05-FA59-A1F4-66D4-CD7B0E66E42A}"/>
              </a:ext>
            </a:extLst>
          </p:cNvPr>
          <p:cNvSpPr txBox="1"/>
          <p:nvPr/>
        </p:nvSpPr>
        <p:spPr>
          <a:xfrm>
            <a:off x="1241461" y="1667774"/>
            <a:ext cx="5085708" cy="3785652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>
            <a:defPPr>
              <a:defRPr lang="sv-SE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dirty="0">
                <a:latin typeface="Calibri"/>
                <a:ea typeface="Calibri"/>
                <a:cs typeface="Calibri"/>
              </a:rPr>
              <a:t>LEDARE I LAGET</a:t>
            </a:r>
            <a:endParaRPr lang="sv-SE">
              <a:latin typeface="Calibri"/>
              <a:ea typeface="Calibri"/>
              <a:cs typeface="Calibri"/>
            </a:endParaRPr>
          </a:p>
          <a:p>
            <a:endParaRPr lang="en-US" sz="2400" dirty="0">
              <a:latin typeface="Calibri"/>
              <a:ea typeface="Calibri"/>
              <a:cs typeface="Calibri"/>
            </a:endParaRPr>
          </a:p>
          <a:p>
            <a:r>
              <a:rPr lang="en-US" sz="2400" dirty="0" err="1">
                <a:latin typeface="Calibri"/>
                <a:ea typeface="Calibri"/>
                <a:cs typeface="Calibri"/>
              </a:rPr>
              <a:t>Namn</a:t>
            </a:r>
            <a:r>
              <a:rPr lang="en-US" sz="2400" dirty="0">
                <a:latin typeface="Calibri"/>
                <a:ea typeface="Calibri"/>
                <a:cs typeface="Calibri"/>
              </a:rPr>
              <a:t> – Roll</a:t>
            </a:r>
          </a:p>
          <a:p>
            <a:r>
              <a:rPr lang="en-US" sz="2400" dirty="0">
                <a:latin typeface="Calibri"/>
                <a:ea typeface="Calibri"/>
                <a:cs typeface="Calibri"/>
              </a:rPr>
              <a:t>Mail</a:t>
            </a:r>
          </a:p>
          <a:p>
            <a:r>
              <a:rPr lang="en-US" sz="2400" dirty="0" err="1">
                <a:latin typeface="Calibri"/>
                <a:ea typeface="Calibri"/>
                <a:cs typeface="Calibri"/>
              </a:rPr>
              <a:t>Telefon</a:t>
            </a:r>
            <a:endParaRPr lang="en-US" sz="2400">
              <a:latin typeface="Calibri"/>
              <a:ea typeface="Calibri"/>
              <a:cs typeface="Calibri"/>
            </a:endParaRPr>
          </a:p>
          <a:p>
            <a:endParaRPr lang="en-US" sz="2400" dirty="0">
              <a:latin typeface="Calibri"/>
              <a:ea typeface="Calibri"/>
              <a:cs typeface="Calibri"/>
            </a:endParaRPr>
          </a:p>
          <a:p>
            <a:r>
              <a:rPr lang="en-US" sz="2400" dirty="0" err="1">
                <a:latin typeface="Calibri"/>
                <a:ea typeface="Calibri"/>
                <a:cs typeface="Calibri"/>
              </a:rPr>
              <a:t>Namn</a:t>
            </a:r>
            <a:r>
              <a:rPr lang="en-US" sz="2400" dirty="0">
                <a:latin typeface="Calibri"/>
                <a:ea typeface="Calibri"/>
                <a:cs typeface="Calibri"/>
              </a:rPr>
              <a:t> – Roll</a:t>
            </a:r>
          </a:p>
          <a:p>
            <a:r>
              <a:rPr lang="en-US" sz="2400" dirty="0">
                <a:latin typeface="Calibri"/>
                <a:ea typeface="Calibri"/>
                <a:cs typeface="Calibri"/>
              </a:rPr>
              <a:t>Mail</a:t>
            </a:r>
          </a:p>
          <a:p>
            <a:r>
              <a:rPr lang="en-US" sz="2400" dirty="0" err="1">
                <a:latin typeface="Calibri"/>
                <a:ea typeface="Calibri"/>
                <a:cs typeface="Calibri"/>
              </a:rPr>
              <a:t>Telefon</a:t>
            </a:r>
            <a:endParaRPr lang="en-US" sz="2400" dirty="0">
              <a:latin typeface="Calibri"/>
              <a:ea typeface="Calibri"/>
              <a:cs typeface="Calibri"/>
            </a:endParaRPr>
          </a:p>
          <a:p>
            <a:endParaRPr lang="en-US" sz="2000" dirty="0">
              <a:latin typeface="Abadi Extra Light"/>
            </a:endParaRPr>
          </a:p>
        </p:txBody>
      </p:sp>
      <p:sp>
        <p:nvSpPr>
          <p:cNvPr id="5" name="TextBox 9">
            <a:extLst>
              <a:ext uri="{FF2B5EF4-FFF2-40B4-BE49-F238E27FC236}">
                <a16:creationId xmlns:a16="http://schemas.microsoft.com/office/drawing/2014/main" id="{6D1BDB4F-7696-DBBF-2463-3FB40D2A0252}"/>
              </a:ext>
            </a:extLst>
          </p:cNvPr>
          <p:cNvSpPr txBox="1"/>
          <p:nvPr/>
        </p:nvSpPr>
        <p:spPr>
          <a:xfrm>
            <a:off x="6327234" y="1667774"/>
            <a:ext cx="5085708" cy="4278094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>
            <a:defPPr>
              <a:defRPr lang="sv-SE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2400" dirty="0">
              <a:latin typeface="Abadi Extra Light"/>
            </a:endParaRPr>
          </a:p>
          <a:p>
            <a:endParaRPr lang="en-US" sz="2000" dirty="0">
              <a:latin typeface="Abadi Extra Light"/>
            </a:endParaRPr>
          </a:p>
          <a:p>
            <a:r>
              <a:rPr lang="en-US" sz="2400" dirty="0" err="1">
                <a:latin typeface="Calibri"/>
                <a:ea typeface="Calibri"/>
                <a:cs typeface="Calibri"/>
              </a:rPr>
              <a:t>Namn</a:t>
            </a:r>
            <a:r>
              <a:rPr lang="en-US" sz="2400" dirty="0">
                <a:latin typeface="Calibri"/>
                <a:ea typeface="Calibri"/>
                <a:cs typeface="Calibri"/>
              </a:rPr>
              <a:t> – Roll</a:t>
            </a:r>
          </a:p>
          <a:p>
            <a:r>
              <a:rPr lang="en-US" sz="2400" dirty="0">
                <a:latin typeface="Calibri"/>
                <a:ea typeface="Calibri"/>
                <a:cs typeface="Calibri"/>
              </a:rPr>
              <a:t>Mail</a:t>
            </a:r>
          </a:p>
          <a:p>
            <a:r>
              <a:rPr lang="en-US" sz="2400" dirty="0" err="1">
                <a:latin typeface="Calibri"/>
                <a:ea typeface="Calibri"/>
                <a:cs typeface="Calibri"/>
              </a:rPr>
              <a:t>Telefon</a:t>
            </a:r>
            <a:endParaRPr lang="en-US" sz="2400">
              <a:latin typeface="Calibri"/>
              <a:ea typeface="Calibri"/>
              <a:cs typeface="Calibri"/>
            </a:endParaRPr>
          </a:p>
          <a:p>
            <a:endParaRPr lang="en-US" sz="2400" dirty="0">
              <a:latin typeface="Calibri"/>
              <a:ea typeface="Calibri"/>
              <a:cs typeface="Calibri"/>
            </a:endParaRPr>
          </a:p>
          <a:p>
            <a:r>
              <a:rPr lang="en-US" sz="2400" dirty="0" err="1">
                <a:latin typeface="Calibri"/>
                <a:ea typeface="Calibri"/>
                <a:cs typeface="Calibri"/>
              </a:rPr>
              <a:t>Namn</a:t>
            </a:r>
            <a:r>
              <a:rPr lang="en-US" sz="2400" dirty="0">
                <a:latin typeface="Calibri"/>
                <a:ea typeface="Calibri"/>
                <a:cs typeface="Calibri"/>
              </a:rPr>
              <a:t> – Roll</a:t>
            </a:r>
          </a:p>
          <a:p>
            <a:r>
              <a:rPr lang="en-US" sz="2400" dirty="0">
                <a:latin typeface="Calibri"/>
                <a:ea typeface="Calibri"/>
                <a:cs typeface="Calibri"/>
              </a:rPr>
              <a:t>Mail</a:t>
            </a:r>
          </a:p>
          <a:p>
            <a:r>
              <a:rPr lang="en-US" sz="2400" dirty="0" err="1">
                <a:latin typeface="Calibri"/>
                <a:ea typeface="Calibri"/>
                <a:cs typeface="Calibri"/>
              </a:rPr>
              <a:t>Telefon</a:t>
            </a:r>
            <a:endParaRPr lang="en-US" sz="2400" dirty="0">
              <a:latin typeface="Calibri"/>
              <a:ea typeface="Calibri"/>
              <a:cs typeface="Calibri"/>
            </a:endParaRPr>
          </a:p>
          <a:p>
            <a:endParaRPr lang="en-US" sz="2000" dirty="0">
              <a:latin typeface="Abadi Extra Light"/>
            </a:endParaRPr>
          </a:p>
          <a:p>
            <a:endParaRPr lang="en-US" sz="2000" dirty="0">
              <a:latin typeface="Abadi Extra Light"/>
            </a:endParaRPr>
          </a:p>
          <a:p>
            <a:endParaRPr lang="en-US" sz="2000" dirty="0">
              <a:latin typeface="Abadi Extra Light"/>
            </a:endParaRPr>
          </a:p>
        </p:txBody>
      </p:sp>
      <p:sp>
        <p:nvSpPr>
          <p:cNvPr id="8" name="textruta 7">
            <a:extLst>
              <a:ext uri="{FF2B5EF4-FFF2-40B4-BE49-F238E27FC236}">
                <a16:creationId xmlns:a16="http://schemas.microsoft.com/office/drawing/2014/main" id="{40E9161F-BBE8-B4C7-854F-E738BACFAB20}"/>
              </a:ext>
            </a:extLst>
          </p:cNvPr>
          <p:cNvSpPr txBox="1"/>
          <p:nvPr/>
        </p:nvSpPr>
        <p:spPr>
          <a:xfrm rot="-1740000">
            <a:off x="8144613" y="4831919"/>
            <a:ext cx="3152845" cy="3693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sv-SE">
                <a:solidFill>
                  <a:srgbClr val="FF0000"/>
                </a:solidFill>
              </a:rPr>
              <a:t>Uppdatera med era uppgifter!</a:t>
            </a:r>
          </a:p>
        </p:txBody>
      </p:sp>
    </p:spTree>
    <p:extLst>
      <p:ext uri="{BB962C8B-B14F-4D97-AF65-F5344CB8AC3E}">
        <p14:creationId xmlns:p14="http://schemas.microsoft.com/office/powerpoint/2010/main" val="3968910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72072EF-0BDB-CAC3-F379-9208ADE44CC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blue and white logo&#10;&#10;Description automatically generated">
            <a:extLst>
              <a:ext uri="{FF2B5EF4-FFF2-40B4-BE49-F238E27FC236}">
                <a16:creationId xmlns:a16="http://schemas.microsoft.com/office/drawing/2014/main" id="{EE64AB9B-2C25-264D-0021-8D7D1F71D295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>
            <a:alphaModFix amt="35000"/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7500" y="608373"/>
            <a:ext cx="4776998" cy="5643458"/>
          </a:xfrm>
          <a:prstGeom prst="rect">
            <a:avLst/>
          </a:prstGeom>
        </p:spPr>
      </p:pic>
      <p:sp>
        <p:nvSpPr>
          <p:cNvPr id="2" name="Google Shape;82;p16">
            <a:extLst>
              <a:ext uri="{FF2B5EF4-FFF2-40B4-BE49-F238E27FC236}">
                <a16:creationId xmlns:a16="http://schemas.microsoft.com/office/drawing/2014/main" id="{18F5C93D-86EE-48A5-28F6-985625AE7730}"/>
              </a:ext>
            </a:extLst>
          </p:cNvPr>
          <p:cNvSpPr txBox="1">
            <a:spLocks noGrp="1"/>
          </p:cNvSpPr>
          <p:nvPr/>
        </p:nvSpPr>
        <p:spPr>
          <a:xfrm>
            <a:off x="1240614" y="923997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sv" sz="2900">
                <a:latin typeface="Calibri"/>
                <a:ea typeface="Calibri"/>
                <a:cs typeface="Calibri"/>
                <a:sym typeface="Poppins Medium"/>
              </a:rPr>
              <a:t>Medlemsavgift &amp; deltagaravgift</a:t>
            </a:r>
            <a:endParaRPr sz="2900">
              <a:latin typeface="Calibri"/>
              <a:ea typeface="Calibri"/>
              <a:cs typeface="Calibri"/>
              <a:sym typeface="Poppins Medium"/>
            </a:endParaRPr>
          </a:p>
        </p:txBody>
      </p:sp>
      <p:sp>
        <p:nvSpPr>
          <p:cNvPr id="5" name="textruta 4">
            <a:extLst>
              <a:ext uri="{FF2B5EF4-FFF2-40B4-BE49-F238E27FC236}">
                <a16:creationId xmlns:a16="http://schemas.microsoft.com/office/drawing/2014/main" id="{803AF1C7-BB24-CE0E-7179-C072E400F463}"/>
              </a:ext>
            </a:extLst>
          </p:cNvPr>
          <p:cNvSpPr txBox="1"/>
          <p:nvPr/>
        </p:nvSpPr>
        <p:spPr>
          <a:xfrm>
            <a:off x="1240971" y="1687285"/>
            <a:ext cx="9209314" cy="313932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457200" lvl="0" indent="-336550" algn="l" rtl="0">
              <a:lnSpc>
                <a:spcPts val="2700"/>
              </a:lnSpc>
              <a:buFont typeface="Arial"/>
              <a:buChar char="•"/>
            </a:pPr>
            <a:r>
              <a:rPr lang="sv-SE" sz="2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Medlemsavgift (Enskild 350kr/Familj 700kr) - hemskickad från IF Vikens kansli (mejl alt. Kivra). Det är mycket viktigt att alla barn är registrerade som medlemmar i IF Viken och att medlemsavgiften är betald. Avgiften säkrar bland annat att man omfattas av Svenska Fotbollförbundets idrottsförsäkring. Betalas snarast!</a:t>
            </a:r>
            <a:r>
              <a:rPr lang="en-US" sz="2000" b="0" i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​</a:t>
            </a:r>
            <a:endParaRPr lang="sv-SE" sz="2000"/>
          </a:p>
          <a:p>
            <a:pPr algn="l" rtl="0">
              <a:lnSpc>
                <a:spcPts val="2700"/>
              </a:lnSpc>
            </a:pPr>
            <a:r>
              <a:rPr lang="en-US" sz="2000" b="0" i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​</a:t>
            </a:r>
          </a:p>
          <a:p>
            <a:pPr marL="457200" lvl="0" indent="-336550" algn="l" rtl="0">
              <a:lnSpc>
                <a:spcPts val="2700"/>
              </a:lnSpc>
              <a:buFont typeface="Arial"/>
              <a:buChar char="•"/>
            </a:pPr>
            <a:r>
              <a:rPr lang="sv-SE" sz="2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Deltagaravgift (500kr</a:t>
            </a:r>
            <a:r>
              <a:rPr lang="sv-SE" sz="200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/600kr)</a:t>
            </a:r>
            <a:r>
              <a:rPr lang="sv-SE" sz="2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 - ska vara betald före man spelar säsongens första seriematch. Deltagaravgiften används för att täcka föreningens kostnader till planhyra, matcher, utrustning med mera. </a:t>
            </a:r>
          </a:p>
          <a:p>
            <a:pPr algn="ctr"/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99962949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B4292D6-8ADF-7D11-B0DD-FBF5AD71B57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blue and white logo&#10;&#10;Description automatically generated">
            <a:extLst>
              <a:ext uri="{FF2B5EF4-FFF2-40B4-BE49-F238E27FC236}">
                <a16:creationId xmlns:a16="http://schemas.microsoft.com/office/drawing/2014/main" id="{9DBC7C46-8D20-01BF-92AF-8416858D6871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>
            <a:alphaModFix amt="35000"/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7500" y="608373"/>
            <a:ext cx="4776998" cy="5643458"/>
          </a:xfrm>
          <a:prstGeom prst="rect">
            <a:avLst/>
          </a:prstGeom>
        </p:spPr>
      </p:pic>
      <p:sp>
        <p:nvSpPr>
          <p:cNvPr id="4" name="Google Shape;82;p16">
            <a:extLst>
              <a:ext uri="{FF2B5EF4-FFF2-40B4-BE49-F238E27FC236}">
                <a16:creationId xmlns:a16="http://schemas.microsoft.com/office/drawing/2014/main" id="{6725CBFD-248B-B4D0-0285-73930BD14B84}"/>
              </a:ext>
            </a:extLst>
          </p:cNvPr>
          <p:cNvSpPr txBox="1">
            <a:spLocks noGrp="1"/>
          </p:cNvSpPr>
          <p:nvPr/>
        </p:nvSpPr>
        <p:spPr>
          <a:xfrm>
            <a:off x="1240614" y="923997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sv" sz="2900">
                <a:latin typeface="Calibri"/>
                <a:ea typeface="Calibri"/>
                <a:cs typeface="Calibri"/>
                <a:sym typeface="Poppins Medium"/>
              </a:rPr>
              <a:t>Arbetsuppgifter under året</a:t>
            </a:r>
            <a:endParaRPr sz="2900">
              <a:latin typeface="Calibri"/>
              <a:ea typeface="Calibri"/>
              <a:cs typeface="Calibri"/>
              <a:sym typeface="Poppins Medium"/>
            </a:endParaRPr>
          </a:p>
        </p:txBody>
      </p:sp>
      <p:sp>
        <p:nvSpPr>
          <p:cNvPr id="6" name="Google Shape;100;p18">
            <a:extLst>
              <a:ext uri="{FF2B5EF4-FFF2-40B4-BE49-F238E27FC236}">
                <a16:creationId xmlns:a16="http://schemas.microsoft.com/office/drawing/2014/main" id="{06E3C8D4-4CC8-DA0F-02A4-3DE48281A51F}"/>
              </a:ext>
            </a:extLst>
          </p:cNvPr>
          <p:cNvSpPr txBox="1">
            <a:spLocks noGrp="1"/>
          </p:cNvSpPr>
          <p:nvPr/>
        </p:nvSpPr>
        <p:spPr>
          <a:xfrm>
            <a:off x="1240614" y="1885446"/>
            <a:ext cx="5081214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Arial"/>
              <a:buChar char="○"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Arial"/>
              <a:buChar char="■"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Arial"/>
              <a:buChar char="●"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Arial"/>
              <a:buChar char="○"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Arial"/>
              <a:buChar char="■"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Arial"/>
              <a:buChar char="●"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Arial"/>
              <a:buChar char="○"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Arial"/>
              <a:buChar char="■"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13970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</a:pPr>
            <a:r>
              <a:rPr lang="sv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Poppins"/>
              </a:rPr>
              <a:t>Försäljning (föreningsnivå)</a:t>
            </a:r>
            <a:endParaRPr lang="sv-SE" sz="1800">
              <a:solidFill>
                <a:schemeClr val="dk1"/>
              </a:solidFill>
              <a:latin typeface="Calibri"/>
              <a:ea typeface="Calibri"/>
              <a:cs typeface="Calibri"/>
            </a:endParaRPr>
          </a:p>
          <a:p>
            <a:pPr marL="609600" lvl="1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</a:pPr>
            <a:r>
              <a:rPr lang="sv"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Poppins"/>
              </a:rPr>
              <a:t>Sportlotter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</a:endParaRPr>
          </a:p>
          <a:p>
            <a:pPr marL="1066800" lvl="2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</a:pPr>
            <a:r>
              <a:rPr lang="sv"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Poppins"/>
              </a:rPr>
              <a:t>Tio lotter (fem på våren/fem på hösten) </a:t>
            </a:r>
            <a:r>
              <a:rPr lang="sv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Poppins"/>
              </a:rPr>
              <a:t>per barn</a:t>
            </a:r>
            <a:endParaRPr lang="sv" sz="1800" dirty="0">
              <a:solidFill>
                <a:schemeClr val="dk1"/>
              </a:solidFill>
              <a:latin typeface="Calibri"/>
              <a:ea typeface="Calibri"/>
              <a:cs typeface="Calibri"/>
            </a:endParaRPr>
          </a:p>
          <a:p>
            <a:pPr marL="13970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None/>
            </a:pPr>
            <a:endParaRPr lang="sv" sz="1800" dirty="0">
              <a:solidFill>
                <a:schemeClr val="dk1"/>
              </a:solidFill>
              <a:latin typeface="Calibri"/>
              <a:ea typeface="Calibri"/>
              <a:cs typeface="Calibri"/>
            </a:endParaRPr>
          </a:p>
          <a:p>
            <a:pPr marL="139700" indent="0">
              <a:buClr>
                <a:schemeClr val="dk1"/>
              </a:buClr>
              <a:buNone/>
            </a:pPr>
            <a:r>
              <a:rPr lang="sv" sz="1800">
                <a:solidFill>
                  <a:schemeClr val="dk1"/>
                </a:solidFill>
                <a:latin typeface="Calibri"/>
                <a:ea typeface="Calibri"/>
                <a:cs typeface="Calibri"/>
              </a:rPr>
              <a:t>Bidrag till föreningen</a:t>
            </a:r>
            <a:endParaRPr lang="sv" sz="1800" dirty="0">
              <a:solidFill>
                <a:schemeClr val="dk1"/>
              </a:solidFill>
              <a:latin typeface="Calibri"/>
              <a:ea typeface="Calibri"/>
              <a:cs typeface="Calibri"/>
              <a:sym typeface="Poppins"/>
            </a:endParaRPr>
          </a:p>
          <a:p>
            <a:pPr marL="139700" indent="0">
              <a:lnSpc>
                <a:spcPct val="114999"/>
              </a:lnSpc>
              <a:buNone/>
            </a:pPr>
            <a:r>
              <a:rPr lang="sv" sz="1800">
                <a:solidFill>
                  <a:schemeClr val="dk1"/>
                </a:solidFill>
                <a:latin typeface="Calibri"/>
                <a:ea typeface="Calibri"/>
                <a:cs typeface="Calibri"/>
              </a:rPr>
              <a:t>  300 kr per barn</a:t>
            </a:r>
            <a:endParaRPr lang="sv" sz="1800" dirty="0">
              <a:solidFill>
                <a:schemeClr val="dk1"/>
              </a:solidFill>
              <a:latin typeface="Calibri"/>
              <a:ea typeface="Calibri"/>
              <a:cs typeface="Calibri"/>
            </a:endParaRPr>
          </a:p>
          <a:p>
            <a:pPr marL="139700" indent="0">
              <a:lnSpc>
                <a:spcPct val="114999"/>
              </a:lnSpc>
              <a:buNone/>
            </a:pPr>
            <a:endParaRPr lang="sv" sz="1800" dirty="0">
              <a:solidFill>
                <a:schemeClr val="dk1"/>
              </a:solidFill>
              <a:latin typeface="Calibri"/>
              <a:ea typeface="Calibri"/>
              <a:cs typeface="Calibri"/>
              <a:sym typeface="Poppins"/>
            </a:endParaRPr>
          </a:p>
          <a:p>
            <a:pPr marL="139700" indent="0">
              <a:lnSpc>
                <a:spcPct val="114999"/>
              </a:lnSpc>
              <a:buNone/>
            </a:pPr>
            <a:r>
              <a:rPr lang="sv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Poppins"/>
              </a:rPr>
              <a:t>Klassfotbollen – 1:a maj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</a:endParaRPr>
          </a:p>
          <a:p>
            <a:pPr marL="609600" lvl="1" indent="0">
              <a:lnSpc>
                <a:spcPct val="114999"/>
              </a:lnSpc>
              <a:buClr>
                <a:srgbClr val="0E2841"/>
              </a:buClr>
              <a:buNone/>
            </a:pPr>
            <a:r>
              <a:rPr lang="sv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Poppins"/>
              </a:rPr>
              <a:t>Tre personer - 10.00-13.00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</a:endParaRPr>
          </a:p>
          <a:p>
            <a:pPr marL="609600" lvl="1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</a:pPr>
            <a:endParaRPr lang="sv" sz="1800" dirty="0">
              <a:solidFill>
                <a:schemeClr val="dk1"/>
              </a:solidFill>
              <a:latin typeface="Calibri"/>
              <a:ea typeface="Calibri"/>
              <a:cs typeface="Calibri"/>
            </a:endParaRPr>
          </a:p>
          <a:p>
            <a:pPr marL="0" lvl="0" indent="0" algn="l" rtl="0">
              <a:spcBef>
                <a:spcPts val="1200"/>
              </a:spcBef>
              <a:spcAft>
                <a:spcPts val="1200"/>
              </a:spcAft>
              <a:buNone/>
            </a:pPr>
            <a:endParaRPr dirty="0"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9" name="Google Shape;104;p18">
            <a:extLst>
              <a:ext uri="{FF2B5EF4-FFF2-40B4-BE49-F238E27FC236}">
                <a16:creationId xmlns:a16="http://schemas.microsoft.com/office/drawing/2014/main" id="{F216366D-C4C3-BE81-08E7-F634195A5B29}"/>
              </a:ext>
            </a:extLst>
          </p:cNvPr>
          <p:cNvSpPr txBox="1">
            <a:spLocks noGrp="1"/>
          </p:cNvSpPr>
          <p:nvPr/>
        </p:nvSpPr>
        <p:spPr>
          <a:xfrm>
            <a:off x="6835371" y="1885446"/>
            <a:ext cx="39999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Arial"/>
              <a:buChar char="○"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Arial"/>
              <a:buChar char="■"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Arial"/>
              <a:buChar char="●"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Arial"/>
              <a:buChar char="○"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Arial"/>
              <a:buChar char="■"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Arial"/>
              <a:buChar char="●"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Arial"/>
              <a:buChar char="○"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Arial"/>
              <a:buChar char="■"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139700" indent="0">
              <a:buClr>
                <a:schemeClr val="dk1"/>
              </a:buClr>
              <a:buNone/>
            </a:pPr>
            <a:r>
              <a:rPr lang="sv" sz="1800">
                <a:solidFill>
                  <a:schemeClr val="dk1"/>
                </a:solidFill>
                <a:latin typeface="Calibri"/>
                <a:ea typeface="Calibri"/>
                <a:cs typeface="Calibri"/>
              </a:rPr>
              <a:t>Åmåls Bluesfest - Datum</a:t>
            </a:r>
            <a:endParaRPr lang="sv-SE" sz="1800">
              <a:solidFill>
                <a:schemeClr val="dk1"/>
              </a:solidFill>
              <a:latin typeface="Calibri"/>
              <a:ea typeface="Calibri"/>
              <a:cs typeface="Calibri"/>
            </a:endParaRPr>
          </a:p>
          <a:p>
            <a:pPr marL="609600" lvl="1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</a:pPr>
            <a:r>
              <a:rPr lang="sv" sz="1800" dirty="0">
                <a:solidFill>
                  <a:schemeClr val="dk1"/>
                </a:solidFill>
                <a:latin typeface="Calibri"/>
                <a:ea typeface="Calibri"/>
                <a:cs typeface="Calibri"/>
              </a:rPr>
              <a:t>Fyra personer á 6 timmar</a:t>
            </a:r>
            <a:endParaRPr sz="1800" dirty="0">
              <a:solidFill>
                <a:schemeClr val="dk1"/>
              </a:solidFill>
              <a:latin typeface="Calibri"/>
              <a:ea typeface="Calibri"/>
              <a:cs typeface="Calibri"/>
            </a:endParaRPr>
          </a:p>
          <a:p>
            <a:pPr marL="609600" lvl="1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</a:pPr>
            <a:r>
              <a:rPr lang="sv" sz="1800" dirty="0">
                <a:solidFill>
                  <a:schemeClr val="dk1"/>
                </a:solidFill>
                <a:latin typeface="Calibri"/>
                <a:ea typeface="Calibri"/>
                <a:cs typeface="Calibri"/>
              </a:rPr>
              <a:t>Två personer - fredag 08:00-14:00</a:t>
            </a:r>
            <a:endParaRPr sz="1800" dirty="0">
              <a:solidFill>
                <a:schemeClr val="dk1"/>
              </a:solidFill>
              <a:latin typeface="Calibri"/>
              <a:ea typeface="Calibri"/>
              <a:cs typeface="Calibri"/>
            </a:endParaRPr>
          </a:p>
          <a:p>
            <a:pPr marL="609600" lvl="1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</a:pPr>
            <a:r>
              <a:rPr lang="sv" sz="1800" dirty="0">
                <a:solidFill>
                  <a:schemeClr val="dk1"/>
                </a:solidFill>
                <a:latin typeface="Calibri"/>
                <a:ea typeface="Calibri"/>
                <a:cs typeface="Calibri"/>
              </a:rPr>
              <a:t>Två personer - lördag 20:00-02:00</a:t>
            </a:r>
          </a:p>
          <a:p>
            <a:pPr marL="609600" lvl="1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</a:pPr>
            <a:endParaRPr sz="1800" dirty="0">
              <a:solidFill>
                <a:schemeClr val="dk1"/>
              </a:solidFill>
              <a:latin typeface="Calibri"/>
              <a:ea typeface="Calibri"/>
              <a:cs typeface="Calibri"/>
            </a:endParaRPr>
          </a:p>
          <a:p>
            <a:pPr marL="13970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</a:pPr>
            <a:r>
              <a:rPr lang="sv" sz="1800" dirty="0">
                <a:solidFill>
                  <a:schemeClr val="dk1"/>
                </a:solidFill>
                <a:latin typeface="Calibri"/>
                <a:ea typeface="Calibri"/>
                <a:cs typeface="Calibri"/>
              </a:rPr>
              <a:t>Matcher på hemmaplan</a:t>
            </a:r>
            <a:endParaRPr sz="1800" dirty="0">
              <a:solidFill>
                <a:schemeClr val="dk1"/>
              </a:solidFill>
              <a:latin typeface="Calibri"/>
              <a:ea typeface="Calibri"/>
              <a:cs typeface="Calibri"/>
            </a:endParaRPr>
          </a:p>
          <a:p>
            <a:pPr marL="609600" lvl="1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</a:pPr>
            <a:r>
              <a:rPr lang="sv" sz="1800" dirty="0">
                <a:solidFill>
                  <a:schemeClr val="dk1"/>
                </a:solidFill>
                <a:latin typeface="Calibri"/>
                <a:ea typeface="Calibri"/>
                <a:cs typeface="Calibri"/>
              </a:rPr>
              <a:t>Kiosk (separat schema)</a:t>
            </a:r>
            <a:endParaRPr sz="1800" dirty="0">
              <a:solidFill>
                <a:schemeClr val="dk1"/>
              </a:solidFill>
              <a:latin typeface="Calibri"/>
              <a:ea typeface="Calibri"/>
              <a:cs typeface="Calibri"/>
            </a:endParaRPr>
          </a:p>
          <a:p>
            <a:pPr marL="609600" lvl="1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</a:pPr>
            <a:r>
              <a:rPr lang="sv" sz="1800" dirty="0">
                <a:solidFill>
                  <a:schemeClr val="dk1"/>
                </a:solidFill>
                <a:latin typeface="Calibri"/>
                <a:ea typeface="Calibri"/>
                <a:cs typeface="Calibri"/>
              </a:rPr>
              <a:t>Matchvärd och linjemän</a:t>
            </a:r>
            <a:endParaRPr dirty="0">
              <a:solidFill>
                <a:schemeClr val="dk1"/>
              </a:solidFill>
              <a:latin typeface="Calibri"/>
              <a:ea typeface="Calibri"/>
              <a:cs typeface="Calibri"/>
            </a:endParaRPr>
          </a:p>
          <a:p>
            <a:pPr marL="0" lvl="0" indent="0" algn="l" rtl="0">
              <a:spcBef>
                <a:spcPts val="1200"/>
              </a:spcBef>
              <a:spcAft>
                <a:spcPts val="1200"/>
              </a:spcAft>
              <a:buNone/>
            </a:pPr>
            <a:endParaRPr dirty="0">
              <a:solidFill>
                <a:schemeClr val="dk1"/>
              </a:solidFill>
            </a:endParaRPr>
          </a:p>
        </p:txBody>
      </p:sp>
      <p:sp>
        <p:nvSpPr>
          <p:cNvPr id="2" name="textruta 3">
            <a:extLst>
              <a:ext uri="{FF2B5EF4-FFF2-40B4-BE49-F238E27FC236}">
                <a16:creationId xmlns:a16="http://schemas.microsoft.com/office/drawing/2014/main" id="{A0010FDF-E64E-23EA-07DF-EDBA3B26E0CD}"/>
              </a:ext>
            </a:extLst>
          </p:cNvPr>
          <p:cNvSpPr txBox="1"/>
          <p:nvPr/>
        </p:nvSpPr>
        <p:spPr>
          <a:xfrm rot="-960000">
            <a:off x="8414361" y="5157088"/>
            <a:ext cx="2684951" cy="64633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>
              <a:defRPr lang="sv-SE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sv-SE">
                <a:solidFill>
                  <a:srgbClr val="FF0000"/>
                </a:solidFill>
              </a:rPr>
              <a:t>Uppdatera med ert lags arbetsuppgifter!</a:t>
            </a:r>
          </a:p>
        </p:txBody>
      </p:sp>
    </p:spTree>
    <p:extLst>
      <p:ext uri="{BB962C8B-B14F-4D97-AF65-F5344CB8AC3E}">
        <p14:creationId xmlns:p14="http://schemas.microsoft.com/office/powerpoint/2010/main" val="69858860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AA282A1-25E9-ED85-E04B-36E3867408F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blue and white logo&#10;&#10;Description automatically generated">
            <a:extLst>
              <a:ext uri="{FF2B5EF4-FFF2-40B4-BE49-F238E27FC236}">
                <a16:creationId xmlns:a16="http://schemas.microsoft.com/office/drawing/2014/main" id="{310E88B4-383B-9C10-1AEC-C86A5B8B9F13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>
            <a:alphaModFix amt="35000"/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7500" y="608373"/>
            <a:ext cx="4776998" cy="5643458"/>
          </a:xfrm>
          <a:prstGeom prst="rect">
            <a:avLst/>
          </a:prstGeom>
        </p:spPr>
      </p:pic>
      <p:sp>
        <p:nvSpPr>
          <p:cNvPr id="4" name="Google Shape;82;p16">
            <a:extLst>
              <a:ext uri="{FF2B5EF4-FFF2-40B4-BE49-F238E27FC236}">
                <a16:creationId xmlns:a16="http://schemas.microsoft.com/office/drawing/2014/main" id="{19FD0881-6613-D6D9-0B1C-CFB911CA44C2}"/>
              </a:ext>
            </a:extLst>
          </p:cNvPr>
          <p:cNvSpPr txBox="1">
            <a:spLocks noGrp="1"/>
          </p:cNvSpPr>
          <p:nvPr/>
        </p:nvSpPr>
        <p:spPr>
          <a:xfrm>
            <a:off x="1240614" y="923997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sv" sz="2900">
                <a:latin typeface="Calibri"/>
                <a:ea typeface="Calibri"/>
                <a:cs typeface="Calibri"/>
                <a:sym typeface="Poppins Medium"/>
              </a:rPr>
              <a:t>Försäljning Lagkassa</a:t>
            </a:r>
            <a:endParaRPr sz="2900">
              <a:latin typeface="Calibri"/>
              <a:ea typeface="Calibri"/>
              <a:cs typeface="Calibri"/>
              <a:sym typeface="Poppins Medium"/>
            </a:endParaRPr>
          </a:p>
        </p:txBody>
      </p:sp>
      <p:sp>
        <p:nvSpPr>
          <p:cNvPr id="8" name="Google Shape;100;p18">
            <a:extLst>
              <a:ext uri="{FF2B5EF4-FFF2-40B4-BE49-F238E27FC236}">
                <a16:creationId xmlns:a16="http://schemas.microsoft.com/office/drawing/2014/main" id="{7E3A308F-6F37-5E7E-216B-3FC4912FBC79}"/>
              </a:ext>
            </a:extLst>
          </p:cNvPr>
          <p:cNvSpPr txBox="1">
            <a:spLocks noGrp="1"/>
          </p:cNvSpPr>
          <p:nvPr/>
        </p:nvSpPr>
        <p:spPr>
          <a:xfrm>
            <a:off x="1240614" y="1885446"/>
            <a:ext cx="5081214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Arial"/>
              <a:buChar char="○"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Arial"/>
              <a:buChar char="■"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Arial"/>
              <a:buChar char="●"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Arial"/>
              <a:buChar char="○"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Arial"/>
              <a:buChar char="■"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Arial"/>
              <a:buChar char="●"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Arial"/>
              <a:buChar char="○"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Arial"/>
              <a:buChar char="■"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139700" indent="0">
              <a:buClr>
                <a:schemeClr val="dk1"/>
              </a:buClr>
              <a:buNone/>
            </a:pPr>
            <a:r>
              <a:rPr lang="sv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Poppins"/>
              </a:rPr>
              <a:t>Lagkassa saldo:</a:t>
            </a:r>
            <a:endParaRPr lang="sv" sz="2000" dirty="0">
              <a:solidFill>
                <a:schemeClr val="dk1"/>
              </a:solidFill>
              <a:latin typeface="Calibri"/>
              <a:ea typeface="Calibri"/>
              <a:cs typeface="Calibri"/>
            </a:endParaRPr>
          </a:p>
          <a:p>
            <a:pPr marL="139700" indent="0">
              <a:lnSpc>
                <a:spcPct val="114999"/>
              </a:lnSpc>
              <a:buNone/>
            </a:pPr>
            <a:endParaRPr lang="sv" sz="2000" dirty="0">
              <a:solidFill>
                <a:schemeClr val="dk1"/>
              </a:solidFill>
              <a:latin typeface="Calibri"/>
              <a:ea typeface="Calibri"/>
              <a:cs typeface="Calibri"/>
            </a:endParaRPr>
          </a:p>
          <a:p>
            <a:pPr marL="139700" indent="0">
              <a:lnSpc>
                <a:spcPct val="114999"/>
              </a:lnSpc>
              <a:buNone/>
            </a:pPr>
            <a:r>
              <a:rPr lang="sv" sz="2000">
                <a:solidFill>
                  <a:schemeClr val="dk1"/>
                </a:solidFill>
                <a:latin typeface="Calibri"/>
                <a:ea typeface="Calibri"/>
                <a:cs typeface="Calibri"/>
              </a:rPr>
              <a:t>Planerad försäljning under året</a:t>
            </a:r>
            <a:endParaRPr lang="sv" sz="2000" dirty="0">
              <a:solidFill>
                <a:schemeClr val="dk1"/>
              </a:solidFill>
              <a:latin typeface="Calibri"/>
              <a:ea typeface="Calibri"/>
              <a:cs typeface="Calibri"/>
            </a:endParaRPr>
          </a:p>
          <a:p>
            <a:pPr marL="1066800" lvl="2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</a:pPr>
            <a:endParaRPr lang="sv" sz="1800" dirty="0">
              <a:solidFill>
                <a:schemeClr val="dk1"/>
              </a:solidFill>
              <a:latin typeface="Calibri"/>
              <a:ea typeface="Calibri"/>
              <a:cs typeface="Calibri"/>
            </a:endParaRPr>
          </a:p>
          <a:p>
            <a:pPr marL="139700" indent="0">
              <a:buClr>
                <a:schemeClr val="dk1"/>
              </a:buClr>
              <a:buNone/>
            </a:pPr>
            <a:endParaRPr lang="sv" sz="1800" dirty="0">
              <a:solidFill>
                <a:schemeClr val="dk1"/>
              </a:solidFill>
              <a:latin typeface="Calibri"/>
              <a:ea typeface="Calibri"/>
              <a:cs typeface="Calibri"/>
            </a:endParaRPr>
          </a:p>
          <a:p>
            <a:pPr marL="139700" indent="0">
              <a:lnSpc>
                <a:spcPct val="114999"/>
              </a:lnSpc>
              <a:buNone/>
            </a:pPr>
            <a:endParaRPr lang="sv" sz="1800" dirty="0">
              <a:solidFill>
                <a:schemeClr val="dk1"/>
              </a:solidFill>
              <a:latin typeface="Calibri"/>
              <a:ea typeface="Calibri"/>
              <a:cs typeface="Calibri"/>
              <a:sym typeface="Poppins"/>
            </a:endParaRPr>
          </a:p>
          <a:p>
            <a:pPr marL="139700" indent="0">
              <a:lnSpc>
                <a:spcPct val="114999"/>
              </a:lnSpc>
              <a:buNone/>
            </a:pPr>
            <a:endParaRPr lang="sv" sz="1800" dirty="0">
              <a:solidFill>
                <a:schemeClr val="dk1"/>
              </a:solidFill>
              <a:latin typeface="Calibri"/>
              <a:ea typeface="Calibri"/>
              <a:cs typeface="Calibri"/>
            </a:endParaRPr>
          </a:p>
          <a:p>
            <a:pPr marL="609600" lvl="1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</a:pPr>
            <a:endParaRPr lang="sv" sz="1800" dirty="0">
              <a:solidFill>
                <a:schemeClr val="dk1"/>
              </a:solidFill>
              <a:latin typeface="Calibri"/>
              <a:ea typeface="Calibri"/>
              <a:cs typeface="Calibri"/>
            </a:endParaRPr>
          </a:p>
          <a:p>
            <a:pPr marL="0" lvl="0" indent="0" algn="l" rtl="0">
              <a:spcBef>
                <a:spcPts val="1200"/>
              </a:spcBef>
              <a:spcAft>
                <a:spcPts val="1200"/>
              </a:spcAft>
              <a:buNone/>
            </a:pPr>
            <a:endParaRPr dirty="0">
              <a:latin typeface="Poppins"/>
              <a:ea typeface="Poppins"/>
              <a:cs typeface="Poppins"/>
              <a:sym typeface="Poppins"/>
            </a:endParaRPr>
          </a:p>
        </p:txBody>
      </p:sp>
    </p:spTree>
    <p:extLst>
      <p:ext uri="{BB962C8B-B14F-4D97-AF65-F5344CB8AC3E}">
        <p14:creationId xmlns:p14="http://schemas.microsoft.com/office/powerpoint/2010/main" val="8698507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FD304D5-E10F-E790-3C35-D59FB30CD99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blue and white logo&#10;&#10;Description automatically generated">
            <a:extLst>
              <a:ext uri="{FF2B5EF4-FFF2-40B4-BE49-F238E27FC236}">
                <a16:creationId xmlns:a16="http://schemas.microsoft.com/office/drawing/2014/main" id="{3EBF5A2D-33C8-5884-74F0-B7DFA420FB33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>
            <a:alphaModFix amt="35000"/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7500" y="608373"/>
            <a:ext cx="4776998" cy="5643458"/>
          </a:xfrm>
          <a:prstGeom prst="rect">
            <a:avLst/>
          </a:prstGeom>
        </p:spPr>
      </p:pic>
      <p:sp>
        <p:nvSpPr>
          <p:cNvPr id="4" name="Google Shape;82;p16">
            <a:extLst>
              <a:ext uri="{FF2B5EF4-FFF2-40B4-BE49-F238E27FC236}">
                <a16:creationId xmlns:a16="http://schemas.microsoft.com/office/drawing/2014/main" id="{5BBDE4B8-3F39-1504-6D25-93FF5ACF7743}"/>
              </a:ext>
            </a:extLst>
          </p:cNvPr>
          <p:cNvSpPr txBox="1">
            <a:spLocks noGrp="1"/>
          </p:cNvSpPr>
          <p:nvPr/>
        </p:nvSpPr>
        <p:spPr>
          <a:xfrm>
            <a:off x="1240614" y="923997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sv" sz="2900">
                <a:latin typeface="Calibri"/>
                <a:ea typeface="Calibri"/>
                <a:cs typeface="Calibri"/>
                <a:sym typeface="Poppins Medium"/>
              </a:rPr>
              <a:t>Klubbkläder</a:t>
            </a:r>
            <a:endParaRPr sz="2900">
              <a:latin typeface="Calibri"/>
              <a:ea typeface="Calibri"/>
              <a:cs typeface="Calibri"/>
              <a:sym typeface="Poppins Medium"/>
            </a:endParaRPr>
          </a:p>
        </p:txBody>
      </p:sp>
      <p:sp>
        <p:nvSpPr>
          <p:cNvPr id="8" name="textruta 7">
            <a:extLst>
              <a:ext uri="{FF2B5EF4-FFF2-40B4-BE49-F238E27FC236}">
                <a16:creationId xmlns:a16="http://schemas.microsoft.com/office/drawing/2014/main" id="{D97CEBB9-53D7-860A-E5AB-03CFE25C785D}"/>
              </a:ext>
            </a:extLst>
          </p:cNvPr>
          <p:cNvSpPr txBox="1"/>
          <p:nvPr/>
        </p:nvSpPr>
        <p:spPr>
          <a:xfrm>
            <a:off x="1240971" y="1498599"/>
            <a:ext cx="9209314" cy="4071114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120650">
              <a:lnSpc>
                <a:spcPct val="114999"/>
              </a:lnSpc>
            </a:pPr>
            <a:endParaRPr lang="sv" sz="1700" dirty="0">
              <a:solidFill>
                <a:schemeClr val="dk1"/>
              </a:solidFill>
              <a:latin typeface="Calibri"/>
              <a:ea typeface="Calibri"/>
              <a:cs typeface="Calibri"/>
            </a:endParaRPr>
          </a:p>
          <a:p>
            <a:pPr>
              <a:lnSpc>
                <a:spcPct val="114999"/>
              </a:lnSpc>
              <a:spcBef>
                <a:spcPts val="1200"/>
              </a:spcBef>
            </a:pPr>
            <a:r>
              <a:rPr lang="sv" sz="2000">
                <a:solidFill>
                  <a:schemeClr val="dk1"/>
                </a:solidFill>
                <a:latin typeface="Calibri"/>
                <a:ea typeface="Calibri"/>
                <a:cs typeface="Calibri"/>
              </a:rPr>
              <a:t>Kan provas ut och beställas på eget initiativ direkt från Pokalhuset</a:t>
            </a:r>
            <a:endParaRPr lang="sv" sz="2000" dirty="0">
              <a:solidFill>
                <a:schemeClr val="dk1"/>
              </a:solidFill>
              <a:latin typeface="Calibri"/>
              <a:ea typeface="Calibri"/>
              <a:cs typeface="Calibri"/>
            </a:endParaRPr>
          </a:p>
          <a:p>
            <a:pPr>
              <a:lnSpc>
                <a:spcPct val="114999"/>
              </a:lnSpc>
              <a:spcBef>
                <a:spcPts val="1200"/>
              </a:spcBef>
            </a:pPr>
            <a:r>
              <a:rPr lang="sv" sz="2000" dirty="0">
                <a:solidFill>
                  <a:srgbClr val="467886"/>
                </a:solidFill>
                <a:latin typeface="Calibri"/>
                <a:ea typeface="Calibri"/>
                <a:cs typeface="Calibri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www.pokalhuset.se</a:t>
            </a:r>
            <a:r>
              <a:rPr lang="sv" sz="2000" dirty="0">
                <a:solidFill>
                  <a:schemeClr val="dk1"/>
                </a:solidFill>
                <a:latin typeface="Calibri"/>
                <a:ea typeface="Calibri"/>
                <a:cs typeface="Calibri"/>
              </a:rPr>
              <a:t> </a:t>
            </a:r>
          </a:p>
          <a:p>
            <a:pPr>
              <a:lnSpc>
                <a:spcPct val="114999"/>
              </a:lnSpc>
              <a:spcBef>
                <a:spcPts val="1200"/>
              </a:spcBef>
            </a:pPr>
            <a:r>
              <a:rPr lang="sv" sz="2000">
                <a:solidFill>
                  <a:schemeClr val="dk1"/>
                </a:solidFill>
                <a:latin typeface="Calibri"/>
                <a:ea typeface="Calibri"/>
                <a:cs typeface="Calibri"/>
              </a:rPr>
              <a:t>0730-83 85 87</a:t>
            </a:r>
            <a:endParaRPr lang="en-US" sz="2000">
              <a:solidFill>
                <a:schemeClr val="dk1"/>
              </a:solidFill>
              <a:latin typeface="Calibri"/>
              <a:ea typeface="Calibri"/>
              <a:cs typeface="Calibri"/>
            </a:endParaRPr>
          </a:p>
          <a:p>
            <a:pPr>
              <a:lnSpc>
                <a:spcPct val="114999"/>
              </a:lnSpc>
              <a:spcBef>
                <a:spcPts val="1200"/>
              </a:spcBef>
            </a:pPr>
            <a:endParaRPr lang="sv" sz="2000" dirty="0">
              <a:solidFill>
                <a:schemeClr val="dk1"/>
              </a:solidFill>
              <a:latin typeface="Calibri"/>
              <a:ea typeface="Calibri"/>
              <a:cs typeface="Calibri"/>
            </a:endParaRPr>
          </a:p>
          <a:p>
            <a:pPr>
              <a:lnSpc>
                <a:spcPct val="114999"/>
              </a:lnSpc>
              <a:spcBef>
                <a:spcPts val="1200"/>
              </a:spcBef>
            </a:pPr>
            <a:r>
              <a:rPr lang="sv" sz="2000">
                <a:solidFill>
                  <a:schemeClr val="dk1"/>
                </a:solidFill>
                <a:latin typeface="Calibri"/>
                <a:ea typeface="Calibri"/>
                <a:cs typeface="Calibri"/>
              </a:rPr>
              <a:t>Prislista på Laget.se under Dokument</a:t>
            </a:r>
            <a:endParaRPr lang="sv" sz="2000" dirty="0">
              <a:solidFill>
                <a:schemeClr val="dk1"/>
              </a:solidFill>
              <a:latin typeface="Calibri"/>
              <a:ea typeface="Calibri"/>
              <a:cs typeface="Calibri"/>
            </a:endParaRPr>
          </a:p>
          <a:p>
            <a:pPr>
              <a:lnSpc>
                <a:spcPct val="114999"/>
              </a:lnSpc>
              <a:spcBef>
                <a:spcPts val="1200"/>
              </a:spcBef>
            </a:pPr>
            <a:r>
              <a:rPr lang="sv" sz="2000">
                <a:solidFill>
                  <a:schemeClr val="dk1"/>
                </a:solidFill>
                <a:latin typeface="Calibri"/>
                <a:ea typeface="Calibri"/>
                <a:cs typeface="Calibri"/>
              </a:rPr>
              <a:t>Föreningen brukar varrje år ha ett till fälle för utprovning och betsällning av klubbkläder.</a:t>
            </a:r>
            <a:endParaRPr lang="sv" sz="2000" dirty="0">
              <a:solidFill>
                <a:schemeClr val="dk1"/>
              </a:solidFill>
              <a:latin typeface="Calibri"/>
              <a:ea typeface="Calibri"/>
              <a:cs typeface="Calibri"/>
            </a:endParaRPr>
          </a:p>
          <a:p>
            <a:pPr algn="ctr"/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53839396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B90E15E-0E06-23F9-8D71-EC2A2387EAD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blue and white logo&#10;&#10;Description automatically generated">
            <a:extLst>
              <a:ext uri="{FF2B5EF4-FFF2-40B4-BE49-F238E27FC236}">
                <a16:creationId xmlns:a16="http://schemas.microsoft.com/office/drawing/2014/main" id="{26DDE00B-0A18-86DB-79C3-163EBF9B21A7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>
            <a:alphaModFix amt="35000"/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7500" y="608373"/>
            <a:ext cx="4776998" cy="5643458"/>
          </a:xfrm>
          <a:prstGeom prst="rect">
            <a:avLst/>
          </a:prstGeom>
        </p:spPr>
      </p:pic>
      <p:sp>
        <p:nvSpPr>
          <p:cNvPr id="4" name="Google Shape;82;p16">
            <a:extLst>
              <a:ext uri="{FF2B5EF4-FFF2-40B4-BE49-F238E27FC236}">
                <a16:creationId xmlns:a16="http://schemas.microsoft.com/office/drawing/2014/main" id="{E1D62CBC-CA57-EB3B-9CA3-7024B36286E5}"/>
              </a:ext>
            </a:extLst>
          </p:cNvPr>
          <p:cNvSpPr txBox="1">
            <a:spLocks noGrp="1"/>
          </p:cNvSpPr>
          <p:nvPr/>
        </p:nvSpPr>
        <p:spPr>
          <a:xfrm>
            <a:off x="1240614" y="923997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sv" sz="2900" dirty="0">
                <a:latin typeface="Calibri"/>
                <a:ea typeface="Calibri"/>
                <a:cs typeface="Calibri"/>
                <a:sym typeface="Poppins Medium"/>
              </a:rPr>
              <a:t>Laget.se</a:t>
            </a:r>
            <a:endParaRPr sz="2900" dirty="0">
              <a:latin typeface="Calibri"/>
              <a:ea typeface="Calibri"/>
              <a:cs typeface="Calibri"/>
              <a:sym typeface="Poppins Medium"/>
            </a:endParaRPr>
          </a:p>
        </p:txBody>
      </p:sp>
      <p:sp>
        <p:nvSpPr>
          <p:cNvPr id="8" name="Google Shape;100;p18">
            <a:extLst>
              <a:ext uri="{FF2B5EF4-FFF2-40B4-BE49-F238E27FC236}">
                <a16:creationId xmlns:a16="http://schemas.microsoft.com/office/drawing/2014/main" id="{E5C709E1-A744-B13E-56A4-B37F3A6DCFBB}"/>
              </a:ext>
            </a:extLst>
          </p:cNvPr>
          <p:cNvSpPr txBox="1">
            <a:spLocks noGrp="1"/>
          </p:cNvSpPr>
          <p:nvPr/>
        </p:nvSpPr>
        <p:spPr>
          <a:xfrm>
            <a:off x="1240614" y="1885446"/>
            <a:ext cx="5081214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Arial"/>
              <a:buChar char="○"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Arial"/>
              <a:buChar char="■"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Arial"/>
              <a:buChar char="●"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Arial"/>
              <a:buChar char="○"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Arial"/>
              <a:buChar char="■"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Arial"/>
              <a:buChar char="●"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Arial"/>
              <a:buChar char="○"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Arial"/>
              <a:buChar char="■"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139700" indent="0">
              <a:buClr>
                <a:schemeClr val="dk1"/>
              </a:buClr>
              <a:buNone/>
            </a:pPr>
            <a:r>
              <a:rPr lang="sv" sz="20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Poppins"/>
              </a:rPr>
              <a:t>Vår primära kanal för kommunkation</a:t>
            </a:r>
          </a:p>
          <a:p>
            <a:pPr marL="139700" indent="0">
              <a:buClr>
                <a:schemeClr val="dk1"/>
              </a:buClr>
              <a:buNone/>
            </a:pPr>
            <a:r>
              <a:rPr lang="sv" sz="20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Poppins"/>
              </a:rPr>
              <a:t>	Nyheter och utskick</a:t>
            </a:r>
          </a:p>
          <a:p>
            <a:pPr marL="139700" indent="0">
              <a:buClr>
                <a:schemeClr val="dk1"/>
              </a:buClr>
              <a:buNone/>
            </a:pPr>
            <a:r>
              <a:rPr lang="sv" sz="20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Poppins"/>
              </a:rPr>
              <a:t>Kallelser till träning</a:t>
            </a:r>
          </a:p>
          <a:p>
            <a:pPr marL="139700" indent="0">
              <a:buClr>
                <a:schemeClr val="dk1"/>
              </a:buClr>
              <a:buNone/>
            </a:pPr>
            <a:r>
              <a:rPr lang="sv" sz="20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Poppins"/>
              </a:rPr>
              <a:t>	LOK-stöd</a:t>
            </a:r>
          </a:p>
          <a:p>
            <a:pPr marL="139700" indent="0">
              <a:buClr>
                <a:schemeClr val="dk1"/>
              </a:buClr>
              <a:buNone/>
            </a:pPr>
            <a:r>
              <a:rPr lang="sv" sz="20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Poppins"/>
              </a:rPr>
              <a:t>	Planering</a:t>
            </a:r>
          </a:p>
          <a:p>
            <a:pPr marL="139700" indent="0">
              <a:buClr>
                <a:schemeClr val="dk1"/>
              </a:buClr>
              <a:buNone/>
            </a:pPr>
            <a:r>
              <a:rPr lang="sv" sz="20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Poppins"/>
              </a:rPr>
              <a:t>Kompletta konktaktuppgifter</a:t>
            </a:r>
          </a:p>
          <a:p>
            <a:pPr marL="139700" indent="0">
              <a:buClr>
                <a:schemeClr val="dk1"/>
              </a:buClr>
              <a:buNone/>
            </a:pPr>
            <a:r>
              <a:rPr lang="sv" sz="20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Poppins"/>
              </a:rPr>
              <a:t>Dokument</a:t>
            </a:r>
            <a:endParaRPr lang="sv" sz="2000" dirty="0">
              <a:solidFill>
                <a:schemeClr val="dk1"/>
              </a:solidFill>
              <a:latin typeface="Calibri"/>
              <a:ea typeface="Calibri"/>
              <a:cs typeface="Calibri"/>
            </a:endParaRPr>
          </a:p>
          <a:p>
            <a:pPr marL="1066800" lvl="2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</a:pPr>
            <a:endParaRPr lang="sv" sz="1800" dirty="0">
              <a:solidFill>
                <a:schemeClr val="dk1"/>
              </a:solidFill>
              <a:latin typeface="Calibri"/>
              <a:ea typeface="Calibri"/>
              <a:cs typeface="Calibri"/>
            </a:endParaRPr>
          </a:p>
          <a:p>
            <a:pPr marL="139700" indent="0">
              <a:buClr>
                <a:schemeClr val="dk1"/>
              </a:buClr>
              <a:buNone/>
            </a:pPr>
            <a:endParaRPr lang="sv" sz="1800" dirty="0">
              <a:solidFill>
                <a:schemeClr val="dk1"/>
              </a:solidFill>
              <a:latin typeface="Calibri"/>
              <a:ea typeface="Calibri"/>
              <a:cs typeface="Calibri"/>
            </a:endParaRPr>
          </a:p>
          <a:p>
            <a:pPr marL="139700" indent="0">
              <a:lnSpc>
                <a:spcPct val="114999"/>
              </a:lnSpc>
              <a:buNone/>
            </a:pPr>
            <a:endParaRPr lang="sv" sz="1800" dirty="0">
              <a:solidFill>
                <a:schemeClr val="dk1"/>
              </a:solidFill>
              <a:latin typeface="Calibri"/>
              <a:ea typeface="Calibri"/>
              <a:cs typeface="Calibri"/>
              <a:sym typeface="Poppins"/>
            </a:endParaRPr>
          </a:p>
          <a:p>
            <a:pPr marL="139700" indent="0">
              <a:lnSpc>
                <a:spcPct val="114999"/>
              </a:lnSpc>
              <a:buNone/>
            </a:pPr>
            <a:endParaRPr lang="sv" sz="1800" dirty="0">
              <a:solidFill>
                <a:schemeClr val="dk1"/>
              </a:solidFill>
              <a:latin typeface="Calibri"/>
              <a:ea typeface="Calibri"/>
              <a:cs typeface="Calibri"/>
            </a:endParaRPr>
          </a:p>
          <a:p>
            <a:pPr marL="609600" lvl="1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</a:pPr>
            <a:endParaRPr lang="sv" sz="1800" dirty="0">
              <a:solidFill>
                <a:schemeClr val="dk1"/>
              </a:solidFill>
              <a:latin typeface="Calibri"/>
              <a:ea typeface="Calibri"/>
              <a:cs typeface="Calibri"/>
            </a:endParaRPr>
          </a:p>
          <a:p>
            <a:pPr marL="0" lvl="0" indent="0" algn="l" rtl="0">
              <a:spcBef>
                <a:spcPts val="1200"/>
              </a:spcBef>
              <a:spcAft>
                <a:spcPts val="1200"/>
              </a:spcAft>
              <a:buNone/>
            </a:pPr>
            <a:endParaRPr dirty="0">
              <a:latin typeface="Poppins"/>
              <a:ea typeface="Poppins"/>
              <a:cs typeface="Poppins"/>
              <a:sym typeface="Poppins"/>
            </a:endParaRPr>
          </a:p>
        </p:txBody>
      </p:sp>
    </p:spTree>
    <p:extLst>
      <p:ext uri="{BB962C8B-B14F-4D97-AF65-F5344CB8AC3E}">
        <p14:creationId xmlns:p14="http://schemas.microsoft.com/office/powerpoint/2010/main" val="179201542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ptos" panose="020B0004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42</TotalTime>
  <Words>541</Words>
  <Application>Microsoft Office PowerPoint</Application>
  <PresentationFormat>Widescreen</PresentationFormat>
  <Paragraphs>134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1" baseType="lpstr">
      <vt:lpstr>Abadi Extra Light</vt:lpstr>
      <vt:lpstr>Aptos</vt:lpstr>
      <vt:lpstr>Aptos Display</vt:lpstr>
      <vt:lpstr>Arial</vt:lpstr>
      <vt:lpstr>Calibri</vt:lpstr>
      <vt:lpstr>Poppins</vt:lpstr>
      <vt:lpstr>Office-tema</vt:lpstr>
      <vt:lpstr>PowerPoint Presentation</vt:lpstr>
      <vt:lpstr>FÖRÄLDRAMÖTE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Ida</dc:creator>
  <cp:lastModifiedBy>IF Viken Ungdomssektion</cp:lastModifiedBy>
  <cp:revision>896</cp:revision>
  <dcterms:created xsi:type="dcterms:W3CDTF">2025-01-26T07:20:03Z</dcterms:created>
  <dcterms:modified xsi:type="dcterms:W3CDTF">2026-04-22T11:55:34Z</dcterms:modified>
</cp:coreProperties>
</file>