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65" r:id="rId4"/>
    <p:sldId id="266" r:id="rId5"/>
    <p:sldId id="260" r:id="rId6"/>
    <p:sldId id="270" r:id="rId7"/>
    <p:sldId id="271" r:id="rId8"/>
    <p:sldId id="261" r:id="rId9"/>
    <p:sldId id="262" r:id="rId10"/>
    <p:sldId id="274" r:id="rId11"/>
    <p:sldId id="275" r:id="rId12"/>
    <p:sldId id="263" r:id="rId13"/>
    <p:sldId id="258" r:id="rId14"/>
    <p:sldId id="272" r:id="rId15"/>
    <p:sldId id="264" r:id="rId16"/>
    <p:sldId id="267" r:id="rId17"/>
    <p:sldId id="268" r:id="rId18"/>
    <p:sldId id="269" r:id="rId19"/>
    <p:sldId id="273" r:id="rId20"/>
    <p:sldId id="25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719" autoAdjust="0"/>
  </p:normalViewPr>
  <p:slideViewPr>
    <p:cSldViewPr snapToGrid="0">
      <p:cViewPr varScale="1">
        <p:scale>
          <a:sx n="46" d="100"/>
          <a:sy n="46" d="100"/>
        </p:scale>
        <p:origin x="1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507F5-A15B-465B-997B-4A4D5B5870A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75F32-4927-4FA4-8D0B-20FBDAB8F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70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Idag </a:t>
            </a:r>
          </a:p>
          <a:p>
            <a:r>
              <a:rPr lang="sv-SE" dirty="0"/>
              <a:t>28 spelare </a:t>
            </a:r>
            <a:r>
              <a:rPr lang="sv-SE" dirty="0" err="1"/>
              <a:t>registerade</a:t>
            </a:r>
            <a:r>
              <a:rPr lang="sv-SE" dirty="0"/>
              <a:t>.</a:t>
            </a:r>
          </a:p>
          <a:p>
            <a:r>
              <a:rPr lang="sv-SE" dirty="0"/>
              <a:t>9st 2012</a:t>
            </a:r>
          </a:p>
          <a:p>
            <a:r>
              <a:rPr lang="sv-SE" dirty="0"/>
              <a:t>19st 2013</a:t>
            </a:r>
          </a:p>
          <a:p>
            <a:endParaRPr lang="sv-SE" dirty="0"/>
          </a:p>
          <a:p>
            <a:r>
              <a:rPr lang="sv-SE" dirty="0"/>
              <a:t>6st ledare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3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Klubben betalar cupavgiften. 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Föräldrar behövs för transporter och supportrar.</a:t>
            </a:r>
          </a:p>
          <a:p>
            <a:endParaRPr lang="sv-SE" b="0" i="0" dirty="0">
              <a:solidFill>
                <a:srgbClr val="5C5C5C"/>
              </a:solidFill>
              <a:effectLst/>
              <a:latin typeface="Open Sans" panose="020B0606030504020204" pitchFamily="34" charset="0"/>
            </a:endParaRPr>
          </a:p>
          <a:p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Inkvartering sker i närliggande skolor (Stöpenskolan, Frösveskolan, Värings skola och Tidanskolan) och även skolor efter behov i centrala Skövde (Västerhöjd, </a:t>
            </a:r>
            <a:r>
              <a:rPr lang="sv-SE" b="0" i="0" dirty="0" err="1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KomVux</a:t>
            </a:r>
            <a:r>
              <a:rPr lang="sv-SE" b="0" i="0" dirty="0">
                <a:solidFill>
                  <a:srgbClr val="5C5C5C"/>
                </a:solidFill>
                <a:effectLst/>
                <a:latin typeface="Open Sans" panose="020B0606030504020204" pitchFamily="34" charset="0"/>
              </a:rPr>
              <a:t>). Även närbelägna församlingshem och bygdegårdar nyttjas.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00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263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Avgiften 2023 inte fastställd.</a:t>
            </a:r>
          </a:p>
          <a:p>
            <a:r>
              <a:rPr lang="sv-SE" dirty="0"/>
              <a:t>2022</a:t>
            </a:r>
          </a:p>
          <a:p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Medlemsavgift</a:t>
            </a:r>
            <a:br>
              <a:rPr lang="sv-SE" dirty="0"/>
            </a:br>
            <a:r>
              <a:rPr lang="sv-SE" dirty="0">
                <a:effectLst/>
              </a:rPr>
              <a:t>Familj*800 kr</a:t>
            </a:r>
          </a:p>
          <a:p>
            <a:r>
              <a:rPr lang="sv-SE" dirty="0">
                <a:effectLst/>
              </a:rPr>
              <a:t>Knatte (</a:t>
            </a:r>
            <a:r>
              <a:rPr lang="sv-SE" dirty="0" err="1">
                <a:effectLst/>
              </a:rPr>
              <a:t>t.o.m</a:t>
            </a:r>
            <a:r>
              <a:rPr lang="sv-SE" dirty="0">
                <a:effectLst/>
              </a:rPr>
              <a:t> det år man fyller 8 år)400 kr Ungdom (9-16 år)400 kr Junior (17-19 år) 600 kr Senior (fr.o.m. det år man fyller 20 år)700 kr Ledare och tränare100 kr Stödmedlem (ej aktiv spelare)100 kr Hedersmedlem0 kr</a:t>
            </a:r>
            <a:br>
              <a:rPr lang="sv-SE" dirty="0"/>
            </a:br>
            <a:br>
              <a:rPr lang="sv-SE" dirty="0"/>
            </a:br>
            <a:r>
              <a:rPr lang="sv-SE" b="1" i="0" dirty="0">
                <a:solidFill>
                  <a:srgbClr val="000000"/>
                </a:solidFill>
                <a:effectLst/>
                <a:latin typeface="ProximaNova"/>
              </a:rPr>
              <a:t>Träningsavgift för alla aktiva spelare</a:t>
            </a:r>
            <a:br>
              <a:rPr lang="sv-SE" dirty="0"/>
            </a:br>
            <a:r>
              <a:rPr lang="sv-SE" dirty="0">
                <a:effectLst/>
              </a:rPr>
              <a:t>Knatte (</a:t>
            </a:r>
            <a:r>
              <a:rPr lang="sv-SE" dirty="0" err="1">
                <a:effectLst/>
              </a:rPr>
              <a:t>t.o.m</a:t>
            </a:r>
            <a:r>
              <a:rPr lang="sv-SE" dirty="0">
                <a:effectLst/>
              </a:rPr>
              <a:t> det år man fyller 8 år)0 </a:t>
            </a:r>
            <a:r>
              <a:rPr lang="sv-SE" dirty="0" err="1">
                <a:effectLst/>
              </a:rPr>
              <a:t>krUngdom</a:t>
            </a:r>
            <a:r>
              <a:rPr lang="sv-SE" dirty="0">
                <a:effectLst/>
              </a:rPr>
              <a:t> (9-12 år)600 </a:t>
            </a:r>
            <a:r>
              <a:rPr lang="sv-SE" dirty="0" err="1">
                <a:effectLst/>
              </a:rPr>
              <a:t>krUngdom</a:t>
            </a:r>
            <a:r>
              <a:rPr lang="sv-SE" dirty="0">
                <a:effectLst/>
              </a:rPr>
              <a:t> (13-16 år)750 </a:t>
            </a:r>
            <a:r>
              <a:rPr lang="sv-SE" dirty="0" err="1">
                <a:effectLst/>
              </a:rPr>
              <a:t>krJunior</a:t>
            </a:r>
            <a:r>
              <a:rPr lang="sv-SE" dirty="0">
                <a:effectLst/>
              </a:rPr>
              <a:t> (17-19 år)800 </a:t>
            </a:r>
            <a:r>
              <a:rPr lang="sv-SE" dirty="0" err="1">
                <a:effectLst/>
              </a:rPr>
              <a:t>krSenior</a:t>
            </a:r>
            <a:r>
              <a:rPr lang="sv-SE" dirty="0">
                <a:effectLst/>
              </a:rPr>
              <a:t> (fr.o.m. det år man fyller 20 år)950 kr</a:t>
            </a:r>
            <a:br>
              <a:rPr lang="sv-SE" dirty="0"/>
            </a:b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Avgiften faktureras via laget.se, det är därför viktigt att du har rätt mailadress registrerad.</a:t>
            </a:r>
            <a:br>
              <a:rPr lang="sv-SE" dirty="0"/>
            </a:b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* VILL DU BETALA FAMILJEAVGIFT?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Gäller oavsett antalet medlemmar i familjen.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Skicka då ett mail till medlemsansvarig@ifkvalla.se senast 3 april med namnuppgifter och födelseår</a:t>
            </a: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på alla familjemedlemmar, alltså även för ej aktiva.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275F32-4927-4FA4-8D0B-20FBDAB8FDA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22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E477-F3E6-3848-EF3D-1555CB1DF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BE6924-6D48-4F69-29C5-35F6E3CA4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4D71A-12AA-430E-0866-9EF8F4C16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3B2F2-6A4A-54F1-5B02-1FEF67279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83970-3F33-4DA9-E927-0D73B0C5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8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0B884-DD45-141B-B885-F4805AD7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4E8E3-4482-8BC9-E97E-0A30D0F23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F5209-4A8C-BD24-320D-37B11774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225B4-4D69-C8CF-1895-E2B2C127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345C2-729E-3700-754D-51860DED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F72DEB-CD66-E661-2E8A-0EB38667E0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65503-528D-B0E7-1A30-356ECBE05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0C9DB-E5C8-6B2F-60C4-EE5A1FBE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AF9C4-81AE-2C2B-E3F9-C671FECF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92064-DF50-205A-D1D1-525A0D99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2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6A6D3-A7C7-B35A-3F11-9EC6A965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2DE88-86ED-9C98-3B35-7B417C5AA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7A597-8F88-6597-B260-B77EDEF05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F65A6-FA1B-88A4-D41D-7A8320928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0FD0E-1471-EBCA-4222-52E4E5AFF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79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11D7-8A17-CDAD-C5FA-B7C9187E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0489BB-E0CB-6621-1B0B-1EB18CF03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6EEAD-1EC7-C42E-216E-04FC95DE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AB264A-922E-76ED-F6A7-731F3B84B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821C1-4800-0134-F830-97CD3872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42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0ABF7-114E-B37E-51D5-1776DBB23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77888-9EBA-1B3D-3903-3D19EEC19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5EB2EC-8790-FE81-996A-91A18CC731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20418-881D-ECCC-EB90-4F05E28D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1401D8-029C-EB98-F84F-167F3C6D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72246C-D60F-D909-68B0-6231ACA31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56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8FE31-489A-2E70-07AC-A326C92B9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EAD316-82D5-B2B3-7410-2E3009A0B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CC788-1BD7-3AE2-53AB-6A733467F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1F861-589B-B360-BCE2-045C444EA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64C641-AE46-2B09-2AC9-BCB8E1E93D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50927C-552E-E5D3-63CE-AB2393F7D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4D4EBE-21C2-6D11-0F10-1BE8C794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DE779-8BAC-2ACC-A3E2-9C258E4E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2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BEAC-CBB4-6653-FFF9-503FA2E1C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7D621-02F2-B321-0621-D74C16CFD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BBDD1-9B7B-6DFF-224F-2D75D450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5BE6F-09E4-2ABA-46A7-46B5D93C5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C61E15-BD93-393E-63B9-9D2E42E5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D3C535-7305-BB20-A454-4422861FA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91FA59-3FC2-1F0E-FFAE-2EBA01529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8B0DC-43FA-E59C-B3A6-4616127FD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EE1A5-AF5F-1F80-8520-28ED2AD7B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417F3-6FB2-8F3A-9026-D4C3FF3E0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CF7CEF-4613-CCD9-F6CA-6E61048C0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12E0F-36F7-3856-CE69-49068E2E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2D1447-419C-5B8B-0CCD-ECA4669BD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2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53E4-4C13-4557-03CD-9990D9E8F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D99E0-8B5C-8832-C294-E809D1243C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A1FD0C-155A-03C6-718F-FA876036F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6730A-D74E-6EE6-D3DC-1E6BD5428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7E443-BE16-2E11-7981-94255077E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64B00-242D-7292-5C1D-5CA21CF9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0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7FB8B5-D9AB-A986-9F9C-117C313A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D4114-4849-991C-9A81-A95D03C2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57310-BD9B-6383-27EA-392B4485B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5191C-9952-4865-BF69-B649EF988702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A528E-6FC1-232E-1BD6-5BB7A4B6C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861E7-8150-1E91-A97A-CC127F12A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6B40-55A2-4AB0-9011-8150CE5D4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loggen.laget.se/wp-content/uploads/2021/09/Guide-fo%CC%88ra%CC%88ldrar-i-systemet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sport.se/club-intersport/registrera/?team=ifk-valla" TargetMode="External"/><Relationship Id="rId2" Type="http://schemas.openxmlformats.org/officeDocument/2006/relationships/hyperlink" Target="https://team.intersport.se/ifk-vall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aget.se/IFKValla/Page/451685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https/www.folksam.se/forsakringar/idrottsforsakring/fotboll" TargetMode="External"/><Relationship Id="rId2" Type="http://schemas.openxmlformats.org/officeDocument/2006/relationships/hyperlink" Target="https://aktiva.svenskfotboll.se/forening/administration/forsakringar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ktiva.svenskfotboll.se/tranare/spelforme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EC049-4461-84E4-AAC0-AB7E858662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7737" y="1384296"/>
            <a:ext cx="4605340" cy="2387600"/>
          </a:xfrm>
        </p:spPr>
        <p:txBody>
          <a:bodyPr>
            <a:normAutofit/>
          </a:bodyPr>
          <a:lstStyle/>
          <a:p>
            <a:pPr algn="l"/>
            <a:r>
              <a:rPr lang="sv-SE" sz="5000">
                <a:solidFill>
                  <a:schemeClr val="bg1"/>
                </a:solidFill>
              </a:rPr>
              <a:t>IFK VALLA F12/13</a:t>
            </a:r>
            <a:endParaRPr lang="en-US" sz="50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C6F5-BC6F-62E0-BA31-7C768471F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7737" y="3863971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sv-SE" sz="2000">
                <a:solidFill>
                  <a:schemeClr val="bg1"/>
                </a:solidFill>
              </a:rPr>
              <a:t>Föräldramöte 2023-02-08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1026" name="Picture 2" descr="IFK Valla">
            <a:extLst>
              <a:ext uri="{FF2B5EF4-FFF2-40B4-BE49-F238E27FC236}">
                <a16:creationId xmlns:a16="http://schemas.microsoft.com/office/drawing/2014/main" id="{AFDAF1D6-D78F-7784-E413-647BD7165F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7" r="18858" b="-1"/>
          <a:stretch/>
        </p:blipFill>
        <p:spPr bwMode="auto">
          <a:xfrm>
            <a:off x="47387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EF36B2BE-65F4-46E3-AFDD-A9AE9E885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48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25EEF-73EC-16B4-3786-F0912D2C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Matcher och seriespel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C8924296-A7C4-4D1D-88A1-99025E0C49FB}"/>
              </a:ext>
            </a:extLst>
          </p:cNvPr>
          <p:cNvSpPr txBox="1"/>
          <p:nvPr/>
        </p:nvSpPr>
        <p:spPr>
          <a:xfrm>
            <a:off x="7056950" y="640080"/>
            <a:ext cx="395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Ett eller två lag?</a:t>
            </a:r>
            <a:endParaRPr lang="en-US" sz="2400" b="1" dirty="0"/>
          </a:p>
        </p:txBody>
      </p:sp>
      <p:sp>
        <p:nvSpPr>
          <p:cNvPr id="6" name="TextBox 10">
            <a:extLst>
              <a:ext uri="{FF2B5EF4-FFF2-40B4-BE49-F238E27FC236}">
                <a16:creationId xmlns:a16="http://schemas.microsoft.com/office/drawing/2014/main" id="{80787EDD-14B9-418B-92DD-7E61CE7916AB}"/>
              </a:ext>
            </a:extLst>
          </p:cNvPr>
          <p:cNvSpPr txBox="1"/>
          <p:nvPr/>
        </p:nvSpPr>
        <p:spPr>
          <a:xfrm>
            <a:off x="5194569" y="1741825"/>
            <a:ext cx="51030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Alt 1: </a:t>
            </a:r>
          </a:p>
          <a:p>
            <a:r>
              <a:rPr lang="sv-SE" dirty="0"/>
              <a:t>1 lag i 7-manna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sv-SE" dirty="0"/>
              <a:t>Match varannan helg, 10-13 spelare per match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sv-SE" dirty="0"/>
              <a:t>Föräldrainsats i kiosken: 1 tillfälle per säsong </a:t>
            </a:r>
          </a:p>
          <a:p>
            <a:endParaRPr lang="sv-SE" dirty="0"/>
          </a:p>
          <a:p>
            <a:endParaRPr lang="en-US" dirty="0"/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1B218EB0-A802-8772-FC27-577D60A5FC82}"/>
              </a:ext>
            </a:extLst>
          </p:cNvPr>
          <p:cNvSpPr txBox="1"/>
          <p:nvPr/>
        </p:nvSpPr>
        <p:spPr>
          <a:xfrm>
            <a:off x="5194570" y="3340852"/>
            <a:ext cx="51030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Alt 2: </a:t>
            </a:r>
          </a:p>
          <a:p>
            <a:r>
              <a:rPr lang="sv-SE" dirty="0"/>
              <a:t>2 lag i 7-manna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sv-SE" dirty="0"/>
              <a:t>Match varje helg, 10-13 spelare per match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sv-SE" dirty="0"/>
              <a:t>Föräldrainsats i kiosken: 2 tillfällen per säsong</a:t>
            </a:r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32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25EEF-73EC-16B4-3786-F0912D2C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Matcher och seriespel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03C457-7750-361C-FE10-D0C5F07B7027}"/>
              </a:ext>
            </a:extLst>
          </p:cNvPr>
          <p:cNvSpPr txBox="1">
            <a:spLocks/>
          </p:cNvSpPr>
          <p:nvPr/>
        </p:nvSpPr>
        <p:spPr>
          <a:xfrm>
            <a:off x="5760396" y="0"/>
            <a:ext cx="58544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/>
              <a:t>Vilka spelar match när?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6BE85-EEC5-8304-4188-8C83A4AAF6DB}"/>
              </a:ext>
            </a:extLst>
          </p:cNvPr>
          <p:cNvSpPr txBox="1">
            <a:spLocks/>
          </p:cNvSpPr>
          <p:nvPr/>
        </p:nvSpPr>
        <p:spPr>
          <a:xfrm>
            <a:off x="6205728" y="2429367"/>
            <a:ext cx="5181600" cy="62090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b="1" dirty="0"/>
              <a:t>Exempel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B7F3527E-FAA2-94FE-1019-21B515138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039" y="3004201"/>
            <a:ext cx="4772025" cy="1600200"/>
          </a:xfrm>
          <a:prstGeom prst="rect">
            <a:avLst/>
          </a:prstGeom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16C26C0F-AC59-79C7-D872-4DD91F2E6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039" y="4875070"/>
            <a:ext cx="1905000" cy="1905000"/>
          </a:xfrm>
          <a:prstGeom prst="rect">
            <a:avLst/>
          </a:prstGeom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07317716-5565-7933-2A2B-0D5989845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7335" y="4875070"/>
            <a:ext cx="1266825" cy="18669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8506FA6-EDEE-5456-4A89-1555E65C5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90516" y="968469"/>
            <a:ext cx="5181600" cy="1325563"/>
          </a:xfrm>
        </p:spPr>
        <p:txBody>
          <a:bodyPr/>
          <a:lstStyle/>
          <a:p>
            <a:r>
              <a:rPr lang="sv-SE" dirty="0"/>
              <a:t>Fyra grupper med ungefär lika många f-12 och f-13 i varje grupp</a:t>
            </a:r>
          </a:p>
          <a:p>
            <a:pPr marL="0" indent="0">
              <a:buNone/>
            </a:pPr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686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F27B9-766C-F427-F9DE-79EE67747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Cuper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98356-C9F4-D481-6399-CC43134D41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UlvaCupen-Skövde med övernattning</a:t>
            </a:r>
          </a:p>
          <a:p>
            <a:pPr marL="0" indent="0">
              <a:buNone/>
            </a:pPr>
            <a:r>
              <a:rPr lang="en-US" sz="2400"/>
              <a:t>16-18 juni</a:t>
            </a:r>
          </a:p>
          <a:p>
            <a:pPr marL="0" indent="0">
              <a:buNone/>
            </a:pPr>
            <a:r>
              <a:rPr lang="sv-SE" sz="2400"/>
              <a:t>Deltagarkort gäller tränare och spelare och kostar </a:t>
            </a:r>
            <a:r>
              <a:rPr lang="sv-SE" sz="2400" b="1"/>
              <a:t>850 kr </a:t>
            </a:r>
            <a:r>
              <a:rPr lang="sv-SE" sz="2400"/>
              <a:t>per person</a:t>
            </a:r>
          </a:p>
          <a:p>
            <a:pPr marL="0" indent="0">
              <a:buNone/>
            </a:pPr>
            <a:r>
              <a:rPr lang="sv-SE" sz="2400"/>
              <a:t>Deltagarkortet innehåller : logi 2 nätter (fre-sön), kvällsmat fredag, frukost lördag och Söndag, kombinerad lunch/middag lördag och söndag. (5 måltider)</a:t>
            </a:r>
          </a:p>
          <a:p>
            <a:pPr marL="0" indent="0">
              <a:buNone/>
            </a:pPr>
            <a:endParaRPr lang="sv-SE" sz="2400"/>
          </a:p>
          <a:p>
            <a:pPr marL="0" indent="0">
              <a:buNone/>
            </a:pPr>
            <a:r>
              <a:rPr lang="sv-SE" sz="2400"/>
              <a:t>Ahlaforscupen-Ahlafors överdagen</a:t>
            </a:r>
          </a:p>
          <a:p>
            <a:pPr marL="0" indent="0">
              <a:buNone/>
            </a:pPr>
            <a:r>
              <a:rPr lang="sv-SE" sz="2400"/>
              <a:t>2 september födda 2012, ett lag 7 mot 7</a:t>
            </a:r>
          </a:p>
          <a:p>
            <a:pPr marL="0" indent="0">
              <a:buNone/>
            </a:pPr>
            <a:r>
              <a:rPr lang="sv-SE" sz="2400"/>
              <a:t>3 september födda 2013, två lag 7 mot 7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65630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0B9147-382C-1CA3-FA39-952CC7022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Laget.se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CCE79-5D6E-9A43-4C6B-C8DB8A181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Föräldrar ansvarar för att hålla kontaktuppgifter på laget.se uppdaterade.</a:t>
            </a:r>
          </a:p>
          <a:p>
            <a:pPr marL="0" indent="0">
              <a:buNone/>
            </a:pPr>
            <a:endParaRPr lang="sv-SE" sz="2400"/>
          </a:p>
          <a:p>
            <a:pPr marL="0" indent="0">
              <a:buNone/>
            </a:pPr>
            <a:r>
              <a:rPr lang="sv-SE" sz="2400"/>
              <a:t>Föräldrar ansvarar för hålla sig uppdaterad avseende information som kommuniceras på laget.se samt svarar på kallelser.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89504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0D783B-15AD-4271-E18A-A45487322C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127" y="643467"/>
            <a:ext cx="3899745" cy="557106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47BDCA8-8E20-2310-28E2-58EB66DF3697}"/>
              </a:ext>
            </a:extLst>
          </p:cNvPr>
          <p:cNvSpPr txBox="1"/>
          <p:nvPr/>
        </p:nvSpPr>
        <p:spPr>
          <a:xfrm>
            <a:off x="622045" y="5845201"/>
            <a:ext cx="6094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Guide-föräldrar-i-systemet.pdf (laget.se)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182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5A3D2A-FE48-D17C-B8EF-019BA5EE3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400" b="0" i="0">
                <a:solidFill>
                  <a:schemeClr val="bg1"/>
                </a:solidFill>
                <a:effectLst/>
                <a:latin typeface="ProximaNova"/>
              </a:rPr>
              <a:t>Föräldrauppgifter</a:t>
            </a:r>
            <a:endParaRPr lang="en-US" sz="34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4A90C-6EDD-A02D-837A-86724D240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200" b="0" i="0">
                <a:effectLst/>
              </a:rPr>
              <a:t>Föräldrar till barn och ungdomar i föreningen förväntas ställa upp på:</a:t>
            </a:r>
            <a:br>
              <a:rPr lang="sv-SE" sz="2200"/>
            </a:br>
            <a:r>
              <a:rPr lang="sv-SE" sz="2200" b="0" i="0">
                <a:effectLst/>
              </a:rPr>
              <a:t>• Betala den årliga medlems- och träningsavgiften i tid</a:t>
            </a:r>
            <a:br>
              <a:rPr lang="sv-SE" sz="2200"/>
            </a:br>
            <a:r>
              <a:rPr lang="sv-SE" sz="2200" b="0" i="0">
                <a:effectLst/>
              </a:rPr>
              <a:t>• Sälja idrottsrabatten, 4 häften/år (max 8 häften/familj)</a:t>
            </a:r>
            <a:br>
              <a:rPr lang="sv-SE" sz="2200"/>
            </a:br>
            <a:r>
              <a:rPr lang="sv-SE" sz="2200" b="0" i="0">
                <a:effectLst/>
              </a:rPr>
              <a:t>• Ställa upp på de föräldrauppgifter du tilldelas ((kioskförsäljning vid det egna lagets matcher*,</a:t>
            </a:r>
            <a:br>
              <a:rPr lang="sv-SE" sz="2200"/>
            </a:br>
            <a:r>
              <a:rPr lang="sv-SE" sz="2200" b="0" i="0">
                <a:effectLst/>
              </a:rPr>
              <a:t>arbetsdagar höst/vår (2 föräldrar/lag), Vallacupen, tvätt av matchställ))</a:t>
            </a:r>
            <a:br>
              <a:rPr lang="sv-SE" sz="2200"/>
            </a:br>
            <a:r>
              <a:rPr lang="sv-SE" sz="2200" b="0" i="0">
                <a:effectLst/>
              </a:rPr>
              <a:t>• Ta del av och följa föreningens policy (finns att läsa på föreningens hemsida)</a:t>
            </a:r>
          </a:p>
          <a:p>
            <a:pPr marL="0" indent="0">
              <a:buNone/>
            </a:pPr>
            <a:br>
              <a:rPr lang="sv-SE" sz="2200"/>
            </a:br>
            <a:r>
              <a:rPr lang="sv-SE" sz="2200" b="0" i="0">
                <a:effectLst/>
              </a:rPr>
              <a:t>* Förtjänst vid försäljning på matcher, cuper mm går till föreningens gemensamma utgifter</a:t>
            </a:r>
            <a:br>
              <a:rPr lang="sv-SE" sz="2200"/>
            </a:br>
            <a:r>
              <a:rPr lang="sv-SE" sz="2200" b="0" i="0">
                <a:effectLst/>
              </a:rPr>
              <a:t>(anläggning, matchställ, lagkassor mm).</a:t>
            </a:r>
            <a:endParaRPr lang="sv-SE" sz="2200"/>
          </a:p>
        </p:txBody>
      </p:sp>
    </p:spTree>
    <p:extLst>
      <p:ext uri="{BB962C8B-B14F-4D97-AF65-F5344CB8AC3E}">
        <p14:creationId xmlns:p14="http://schemas.microsoft.com/office/powerpoint/2010/main" val="249562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9A67A1-F48F-1504-A4C0-9D9BBD21B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4100">
                <a:solidFill>
                  <a:schemeClr val="bg1"/>
                </a:solidFill>
              </a:rPr>
              <a:t>Medlemsavgift och träningsavgift</a:t>
            </a:r>
            <a:endParaRPr lang="en-US" sz="41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68CD8-48F4-B4C3-307E-8A06F253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/>
              <a:t>Faktureras via e-mail till förälder på laget.se under våren 2023.</a:t>
            </a:r>
          </a:p>
          <a:p>
            <a:pPr marL="0" indent="0">
              <a:buNone/>
            </a:pPr>
            <a:r>
              <a:rPr lang="sv-SE" sz="2000"/>
              <a:t>Ev familjeavgift skall meddelas </a:t>
            </a:r>
            <a:r>
              <a:rPr lang="sv-SE" sz="2000" b="0" i="0">
                <a:effectLst/>
              </a:rPr>
              <a:t>till medlemsansvarig@ifkvalla.se senast 1 april med namnuppgifter och födelseår</a:t>
            </a:r>
            <a:br>
              <a:rPr lang="sv-SE" sz="2000"/>
            </a:br>
            <a:r>
              <a:rPr lang="sv-SE" sz="2000" b="0" i="0">
                <a:effectLst/>
              </a:rPr>
              <a:t>på alla familjemedlemmar, alltså även för ej aktiva.</a:t>
            </a:r>
            <a:endParaRPr lang="sv-SE" sz="2000"/>
          </a:p>
          <a:p>
            <a:pPr marL="0" indent="0">
              <a:buNone/>
            </a:pPr>
            <a:endParaRPr lang="sv-SE" sz="2000"/>
          </a:p>
          <a:p>
            <a:pPr marL="0" indent="0">
              <a:buNone/>
            </a:pPr>
            <a:r>
              <a:rPr lang="sv-SE" sz="2000" b="0" i="0">
                <a:effectLst/>
              </a:rPr>
              <a:t>Betald medlemsavgift och träningsavgift är ett krav för att få delta i föreningens aktiviteter. Alla spelare är försäkrade genom föreningens försorg.</a:t>
            </a:r>
            <a:br>
              <a:rPr lang="sv-SE" sz="2000"/>
            </a:br>
            <a:br>
              <a:rPr lang="sv-SE" sz="2000"/>
            </a:br>
            <a:r>
              <a:rPr lang="sv-SE" sz="2000" b="0" i="0">
                <a:effectLst/>
              </a:rPr>
              <a:t>Som medlem i IFK Valla erbjuds Du:</a:t>
            </a:r>
            <a:br>
              <a:rPr lang="sv-SE" sz="2000"/>
            </a:br>
            <a:r>
              <a:rPr lang="sv-SE" sz="2000" b="0" i="0">
                <a:effectLst/>
              </a:rPr>
              <a:t>• 1-4 träningar per vecka under säsong</a:t>
            </a:r>
            <a:br>
              <a:rPr lang="sv-SE" sz="2000"/>
            </a:br>
            <a:r>
              <a:rPr lang="sv-SE" sz="2000" b="0" i="0">
                <a:effectLst/>
              </a:rPr>
              <a:t>• Träningsmaterial och matchkläder</a:t>
            </a:r>
            <a:br>
              <a:rPr lang="sv-SE" sz="2000"/>
            </a:br>
            <a:r>
              <a:rPr lang="sv-SE" sz="2000" b="0" i="0">
                <a:effectLst/>
              </a:rPr>
              <a:t>• Utbildade tränare/ledare</a:t>
            </a:r>
            <a:br>
              <a:rPr lang="sv-SE" sz="2000"/>
            </a:br>
            <a:r>
              <a:rPr lang="sv-SE" sz="2000" b="0" i="0">
                <a:effectLst/>
              </a:rPr>
              <a:t>• Möjlighet att delta i cuper och läger</a:t>
            </a:r>
            <a:br>
              <a:rPr lang="sv-SE" sz="2000"/>
            </a:br>
            <a:r>
              <a:rPr lang="sv-SE" sz="2000" b="0" i="0">
                <a:effectLst/>
              </a:rPr>
              <a:t>• Uppleva fotbollsglädje, gemenskap och mycket mer!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652382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59C886-1811-1860-6200-1C7ADCC9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1800">
                <a:solidFill>
                  <a:schemeClr val="bg1"/>
                </a:solidFill>
              </a:rPr>
              <a:t>IFK Vallas träningskläder/träningsoverall</a:t>
            </a:r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43311-FF7B-A1BA-8FCD-CD6A62A9D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300" b="0" i="0" dirty="0">
                <a:effectLst/>
              </a:rPr>
              <a:t>Adidas och Intersport är från 2023 föreningens officiella sportleverantör.</a:t>
            </a:r>
            <a:br>
              <a:rPr lang="sv-SE" sz="1300" dirty="0"/>
            </a:br>
            <a:br>
              <a:rPr lang="sv-SE" sz="1300" dirty="0"/>
            </a:br>
            <a:r>
              <a:rPr lang="sv-SE" sz="1300" b="0" i="0" dirty="0">
                <a:effectLst/>
              </a:rPr>
              <a:t>Tillsammans har vi tagit fram en profil för hela föreningen, en helhet som stärker föreningens identitet och samhörighet.</a:t>
            </a:r>
            <a:br>
              <a:rPr lang="sv-SE" sz="1300" dirty="0"/>
            </a:br>
            <a:r>
              <a:rPr lang="sv-SE" sz="1300" b="0" i="0" dirty="0">
                <a:effectLst/>
              </a:rPr>
              <a:t>Genom avtalet så får föreningens medlemmar tillgång till Adidas allra senaste kollektion.</a:t>
            </a:r>
            <a:br>
              <a:rPr lang="sv-SE" sz="1300" dirty="0"/>
            </a:br>
            <a:br>
              <a:rPr lang="sv-SE" sz="1300" dirty="0"/>
            </a:br>
            <a:r>
              <a:rPr lang="sv-SE" sz="1300" b="0" i="0" dirty="0">
                <a:effectLst/>
              </a:rPr>
              <a:t>I den nylanserade webshopen så kan man med start idag enkelt beställa kläder, utrustning eller färdiga paket.</a:t>
            </a:r>
            <a:br>
              <a:rPr lang="sv-SE" sz="1300" dirty="0"/>
            </a:br>
            <a:r>
              <a:rPr lang="sv-SE" sz="1300" b="0" i="0" dirty="0">
                <a:effectLst/>
              </a:rPr>
              <a:t>Perfekt inför att den nya säsongen drar igång!</a:t>
            </a:r>
            <a:br>
              <a:rPr lang="sv-SE" sz="1300" dirty="0"/>
            </a:br>
            <a:r>
              <a:rPr lang="sv-SE" sz="1300" b="1" i="0" dirty="0" err="1">
                <a:effectLst/>
              </a:rPr>
              <a:t>Webshop</a:t>
            </a:r>
            <a:r>
              <a:rPr lang="sv-SE" sz="1300" b="1" i="0" dirty="0">
                <a:effectLst/>
              </a:rPr>
              <a:t>:</a:t>
            </a:r>
            <a:r>
              <a:rPr lang="sv-SE" sz="1300" b="0" i="0" dirty="0">
                <a:effectLst/>
              </a:rPr>
              <a:t> </a:t>
            </a:r>
            <a:r>
              <a:rPr lang="sv-SE" sz="1300" b="0" i="0" u="sng" dirty="0">
                <a:effectLst/>
                <a:hlinkClick r:id="rId2"/>
              </a:rPr>
              <a:t>https://team.intersport.se/ifk-valla</a:t>
            </a:r>
            <a:br>
              <a:rPr lang="sv-SE" sz="1300" dirty="0"/>
            </a:br>
            <a:br>
              <a:rPr lang="sv-SE" sz="1300" dirty="0"/>
            </a:br>
            <a:r>
              <a:rPr lang="sv-SE" sz="1300" b="1" i="0" dirty="0">
                <a:effectLst/>
              </a:rPr>
              <a:t>Utprovning</a:t>
            </a:r>
            <a:br>
              <a:rPr lang="sv-SE" sz="1300" dirty="0"/>
            </a:br>
            <a:r>
              <a:rPr lang="sv-SE" sz="1300" b="0" i="0" dirty="0">
                <a:effectLst/>
              </a:rPr>
              <a:t>Är man osäker på vilken storlek man skall beställa så kommer man inom kort att kunna prova kläderna i klubbstugan.</a:t>
            </a:r>
            <a:br>
              <a:rPr lang="sv-SE" sz="1300" dirty="0"/>
            </a:br>
            <a:br>
              <a:rPr lang="sv-SE" sz="1300" dirty="0"/>
            </a:br>
            <a:r>
              <a:rPr lang="sv-SE" sz="1300" b="1" i="0" dirty="0">
                <a:effectLst/>
              </a:rPr>
              <a:t>Stöd IFK Valla</a:t>
            </a:r>
            <a:br>
              <a:rPr lang="sv-SE" sz="1300" dirty="0"/>
            </a:br>
            <a:r>
              <a:rPr lang="sv-SE" sz="1300" b="0" i="0" dirty="0">
                <a:effectLst/>
              </a:rPr>
              <a:t>Vi uppmanar alla föreningens medlemmar att bli medlem hos Intersport och välja att stötta IFK Valla.</a:t>
            </a:r>
            <a:br>
              <a:rPr lang="sv-SE" sz="1300" dirty="0"/>
            </a:br>
            <a:r>
              <a:rPr lang="sv-SE" sz="1300" b="0" i="0" dirty="0">
                <a:effectLst/>
              </a:rPr>
              <a:t>Du stödjer då IFK Valla med 3% i extra bonus när du handlar på Intersport samtidigt som du behåller din egen bonus. Medlemskapet är kortlöst och kostnadsfritt.</a:t>
            </a:r>
            <a:br>
              <a:rPr lang="sv-SE" sz="1300" dirty="0"/>
            </a:br>
            <a:r>
              <a:rPr lang="sv-SE" sz="1300" b="0" i="0" u="sng" dirty="0">
                <a:effectLst/>
                <a:hlinkClick r:id="rId3"/>
              </a:rPr>
              <a:t>Skapa konto och välj IFK Valla</a:t>
            </a:r>
            <a:br>
              <a:rPr lang="sv-SE" sz="1300" dirty="0"/>
            </a:br>
            <a:br>
              <a:rPr lang="sv-SE" sz="1300" dirty="0"/>
            </a:br>
            <a:r>
              <a:rPr lang="sv-SE" sz="1300" b="0" i="0" dirty="0">
                <a:effectLst/>
              </a:rPr>
              <a:t>Läs mer under </a:t>
            </a:r>
            <a:r>
              <a:rPr lang="sv-SE" sz="1300" b="0" i="0" u="sng" dirty="0">
                <a:effectLst/>
                <a:hlinkClick r:id="rId4"/>
              </a:rPr>
              <a:t>Klubbkonfektion</a:t>
            </a:r>
            <a:br>
              <a:rPr lang="sv-SE" sz="1300" dirty="0"/>
            </a:b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010672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AC8EB0-0A57-3EBC-92F8-5C81806F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Försäkring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4E50D-C214-1DB3-C0E9-4C234C74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0" i="0">
                <a:effectLst/>
              </a:rPr>
              <a:t>IFK Valla är anslutna till </a:t>
            </a:r>
            <a:r>
              <a:rPr lang="sv-SE" sz="2400" b="0" i="0" u="sng">
                <a:effectLst/>
                <a:hlinkClick r:id="rId2"/>
              </a:rPr>
              <a:t>Svenska Fotbollförbundet</a:t>
            </a:r>
            <a:r>
              <a:rPr lang="sv-SE" sz="2400" b="0" i="0">
                <a:effectLst/>
              </a:rPr>
              <a:t> som samarbetar med Folksam, vilket innebär att våra spelare omfattas av en olycksfallsförsäkring. Försäkringen i Folksam ger dig ett tryggt grundskydd, till exempel om du råkar ut för en skada under match eller träning.</a:t>
            </a:r>
            <a:br>
              <a:rPr lang="sv-SE" sz="2400"/>
            </a:br>
            <a:br>
              <a:rPr lang="sv-SE" sz="2400"/>
            </a:br>
            <a:r>
              <a:rPr lang="sv-SE" sz="2400" b="0" i="0">
                <a:effectLst/>
              </a:rPr>
              <a:t>Om du drabbats av en skada i samband med ditt fotbollsspel, så klicka på länken nedan för att få info om hur du anmäler det till Folksam.</a:t>
            </a:r>
            <a:br>
              <a:rPr lang="sv-SE" sz="2400"/>
            </a:br>
            <a:r>
              <a:rPr lang="sv-SE" sz="2400" b="0" i="0" u="sng">
                <a:effectLst/>
                <a:hlinkClick r:id="rId3"/>
              </a:rPr>
              <a:t>Folksam Idrottsskada</a:t>
            </a:r>
            <a:br>
              <a:rPr lang="sv-SE" sz="2400"/>
            </a:b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21380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0"/>
            <a:ext cx="4654286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2AF3A4-C847-64B4-CD14-4865D3A3B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9" y="637762"/>
            <a:ext cx="2899568" cy="55767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Övrigt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2535" y="0"/>
            <a:ext cx="753945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A54CA-9EB6-2B58-01ED-2D5069344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Agenda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1144E-67AD-0260-44AF-9C30F6EC4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 b="0" i="0">
                <a:effectLst/>
                <a:latin typeface="ProximaNova"/>
              </a:rPr>
              <a:t>• Föreningens värdegrund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Träningar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Matcher och seriespel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Cuper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Laget.se - lagets/föreningens informationskanal. Viktigt att alla har rätt uppgifter inlagda och tar del av information, svarar på kallelser mm.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Föräldra- och laguppgifter, Idrottsrabatten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Medlemsavgift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IFK Vallas träningskläder/träningsoverall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Försäkring</a:t>
            </a:r>
            <a:br>
              <a:rPr lang="sv-SE" sz="2400"/>
            </a:br>
            <a:r>
              <a:rPr lang="sv-SE" sz="2400" b="0" i="0">
                <a:effectLst/>
                <a:latin typeface="ProximaNova"/>
              </a:rPr>
              <a:t>• Övrigt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02069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0362C2-7D5E-701B-E9FB-1D8FFAEB3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Tio budord för fotbollsföräldrar</a:t>
            </a:r>
            <a:br>
              <a:rPr lang="sv-SE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F2267-31FE-0BBF-F881-2732746BB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1. Följ med på träning och match – ditt barn sätter värde på det.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2. Skapa god stämning på träning och match.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3. Uppehåll dig längs ena sidlinjen och var lugn. Låt barnen spela.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4. Uppmuntra alla spelarna i laget, inte bara ditt eget barn, i både med- och motgång.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5. Respektera ledarnas matchning och beslut. Sätt dig in i föreningens policy.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6. Respektera domarens beslut och se henne/ honom som en vägledare under utbildning.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7. Uppmuntra ditt barn att delta – pressa inte.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8. Fråga barnen om matchen var rolig, spännande, juste eller om spelet var bra – fokusera inte på resultatet.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9. Stöd föreningen i dess arbete. Din insats blir värdesatt, inte minst av ditt barn.</a:t>
            </a:r>
          </a:p>
        </p:txBody>
      </p:sp>
    </p:spTree>
    <p:extLst>
      <p:ext uri="{BB962C8B-B14F-4D97-AF65-F5344CB8AC3E}">
        <p14:creationId xmlns:p14="http://schemas.microsoft.com/office/powerpoint/2010/main" val="1966007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D47254-AB98-982C-2520-89F47CBE2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 sz="3700">
                <a:solidFill>
                  <a:srgbClr val="FFFFFF"/>
                </a:solidFill>
              </a:rPr>
              <a:t>VERKSAMHETSIDÉ </a:t>
            </a:r>
            <a:br>
              <a:rPr lang="sv-SE" sz="3700">
                <a:solidFill>
                  <a:srgbClr val="FFFFFF"/>
                </a:solidFill>
              </a:rPr>
            </a:b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0A9CF-ACA7-53D5-56CE-071EBC3E8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Att ha en bred verksamhet med kvalité. Det innebär att varje lag skall sträva efter att behålla så många spelare som möjligt upp till junior och senior verksamhet. </a:t>
            </a: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Låta alla som vill få vara med under mottot att ha kul på träning och match. </a:t>
            </a: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Ge barn en god social fostran som de får nytta av genom livet. </a:t>
            </a: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Skapa kamratskap och stärka självförtroendet hos barn och ungdomar. </a:t>
            </a: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Att aktivt arbeta med klubbgemenskapen genom samarbete över åldersgränser (ungdomslag, junior- och seniorlag).</a:t>
            </a:r>
          </a:p>
          <a:p>
            <a:pPr marL="0" indent="0">
              <a:buNone/>
            </a:pPr>
            <a:endParaRPr lang="sv-SE" sz="19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1900">
                <a:solidFill>
                  <a:srgbClr val="FFFFFF"/>
                </a:solidFill>
              </a:rPr>
              <a:t>ORGANISATION OCH OMFATTNING</a:t>
            </a:r>
            <a:endParaRPr lang="sv-SE" sz="19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Att i fotbollsskolan skapa ett intresse för fotboll, på ett roligt och lättsamt sätt. </a:t>
            </a:r>
          </a:p>
          <a:p>
            <a:pPr marL="0" indent="0">
              <a:buNone/>
            </a:pPr>
            <a:r>
              <a:rPr lang="sv-SE" sz="1900">
                <a:solidFill>
                  <a:srgbClr val="FFFFFF"/>
                </a:solidFill>
              </a:rPr>
              <a:t>• Vår ambition är att varje åldersgrupp skall ha minst en lagledare och två tränare. </a:t>
            </a:r>
          </a:p>
          <a:p>
            <a:pPr marL="0" indent="0">
              <a:buNone/>
            </a:pPr>
            <a:endParaRPr lang="en-US" sz="1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51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1D7179B-FF7C-482F-B3D9-2BE9ED113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210300" cy="6858000"/>
          </a:xfrm>
          <a:custGeom>
            <a:avLst/>
            <a:gdLst>
              <a:gd name="connsiteX0" fmla="*/ 0 w 6210300"/>
              <a:gd name="connsiteY0" fmla="*/ 0 h 6858000"/>
              <a:gd name="connsiteX1" fmla="*/ 2628900 w 6210300"/>
              <a:gd name="connsiteY1" fmla="*/ 0 h 6858000"/>
              <a:gd name="connsiteX2" fmla="*/ 3034146 w 6210300"/>
              <a:gd name="connsiteY2" fmla="*/ 0 h 6858000"/>
              <a:gd name="connsiteX3" fmla="*/ 6210300 w 6210300"/>
              <a:gd name="connsiteY3" fmla="*/ 6858000 h 6858000"/>
              <a:gd name="connsiteX4" fmla="*/ 2628900 w 6210300"/>
              <a:gd name="connsiteY4" fmla="*/ 6858000 h 6858000"/>
              <a:gd name="connsiteX5" fmla="*/ 0 w 62103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210300" h="6858000">
                <a:moveTo>
                  <a:pt x="0" y="0"/>
                </a:moveTo>
                <a:lnTo>
                  <a:pt x="2628900" y="0"/>
                </a:lnTo>
                <a:lnTo>
                  <a:pt x="3034146" y="0"/>
                </a:lnTo>
                <a:lnTo>
                  <a:pt x="6210300" y="6858000"/>
                </a:lnTo>
                <a:lnTo>
                  <a:pt x="26289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FBD151-B339-C87B-E34C-FB411FBDE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3973667" cy="5811837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IFK Vallas VÄRDEGRUND </a:t>
            </a:r>
            <a:br>
              <a:rPr lang="sv-SE">
                <a:solidFill>
                  <a:srgbClr val="FFFFFF"/>
                </a:solidFill>
              </a:rPr>
            </a:b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0F40-028F-D48A-0FD4-B5059C865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927" y="365125"/>
            <a:ext cx="5996871" cy="581183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00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tar hänsyn till barnens behov, barn skall ha roligt!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agerar mot mobbning och sexuella trakasserier.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tar avstånd från droger, våld och rasism!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använder inte svordomar, könsord eller andra kränkande uttryck.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lär varandra att umgås i grupp och ta hänsyn till varandra.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ser seriespelet som en förlängning av träningen. Det är viktigare att utveckla/utbilda spelare bra, än att vinna en match!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stöttar vårt eget lag och hånar inte motståndarna! </a:t>
            </a:r>
          </a:p>
          <a:p>
            <a:pPr marL="0" indent="0">
              <a:buNone/>
            </a:pPr>
            <a:r>
              <a:rPr lang="sv-SE" sz="2000">
                <a:solidFill>
                  <a:srgbClr val="FFFFFF"/>
                </a:solidFill>
              </a:rPr>
              <a:t>• Vi ser motståndarna och domarna som fotbollskompisar bland alla andra</a:t>
            </a:r>
            <a:endParaRPr lang="en-US" sz="2000">
              <a:solidFill>
                <a:srgbClr val="FFFFFF"/>
              </a:solidFill>
            </a:endParaRPr>
          </a:p>
          <a:p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52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725175-3623-AEC0-106A-909EFB84B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700">
                <a:solidFill>
                  <a:schemeClr val="bg1"/>
                </a:solidFill>
              </a:rPr>
              <a:t>EN FÖR ALLA – IFK VALLA FÖRÄLDRARNA I VALLA</a:t>
            </a:r>
            <a:endParaRPr lang="en-US" sz="37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857E5-B22F-5F43-D828-2C7F83C68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400"/>
          </a:p>
          <a:p>
            <a:pPr marL="0" indent="0">
              <a:buNone/>
            </a:pPr>
            <a:r>
              <a:rPr lang="sv-SE" sz="2400"/>
              <a:t> • Stöttar och uppmuntrar spelarna i med- som motgång. </a:t>
            </a:r>
          </a:p>
          <a:p>
            <a:pPr marL="0" indent="0">
              <a:buNone/>
            </a:pPr>
            <a:r>
              <a:rPr lang="sv-SE" sz="2400"/>
              <a:t>• Uppträder som ett föredöme vid sidan av planen. </a:t>
            </a:r>
          </a:p>
          <a:p>
            <a:pPr marL="0" indent="0">
              <a:buNone/>
            </a:pPr>
            <a:r>
              <a:rPr lang="sv-SE" sz="2400"/>
              <a:t>• Ger mycket beröm och fokuserar ej på resultat. </a:t>
            </a:r>
          </a:p>
          <a:p>
            <a:pPr marL="0" indent="0">
              <a:buNone/>
            </a:pPr>
            <a:r>
              <a:rPr lang="sv-SE" sz="2400"/>
              <a:t>• Respekterar rollfördelningen ledare – förälder. </a:t>
            </a:r>
          </a:p>
          <a:p>
            <a:pPr marL="0" indent="0">
              <a:buNone/>
            </a:pPr>
            <a:r>
              <a:rPr lang="sv-SE" sz="2400"/>
              <a:t>• Visar engagemang och bidrar vid träning, match och andra arrangemang som är viktiga för laget och föreningen. </a:t>
            </a:r>
          </a:p>
        </p:txBody>
      </p:sp>
    </p:spTree>
    <p:extLst>
      <p:ext uri="{BB962C8B-B14F-4D97-AF65-F5344CB8AC3E}">
        <p14:creationId xmlns:p14="http://schemas.microsoft.com/office/powerpoint/2010/main" val="2670345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F0DDDD-3B1B-C189-6951-A07101CFB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sz="3700">
                <a:solidFill>
                  <a:schemeClr val="bg1"/>
                </a:solidFill>
              </a:rPr>
              <a:t>SPELARE/LAGEN I VALLA</a:t>
            </a:r>
            <a:endParaRPr lang="en-US" sz="37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21A1D-6C29-C67A-649B-5F123C91B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• Erbjuds bra utbildning, såväl i fotboll som i fair play. </a:t>
            </a:r>
          </a:p>
          <a:p>
            <a:pPr marL="0" indent="0">
              <a:buNone/>
            </a:pPr>
            <a:r>
              <a:rPr lang="sv-SE" sz="2400"/>
              <a:t>• Får erfarenheter, gemenskap och många kamrater.</a:t>
            </a:r>
          </a:p>
          <a:p>
            <a:pPr marL="0" indent="0">
              <a:buNone/>
            </a:pPr>
            <a:r>
              <a:rPr lang="sv-SE" sz="2400"/>
              <a:t> • Deltar i föreningsaktiviteter med stolthet. </a:t>
            </a:r>
          </a:p>
          <a:p>
            <a:pPr marL="0" indent="0">
              <a:buNone/>
            </a:pPr>
            <a:r>
              <a:rPr lang="sv-SE" sz="2400"/>
              <a:t>• Uppträder som en god representant för föreningen.</a:t>
            </a:r>
          </a:p>
          <a:p>
            <a:pPr marL="0" indent="0">
              <a:buNone/>
            </a:pPr>
            <a:r>
              <a:rPr lang="sv-SE" sz="2400"/>
              <a:t>• Är en god kamrat.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129163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14C9C2-96F8-4E0B-B010-EEED79141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>
                <a:solidFill>
                  <a:schemeClr val="bg1"/>
                </a:solidFill>
              </a:rPr>
              <a:t>LEDARE I VALLA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39419-E622-0D9A-5359-C071B5B76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• Arbetar enligt föreningens verksamhetsidé och följer dess policy. </a:t>
            </a:r>
          </a:p>
          <a:p>
            <a:pPr marL="0" indent="0">
              <a:buNone/>
            </a:pPr>
            <a:r>
              <a:rPr lang="sv-SE" sz="2400"/>
              <a:t>• Accepterar inte någon kränkande behandling och agerar direkt om kränkningar förekommer. Nolltolerans! </a:t>
            </a:r>
          </a:p>
          <a:p>
            <a:pPr marL="0" indent="0">
              <a:buNone/>
            </a:pPr>
            <a:r>
              <a:rPr lang="sv-SE" sz="2400"/>
              <a:t>• Föregår med gott exempel på och vid sidan av planen. Stöttar sin spelare, klagar inte på domare, har ett vårdat språk och ödmjuk inställning. </a:t>
            </a:r>
          </a:p>
          <a:p>
            <a:pPr marL="0" indent="0">
              <a:buNone/>
            </a:pPr>
            <a:r>
              <a:rPr lang="sv-SE" sz="2400"/>
              <a:t>• Ser och tar sig tid med varje barn i laget och försöker se dess behov. </a:t>
            </a:r>
          </a:p>
          <a:p>
            <a:pPr marL="0" indent="0">
              <a:buNone/>
            </a:pPr>
            <a:r>
              <a:rPr lang="sv-SE" sz="2400"/>
              <a:t>• Sätter glädje och gemenskap före idrottslig prestation.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459510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9DA7C3-3FD0-FD60-6605-DE82347B1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Träningar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540CB-179A-9707-90BC-E8B93FC5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400"/>
              <a:t>Målet är att gå upp till 2 träningar i veckan. Träningstider är inte klara önskemålet är träning måndagar och onsdagar.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29483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25EEF-73EC-16B4-3786-F0912D2C5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v-SE" b="0" i="0">
                <a:solidFill>
                  <a:schemeClr val="bg1"/>
                </a:solidFill>
                <a:effectLst/>
                <a:latin typeface="ProximaNova"/>
              </a:rPr>
              <a:t>Matcher och seriespel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B835CC1-4CAB-D6CD-4A59-9B6C85752F47}"/>
              </a:ext>
            </a:extLst>
          </p:cNvPr>
          <p:cNvSpPr txBox="1">
            <a:spLocks/>
          </p:cNvSpPr>
          <p:nvPr/>
        </p:nvSpPr>
        <p:spPr>
          <a:xfrm>
            <a:off x="4799725" y="-972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/>
              <a:t>Säsongen 2023, 7-manna, F13</a:t>
            </a:r>
            <a:endParaRPr lang="en-US" b="1" dirty="0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457E9E64-FD6C-C4B7-7B22-56D35BDA221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19409" y="1005202"/>
            <a:ext cx="4567007" cy="4929468"/>
          </a:xfrm>
        </p:spPr>
      </p:pic>
      <p:sp>
        <p:nvSpPr>
          <p:cNvPr id="14" name="textruta 13">
            <a:extLst>
              <a:ext uri="{FF2B5EF4-FFF2-40B4-BE49-F238E27FC236}">
                <a16:creationId xmlns:a16="http://schemas.microsoft.com/office/drawing/2014/main" id="{12617D66-27EF-0CC5-AF9E-5BD449088C22}"/>
              </a:ext>
            </a:extLst>
          </p:cNvPr>
          <p:cNvSpPr txBox="1"/>
          <p:nvPr/>
        </p:nvSpPr>
        <p:spPr>
          <a:xfrm>
            <a:off x="5572990" y="6211669"/>
            <a:ext cx="76546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https://aktiva.svenskfotboll.se/tranare/spelformer/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</TotalTime>
  <Words>1651</Words>
  <Application>Microsoft Office PowerPoint</Application>
  <PresentationFormat>Bredbild</PresentationFormat>
  <Paragraphs>121</Paragraphs>
  <Slides>20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ProximaNova</vt:lpstr>
      <vt:lpstr>Symbol</vt:lpstr>
      <vt:lpstr>Office Theme</vt:lpstr>
      <vt:lpstr>IFK VALLA F12/13</vt:lpstr>
      <vt:lpstr>Agenda</vt:lpstr>
      <vt:lpstr>VERKSAMHETSIDÉ  </vt:lpstr>
      <vt:lpstr>IFK Vallas VÄRDEGRUND  </vt:lpstr>
      <vt:lpstr>EN FÖR ALLA – IFK VALLA FÖRÄLDRARNA I VALLA</vt:lpstr>
      <vt:lpstr>SPELARE/LAGEN I VALLA</vt:lpstr>
      <vt:lpstr>LEDARE I VALLA</vt:lpstr>
      <vt:lpstr>Träningar</vt:lpstr>
      <vt:lpstr>Matcher och seriespel</vt:lpstr>
      <vt:lpstr>Matcher och seriespel</vt:lpstr>
      <vt:lpstr>Matcher och seriespel</vt:lpstr>
      <vt:lpstr>Cuper</vt:lpstr>
      <vt:lpstr>Laget.se</vt:lpstr>
      <vt:lpstr>PowerPoint-presentation</vt:lpstr>
      <vt:lpstr>Föräldrauppgifter</vt:lpstr>
      <vt:lpstr>Medlemsavgift och träningsavgift</vt:lpstr>
      <vt:lpstr>IFK Vallas träningskläder/träningsoverall</vt:lpstr>
      <vt:lpstr>Försäkring</vt:lpstr>
      <vt:lpstr>Övrigt</vt:lpstr>
      <vt:lpstr>Tio budord för fotbollsföräldrar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IFK VALLA F12/13</dc:title>
  <dc:creator>Christensson, Frida</dc:creator>
  <cp:lastModifiedBy>Viktoria André</cp:lastModifiedBy>
  <cp:revision>3</cp:revision>
  <dcterms:created xsi:type="dcterms:W3CDTF">2023-02-06T14:53:08Z</dcterms:created>
  <dcterms:modified xsi:type="dcterms:W3CDTF">2023-02-07T19:16:39Z</dcterms:modified>
</cp:coreProperties>
</file>