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9" r:id="rId5"/>
    <p:sldId id="260" r:id="rId6"/>
    <p:sldId id="261" r:id="rId7"/>
    <p:sldId id="268" r:id="rId8"/>
    <p:sldId id="272" r:id="rId9"/>
    <p:sldId id="274" r:id="rId10"/>
    <p:sldId id="262" r:id="rId11"/>
    <p:sldId id="26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560F2773-E8AE-4AC0-9EA8-52C633F8DC06}" type="datetimeFigureOut">
              <a:rPr lang="sv-SE" smtClean="0"/>
              <a:t>2022-04-20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41703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0F2773-E8AE-4AC0-9EA8-52C633F8DC06}" type="datetimeFigureOut">
              <a:rPr lang="sv-SE" smtClean="0"/>
              <a:t>2022-04-20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306575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0F2773-E8AE-4AC0-9EA8-52C633F8DC06}" type="datetimeFigureOut">
              <a:rPr lang="sv-SE" smtClean="0"/>
              <a:t>2022-04-20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298873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0F2773-E8AE-4AC0-9EA8-52C633F8DC06}" type="datetimeFigureOut">
              <a:rPr lang="sv-SE" smtClean="0"/>
              <a:t>2022-04-20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149521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560F2773-E8AE-4AC0-9EA8-52C633F8DC06}" type="datetimeFigureOut">
              <a:rPr lang="sv-SE" smtClean="0"/>
              <a:t>2022-04-20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154817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60F2773-E8AE-4AC0-9EA8-52C633F8DC06}" type="datetimeFigureOut">
              <a:rPr lang="sv-SE" smtClean="0"/>
              <a:t>2022-04-20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27029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60F2773-E8AE-4AC0-9EA8-52C633F8DC06}" type="datetimeFigureOut">
              <a:rPr lang="sv-SE" smtClean="0"/>
              <a:t>2022-04-20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250488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60F2773-E8AE-4AC0-9EA8-52C633F8DC06}" type="datetimeFigureOut">
              <a:rPr lang="sv-SE" smtClean="0"/>
              <a:t>2022-04-20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195132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0F2773-E8AE-4AC0-9EA8-52C633F8DC06}" type="datetimeFigureOut">
              <a:rPr lang="sv-SE" smtClean="0"/>
              <a:t>2022-04-20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63682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60F2773-E8AE-4AC0-9EA8-52C633F8DC06}" type="datetimeFigureOut">
              <a:rPr lang="sv-SE" smtClean="0"/>
              <a:t>2022-04-20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32497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60F2773-E8AE-4AC0-9EA8-52C633F8DC06}" type="datetimeFigureOut">
              <a:rPr lang="sv-SE" smtClean="0"/>
              <a:t>2022-04-20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6E0847-ED46-4301-B45F-2CB50B610B42}" type="slidenum">
              <a:rPr lang="sv-SE" smtClean="0"/>
              <a:t>‹#›</a:t>
            </a:fld>
            <a:endParaRPr lang="sv-SE"/>
          </a:p>
        </p:txBody>
      </p:sp>
    </p:spTree>
    <p:extLst>
      <p:ext uri="{BB962C8B-B14F-4D97-AF65-F5344CB8AC3E}">
        <p14:creationId xmlns:p14="http://schemas.microsoft.com/office/powerpoint/2010/main" val="12806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F2773-E8AE-4AC0-9EA8-52C633F8DC06}" type="datetimeFigureOut">
              <a:rPr lang="sv-SE" smtClean="0"/>
              <a:t>2022-04-20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E0847-ED46-4301-B45F-2CB50B610B42}" type="slidenum">
              <a:rPr lang="sv-SE" smtClean="0"/>
              <a:t>‹#›</a:t>
            </a:fld>
            <a:endParaRPr lang="sv-SE"/>
          </a:p>
        </p:txBody>
      </p:sp>
    </p:spTree>
    <p:extLst>
      <p:ext uri="{BB962C8B-B14F-4D97-AF65-F5344CB8AC3E}">
        <p14:creationId xmlns:p14="http://schemas.microsoft.com/office/powerpoint/2010/main" val="263138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p:cNvPicPr>
            <a:picLocks noChangeAspect="1"/>
          </p:cNvPicPr>
          <p:nvPr/>
        </p:nvPicPr>
        <p:blipFill>
          <a:blip r:embed="rId2"/>
          <a:stretch>
            <a:fillRect/>
          </a:stretch>
        </p:blipFill>
        <p:spPr>
          <a:xfrm>
            <a:off x="689956" y="266007"/>
            <a:ext cx="10282844" cy="6334298"/>
          </a:xfrm>
          <a:prstGeom prst="rect">
            <a:avLst/>
          </a:prstGeom>
        </p:spPr>
      </p:pic>
      <p:sp>
        <p:nvSpPr>
          <p:cNvPr id="12" name="Rubrik 11"/>
          <p:cNvSpPr>
            <a:spLocks noGrp="1"/>
          </p:cNvSpPr>
          <p:nvPr>
            <p:ph type="ctrTitle"/>
          </p:nvPr>
        </p:nvSpPr>
        <p:spPr>
          <a:xfrm>
            <a:off x="817418" y="847899"/>
            <a:ext cx="5117869" cy="941330"/>
          </a:xfrm>
        </p:spPr>
        <p:txBody>
          <a:bodyPr>
            <a:normAutofit fontScale="90000"/>
          </a:bodyPr>
          <a:lstStyle/>
          <a:p>
            <a:r>
              <a:rPr lang="sv-SE" b="1" dirty="0">
                <a:solidFill>
                  <a:schemeClr val="bg1"/>
                </a:solidFill>
              </a:rPr>
              <a:t>IFK Luleå P08</a:t>
            </a:r>
            <a:br>
              <a:rPr lang="sv-SE" b="1" dirty="0">
                <a:solidFill>
                  <a:schemeClr val="bg1"/>
                </a:solidFill>
              </a:rPr>
            </a:br>
            <a:r>
              <a:rPr lang="sv-SE" sz="3100" b="1" dirty="0">
                <a:solidFill>
                  <a:schemeClr val="bg1"/>
                </a:solidFill>
              </a:rPr>
              <a:t>- </a:t>
            </a:r>
            <a:r>
              <a:rPr lang="sv-SE" sz="3100" dirty="0">
                <a:solidFill>
                  <a:schemeClr val="bg1"/>
                </a:solidFill>
              </a:rPr>
              <a:t>Säsongen 2022</a:t>
            </a:r>
            <a:endParaRPr lang="sv-SE" sz="3100" b="1" dirty="0">
              <a:solidFill>
                <a:schemeClr val="bg1"/>
              </a:solidFill>
            </a:endParaRPr>
          </a:p>
        </p:txBody>
      </p:sp>
    </p:spTree>
    <p:extLst>
      <p:ext uri="{BB962C8B-B14F-4D97-AF65-F5344CB8AC3E}">
        <p14:creationId xmlns:p14="http://schemas.microsoft.com/office/powerpoint/2010/main" val="158990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chemeClr val="accent1">
                    <a:lumMod val="50000"/>
                  </a:schemeClr>
                </a:solidFill>
              </a:rPr>
              <a:t>Länslag</a:t>
            </a:r>
            <a:endParaRPr lang="sv-SE" b="1" dirty="0">
              <a:solidFill>
                <a:schemeClr val="accent1">
                  <a:lumMod val="50000"/>
                </a:schemeClr>
              </a:solidFill>
            </a:endParaRPr>
          </a:p>
        </p:txBody>
      </p:sp>
      <p:sp>
        <p:nvSpPr>
          <p:cNvPr id="3" name="Platshållare för innehåll 2"/>
          <p:cNvSpPr>
            <a:spLocks noGrp="1"/>
          </p:cNvSpPr>
          <p:nvPr>
            <p:ph idx="1"/>
          </p:nvPr>
        </p:nvSpPr>
        <p:spPr>
          <a:xfrm>
            <a:off x="838200" y="1825625"/>
            <a:ext cx="8937567" cy="4351338"/>
          </a:xfrm>
        </p:spPr>
        <p:txBody>
          <a:bodyPr>
            <a:normAutofit/>
          </a:bodyPr>
          <a:lstStyle/>
          <a:p>
            <a:r>
              <a:rPr lang="sv-SE" sz="2400" dirty="0"/>
              <a:t>Under hösten kommer de första länslagsträffarna att genomföras. </a:t>
            </a:r>
          </a:p>
          <a:p>
            <a:pPr marL="0" indent="0">
              <a:buNone/>
            </a:pPr>
            <a:endParaRPr lang="sv-SE" sz="2400" dirty="0"/>
          </a:p>
          <a:p>
            <a:pPr marL="0" indent="0">
              <a:buNone/>
            </a:pPr>
            <a:endParaRPr lang="sv-SE" sz="2400" dirty="0"/>
          </a:p>
          <a:p>
            <a:pPr marL="0" indent="0">
              <a:buNone/>
            </a:pPr>
            <a:endParaRPr lang="sv-SE" sz="2400" dirty="0"/>
          </a:p>
        </p:txBody>
      </p:sp>
      <p:pic>
        <p:nvPicPr>
          <p:cNvPr id="5" name="Bildobjekt 4">
            <a:extLst>
              <a:ext uri="{FF2B5EF4-FFF2-40B4-BE49-F238E27FC236}">
                <a16:creationId xmlns:a16="http://schemas.microsoft.com/office/drawing/2014/main" id="{7FEE6F4B-FCDE-434E-B36C-DB661A1B43BD}"/>
              </a:ext>
            </a:extLst>
          </p:cNvPr>
          <p:cNvPicPr>
            <a:picLocks noChangeAspect="1"/>
          </p:cNvPicPr>
          <p:nvPr/>
        </p:nvPicPr>
        <p:blipFill>
          <a:blip r:embed="rId2"/>
          <a:stretch>
            <a:fillRect/>
          </a:stretch>
        </p:blipFill>
        <p:spPr>
          <a:xfrm>
            <a:off x="9819376" y="509159"/>
            <a:ext cx="1610626" cy="1764019"/>
          </a:xfrm>
          <a:prstGeom prst="rect">
            <a:avLst/>
          </a:prstGeom>
        </p:spPr>
      </p:pic>
    </p:spTree>
    <p:extLst>
      <p:ext uri="{BB962C8B-B14F-4D97-AF65-F5344CB8AC3E}">
        <p14:creationId xmlns:p14="http://schemas.microsoft.com/office/powerpoint/2010/main" val="124044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accent1">
                    <a:lumMod val="50000"/>
                  </a:schemeClr>
                </a:solidFill>
              </a:rPr>
              <a:t>GOTHIA 2023</a:t>
            </a:r>
          </a:p>
        </p:txBody>
      </p:sp>
      <p:sp>
        <p:nvSpPr>
          <p:cNvPr id="3" name="Platshållare för innehåll 2"/>
          <p:cNvSpPr>
            <a:spLocks noGrp="1"/>
          </p:cNvSpPr>
          <p:nvPr>
            <p:ph idx="1"/>
          </p:nvPr>
        </p:nvSpPr>
        <p:spPr>
          <a:xfrm>
            <a:off x="838200" y="1825625"/>
            <a:ext cx="7865225" cy="4351338"/>
          </a:xfrm>
        </p:spPr>
        <p:txBody>
          <a:bodyPr/>
          <a:lstStyle/>
          <a:p>
            <a:r>
              <a:rPr lang="sv-SE" sz="2000" dirty="0"/>
              <a:t>Enskilt sparande i laget: 100 kr per månad för att täcka ungefär halva avgiften. För mer info se dokument på </a:t>
            </a:r>
            <a:r>
              <a:rPr lang="sv-SE" sz="2000" b="1" dirty="0"/>
              <a:t>laget.se </a:t>
            </a:r>
            <a:r>
              <a:rPr lang="sv-SE" sz="2000" dirty="0"/>
              <a:t>eller kontakta Carina.</a:t>
            </a:r>
          </a:p>
          <a:p>
            <a:pPr marL="0" indent="0">
              <a:buNone/>
            </a:pPr>
            <a:endParaRPr lang="sv-SE" sz="2000" dirty="0"/>
          </a:p>
          <a:p>
            <a:r>
              <a:rPr lang="sv-SE" sz="2000" dirty="0"/>
              <a:t> Gemensamma obligatoriska försäljningsaktiviteter och arbetsinsatser.</a:t>
            </a:r>
          </a:p>
          <a:p>
            <a:endParaRPr lang="sv-SE" sz="2000" dirty="0"/>
          </a:p>
          <a:p>
            <a:r>
              <a:rPr lang="sv-SE" sz="2000" dirty="0"/>
              <a:t> Saldot vi har på IFK Luleås konto får vi ut till Gothia</a:t>
            </a:r>
          </a:p>
          <a:p>
            <a:pPr marL="0" indent="0">
              <a:buNone/>
            </a:pPr>
            <a:endParaRPr lang="sv-SE" sz="2000" dirty="0"/>
          </a:p>
          <a:p>
            <a:r>
              <a:rPr lang="sv-SE" sz="2000" dirty="0"/>
              <a:t> Sponsorpengar</a:t>
            </a:r>
          </a:p>
          <a:p>
            <a:endParaRPr lang="sv-SE" dirty="0"/>
          </a:p>
        </p:txBody>
      </p:sp>
      <p:pic>
        <p:nvPicPr>
          <p:cNvPr id="5" name="Bildobjekt 4">
            <a:extLst>
              <a:ext uri="{FF2B5EF4-FFF2-40B4-BE49-F238E27FC236}">
                <a16:creationId xmlns:a16="http://schemas.microsoft.com/office/drawing/2014/main" id="{D0AA54A6-B26C-4EA2-B490-71E4BD4E0D0A}"/>
              </a:ext>
            </a:extLst>
          </p:cNvPr>
          <p:cNvPicPr>
            <a:picLocks noChangeAspect="1"/>
          </p:cNvPicPr>
          <p:nvPr/>
        </p:nvPicPr>
        <p:blipFill>
          <a:blip r:embed="rId2"/>
          <a:stretch>
            <a:fillRect/>
          </a:stretch>
        </p:blipFill>
        <p:spPr>
          <a:xfrm>
            <a:off x="9819376" y="509159"/>
            <a:ext cx="1610626" cy="1764019"/>
          </a:xfrm>
          <a:prstGeom prst="rect">
            <a:avLst/>
          </a:prstGeom>
        </p:spPr>
      </p:pic>
    </p:spTree>
    <p:extLst>
      <p:ext uri="{BB962C8B-B14F-4D97-AF65-F5344CB8AC3E}">
        <p14:creationId xmlns:p14="http://schemas.microsoft.com/office/powerpoint/2010/main" val="58597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solidFill>
                  <a:schemeClr val="accent1">
                    <a:lumMod val="50000"/>
                  </a:schemeClr>
                </a:solidFill>
              </a:rPr>
              <a:t>GLÄDJE – KAMRATSKAP- </a:t>
            </a:r>
            <a:br>
              <a:rPr lang="sv-SE" b="1" dirty="0">
                <a:solidFill>
                  <a:schemeClr val="accent1">
                    <a:lumMod val="50000"/>
                  </a:schemeClr>
                </a:solidFill>
              </a:rPr>
            </a:br>
            <a:r>
              <a:rPr lang="sv-SE" b="1" dirty="0">
                <a:solidFill>
                  <a:schemeClr val="accent1">
                    <a:lumMod val="50000"/>
                  </a:schemeClr>
                </a:solidFill>
              </a:rPr>
              <a:t>KVALITÉ - ENGAGEMANG</a:t>
            </a:r>
          </a:p>
        </p:txBody>
      </p:sp>
      <p:sp>
        <p:nvSpPr>
          <p:cNvPr id="3" name="Platshållare för innehåll 2"/>
          <p:cNvSpPr>
            <a:spLocks noGrp="1"/>
          </p:cNvSpPr>
          <p:nvPr>
            <p:ph idx="1"/>
          </p:nvPr>
        </p:nvSpPr>
        <p:spPr>
          <a:xfrm>
            <a:off x="1461653" y="2008505"/>
            <a:ext cx="9892147" cy="4351338"/>
          </a:xfrm>
        </p:spPr>
        <p:txBody>
          <a:bodyPr>
            <a:normAutofit fontScale="92500" lnSpcReduction="10000"/>
          </a:bodyPr>
          <a:lstStyle/>
          <a:p>
            <a:pPr marL="0" indent="0">
              <a:buNone/>
            </a:pPr>
            <a:r>
              <a:rPr lang="sv-SE" sz="2600" dirty="0"/>
              <a:t>Att spela fotboll i IFK Luleå ska vara lärorikt och roligt. Hos oss möts olika människor, bakgrunder och erfarenheter för att forma morgondagens Luleåbor och förebilder. IFK Luleå har en gemenskap som grundas på respekt och jämlikhet, här ska alla känna sig välkomna. Vi vill att våra aktiva ska engagera sig i föreningen och sitt lag.</a:t>
            </a:r>
          </a:p>
          <a:p>
            <a:pPr marL="0" indent="0">
              <a:buNone/>
            </a:pPr>
            <a:endParaRPr lang="sv-SE" sz="2600" dirty="0"/>
          </a:p>
          <a:p>
            <a:pPr marL="0" indent="0">
              <a:buNone/>
            </a:pPr>
            <a:r>
              <a:rPr lang="sv-SE" sz="2600" b="1" dirty="0">
                <a:solidFill>
                  <a:schemeClr val="accent1">
                    <a:lumMod val="50000"/>
                  </a:schemeClr>
                </a:solidFill>
              </a:rPr>
              <a:t>Fair play</a:t>
            </a:r>
          </a:p>
          <a:p>
            <a:pPr marL="0" indent="0">
              <a:buNone/>
            </a:pPr>
            <a:r>
              <a:rPr lang="sv-SE" sz="2600" dirty="0"/>
              <a:t>Samtliga spelare och ledare ska alltid hålla </a:t>
            </a:r>
            <a:r>
              <a:rPr lang="sv-SE" sz="2600" dirty="0" err="1"/>
              <a:t>fairplay</a:t>
            </a:r>
            <a:r>
              <a:rPr lang="sv-SE" sz="2600" dirty="0"/>
              <a:t> som sin högsta ledstjärna och ALLTID agera som en förebild – på och utanför planen, mot såväl motståndare, medspelare, domare och andra. Fotboll ska vara roligt och utvecklande, och det finns inga förmildrande omständigheter kring dåligt beteende.</a:t>
            </a:r>
          </a:p>
          <a:p>
            <a:endParaRPr lang="sv-SE" dirty="0"/>
          </a:p>
        </p:txBody>
      </p:sp>
    </p:spTree>
    <p:extLst>
      <p:ext uri="{BB962C8B-B14F-4D97-AF65-F5344CB8AC3E}">
        <p14:creationId xmlns:p14="http://schemas.microsoft.com/office/powerpoint/2010/main" val="261632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2CCE2C-3AF8-4A1E-810A-8901CB7BE984}"/>
              </a:ext>
            </a:extLst>
          </p:cNvPr>
          <p:cNvSpPr>
            <a:spLocks noGrp="1"/>
          </p:cNvSpPr>
          <p:nvPr>
            <p:ph type="title"/>
          </p:nvPr>
        </p:nvSpPr>
        <p:spPr>
          <a:xfrm>
            <a:off x="838200" y="365126"/>
            <a:ext cx="10515600" cy="1048896"/>
          </a:xfrm>
        </p:spPr>
        <p:txBody>
          <a:bodyPr>
            <a:normAutofit fontScale="90000"/>
          </a:bodyPr>
          <a:lstStyle/>
          <a:p>
            <a:r>
              <a:rPr lang="sv-SE" b="1" dirty="0">
                <a:solidFill>
                  <a:schemeClr val="accent1">
                    <a:lumMod val="50000"/>
                  </a:schemeClr>
                </a:solidFill>
              </a:rPr>
              <a:t>Lagets värdegrund </a:t>
            </a:r>
            <a:br>
              <a:rPr lang="sv-SE" b="1" dirty="0">
                <a:solidFill>
                  <a:schemeClr val="accent1">
                    <a:lumMod val="50000"/>
                  </a:schemeClr>
                </a:solidFill>
              </a:rPr>
            </a:br>
            <a:r>
              <a:rPr lang="sv-SE" b="1" dirty="0">
                <a:solidFill>
                  <a:schemeClr val="accent1">
                    <a:lumMod val="50000"/>
                  </a:schemeClr>
                </a:solidFill>
              </a:rPr>
              <a:t>Framtaget av laget i Sundom</a:t>
            </a:r>
            <a:endParaRPr lang="sv-SE" dirty="0"/>
          </a:p>
        </p:txBody>
      </p:sp>
      <p:sp>
        <p:nvSpPr>
          <p:cNvPr id="3" name="Platshållare för innehåll 2">
            <a:extLst>
              <a:ext uri="{FF2B5EF4-FFF2-40B4-BE49-F238E27FC236}">
                <a16:creationId xmlns:a16="http://schemas.microsoft.com/office/drawing/2014/main" id="{0EBD04A8-91F8-45F9-AFF1-1BC3E9541CFF}"/>
              </a:ext>
            </a:extLst>
          </p:cNvPr>
          <p:cNvSpPr>
            <a:spLocks noGrp="1"/>
          </p:cNvSpPr>
          <p:nvPr>
            <p:ph idx="1"/>
          </p:nvPr>
        </p:nvSpPr>
        <p:spPr>
          <a:xfrm>
            <a:off x="838200" y="1414022"/>
            <a:ext cx="9239054" cy="4762941"/>
          </a:xfrm>
        </p:spPr>
        <p:txBody>
          <a:bodyPr>
            <a:normAutofit/>
          </a:bodyPr>
          <a:lstStyle/>
          <a:p>
            <a:pPr marL="0" indent="0">
              <a:buNone/>
            </a:pPr>
            <a:endParaRPr lang="sv-SE" dirty="0"/>
          </a:p>
          <a:p>
            <a:pPr marL="0" indent="0">
              <a:buNone/>
            </a:pPr>
            <a:r>
              <a:rPr lang="sv-SE" dirty="0"/>
              <a:t>Hur ska vi vara mot varandra</a:t>
            </a:r>
          </a:p>
          <a:p>
            <a:pPr marL="0" indent="0">
              <a:buNone/>
            </a:pPr>
            <a:r>
              <a:rPr lang="sv-SE" dirty="0"/>
              <a:t>- Snälla</a:t>
            </a:r>
          </a:p>
          <a:p>
            <a:pPr marL="0" indent="0">
              <a:buNone/>
            </a:pPr>
            <a:r>
              <a:rPr lang="sv-SE" dirty="0"/>
              <a:t>- Positiva</a:t>
            </a:r>
          </a:p>
          <a:p>
            <a:pPr marL="0" indent="0">
              <a:buNone/>
            </a:pPr>
            <a:r>
              <a:rPr lang="sv-SE" dirty="0"/>
              <a:t>- Respektfulla</a:t>
            </a:r>
          </a:p>
          <a:p>
            <a:pPr marL="0" indent="0">
              <a:buNone/>
            </a:pPr>
            <a:r>
              <a:rPr lang="sv-SE" dirty="0"/>
              <a:t>- Peppande</a:t>
            </a:r>
          </a:p>
          <a:p>
            <a:endParaRPr lang="sv-SE" dirty="0"/>
          </a:p>
        </p:txBody>
      </p:sp>
    </p:spTree>
    <p:extLst>
      <p:ext uri="{BB962C8B-B14F-4D97-AF65-F5344CB8AC3E}">
        <p14:creationId xmlns:p14="http://schemas.microsoft.com/office/powerpoint/2010/main" val="313688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accent1">
                    <a:lumMod val="50000"/>
                  </a:schemeClr>
                </a:solidFill>
              </a:rPr>
              <a:t>ROLLER</a:t>
            </a:r>
          </a:p>
        </p:txBody>
      </p:sp>
      <p:sp>
        <p:nvSpPr>
          <p:cNvPr id="3" name="Platshållare för innehåll 2"/>
          <p:cNvSpPr>
            <a:spLocks noGrp="1"/>
          </p:cNvSpPr>
          <p:nvPr>
            <p:ph idx="1"/>
          </p:nvPr>
        </p:nvSpPr>
        <p:spPr>
          <a:xfrm>
            <a:off x="838200" y="1629295"/>
            <a:ext cx="9126415" cy="4547668"/>
          </a:xfrm>
        </p:spPr>
        <p:txBody>
          <a:bodyPr>
            <a:normAutofit/>
          </a:bodyPr>
          <a:lstStyle/>
          <a:p>
            <a:pPr marL="0" indent="0">
              <a:buNone/>
            </a:pPr>
            <a:r>
              <a:rPr lang="sv-SE" sz="2400" dirty="0"/>
              <a:t>Vi tränare/ledare hjälps åt vid träningar, matcher och cuper, men vi har delat upp ansvarområden enligt följande:</a:t>
            </a:r>
          </a:p>
          <a:p>
            <a:pPr marL="0" indent="0">
              <a:buNone/>
            </a:pPr>
            <a:endParaRPr lang="sv-SE" dirty="0"/>
          </a:p>
          <a:p>
            <a:r>
              <a:rPr lang="sv-SE" sz="2400" b="1" dirty="0">
                <a:solidFill>
                  <a:schemeClr val="accent1">
                    <a:lumMod val="50000"/>
                  </a:schemeClr>
                </a:solidFill>
              </a:rPr>
              <a:t>Tränare: </a:t>
            </a:r>
            <a:r>
              <a:rPr lang="sv-SE" sz="2400" dirty="0"/>
              <a:t>Mattias Olofsson, Magnus Barsk, Per Norrbin, Patrik Larsson och Daniel Sundström.</a:t>
            </a:r>
          </a:p>
          <a:p>
            <a:r>
              <a:rPr lang="sv-SE" sz="2400" b="1" dirty="0">
                <a:solidFill>
                  <a:schemeClr val="accent1">
                    <a:lumMod val="50000"/>
                  </a:schemeClr>
                </a:solidFill>
              </a:rPr>
              <a:t>Lagledare: </a:t>
            </a:r>
            <a:r>
              <a:rPr lang="sv-SE" sz="2400" dirty="0"/>
              <a:t>Carina Sondell (sköter allt administrativt runt laget)</a:t>
            </a:r>
          </a:p>
          <a:p>
            <a:endParaRPr lang="sv-SE" sz="2400" dirty="0"/>
          </a:p>
          <a:p>
            <a:pPr marL="0" indent="0">
              <a:buNone/>
            </a:pPr>
            <a:endParaRPr lang="sv-SE" sz="2400" dirty="0"/>
          </a:p>
          <a:p>
            <a:pPr marL="0" indent="0">
              <a:buNone/>
            </a:pPr>
            <a:endParaRPr lang="sv-SE" dirty="0"/>
          </a:p>
        </p:txBody>
      </p:sp>
      <p:pic>
        <p:nvPicPr>
          <p:cNvPr id="5" name="Bildobjekt 4">
            <a:extLst>
              <a:ext uri="{FF2B5EF4-FFF2-40B4-BE49-F238E27FC236}">
                <a16:creationId xmlns:a16="http://schemas.microsoft.com/office/drawing/2014/main" id="{B2B36FA3-30C2-447C-86E1-5A77BBDA339C}"/>
              </a:ext>
            </a:extLst>
          </p:cNvPr>
          <p:cNvPicPr>
            <a:picLocks noChangeAspect="1"/>
          </p:cNvPicPr>
          <p:nvPr/>
        </p:nvPicPr>
        <p:blipFill>
          <a:blip r:embed="rId2"/>
          <a:stretch>
            <a:fillRect/>
          </a:stretch>
        </p:blipFill>
        <p:spPr>
          <a:xfrm>
            <a:off x="10223822" y="365125"/>
            <a:ext cx="1610626" cy="1764019"/>
          </a:xfrm>
          <a:prstGeom prst="rect">
            <a:avLst/>
          </a:prstGeom>
        </p:spPr>
      </p:pic>
    </p:spTree>
    <p:extLst>
      <p:ext uri="{BB962C8B-B14F-4D97-AF65-F5344CB8AC3E}">
        <p14:creationId xmlns:p14="http://schemas.microsoft.com/office/powerpoint/2010/main" val="6632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081290"/>
          </a:xfrm>
        </p:spPr>
        <p:txBody>
          <a:bodyPr/>
          <a:lstStyle/>
          <a:p>
            <a:r>
              <a:rPr lang="sv-SE" b="1" dirty="0">
                <a:solidFill>
                  <a:schemeClr val="accent1">
                    <a:lumMod val="50000"/>
                  </a:schemeClr>
                </a:solidFill>
              </a:rPr>
              <a:t>TRÄNING</a:t>
            </a:r>
          </a:p>
        </p:txBody>
      </p:sp>
      <p:sp>
        <p:nvSpPr>
          <p:cNvPr id="3" name="Platshållare för innehåll 2"/>
          <p:cNvSpPr>
            <a:spLocks noGrp="1"/>
          </p:cNvSpPr>
          <p:nvPr>
            <p:ph idx="1"/>
          </p:nvPr>
        </p:nvSpPr>
        <p:spPr>
          <a:xfrm>
            <a:off x="838201" y="1579418"/>
            <a:ext cx="6948339" cy="4597545"/>
          </a:xfrm>
        </p:spPr>
        <p:txBody>
          <a:bodyPr>
            <a:normAutofit fontScale="55000" lnSpcReduction="20000"/>
          </a:bodyPr>
          <a:lstStyle/>
          <a:p>
            <a:pPr marL="0" indent="0">
              <a:buNone/>
            </a:pPr>
            <a:r>
              <a:rPr lang="sv-SE" sz="3300" dirty="0">
                <a:solidFill>
                  <a:schemeClr val="accent1">
                    <a:lumMod val="50000"/>
                  </a:schemeClr>
                </a:solidFill>
              </a:rPr>
              <a:t>Nytt för året:</a:t>
            </a:r>
          </a:p>
          <a:p>
            <a:pPr>
              <a:buFontTx/>
              <a:buChar char="-"/>
            </a:pPr>
            <a:r>
              <a:rPr lang="sv-SE" sz="3300" dirty="0"/>
              <a:t>Ni spelare anmäler er själva till träning och match.</a:t>
            </a:r>
          </a:p>
          <a:p>
            <a:pPr>
              <a:buFontTx/>
              <a:buChar char="-"/>
            </a:pPr>
            <a:r>
              <a:rPr lang="sv-SE" sz="3300" dirty="0"/>
              <a:t>I god tid innan men absolut senast kl. 12 samma dag som träning. </a:t>
            </a:r>
          </a:p>
          <a:p>
            <a:pPr>
              <a:buFontTx/>
              <a:buChar char="-"/>
            </a:pPr>
            <a:r>
              <a:rPr lang="sv-SE" sz="3300" dirty="0"/>
              <a:t>Vid frånvaro, uppge orsak i kommentarsfältet.</a:t>
            </a:r>
          </a:p>
          <a:p>
            <a:pPr marL="0" indent="0">
              <a:buNone/>
            </a:pPr>
            <a:endParaRPr lang="sv-SE" sz="3300" dirty="0"/>
          </a:p>
          <a:p>
            <a:pPr marL="0" indent="0">
              <a:buNone/>
            </a:pPr>
            <a:r>
              <a:rPr lang="sv-SE" sz="3300" dirty="0">
                <a:solidFill>
                  <a:schemeClr val="accent1">
                    <a:lumMod val="50000"/>
                  </a:schemeClr>
                </a:solidFill>
              </a:rPr>
              <a:t>Kallelse via laget.se</a:t>
            </a:r>
          </a:p>
          <a:p>
            <a:pPr>
              <a:buFontTx/>
              <a:buChar char="-"/>
            </a:pPr>
            <a:r>
              <a:rPr lang="sv-SE" sz="3300" b="1" dirty="0"/>
              <a:t>Svara alltid </a:t>
            </a:r>
            <a:r>
              <a:rPr lang="sv-SE" sz="3300" dirty="0"/>
              <a:t>och gärna så snart ni kan för att underlätta planering av träning.</a:t>
            </a:r>
          </a:p>
          <a:p>
            <a:pPr>
              <a:buFontTx/>
              <a:buChar char="-"/>
            </a:pPr>
            <a:r>
              <a:rPr lang="sv-SE" sz="3300" dirty="0"/>
              <a:t>Kom i god tid till träning.</a:t>
            </a:r>
          </a:p>
          <a:p>
            <a:pPr marL="0" indent="0">
              <a:buNone/>
            </a:pPr>
            <a:endParaRPr lang="sv-SE" sz="3300" dirty="0"/>
          </a:p>
          <a:p>
            <a:pPr marL="0" indent="0">
              <a:buNone/>
            </a:pPr>
            <a:r>
              <a:rPr lang="sv-SE" sz="3300" dirty="0">
                <a:solidFill>
                  <a:schemeClr val="accent1">
                    <a:lumMod val="50000"/>
                  </a:schemeClr>
                </a:solidFill>
              </a:rPr>
              <a:t>Träningsupplägg i stort</a:t>
            </a:r>
          </a:p>
          <a:p>
            <a:pPr>
              <a:buFontTx/>
              <a:buChar char="-"/>
            </a:pPr>
            <a:r>
              <a:rPr lang="sv-SE" sz="3300" dirty="0"/>
              <a:t>Förberedelseträning och spelövningar</a:t>
            </a:r>
          </a:p>
          <a:p>
            <a:pPr marL="0" indent="0">
              <a:buNone/>
            </a:pPr>
            <a:endParaRPr lang="sv-SE" sz="3300" dirty="0"/>
          </a:p>
          <a:p>
            <a:pPr marL="0" indent="0">
              <a:buNone/>
            </a:pPr>
            <a:r>
              <a:rPr lang="sv-SE" sz="3300" dirty="0">
                <a:solidFill>
                  <a:schemeClr val="accent1">
                    <a:lumMod val="50000"/>
                  </a:schemeClr>
                </a:solidFill>
              </a:rPr>
              <a:t>Observera att benskydd måste användas på träning!</a:t>
            </a:r>
          </a:p>
          <a:p>
            <a:endParaRPr lang="sv-SE" dirty="0"/>
          </a:p>
        </p:txBody>
      </p:sp>
      <p:pic>
        <p:nvPicPr>
          <p:cNvPr id="5" name="Bildobjekt 4">
            <a:extLst>
              <a:ext uri="{FF2B5EF4-FFF2-40B4-BE49-F238E27FC236}">
                <a16:creationId xmlns:a16="http://schemas.microsoft.com/office/drawing/2014/main" id="{2E6E25B1-CC06-44BD-890E-5FA7E7B95810}"/>
              </a:ext>
            </a:extLst>
          </p:cNvPr>
          <p:cNvPicPr>
            <a:picLocks noChangeAspect="1"/>
          </p:cNvPicPr>
          <p:nvPr/>
        </p:nvPicPr>
        <p:blipFill>
          <a:blip r:embed="rId2"/>
          <a:stretch>
            <a:fillRect/>
          </a:stretch>
        </p:blipFill>
        <p:spPr>
          <a:xfrm>
            <a:off x="10018668" y="491575"/>
            <a:ext cx="1610626" cy="1764019"/>
          </a:xfrm>
          <a:prstGeom prst="rect">
            <a:avLst/>
          </a:prstGeom>
        </p:spPr>
      </p:pic>
    </p:spTree>
    <p:extLst>
      <p:ext uri="{BB962C8B-B14F-4D97-AF65-F5344CB8AC3E}">
        <p14:creationId xmlns:p14="http://schemas.microsoft.com/office/powerpoint/2010/main" val="218891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solidFill>
                  <a:schemeClr val="accent1">
                    <a:lumMod val="50000"/>
                  </a:schemeClr>
                </a:solidFill>
              </a:rPr>
              <a:t>Seriespel</a:t>
            </a:r>
          </a:p>
        </p:txBody>
      </p:sp>
      <p:sp>
        <p:nvSpPr>
          <p:cNvPr id="3" name="Platshållare för innehåll 2"/>
          <p:cNvSpPr>
            <a:spLocks noGrp="1"/>
          </p:cNvSpPr>
          <p:nvPr>
            <p:ph idx="1"/>
          </p:nvPr>
        </p:nvSpPr>
        <p:spPr>
          <a:xfrm>
            <a:off x="838201" y="1690688"/>
            <a:ext cx="6844644" cy="4351338"/>
          </a:xfrm>
        </p:spPr>
        <p:txBody>
          <a:bodyPr>
            <a:normAutofit/>
          </a:bodyPr>
          <a:lstStyle/>
          <a:p>
            <a:pPr marL="0" indent="0">
              <a:buNone/>
            </a:pPr>
            <a:endParaRPr lang="sv-SE" sz="2400" dirty="0"/>
          </a:p>
          <a:p>
            <a:endParaRPr lang="sv-SE" dirty="0"/>
          </a:p>
        </p:txBody>
      </p:sp>
      <p:pic>
        <p:nvPicPr>
          <p:cNvPr id="5" name="Bildobjekt 4">
            <a:extLst>
              <a:ext uri="{FF2B5EF4-FFF2-40B4-BE49-F238E27FC236}">
                <a16:creationId xmlns:a16="http://schemas.microsoft.com/office/drawing/2014/main" id="{EC13F9A1-0BFB-4942-ADDC-C3593EB09724}"/>
              </a:ext>
            </a:extLst>
          </p:cNvPr>
          <p:cNvPicPr>
            <a:picLocks noChangeAspect="1"/>
          </p:cNvPicPr>
          <p:nvPr/>
        </p:nvPicPr>
        <p:blipFill>
          <a:blip r:embed="rId2"/>
          <a:stretch>
            <a:fillRect/>
          </a:stretch>
        </p:blipFill>
        <p:spPr>
          <a:xfrm>
            <a:off x="10271811" y="0"/>
            <a:ext cx="1610626" cy="1764019"/>
          </a:xfrm>
          <a:prstGeom prst="rect">
            <a:avLst/>
          </a:prstGeom>
        </p:spPr>
      </p:pic>
      <p:pic>
        <p:nvPicPr>
          <p:cNvPr id="4" name="Bildobjekt 3"/>
          <p:cNvPicPr>
            <a:picLocks noChangeAspect="1"/>
          </p:cNvPicPr>
          <p:nvPr/>
        </p:nvPicPr>
        <p:blipFill>
          <a:blip r:embed="rId3"/>
          <a:stretch>
            <a:fillRect/>
          </a:stretch>
        </p:blipFill>
        <p:spPr>
          <a:xfrm>
            <a:off x="0" y="2058118"/>
            <a:ext cx="5630905" cy="3548352"/>
          </a:xfrm>
          <a:prstGeom prst="rect">
            <a:avLst/>
          </a:prstGeom>
        </p:spPr>
      </p:pic>
      <p:pic>
        <p:nvPicPr>
          <p:cNvPr id="6" name="Bildobjekt 5"/>
          <p:cNvPicPr>
            <a:picLocks noChangeAspect="1"/>
          </p:cNvPicPr>
          <p:nvPr/>
        </p:nvPicPr>
        <p:blipFill>
          <a:blip r:embed="rId4"/>
          <a:stretch>
            <a:fillRect/>
          </a:stretch>
        </p:blipFill>
        <p:spPr>
          <a:xfrm>
            <a:off x="5745322" y="2047067"/>
            <a:ext cx="6365762" cy="3494748"/>
          </a:xfrm>
          <a:prstGeom prst="rect">
            <a:avLst/>
          </a:prstGeom>
        </p:spPr>
      </p:pic>
    </p:spTree>
    <p:extLst>
      <p:ext uri="{BB962C8B-B14F-4D97-AF65-F5344CB8AC3E}">
        <p14:creationId xmlns:p14="http://schemas.microsoft.com/office/powerpoint/2010/main" val="385441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1CC6ED-007C-42D3-B71F-36319FDACD77}"/>
              </a:ext>
            </a:extLst>
          </p:cNvPr>
          <p:cNvSpPr>
            <a:spLocks noGrp="1"/>
          </p:cNvSpPr>
          <p:nvPr>
            <p:ph type="title"/>
          </p:nvPr>
        </p:nvSpPr>
        <p:spPr>
          <a:xfrm>
            <a:off x="271758" y="285933"/>
            <a:ext cx="10515600" cy="898067"/>
          </a:xfrm>
        </p:spPr>
        <p:txBody>
          <a:bodyPr/>
          <a:lstStyle/>
          <a:p>
            <a:r>
              <a:rPr lang="sv-SE" b="1" dirty="0">
                <a:solidFill>
                  <a:schemeClr val="accent1">
                    <a:lumMod val="50000"/>
                  </a:schemeClr>
                </a:solidFill>
              </a:rPr>
              <a:t>Cuper</a:t>
            </a:r>
            <a:endParaRPr lang="sv-SE" dirty="0"/>
          </a:p>
        </p:txBody>
      </p:sp>
      <p:sp>
        <p:nvSpPr>
          <p:cNvPr id="3" name="Platshållare för innehåll 2">
            <a:extLst>
              <a:ext uri="{FF2B5EF4-FFF2-40B4-BE49-F238E27FC236}">
                <a16:creationId xmlns:a16="http://schemas.microsoft.com/office/drawing/2014/main" id="{266704CE-C146-42C2-855B-FAB7C758243D}"/>
              </a:ext>
            </a:extLst>
          </p:cNvPr>
          <p:cNvSpPr>
            <a:spLocks noGrp="1"/>
          </p:cNvSpPr>
          <p:nvPr>
            <p:ph idx="1"/>
          </p:nvPr>
        </p:nvSpPr>
        <p:spPr>
          <a:xfrm>
            <a:off x="2177473" y="332028"/>
            <a:ext cx="8079557" cy="5262563"/>
          </a:xfrm>
        </p:spPr>
        <p:txBody>
          <a:bodyPr>
            <a:normAutofit/>
          </a:bodyPr>
          <a:lstStyle/>
          <a:p>
            <a:r>
              <a:rPr lang="sv-SE" sz="2000" dirty="0"/>
              <a:t>Piteå summer games, 11-manna </a:t>
            </a:r>
          </a:p>
          <a:p>
            <a:r>
              <a:rPr lang="sv-SE" sz="2000" dirty="0"/>
              <a:t>NET-cupen</a:t>
            </a:r>
          </a:p>
          <a:p>
            <a:r>
              <a:rPr lang="sv-SE" sz="2000" dirty="0"/>
              <a:t>Gammelstads IF Cup</a:t>
            </a:r>
          </a:p>
        </p:txBody>
      </p:sp>
      <p:pic>
        <p:nvPicPr>
          <p:cNvPr id="4" name="Bildobjekt 3">
            <a:extLst>
              <a:ext uri="{FF2B5EF4-FFF2-40B4-BE49-F238E27FC236}">
                <a16:creationId xmlns:a16="http://schemas.microsoft.com/office/drawing/2014/main" id="{1A447175-D6A5-4F30-9A67-8A82091099C2}"/>
              </a:ext>
            </a:extLst>
          </p:cNvPr>
          <p:cNvPicPr>
            <a:picLocks noChangeAspect="1"/>
          </p:cNvPicPr>
          <p:nvPr/>
        </p:nvPicPr>
        <p:blipFill>
          <a:blip r:embed="rId2"/>
          <a:stretch>
            <a:fillRect/>
          </a:stretch>
        </p:blipFill>
        <p:spPr>
          <a:xfrm>
            <a:off x="9744317" y="681544"/>
            <a:ext cx="1609483" cy="1761897"/>
          </a:xfrm>
          <a:prstGeom prst="rect">
            <a:avLst/>
          </a:prstGeom>
        </p:spPr>
      </p:pic>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t="24242" b="20673"/>
          <a:stretch/>
        </p:blipFill>
        <p:spPr>
          <a:xfrm>
            <a:off x="271758" y="1874982"/>
            <a:ext cx="6694113" cy="4916531"/>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309" y="-2099820"/>
            <a:ext cx="3857625" cy="6858000"/>
          </a:xfrm>
          <a:prstGeom prst="rect">
            <a:avLst/>
          </a:prstGeom>
        </p:spPr>
      </p:pic>
      <p:pic>
        <p:nvPicPr>
          <p:cNvPr id="8" name="Bildobjekt 7"/>
          <p:cNvPicPr>
            <a:picLocks noChangeAspect="1"/>
          </p:cNvPicPr>
          <p:nvPr/>
        </p:nvPicPr>
        <p:blipFill rotWithShape="1">
          <a:blip r:embed="rId5">
            <a:extLst>
              <a:ext uri="{28A0092B-C50C-407E-A947-70E740481C1C}">
                <a14:useLocalDpi xmlns:a14="http://schemas.microsoft.com/office/drawing/2010/main" val="0"/>
              </a:ext>
            </a:extLst>
          </a:blip>
          <a:srcRect t="24414" b="18212"/>
          <a:stretch/>
        </p:blipFill>
        <p:spPr>
          <a:xfrm>
            <a:off x="6672118" y="2856822"/>
            <a:ext cx="5143500" cy="3934691"/>
          </a:xfrm>
          <a:prstGeom prst="rect">
            <a:avLst/>
          </a:prstGeom>
        </p:spPr>
      </p:pic>
    </p:spTree>
    <p:extLst>
      <p:ext uri="{BB962C8B-B14F-4D97-AF65-F5344CB8AC3E}">
        <p14:creationId xmlns:p14="http://schemas.microsoft.com/office/powerpoint/2010/main" val="37905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1CC6ED-007C-42D3-B71F-36319FDACD77}"/>
              </a:ext>
            </a:extLst>
          </p:cNvPr>
          <p:cNvSpPr>
            <a:spLocks noGrp="1"/>
          </p:cNvSpPr>
          <p:nvPr>
            <p:ph type="title"/>
          </p:nvPr>
        </p:nvSpPr>
        <p:spPr>
          <a:xfrm>
            <a:off x="838200" y="365125"/>
            <a:ext cx="10515600" cy="898067"/>
          </a:xfrm>
        </p:spPr>
        <p:txBody>
          <a:bodyPr/>
          <a:lstStyle/>
          <a:p>
            <a:r>
              <a:rPr lang="sv-SE" b="1" dirty="0">
                <a:solidFill>
                  <a:schemeClr val="accent1">
                    <a:lumMod val="50000"/>
                  </a:schemeClr>
                </a:solidFill>
              </a:rPr>
              <a:t>Inför matcher</a:t>
            </a:r>
            <a:endParaRPr lang="sv-SE" dirty="0"/>
          </a:p>
        </p:txBody>
      </p:sp>
      <p:sp>
        <p:nvSpPr>
          <p:cNvPr id="3" name="Platshållare för innehåll 2">
            <a:extLst>
              <a:ext uri="{FF2B5EF4-FFF2-40B4-BE49-F238E27FC236}">
                <a16:creationId xmlns:a16="http://schemas.microsoft.com/office/drawing/2014/main" id="{266704CE-C146-42C2-855B-FAB7C758243D}"/>
              </a:ext>
            </a:extLst>
          </p:cNvPr>
          <p:cNvSpPr>
            <a:spLocks noGrp="1"/>
          </p:cNvSpPr>
          <p:nvPr>
            <p:ph idx="1"/>
          </p:nvPr>
        </p:nvSpPr>
        <p:spPr>
          <a:xfrm>
            <a:off x="838200" y="1395167"/>
            <a:ext cx="8079557" cy="4781796"/>
          </a:xfrm>
        </p:spPr>
        <p:txBody>
          <a:bodyPr>
            <a:normAutofit lnSpcReduction="10000"/>
          </a:bodyPr>
          <a:lstStyle/>
          <a:p>
            <a:r>
              <a:rPr lang="sv-SE" sz="2000" dirty="0"/>
              <a:t>Inför match skickas det ut en intresseförfrågan om vilka som har möjlighet att delta. Vår ambition är alltid att göra det så tidigt som möjligt. När anmälningstiden har gått ut så tas laget ut av tränarna utifrån intresseanmälan.</a:t>
            </a:r>
          </a:p>
          <a:p>
            <a:r>
              <a:rPr lang="sv-SE" sz="2000" dirty="0"/>
              <a:t>Laguppställningen publiceras på laget.se och även på laget FB-sida.</a:t>
            </a:r>
          </a:p>
          <a:p>
            <a:r>
              <a:rPr lang="sv-SE" sz="2000" dirty="0"/>
              <a:t>När säsongen är avslutad så brukar varje spelare som tränar kontinuerligt fått chans att spela lika många matcher. Vi har anmält två lag till serien, så det är matcher i princip varje helg.</a:t>
            </a:r>
          </a:p>
          <a:p>
            <a:r>
              <a:rPr lang="sv-SE" sz="2000" dirty="0"/>
              <a:t>För att vara aktuell för match måste man träna regelbundet. Har man varit skadad så börjar man träna innan match. Träningsnärvaro är en viktig grund för uttagning till match och till speltid i cuper.</a:t>
            </a:r>
          </a:p>
          <a:p>
            <a:pPr marL="0" indent="0">
              <a:buNone/>
            </a:pPr>
            <a:endParaRPr lang="sv-SE" sz="2000" dirty="0"/>
          </a:p>
          <a:p>
            <a:pPr marL="0" indent="0">
              <a:buNone/>
            </a:pPr>
            <a:r>
              <a:rPr lang="sv-SE" sz="2000" dirty="0"/>
              <a:t>Viktigt att ni kommer i tid till samlingen så vi hinner värma upp tillsammans och prata med er inför matchen. Om ni inte kan närvara på match så ska det meddelas snarast möjligt så vi har möjlighet att kalla en reserv. </a:t>
            </a:r>
          </a:p>
          <a:p>
            <a:endParaRPr lang="sv-SE" sz="2000" dirty="0"/>
          </a:p>
        </p:txBody>
      </p:sp>
      <p:pic>
        <p:nvPicPr>
          <p:cNvPr id="4" name="Bildobjekt 3">
            <a:extLst>
              <a:ext uri="{FF2B5EF4-FFF2-40B4-BE49-F238E27FC236}">
                <a16:creationId xmlns:a16="http://schemas.microsoft.com/office/drawing/2014/main" id="{1A447175-D6A5-4F30-9A67-8A82091099C2}"/>
              </a:ext>
            </a:extLst>
          </p:cNvPr>
          <p:cNvPicPr>
            <a:picLocks noChangeAspect="1"/>
          </p:cNvPicPr>
          <p:nvPr/>
        </p:nvPicPr>
        <p:blipFill>
          <a:blip r:embed="rId2"/>
          <a:stretch>
            <a:fillRect/>
          </a:stretch>
        </p:blipFill>
        <p:spPr>
          <a:xfrm>
            <a:off x="9744317" y="681544"/>
            <a:ext cx="1609483" cy="1761897"/>
          </a:xfrm>
          <a:prstGeom prst="rect">
            <a:avLst/>
          </a:prstGeom>
        </p:spPr>
      </p:pic>
    </p:spTree>
    <p:extLst>
      <p:ext uri="{BB962C8B-B14F-4D97-AF65-F5344CB8AC3E}">
        <p14:creationId xmlns:p14="http://schemas.microsoft.com/office/powerpoint/2010/main" val="84353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54A7FD-484F-4E23-B268-37F99E9F514D}"/>
              </a:ext>
            </a:extLst>
          </p:cNvPr>
          <p:cNvSpPr>
            <a:spLocks noGrp="1"/>
          </p:cNvSpPr>
          <p:nvPr>
            <p:ph type="title"/>
          </p:nvPr>
        </p:nvSpPr>
        <p:spPr/>
        <p:txBody>
          <a:bodyPr/>
          <a:lstStyle/>
          <a:p>
            <a:r>
              <a:rPr lang="sv-SE" b="1" dirty="0">
                <a:solidFill>
                  <a:schemeClr val="accent1">
                    <a:lumMod val="50000"/>
                  </a:schemeClr>
                </a:solidFill>
              </a:rPr>
              <a:t>Domarutbildning</a:t>
            </a:r>
            <a:endParaRPr lang="sv-SE" dirty="0"/>
          </a:p>
        </p:txBody>
      </p:sp>
      <p:sp>
        <p:nvSpPr>
          <p:cNvPr id="3" name="Platshållare för innehåll 2">
            <a:extLst>
              <a:ext uri="{FF2B5EF4-FFF2-40B4-BE49-F238E27FC236}">
                <a16:creationId xmlns:a16="http://schemas.microsoft.com/office/drawing/2014/main" id="{F29BD5A2-3642-4C65-9E23-307D7940CDAE}"/>
              </a:ext>
            </a:extLst>
          </p:cNvPr>
          <p:cNvSpPr>
            <a:spLocks noGrp="1"/>
          </p:cNvSpPr>
          <p:nvPr>
            <p:ph idx="1"/>
          </p:nvPr>
        </p:nvSpPr>
        <p:spPr>
          <a:xfrm>
            <a:off x="838200" y="1825625"/>
            <a:ext cx="8522616" cy="4351338"/>
          </a:xfrm>
        </p:spPr>
        <p:txBody>
          <a:bodyPr/>
          <a:lstStyle/>
          <a:p>
            <a:r>
              <a:rPr lang="sv-SE" dirty="0"/>
              <a:t>Samtliga spelare (F/P08) kommer att delta i en domarutbildning under våren.</a:t>
            </a:r>
          </a:p>
          <a:p>
            <a:r>
              <a:rPr lang="sv-SE" dirty="0"/>
              <a:t>Ett sammandrag kommer att arrangeras i samband med er utbildning så ni får chans att öva.</a:t>
            </a:r>
          </a:p>
        </p:txBody>
      </p:sp>
    </p:spTree>
    <p:extLst>
      <p:ext uri="{BB962C8B-B14F-4D97-AF65-F5344CB8AC3E}">
        <p14:creationId xmlns:p14="http://schemas.microsoft.com/office/powerpoint/2010/main" val="23230853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561</Words>
  <Application>Microsoft Office PowerPoint</Application>
  <PresentationFormat>Bredbild</PresentationFormat>
  <Paragraphs>59</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IFK Luleå P08 - Säsongen 2022</vt:lpstr>
      <vt:lpstr>GLÄDJE – KAMRATSKAP-  KVALITÉ - ENGAGEMANG</vt:lpstr>
      <vt:lpstr>Lagets värdegrund  Framtaget av laget i Sundom</vt:lpstr>
      <vt:lpstr>ROLLER</vt:lpstr>
      <vt:lpstr>TRÄNING</vt:lpstr>
      <vt:lpstr>Seriespel</vt:lpstr>
      <vt:lpstr>Cuper</vt:lpstr>
      <vt:lpstr>Inför matcher</vt:lpstr>
      <vt:lpstr>Domarutbildning</vt:lpstr>
      <vt:lpstr>Länslag</vt:lpstr>
      <vt:lpstr>GOTHIA 2023</vt:lpstr>
    </vt:vector>
  </TitlesOfParts>
  <Company>Pensionsmyndigheten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Carina Sondell</dc:creator>
  <cp:lastModifiedBy>Carina Sondell</cp:lastModifiedBy>
  <cp:revision>54</cp:revision>
  <dcterms:created xsi:type="dcterms:W3CDTF">2020-05-06T09:44:52Z</dcterms:created>
  <dcterms:modified xsi:type="dcterms:W3CDTF">2022-04-20T05:10:41Z</dcterms:modified>
</cp:coreProperties>
</file>