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9" r:id="rId5"/>
    <p:sldId id="259" r:id="rId6"/>
    <p:sldId id="267" r:id="rId7"/>
    <p:sldId id="260" r:id="rId8"/>
    <p:sldId id="261" r:id="rId9"/>
    <p:sldId id="268" r:id="rId10"/>
    <p:sldId id="262" r:id="rId11"/>
    <p:sldId id="263" r:id="rId12"/>
    <p:sldId id="264" r:id="rId13"/>
    <p:sldId id="265" r:id="rId14"/>
    <p:sldId id="266" r:id="rId15"/>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8" d="100"/>
          <a:sy n="68" d="100"/>
        </p:scale>
        <p:origin x="580"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1122363"/>
            <a:ext cx="9144000" cy="2387600"/>
          </a:xfrm>
        </p:spPr>
        <p:txBody>
          <a:bodyPr anchor="b"/>
          <a:lstStyle>
            <a:lvl1pPr algn="ctr">
              <a:defRPr sz="6000"/>
            </a:lvl1pPr>
          </a:lstStyle>
          <a:p>
            <a:r>
              <a:rPr lang="sv-SE"/>
              <a:t>Klicka här för att ändra format</a:t>
            </a:r>
          </a:p>
        </p:txBody>
      </p:sp>
      <p:sp>
        <p:nvSpPr>
          <p:cNvPr id="3" name="Underrubri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om du vill redigera mall för underrubrikformat</a:t>
            </a:r>
          </a:p>
        </p:txBody>
      </p:sp>
      <p:sp>
        <p:nvSpPr>
          <p:cNvPr id="4" name="Platshållare för datum 3"/>
          <p:cNvSpPr>
            <a:spLocks noGrp="1"/>
          </p:cNvSpPr>
          <p:nvPr>
            <p:ph type="dt" sz="half" idx="10"/>
          </p:nvPr>
        </p:nvSpPr>
        <p:spPr/>
        <p:txBody>
          <a:bodyPr/>
          <a:lstStyle/>
          <a:p>
            <a:fld id="{560F2773-E8AE-4AC0-9EA8-52C633F8DC06}" type="datetimeFigureOut">
              <a:rPr lang="sv-SE" smtClean="0"/>
              <a:t>2021-05-10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4170376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lodrät text 2"/>
          <p:cNvSpPr>
            <a:spLocks noGrp="1"/>
          </p:cNvSpPr>
          <p:nvPr>
            <p:ph type="body" orient="vert" idx="1"/>
          </p:nvPr>
        </p:nvSpPr>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560F2773-E8AE-4AC0-9EA8-52C633F8DC06}" type="datetimeFigureOut">
              <a:rPr lang="sv-SE" smtClean="0"/>
              <a:t>2021-05-10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3065754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8724900" y="365125"/>
            <a:ext cx="2628900" cy="5811838"/>
          </a:xfrm>
        </p:spPr>
        <p:txBody>
          <a:bodyPr vert="eaVert"/>
          <a:lstStyle/>
          <a:p>
            <a:r>
              <a:rPr lang="sv-SE"/>
              <a:t>Klicka här för att ändra format</a:t>
            </a:r>
          </a:p>
        </p:txBody>
      </p:sp>
      <p:sp>
        <p:nvSpPr>
          <p:cNvPr id="3" name="Platshållare för lodrät text 2"/>
          <p:cNvSpPr>
            <a:spLocks noGrp="1"/>
          </p:cNvSpPr>
          <p:nvPr>
            <p:ph type="body" orient="vert" idx="1"/>
          </p:nvPr>
        </p:nvSpPr>
        <p:spPr>
          <a:xfrm>
            <a:off x="838200" y="365125"/>
            <a:ext cx="7734300" cy="5811838"/>
          </a:xfrm>
        </p:spPr>
        <p:txBody>
          <a:bodyPr vert="eaVert"/>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560F2773-E8AE-4AC0-9EA8-52C633F8DC06}" type="datetimeFigureOut">
              <a:rPr lang="sv-SE" smtClean="0"/>
              <a:t>2021-05-10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2988735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idx="1"/>
          </p:nvPr>
        </p:nvSpPr>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p:txBody>
          <a:bodyPr/>
          <a:lstStyle/>
          <a:p>
            <a:fld id="{560F2773-E8AE-4AC0-9EA8-52C633F8DC06}" type="datetimeFigureOut">
              <a:rPr lang="sv-SE" smtClean="0"/>
              <a:t>2021-05-10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1495217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831850" y="1709738"/>
            <a:ext cx="10515600" cy="2852737"/>
          </a:xfrm>
        </p:spPr>
        <p:txBody>
          <a:bodyPr anchor="b"/>
          <a:lstStyle>
            <a:lvl1pPr>
              <a:defRPr sz="6000"/>
            </a:lvl1pPr>
          </a:lstStyle>
          <a:p>
            <a:r>
              <a:rPr lang="sv-SE"/>
              <a:t>Klicka här för att ändra format</a:t>
            </a:r>
          </a:p>
        </p:txBody>
      </p:sp>
      <p:sp>
        <p:nvSpPr>
          <p:cNvPr id="3" name="Platshållare för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Redigera format för bakgrundstext</a:t>
            </a:r>
          </a:p>
        </p:txBody>
      </p:sp>
      <p:sp>
        <p:nvSpPr>
          <p:cNvPr id="4" name="Platshållare för datum 3"/>
          <p:cNvSpPr>
            <a:spLocks noGrp="1"/>
          </p:cNvSpPr>
          <p:nvPr>
            <p:ph type="dt" sz="half" idx="10"/>
          </p:nvPr>
        </p:nvSpPr>
        <p:spPr/>
        <p:txBody>
          <a:bodyPr/>
          <a:lstStyle/>
          <a:p>
            <a:fld id="{560F2773-E8AE-4AC0-9EA8-52C633F8DC06}" type="datetimeFigureOut">
              <a:rPr lang="sv-SE" smtClean="0"/>
              <a:t>2021-05-10</a:t>
            </a:fld>
            <a:endParaRPr lang="sv-SE"/>
          </a:p>
        </p:txBody>
      </p:sp>
      <p:sp>
        <p:nvSpPr>
          <p:cNvPr id="5" name="Platshållare för sidfot 4"/>
          <p:cNvSpPr>
            <a:spLocks noGrp="1"/>
          </p:cNvSpPr>
          <p:nvPr>
            <p:ph type="ftr" sz="quarter" idx="11"/>
          </p:nvPr>
        </p:nvSpPr>
        <p:spPr/>
        <p:txBody>
          <a:bodyPr/>
          <a:lstStyle/>
          <a:p>
            <a:endParaRPr lang="sv-SE"/>
          </a:p>
        </p:txBody>
      </p:sp>
      <p:sp>
        <p:nvSpPr>
          <p:cNvPr id="6" name="Platshållare för bildnummer 5"/>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15481758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innehåll 2"/>
          <p:cNvSpPr>
            <a:spLocks noGrp="1"/>
          </p:cNvSpPr>
          <p:nvPr>
            <p:ph sz="half" idx="1"/>
          </p:nvPr>
        </p:nvSpPr>
        <p:spPr>
          <a:xfrm>
            <a:off x="838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200" y="1825625"/>
            <a:ext cx="5181600" cy="43513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datum 4"/>
          <p:cNvSpPr>
            <a:spLocks noGrp="1"/>
          </p:cNvSpPr>
          <p:nvPr>
            <p:ph type="dt" sz="half" idx="10"/>
          </p:nvPr>
        </p:nvSpPr>
        <p:spPr/>
        <p:txBody>
          <a:bodyPr/>
          <a:lstStyle/>
          <a:p>
            <a:fld id="{560F2773-E8AE-4AC0-9EA8-52C633F8DC06}" type="datetimeFigureOut">
              <a:rPr lang="sv-SE" smtClean="0"/>
              <a:t>2021-05-10</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27029721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839788" y="365125"/>
            <a:ext cx="10515600" cy="1325563"/>
          </a:xfrm>
        </p:spPr>
        <p:txBody>
          <a:bodyPr/>
          <a:lstStyle/>
          <a:p>
            <a:r>
              <a:rPr lang="sv-SE"/>
              <a:t>Klicka här för att ändra format</a:t>
            </a:r>
          </a:p>
        </p:txBody>
      </p:sp>
      <p:sp>
        <p:nvSpPr>
          <p:cNvPr id="3" name="Platshållare för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4" name="Platshållare för innehåll 3"/>
          <p:cNvSpPr>
            <a:spLocks noGrp="1"/>
          </p:cNvSpPr>
          <p:nvPr>
            <p:ph sz="half" idx="2"/>
          </p:nvPr>
        </p:nvSpPr>
        <p:spPr>
          <a:xfrm>
            <a:off x="839788" y="2505075"/>
            <a:ext cx="5157787"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Redigera format för bakgrundstext</a:t>
            </a:r>
          </a:p>
        </p:txBody>
      </p:sp>
      <p:sp>
        <p:nvSpPr>
          <p:cNvPr id="6" name="Platshållare för innehåll 5"/>
          <p:cNvSpPr>
            <a:spLocks noGrp="1"/>
          </p:cNvSpPr>
          <p:nvPr>
            <p:ph sz="quarter" idx="4"/>
          </p:nvPr>
        </p:nvSpPr>
        <p:spPr>
          <a:xfrm>
            <a:off x="6172200" y="2505075"/>
            <a:ext cx="5183188" cy="368458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7" name="Platshållare för datum 6"/>
          <p:cNvSpPr>
            <a:spLocks noGrp="1"/>
          </p:cNvSpPr>
          <p:nvPr>
            <p:ph type="dt" sz="half" idx="10"/>
          </p:nvPr>
        </p:nvSpPr>
        <p:spPr/>
        <p:txBody>
          <a:bodyPr/>
          <a:lstStyle/>
          <a:p>
            <a:fld id="{560F2773-E8AE-4AC0-9EA8-52C633F8DC06}" type="datetimeFigureOut">
              <a:rPr lang="sv-SE" smtClean="0"/>
              <a:t>2021-05-10</a:t>
            </a:fld>
            <a:endParaRPr lang="sv-SE"/>
          </a:p>
        </p:txBody>
      </p:sp>
      <p:sp>
        <p:nvSpPr>
          <p:cNvPr id="8" name="Platshållare för sidfot 7"/>
          <p:cNvSpPr>
            <a:spLocks noGrp="1"/>
          </p:cNvSpPr>
          <p:nvPr>
            <p:ph type="ftr" sz="quarter" idx="11"/>
          </p:nvPr>
        </p:nvSpPr>
        <p:spPr/>
        <p:txBody>
          <a:bodyPr/>
          <a:lstStyle/>
          <a:p>
            <a:endParaRPr lang="sv-SE"/>
          </a:p>
        </p:txBody>
      </p:sp>
      <p:sp>
        <p:nvSpPr>
          <p:cNvPr id="9" name="Platshållare för bildnummer 8"/>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25048801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560F2773-E8AE-4AC0-9EA8-52C633F8DC06}" type="datetimeFigureOut">
              <a:rPr lang="sv-SE" smtClean="0"/>
              <a:t>2021-05-10</a:t>
            </a:fld>
            <a:endParaRPr lang="sv-SE"/>
          </a:p>
        </p:txBody>
      </p:sp>
      <p:sp>
        <p:nvSpPr>
          <p:cNvPr id="4" name="Platshållare för sidfot 3"/>
          <p:cNvSpPr>
            <a:spLocks noGrp="1"/>
          </p:cNvSpPr>
          <p:nvPr>
            <p:ph type="ftr" sz="quarter" idx="11"/>
          </p:nvPr>
        </p:nvSpPr>
        <p:spPr/>
        <p:txBody>
          <a:bodyPr/>
          <a:lstStyle/>
          <a:p>
            <a:endParaRPr lang="sv-SE"/>
          </a:p>
        </p:txBody>
      </p:sp>
      <p:sp>
        <p:nvSpPr>
          <p:cNvPr id="5" name="Platshållare för bildnummer 4"/>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1951329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560F2773-E8AE-4AC0-9EA8-52C633F8DC06}" type="datetimeFigureOut">
              <a:rPr lang="sv-SE" smtClean="0"/>
              <a:t>2021-05-10</a:t>
            </a:fld>
            <a:endParaRPr lang="sv-SE"/>
          </a:p>
        </p:txBody>
      </p:sp>
      <p:sp>
        <p:nvSpPr>
          <p:cNvPr id="3" name="Platshållare för sidfot 2"/>
          <p:cNvSpPr>
            <a:spLocks noGrp="1"/>
          </p:cNvSpPr>
          <p:nvPr>
            <p:ph type="ftr" sz="quarter" idx="11"/>
          </p:nvPr>
        </p:nvSpPr>
        <p:spPr/>
        <p:txBody>
          <a:bodyPr/>
          <a:lstStyle/>
          <a:p>
            <a:endParaRPr lang="sv-SE"/>
          </a:p>
        </p:txBody>
      </p:sp>
      <p:sp>
        <p:nvSpPr>
          <p:cNvPr id="4" name="Platshållare för bildnummer 3"/>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6368298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ext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innehåll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560F2773-E8AE-4AC0-9EA8-52C633F8DC06}" type="datetimeFigureOut">
              <a:rPr lang="sv-SE" smtClean="0"/>
              <a:t>2021-05-10</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3249718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839788" y="457200"/>
            <a:ext cx="3932237" cy="1600200"/>
          </a:xfrm>
        </p:spPr>
        <p:txBody>
          <a:bodyPr anchor="b"/>
          <a:lstStyle>
            <a:lvl1pPr>
              <a:defRPr sz="3200"/>
            </a:lvl1pPr>
          </a:lstStyle>
          <a:p>
            <a:r>
              <a:rPr lang="sv-SE"/>
              <a:t>Klicka här för att ändra format</a:t>
            </a:r>
          </a:p>
        </p:txBody>
      </p:sp>
      <p:sp>
        <p:nvSpPr>
          <p:cNvPr id="3" name="Platshållare för bild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sv-SE"/>
          </a:p>
        </p:txBody>
      </p:sp>
      <p:sp>
        <p:nvSpPr>
          <p:cNvPr id="4" name="Platshållare för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Redigera format för bakgrundstext</a:t>
            </a:r>
          </a:p>
        </p:txBody>
      </p:sp>
      <p:sp>
        <p:nvSpPr>
          <p:cNvPr id="5" name="Platshållare för datum 4"/>
          <p:cNvSpPr>
            <a:spLocks noGrp="1"/>
          </p:cNvSpPr>
          <p:nvPr>
            <p:ph type="dt" sz="half" idx="10"/>
          </p:nvPr>
        </p:nvSpPr>
        <p:spPr/>
        <p:txBody>
          <a:bodyPr/>
          <a:lstStyle/>
          <a:p>
            <a:fld id="{560F2773-E8AE-4AC0-9EA8-52C633F8DC06}" type="datetimeFigureOut">
              <a:rPr lang="sv-SE" smtClean="0"/>
              <a:t>2021-05-10</a:t>
            </a:fld>
            <a:endParaRPr lang="sv-SE"/>
          </a:p>
        </p:txBody>
      </p:sp>
      <p:sp>
        <p:nvSpPr>
          <p:cNvPr id="6" name="Platshållare för sidfot 5"/>
          <p:cNvSpPr>
            <a:spLocks noGrp="1"/>
          </p:cNvSpPr>
          <p:nvPr>
            <p:ph type="ftr" sz="quarter" idx="11"/>
          </p:nvPr>
        </p:nvSpPr>
        <p:spPr/>
        <p:txBody>
          <a:bodyPr/>
          <a:lstStyle/>
          <a:p>
            <a:endParaRPr lang="sv-SE"/>
          </a:p>
        </p:txBody>
      </p:sp>
      <p:sp>
        <p:nvSpPr>
          <p:cNvPr id="7" name="Platshållare för bildnummer 6"/>
          <p:cNvSpPr>
            <a:spLocks noGrp="1"/>
          </p:cNvSpPr>
          <p:nvPr>
            <p:ph type="sldNum" sz="quarter" idx="12"/>
          </p:nvPr>
        </p:nvSpPr>
        <p:spPr/>
        <p:txBody>
          <a:bodyPr/>
          <a:lstStyle/>
          <a:p>
            <a:fld id="{CA6E0847-ED46-4301-B45F-2CB50B610B42}" type="slidenum">
              <a:rPr lang="sv-SE" smtClean="0"/>
              <a:t>‹#›</a:t>
            </a:fld>
            <a:endParaRPr lang="sv-SE"/>
          </a:p>
        </p:txBody>
      </p:sp>
    </p:spTree>
    <p:extLst>
      <p:ext uri="{BB962C8B-B14F-4D97-AF65-F5344CB8AC3E}">
        <p14:creationId xmlns:p14="http://schemas.microsoft.com/office/powerpoint/2010/main" val="12806588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0F2773-E8AE-4AC0-9EA8-52C633F8DC06}" type="datetimeFigureOut">
              <a:rPr lang="sv-SE" smtClean="0"/>
              <a:t>2021-05-10</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6E0847-ED46-4301-B45F-2CB50B610B42}" type="slidenum">
              <a:rPr lang="sv-SE" smtClean="0"/>
              <a:t>‹#›</a:t>
            </a:fld>
            <a:endParaRPr lang="sv-SE"/>
          </a:p>
        </p:txBody>
      </p:sp>
    </p:spTree>
    <p:extLst>
      <p:ext uri="{BB962C8B-B14F-4D97-AF65-F5344CB8AC3E}">
        <p14:creationId xmlns:p14="http://schemas.microsoft.com/office/powerpoint/2010/main" val="26313835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Bildobjekt 13"/>
          <p:cNvPicPr>
            <a:picLocks noChangeAspect="1"/>
          </p:cNvPicPr>
          <p:nvPr/>
        </p:nvPicPr>
        <p:blipFill>
          <a:blip r:embed="rId2"/>
          <a:stretch>
            <a:fillRect/>
          </a:stretch>
        </p:blipFill>
        <p:spPr>
          <a:xfrm>
            <a:off x="689956" y="266007"/>
            <a:ext cx="10282844" cy="6334298"/>
          </a:xfrm>
          <a:prstGeom prst="rect">
            <a:avLst/>
          </a:prstGeom>
        </p:spPr>
      </p:pic>
      <p:sp>
        <p:nvSpPr>
          <p:cNvPr id="12" name="Rubrik 11"/>
          <p:cNvSpPr>
            <a:spLocks noGrp="1"/>
          </p:cNvSpPr>
          <p:nvPr>
            <p:ph type="ctrTitle"/>
          </p:nvPr>
        </p:nvSpPr>
        <p:spPr>
          <a:xfrm>
            <a:off x="817418" y="847899"/>
            <a:ext cx="5117869" cy="941330"/>
          </a:xfrm>
        </p:spPr>
        <p:txBody>
          <a:bodyPr>
            <a:normAutofit fontScale="90000"/>
          </a:bodyPr>
          <a:lstStyle/>
          <a:p>
            <a:r>
              <a:rPr lang="sv-SE" b="1" dirty="0">
                <a:solidFill>
                  <a:schemeClr val="bg1"/>
                </a:solidFill>
              </a:rPr>
              <a:t>IFK Luleå P08</a:t>
            </a:r>
            <a:br>
              <a:rPr lang="sv-SE" b="1" dirty="0">
                <a:solidFill>
                  <a:schemeClr val="bg1"/>
                </a:solidFill>
              </a:rPr>
            </a:br>
            <a:r>
              <a:rPr lang="sv-SE" sz="3100" b="1" dirty="0">
                <a:solidFill>
                  <a:schemeClr val="bg1"/>
                </a:solidFill>
              </a:rPr>
              <a:t>- </a:t>
            </a:r>
            <a:r>
              <a:rPr lang="sv-SE" sz="3100" dirty="0">
                <a:solidFill>
                  <a:schemeClr val="bg1"/>
                </a:solidFill>
              </a:rPr>
              <a:t>Säsongen 2021</a:t>
            </a:r>
            <a:endParaRPr lang="sv-SE" sz="3100" b="1" dirty="0">
              <a:solidFill>
                <a:schemeClr val="bg1"/>
              </a:solidFill>
            </a:endParaRPr>
          </a:p>
        </p:txBody>
      </p:sp>
    </p:spTree>
    <p:extLst>
      <p:ext uri="{BB962C8B-B14F-4D97-AF65-F5344CB8AC3E}">
        <p14:creationId xmlns:p14="http://schemas.microsoft.com/office/powerpoint/2010/main" val="15899088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a:solidFill>
                  <a:schemeClr val="accent1">
                    <a:lumMod val="50000"/>
                  </a:schemeClr>
                </a:solidFill>
              </a:rPr>
              <a:t>Spelform 9 mot 9</a:t>
            </a:r>
          </a:p>
        </p:txBody>
      </p:sp>
      <p:sp>
        <p:nvSpPr>
          <p:cNvPr id="3" name="Platshållare för innehåll 2"/>
          <p:cNvSpPr>
            <a:spLocks noGrp="1"/>
          </p:cNvSpPr>
          <p:nvPr>
            <p:ph idx="1"/>
          </p:nvPr>
        </p:nvSpPr>
        <p:spPr>
          <a:xfrm>
            <a:off x="838200" y="1825625"/>
            <a:ext cx="8937567" cy="4351338"/>
          </a:xfrm>
        </p:spPr>
        <p:txBody>
          <a:bodyPr>
            <a:normAutofit/>
          </a:bodyPr>
          <a:lstStyle/>
          <a:p>
            <a:r>
              <a:rPr lang="sv-SE" sz="2400" dirty="0"/>
              <a:t>SvFF nationella spelformer</a:t>
            </a:r>
          </a:p>
          <a:p>
            <a:r>
              <a:rPr lang="sv-SE" sz="2400" dirty="0"/>
              <a:t>Speltid 3 x 25 min</a:t>
            </a:r>
          </a:p>
          <a:p>
            <a:r>
              <a:rPr lang="sv-SE" sz="2400" dirty="0"/>
              <a:t>Fria byten, men rekommendation att enbart byta i paus.</a:t>
            </a:r>
          </a:p>
          <a:p>
            <a:r>
              <a:rPr lang="sv-SE" sz="2400" dirty="0"/>
              <a:t>4 avbytare per lag</a:t>
            </a:r>
          </a:p>
          <a:p>
            <a:r>
              <a:rPr lang="sv-SE" sz="2400" dirty="0"/>
              <a:t>13 spelare kallas per match, viktigt att anmäla frånvaro i tid.</a:t>
            </a:r>
          </a:p>
          <a:p>
            <a:pPr marL="0" indent="0">
              <a:buNone/>
            </a:pPr>
            <a:endParaRPr lang="sv-SE" sz="2400" dirty="0"/>
          </a:p>
          <a:p>
            <a:pPr marL="0" indent="0">
              <a:buNone/>
            </a:pPr>
            <a:r>
              <a:rPr lang="sv-SE" sz="2400" dirty="0"/>
              <a:t>Enhetliga kläder vid match. IFK:s shorts, strumpor och matchtröja. Ta alltid med både vit och blå matchtröja. Benskydd är ett måste.</a:t>
            </a:r>
          </a:p>
          <a:p>
            <a:pPr marL="0" indent="0">
              <a:buNone/>
            </a:pPr>
            <a:endParaRPr lang="sv-SE" sz="2400" dirty="0"/>
          </a:p>
          <a:p>
            <a:pPr marL="0" indent="0">
              <a:buNone/>
            </a:pPr>
            <a:endParaRPr lang="sv-SE" sz="2400" dirty="0"/>
          </a:p>
        </p:txBody>
      </p:sp>
      <p:pic>
        <p:nvPicPr>
          <p:cNvPr id="5" name="Bildobjekt 4">
            <a:extLst>
              <a:ext uri="{FF2B5EF4-FFF2-40B4-BE49-F238E27FC236}">
                <a16:creationId xmlns:a16="http://schemas.microsoft.com/office/drawing/2014/main" id="{7FEE6F4B-FCDE-434E-B36C-DB661A1B43BD}"/>
              </a:ext>
            </a:extLst>
          </p:cNvPr>
          <p:cNvPicPr>
            <a:picLocks noChangeAspect="1"/>
          </p:cNvPicPr>
          <p:nvPr/>
        </p:nvPicPr>
        <p:blipFill>
          <a:blip r:embed="rId2"/>
          <a:stretch>
            <a:fillRect/>
          </a:stretch>
        </p:blipFill>
        <p:spPr>
          <a:xfrm>
            <a:off x="9819376" y="509159"/>
            <a:ext cx="1610626" cy="1764019"/>
          </a:xfrm>
          <a:prstGeom prst="rect">
            <a:avLst/>
          </a:prstGeom>
        </p:spPr>
      </p:pic>
    </p:spTree>
    <p:extLst>
      <p:ext uri="{BB962C8B-B14F-4D97-AF65-F5344CB8AC3E}">
        <p14:creationId xmlns:p14="http://schemas.microsoft.com/office/powerpoint/2010/main" val="1240440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6"/>
            <a:ext cx="10515600" cy="1089602"/>
          </a:xfrm>
        </p:spPr>
        <p:txBody>
          <a:bodyPr/>
          <a:lstStyle/>
          <a:p>
            <a:r>
              <a:rPr lang="sv-SE" b="1" dirty="0">
                <a:solidFill>
                  <a:schemeClr val="accent1">
                    <a:lumMod val="50000"/>
                  </a:schemeClr>
                </a:solidFill>
              </a:rPr>
              <a:t>TRÄNINGS- och MATCHKLÄDER</a:t>
            </a:r>
          </a:p>
        </p:txBody>
      </p:sp>
      <p:sp>
        <p:nvSpPr>
          <p:cNvPr id="3" name="Platshållare för innehåll 2"/>
          <p:cNvSpPr>
            <a:spLocks noGrp="1"/>
          </p:cNvSpPr>
          <p:nvPr>
            <p:ph idx="1"/>
          </p:nvPr>
        </p:nvSpPr>
        <p:spPr>
          <a:xfrm>
            <a:off x="838200" y="1670858"/>
            <a:ext cx="8962292" cy="4506105"/>
          </a:xfrm>
        </p:spPr>
        <p:txBody>
          <a:bodyPr>
            <a:normAutofit/>
          </a:bodyPr>
          <a:lstStyle/>
          <a:p>
            <a:r>
              <a:rPr lang="sv-SE" sz="2400" dirty="0"/>
              <a:t>Spelaren/föräldern beställer själv det du önskar från föreningens utvalda kollektion av tränings- och fritidskläder direkt via teamsales på </a:t>
            </a:r>
            <a:r>
              <a:rPr lang="sv-SE" sz="2400" b="1" dirty="0">
                <a:solidFill>
                  <a:schemeClr val="accent1">
                    <a:lumMod val="50000"/>
                  </a:schemeClr>
                </a:solidFill>
              </a:rPr>
              <a:t>stadium.se. </a:t>
            </a:r>
          </a:p>
          <a:p>
            <a:r>
              <a:rPr lang="sv-SE" sz="2400" dirty="0"/>
              <a:t>Ni betalar direkt i webshopen och får välja om ni önskar få produkterna skickade hem, till valfritt Postnordombud eller till hämtas på </a:t>
            </a:r>
            <a:r>
              <a:rPr lang="sv-SE" sz="2400" dirty="0" err="1"/>
              <a:t>Stadiumbutik</a:t>
            </a:r>
            <a:r>
              <a:rPr lang="sv-SE" sz="2400" dirty="0"/>
              <a:t>.</a:t>
            </a:r>
          </a:p>
          <a:p>
            <a:r>
              <a:rPr lang="sv-SE" sz="2400" dirty="0"/>
              <a:t>Det går numera att välja siffra på den blå matchtröjan. Använd det nummer som ert barn har på laget.se.</a:t>
            </a:r>
          </a:p>
          <a:p>
            <a:r>
              <a:rPr lang="sv-SE" sz="2400" dirty="0"/>
              <a:t>I år får varje spelare låna den vita matchtröjan under hela säsongen från IFK. Ni ansvarar själva för att ta med den på match. Tröjorna är beställda och kommer inom kort.</a:t>
            </a:r>
            <a:endParaRPr lang="sv-SE" dirty="0"/>
          </a:p>
        </p:txBody>
      </p:sp>
      <p:pic>
        <p:nvPicPr>
          <p:cNvPr id="4" name="Bildobjekt 3">
            <a:extLst>
              <a:ext uri="{FF2B5EF4-FFF2-40B4-BE49-F238E27FC236}">
                <a16:creationId xmlns:a16="http://schemas.microsoft.com/office/drawing/2014/main" id="{47EC7C77-0339-48C9-8148-801E6D36FCB7}"/>
              </a:ext>
            </a:extLst>
          </p:cNvPr>
          <p:cNvPicPr>
            <a:picLocks noChangeAspect="1"/>
          </p:cNvPicPr>
          <p:nvPr/>
        </p:nvPicPr>
        <p:blipFill>
          <a:blip r:embed="rId2"/>
          <a:stretch>
            <a:fillRect/>
          </a:stretch>
        </p:blipFill>
        <p:spPr>
          <a:xfrm>
            <a:off x="9819376" y="509159"/>
            <a:ext cx="1610626" cy="1764019"/>
          </a:xfrm>
          <a:prstGeom prst="rect">
            <a:avLst/>
          </a:prstGeom>
        </p:spPr>
      </p:pic>
    </p:spTree>
    <p:extLst>
      <p:ext uri="{BB962C8B-B14F-4D97-AF65-F5344CB8AC3E}">
        <p14:creationId xmlns:p14="http://schemas.microsoft.com/office/powerpoint/2010/main" val="12497050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6"/>
            <a:ext cx="10515600" cy="1023100"/>
          </a:xfrm>
        </p:spPr>
        <p:txBody>
          <a:bodyPr/>
          <a:lstStyle/>
          <a:p>
            <a:r>
              <a:rPr lang="sv-SE" b="1" dirty="0">
                <a:solidFill>
                  <a:schemeClr val="accent1">
                    <a:lumMod val="50000"/>
                  </a:schemeClr>
                </a:solidFill>
              </a:rPr>
              <a:t>Ekonomi</a:t>
            </a:r>
          </a:p>
        </p:txBody>
      </p:sp>
      <p:sp>
        <p:nvSpPr>
          <p:cNvPr id="3" name="Platshållare för innehåll 2"/>
          <p:cNvSpPr>
            <a:spLocks noGrp="1"/>
          </p:cNvSpPr>
          <p:nvPr>
            <p:ph idx="1"/>
          </p:nvPr>
        </p:nvSpPr>
        <p:spPr>
          <a:xfrm>
            <a:off x="838200" y="1454727"/>
            <a:ext cx="10515600" cy="4871258"/>
          </a:xfrm>
        </p:spPr>
        <p:txBody>
          <a:bodyPr>
            <a:normAutofit fontScale="92500" lnSpcReduction="10000"/>
          </a:bodyPr>
          <a:lstStyle/>
          <a:p>
            <a:pPr marL="0" indent="0">
              <a:buNone/>
            </a:pPr>
            <a:r>
              <a:rPr lang="sv-SE" sz="2600" dirty="0">
                <a:solidFill>
                  <a:schemeClr val="accent1">
                    <a:lumMod val="50000"/>
                  </a:schemeClr>
                </a:solidFill>
              </a:rPr>
              <a:t>Tanken är att följande intäkter för laget ska ge ett 0 resultat:</a:t>
            </a:r>
          </a:p>
          <a:p>
            <a:pPr marL="0" indent="0">
              <a:buNone/>
            </a:pPr>
            <a:r>
              <a:rPr lang="sv-SE" sz="2200" dirty="0"/>
              <a:t>Intäkter från spelaravgifter, arbetsuppdrag för föreningen, LOK-stöd. Det täcker kostnader för planhyra, serie- och cupavgifter (3 cuper), domaravgifter, lagets material, overhead-kostnader (kansli), tränar- och ledarutbildningar.</a:t>
            </a:r>
            <a:endParaRPr lang="sv-SE" sz="2400" dirty="0"/>
          </a:p>
          <a:p>
            <a:pPr marL="0" indent="0">
              <a:buNone/>
            </a:pPr>
            <a:r>
              <a:rPr lang="sv-SE" sz="2600" dirty="0">
                <a:solidFill>
                  <a:schemeClr val="accent1">
                    <a:lumMod val="50000"/>
                  </a:schemeClr>
                </a:solidFill>
              </a:rPr>
              <a:t>Gemensamma aktiviteter</a:t>
            </a:r>
          </a:p>
          <a:p>
            <a:pPr marL="0" indent="0">
              <a:buNone/>
            </a:pPr>
            <a:r>
              <a:rPr lang="sv-SE" sz="2200" dirty="0"/>
              <a:t>Spelare och föräldrar måste delta i de för IFK obligatoriska gemensamma aktiviteter som syftar till att förbättra IFK Luleås ekonomi.</a:t>
            </a:r>
          </a:p>
          <a:p>
            <a:pPr marL="0" indent="0">
              <a:buNone/>
            </a:pPr>
            <a:r>
              <a:rPr lang="sv-SE" sz="2200" dirty="0"/>
              <a:t>Idrottsrabatten (5 häften vår och höst)</a:t>
            </a:r>
          </a:p>
          <a:p>
            <a:pPr marL="0" indent="0">
              <a:buNone/>
            </a:pPr>
            <a:endParaRPr lang="sv-SE" dirty="0"/>
          </a:p>
          <a:p>
            <a:r>
              <a:rPr lang="sv-SE" sz="2200" b="1" dirty="0"/>
              <a:t>Spelaravgift: </a:t>
            </a:r>
            <a:r>
              <a:rPr lang="sv-SE" sz="2200" dirty="0"/>
              <a:t>1200 kr (plus 10 kr faktureringsavgift)</a:t>
            </a:r>
          </a:p>
          <a:p>
            <a:r>
              <a:rPr lang="sv-SE" sz="2200" b="1" dirty="0"/>
              <a:t>Medlemsavgift: </a:t>
            </a:r>
            <a:r>
              <a:rPr lang="sv-SE" sz="2200" dirty="0"/>
              <a:t>200 kr för enskild medlem, 400 kr för familj</a:t>
            </a:r>
          </a:p>
          <a:p>
            <a:r>
              <a:rPr lang="sv-SE" sz="2200" dirty="0"/>
              <a:t>Medlems- och spelaravgift måste vara betalda före första seriematch</a:t>
            </a:r>
          </a:p>
          <a:p>
            <a:r>
              <a:rPr lang="sv-SE" sz="2200" dirty="0"/>
              <a:t>Egenavgifter för cuper ska vara betalda innan aktiviteten.</a:t>
            </a:r>
          </a:p>
        </p:txBody>
      </p:sp>
    </p:spTree>
    <p:extLst>
      <p:ext uri="{BB962C8B-B14F-4D97-AF65-F5344CB8AC3E}">
        <p14:creationId xmlns:p14="http://schemas.microsoft.com/office/powerpoint/2010/main" val="269649576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a:solidFill>
                  <a:schemeClr val="accent1">
                    <a:lumMod val="50000"/>
                  </a:schemeClr>
                </a:solidFill>
              </a:rPr>
              <a:t>GOTHIA 2023</a:t>
            </a:r>
          </a:p>
        </p:txBody>
      </p:sp>
      <p:sp>
        <p:nvSpPr>
          <p:cNvPr id="3" name="Platshållare för innehåll 2"/>
          <p:cNvSpPr>
            <a:spLocks noGrp="1"/>
          </p:cNvSpPr>
          <p:nvPr>
            <p:ph idx="1"/>
          </p:nvPr>
        </p:nvSpPr>
        <p:spPr>
          <a:xfrm>
            <a:off x="838200" y="1825625"/>
            <a:ext cx="7865225" cy="4351338"/>
          </a:xfrm>
        </p:spPr>
        <p:txBody>
          <a:bodyPr/>
          <a:lstStyle/>
          <a:p>
            <a:r>
              <a:rPr lang="sv-SE" sz="2000" dirty="0"/>
              <a:t>Enskilt sparande i laget: 100 kr per månad för att täcka ungefär halva avgiften. För mer info se dokument på </a:t>
            </a:r>
            <a:r>
              <a:rPr lang="sv-SE" sz="2000" b="1" dirty="0"/>
              <a:t>laget.se </a:t>
            </a:r>
            <a:r>
              <a:rPr lang="sv-SE" sz="2000" dirty="0"/>
              <a:t>eller kontakta Carina.</a:t>
            </a:r>
          </a:p>
          <a:p>
            <a:pPr marL="0" indent="0">
              <a:buNone/>
            </a:pPr>
            <a:endParaRPr lang="sv-SE" sz="2000" dirty="0"/>
          </a:p>
          <a:p>
            <a:r>
              <a:rPr lang="sv-SE" sz="2000" dirty="0"/>
              <a:t> Gemensamma obligatoriska försäljningsaktiviteter och arbetsinsatser.</a:t>
            </a:r>
          </a:p>
          <a:p>
            <a:endParaRPr lang="sv-SE" sz="2000" dirty="0"/>
          </a:p>
          <a:p>
            <a:r>
              <a:rPr lang="sv-SE" sz="2000" dirty="0"/>
              <a:t> Saldot vi har på IFK Luleås konto får vi ut till Gothia</a:t>
            </a:r>
          </a:p>
          <a:p>
            <a:pPr marL="0" indent="0">
              <a:buNone/>
            </a:pPr>
            <a:endParaRPr lang="sv-SE" sz="2000" dirty="0"/>
          </a:p>
          <a:p>
            <a:r>
              <a:rPr lang="sv-SE" sz="2000" dirty="0"/>
              <a:t> Sponsorpengar</a:t>
            </a:r>
          </a:p>
          <a:p>
            <a:endParaRPr lang="sv-SE" dirty="0"/>
          </a:p>
        </p:txBody>
      </p:sp>
      <p:pic>
        <p:nvPicPr>
          <p:cNvPr id="5" name="Bildobjekt 4">
            <a:extLst>
              <a:ext uri="{FF2B5EF4-FFF2-40B4-BE49-F238E27FC236}">
                <a16:creationId xmlns:a16="http://schemas.microsoft.com/office/drawing/2014/main" id="{D0AA54A6-B26C-4EA2-B490-71E4BD4E0D0A}"/>
              </a:ext>
            </a:extLst>
          </p:cNvPr>
          <p:cNvPicPr>
            <a:picLocks noChangeAspect="1"/>
          </p:cNvPicPr>
          <p:nvPr/>
        </p:nvPicPr>
        <p:blipFill>
          <a:blip r:embed="rId2"/>
          <a:stretch>
            <a:fillRect/>
          </a:stretch>
        </p:blipFill>
        <p:spPr>
          <a:xfrm>
            <a:off x="9819376" y="509159"/>
            <a:ext cx="1610626" cy="1764019"/>
          </a:xfrm>
          <a:prstGeom prst="rect">
            <a:avLst/>
          </a:prstGeom>
        </p:spPr>
      </p:pic>
    </p:spTree>
    <p:extLst>
      <p:ext uri="{BB962C8B-B14F-4D97-AF65-F5344CB8AC3E}">
        <p14:creationId xmlns:p14="http://schemas.microsoft.com/office/powerpoint/2010/main" val="58597668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a:solidFill>
                  <a:schemeClr val="accent1">
                    <a:lumMod val="50000"/>
                  </a:schemeClr>
                </a:solidFill>
              </a:rPr>
              <a:t>ÖVRIGT</a:t>
            </a:r>
          </a:p>
        </p:txBody>
      </p:sp>
      <p:sp>
        <p:nvSpPr>
          <p:cNvPr id="3" name="Platshållare för innehåll 2"/>
          <p:cNvSpPr>
            <a:spLocks noGrp="1"/>
          </p:cNvSpPr>
          <p:nvPr>
            <p:ph idx="1"/>
          </p:nvPr>
        </p:nvSpPr>
        <p:spPr>
          <a:xfrm>
            <a:off x="838200" y="1825625"/>
            <a:ext cx="8154972" cy="4351338"/>
          </a:xfrm>
        </p:spPr>
        <p:txBody>
          <a:bodyPr/>
          <a:lstStyle/>
          <a:p>
            <a:r>
              <a:rPr lang="sv-SE" sz="2400" dirty="0"/>
              <a:t>Ni får gärna söka medlemskap till vår FB-sida. Den heter IFK Luleå P08.</a:t>
            </a:r>
          </a:p>
          <a:p>
            <a:r>
              <a:rPr lang="sv-SE" sz="2400" dirty="0"/>
              <a:t>Laget använder sig av </a:t>
            </a:r>
            <a:r>
              <a:rPr lang="sv-SE" sz="2400" dirty="0" err="1"/>
              <a:t>appen</a:t>
            </a:r>
            <a:r>
              <a:rPr lang="sv-SE" sz="2400" dirty="0"/>
              <a:t> Min Fotboll. Där har vi möjlighet att </a:t>
            </a:r>
            <a:r>
              <a:rPr lang="sv-SE" sz="2400" dirty="0" err="1"/>
              <a:t>händelserapportera</a:t>
            </a:r>
            <a:r>
              <a:rPr lang="sv-SE" sz="2400" dirty="0"/>
              <a:t> matcherna och även sända dem live för de som inte har möjlighet att vara på plats. Väldigt uppskattat under pandemin då ingen publik är tillåten. Om någon förälder kan tänka sig ingå i ”rapporteringsteamet” på de matcher som era barn spelar så hör ni av er till Carina.</a:t>
            </a:r>
          </a:p>
          <a:p>
            <a:pPr marL="0" indent="0" algn="ctr">
              <a:buNone/>
            </a:pPr>
            <a:endParaRPr lang="sv-SE" sz="2400" dirty="0"/>
          </a:p>
          <a:p>
            <a:endParaRPr lang="sv-SE" dirty="0"/>
          </a:p>
        </p:txBody>
      </p:sp>
      <p:pic>
        <p:nvPicPr>
          <p:cNvPr id="4" name="Bildobjekt 3">
            <a:extLst>
              <a:ext uri="{FF2B5EF4-FFF2-40B4-BE49-F238E27FC236}">
                <a16:creationId xmlns:a16="http://schemas.microsoft.com/office/drawing/2014/main" id="{E9C1C833-976B-4000-B6A7-A38ED0EA4E7C}"/>
              </a:ext>
            </a:extLst>
          </p:cNvPr>
          <p:cNvPicPr>
            <a:picLocks noChangeAspect="1"/>
          </p:cNvPicPr>
          <p:nvPr/>
        </p:nvPicPr>
        <p:blipFill>
          <a:blip r:embed="rId2"/>
          <a:stretch>
            <a:fillRect/>
          </a:stretch>
        </p:blipFill>
        <p:spPr>
          <a:xfrm>
            <a:off x="9744317" y="877208"/>
            <a:ext cx="1609483" cy="1761897"/>
          </a:xfrm>
          <a:prstGeom prst="rect">
            <a:avLst/>
          </a:prstGeom>
        </p:spPr>
      </p:pic>
    </p:spTree>
    <p:extLst>
      <p:ext uri="{BB962C8B-B14F-4D97-AF65-F5344CB8AC3E}">
        <p14:creationId xmlns:p14="http://schemas.microsoft.com/office/powerpoint/2010/main" val="2077646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pPr algn="ctr"/>
            <a:r>
              <a:rPr lang="sv-SE" b="1" dirty="0">
                <a:solidFill>
                  <a:schemeClr val="accent1">
                    <a:lumMod val="50000"/>
                  </a:schemeClr>
                </a:solidFill>
              </a:rPr>
              <a:t>GLÄDJE – KAMRATSKAP- </a:t>
            </a:r>
            <a:br>
              <a:rPr lang="sv-SE" b="1" dirty="0">
                <a:solidFill>
                  <a:schemeClr val="accent1">
                    <a:lumMod val="50000"/>
                  </a:schemeClr>
                </a:solidFill>
              </a:rPr>
            </a:br>
            <a:r>
              <a:rPr lang="sv-SE" b="1" dirty="0">
                <a:solidFill>
                  <a:schemeClr val="accent1">
                    <a:lumMod val="50000"/>
                  </a:schemeClr>
                </a:solidFill>
              </a:rPr>
              <a:t>KVALITÉ - ENGAGEMANG</a:t>
            </a:r>
          </a:p>
        </p:txBody>
      </p:sp>
      <p:sp>
        <p:nvSpPr>
          <p:cNvPr id="3" name="Platshållare för innehåll 2"/>
          <p:cNvSpPr>
            <a:spLocks noGrp="1"/>
          </p:cNvSpPr>
          <p:nvPr>
            <p:ph idx="1"/>
          </p:nvPr>
        </p:nvSpPr>
        <p:spPr>
          <a:xfrm>
            <a:off x="1461653" y="2008505"/>
            <a:ext cx="9892147" cy="4351338"/>
          </a:xfrm>
        </p:spPr>
        <p:txBody>
          <a:bodyPr>
            <a:normAutofit fontScale="92500" lnSpcReduction="10000"/>
          </a:bodyPr>
          <a:lstStyle/>
          <a:p>
            <a:pPr marL="0" indent="0">
              <a:buNone/>
            </a:pPr>
            <a:r>
              <a:rPr lang="sv-SE" sz="2600" dirty="0"/>
              <a:t>Att spela fotboll i IFK Luleå ska vara lärorikt och roligt. Hos oss möts olika människor, bakgrunder och erfarenheter för att forma morgondagens Luleåbor och förebilder. IFK Luleå har en gemenskap som grundas på respekt och jämlikhet, här ska alla känna sig välkomna. Vi vill att våra aktiva ska engagera sig i föreningen och sitt lag.</a:t>
            </a:r>
          </a:p>
          <a:p>
            <a:pPr marL="0" indent="0">
              <a:buNone/>
            </a:pPr>
            <a:endParaRPr lang="sv-SE" sz="2600" dirty="0"/>
          </a:p>
          <a:p>
            <a:pPr marL="0" indent="0">
              <a:buNone/>
            </a:pPr>
            <a:r>
              <a:rPr lang="sv-SE" sz="2600" b="1" dirty="0">
                <a:solidFill>
                  <a:schemeClr val="accent1">
                    <a:lumMod val="50000"/>
                  </a:schemeClr>
                </a:solidFill>
              </a:rPr>
              <a:t>Fair play</a:t>
            </a:r>
          </a:p>
          <a:p>
            <a:pPr marL="0" indent="0">
              <a:buNone/>
            </a:pPr>
            <a:r>
              <a:rPr lang="sv-SE" sz="2600" dirty="0"/>
              <a:t>Samtliga spelare och ledare ska alltid hålla </a:t>
            </a:r>
            <a:r>
              <a:rPr lang="sv-SE" sz="2600" dirty="0" err="1"/>
              <a:t>fairplay</a:t>
            </a:r>
            <a:r>
              <a:rPr lang="sv-SE" sz="2600" dirty="0"/>
              <a:t> som sin högsta ledstjärna och ALLTID agera som en förebild – på och utanför planen, mot såväl motståndare, medspelare, domare och andra. Fotboll ska vara roligt och utvecklande, och det finns inga förmildrande omständigheter kring dåligt beteende.</a:t>
            </a:r>
          </a:p>
          <a:p>
            <a:endParaRPr lang="sv-SE" dirty="0"/>
          </a:p>
        </p:txBody>
      </p:sp>
    </p:spTree>
    <p:extLst>
      <p:ext uri="{BB962C8B-B14F-4D97-AF65-F5344CB8AC3E}">
        <p14:creationId xmlns:p14="http://schemas.microsoft.com/office/powerpoint/2010/main" val="26163203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a:solidFill>
                  <a:schemeClr val="accent1">
                    <a:lumMod val="50000"/>
                  </a:schemeClr>
                </a:solidFill>
              </a:rPr>
              <a:t>Vår målbild</a:t>
            </a:r>
          </a:p>
        </p:txBody>
      </p:sp>
      <p:sp>
        <p:nvSpPr>
          <p:cNvPr id="3" name="Platshållare för innehåll 2"/>
          <p:cNvSpPr>
            <a:spLocks noGrp="1"/>
          </p:cNvSpPr>
          <p:nvPr>
            <p:ph idx="1"/>
          </p:nvPr>
        </p:nvSpPr>
        <p:spPr/>
        <p:txBody>
          <a:bodyPr/>
          <a:lstStyle/>
          <a:p>
            <a:pPr marL="0" indent="0">
              <a:lnSpc>
                <a:spcPct val="93000"/>
              </a:lnSpc>
              <a:spcAft>
                <a:spcPts val="1413"/>
              </a:spcAft>
              <a:buClr>
                <a:srgbClr val="000000"/>
              </a:buClr>
              <a:buSzPct val="100000"/>
              <a:buNone/>
              <a:defRPr/>
            </a:pPr>
            <a:r>
              <a:rPr lang="sv-SE" altLang="en-US" sz="2400" dirty="0"/>
              <a:t>- Att göra barnen till bra lagkamrater.</a:t>
            </a:r>
          </a:p>
          <a:p>
            <a:pPr marL="0" indent="0">
              <a:lnSpc>
                <a:spcPct val="93000"/>
              </a:lnSpc>
              <a:spcAft>
                <a:spcPts val="1413"/>
              </a:spcAft>
              <a:buClr>
                <a:srgbClr val="000000"/>
              </a:buClr>
              <a:buSzPct val="100000"/>
              <a:buNone/>
              <a:defRPr/>
            </a:pPr>
            <a:r>
              <a:rPr lang="sv-SE" altLang="en-US" sz="2400" dirty="0"/>
              <a:t>- Alla barnen ska känna sig trygga och ha roligt.</a:t>
            </a:r>
          </a:p>
          <a:p>
            <a:pPr marL="0" indent="0">
              <a:lnSpc>
                <a:spcPct val="93000"/>
              </a:lnSpc>
              <a:spcAft>
                <a:spcPts val="1413"/>
              </a:spcAft>
              <a:buClr>
                <a:srgbClr val="000000"/>
              </a:buClr>
              <a:buSzPct val="100000"/>
              <a:buNone/>
              <a:defRPr/>
            </a:pPr>
            <a:r>
              <a:rPr lang="sv-SE" altLang="en-US" sz="2400" dirty="0"/>
              <a:t>- Att barnen vågar misslyckas.</a:t>
            </a:r>
          </a:p>
          <a:p>
            <a:pPr marL="0" indent="0">
              <a:lnSpc>
                <a:spcPct val="93000"/>
              </a:lnSpc>
              <a:spcAft>
                <a:spcPts val="1413"/>
              </a:spcAft>
              <a:buClr>
                <a:srgbClr val="000000"/>
              </a:buClr>
              <a:buSzPct val="100000"/>
              <a:buNone/>
              <a:defRPr/>
            </a:pPr>
            <a:r>
              <a:rPr lang="sv-SE" altLang="en-US" sz="2400" dirty="0"/>
              <a:t>- Individens utveckling ej resultat.</a:t>
            </a:r>
          </a:p>
          <a:p>
            <a:pPr marL="0" indent="0">
              <a:lnSpc>
                <a:spcPct val="93000"/>
              </a:lnSpc>
              <a:spcAft>
                <a:spcPts val="1413"/>
              </a:spcAft>
              <a:buClr>
                <a:srgbClr val="000000"/>
              </a:buClr>
              <a:buSzPct val="100000"/>
              <a:buNone/>
              <a:defRPr/>
            </a:pPr>
            <a:r>
              <a:rPr lang="sv-SE" altLang="en-US" sz="2400" dirty="0"/>
              <a:t>- Att lyckas och utmanas vid varje träning.</a:t>
            </a:r>
          </a:p>
          <a:p>
            <a:pPr marL="0" indent="0">
              <a:lnSpc>
                <a:spcPct val="93000"/>
              </a:lnSpc>
              <a:spcAft>
                <a:spcPts val="1413"/>
              </a:spcAft>
              <a:buClr>
                <a:srgbClr val="000000"/>
              </a:buClr>
              <a:buSzPct val="100000"/>
              <a:buNone/>
              <a:defRPr/>
            </a:pPr>
            <a:r>
              <a:rPr lang="sv-SE" altLang="en-US" sz="2400" dirty="0"/>
              <a:t>- Att se varje barn vid träning och match. </a:t>
            </a:r>
          </a:p>
          <a:p>
            <a:endParaRPr lang="sv-SE" dirty="0"/>
          </a:p>
        </p:txBody>
      </p:sp>
      <p:pic>
        <p:nvPicPr>
          <p:cNvPr id="5" name="Bildobjekt 4">
            <a:extLst>
              <a:ext uri="{FF2B5EF4-FFF2-40B4-BE49-F238E27FC236}">
                <a16:creationId xmlns:a16="http://schemas.microsoft.com/office/drawing/2014/main" id="{2CB212D2-B67B-4ACB-88C9-D8F179193F3A}"/>
              </a:ext>
            </a:extLst>
          </p:cNvPr>
          <p:cNvPicPr>
            <a:picLocks noChangeAspect="1"/>
          </p:cNvPicPr>
          <p:nvPr/>
        </p:nvPicPr>
        <p:blipFill>
          <a:blip r:embed="rId2"/>
          <a:stretch>
            <a:fillRect/>
          </a:stretch>
        </p:blipFill>
        <p:spPr>
          <a:xfrm>
            <a:off x="9819376" y="509159"/>
            <a:ext cx="1610626" cy="1764019"/>
          </a:xfrm>
          <a:prstGeom prst="rect">
            <a:avLst/>
          </a:prstGeom>
        </p:spPr>
      </p:pic>
    </p:spTree>
    <p:extLst>
      <p:ext uri="{BB962C8B-B14F-4D97-AF65-F5344CB8AC3E}">
        <p14:creationId xmlns:p14="http://schemas.microsoft.com/office/powerpoint/2010/main" val="2611004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92CCE2C-3AF8-4A1E-810A-8901CB7BE984}"/>
              </a:ext>
            </a:extLst>
          </p:cNvPr>
          <p:cNvSpPr>
            <a:spLocks noGrp="1"/>
          </p:cNvSpPr>
          <p:nvPr>
            <p:ph type="title"/>
          </p:nvPr>
        </p:nvSpPr>
        <p:spPr>
          <a:xfrm>
            <a:off x="838200" y="365126"/>
            <a:ext cx="10515600" cy="1048896"/>
          </a:xfrm>
        </p:spPr>
        <p:txBody>
          <a:bodyPr/>
          <a:lstStyle/>
          <a:p>
            <a:r>
              <a:rPr lang="sv-SE" b="1" dirty="0">
                <a:solidFill>
                  <a:schemeClr val="accent1">
                    <a:lumMod val="50000"/>
                  </a:schemeClr>
                </a:solidFill>
              </a:rPr>
              <a:t>Lagets värdegrund</a:t>
            </a:r>
            <a:endParaRPr lang="sv-SE" dirty="0"/>
          </a:p>
        </p:txBody>
      </p:sp>
      <p:sp>
        <p:nvSpPr>
          <p:cNvPr id="3" name="Platshållare för innehåll 2">
            <a:extLst>
              <a:ext uri="{FF2B5EF4-FFF2-40B4-BE49-F238E27FC236}">
                <a16:creationId xmlns:a16="http://schemas.microsoft.com/office/drawing/2014/main" id="{0EBD04A8-91F8-45F9-AFF1-1BC3E9541CFF}"/>
              </a:ext>
            </a:extLst>
          </p:cNvPr>
          <p:cNvSpPr>
            <a:spLocks noGrp="1"/>
          </p:cNvSpPr>
          <p:nvPr>
            <p:ph idx="1"/>
          </p:nvPr>
        </p:nvSpPr>
        <p:spPr>
          <a:xfrm>
            <a:off x="838200" y="1414022"/>
            <a:ext cx="9239054" cy="4762941"/>
          </a:xfrm>
        </p:spPr>
        <p:txBody>
          <a:bodyPr>
            <a:normAutofit fontScale="77500" lnSpcReduction="20000"/>
          </a:bodyPr>
          <a:lstStyle/>
          <a:p>
            <a:pPr marL="0" indent="0">
              <a:buNone/>
            </a:pPr>
            <a:r>
              <a:rPr lang="sv-SE" dirty="0"/>
              <a:t>Vid förra sommarens läger i Sundom hade vi en gruppövning som syftade till att killarna själva skulle sätta ord på hur man är en bra lagkompis. Vi tyckte det var viktigt att killarna gemensamt fick enas om vilka värdeord som ska vara styrande för vårt lag. De kom fram till följande:</a:t>
            </a:r>
          </a:p>
          <a:p>
            <a:pPr marL="0" indent="0">
              <a:buNone/>
            </a:pPr>
            <a:endParaRPr lang="sv-SE" dirty="0"/>
          </a:p>
          <a:p>
            <a:pPr marL="0" indent="0">
              <a:buNone/>
            </a:pPr>
            <a:r>
              <a:rPr lang="sv-SE" dirty="0"/>
              <a:t>- Snälla</a:t>
            </a:r>
          </a:p>
          <a:p>
            <a:pPr marL="0" indent="0">
              <a:buNone/>
            </a:pPr>
            <a:r>
              <a:rPr lang="sv-SE" dirty="0"/>
              <a:t>- Positiva</a:t>
            </a:r>
          </a:p>
          <a:p>
            <a:pPr marL="0" indent="0">
              <a:buNone/>
            </a:pPr>
            <a:r>
              <a:rPr lang="sv-SE" dirty="0"/>
              <a:t>- Respektfulla</a:t>
            </a:r>
          </a:p>
          <a:p>
            <a:pPr marL="0" indent="0">
              <a:buNone/>
            </a:pPr>
            <a:r>
              <a:rPr lang="sv-SE" dirty="0"/>
              <a:t>- Peppande</a:t>
            </a:r>
          </a:p>
          <a:p>
            <a:pPr marL="0" indent="0">
              <a:buNone/>
            </a:pPr>
            <a:endParaRPr lang="sv-SE" dirty="0"/>
          </a:p>
          <a:p>
            <a:pPr marL="0" indent="0">
              <a:buNone/>
            </a:pPr>
            <a:r>
              <a:rPr lang="sv-SE" dirty="0"/>
              <a:t>Vi ledare tycker det är viktigt att ni föräldrar känner till dessa värdeord eftersom de gäller både på och utanför fotbollsplanen. Killarna är ju lagkompisar vare sig de möts på en träning, på stan, på stranden eller i skolan och de ska alltid känna sig stolta över att tillsammans är vi IFK Luleå P08.</a:t>
            </a:r>
          </a:p>
        </p:txBody>
      </p:sp>
    </p:spTree>
    <p:extLst>
      <p:ext uri="{BB962C8B-B14F-4D97-AF65-F5344CB8AC3E}">
        <p14:creationId xmlns:p14="http://schemas.microsoft.com/office/powerpoint/2010/main" val="31368849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b="1" dirty="0">
                <a:solidFill>
                  <a:schemeClr val="accent1">
                    <a:lumMod val="50000"/>
                  </a:schemeClr>
                </a:solidFill>
              </a:rPr>
              <a:t>ROLLER</a:t>
            </a:r>
          </a:p>
        </p:txBody>
      </p:sp>
      <p:sp>
        <p:nvSpPr>
          <p:cNvPr id="3" name="Platshållare för innehåll 2"/>
          <p:cNvSpPr>
            <a:spLocks noGrp="1"/>
          </p:cNvSpPr>
          <p:nvPr>
            <p:ph idx="1"/>
          </p:nvPr>
        </p:nvSpPr>
        <p:spPr>
          <a:xfrm>
            <a:off x="838200" y="1629295"/>
            <a:ext cx="9126415" cy="4547668"/>
          </a:xfrm>
        </p:spPr>
        <p:txBody>
          <a:bodyPr>
            <a:normAutofit/>
          </a:bodyPr>
          <a:lstStyle/>
          <a:p>
            <a:pPr marL="0" indent="0">
              <a:buNone/>
            </a:pPr>
            <a:r>
              <a:rPr lang="sv-SE" sz="2400" dirty="0"/>
              <a:t>Vi tränare/ledare hjälps åt vid träningar, matcher och cuper, men vi har delat upp ansvarområden enligt följande:</a:t>
            </a:r>
          </a:p>
          <a:p>
            <a:pPr marL="0" indent="0">
              <a:buNone/>
            </a:pPr>
            <a:endParaRPr lang="sv-SE" dirty="0"/>
          </a:p>
          <a:p>
            <a:r>
              <a:rPr lang="sv-SE" sz="2400" b="1" dirty="0">
                <a:solidFill>
                  <a:schemeClr val="accent1">
                    <a:lumMod val="50000"/>
                  </a:schemeClr>
                </a:solidFill>
              </a:rPr>
              <a:t>Lagledare: </a:t>
            </a:r>
            <a:r>
              <a:rPr lang="sv-SE" sz="2400" dirty="0"/>
              <a:t>Carina Sondell </a:t>
            </a:r>
            <a:r>
              <a:rPr lang="sv-SE" sz="2000" dirty="0"/>
              <a:t>(sköter allt administrativt runt laget)</a:t>
            </a:r>
          </a:p>
          <a:p>
            <a:r>
              <a:rPr lang="sv-SE" sz="2400" b="1" dirty="0">
                <a:solidFill>
                  <a:schemeClr val="accent1">
                    <a:lumMod val="50000"/>
                  </a:schemeClr>
                </a:solidFill>
              </a:rPr>
              <a:t>Huvudtränare: </a:t>
            </a:r>
            <a:r>
              <a:rPr lang="sv-SE" sz="2400" dirty="0"/>
              <a:t>Mattias Olofsson</a:t>
            </a:r>
          </a:p>
          <a:p>
            <a:r>
              <a:rPr lang="sv-SE" sz="2400" b="1" dirty="0">
                <a:solidFill>
                  <a:schemeClr val="accent1">
                    <a:lumMod val="50000"/>
                  </a:schemeClr>
                </a:solidFill>
              </a:rPr>
              <a:t>Tränare: </a:t>
            </a:r>
            <a:r>
              <a:rPr lang="sv-SE" sz="2400" dirty="0"/>
              <a:t>Magnus Barsk, Per </a:t>
            </a:r>
            <a:r>
              <a:rPr lang="sv-SE" sz="2400" dirty="0" err="1"/>
              <a:t>Norrbin</a:t>
            </a:r>
            <a:r>
              <a:rPr lang="sv-SE" sz="2400" dirty="0"/>
              <a:t> och Christin Mäki</a:t>
            </a:r>
          </a:p>
          <a:p>
            <a:r>
              <a:rPr lang="sv-SE" sz="2400" b="1" dirty="0">
                <a:solidFill>
                  <a:schemeClr val="accent1">
                    <a:lumMod val="50000"/>
                  </a:schemeClr>
                </a:solidFill>
              </a:rPr>
              <a:t>Föräldragruppen: </a:t>
            </a:r>
            <a:r>
              <a:rPr lang="sv-SE" sz="2400" dirty="0"/>
              <a:t>Carina Sondell, Veronica </a:t>
            </a:r>
            <a:r>
              <a:rPr lang="sv-SE" sz="2400" dirty="0" err="1"/>
              <a:t>Norrbin</a:t>
            </a:r>
            <a:r>
              <a:rPr lang="sv-SE" sz="2400" dirty="0"/>
              <a:t>, Pernilla Forsberg och Anna Jonsson</a:t>
            </a:r>
          </a:p>
          <a:p>
            <a:r>
              <a:rPr lang="sv-SE" sz="2400" b="1" dirty="0">
                <a:solidFill>
                  <a:schemeClr val="accent1">
                    <a:lumMod val="50000"/>
                  </a:schemeClr>
                </a:solidFill>
              </a:rPr>
              <a:t>Ekonomi:</a:t>
            </a:r>
            <a:r>
              <a:rPr lang="sv-SE" sz="2400" dirty="0">
                <a:solidFill>
                  <a:schemeClr val="accent1">
                    <a:lumMod val="50000"/>
                  </a:schemeClr>
                </a:solidFill>
              </a:rPr>
              <a:t> </a:t>
            </a:r>
            <a:r>
              <a:rPr lang="sv-SE" sz="2400" dirty="0"/>
              <a:t>Föräldragruppen</a:t>
            </a:r>
          </a:p>
          <a:p>
            <a:pPr marL="0" indent="0">
              <a:buNone/>
            </a:pPr>
            <a:endParaRPr lang="sv-SE" sz="2400" dirty="0"/>
          </a:p>
          <a:p>
            <a:pPr marL="0" indent="0">
              <a:buNone/>
            </a:pPr>
            <a:endParaRPr lang="sv-SE" dirty="0"/>
          </a:p>
        </p:txBody>
      </p:sp>
      <p:pic>
        <p:nvPicPr>
          <p:cNvPr id="5" name="Bildobjekt 4">
            <a:extLst>
              <a:ext uri="{FF2B5EF4-FFF2-40B4-BE49-F238E27FC236}">
                <a16:creationId xmlns:a16="http://schemas.microsoft.com/office/drawing/2014/main" id="{B2B36FA3-30C2-447C-86E1-5A77BBDA339C}"/>
              </a:ext>
            </a:extLst>
          </p:cNvPr>
          <p:cNvPicPr>
            <a:picLocks noChangeAspect="1"/>
          </p:cNvPicPr>
          <p:nvPr/>
        </p:nvPicPr>
        <p:blipFill>
          <a:blip r:embed="rId2"/>
          <a:stretch>
            <a:fillRect/>
          </a:stretch>
        </p:blipFill>
        <p:spPr>
          <a:xfrm>
            <a:off x="10223822" y="365125"/>
            <a:ext cx="1610626" cy="1764019"/>
          </a:xfrm>
          <a:prstGeom prst="rect">
            <a:avLst/>
          </a:prstGeom>
        </p:spPr>
      </p:pic>
    </p:spTree>
    <p:extLst>
      <p:ext uri="{BB962C8B-B14F-4D97-AF65-F5344CB8AC3E}">
        <p14:creationId xmlns:p14="http://schemas.microsoft.com/office/powerpoint/2010/main" val="663246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91700DA2-244D-4DF4-A7C9-19B023C0767B}"/>
              </a:ext>
            </a:extLst>
          </p:cNvPr>
          <p:cNvSpPr>
            <a:spLocks noGrp="1"/>
          </p:cNvSpPr>
          <p:nvPr>
            <p:ph type="title"/>
          </p:nvPr>
        </p:nvSpPr>
        <p:spPr/>
        <p:txBody>
          <a:bodyPr/>
          <a:lstStyle/>
          <a:p>
            <a:r>
              <a:rPr lang="sv-SE" b="1" dirty="0">
                <a:solidFill>
                  <a:schemeClr val="accent1">
                    <a:lumMod val="50000"/>
                  </a:schemeClr>
                </a:solidFill>
              </a:rPr>
              <a:t>Föräldragruppen</a:t>
            </a:r>
            <a:endParaRPr lang="sv-SE" dirty="0"/>
          </a:p>
        </p:txBody>
      </p:sp>
      <p:sp>
        <p:nvSpPr>
          <p:cNvPr id="3" name="Platshållare för innehåll 2">
            <a:extLst>
              <a:ext uri="{FF2B5EF4-FFF2-40B4-BE49-F238E27FC236}">
                <a16:creationId xmlns:a16="http://schemas.microsoft.com/office/drawing/2014/main" id="{570EC84D-BA1E-4D29-B4C6-127A7F817B4D}"/>
              </a:ext>
            </a:extLst>
          </p:cNvPr>
          <p:cNvSpPr>
            <a:spLocks noGrp="1"/>
          </p:cNvSpPr>
          <p:nvPr>
            <p:ph idx="1"/>
          </p:nvPr>
        </p:nvSpPr>
        <p:spPr>
          <a:xfrm>
            <a:off x="838200" y="1825625"/>
            <a:ext cx="8673445" cy="4351338"/>
          </a:xfrm>
        </p:spPr>
        <p:txBody>
          <a:bodyPr>
            <a:normAutofit/>
          </a:bodyPr>
          <a:lstStyle/>
          <a:p>
            <a:pPr marL="0" indent="0">
              <a:buNone/>
            </a:pPr>
            <a:r>
              <a:rPr lang="sv-SE" sz="2400" dirty="0"/>
              <a:t>Förutom träningar, matcher och cuper så är det en massa annat som måste till för att skapa förutsättningar för allt detta samt den gemenskap som det innebär att vara med i en förening och ett lag. Föräldragruppen är en viktig del av detta. Vi anordnar bland annat läger, avslutningar, Gothiasparandet, försäljningsuppdrag osv. </a:t>
            </a:r>
          </a:p>
          <a:p>
            <a:pPr marL="0" indent="0">
              <a:buNone/>
            </a:pPr>
            <a:endParaRPr lang="sv-SE" sz="2400" dirty="0"/>
          </a:p>
          <a:p>
            <a:pPr marL="0" indent="0">
              <a:buNone/>
            </a:pPr>
            <a:r>
              <a:rPr lang="sv-SE" sz="2400" dirty="0"/>
              <a:t>Men vi behöver bli fler så att belastningen på de som investerar sin tid för killarna inte blir orimlig. Om du är intresserad av att hjälpa till runt laget så kan du kontakta Carina. Ju fler vi är desto fler roliga saker kan vi hitta på för killarna!</a:t>
            </a:r>
          </a:p>
          <a:p>
            <a:pPr marL="0" indent="0">
              <a:buNone/>
            </a:pPr>
            <a:endParaRPr lang="sv-SE" dirty="0"/>
          </a:p>
        </p:txBody>
      </p:sp>
      <p:pic>
        <p:nvPicPr>
          <p:cNvPr id="4" name="Bildobjekt 3">
            <a:extLst>
              <a:ext uri="{FF2B5EF4-FFF2-40B4-BE49-F238E27FC236}">
                <a16:creationId xmlns:a16="http://schemas.microsoft.com/office/drawing/2014/main" id="{5795FE0E-C324-49BD-8E0E-F4F076C82F57}"/>
              </a:ext>
            </a:extLst>
          </p:cNvPr>
          <p:cNvPicPr>
            <a:picLocks noChangeAspect="1"/>
          </p:cNvPicPr>
          <p:nvPr/>
        </p:nvPicPr>
        <p:blipFill>
          <a:blip r:embed="rId2"/>
          <a:stretch>
            <a:fillRect/>
          </a:stretch>
        </p:blipFill>
        <p:spPr>
          <a:xfrm>
            <a:off x="10182188" y="1690688"/>
            <a:ext cx="990476" cy="3866667"/>
          </a:xfrm>
          <a:prstGeom prst="rect">
            <a:avLst/>
          </a:prstGeom>
        </p:spPr>
      </p:pic>
    </p:spTree>
    <p:extLst>
      <p:ext uri="{BB962C8B-B14F-4D97-AF65-F5344CB8AC3E}">
        <p14:creationId xmlns:p14="http://schemas.microsoft.com/office/powerpoint/2010/main" val="27247492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838200" y="365126"/>
            <a:ext cx="10515600" cy="1081290"/>
          </a:xfrm>
        </p:spPr>
        <p:txBody>
          <a:bodyPr/>
          <a:lstStyle/>
          <a:p>
            <a:r>
              <a:rPr lang="sv-SE" b="1" dirty="0">
                <a:solidFill>
                  <a:schemeClr val="accent1">
                    <a:lumMod val="50000"/>
                  </a:schemeClr>
                </a:solidFill>
              </a:rPr>
              <a:t>TRÄNING</a:t>
            </a:r>
          </a:p>
        </p:txBody>
      </p:sp>
      <p:sp>
        <p:nvSpPr>
          <p:cNvPr id="3" name="Platshållare för innehåll 2"/>
          <p:cNvSpPr>
            <a:spLocks noGrp="1"/>
          </p:cNvSpPr>
          <p:nvPr>
            <p:ph idx="1"/>
          </p:nvPr>
        </p:nvSpPr>
        <p:spPr>
          <a:xfrm>
            <a:off x="838201" y="1579418"/>
            <a:ext cx="6948339" cy="4597545"/>
          </a:xfrm>
        </p:spPr>
        <p:txBody>
          <a:bodyPr>
            <a:normAutofit fontScale="92500" lnSpcReduction="20000"/>
          </a:bodyPr>
          <a:lstStyle/>
          <a:p>
            <a:pPr marL="0" indent="0">
              <a:buNone/>
            </a:pPr>
            <a:r>
              <a:rPr lang="sv-SE" sz="2600" dirty="0">
                <a:solidFill>
                  <a:schemeClr val="accent1">
                    <a:lumMod val="50000"/>
                  </a:schemeClr>
                </a:solidFill>
              </a:rPr>
              <a:t>Fyra aktiviteter per vecka i genomsnitt under säsongen</a:t>
            </a:r>
          </a:p>
          <a:p>
            <a:pPr>
              <a:buFontTx/>
              <a:buChar char="-"/>
            </a:pPr>
            <a:r>
              <a:rPr lang="sv-SE" sz="2200" dirty="0"/>
              <a:t>Under seriesäsongen (maj-september) tre träningar och en match.</a:t>
            </a:r>
          </a:p>
          <a:p>
            <a:pPr marL="0" indent="0">
              <a:buNone/>
            </a:pPr>
            <a:endParaRPr lang="sv-SE" sz="2400" dirty="0"/>
          </a:p>
          <a:p>
            <a:pPr marL="0" indent="0">
              <a:buNone/>
            </a:pPr>
            <a:r>
              <a:rPr lang="sv-SE" sz="2600" dirty="0">
                <a:solidFill>
                  <a:schemeClr val="accent1">
                    <a:lumMod val="50000"/>
                  </a:schemeClr>
                </a:solidFill>
              </a:rPr>
              <a:t>Kallelse via laget.se</a:t>
            </a:r>
          </a:p>
          <a:p>
            <a:pPr>
              <a:buFontTx/>
              <a:buChar char="-"/>
            </a:pPr>
            <a:r>
              <a:rPr lang="sv-SE" sz="2200" b="1" dirty="0"/>
              <a:t>Svara alltid </a:t>
            </a:r>
            <a:r>
              <a:rPr lang="sv-SE" sz="2200" dirty="0"/>
              <a:t>och gärna så snart ni kan för att underlätta planering av träning.</a:t>
            </a:r>
          </a:p>
          <a:p>
            <a:pPr>
              <a:buFontTx/>
              <a:buChar char="-"/>
            </a:pPr>
            <a:r>
              <a:rPr lang="sv-SE" sz="2200" dirty="0"/>
              <a:t>Kom i god tid till träning.</a:t>
            </a:r>
          </a:p>
          <a:p>
            <a:pPr marL="0" indent="0">
              <a:buNone/>
            </a:pPr>
            <a:endParaRPr lang="sv-SE" sz="2400" dirty="0"/>
          </a:p>
          <a:p>
            <a:pPr marL="0" indent="0">
              <a:buNone/>
            </a:pPr>
            <a:r>
              <a:rPr lang="sv-SE" sz="2600" dirty="0">
                <a:solidFill>
                  <a:schemeClr val="accent1">
                    <a:lumMod val="50000"/>
                  </a:schemeClr>
                </a:solidFill>
              </a:rPr>
              <a:t>Träningsupplägg i stort</a:t>
            </a:r>
          </a:p>
          <a:p>
            <a:pPr>
              <a:buFontTx/>
              <a:buChar char="-"/>
            </a:pPr>
            <a:r>
              <a:rPr lang="sv-SE" sz="2200" dirty="0"/>
              <a:t>Förberedelseträning och spelövningar</a:t>
            </a:r>
          </a:p>
          <a:p>
            <a:pPr marL="0" indent="0">
              <a:buNone/>
            </a:pPr>
            <a:endParaRPr lang="sv-SE" sz="2400" dirty="0"/>
          </a:p>
          <a:p>
            <a:pPr marL="0" indent="0">
              <a:buNone/>
            </a:pPr>
            <a:r>
              <a:rPr lang="sv-SE" sz="2600" dirty="0">
                <a:solidFill>
                  <a:schemeClr val="accent1">
                    <a:lumMod val="50000"/>
                  </a:schemeClr>
                </a:solidFill>
              </a:rPr>
              <a:t>Observera att benskydd måste användas på träning!</a:t>
            </a:r>
          </a:p>
          <a:p>
            <a:endParaRPr lang="sv-SE" dirty="0"/>
          </a:p>
        </p:txBody>
      </p:sp>
      <p:pic>
        <p:nvPicPr>
          <p:cNvPr id="5" name="Bildobjekt 4">
            <a:extLst>
              <a:ext uri="{FF2B5EF4-FFF2-40B4-BE49-F238E27FC236}">
                <a16:creationId xmlns:a16="http://schemas.microsoft.com/office/drawing/2014/main" id="{2E6E25B1-CC06-44BD-890E-5FA7E7B95810}"/>
              </a:ext>
            </a:extLst>
          </p:cNvPr>
          <p:cNvPicPr>
            <a:picLocks noChangeAspect="1"/>
          </p:cNvPicPr>
          <p:nvPr/>
        </p:nvPicPr>
        <p:blipFill>
          <a:blip r:embed="rId2"/>
          <a:stretch>
            <a:fillRect/>
          </a:stretch>
        </p:blipFill>
        <p:spPr>
          <a:xfrm>
            <a:off x="10018668" y="491575"/>
            <a:ext cx="1610626" cy="1764019"/>
          </a:xfrm>
          <a:prstGeom prst="rect">
            <a:avLst/>
          </a:prstGeom>
        </p:spPr>
      </p:pic>
    </p:spTree>
    <p:extLst>
      <p:ext uri="{BB962C8B-B14F-4D97-AF65-F5344CB8AC3E}">
        <p14:creationId xmlns:p14="http://schemas.microsoft.com/office/powerpoint/2010/main" val="21889140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b="1" dirty="0">
                <a:solidFill>
                  <a:schemeClr val="accent1">
                    <a:lumMod val="50000"/>
                  </a:schemeClr>
                </a:solidFill>
              </a:rPr>
              <a:t>Seriespel och cuper</a:t>
            </a:r>
          </a:p>
        </p:txBody>
      </p:sp>
      <p:sp>
        <p:nvSpPr>
          <p:cNvPr id="3" name="Platshållare för innehåll 2"/>
          <p:cNvSpPr>
            <a:spLocks noGrp="1"/>
          </p:cNvSpPr>
          <p:nvPr>
            <p:ph idx="1"/>
          </p:nvPr>
        </p:nvSpPr>
        <p:spPr>
          <a:xfrm>
            <a:off x="838201" y="1690688"/>
            <a:ext cx="6844644" cy="4351338"/>
          </a:xfrm>
        </p:spPr>
        <p:txBody>
          <a:bodyPr>
            <a:normAutofit/>
          </a:bodyPr>
          <a:lstStyle/>
          <a:p>
            <a:r>
              <a:rPr lang="sv-SE" sz="2400" dirty="0"/>
              <a:t>Vi har två lag anmälda till 9 mot 9-serien</a:t>
            </a:r>
          </a:p>
          <a:p>
            <a:r>
              <a:rPr lang="sv-SE" sz="2400" dirty="0"/>
              <a:t>Vi har ett lag anmält till DM, Coop Norrbotten Cup</a:t>
            </a:r>
          </a:p>
          <a:p>
            <a:r>
              <a:rPr lang="sv-SE" sz="2400" dirty="0"/>
              <a:t>Med anledning av Covid-19 så är </a:t>
            </a:r>
            <a:r>
              <a:rPr lang="sv-SE" sz="2400" b="1" dirty="0"/>
              <a:t>ingen publik tillåten </a:t>
            </a:r>
            <a:r>
              <a:rPr lang="sv-SE" sz="2400" dirty="0"/>
              <a:t>på matcher. Vänligen respektera detta.</a:t>
            </a:r>
          </a:p>
          <a:p>
            <a:r>
              <a:rPr lang="sv-SE" sz="2400" dirty="0"/>
              <a:t>Med nuvarande restriktioner får varje kille spela max en match per vecka.</a:t>
            </a:r>
          </a:p>
          <a:p>
            <a:r>
              <a:rPr lang="sv-SE" sz="2400" dirty="0"/>
              <a:t>Piteå Summergames blev dessvärre inställt, men vi har i dagsläget anmält oss till Gammelstads IF Cup. </a:t>
            </a:r>
          </a:p>
          <a:p>
            <a:pPr marL="0" indent="0">
              <a:buNone/>
            </a:pPr>
            <a:endParaRPr lang="sv-SE" sz="2400" dirty="0"/>
          </a:p>
          <a:p>
            <a:endParaRPr lang="sv-SE" dirty="0"/>
          </a:p>
        </p:txBody>
      </p:sp>
      <p:pic>
        <p:nvPicPr>
          <p:cNvPr id="5" name="Bildobjekt 4">
            <a:extLst>
              <a:ext uri="{FF2B5EF4-FFF2-40B4-BE49-F238E27FC236}">
                <a16:creationId xmlns:a16="http://schemas.microsoft.com/office/drawing/2014/main" id="{EC13F9A1-0BFB-4942-ADDC-C3593EB09724}"/>
              </a:ext>
            </a:extLst>
          </p:cNvPr>
          <p:cNvPicPr>
            <a:picLocks noChangeAspect="1"/>
          </p:cNvPicPr>
          <p:nvPr/>
        </p:nvPicPr>
        <p:blipFill>
          <a:blip r:embed="rId2"/>
          <a:stretch>
            <a:fillRect/>
          </a:stretch>
        </p:blipFill>
        <p:spPr>
          <a:xfrm>
            <a:off x="9819376" y="509159"/>
            <a:ext cx="1610626" cy="1764019"/>
          </a:xfrm>
          <a:prstGeom prst="rect">
            <a:avLst/>
          </a:prstGeom>
        </p:spPr>
      </p:pic>
    </p:spTree>
    <p:extLst>
      <p:ext uri="{BB962C8B-B14F-4D97-AF65-F5344CB8AC3E}">
        <p14:creationId xmlns:p14="http://schemas.microsoft.com/office/powerpoint/2010/main" val="38544193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71CC6ED-007C-42D3-B71F-36319FDACD77}"/>
              </a:ext>
            </a:extLst>
          </p:cNvPr>
          <p:cNvSpPr>
            <a:spLocks noGrp="1"/>
          </p:cNvSpPr>
          <p:nvPr>
            <p:ph type="title"/>
          </p:nvPr>
        </p:nvSpPr>
        <p:spPr>
          <a:xfrm>
            <a:off x="838200" y="365125"/>
            <a:ext cx="10515600" cy="898067"/>
          </a:xfrm>
        </p:spPr>
        <p:txBody>
          <a:bodyPr/>
          <a:lstStyle/>
          <a:p>
            <a:r>
              <a:rPr lang="sv-SE" b="1" dirty="0">
                <a:solidFill>
                  <a:schemeClr val="accent1">
                    <a:lumMod val="50000"/>
                  </a:schemeClr>
                </a:solidFill>
              </a:rPr>
              <a:t>Inför matcher</a:t>
            </a:r>
            <a:endParaRPr lang="sv-SE" dirty="0"/>
          </a:p>
        </p:txBody>
      </p:sp>
      <p:sp>
        <p:nvSpPr>
          <p:cNvPr id="3" name="Platshållare för innehåll 2">
            <a:extLst>
              <a:ext uri="{FF2B5EF4-FFF2-40B4-BE49-F238E27FC236}">
                <a16:creationId xmlns:a16="http://schemas.microsoft.com/office/drawing/2014/main" id="{266704CE-C146-42C2-855B-FAB7C758243D}"/>
              </a:ext>
            </a:extLst>
          </p:cNvPr>
          <p:cNvSpPr>
            <a:spLocks noGrp="1"/>
          </p:cNvSpPr>
          <p:nvPr>
            <p:ph idx="1"/>
          </p:nvPr>
        </p:nvSpPr>
        <p:spPr>
          <a:xfrm>
            <a:off x="838200" y="1395167"/>
            <a:ext cx="8079557" cy="4781796"/>
          </a:xfrm>
        </p:spPr>
        <p:txBody>
          <a:bodyPr>
            <a:normAutofit/>
          </a:bodyPr>
          <a:lstStyle/>
          <a:p>
            <a:r>
              <a:rPr lang="sv-SE" sz="2000" dirty="0"/>
              <a:t>Inför match skickas det ut en intresseförfrågan om vilka som har möjlighet att delta. Vår ambition är alltid att göra det så tidigt som möjligt. När anmälningstiden har gått ut så tas laget ut av tränarna utifrån intresseanmälan.</a:t>
            </a:r>
          </a:p>
          <a:p>
            <a:r>
              <a:rPr lang="sv-SE" sz="2000" dirty="0"/>
              <a:t>Laguppställningen publiceras på laget.se och även på laget FB-sida.</a:t>
            </a:r>
          </a:p>
          <a:p>
            <a:r>
              <a:rPr lang="sv-SE" sz="2000" dirty="0"/>
              <a:t>När säsongen är avslutad så brukar varje spelare som tränar kontinuerligt fått chans att spela lika många matcher. Vi har anmält två lag till serien, så det är matcher i princip varje helg.</a:t>
            </a:r>
          </a:p>
          <a:p>
            <a:r>
              <a:rPr lang="sv-SE" sz="2000" dirty="0"/>
              <a:t>För att vara aktuell för match måste man träna kontinuerligt. Har man varit skadad så börjar man träna innan match.</a:t>
            </a:r>
          </a:p>
          <a:p>
            <a:pPr marL="0" indent="0">
              <a:buNone/>
            </a:pPr>
            <a:endParaRPr lang="sv-SE" sz="2000" dirty="0"/>
          </a:p>
          <a:p>
            <a:pPr marL="0" indent="0">
              <a:buNone/>
            </a:pPr>
            <a:r>
              <a:rPr lang="sv-SE" sz="2000" dirty="0"/>
              <a:t>Viktigt att ni kommer i tid till samlingen så vi hinner värma upp tillsammans och prata med killarna inför matchen. Om ni inte kan närvara på match så ska det meddelas snarast möjligt så vi har möjlighet att kalla en reserv. </a:t>
            </a:r>
          </a:p>
          <a:p>
            <a:endParaRPr lang="sv-SE" sz="2000" dirty="0"/>
          </a:p>
        </p:txBody>
      </p:sp>
      <p:pic>
        <p:nvPicPr>
          <p:cNvPr id="4" name="Bildobjekt 3">
            <a:extLst>
              <a:ext uri="{FF2B5EF4-FFF2-40B4-BE49-F238E27FC236}">
                <a16:creationId xmlns:a16="http://schemas.microsoft.com/office/drawing/2014/main" id="{1A447175-D6A5-4F30-9A67-8A82091099C2}"/>
              </a:ext>
            </a:extLst>
          </p:cNvPr>
          <p:cNvPicPr>
            <a:picLocks noChangeAspect="1"/>
          </p:cNvPicPr>
          <p:nvPr/>
        </p:nvPicPr>
        <p:blipFill>
          <a:blip r:embed="rId2"/>
          <a:stretch>
            <a:fillRect/>
          </a:stretch>
        </p:blipFill>
        <p:spPr>
          <a:xfrm>
            <a:off x="9744317" y="681544"/>
            <a:ext cx="1609483" cy="1761897"/>
          </a:xfrm>
          <a:prstGeom prst="rect">
            <a:avLst/>
          </a:prstGeom>
        </p:spPr>
      </p:pic>
    </p:spTree>
    <p:extLst>
      <p:ext uri="{BB962C8B-B14F-4D97-AF65-F5344CB8AC3E}">
        <p14:creationId xmlns:p14="http://schemas.microsoft.com/office/powerpoint/2010/main" val="3790520853"/>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155</TotalTime>
  <Words>1200</Words>
  <Application>Microsoft Office PowerPoint</Application>
  <PresentationFormat>Bredbild</PresentationFormat>
  <Paragraphs>94</Paragraphs>
  <Slides>14</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14</vt:i4>
      </vt:variant>
    </vt:vector>
  </HeadingPairs>
  <TitlesOfParts>
    <vt:vector size="18" baseType="lpstr">
      <vt:lpstr>Arial</vt:lpstr>
      <vt:lpstr>Calibri</vt:lpstr>
      <vt:lpstr>Calibri Light</vt:lpstr>
      <vt:lpstr>Office-tema</vt:lpstr>
      <vt:lpstr>IFK Luleå P08 - Säsongen 2021</vt:lpstr>
      <vt:lpstr>GLÄDJE – KAMRATSKAP-  KVALITÉ - ENGAGEMANG</vt:lpstr>
      <vt:lpstr>Vår målbild</vt:lpstr>
      <vt:lpstr>Lagets värdegrund</vt:lpstr>
      <vt:lpstr>ROLLER</vt:lpstr>
      <vt:lpstr>Föräldragruppen</vt:lpstr>
      <vt:lpstr>TRÄNING</vt:lpstr>
      <vt:lpstr>Seriespel och cuper</vt:lpstr>
      <vt:lpstr>Inför matcher</vt:lpstr>
      <vt:lpstr>Spelform 9 mot 9</vt:lpstr>
      <vt:lpstr>TRÄNINGS- och MATCHKLÄDER</vt:lpstr>
      <vt:lpstr>Ekonomi</vt:lpstr>
      <vt:lpstr>GOTHIA 2023</vt:lpstr>
      <vt:lpstr>ÖVRIGT</vt:lpstr>
    </vt:vector>
  </TitlesOfParts>
  <Company>Pensionsmyndigheten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Carina Sondell</dc:creator>
  <cp:lastModifiedBy>Carina Sondell</cp:lastModifiedBy>
  <cp:revision>40</cp:revision>
  <dcterms:created xsi:type="dcterms:W3CDTF">2020-05-06T09:44:52Z</dcterms:created>
  <dcterms:modified xsi:type="dcterms:W3CDTF">2021-05-10T13:23:04Z</dcterms:modified>
</cp:coreProperties>
</file>