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9" d="100"/>
          <a:sy n="69"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560F2773-E8AE-4AC0-9EA8-52C633F8DC06}" type="datetimeFigureOut">
              <a:rPr lang="sv-SE" smtClean="0"/>
              <a:t>2020-05-09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41703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60F2773-E8AE-4AC0-9EA8-52C633F8DC06}" type="datetimeFigureOut">
              <a:rPr lang="sv-SE" smtClean="0"/>
              <a:t>2020-05-09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06575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60F2773-E8AE-4AC0-9EA8-52C633F8DC06}" type="datetimeFigureOut">
              <a:rPr lang="sv-SE" smtClean="0"/>
              <a:t>2020-05-09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98873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60F2773-E8AE-4AC0-9EA8-52C633F8DC06}" type="datetimeFigureOut">
              <a:rPr lang="sv-SE" smtClean="0"/>
              <a:t>2020-05-09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495217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560F2773-E8AE-4AC0-9EA8-52C633F8DC06}" type="datetimeFigureOut">
              <a:rPr lang="sv-SE" smtClean="0"/>
              <a:t>2020-05-09</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54817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560F2773-E8AE-4AC0-9EA8-52C633F8DC06}" type="datetimeFigureOut">
              <a:rPr lang="sv-SE" smtClean="0"/>
              <a:t>2020-05-09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70297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560F2773-E8AE-4AC0-9EA8-52C633F8DC06}" type="datetimeFigureOut">
              <a:rPr lang="sv-SE" smtClean="0"/>
              <a:t>2020-05-09</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504880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560F2773-E8AE-4AC0-9EA8-52C633F8DC06}" type="datetimeFigureOut">
              <a:rPr lang="sv-SE" smtClean="0"/>
              <a:t>2020-05-09</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95132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60F2773-E8AE-4AC0-9EA8-52C633F8DC06}" type="datetimeFigureOut">
              <a:rPr lang="sv-SE" smtClean="0"/>
              <a:t>2020-05-09</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63682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2020-05-09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2497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2020-05-09</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2806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F2773-E8AE-4AC0-9EA8-52C633F8DC06}" type="datetimeFigureOut">
              <a:rPr lang="sv-SE" smtClean="0"/>
              <a:t>2020-05-09</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E0847-ED46-4301-B45F-2CB50B610B42}" type="slidenum">
              <a:rPr lang="sv-SE" smtClean="0"/>
              <a:t>‹#›</a:t>
            </a:fld>
            <a:endParaRPr lang="sv-SE"/>
          </a:p>
        </p:txBody>
      </p:sp>
    </p:spTree>
    <p:extLst>
      <p:ext uri="{BB962C8B-B14F-4D97-AF65-F5344CB8AC3E}">
        <p14:creationId xmlns:p14="http://schemas.microsoft.com/office/powerpoint/2010/main" val="2631383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Bildobjekt 13"/>
          <p:cNvPicPr>
            <a:picLocks noChangeAspect="1"/>
          </p:cNvPicPr>
          <p:nvPr/>
        </p:nvPicPr>
        <p:blipFill>
          <a:blip r:embed="rId2"/>
          <a:stretch>
            <a:fillRect/>
          </a:stretch>
        </p:blipFill>
        <p:spPr>
          <a:xfrm>
            <a:off x="689956" y="266007"/>
            <a:ext cx="10282844" cy="6334298"/>
          </a:xfrm>
          <a:prstGeom prst="rect">
            <a:avLst/>
          </a:prstGeom>
        </p:spPr>
      </p:pic>
      <p:sp>
        <p:nvSpPr>
          <p:cNvPr id="12" name="Rubrik 11"/>
          <p:cNvSpPr>
            <a:spLocks noGrp="1"/>
          </p:cNvSpPr>
          <p:nvPr>
            <p:ph type="ctrTitle"/>
          </p:nvPr>
        </p:nvSpPr>
        <p:spPr>
          <a:xfrm>
            <a:off x="817418" y="847899"/>
            <a:ext cx="5117869" cy="941330"/>
          </a:xfrm>
        </p:spPr>
        <p:txBody>
          <a:bodyPr>
            <a:normAutofit fontScale="90000"/>
          </a:bodyPr>
          <a:lstStyle/>
          <a:p>
            <a:r>
              <a:rPr lang="sv-SE" b="1" dirty="0" smtClean="0">
                <a:solidFill>
                  <a:schemeClr val="bg1"/>
                </a:solidFill>
              </a:rPr>
              <a:t>IFK Luleå P08</a:t>
            </a:r>
            <a:br>
              <a:rPr lang="sv-SE" b="1" dirty="0" smtClean="0">
                <a:solidFill>
                  <a:schemeClr val="bg1"/>
                </a:solidFill>
              </a:rPr>
            </a:br>
            <a:r>
              <a:rPr lang="sv-SE" sz="3100" b="1" dirty="0" smtClean="0">
                <a:solidFill>
                  <a:schemeClr val="bg1"/>
                </a:solidFill>
              </a:rPr>
              <a:t>- </a:t>
            </a:r>
            <a:r>
              <a:rPr lang="sv-SE" sz="3100" dirty="0" smtClean="0">
                <a:solidFill>
                  <a:schemeClr val="bg1"/>
                </a:solidFill>
              </a:rPr>
              <a:t>Säsongen 2020</a:t>
            </a:r>
            <a:endParaRPr lang="sv-SE" sz="3100" b="1" dirty="0">
              <a:solidFill>
                <a:schemeClr val="bg1"/>
              </a:solidFill>
            </a:endParaRPr>
          </a:p>
        </p:txBody>
      </p:sp>
    </p:spTree>
    <p:extLst>
      <p:ext uri="{BB962C8B-B14F-4D97-AF65-F5344CB8AC3E}">
        <p14:creationId xmlns:p14="http://schemas.microsoft.com/office/powerpoint/2010/main" val="1589908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solidFill>
                  <a:schemeClr val="accent1">
                    <a:lumMod val="50000"/>
                  </a:schemeClr>
                </a:solidFill>
              </a:rPr>
              <a:t>GOTHIA 2023</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0" y="1825625"/>
            <a:ext cx="7865225" cy="4351338"/>
          </a:xfrm>
        </p:spPr>
        <p:txBody>
          <a:bodyPr/>
          <a:lstStyle/>
          <a:p>
            <a:r>
              <a:rPr lang="sv-SE" sz="2000" dirty="0" smtClean="0"/>
              <a:t>Enskilt sparande i laget: 100 kr per månad för att täcka ungefär halva avgiften. För mer info se dokument på </a:t>
            </a:r>
            <a:r>
              <a:rPr lang="sv-SE" sz="2000" b="1" dirty="0" smtClean="0"/>
              <a:t>laget.se</a:t>
            </a:r>
          </a:p>
          <a:p>
            <a:pPr marL="0" indent="0">
              <a:buNone/>
            </a:pPr>
            <a:endParaRPr lang="sv-SE" sz="2000" dirty="0" smtClean="0"/>
          </a:p>
          <a:p>
            <a:r>
              <a:rPr lang="sv-SE" sz="2000" dirty="0" smtClean="0"/>
              <a:t> Gemensamma obligatoriska </a:t>
            </a:r>
            <a:r>
              <a:rPr lang="sv-SE" sz="2000" dirty="0" smtClean="0"/>
              <a:t>försäljningsaktiviteter och arbetsinsatser.</a:t>
            </a:r>
            <a:endParaRPr lang="sv-SE" sz="2000" dirty="0" smtClean="0"/>
          </a:p>
          <a:p>
            <a:endParaRPr lang="sv-SE" sz="2000" dirty="0" smtClean="0"/>
          </a:p>
          <a:p>
            <a:r>
              <a:rPr lang="sv-SE" sz="2000" dirty="0" smtClean="0"/>
              <a:t> Saldot vi har på IFK Luleås konto får vi ut till Gothia</a:t>
            </a:r>
          </a:p>
          <a:p>
            <a:pPr marL="0" indent="0">
              <a:buNone/>
            </a:pPr>
            <a:endParaRPr lang="sv-SE" sz="2000" dirty="0" smtClean="0"/>
          </a:p>
          <a:p>
            <a:r>
              <a:rPr lang="sv-SE" sz="2000" dirty="0" smtClean="0"/>
              <a:t> Sponsorpengar</a:t>
            </a:r>
          </a:p>
          <a:p>
            <a:endParaRPr lang="sv-SE" dirty="0"/>
          </a:p>
        </p:txBody>
      </p:sp>
      <p:pic>
        <p:nvPicPr>
          <p:cNvPr id="4" name="Bildobjekt 3"/>
          <p:cNvPicPr>
            <a:picLocks noChangeAspect="1"/>
          </p:cNvPicPr>
          <p:nvPr/>
        </p:nvPicPr>
        <p:blipFill>
          <a:blip r:embed="rId2"/>
          <a:stretch>
            <a:fillRect/>
          </a:stretch>
        </p:blipFill>
        <p:spPr>
          <a:xfrm>
            <a:off x="9768703" y="4628445"/>
            <a:ext cx="1585097" cy="1548518"/>
          </a:xfrm>
          <a:prstGeom prst="rect">
            <a:avLst/>
          </a:prstGeom>
        </p:spPr>
      </p:pic>
    </p:spTree>
    <p:extLst>
      <p:ext uri="{BB962C8B-B14F-4D97-AF65-F5344CB8AC3E}">
        <p14:creationId xmlns:p14="http://schemas.microsoft.com/office/powerpoint/2010/main" val="585976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solidFill>
                  <a:schemeClr val="accent1">
                    <a:lumMod val="50000"/>
                  </a:schemeClr>
                </a:solidFill>
              </a:rPr>
              <a:t>ÖVRIGT</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0" y="1825625"/>
            <a:ext cx="8605058" cy="4351338"/>
          </a:xfrm>
        </p:spPr>
        <p:txBody>
          <a:bodyPr/>
          <a:lstStyle/>
          <a:p>
            <a:r>
              <a:rPr lang="sv-SE" sz="2000" dirty="0" smtClean="0"/>
              <a:t>Den 27 juni kommer vi att ha ett miniläger i Sundom. En heldag med träning, teori och annat roligt. Mer information och kallelse kommer.</a:t>
            </a:r>
          </a:p>
          <a:p>
            <a:endParaRPr lang="sv-SE" sz="2000" dirty="0" smtClean="0"/>
          </a:p>
          <a:p>
            <a:r>
              <a:rPr lang="sv-SE" sz="2000" b="1" dirty="0" smtClean="0">
                <a:solidFill>
                  <a:schemeClr val="accent1">
                    <a:lumMod val="50000"/>
                  </a:schemeClr>
                </a:solidFill>
              </a:rPr>
              <a:t>Föräldragruppen</a:t>
            </a:r>
            <a:r>
              <a:rPr lang="sv-SE" sz="2000" dirty="0" smtClean="0">
                <a:solidFill>
                  <a:schemeClr val="accent1">
                    <a:lumMod val="50000"/>
                  </a:schemeClr>
                </a:solidFill>
              </a:rPr>
              <a:t> – </a:t>
            </a:r>
            <a:r>
              <a:rPr lang="sv-SE" sz="2000" dirty="0" smtClean="0"/>
              <a:t>vi behöver bli fler så att belastningen på de som investerar sin tid för killarna inte blir orimlig. Om du är intresserad av att hjälpa till runt laget så kan du kontakta Carina.</a:t>
            </a:r>
          </a:p>
          <a:p>
            <a:endParaRPr lang="sv-SE" sz="2400" dirty="0" smtClean="0"/>
          </a:p>
          <a:p>
            <a:pPr marL="0" indent="0" algn="ctr">
              <a:buNone/>
            </a:pPr>
            <a:endParaRPr lang="sv-SE" sz="2400" dirty="0" smtClean="0"/>
          </a:p>
          <a:p>
            <a:pPr marL="0" indent="0" algn="ctr">
              <a:buNone/>
            </a:pPr>
            <a:r>
              <a:rPr lang="sv-SE" sz="2000" dirty="0" smtClean="0"/>
              <a:t>Som alltid, hör av er vid frågor eller funderingar!</a:t>
            </a:r>
          </a:p>
          <a:p>
            <a:endParaRPr lang="sv-SE" dirty="0"/>
          </a:p>
        </p:txBody>
      </p:sp>
    </p:spTree>
    <p:extLst>
      <p:ext uri="{BB962C8B-B14F-4D97-AF65-F5344CB8AC3E}">
        <p14:creationId xmlns:p14="http://schemas.microsoft.com/office/powerpoint/2010/main" val="207764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b="1" dirty="0">
                <a:solidFill>
                  <a:schemeClr val="accent1">
                    <a:lumMod val="50000"/>
                  </a:schemeClr>
                </a:solidFill>
              </a:rPr>
              <a:t>GLÄDJE – KAMRATSKAP- </a:t>
            </a:r>
            <a:br>
              <a:rPr lang="sv-SE" b="1" dirty="0">
                <a:solidFill>
                  <a:schemeClr val="accent1">
                    <a:lumMod val="50000"/>
                  </a:schemeClr>
                </a:solidFill>
              </a:rPr>
            </a:br>
            <a:r>
              <a:rPr lang="sv-SE" b="1" dirty="0">
                <a:solidFill>
                  <a:schemeClr val="accent1">
                    <a:lumMod val="50000"/>
                  </a:schemeClr>
                </a:solidFill>
              </a:rPr>
              <a:t>KVALITÉ - ENGAGEMANG</a:t>
            </a:r>
          </a:p>
        </p:txBody>
      </p:sp>
      <p:sp>
        <p:nvSpPr>
          <p:cNvPr id="3" name="Platshållare för innehåll 2"/>
          <p:cNvSpPr>
            <a:spLocks noGrp="1"/>
          </p:cNvSpPr>
          <p:nvPr>
            <p:ph idx="1"/>
          </p:nvPr>
        </p:nvSpPr>
        <p:spPr>
          <a:xfrm>
            <a:off x="1461653" y="2008505"/>
            <a:ext cx="9892147" cy="4351338"/>
          </a:xfrm>
        </p:spPr>
        <p:txBody>
          <a:bodyPr>
            <a:normAutofit fontScale="92500" lnSpcReduction="10000"/>
          </a:bodyPr>
          <a:lstStyle/>
          <a:p>
            <a:pPr marL="0" indent="0">
              <a:buNone/>
            </a:pPr>
            <a:r>
              <a:rPr lang="sv-SE" sz="2600" dirty="0"/>
              <a:t>Att spela fotboll i IFK Luleå ska vara lärorikt och roligt. Hos oss möts olika människor, bakgrunder och erfarenheter för att forma morgondagens Luleåbor och förebilder. IFK Luleå har en gemenskap som grundas på respekt och jämlikhet, här ska alla känna sig välkomna. Vi vill att våra aktiva ska engagera sig i föreningen och sitt lag.</a:t>
            </a:r>
          </a:p>
          <a:p>
            <a:pPr marL="0" indent="0">
              <a:buNone/>
            </a:pPr>
            <a:endParaRPr lang="sv-SE" sz="2600" dirty="0"/>
          </a:p>
          <a:p>
            <a:pPr marL="0" indent="0">
              <a:buNone/>
            </a:pPr>
            <a:r>
              <a:rPr lang="sv-SE" sz="2600" b="1" dirty="0" smtClean="0">
                <a:solidFill>
                  <a:schemeClr val="accent1">
                    <a:lumMod val="50000"/>
                  </a:schemeClr>
                </a:solidFill>
              </a:rPr>
              <a:t>Fair play</a:t>
            </a:r>
          </a:p>
          <a:p>
            <a:pPr marL="0" indent="0">
              <a:buNone/>
            </a:pPr>
            <a:r>
              <a:rPr lang="sv-SE" sz="2600" dirty="0"/>
              <a:t>Samtliga spelare och ledare ska alltid hålla </a:t>
            </a:r>
            <a:r>
              <a:rPr lang="sv-SE" sz="2600" dirty="0" err="1"/>
              <a:t>fairplay</a:t>
            </a:r>
            <a:r>
              <a:rPr lang="sv-SE" sz="2600" dirty="0"/>
              <a:t> som sin högsta ledstjärna och ALLTID agera som en förebild – på och utanför planen, mot såväl motståndare, medspelare, domare och andra. Fotboll ska vara roligt och utvecklande, och </a:t>
            </a:r>
            <a:r>
              <a:rPr lang="sv-SE" sz="2600" dirty="0" smtClean="0"/>
              <a:t>det </a:t>
            </a:r>
            <a:r>
              <a:rPr lang="sv-SE" sz="2600" dirty="0"/>
              <a:t>finns inga förmildrande omständigheter kring dåligt beteende.</a:t>
            </a:r>
          </a:p>
          <a:p>
            <a:endParaRPr lang="sv-SE" dirty="0"/>
          </a:p>
        </p:txBody>
      </p:sp>
    </p:spTree>
    <p:extLst>
      <p:ext uri="{BB962C8B-B14F-4D97-AF65-F5344CB8AC3E}">
        <p14:creationId xmlns:p14="http://schemas.microsoft.com/office/powerpoint/2010/main" val="2616320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solidFill>
                  <a:schemeClr val="accent1">
                    <a:lumMod val="50000"/>
                  </a:schemeClr>
                </a:solidFill>
              </a:rPr>
              <a:t>Vår målbild</a:t>
            </a:r>
            <a:endParaRPr lang="sv-SE" b="1" dirty="0">
              <a:solidFill>
                <a:schemeClr val="accent1">
                  <a:lumMod val="50000"/>
                </a:schemeClr>
              </a:solidFill>
            </a:endParaRPr>
          </a:p>
        </p:txBody>
      </p:sp>
      <p:sp>
        <p:nvSpPr>
          <p:cNvPr id="3" name="Platshållare för innehåll 2"/>
          <p:cNvSpPr>
            <a:spLocks noGrp="1"/>
          </p:cNvSpPr>
          <p:nvPr>
            <p:ph idx="1"/>
          </p:nvPr>
        </p:nvSpPr>
        <p:spPr/>
        <p:txBody>
          <a:bodyPr/>
          <a:lstStyle/>
          <a:p>
            <a:pPr marL="0" indent="0">
              <a:lnSpc>
                <a:spcPct val="93000"/>
              </a:lnSpc>
              <a:spcAft>
                <a:spcPts val="1413"/>
              </a:spcAft>
              <a:buClr>
                <a:srgbClr val="000000"/>
              </a:buClr>
              <a:buSzPct val="100000"/>
              <a:buNone/>
              <a:defRPr/>
            </a:pPr>
            <a:r>
              <a:rPr lang="sv-SE" altLang="en-US" sz="2400" dirty="0" smtClean="0"/>
              <a:t>- Att </a:t>
            </a:r>
            <a:r>
              <a:rPr lang="sv-SE" altLang="en-US" sz="2400" dirty="0"/>
              <a:t>göra barnen till bra lagkamrater.</a:t>
            </a:r>
          </a:p>
          <a:p>
            <a:pPr marL="0" indent="0">
              <a:lnSpc>
                <a:spcPct val="93000"/>
              </a:lnSpc>
              <a:spcAft>
                <a:spcPts val="1413"/>
              </a:spcAft>
              <a:buClr>
                <a:srgbClr val="000000"/>
              </a:buClr>
              <a:buSzPct val="100000"/>
              <a:buNone/>
              <a:defRPr/>
            </a:pPr>
            <a:r>
              <a:rPr lang="sv-SE" altLang="en-US" sz="2400" dirty="0"/>
              <a:t>- Alla barnen ska känna sig trygga och ha roligt.</a:t>
            </a:r>
          </a:p>
          <a:p>
            <a:pPr marL="0" indent="0">
              <a:lnSpc>
                <a:spcPct val="93000"/>
              </a:lnSpc>
              <a:spcAft>
                <a:spcPts val="1413"/>
              </a:spcAft>
              <a:buClr>
                <a:srgbClr val="000000"/>
              </a:buClr>
              <a:buSzPct val="100000"/>
              <a:buNone/>
              <a:defRPr/>
            </a:pPr>
            <a:r>
              <a:rPr lang="sv-SE" altLang="en-US" sz="2400" dirty="0"/>
              <a:t>- Att barnen vågar misslyckas.</a:t>
            </a:r>
          </a:p>
          <a:p>
            <a:pPr marL="0" indent="0">
              <a:lnSpc>
                <a:spcPct val="93000"/>
              </a:lnSpc>
              <a:spcAft>
                <a:spcPts val="1413"/>
              </a:spcAft>
              <a:buClr>
                <a:srgbClr val="000000"/>
              </a:buClr>
              <a:buSzPct val="100000"/>
              <a:buNone/>
              <a:defRPr/>
            </a:pPr>
            <a:r>
              <a:rPr lang="sv-SE" altLang="en-US" sz="2400" dirty="0"/>
              <a:t>- Individens utveckling ej resultat.</a:t>
            </a:r>
          </a:p>
          <a:p>
            <a:pPr marL="0" indent="0">
              <a:lnSpc>
                <a:spcPct val="93000"/>
              </a:lnSpc>
              <a:spcAft>
                <a:spcPts val="1413"/>
              </a:spcAft>
              <a:buClr>
                <a:srgbClr val="000000"/>
              </a:buClr>
              <a:buSzPct val="100000"/>
              <a:buNone/>
              <a:defRPr/>
            </a:pPr>
            <a:r>
              <a:rPr lang="sv-SE" altLang="en-US" sz="2400" dirty="0"/>
              <a:t>- Att lyckas och utmanas vid varje träning.</a:t>
            </a:r>
          </a:p>
          <a:p>
            <a:pPr marL="0" indent="0">
              <a:lnSpc>
                <a:spcPct val="93000"/>
              </a:lnSpc>
              <a:spcAft>
                <a:spcPts val="1413"/>
              </a:spcAft>
              <a:buClr>
                <a:srgbClr val="000000"/>
              </a:buClr>
              <a:buSzPct val="100000"/>
              <a:buNone/>
              <a:defRPr/>
            </a:pPr>
            <a:r>
              <a:rPr lang="sv-SE" altLang="en-US" sz="2400" dirty="0"/>
              <a:t>- Att se varje barn vid träning och match. </a:t>
            </a:r>
          </a:p>
          <a:p>
            <a:endParaRPr lang="sv-SE" dirty="0"/>
          </a:p>
        </p:txBody>
      </p:sp>
      <p:pic>
        <p:nvPicPr>
          <p:cNvPr id="4" name="Bildobjekt 3"/>
          <p:cNvPicPr>
            <a:picLocks noChangeAspect="1"/>
          </p:cNvPicPr>
          <p:nvPr/>
        </p:nvPicPr>
        <p:blipFill>
          <a:blip r:embed="rId2"/>
          <a:stretch>
            <a:fillRect/>
          </a:stretch>
        </p:blipFill>
        <p:spPr>
          <a:xfrm>
            <a:off x="9652870" y="4624171"/>
            <a:ext cx="1581371" cy="1552792"/>
          </a:xfrm>
          <a:prstGeom prst="rect">
            <a:avLst/>
          </a:prstGeom>
        </p:spPr>
      </p:pic>
    </p:spTree>
    <p:extLst>
      <p:ext uri="{BB962C8B-B14F-4D97-AF65-F5344CB8AC3E}">
        <p14:creationId xmlns:p14="http://schemas.microsoft.com/office/powerpoint/2010/main" val="2611004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ROLLER</a:t>
            </a:r>
          </a:p>
        </p:txBody>
      </p:sp>
      <p:sp>
        <p:nvSpPr>
          <p:cNvPr id="3" name="Platshållare för innehåll 2"/>
          <p:cNvSpPr>
            <a:spLocks noGrp="1"/>
          </p:cNvSpPr>
          <p:nvPr>
            <p:ph idx="1"/>
          </p:nvPr>
        </p:nvSpPr>
        <p:spPr>
          <a:xfrm>
            <a:off x="838200" y="1629295"/>
            <a:ext cx="10515600" cy="4547668"/>
          </a:xfrm>
        </p:spPr>
        <p:txBody>
          <a:bodyPr>
            <a:normAutofit/>
          </a:bodyPr>
          <a:lstStyle/>
          <a:p>
            <a:pPr marL="0" indent="0">
              <a:buNone/>
            </a:pPr>
            <a:r>
              <a:rPr lang="sv-SE" sz="2400" dirty="0" smtClean="0"/>
              <a:t>Vi tränare/ledare hjälps åt vid träningar, matcher och cuper, men vi har delat upp ansvarområden enligt följande:</a:t>
            </a:r>
          </a:p>
          <a:p>
            <a:pPr marL="0" indent="0">
              <a:buNone/>
            </a:pPr>
            <a:endParaRPr lang="sv-SE" dirty="0" smtClean="0"/>
          </a:p>
          <a:p>
            <a:r>
              <a:rPr lang="sv-SE" sz="2400" b="1" dirty="0" smtClean="0">
                <a:solidFill>
                  <a:schemeClr val="accent1">
                    <a:lumMod val="50000"/>
                  </a:schemeClr>
                </a:solidFill>
              </a:rPr>
              <a:t>Lagledare: </a:t>
            </a:r>
            <a:r>
              <a:rPr lang="sv-SE" sz="2400" dirty="0" smtClean="0"/>
              <a:t>Carina </a:t>
            </a:r>
            <a:r>
              <a:rPr lang="sv-SE" sz="2000" dirty="0" smtClean="0"/>
              <a:t>(sköter allt administrativt runt laget)</a:t>
            </a:r>
          </a:p>
          <a:p>
            <a:r>
              <a:rPr lang="sv-SE" sz="2400" b="1" dirty="0" smtClean="0">
                <a:solidFill>
                  <a:schemeClr val="accent1">
                    <a:lumMod val="50000"/>
                  </a:schemeClr>
                </a:solidFill>
              </a:rPr>
              <a:t>Huvudtränare: </a:t>
            </a:r>
            <a:r>
              <a:rPr lang="sv-SE" sz="2400" dirty="0" smtClean="0"/>
              <a:t>Mattias</a:t>
            </a:r>
          </a:p>
          <a:p>
            <a:r>
              <a:rPr lang="sv-SE" sz="2400" b="1" dirty="0" smtClean="0">
                <a:solidFill>
                  <a:schemeClr val="accent1">
                    <a:lumMod val="50000"/>
                  </a:schemeClr>
                </a:solidFill>
              </a:rPr>
              <a:t>Tränare: </a:t>
            </a:r>
            <a:r>
              <a:rPr lang="sv-SE" sz="2400" dirty="0" smtClean="0"/>
              <a:t>Magnus, Per, Christin, </a:t>
            </a:r>
            <a:r>
              <a:rPr lang="sv-SE" sz="2400" dirty="0" err="1" smtClean="0"/>
              <a:t>Esrom</a:t>
            </a:r>
            <a:r>
              <a:rPr lang="sv-SE" sz="2400" dirty="0" smtClean="0"/>
              <a:t> och Carina</a:t>
            </a:r>
          </a:p>
          <a:p>
            <a:r>
              <a:rPr lang="sv-SE" sz="2400" b="1" dirty="0" smtClean="0">
                <a:solidFill>
                  <a:schemeClr val="accent1">
                    <a:lumMod val="50000"/>
                  </a:schemeClr>
                </a:solidFill>
              </a:rPr>
              <a:t>Målvaktstränare: </a:t>
            </a:r>
            <a:r>
              <a:rPr lang="sv-SE" sz="2400" dirty="0" err="1" smtClean="0"/>
              <a:t>Esrom</a:t>
            </a:r>
            <a:endParaRPr lang="sv-SE" sz="2400" dirty="0" smtClean="0"/>
          </a:p>
          <a:p>
            <a:r>
              <a:rPr lang="sv-SE" sz="2400" b="1" dirty="0" smtClean="0">
                <a:solidFill>
                  <a:schemeClr val="accent1">
                    <a:lumMod val="50000"/>
                  </a:schemeClr>
                </a:solidFill>
              </a:rPr>
              <a:t>Ekonomi:</a:t>
            </a:r>
            <a:r>
              <a:rPr lang="sv-SE" sz="2400" dirty="0" smtClean="0">
                <a:solidFill>
                  <a:schemeClr val="accent1">
                    <a:lumMod val="50000"/>
                  </a:schemeClr>
                </a:solidFill>
              </a:rPr>
              <a:t> </a:t>
            </a:r>
            <a:r>
              <a:rPr lang="sv-SE" sz="2400" dirty="0" smtClean="0"/>
              <a:t>Per, Christin och Carina</a:t>
            </a:r>
          </a:p>
          <a:p>
            <a:r>
              <a:rPr lang="sv-SE" sz="2400" b="1" dirty="0" smtClean="0">
                <a:solidFill>
                  <a:schemeClr val="accent1">
                    <a:lumMod val="50000"/>
                  </a:schemeClr>
                </a:solidFill>
              </a:rPr>
              <a:t>Föräldragruppen: </a:t>
            </a:r>
            <a:r>
              <a:rPr lang="sv-SE" sz="2400" dirty="0" smtClean="0"/>
              <a:t>Carina och Pernilla</a:t>
            </a:r>
          </a:p>
          <a:p>
            <a:pPr marL="0" indent="0">
              <a:buNone/>
            </a:pPr>
            <a:endParaRPr lang="sv-SE" dirty="0"/>
          </a:p>
        </p:txBody>
      </p:sp>
      <p:pic>
        <p:nvPicPr>
          <p:cNvPr id="4" name="Bildobjekt 3"/>
          <p:cNvPicPr>
            <a:picLocks noChangeAspect="1"/>
          </p:cNvPicPr>
          <p:nvPr/>
        </p:nvPicPr>
        <p:blipFill>
          <a:blip r:embed="rId2"/>
          <a:stretch>
            <a:fillRect/>
          </a:stretch>
        </p:blipFill>
        <p:spPr>
          <a:xfrm>
            <a:off x="9652870" y="4624171"/>
            <a:ext cx="1581371" cy="1552792"/>
          </a:xfrm>
          <a:prstGeom prst="rect">
            <a:avLst/>
          </a:prstGeom>
        </p:spPr>
      </p:pic>
    </p:spTree>
    <p:extLst>
      <p:ext uri="{BB962C8B-B14F-4D97-AF65-F5344CB8AC3E}">
        <p14:creationId xmlns:p14="http://schemas.microsoft.com/office/powerpoint/2010/main" val="66324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a:solidFill>
                  <a:schemeClr val="accent1">
                    <a:lumMod val="50000"/>
                  </a:schemeClr>
                </a:solidFill>
              </a:rPr>
              <a:t>TRÄNING</a:t>
            </a:r>
          </a:p>
        </p:txBody>
      </p:sp>
      <p:sp>
        <p:nvSpPr>
          <p:cNvPr id="3" name="Platshållare för innehåll 2"/>
          <p:cNvSpPr>
            <a:spLocks noGrp="1"/>
          </p:cNvSpPr>
          <p:nvPr>
            <p:ph idx="1"/>
          </p:nvPr>
        </p:nvSpPr>
        <p:spPr>
          <a:xfrm>
            <a:off x="838201" y="1579418"/>
            <a:ext cx="7599218" cy="4597545"/>
          </a:xfrm>
        </p:spPr>
        <p:txBody>
          <a:bodyPr>
            <a:normAutofit fontScale="92500" lnSpcReduction="10000"/>
          </a:bodyPr>
          <a:lstStyle/>
          <a:p>
            <a:pPr marL="0" indent="0">
              <a:buNone/>
            </a:pPr>
            <a:r>
              <a:rPr lang="sv-SE" sz="2600" dirty="0" smtClean="0">
                <a:solidFill>
                  <a:schemeClr val="accent1">
                    <a:lumMod val="50000"/>
                  </a:schemeClr>
                </a:solidFill>
              </a:rPr>
              <a:t>Fyra aktiviteter per vecka i genomsnitt under säsongen</a:t>
            </a:r>
          </a:p>
          <a:p>
            <a:pPr>
              <a:buFontTx/>
              <a:buChar char="-"/>
            </a:pPr>
            <a:r>
              <a:rPr lang="sv-SE" sz="2200" dirty="0"/>
              <a:t>Under seriesäsongen tre träningar och en match.</a:t>
            </a:r>
          </a:p>
          <a:p>
            <a:pPr marL="0" indent="0">
              <a:buNone/>
            </a:pPr>
            <a:endParaRPr lang="sv-SE" sz="2400" dirty="0" smtClean="0"/>
          </a:p>
          <a:p>
            <a:pPr marL="0" indent="0">
              <a:buNone/>
            </a:pPr>
            <a:r>
              <a:rPr lang="sv-SE" sz="2600" dirty="0" smtClean="0">
                <a:solidFill>
                  <a:schemeClr val="accent1">
                    <a:lumMod val="50000"/>
                  </a:schemeClr>
                </a:solidFill>
              </a:rPr>
              <a:t>Kallelse via laget.se</a:t>
            </a:r>
          </a:p>
          <a:p>
            <a:pPr>
              <a:buFontTx/>
              <a:buChar char="-"/>
            </a:pPr>
            <a:r>
              <a:rPr lang="sv-SE" sz="2200" dirty="0"/>
              <a:t>Svara så snart ni kan för att underlätta planering av </a:t>
            </a:r>
            <a:r>
              <a:rPr lang="sv-SE" sz="2200" dirty="0" smtClean="0"/>
              <a:t>träning</a:t>
            </a:r>
            <a:r>
              <a:rPr lang="sv-SE" sz="2200" dirty="0"/>
              <a:t>.</a:t>
            </a:r>
          </a:p>
          <a:p>
            <a:pPr>
              <a:buFontTx/>
              <a:buChar char="-"/>
            </a:pPr>
            <a:r>
              <a:rPr lang="sv-SE" sz="2200" dirty="0"/>
              <a:t>Kom i god tid till träning.</a:t>
            </a:r>
          </a:p>
          <a:p>
            <a:pPr marL="0" indent="0">
              <a:buNone/>
            </a:pPr>
            <a:endParaRPr lang="sv-SE" sz="2400" dirty="0" smtClean="0"/>
          </a:p>
          <a:p>
            <a:pPr marL="0" indent="0">
              <a:buNone/>
            </a:pPr>
            <a:r>
              <a:rPr lang="sv-SE" sz="2600" dirty="0" smtClean="0">
                <a:solidFill>
                  <a:schemeClr val="accent1">
                    <a:lumMod val="50000"/>
                  </a:schemeClr>
                </a:solidFill>
              </a:rPr>
              <a:t>Träningsupplägg i stort</a:t>
            </a:r>
          </a:p>
          <a:p>
            <a:pPr>
              <a:buFontTx/>
              <a:buChar char="-"/>
            </a:pPr>
            <a:r>
              <a:rPr lang="sv-SE" sz="2200" dirty="0"/>
              <a:t>Förberedelseträning och spelövningar</a:t>
            </a:r>
          </a:p>
          <a:p>
            <a:pPr marL="0" indent="0">
              <a:buNone/>
            </a:pPr>
            <a:endParaRPr lang="sv-SE" sz="2400" dirty="0" smtClean="0"/>
          </a:p>
          <a:p>
            <a:pPr marL="0" indent="0">
              <a:buNone/>
            </a:pPr>
            <a:r>
              <a:rPr lang="sv-SE" sz="2600" dirty="0" smtClean="0">
                <a:solidFill>
                  <a:schemeClr val="accent1">
                    <a:lumMod val="50000"/>
                  </a:schemeClr>
                </a:solidFill>
              </a:rPr>
              <a:t>Observera att benskydd måste användas på träning!</a:t>
            </a:r>
          </a:p>
          <a:p>
            <a:endParaRPr lang="sv-SE" dirty="0"/>
          </a:p>
        </p:txBody>
      </p:sp>
      <p:pic>
        <p:nvPicPr>
          <p:cNvPr id="4" name="Bildobjekt 3"/>
          <p:cNvPicPr>
            <a:picLocks noChangeAspect="1"/>
          </p:cNvPicPr>
          <p:nvPr/>
        </p:nvPicPr>
        <p:blipFill>
          <a:blip r:embed="rId2"/>
          <a:stretch>
            <a:fillRect/>
          </a:stretch>
        </p:blipFill>
        <p:spPr>
          <a:xfrm>
            <a:off x="9652870" y="4624171"/>
            <a:ext cx="1581371" cy="1552792"/>
          </a:xfrm>
          <a:prstGeom prst="rect">
            <a:avLst/>
          </a:prstGeom>
        </p:spPr>
      </p:pic>
    </p:spTree>
    <p:extLst>
      <p:ext uri="{BB962C8B-B14F-4D97-AF65-F5344CB8AC3E}">
        <p14:creationId xmlns:p14="http://schemas.microsoft.com/office/powerpoint/2010/main" val="2188914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b="1" dirty="0" smtClean="0">
                <a:solidFill>
                  <a:schemeClr val="accent1">
                    <a:lumMod val="50000"/>
                  </a:schemeClr>
                </a:solidFill>
              </a:rPr>
              <a:t>Seriespel och cuper</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1" y="1825625"/>
            <a:ext cx="6751320" cy="4351338"/>
          </a:xfrm>
        </p:spPr>
        <p:txBody>
          <a:bodyPr>
            <a:normAutofit fontScale="85000" lnSpcReduction="10000"/>
          </a:bodyPr>
          <a:lstStyle/>
          <a:p>
            <a:r>
              <a:rPr lang="sv-SE" sz="2400" dirty="0"/>
              <a:t>Vi har två lag anmälda till 7 mot 7-serien</a:t>
            </a:r>
          </a:p>
          <a:p>
            <a:endParaRPr lang="sv-SE" sz="2400" dirty="0"/>
          </a:p>
          <a:p>
            <a:r>
              <a:rPr lang="sv-SE" sz="2400" dirty="0" smtClean="0"/>
              <a:t>Enhetliga </a:t>
            </a:r>
            <a:r>
              <a:rPr lang="sv-SE" sz="2400" dirty="0"/>
              <a:t>kläder vid match. IFK:s shorts, strumpor och matchtröja. Benskydd är ett måste.</a:t>
            </a:r>
          </a:p>
          <a:p>
            <a:pPr marL="0" indent="0">
              <a:buNone/>
            </a:pPr>
            <a:endParaRPr lang="sv-SE" sz="2400" dirty="0"/>
          </a:p>
          <a:p>
            <a:r>
              <a:rPr lang="sv-SE" sz="2400" dirty="0" smtClean="0"/>
              <a:t>För </a:t>
            </a:r>
            <a:r>
              <a:rPr lang="sv-SE" sz="2400" dirty="0"/>
              <a:t>att vara aktuell för match måste man träna kontinuerligt. Har man varit skadad så börjar man träna innan match.</a:t>
            </a:r>
          </a:p>
          <a:p>
            <a:pPr marL="0" indent="0">
              <a:buNone/>
            </a:pPr>
            <a:endParaRPr lang="sv-SE" sz="2400" dirty="0"/>
          </a:p>
          <a:p>
            <a:r>
              <a:rPr lang="sv-SE" sz="2400" dirty="0" smtClean="0"/>
              <a:t>Med </a:t>
            </a:r>
            <a:r>
              <a:rPr lang="sv-SE" sz="2400" dirty="0"/>
              <a:t>anledning av Covid-19 så är </a:t>
            </a:r>
            <a:r>
              <a:rPr lang="sv-SE" sz="2400" b="1" dirty="0"/>
              <a:t>ingen publik tillåten </a:t>
            </a:r>
            <a:r>
              <a:rPr lang="sv-SE" sz="2400" dirty="0"/>
              <a:t>på </a:t>
            </a:r>
            <a:r>
              <a:rPr lang="sv-SE" sz="2400" dirty="0" smtClean="0"/>
              <a:t>matcher. Vänligen respektera detta.</a:t>
            </a:r>
            <a:endParaRPr lang="sv-SE" sz="2400" dirty="0"/>
          </a:p>
          <a:p>
            <a:pPr marL="0" indent="0">
              <a:buNone/>
            </a:pPr>
            <a:endParaRPr lang="sv-SE" sz="2400" dirty="0"/>
          </a:p>
          <a:p>
            <a:r>
              <a:rPr lang="sv-SE" sz="2400" dirty="0" smtClean="0"/>
              <a:t>Vi </a:t>
            </a:r>
            <a:r>
              <a:rPr lang="sv-SE" sz="2400" dirty="0"/>
              <a:t>är inte anmälda till någon cup i nuläget utan inväntar utvecklingen gällande Covid-19</a:t>
            </a:r>
          </a:p>
          <a:p>
            <a:endParaRPr lang="sv-SE" dirty="0"/>
          </a:p>
        </p:txBody>
      </p:sp>
      <p:pic>
        <p:nvPicPr>
          <p:cNvPr id="4" name="Bildobjekt 3"/>
          <p:cNvPicPr>
            <a:picLocks noChangeAspect="1"/>
          </p:cNvPicPr>
          <p:nvPr/>
        </p:nvPicPr>
        <p:blipFill>
          <a:blip r:embed="rId2"/>
          <a:stretch>
            <a:fillRect/>
          </a:stretch>
        </p:blipFill>
        <p:spPr>
          <a:xfrm>
            <a:off x="9652870" y="4624171"/>
            <a:ext cx="1581371" cy="1552792"/>
          </a:xfrm>
          <a:prstGeom prst="rect">
            <a:avLst/>
          </a:prstGeom>
        </p:spPr>
      </p:pic>
    </p:spTree>
    <p:extLst>
      <p:ext uri="{BB962C8B-B14F-4D97-AF65-F5344CB8AC3E}">
        <p14:creationId xmlns:p14="http://schemas.microsoft.com/office/powerpoint/2010/main" val="38544193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solidFill>
                  <a:schemeClr val="accent1">
                    <a:lumMod val="50000"/>
                  </a:schemeClr>
                </a:solidFill>
              </a:rPr>
              <a:t>Spelform 7 mot 7</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0" y="1825625"/>
            <a:ext cx="8937567" cy="4351338"/>
          </a:xfrm>
        </p:spPr>
        <p:txBody>
          <a:bodyPr>
            <a:normAutofit/>
          </a:bodyPr>
          <a:lstStyle/>
          <a:p>
            <a:r>
              <a:rPr lang="sv-SE" sz="2400" dirty="0" smtClean="0"/>
              <a:t>SvFF nationella spelformer</a:t>
            </a:r>
          </a:p>
          <a:p>
            <a:r>
              <a:rPr lang="sv-SE" sz="2400" dirty="0" smtClean="0"/>
              <a:t>Speltid 3 x 20 min</a:t>
            </a:r>
          </a:p>
          <a:p>
            <a:r>
              <a:rPr lang="sv-SE" sz="2400" dirty="0" smtClean="0"/>
              <a:t>Fria byten, men rekommendation att enbart byta i paus.</a:t>
            </a:r>
          </a:p>
          <a:p>
            <a:r>
              <a:rPr lang="sv-SE" sz="2400" dirty="0" smtClean="0"/>
              <a:t>3 avbytare per lag</a:t>
            </a:r>
          </a:p>
          <a:p>
            <a:r>
              <a:rPr lang="sv-SE" sz="2400" dirty="0" smtClean="0"/>
              <a:t>10 spelare kallas per match, viktigt att anmäla frånvaro i tid.</a:t>
            </a:r>
          </a:p>
          <a:p>
            <a:pPr marL="0" indent="0">
              <a:buNone/>
            </a:pPr>
            <a:endParaRPr lang="sv-SE" sz="2400" dirty="0"/>
          </a:p>
        </p:txBody>
      </p:sp>
      <p:pic>
        <p:nvPicPr>
          <p:cNvPr id="4" name="Bildobjekt 3"/>
          <p:cNvPicPr>
            <a:picLocks noChangeAspect="1"/>
          </p:cNvPicPr>
          <p:nvPr/>
        </p:nvPicPr>
        <p:blipFill>
          <a:blip r:embed="rId2"/>
          <a:stretch>
            <a:fillRect/>
          </a:stretch>
        </p:blipFill>
        <p:spPr>
          <a:xfrm>
            <a:off x="9768703" y="4628445"/>
            <a:ext cx="1585097" cy="1548518"/>
          </a:xfrm>
          <a:prstGeom prst="rect">
            <a:avLst/>
          </a:prstGeom>
        </p:spPr>
      </p:pic>
    </p:spTree>
    <p:extLst>
      <p:ext uri="{BB962C8B-B14F-4D97-AF65-F5344CB8AC3E}">
        <p14:creationId xmlns:p14="http://schemas.microsoft.com/office/powerpoint/2010/main" val="1240440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9602"/>
          </a:xfrm>
        </p:spPr>
        <p:txBody>
          <a:bodyPr/>
          <a:lstStyle/>
          <a:p>
            <a:r>
              <a:rPr lang="sv-SE" b="1" dirty="0">
                <a:solidFill>
                  <a:schemeClr val="accent1">
                    <a:lumMod val="50000"/>
                  </a:schemeClr>
                </a:solidFill>
              </a:rPr>
              <a:t>TRÄNINGSKLÄDER</a:t>
            </a:r>
          </a:p>
        </p:txBody>
      </p:sp>
      <p:sp>
        <p:nvSpPr>
          <p:cNvPr id="3" name="Platshållare för innehåll 2"/>
          <p:cNvSpPr>
            <a:spLocks noGrp="1"/>
          </p:cNvSpPr>
          <p:nvPr>
            <p:ph idx="1"/>
          </p:nvPr>
        </p:nvSpPr>
        <p:spPr>
          <a:xfrm>
            <a:off x="838200" y="1670858"/>
            <a:ext cx="9428018" cy="4506105"/>
          </a:xfrm>
        </p:spPr>
        <p:txBody>
          <a:bodyPr>
            <a:normAutofit lnSpcReduction="10000"/>
          </a:bodyPr>
          <a:lstStyle/>
          <a:p>
            <a:pPr marL="0" indent="0">
              <a:buNone/>
            </a:pPr>
            <a:r>
              <a:rPr lang="sv-SE" sz="2400" dirty="0" smtClean="0"/>
              <a:t>Till i år är den stora skillnaden att du själv beställer det du önskar från föreningens utvalda kollektion av tränings- och fritidskläder direkt via teamsales på </a:t>
            </a:r>
            <a:r>
              <a:rPr lang="sv-SE" sz="2400" b="1" dirty="0" smtClean="0">
                <a:solidFill>
                  <a:schemeClr val="accent1">
                    <a:lumMod val="50000"/>
                  </a:schemeClr>
                </a:solidFill>
              </a:rPr>
              <a:t>stadium.se</a:t>
            </a:r>
            <a:r>
              <a:rPr lang="sv-SE" sz="2400" b="1" dirty="0" smtClean="0">
                <a:solidFill>
                  <a:schemeClr val="accent1">
                    <a:lumMod val="50000"/>
                  </a:schemeClr>
                </a:solidFill>
              </a:rPr>
              <a:t>. </a:t>
            </a:r>
            <a:endParaRPr lang="sv-SE" sz="2400" b="1" dirty="0" smtClean="0">
              <a:solidFill>
                <a:schemeClr val="accent1">
                  <a:lumMod val="50000"/>
                </a:schemeClr>
              </a:solidFill>
            </a:endParaRPr>
          </a:p>
          <a:p>
            <a:pPr marL="0" indent="0">
              <a:buNone/>
            </a:pPr>
            <a:endParaRPr lang="sv-SE" sz="2400" b="1" dirty="0" smtClean="0"/>
          </a:p>
          <a:p>
            <a:pPr marL="0" indent="0">
              <a:buNone/>
            </a:pPr>
            <a:r>
              <a:rPr lang="sv-SE" sz="2400" dirty="0" smtClean="0"/>
              <a:t>Ni betalar direkt i webshopen och får välja om ni önskar få produkterna skickade hem, till valfritt Postnord-ombud eller till hämtas på Stadium-butik.</a:t>
            </a:r>
          </a:p>
          <a:p>
            <a:pPr marL="0" indent="0">
              <a:buNone/>
            </a:pPr>
            <a:endParaRPr lang="sv-SE" sz="2400" dirty="0" smtClean="0"/>
          </a:p>
          <a:p>
            <a:pPr marL="0" indent="0">
              <a:buNone/>
            </a:pPr>
            <a:r>
              <a:rPr lang="sv-SE" sz="2400" dirty="0" smtClean="0"/>
              <a:t>Det går inte att välja efternamnstryck på den långärmade tröjan och inte heller siffra på ryggen på den blå matchtröjan. Eventuella nummertryck kan man själv lösa genom Byamössan AB (Sandviksgatan), de har storlek och typsnitt som stämmer. Använd det nummer som ert barn har på laget.se</a:t>
            </a:r>
          </a:p>
          <a:p>
            <a:pPr marL="0" indent="0">
              <a:buNone/>
            </a:pPr>
            <a:endParaRPr lang="sv-SE" dirty="0"/>
          </a:p>
        </p:txBody>
      </p:sp>
    </p:spTree>
    <p:extLst>
      <p:ext uri="{BB962C8B-B14F-4D97-AF65-F5344CB8AC3E}">
        <p14:creationId xmlns:p14="http://schemas.microsoft.com/office/powerpoint/2010/main" val="1249705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23100"/>
          </a:xfrm>
        </p:spPr>
        <p:txBody>
          <a:bodyPr/>
          <a:lstStyle/>
          <a:p>
            <a:r>
              <a:rPr lang="sv-SE" b="1" dirty="0" smtClean="0">
                <a:solidFill>
                  <a:schemeClr val="accent1">
                    <a:lumMod val="50000"/>
                  </a:schemeClr>
                </a:solidFill>
              </a:rPr>
              <a:t>Ekonomi</a:t>
            </a:r>
            <a:endParaRPr lang="sv-SE" b="1" dirty="0">
              <a:solidFill>
                <a:schemeClr val="accent1">
                  <a:lumMod val="50000"/>
                </a:schemeClr>
              </a:solidFill>
            </a:endParaRPr>
          </a:p>
        </p:txBody>
      </p:sp>
      <p:sp>
        <p:nvSpPr>
          <p:cNvPr id="3" name="Platshållare för innehåll 2"/>
          <p:cNvSpPr>
            <a:spLocks noGrp="1"/>
          </p:cNvSpPr>
          <p:nvPr>
            <p:ph idx="1"/>
          </p:nvPr>
        </p:nvSpPr>
        <p:spPr>
          <a:xfrm>
            <a:off x="838200" y="1454727"/>
            <a:ext cx="10515600" cy="4871258"/>
          </a:xfrm>
        </p:spPr>
        <p:txBody>
          <a:bodyPr>
            <a:normAutofit fontScale="92500" lnSpcReduction="10000"/>
          </a:bodyPr>
          <a:lstStyle/>
          <a:p>
            <a:pPr marL="0" indent="0">
              <a:buNone/>
            </a:pPr>
            <a:r>
              <a:rPr lang="sv-SE" sz="2600" dirty="0" smtClean="0">
                <a:solidFill>
                  <a:schemeClr val="accent1">
                    <a:lumMod val="50000"/>
                  </a:schemeClr>
                </a:solidFill>
              </a:rPr>
              <a:t>Tanken är att följande intäkter för laget ska ge ett 0 resultat:</a:t>
            </a:r>
          </a:p>
          <a:p>
            <a:pPr marL="0" indent="0">
              <a:buNone/>
            </a:pPr>
            <a:r>
              <a:rPr lang="sv-SE" sz="2200" dirty="0"/>
              <a:t>Intäkter från spelaravgifter, arbetsuppdrag för föreningen, LOK-stöd. Det täcker kostnader för planhyra, serie- och cupavgifter (3 </a:t>
            </a:r>
            <a:r>
              <a:rPr lang="sv-SE" sz="2200" dirty="0" smtClean="0"/>
              <a:t>cuper), domaravgifter, lagets </a:t>
            </a:r>
            <a:r>
              <a:rPr lang="sv-SE" sz="2200" dirty="0"/>
              <a:t>material, overhead-kostnader (kansli), tränar- och ledarutbildningar.</a:t>
            </a:r>
            <a:endParaRPr lang="sv-SE" sz="2400" dirty="0"/>
          </a:p>
          <a:p>
            <a:pPr marL="0" indent="0">
              <a:buNone/>
            </a:pPr>
            <a:r>
              <a:rPr lang="sv-SE" sz="2600" dirty="0" smtClean="0">
                <a:solidFill>
                  <a:schemeClr val="accent1">
                    <a:lumMod val="50000"/>
                  </a:schemeClr>
                </a:solidFill>
              </a:rPr>
              <a:t>Gemensamma aktiviteter</a:t>
            </a:r>
          </a:p>
          <a:p>
            <a:pPr marL="0" indent="0">
              <a:buNone/>
            </a:pPr>
            <a:r>
              <a:rPr lang="sv-SE" sz="2200" dirty="0"/>
              <a:t>Spelare och föräldrar måste delta i de för IFK obligatoriska gemensamma aktiviteter som syftar till att förbättra IFK Luleås ekonomi.</a:t>
            </a:r>
          </a:p>
          <a:p>
            <a:pPr marL="0" indent="0">
              <a:buNone/>
            </a:pPr>
            <a:r>
              <a:rPr lang="sv-SE" sz="2200" dirty="0"/>
              <a:t>Idrottsrabatten (5 häften vår och höst)</a:t>
            </a:r>
          </a:p>
          <a:p>
            <a:pPr marL="0" indent="0">
              <a:buNone/>
            </a:pPr>
            <a:endParaRPr lang="sv-SE" dirty="0" smtClean="0"/>
          </a:p>
          <a:p>
            <a:r>
              <a:rPr lang="sv-SE" sz="2200" b="1" dirty="0" smtClean="0"/>
              <a:t>Spelaravgift: </a:t>
            </a:r>
            <a:r>
              <a:rPr lang="sv-SE" sz="2200" dirty="0" smtClean="0"/>
              <a:t>1110 kr</a:t>
            </a:r>
          </a:p>
          <a:p>
            <a:r>
              <a:rPr lang="sv-SE" sz="2200" b="1" dirty="0" smtClean="0"/>
              <a:t>Medlemsavgift: </a:t>
            </a:r>
            <a:r>
              <a:rPr lang="sv-SE" sz="2200" dirty="0" smtClean="0"/>
              <a:t>200 kr för enskild medlem, 400 kr för familj</a:t>
            </a:r>
          </a:p>
          <a:p>
            <a:r>
              <a:rPr lang="sv-SE" sz="2200" dirty="0" smtClean="0"/>
              <a:t>Medlems- och spelaravgift måste vara betalda före första seriematch</a:t>
            </a:r>
          </a:p>
          <a:p>
            <a:r>
              <a:rPr lang="sv-SE" sz="2200" dirty="0" smtClean="0"/>
              <a:t>Egenavgifter för cuper ska vara betalda innan aktiviteten.</a:t>
            </a:r>
            <a:endParaRPr lang="sv-SE" sz="2200" dirty="0"/>
          </a:p>
        </p:txBody>
      </p:sp>
    </p:spTree>
    <p:extLst>
      <p:ext uri="{BB962C8B-B14F-4D97-AF65-F5344CB8AC3E}">
        <p14:creationId xmlns:p14="http://schemas.microsoft.com/office/powerpoint/2010/main" val="2696495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759</Words>
  <Application>Microsoft Office PowerPoint</Application>
  <PresentationFormat>Bredbild</PresentationFormat>
  <Paragraphs>82</Paragraphs>
  <Slides>11</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Calibri Light</vt:lpstr>
      <vt:lpstr>Office-tema</vt:lpstr>
      <vt:lpstr>IFK Luleå P08 - Säsongen 2020</vt:lpstr>
      <vt:lpstr>GLÄDJE – KAMRATSKAP-  KVALITÉ - ENGAGEMANG</vt:lpstr>
      <vt:lpstr>Vår målbild</vt:lpstr>
      <vt:lpstr>ROLLER</vt:lpstr>
      <vt:lpstr>TRÄNING</vt:lpstr>
      <vt:lpstr>Seriespel och cuper</vt:lpstr>
      <vt:lpstr>Spelform 7 mot 7</vt:lpstr>
      <vt:lpstr>TRÄNINGSKLÄDER</vt:lpstr>
      <vt:lpstr>Ekonomi</vt:lpstr>
      <vt:lpstr>GOTHIA 2023</vt:lpstr>
      <vt:lpstr>ÖVRIGT</vt:lpstr>
    </vt:vector>
  </TitlesOfParts>
  <Company>Pensionsmyndigheten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Carina Sondell</dc:creator>
  <cp:lastModifiedBy>Carina Sondell</cp:lastModifiedBy>
  <cp:revision>16</cp:revision>
  <dcterms:created xsi:type="dcterms:W3CDTF">2020-05-06T09:44:52Z</dcterms:created>
  <dcterms:modified xsi:type="dcterms:W3CDTF">2020-05-09T07:55:09Z</dcterms:modified>
</cp:coreProperties>
</file>