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318" r:id="rId6"/>
    <p:sldId id="363" r:id="rId7"/>
    <p:sldId id="334" r:id="rId8"/>
    <p:sldId id="365" r:id="rId9"/>
    <p:sldId id="366" r:id="rId10"/>
    <p:sldId id="326" r:id="rId11"/>
    <p:sldId id="268" r:id="rId12"/>
    <p:sldId id="294" r:id="rId13"/>
    <p:sldId id="333" r:id="rId14"/>
    <p:sldId id="312" r:id="rId15"/>
    <p:sldId id="367" r:id="rId16"/>
    <p:sldId id="335" r:id="rId17"/>
    <p:sldId id="339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1AB"/>
    <a:srgbClr val="4463A9"/>
    <a:srgbClr val="FBED55"/>
    <a:srgbClr val="0534AD"/>
    <a:srgbClr val="EE8040"/>
    <a:srgbClr val="006BB1"/>
    <a:srgbClr val="FFC000"/>
    <a:srgbClr val="4A2B25"/>
    <a:srgbClr val="FFFFFF"/>
    <a:srgbClr val="BF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38B1-0046-491F-B831-E3AABEF1C454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7602A-E0F2-4E59-8B41-2151ACE822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33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7602A-E0F2-4E59-8B41-2151ACE8229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2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7602A-E0F2-4E59-8B41-2151ACE8229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0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46E3-E2FA-A0C7-9EB7-A00C8177C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6DA2027-F924-F944-8376-28F13EE0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C410BAB-F9DC-99A8-EEA4-71E81A0C0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9CDD29-736D-860E-4929-05C7BEF03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7602A-E0F2-4E59-8B41-2151ACE8229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2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ECCEDF-11D2-7241-11D5-B726E279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289C8-4D4C-D8F8-D444-BD5480BEC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620664-451C-8133-A25E-865562E7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177FED-81BC-0D3C-D15E-89170217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56F1E4-8DF8-C3E4-6C92-D8C26C3E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0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536B3-7C60-23BF-9FB7-CA617700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8EE566-8F02-F456-27A8-B668AA757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0A534B-0E31-0012-F212-BF98CEE0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AF519D-22D1-4238-0D66-645E6516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788780-CC5A-2F06-230C-BB42888D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83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F4C984A-73B4-84FE-789D-7E75B399B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0E41F87-9A1F-A85A-66AC-62A5B1D00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0BE44D-9DF0-98A7-921F-ADDC7EB5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FDDF6E-E2A7-965F-767D-AC3B52DB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88FD69-4EE5-3B3A-A5EC-FCAB08E0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5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882BD-5298-EF63-E7AC-26104DDB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A95FA1-1C7C-4FA9-9B98-DDC06456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7BF0B3-56C8-FFF4-085C-7B94FBE9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7B08AC-3E45-B8F1-B4E2-C0EEC3B6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56BB8B-9C88-0497-EDD1-AE5DDD45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97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C6D7E-140C-3604-20C4-1AAB6FAB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FAAFF9-B3BD-FDE0-9EDF-F242EC973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E42204-BBA7-FB23-BAFD-6227F54D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9ADB31-FF13-A85E-EC6D-8C41C60B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998EEA-EAF3-AE31-E2B3-D5C325F6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15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600BA-23F9-906F-20FB-5B08833F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F631F6-9155-FEE4-D6C0-44A957599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56C942-DD17-1779-FD2D-001FB727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590C41-4807-3700-4FF7-E845F766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FE4E93-4243-7472-9BBB-DD24AE1A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1F6FA1-1539-4C2D-B10E-B2FB6597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56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528C0-5989-1179-420F-17133068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EE62FD-C9BB-DC48-E84E-07CF625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0964D9-10EE-31BF-C90A-56ADB18D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72D15A-21C7-2ADC-BE6D-750C894F5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BC24D72-734B-68A9-2464-B502EAF38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1DFF852-0FBE-CC09-948F-E39E9413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DB87B9E-C107-84CF-F7E7-53567B1D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DBB2E9-9808-D917-74E8-F34FD541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4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0D262-F82A-4A9E-8875-5A90358E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2ED8F9A-5212-F355-00FE-8601BDC2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1B469E-0A54-1223-2CF7-79286956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75CC600-E6F9-D296-139F-C616E68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92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E08F389-18A5-938C-987C-0A86F23E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9F0369-86A2-229D-685B-1C429330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5C1BAF-F3AE-D4D2-25FF-7D55C5B5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07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3F3EB-8FF7-530B-05EA-2FE21E96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1071F7-711D-2F8F-93F9-E9CDB68B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3FA2C4-1BE3-C841-79BE-319D4D67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E00344-C4D0-7E2D-222D-7C50F4FF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6DE38D7-D263-A1D5-2AE6-A0B09AE2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347677-9506-52B0-817E-9A28B330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5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61F1E-6723-6C86-A3DA-E56380BE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7F914EB-EE9E-0FFF-9938-5145C4B00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0ABFA4-8A22-B850-69D4-A7CB7332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E80EF1-1EE3-673E-0AE8-45F00DD8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2179D7-16F8-FF32-1A00-0168166C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539D8-0D1B-8BD1-E733-1CD0116B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00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A732372-E892-D2A7-EF32-25E22ED8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80A92-0487-DCA4-66A3-6508D10AB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797034-51C7-E7B1-0414-CBF740BA9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5E9B4-2DD8-054D-AD42-597C81594FC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D70E83-CA89-CB78-44F8-0A91851C5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125097-4814-9D10-BFBA-E987909E5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person, inomhus, stol&#10;&#10;AI-genererat innehåll kan vara felaktigt.">
            <a:extLst>
              <a:ext uri="{FF2B5EF4-FFF2-40B4-BE49-F238E27FC236}">
                <a16:creationId xmlns:a16="http://schemas.microsoft.com/office/drawing/2014/main" id="{E71E301A-C02E-0252-2B41-734D150219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6655AAF-0EB5-0A92-D791-D7F256832634}"/>
              </a:ext>
            </a:extLst>
          </p:cNvPr>
          <p:cNvSpPr/>
          <p:nvPr/>
        </p:nvSpPr>
        <p:spPr>
          <a:xfrm>
            <a:off x="174000" y="153000"/>
            <a:ext cx="11844000" cy="6552000"/>
          </a:xfrm>
          <a:custGeom>
            <a:avLst/>
            <a:gdLst>
              <a:gd name="csX0" fmla="*/ 0 w 11844000"/>
              <a:gd name="csY0" fmla="*/ 0 h 6552000"/>
              <a:gd name="csX1" fmla="*/ 341386 w 11844000"/>
              <a:gd name="csY1" fmla="*/ 0 h 6552000"/>
              <a:gd name="csX2" fmla="*/ 1038092 w 11844000"/>
              <a:gd name="csY2" fmla="*/ 0 h 6552000"/>
              <a:gd name="csX3" fmla="*/ 1853238 w 11844000"/>
              <a:gd name="csY3" fmla="*/ 0 h 6552000"/>
              <a:gd name="csX4" fmla="*/ 2313064 w 11844000"/>
              <a:gd name="csY4" fmla="*/ 0 h 6552000"/>
              <a:gd name="csX5" fmla="*/ 2891329 w 11844000"/>
              <a:gd name="csY5" fmla="*/ 0 h 6552000"/>
              <a:gd name="csX6" fmla="*/ 3706475 w 11844000"/>
              <a:gd name="csY6" fmla="*/ 0 h 6552000"/>
              <a:gd name="csX7" fmla="*/ 4521621 w 11844000"/>
              <a:gd name="csY7" fmla="*/ 0 h 6552000"/>
              <a:gd name="csX8" fmla="*/ 5455207 w 11844000"/>
              <a:gd name="csY8" fmla="*/ 0 h 6552000"/>
              <a:gd name="csX9" fmla="*/ 5796593 w 11844000"/>
              <a:gd name="csY9" fmla="*/ 0 h 6552000"/>
              <a:gd name="csX10" fmla="*/ 6730179 w 11844000"/>
              <a:gd name="csY10" fmla="*/ 0 h 6552000"/>
              <a:gd name="csX11" fmla="*/ 7071565 w 11844000"/>
              <a:gd name="csY11" fmla="*/ 0 h 6552000"/>
              <a:gd name="csX12" fmla="*/ 8005151 w 11844000"/>
              <a:gd name="csY12" fmla="*/ 0 h 6552000"/>
              <a:gd name="csX13" fmla="*/ 8464976 w 11844000"/>
              <a:gd name="csY13" fmla="*/ 0 h 6552000"/>
              <a:gd name="csX14" fmla="*/ 8806362 w 11844000"/>
              <a:gd name="csY14" fmla="*/ 0 h 6552000"/>
              <a:gd name="csX15" fmla="*/ 9739948 w 11844000"/>
              <a:gd name="csY15" fmla="*/ 0 h 6552000"/>
              <a:gd name="csX16" fmla="*/ 10436654 w 11844000"/>
              <a:gd name="csY16" fmla="*/ 0 h 6552000"/>
              <a:gd name="csX17" fmla="*/ 10896480 w 11844000"/>
              <a:gd name="csY17" fmla="*/ 0 h 6552000"/>
              <a:gd name="csX18" fmla="*/ 11844000 w 11844000"/>
              <a:gd name="csY18" fmla="*/ 0 h 6552000"/>
              <a:gd name="csX19" fmla="*/ 11844000 w 11844000"/>
              <a:gd name="csY19" fmla="*/ 589680 h 6552000"/>
              <a:gd name="csX20" fmla="*/ 11844000 w 11844000"/>
              <a:gd name="csY20" fmla="*/ 1375920 h 6552000"/>
              <a:gd name="csX21" fmla="*/ 11844000 w 11844000"/>
              <a:gd name="csY21" fmla="*/ 2096640 h 6552000"/>
              <a:gd name="csX22" fmla="*/ 11844000 w 11844000"/>
              <a:gd name="csY22" fmla="*/ 2620800 h 6552000"/>
              <a:gd name="csX23" fmla="*/ 11844000 w 11844000"/>
              <a:gd name="csY23" fmla="*/ 3276000 h 6552000"/>
              <a:gd name="csX24" fmla="*/ 11844000 w 11844000"/>
              <a:gd name="csY24" fmla="*/ 4062240 h 6552000"/>
              <a:gd name="csX25" fmla="*/ 11844000 w 11844000"/>
              <a:gd name="csY25" fmla="*/ 4782960 h 6552000"/>
              <a:gd name="csX26" fmla="*/ 11844000 w 11844000"/>
              <a:gd name="csY26" fmla="*/ 5307120 h 6552000"/>
              <a:gd name="csX27" fmla="*/ 11844000 w 11844000"/>
              <a:gd name="csY27" fmla="*/ 6552000 h 6552000"/>
              <a:gd name="csX28" fmla="*/ 11384174 w 11844000"/>
              <a:gd name="csY28" fmla="*/ 6552000 h 6552000"/>
              <a:gd name="csX29" fmla="*/ 10569028 w 11844000"/>
              <a:gd name="csY29" fmla="*/ 6552000 h 6552000"/>
              <a:gd name="csX30" fmla="*/ 9990762 w 11844000"/>
              <a:gd name="csY30" fmla="*/ 6552000 h 6552000"/>
              <a:gd name="csX31" fmla="*/ 9057176 w 11844000"/>
              <a:gd name="csY31" fmla="*/ 6552000 h 6552000"/>
              <a:gd name="csX32" fmla="*/ 8478911 w 11844000"/>
              <a:gd name="csY32" fmla="*/ 6552000 h 6552000"/>
              <a:gd name="csX33" fmla="*/ 8019085 w 11844000"/>
              <a:gd name="csY33" fmla="*/ 6552000 h 6552000"/>
              <a:gd name="csX34" fmla="*/ 7085499 w 11844000"/>
              <a:gd name="csY34" fmla="*/ 6552000 h 6552000"/>
              <a:gd name="csX35" fmla="*/ 6507233 w 11844000"/>
              <a:gd name="csY35" fmla="*/ 6552000 h 6552000"/>
              <a:gd name="csX36" fmla="*/ 5692087 w 11844000"/>
              <a:gd name="csY36" fmla="*/ 6552000 h 6552000"/>
              <a:gd name="csX37" fmla="*/ 4995381 w 11844000"/>
              <a:gd name="csY37" fmla="*/ 6552000 h 6552000"/>
              <a:gd name="csX38" fmla="*/ 4061795 w 11844000"/>
              <a:gd name="csY38" fmla="*/ 6552000 h 6552000"/>
              <a:gd name="csX39" fmla="*/ 3128209 w 11844000"/>
              <a:gd name="csY39" fmla="*/ 6552000 h 6552000"/>
              <a:gd name="csX40" fmla="*/ 2549944 w 11844000"/>
              <a:gd name="csY40" fmla="*/ 6552000 h 6552000"/>
              <a:gd name="csX41" fmla="*/ 1734798 w 11844000"/>
              <a:gd name="csY41" fmla="*/ 6552000 h 6552000"/>
              <a:gd name="csX42" fmla="*/ 1393412 w 11844000"/>
              <a:gd name="csY42" fmla="*/ 6552000 h 6552000"/>
              <a:gd name="csX43" fmla="*/ 0 w 11844000"/>
              <a:gd name="csY43" fmla="*/ 6552000 h 6552000"/>
              <a:gd name="csX44" fmla="*/ 0 w 11844000"/>
              <a:gd name="csY44" fmla="*/ 5896800 h 6552000"/>
              <a:gd name="csX45" fmla="*/ 0 w 11844000"/>
              <a:gd name="csY45" fmla="*/ 5307120 h 6552000"/>
              <a:gd name="csX46" fmla="*/ 0 w 11844000"/>
              <a:gd name="csY46" fmla="*/ 4848480 h 6552000"/>
              <a:gd name="csX47" fmla="*/ 0 w 11844000"/>
              <a:gd name="csY47" fmla="*/ 4258800 h 6552000"/>
              <a:gd name="csX48" fmla="*/ 0 w 11844000"/>
              <a:gd name="csY48" fmla="*/ 3472560 h 6552000"/>
              <a:gd name="csX49" fmla="*/ 0 w 11844000"/>
              <a:gd name="csY49" fmla="*/ 2751840 h 6552000"/>
              <a:gd name="csX50" fmla="*/ 0 w 11844000"/>
              <a:gd name="csY50" fmla="*/ 2162160 h 6552000"/>
              <a:gd name="csX51" fmla="*/ 0 w 11844000"/>
              <a:gd name="csY51" fmla="*/ 1572480 h 6552000"/>
              <a:gd name="csX52" fmla="*/ 0 w 11844000"/>
              <a:gd name="csY52" fmla="*/ 1113840 h 6552000"/>
              <a:gd name="csX53" fmla="*/ 0 w 11844000"/>
              <a:gd name="csY53" fmla="*/ 0 h 655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1844000" h="6552000" extrusionOk="0">
                <a:moveTo>
                  <a:pt x="0" y="0"/>
                </a:moveTo>
                <a:cubicBezTo>
                  <a:pt x="97814" y="9894"/>
                  <a:pt x="253041" y="-16005"/>
                  <a:pt x="341386" y="0"/>
                </a:cubicBezTo>
                <a:cubicBezTo>
                  <a:pt x="429731" y="16005"/>
                  <a:pt x="814916" y="-10717"/>
                  <a:pt x="1038092" y="0"/>
                </a:cubicBezTo>
                <a:cubicBezTo>
                  <a:pt x="1261268" y="10717"/>
                  <a:pt x="1609371" y="-19467"/>
                  <a:pt x="1853238" y="0"/>
                </a:cubicBezTo>
                <a:cubicBezTo>
                  <a:pt x="2097105" y="19467"/>
                  <a:pt x="2151262" y="5639"/>
                  <a:pt x="2313064" y="0"/>
                </a:cubicBezTo>
                <a:cubicBezTo>
                  <a:pt x="2474866" y="-5639"/>
                  <a:pt x="2641506" y="3549"/>
                  <a:pt x="2891329" y="0"/>
                </a:cubicBezTo>
                <a:cubicBezTo>
                  <a:pt x="3141152" y="-3549"/>
                  <a:pt x="3305878" y="-4701"/>
                  <a:pt x="3706475" y="0"/>
                </a:cubicBezTo>
                <a:cubicBezTo>
                  <a:pt x="4107072" y="4701"/>
                  <a:pt x="4261553" y="22912"/>
                  <a:pt x="4521621" y="0"/>
                </a:cubicBezTo>
                <a:cubicBezTo>
                  <a:pt x="4781689" y="-22912"/>
                  <a:pt x="5175626" y="9241"/>
                  <a:pt x="5455207" y="0"/>
                </a:cubicBezTo>
                <a:cubicBezTo>
                  <a:pt x="5734788" y="-9241"/>
                  <a:pt x="5694399" y="9528"/>
                  <a:pt x="5796593" y="0"/>
                </a:cubicBezTo>
                <a:cubicBezTo>
                  <a:pt x="5898787" y="-9528"/>
                  <a:pt x="6327917" y="-46143"/>
                  <a:pt x="6730179" y="0"/>
                </a:cubicBezTo>
                <a:cubicBezTo>
                  <a:pt x="7132441" y="46143"/>
                  <a:pt x="6920277" y="-10901"/>
                  <a:pt x="7071565" y="0"/>
                </a:cubicBezTo>
                <a:cubicBezTo>
                  <a:pt x="7222853" y="10901"/>
                  <a:pt x="7639792" y="44492"/>
                  <a:pt x="8005151" y="0"/>
                </a:cubicBezTo>
                <a:cubicBezTo>
                  <a:pt x="8370510" y="-44492"/>
                  <a:pt x="8327823" y="-22295"/>
                  <a:pt x="8464976" y="0"/>
                </a:cubicBezTo>
                <a:cubicBezTo>
                  <a:pt x="8602129" y="22295"/>
                  <a:pt x="8718381" y="-6829"/>
                  <a:pt x="8806362" y="0"/>
                </a:cubicBezTo>
                <a:cubicBezTo>
                  <a:pt x="8894343" y="6829"/>
                  <a:pt x="9491873" y="-8676"/>
                  <a:pt x="9739948" y="0"/>
                </a:cubicBezTo>
                <a:cubicBezTo>
                  <a:pt x="9988023" y="8676"/>
                  <a:pt x="10236956" y="-6674"/>
                  <a:pt x="10436654" y="0"/>
                </a:cubicBezTo>
                <a:cubicBezTo>
                  <a:pt x="10636352" y="6674"/>
                  <a:pt x="10727906" y="22412"/>
                  <a:pt x="10896480" y="0"/>
                </a:cubicBezTo>
                <a:cubicBezTo>
                  <a:pt x="11065054" y="-22412"/>
                  <a:pt x="11386352" y="28067"/>
                  <a:pt x="11844000" y="0"/>
                </a:cubicBezTo>
                <a:cubicBezTo>
                  <a:pt x="11820783" y="179701"/>
                  <a:pt x="11830234" y="304765"/>
                  <a:pt x="11844000" y="589680"/>
                </a:cubicBezTo>
                <a:cubicBezTo>
                  <a:pt x="11857766" y="874595"/>
                  <a:pt x="11865821" y="993993"/>
                  <a:pt x="11844000" y="1375920"/>
                </a:cubicBezTo>
                <a:cubicBezTo>
                  <a:pt x="11822179" y="1757847"/>
                  <a:pt x="11826986" y="1757071"/>
                  <a:pt x="11844000" y="2096640"/>
                </a:cubicBezTo>
                <a:cubicBezTo>
                  <a:pt x="11861014" y="2436209"/>
                  <a:pt x="11826858" y="2464740"/>
                  <a:pt x="11844000" y="2620800"/>
                </a:cubicBezTo>
                <a:cubicBezTo>
                  <a:pt x="11861142" y="2776860"/>
                  <a:pt x="11867300" y="3066501"/>
                  <a:pt x="11844000" y="3276000"/>
                </a:cubicBezTo>
                <a:cubicBezTo>
                  <a:pt x="11820700" y="3485499"/>
                  <a:pt x="11856427" y="3903741"/>
                  <a:pt x="11844000" y="4062240"/>
                </a:cubicBezTo>
                <a:cubicBezTo>
                  <a:pt x="11831573" y="4220739"/>
                  <a:pt x="11823693" y="4515446"/>
                  <a:pt x="11844000" y="4782960"/>
                </a:cubicBezTo>
                <a:cubicBezTo>
                  <a:pt x="11864307" y="5050474"/>
                  <a:pt x="11832644" y="5087834"/>
                  <a:pt x="11844000" y="5307120"/>
                </a:cubicBezTo>
                <a:cubicBezTo>
                  <a:pt x="11855356" y="5526406"/>
                  <a:pt x="11885135" y="6211405"/>
                  <a:pt x="11844000" y="6552000"/>
                </a:cubicBezTo>
                <a:cubicBezTo>
                  <a:pt x="11638988" y="6535627"/>
                  <a:pt x="11603767" y="6537182"/>
                  <a:pt x="11384174" y="6552000"/>
                </a:cubicBezTo>
                <a:cubicBezTo>
                  <a:pt x="11164581" y="6566818"/>
                  <a:pt x="10921299" y="6577815"/>
                  <a:pt x="10569028" y="6552000"/>
                </a:cubicBezTo>
                <a:cubicBezTo>
                  <a:pt x="10216757" y="6526185"/>
                  <a:pt x="10210196" y="6541502"/>
                  <a:pt x="9990762" y="6552000"/>
                </a:cubicBezTo>
                <a:cubicBezTo>
                  <a:pt x="9771328" y="6562498"/>
                  <a:pt x="9324864" y="6531328"/>
                  <a:pt x="9057176" y="6552000"/>
                </a:cubicBezTo>
                <a:cubicBezTo>
                  <a:pt x="8789488" y="6572672"/>
                  <a:pt x="8622039" y="6529958"/>
                  <a:pt x="8478911" y="6552000"/>
                </a:cubicBezTo>
                <a:cubicBezTo>
                  <a:pt x="8335783" y="6574042"/>
                  <a:pt x="8190203" y="6574703"/>
                  <a:pt x="8019085" y="6552000"/>
                </a:cubicBezTo>
                <a:cubicBezTo>
                  <a:pt x="7847967" y="6529297"/>
                  <a:pt x="7478202" y="6531863"/>
                  <a:pt x="7085499" y="6552000"/>
                </a:cubicBezTo>
                <a:cubicBezTo>
                  <a:pt x="6692796" y="6572137"/>
                  <a:pt x="6718614" y="6538369"/>
                  <a:pt x="6507233" y="6552000"/>
                </a:cubicBezTo>
                <a:cubicBezTo>
                  <a:pt x="6295852" y="6565631"/>
                  <a:pt x="5920612" y="6520524"/>
                  <a:pt x="5692087" y="6552000"/>
                </a:cubicBezTo>
                <a:cubicBezTo>
                  <a:pt x="5463562" y="6583476"/>
                  <a:pt x="5305061" y="6586663"/>
                  <a:pt x="4995381" y="6552000"/>
                </a:cubicBezTo>
                <a:cubicBezTo>
                  <a:pt x="4685701" y="6517337"/>
                  <a:pt x="4423327" y="6551224"/>
                  <a:pt x="4061795" y="6552000"/>
                </a:cubicBezTo>
                <a:cubicBezTo>
                  <a:pt x="3700263" y="6552776"/>
                  <a:pt x="3472283" y="6543483"/>
                  <a:pt x="3128209" y="6552000"/>
                </a:cubicBezTo>
                <a:cubicBezTo>
                  <a:pt x="2784135" y="6560517"/>
                  <a:pt x="2836422" y="6537019"/>
                  <a:pt x="2549944" y="6552000"/>
                </a:cubicBezTo>
                <a:cubicBezTo>
                  <a:pt x="2263467" y="6566981"/>
                  <a:pt x="1988149" y="6566336"/>
                  <a:pt x="1734798" y="6552000"/>
                </a:cubicBezTo>
                <a:cubicBezTo>
                  <a:pt x="1481447" y="6537664"/>
                  <a:pt x="1529484" y="6542392"/>
                  <a:pt x="1393412" y="6552000"/>
                </a:cubicBezTo>
                <a:cubicBezTo>
                  <a:pt x="1257340" y="6561608"/>
                  <a:pt x="454928" y="6518062"/>
                  <a:pt x="0" y="6552000"/>
                </a:cubicBezTo>
                <a:cubicBezTo>
                  <a:pt x="-13498" y="6255886"/>
                  <a:pt x="6174" y="6158822"/>
                  <a:pt x="0" y="5896800"/>
                </a:cubicBezTo>
                <a:cubicBezTo>
                  <a:pt x="-6174" y="5634778"/>
                  <a:pt x="20057" y="5524173"/>
                  <a:pt x="0" y="5307120"/>
                </a:cubicBezTo>
                <a:cubicBezTo>
                  <a:pt x="-20057" y="5090067"/>
                  <a:pt x="20443" y="5032660"/>
                  <a:pt x="0" y="4848480"/>
                </a:cubicBezTo>
                <a:cubicBezTo>
                  <a:pt x="-20443" y="4664300"/>
                  <a:pt x="27681" y="4447674"/>
                  <a:pt x="0" y="4258800"/>
                </a:cubicBezTo>
                <a:cubicBezTo>
                  <a:pt x="-27681" y="4069926"/>
                  <a:pt x="-36014" y="3802224"/>
                  <a:pt x="0" y="3472560"/>
                </a:cubicBezTo>
                <a:cubicBezTo>
                  <a:pt x="36014" y="3142896"/>
                  <a:pt x="10256" y="2995138"/>
                  <a:pt x="0" y="2751840"/>
                </a:cubicBezTo>
                <a:cubicBezTo>
                  <a:pt x="-10256" y="2508542"/>
                  <a:pt x="15595" y="2299121"/>
                  <a:pt x="0" y="2162160"/>
                </a:cubicBezTo>
                <a:cubicBezTo>
                  <a:pt x="-15595" y="2025199"/>
                  <a:pt x="-5262" y="1697667"/>
                  <a:pt x="0" y="1572480"/>
                </a:cubicBezTo>
                <a:cubicBezTo>
                  <a:pt x="5262" y="1447293"/>
                  <a:pt x="15164" y="1257918"/>
                  <a:pt x="0" y="1113840"/>
                </a:cubicBezTo>
                <a:cubicBezTo>
                  <a:pt x="-15164" y="969762"/>
                  <a:pt x="-10286" y="32798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730AC"/>
            </a:solidFill>
            <a:extLst>
              <a:ext uri="{C807C97D-BFC1-408E-A445-0C87EB9F89A2}">
                <ask:lineSketchStyleProps xmlns:ask="http://schemas.microsoft.com/office/drawing/2018/sketchyshapes" sd="38481448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EFC0322-CF5E-5473-3D11-C82A30B6A22C}"/>
              </a:ext>
            </a:extLst>
          </p:cNvPr>
          <p:cNvSpPr txBox="1"/>
          <p:nvPr/>
        </p:nvSpPr>
        <p:spPr>
          <a:xfrm>
            <a:off x="3910313" y="2807839"/>
            <a:ext cx="446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1" i="0" u="none" strike="noStrike" kern="1200" cap="none" spc="0" normalizeH="0" baseline="0" noProof="0" dirty="0">
                <a:ln>
                  <a:noFill/>
                </a:ln>
                <a:solidFill>
                  <a:srgbClr val="073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2026-04-06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807EAF60-F967-1B1E-D3F6-513AD75CE447}"/>
              </a:ext>
            </a:extLst>
          </p:cNvPr>
          <p:cNvGrpSpPr/>
          <p:nvPr/>
        </p:nvGrpSpPr>
        <p:grpSpPr>
          <a:xfrm>
            <a:off x="9445752" y="4443983"/>
            <a:ext cx="2258904" cy="2089373"/>
            <a:chOff x="5736000" y="6160475"/>
            <a:chExt cx="720000" cy="720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7D7196D-2906-846D-7186-B30163002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2E8B33C4-3AFA-FAC4-D495-C03BFCDBF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D80A27C1-F255-4637-3E8A-2FCD26FFCECA}"/>
              </a:ext>
            </a:extLst>
          </p:cNvPr>
          <p:cNvSpPr txBox="1"/>
          <p:nvPr/>
        </p:nvSpPr>
        <p:spPr>
          <a:xfrm>
            <a:off x="3881999" y="1913902"/>
            <a:ext cx="47407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600" b="1" i="0" u="none" strike="noStrike" kern="1200" cap="none" spc="0" normalizeH="0" baseline="0" noProof="0" dirty="0">
                <a:ln>
                  <a:noFill/>
                </a:ln>
                <a:solidFill>
                  <a:srgbClr val="073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211239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6AAF-72FF-42CF-4993-A6483EF7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7B1E614-843E-12E7-407F-A2ABAE868700}"/>
              </a:ext>
            </a:extLst>
          </p:cNvPr>
          <p:cNvSpPr/>
          <p:nvPr/>
        </p:nvSpPr>
        <p:spPr>
          <a:xfrm>
            <a:off x="0" y="-1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AFC5FB-5803-681A-C83F-6A585955967B}"/>
              </a:ext>
            </a:extLst>
          </p:cNvPr>
          <p:cNvSpPr txBox="1"/>
          <p:nvPr/>
        </p:nvSpPr>
        <p:spPr>
          <a:xfrm>
            <a:off x="598842" y="599021"/>
            <a:ext cx="11221040" cy="50198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400" b="1">
              <a:solidFill>
                <a:srgbClr val="0730AC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400" b="1">
              <a:solidFill>
                <a:srgbClr val="0730AC"/>
              </a:solidFill>
              <a:latin typeface="Posterama"/>
              <a:cs typeface="Posteram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err="1">
                <a:solidFill>
                  <a:srgbClr val="0730AC"/>
                </a:solidFill>
                <a:latin typeface="Posterama"/>
                <a:cs typeface="Posterama"/>
              </a:rPr>
              <a:t>Lagfoto</a:t>
            </a:r>
            <a:r>
              <a:rPr lang="sv-SE" sz="2400">
                <a:solidFill>
                  <a:srgbClr val="0730AC"/>
                </a:solidFill>
                <a:latin typeface="Posterama"/>
                <a:cs typeface="Posterama"/>
              </a:rPr>
              <a:t> &amp; individuellt porträttfoto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730AC"/>
                </a:solidFill>
                <a:latin typeface="Posterama"/>
                <a:cs typeface="Posterama"/>
              </a:rPr>
              <a:t>Inga </a:t>
            </a:r>
            <a:r>
              <a:rPr lang="sv-SE" sz="2400" err="1">
                <a:solidFill>
                  <a:srgbClr val="0730AC"/>
                </a:solidFill>
                <a:latin typeface="Posterama"/>
                <a:cs typeface="Posterama"/>
              </a:rPr>
              <a:t>köpkrav</a:t>
            </a:r>
            <a:endParaRPr lang="sv-SE" sz="2400">
              <a:solidFill>
                <a:srgbClr val="0730AC"/>
              </a:solidFill>
              <a:latin typeface="Posterama"/>
              <a:cs typeface="Posteram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Individuell försäljning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Föreningen får procentuell ”kickback” på all försäljning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730AC"/>
                </a:solidFill>
                <a:latin typeface="Posterama"/>
                <a:cs typeface="Posterama"/>
              </a:rPr>
              <a:t>5 tillfällen (3)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730AC"/>
                </a:solidFill>
                <a:latin typeface="Posterama"/>
                <a:cs typeface="Posterama"/>
              </a:rPr>
              <a:t>April: Herr, Dam, HJ, DJ &amp; innebandyn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730AC"/>
                </a:solidFill>
                <a:latin typeface="Posterama"/>
                <a:cs typeface="Posterama"/>
              </a:rPr>
              <a:t>Maj: 2 vardagskvällar + 2 lördagsmorgnar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16CFC77-8F2F-271B-FD2E-360D2188141A}"/>
              </a:ext>
            </a:extLst>
          </p:cNvPr>
          <p:cNvSpPr txBox="1"/>
          <p:nvPr/>
        </p:nvSpPr>
        <p:spPr>
          <a:xfrm>
            <a:off x="1338727" y="172392"/>
            <a:ext cx="951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Fotografering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867561BD-003F-A7CD-1E79-2451027CE767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062642B3-6613-86A0-B08B-547C70CCA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2EE1E13-145E-8B4F-1573-F9C09E30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0730D51A-6EB2-625C-02FE-4F3711B286B0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178FEBBA-513C-34B9-6FBF-C263DF9A6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FD42CBA-F888-5663-F372-F98EF277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pic>
        <p:nvPicPr>
          <p:cNvPr id="2" name="Bildobjekt 1" descr="Bildexperten - Bildexperten">
            <a:extLst>
              <a:ext uri="{FF2B5EF4-FFF2-40B4-BE49-F238E27FC236}">
                <a16:creationId xmlns:a16="http://schemas.microsoft.com/office/drawing/2014/main" id="{F8137D24-1822-F8AE-A7CD-E71DB606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83" y="1167445"/>
            <a:ext cx="3650337" cy="5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543D3-E483-BB9F-47D9-0121E8831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E14FAB65-2A01-EA2A-51A5-81D488C38AF6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13390752-89E7-6B8A-98F3-074D86879F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5454F1C-32F6-7352-C4F8-464CBB153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5D43553D-F26B-09CB-DA77-9CB0E426DA34}"/>
              </a:ext>
            </a:extLst>
          </p:cNvPr>
          <p:cNvSpPr txBox="1"/>
          <p:nvPr/>
        </p:nvSpPr>
        <p:spPr>
          <a:xfrm>
            <a:off x="85457" y="1630764"/>
            <a:ext cx="12191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46A4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NYHET: Ungdomssponsring!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46A400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Möjlighet att dedikera kapital till barn &amp; ungdomslagen.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Ungdomspaket om 3.000 kr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(Förutsätter ett Baspaket om 1.500 kr)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Ingår: Skylt intill barn- &amp; ungdomsplanerna.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Även möjlighet att sponsra med matchställ till ungdomslag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901500-05D0-5CB8-602F-3C5CE99EA403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842E544-341C-79AA-DDD5-2919B4696C00}"/>
              </a:ext>
            </a:extLst>
          </p:cNvPr>
          <p:cNvSpPr txBox="1"/>
          <p:nvPr/>
        </p:nvSpPr>
        <p:spPr>
          <a:xfrm>
            <a:off x="3092865" y="63436"/>
            <a:ext cx="600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Sponsorgruppen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0C3201B-4BCA-0A1E-7E4E-27F511950E22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CB4E068D-E329-5026-2EAA-0EE92D58B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A2BB2D10-B0E7-53F1-97F9-D15A2C93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88954B2A-BFF3-928E-B165-8BC81A01DE5A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63863F81-91DA-3362-59A2-A82B0A956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FD336263-141C-ECAA-8F4D-E18F489C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96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43165-1026-4141-4684-EDC1CAA5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47602A-FA2B-4C7C-7E53-6C2E5E3378BD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9E35EEC-564A-29AC-CDC3-F554A0FF875A}"/>
              </a:ext>
            </a:extLst>
          </p:cNvPr>
          <p:cNvSpPr txBox="1"/>
          <p:nvPr/>
        </p:nvSpPr>
        <p:spPr>
          <a:xfrm>
            <a:off x="3092865" y="63436"/>
            <a:ext cx="600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Trygghetsgruppen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46EC045-79B9-0753-7337-1216E359D677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A843F51D-50CF-A3F2-9D29-AEA94F1DF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4FC044F6-2806-14DE-C937-F9C106DC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BCC056A-34D2-EA7A-7367-C2249F87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4" y="1415069"/>
            <a:ext cx="10619166" cy="49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3128-2072-1E05-4817-9C8B697D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147C800-4E7F-4E41-E7A5-319597CF0A3C}"/>
              </a:ext>
            </a:extLst>
          </p:cNvPr>
          <p:cNvSpPr/>
          <p:nvPr/>
        </p:nvSpPr>
        <p:spPr>
          <a:xfrm>
            <a:off x="1" y="995884"/>
            <a:ext cx="12191999" cy="58621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8FF5A3C9-3062-4E7B-9601-033A12F713BB}"/>
              </a:ext>
            </a:extLst>
          </p:cNvPr>
          <p:cNvGrpSpPr/>
          <p:nvPr/>
        </p:nvGrpSpPr>
        <p:grpSpPr>
          <a:xfrm>
            <a:off x="11369362" y="137942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C03F62DD-0858-91F0-D376-938B6BBAE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4984FB58-1318-4E9E-E946-BB53B6C6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7D7CA930-99B0-4C4B-C1DF-029F889A5207}"/>
              </a:ext>
            </a:extLst>
          </p:cNvPr>
          <p:cNvSpPr txBox="1"/>
          <p:nvPr/>
        </p:nvSpPr>
        <p:spPr>
          <a:xfrm>
            <a:off x="0" y="118818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Så många ungdomar som möjligt ska kunna spela fotboll, </a:t>
            </a:r>
            <a:b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</a:b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så länge som möjligt – i Hjo!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DD9429C-2C3E-1D7C-D93F-EA45BF1CDEE8}"/>
              </a:ext>
            </a:extLst>
          </p:cNvPr>
          <p:cNvSpPr txBox="1"/>
          <p:nvPr/>
        </p:nvSpPr>
        <p:spPr>
          <a:xfrm>
            <a:off x="2953213" y="150056"/>
            <a:ext cx="628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631AB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Ungdomsråd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24C33FF-D2EA-AD89-D7F3-447051B06AD2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A695A8FA-4389-1F69-1A32-FDA715241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2E5B51E-CCB5-40BD-4004-88055C0DD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39826774-EF53-EE27-BE67-A3808644FDDD}"/>
              </a:ext>
            </a:extLst>
          </p:cNvPr>
          <p:cNvSpPr txBox="1"/>
          <p:nvPr/>
        </p:nvSpPr>
        <p:spPr>
          <a:xfrm>
            <a:off x="66674" y="2615174"/>
            <a:ext cx="9612000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2026: Ungdomsråd för ungdomar födda 2010-2014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Två representanter per lag.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Ledare i varje lag utser representanterna.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En spelare som uppfattas ha högre sportsliga ambitioner.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En spelare som uppfattas ha behov av social stimulans.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1 möte årligen under hösten.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Mötet leds av Ungdomssektionen + extern part.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B6A9A816-CA99-7922-5283-2B6F0F9AB09F}"/>
              </a:ext>
            </a:extLst>
          </p:cNvPr>
          <p:cNvGrpSpPr/>
          <p:nvPr/>
        </p:nvGrpSpPr>
        <p:grpSpPr>
          <a:xfrm>
            <a:off x="8952000" y="3114675"/>
            <a:ext cx="3240000" cy="3743326"/>
            <a:chOff x="8696325" y="2457711"/>
            <a:chExt cx="3495675" cy="4400290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9532F376-A8A3-A275-501F-C0357E9B1332}"/>
                </a:ext>
              </a:extLst>
            </p:cNvPr>
            <p:cNvSpPr/>
            <p:nvPr/>
          </p:nvSpPr>
          <p:spPr>
            <a:xfrm>
              <a:off x="8696325" y="2457711"/>
              <a:ext cx="3495675" cy="4400290"/>
            </a:xfrm>
            <a:prstGeom prst="rect">
              <a:avLst/>
            </a:prstGeom>
            <a:solidFill>
              <a:srgbClr val="EE8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1968801-3257-F5D8-666E-307341F1D30C}"/>
                </a:ext>
              </a:extLst>
            </p:cNvPr>
            <p:cNvSpPr txBox="1"/>
            <p:nvPr/>
          </p:nvSpPr>
          <p:spPr>
            <a:xfrm>
              <a:off x="8845423" y="2615174"/>
              <a:ext cx="330267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Agendaförslag: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Juniorlag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Spelarutbildning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Aktiviteter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Anläggning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Ledare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Skav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Socialt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sterama" panose="020B0504020200020000" pitchFamily="34" charset="0"/>
                  <a:ea typeface="+mn-ea"/>
                  <a:cs typeface="Posterama" panose="020B0504020200020000" pitchFamily="34" charset="0"/>
                </a:rPr>
                <a:t>Skola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35750-C9A3-4481-FBD6-1795CF4A9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0EF27F3-22CC-034E-3AC1-F9DA4E505C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30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437568A-F59C-45E3-8519-7924BC606801}"/>
              </a:ext>
            </a:extLst>
          </p:cNvPr>
          <p:cNvSpPr txBox="1"/>
          <p:nvPr/>
        </p:nvSpPr>
        <p:spPr>
          <a:xfrm>
            <a:off x="0" y="480776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ungdomssektionfotboll@ifkhjo.se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75400B8-9075-46ED-A956-CB8863552BC5}"/>
              </a:ext>
            </a:extLst>
          </p:cNvPr>
          <p:cNvGrpSpPr>
            <a:grpSpLocks noChangeAspect="1"/>
          </p:cNvGrpSpPr>
          <p:nvPr/>
        </p:nvGrpSpPr>
        <p:grpSpPr>
          <a:xfrm>
            <a:off x="5052000" y="2385000"/>
            <a:ext cx="2088000" cy="2088000"/>
            <a:chOff x="5736000" y="6160475"/>
            <a:chExt cx="720000" cy="720000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067D7916-CB01-0577-E716-49AD9DF40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0D4070F-7830-8885-C317-C54F5746C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9621-9B74-BD1F-70E6-86BD4E68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gräs, boll, fotboll, person&#10;&#10;AI-genererat innehåll kan vara felaktigt.">
            <a:extLst>
              <a:ext uri="{FF2B5EF4-FFF2-40B4-BE49-F238E27FC236}">
                <a16:creationId xmlns:a16="http://schemas.microsoft.com/office/drawing/2014/main" id="{AFBAA6AB-3052-70D0-CDEE-C721241D7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9912ABF-7542-899F-B5E0-13BCD29B4C58}"/>
              </a:ext>
            </a:extLst>
          </p:cNvPr>
          <p:cNvSpPr/>
          <p:nvPr/>
        </p:nvSpPr>
        <p:spPr>
          <a:xfrm>
            <a:off x="6858000" y="9053"/>
            <a:ext cx="5334000" cy="6858000"/>
          </a:xfrm>
          <a:prstGeom prst="rect">
            <a:avLst/>
          </a:prstGeom>
          <a:solidFill>
            <a:srgbClr val="0533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853516F-DBD7-CFF7-92A0-C08BDA686A89}"/>
              </a:ext>
            </a:extLst>
          </p:cNvPr>
          <p:cNvSpPr txBox="1"/>
          <p:nvPr/>
        </p:nvSpPr>
        <p:spPr>
          <a:xfrm>
            <a:off x="3942855" y="0"/>
            <a:ext cx="430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 2013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742C226-A949-0042-8B10-F7277DD93377}"/>
              </a:ext>
            </a:extLst>
          </p:cNvPr>
          <p:cNvSpPr txBox="1"/>
          <p:nvPr/>
        </p:nvSpPr>
        <p:spPr>
          <a:xfrm>
            <a:off x="6858001" y="867006"/>
            <a:ext cx="5334000" cy="515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prstClr val="white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9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vs 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Ledare: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dirty="0">
                <a:solidFill>
                  <a:prstClr val="white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  	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Stefan Liberg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   	Josef Thorell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dirty="0">
                <a:solidFill>
                  <a:prstClr val="white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  	Daniel </a:t>
            </a:r>
            <a:r>
              <a:rPr lang="sv-SE" sz="2400" dirty="0" err="1">
                <a:solidFill>
                  <a:prstClr val="white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Aleke</a:t>
            </a:r>
            <a:r>
              <a:rPr lang="sv-SE" sz="2400" dirty="0">
                <a:solidFill>
                  <a:prstClr val="white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(NY)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Serie: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Div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8 Skövde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Cuper: </a:t>
            </a:r>
            <a:endParaRPr lang="sv-SE" sz="2400" noProof="0" dirty="0">
              <a:solidFill>
                <a:prstClr val="white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   	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Giffcupen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25-26 april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   	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Skadevi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26-28 juni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18 spelare i truppen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354EE330-5EC8-D431-E9D4-5E2CFE985B6A}"/>
              </a:ext>
            </a:extLst>
          </p:cNvPr>
          <p:cNvGrpSpPr/>
          <p:nvPr/>
        </p:nvGrpSpPr>
        <p:grpSpPr>
          <a:xfrm>
            <a:off x="9164999" y="6046980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597C5C61-5E64-335C-0CDB-D8DB2F107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FB727B43-A0A3-052B-9461-EDE33781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6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4C614-8411-54C4-51C6-4EDE712A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78DCFF36-A80C-8EE1-1B65-A599E9C65A43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5E601F0C-36BE-F233-7370-4C8B5E2F8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4B3288F1-7F99-7A4C-4377-97FD51E45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E4347914-243D-E5BA-9724-7E5ACDD4D78A}"/>
              </a:ext>
            </a:extLst>
          </p:cNvPr>
          <p:cNvSpPr txBox="1"/>
          <p:nvPr/>
        </p:nvSpPr>
        <p:spPr>
          <a:xfrm>
            <a:off x="1338727" y="172392"/>
            <a:ext cx="95145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4000" b="1">
                <a:solidFill>
                  <a:srgbClr val="0631AB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Träningstider</a:t>
            </a:r>
          </a:p>
          <a:p>
            <a:pPr algn="ctr"/>
            <a:r>
              <a:rPr lang="sv-SE" sz="4000" b="1">
                <a:solidFill>
                  <a:srgbClr val="0631AB"/>
                </a:solidFill>
                <a:latin typeface="Posterama"/>
                <a:cs typeface="Posterama"/>
              </a:rPr>
              <a:t>Konstgräset, fr.o.m. vecka 14</a:t>
            </a:r>
            <a:endParaRPr lang="sv-SE" sz="4000" b="1">
              <a:solidFill>
                <a:srgbClr val="0631AB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2" name="Bildobjekt 1" descr="En bild som visar text, skärmbild, kvadrat, diagram&#10;&#10;AI-genererat innehåll kan vara felaktigt.">
            <a:extLst>
              <a:ext uri="{FF2B5EF4-FFF2-40B4-BE49-F238E27FC236}">
                <a16:creationId xmlns:a16="http://schemas.microsoft.com/office/drawing/2014/main" id="{D4FCF1AA-D329-763C-6697-43A99EB56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7921"/>
            <a:ext cx="12192000" cy="31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7FD18-765F-E83E-99BA-EE70BF03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EFA2FD50-D33C-355F-7A9C-9D5CB502195F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1DA64D93-B977-D56B-09E9-B7A4D8602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65BF4B4-AAA2-FB87-67B1-E9B005CCE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B30FE423-D797-50EB-4009-2DE76FD30608}"/>
              </a:ext>
            </a:extLst>
          </p:cNvPr>
          <p:cNvSpPr txBox="1"/>
          <p:nvPr/>
        </p:nvSpPr>
        <p:spPr>
          <a:xfrm>
            <a:off x="1338727" y="107998"/>
            <a:ext cx="951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>
                <a:solidFill>
                  <a:srgbClr val="0631AB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Träningstider</a:t>
            </a:r>
          </a:p>
        </p:txBody>
      </p:sp>
      <p:pic>
        <p:nvPicPr>
          <p:cNvPr id="3" name="Bildobjekt 2" descr="En bild som visar text, skärmbild, nummer, Färggrann&#10;&#10;AI-genererat innehåll kan vara felaktigt.">
            <a:extLst>
              <a:ext uri="{FF2B5EF4-FFF2-40B4-BE49-F238E27FC236}">
                <a16:creationId xmlns:a16="http://schemas.microsoft.com/office/drawing/2014/main" id="{8CF8CF24-4AD7-C0AB-3A75-40D0DBB40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44" y="794196"/>
            <a:ext cx="8895355" cy="60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CD77DC19-DCE6-6DE8-1858-998FA4DF9687}"/>
              </a:ext>
            </a:extLst>
          </p:cNvPr>
          <p:cNvSpPr txBox="1"/>
          <p:nvPr/>
        </p:nvSpPr>
        <p:spPr>
          <a:xfrm>
            <a:off x="668732" y="1008000"/>
            <a:ext cx="10854531" cy="669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Seriespel och matcher 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14 spelare/match och trupp på 18</a:t>
            </a:r>
            <a:r>
              <a:rPr kumimoji="0" lang="sv-SE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spelare, närvaro i första hand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9 vs 9 – tabellräkning, liverapportering (tid, mål, kort) mm (ledare gör detta till en början men kan komma att läggas på föräldrar när vi vet hur det fungerar)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Hemmamatcher lördagar i första hand men vissa vardagar (se schema på laget.se)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Första seriematchen 18 april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Kamratfestival lördag 11 april – träningsmatch (vilka kan vara med?)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Obligatorisk</a:t>
            </a:r>
            <a:r>
              <a:rPr kumimoji="0" lang="sv-S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spelarmöte/utbildning </a:t>
            </a:r>
            <a:r>
              <a:rPr kumimoji="0" lang="sv-SE" sz="1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ons</a:t>
            </a:r>
            <a:r>
              <a:rPr kumimoji="0" lang="sv-S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8 april </a:t>
            </a:r>
            <a:r>
              <a:rPr kumimoji="0" lang="sv-SE" sz="1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kl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 17.00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aseline="0" noProof="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Domarutbildning</a:t>
            </a:r>
            <a:r>
              <a:rPr lang="sv-SE" noProof="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24 april 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Domaruppdrag 5 vs 5 sammandrag 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sv-SE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Se till att mobilnummer finns på laget.se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Kommer schema och kallelser på laget.se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sv-SE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Ha koll på tiderna och lämna ev.</a:t>
            </a:r>
            <a:r>
              <a:rPr kumimoji="0" lang="sv-SE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återbud i tid eller kolla med kompis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Matchkläder –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tvättschema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, vi delar inte ut kläder i år</a:t>
            </a:r>
          </a:p>
          <a:p>
            <a:pPr fontAlgn="base">
              <a:lnSpc>
                <a:spcPct val="150000"/>
              </a:lnSpc>
            </a:pPr>
            <a:endParaRPr lang="sv-SE" dirty="0">
              <a:solidFill>
                <a:srgbClr val="000000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53C0F9-4E0F-F7C5-53AD-6B344C0A59B4}"/>
              </a:ext>
            </a:extLst>
          </p:cNvPr>
          <p:cNvSpPr/>
          <p:nvPr/>
        </p:nvSpPr>
        <p:spPr>
          <a:xfrm>
            <a:off x="-1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51AD8BF-29B2-B4EB-F02E-21070532BFBA}"/>
              </a:ext>
            </a:extLst>
          </p:cNvPr>
          <p:cNvSpPr txBox="1"/>
          <p:nvPr/>
        </p:nvSpPr>
        <p:spPr>
          <a:xfrm>
            <a:off x="943439" y="125181"/>
            <a:ext cx="1030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Föräldramöte P13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D19E2BD-94B5-A306-0636-9D0B15741F61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8530D5CA-71B5-2873-EBCE-563BC5021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2F7F976-3292-3AC8-C376-0E2B66BBF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3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C72FA-0675-5DFB-134F-168F3281C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7854DBE-889F-74AD-B11C-A13EDA4C2342}"/>
              </a:ext>
            </a:extLst>
          </p:cNvPr>
          <p:cNvSpPr txBox="1"/>
          <p:nvPr/>
        </p:nvSpPr>
        <p:spPr>
          <a:xfrm>
            <a:off x="761102" y="962361"/>
            <a:ext cx="10854531" cy="669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Aktivitetshantering, schema och kallelser via Laget, svara i tid!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Frånvaro från träning, kommunikation.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Uppdrag: 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Laguppdrag – kiosk herrmatcher (första matchen </a:t>
            </a:r>
            <a:r>
              <a:rPr lang="sv-SE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tors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16 april 19.00, schema kommer)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Säljansvarig Ravelli vår och </a:t>
            </a:r>
            <a:r>
              <a:rPr lang="sv-SE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Newbody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höst (Therese Bodin)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Ungdomssektionen representant (Marianne Rydberg)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Matchsvärd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enligt förbundet (kan eventuellt bli aktuellt men vi börjar säsongen utan)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Blå tråden – Föräldrar hejar på </a:t>
            </a:r>
            <a:r>
              <a:rPr kumimoji="0" lang="sv-SE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alla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barn i laget. Föräldrar respekterar domslut.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Ledare sköter </a:t>
            </a:r>
            <a:r>
              <a:rPr kumimoji="0" lang="sv-SE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samtliga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sportsliga direktiv. En ledare i taget instruerar under match.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Skohyllan i gula containern, hämta ut gratis skor, lämna gärna in skor som kan leva vidare.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Träningspris – över 85 % närvaro mellan maj-</a:t>
            </a:r>
            <a:r>
              <a:rPr lang="sv-SE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sept</a:t>
            </a:r>
            <a:endParaRPr lang="sv-SE" dirty="0">
              <a:solidFill>
                <a:srgbClr val="000000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Mer samarbeten mellan lagen – P14 med oss, några från oss till P12 (fråga era barn)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Insamling/försäljning till en </a:t>
            </a:r>
            <a:r>
              <a:rPr lang="sv-SE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övernattningscup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(vi kolla alternativ med grabbarna)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Aktiviteter utanför fotbollen för att stärka laget (gärna att någon kan ordna något)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C2C11F0-A897-74A3-BEA3-670632F06BBB}"/>
              </a:ext>
            </a:extLst>
          </p:cNvPr>
          <p:cNvSpPr/>
          <p:nvPr/>
        </p:nvSpPr>
        <p:spPr>
          <a:xfrm>
            <a:off x="-1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509B11-F5C2-05A0-D0DC-257CE14ACF6D}"/>
              </a:ext>
            </a:extLst>
          </p:cNvPr>
          <p:cNvSpPr txBox="1"/>
          <p:nvPr/>
        </p:nvSpPr>
        <p:spPr>
          <a:xfrm>
            <a:off x="943439" y="125181"/>
            <a:ext cx="1030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Föräldramöte P13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544D83C-D963-3A79-7749-A2FF52541B2B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9A142CF3-0685-3172-B947-3AD4BA68A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BA2E800-3F30-919C-27AB-9F2777A9B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8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34E86-7368-833D-C812-970DB848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513EA96-A485-4866-BEB7-1F7E40F4B458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275AB939-4BB5-9C94-7C12-EA25B817B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5756BB2-1BC5-B557-FBAE-35979BB75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0717165D-51E9-0B24-272E-7D3D594A156B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E4F320D-4E66-2B0E-7A33-7A03CC26CB51}"/>
              </a:ext>
            </a:extLst>
          </p:cNvPr>
          <p:cNvSpPr txBox="1"/>
          <p:nvPr/>
        </p:nvSpPr>
        <p:spPr>
          <a:xfrm>
            <a:off x="3020291" y="130260"/>
            <a:ext cx="615027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/>
                <a:cs typeface="Posterama"/>
              </a:rPr>
              <a:t>Ravelli &amp; Newbody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419C735B-4A2E-FB7B-1565-F215D5EEA8FE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BD43E58C-AE03-378A-F0CE-E0F0F1E3F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18AECD4B-ADFE-8426-8132-29348483F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95993C-CF77-751C-5BB4-A9645117A28B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92EDBA9D-F3AA-0DFA-C68D-1A1CFC91E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297E6A69-8F4C-DF6E-5642-7C12A92C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E2E297B4-A446-4F73-107E-D61ABC14270D}"/>
              </a:ext>
            </a:extLst>
          </p:cNvPr>
          <p:cNvSpPr txBox="1"/>
          <p:nvPr/>
        </p:nvSpPr>
        <p:spPr>
          <a:xfrm>
            <a:off x="152736" y="1023275"/>
            <a:ext cx="12043745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sv-SE" sz="2400" b="1">
                <a:solidFill>
                  <a:srgbClr val="000000"/>
                </a:solidFill>
                <a:latin typeface="Posterama"/>
                <a:cs typeface="Posterama"/>
              </a:rPr>
              <a:t>Ravelli – Under våren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Väldigt god lönsamhet för föreningen.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>
                <a:solidFill>
                  <a:srgbClr val="000000"/>
                </a:solidFill>
                <a:effectLst/>
                <a:latin typeface="Posterama"/>
                <a:cs typeface="Posterama"/>
              </a:rPr>
              <a:t>Petra Karlsson fortsatt ansvarig. </a:t>
            </a: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Info kommer i FB-gruppen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>
                <a:solidFill>
                  <a:srgbClr val="000000"/>
                </a:solidFill>
                <a:effectLst/>
                <a:latin typeface="Posterama"/>
                <a:cs typeface="Posterama"/>
              </a:rPr>
              <a:t>En</a:t>
            </a: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 vuxen</a:t>
            </a:r>
            <a:r>
              <a:rPr lang="sv-SE" sz="2400" b="0" i="0" u="none" strike="noStrike">
                <a:solidFill>
                  <a:srgbClr val="000000"/>
                </a:solidFill>
                <a:effectLst/>
                <a:latin typeface="Posterama"/>
                <a:cs typeface="Posterama"/>
              </a:rPr>
              <a:t> per lag är ansvarig</a:t>
            </a: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 för att driva försäljningsarbetet</a:t>
            </a:r>
            <a:r>
              <a:rPr lang="sv-SE" sz="2400" b="0" i="0" u="none" strike="noStrike">
                <a:solidFill>
                  <a:srgbClr val="000000"/>
                </a:solidFill>
                <a:effectLst/>
                <a:latin typeface="Posterama"/>
                <a:cs typeface="Posterama"/>
              </a:rPr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Katalogerna kommer till Klubbhuset, hämta ut i samband med träning.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Kataloger går att komplettera, lämna gärna tillbaka de som inte delas ut.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sv-SE" sz="2400" err="1">
                <a:solidFill>
                  <a:srgbClr val="000000"/>
                </a:solidFill>
                <a:latin typeface="Posterama"/>
                <a:cs typeface="Posterama"/>
              </a:rPr>
              <a:t>Säljmål</a:t>
            </a: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 om 6 paket per familj. </a:t>
            </a:r>
          </a:p>
          <a:p>
            <a:endParaRPr lang="sv-SE" sz="2400">
              <a:solidFill>
                <a:srgbClr val="000000"/>
              </a:solidFill>
              <a:latin typeface="Posterama"/>
              <a:cs typeface="Posterama"/>
            </a:endParaRPr>
          </a:p>
          <a:p>
            <a:pPr algn="ctr"/>
            <a:r>
              <a:rPr lang="sv-SE" sz="2000" b="1">
                <a:solidFill>
                  <a:srgbClr val="000000"/>
                </a:solidFill>
                <a:latin typeface="Posterama"/>
                <a:cs typeface="Posterama"/>
              </a:rPr>
              <a:t>ALL FÖRSÄLJNING SKAPAR FÖRUTSÄTTNINGAR FÖR ATT VI SKA KUNNA BIBEHÅLLA ELLER FÖRBÄTTRA VÅRT MEDLEMSERBJUDANDE. ANSVARET ÄR SOLIDARISKT.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DF3292D-F558-6F21-B11D-1306E7F2FC8F}"/>
              </a:ext>
            </a:extLst>
          </p:cNvPr>
          <p:cNvSpPr txBox="1"/>
          <p:nvPr/>
        </p:nvSpPr>
        <p:spPr>
          <a:xfrm>
            <a:off x="277426" y="4999529"/>
            <a:ext cx="12043745" cy="114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sv-SE" sz="2400" b="1">
                <a:solidFill>
                  <a:srgbClr val="000000"/>
                </a:solidFill>
                <a:latin typeface="Posterama"/>
                <a:cs typeface="Posterama"/>
              </a:rPr>
              <a:t>Newbody – Efter sommaren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Posterama"/>
                <a:cs typeface="Posterama"/>
              </a:rPr>
              <a:t>Webbshopsformat.</a:t>
            </a:r>
          </a:p>
        </p:txBody>
      </p:sp>
    </p:spTree>
    <p:extLst>
      <p:ext uri="{BB962C8B-B14F-4D97-AF65-F5344CB8AC3E}">
        <p14:creationId xmlns:p14="http://schemas.microsoft.com/office/powerpoint/2010/main" val="218066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282CFEC-62DA-FED0-6795-C78D6A11058B}"/>
              </a:ext>
            </a:extLst>
          </p:cNvPr>
          <p:cNvSpPr/>
          <p:nvPr/>
        </p:nvSpPr>
        <p:spPr>
          <a:xfrm>
            <a:off x="0" y="1478711"/>
            <a:ext cx="12192000" cy="5379289"/>
          </a:xfrm>
          <a:prstGeom prst="rect">
            <a:avLst/>
          </a:prstGeom>
          <a:solidFill>
            <a:srgbClr val="0730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D77DC19-DCE6-6DE8-1858-998FA4DF9687}"/>
              </a:ext>
            </a:extLst>
          </p:cNvPr>
          <p:cNvSpPr txBox="1"/>
          <p:nvPr/>
        </p:nvSpPr>
        <p:spPr>
          <a:xfrm>
            <a:off x="196884" y="296067"/>
            <a:ext cx="117982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sv-SE" sz="3200" b="1" i="0" u="none" strike="noStrike">
                <a:solidFill>
                  <a:srgbClr val="0730AC"/>
                </a:solidFill>
                <a:effectLst/>
                <a:latin typeface="Posterama"/>
                <a:cs typeface="Posterama"/>
              </a:rPr>
              <a:t>Medlems- &amp; aktivitetsavgifter </a:t>
            </a:r>
            <a:r>
              <a:rPr lang="sv-SE" sz="3200" b="1">
                <a:solidFill>
                  <a:srgbClr val="0730AC"/>
                </a:solidFill>
                <a:latin typeface="Posterama"/>
                <a:cs typeface="Posterama"/>
              </a:rPr>
              <a:t>2026</a:t>
            </a:r>
            <a:endParaRPr lang="sv-SE" sz="3200" b="1" i="0" u="none" strike="noStrike">
              <a:solidFill>
                <a:srgbClr val="0730AC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C915F77-AD5B-EE27-3017-A39514317E5F}"/>
              </a:ext>
            </a:extLst>
          </p:cNvPr>
          <p:cNvSpPr txBox="1"/>
          <p:nvPr/>
        </p:nvSpPr>
        <p:spPr>
          <a:xfrm>
            <a:off x="1126971" y="1752506"/>
            <a:ext cx="383085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endParaRPr lang="sv-SE" sz="4000" b="1">
              <a:solidFill>
                <a:srgbClr val="FFFFFF"/>
              </a:solidFill>
              <a:latin typeface="Posterama"/>
              <a:cs typeface="Posterama"/>
            </a:endParaRPr>
          </a:p>
          <a:p>
            <a:pPr algn="ctr" fontAlgn="base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11vs11</a:t>
            </a:r>
            <a:endParaRPr lang="sv-SE" sz="3600" b="0" i="0" u="none" strike="noStrike">
              <a:solidFill>
                <a:srgbClr val="FFFFFF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 fontAlgn="base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9vs9</a:t>
            </a:r>
          </a:p>
          <a:p>
            <a:pPr algn="ctr" fontAlgn="base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7vs7</a:t>
            </a:r>
            <a:endParaRPr lang="sv-SE" sz="360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fontAlgn="base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/>
            <a:r>
              <a:rPr lang="sv-SE" sz="3600">
                <a:solidFill>
                  <a:srgbClr val="FFFFFF"/>
                </a:solidFill>
                <a:latin typeface="Posterama"/>
                <a:cs typeface="Posterama"/>
              </a:rPr>
              <a:t>5vs5</a:t>
            </a:r>
            <a:endParaRPr lang="sv-SE" sz="3600"/>
          </a:p>
          <a:p>
            <a:pPr algn="ctr" fontAlgn="base"/>
            <a:r>
              <a:rPr lang="sv-SE" sz="1100">
                <a:solidFill>
                  <a:srgbClr val="FFFFFF"/>
                </a:solidFill>
                <a:latin typeface="Posterama"/>
                <a:cs typeface="Posterama"/>
              </a:rPr>
              <a:t> </a:t>
            </a:r>
          </a:p>
          <a:p>
            <a:pPr algn="ctr"/>
            <a:r>
              <a:rPr lang="sv-SE" sz="3200">
                <a:solidFill>
                  <a:srgbClr val="FFFFFF"/>
                </a:solidFill>
                <a:latin typeface="Posterama"/>
                <a:cs typeface="Posterama"/>
              </a:rPr>
              <a:t>Fotbollsskolan</a:t>
            </a:r>
            <a:endParaRPr lang="sv-SE" sz="320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197436F-F54D-90DB-120B-478EC1396118}"/>
              </a:ext>
            </a:extLst>
          </p:cNvPr>
          <p:cNvGrpSpPr/>
          <p:nvPr/>
        </p:nvGrpSpPr>
        <p:grpSpPr>
          <a:xfrm>
            <a:off x="5736000" y="6040940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925DE7B4-A778-A09A-5E93-CF21EDEE3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EA415CB2-8B3F-B7A1-16CB-233BDB9C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C95871A3-97FE-B07B-DF33-DA95C4D55D84}"/>
              </a:ext>
            </a:extLst>
          </p:cNvPr>
          <p:cNvSpPr txBox="1"/>
          <p:nvPr/>
        </p:nvSpPr>
        <p:spPr>
          <a:xfrm>
            <a:off x="196883" y="923271"/>
            <a:ext cx="1179823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sv-SE" sz="2400" b="1">
                <a:solidFill>
                  <a:srgbClr val="0730AC"/>
                </a:solidFill>
                <a:latin typeface="Posterama"/>
                <a:cs typeface="Posterama"/>
              </a:rPr>
              <a:t>Oförändrade avgifter kontra föregående år</a:t>
            </a:r>
          </a:p>
          <a:p>
            <a:r>
              <a:rPr lang="sv-SE" sz="2800">
                <a:solidFill>
                  <a:schemeClr val="bg1"/>
                </a:solidFill>
                <a:latin typeface="Posterama"/>
                <a:cs typeface="Posterama"/>
              </a:rPr>
              <a:t>			</a:t>
            </a:r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                </a:t>
            </a: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                  </a:t>
            </a:r>
            <a:r>
              <a:rPr lang="sv-SE" sz="2400" b="1">
                <a:solidFill>
                  <a:schemeClr val="bg1"/>
                </a:solidFill>
                <a:latin typeface="Posterama"/>
                <a:cs typeface="Posterama"/>
              </a:rPr>
              <a:t>Medlemsavgift    Aktivitetsavgift</a:t>
            </a:r>
            <a:endParaRPr lang="sv-SE" sz="2400">
              <a:solidFill>
                <a:schemeClr val="bg1"/>
              </a:solidFill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        </a:t>
            </a:r>
            <a:endParaRPr lang="sv-SE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E9C94C0-5AD6-71AA-F795-125D98026E8E}"/>
              </a:ext>
            </a:extLst>
          </p:cNvPr>
          <p:cNvSpPr txBox="1"/>
          <p:nvPr/>
        </p:nvSpPr>
        <p:spPr>
          <a:xfrm>
            <a:off x="5457100" y="2462343"/>
            <a:ext cx="1964501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63A1341-95E3-DDD6-10CB-C01A6F45AD12}"/>
              </a:ext>
            </a:extLst>
          </p:cNvPr>
          <p:cNvSpPr txBox="1"/>
          <p:nvPr/>
        </p:nvSpPr>
        <p:spPr>
          <a:xfrm>
            <a:off x="7855158" y="2484754"/>
            <a:ext cx="1964501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1.150 kr</a:t>
            </a:r>
            <a:endParaRPr lang="sv-SE" sz="2800">
              <a:solidFill>
                <a:schemeClr val="bg1"/>
              </a:solidFill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950 kr</a:t>
            </a:r>
            <a:endParaRPr lang="sv-SE" sz="2800">
              <a:solidFill>
                <a:schemeClr val="bg1"/>
              </a:solidFill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750 kr</a:t>
            </a:r>
            <a:endParaRPr lang="sv-SE" sz="2800">
              <a:solidFill>
                <a:schemeClr val="bg1"/>
              </a:solidFill>
              <a:latin typeface="Posterama"/>
              <a:cs typeface="Posterama"/>
            </a:endParaRPr>
          </a:p>
          <a:p>
            <a:endParaRPr lang="sv-SE">
              <a:latin typeface="Posterama"/>
              <a:cs typeface="Posterama"/>
            </a:endParaRPr>
          </a:p>
          <a:p>
            <a:r>
              <a:rPr lang="sv-SE" sz="2800" b="1">
                <a:solidFill>
                  <a:schemeClr val="bg1"/>
                </a:solidFill>
                <a:latin typeface="Posterama"/>
                <a:cs typeface="Posterama"/>
              </a:rPr>
              <a:t>350 kr</a:t>
            </a:r>
            <a:endParaRPr lang="sv-SE" sz="2800">
              <a:latin typeface="Posterama"/>
              <a:cs typeface="Posterama"/>
            </a:endParaRPr>
          </a:p>
        </p:txBody>
      </p:sp>
    </p:spTree>
    <p:extLst>
      <p:ext uri="{BB962C8B-B14F-4D97-AF65-F5344CB8AC3E}">
        <p14:creationId xmlns:p14="http://schemas.microsoft.com/office/powerpoint/2010/main" val="352655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6408E-3677-44E7-9436-9FC9880E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B4E83DB-7DA1-E38D-5616-AA5BDEC57E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DB269C9-A284-1049-712D-ED2A790C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64" r="4360" b="-783"/>
          <a:stretch>
            <a:fillRect/>
          </a:stretch>
        </p:blipFill>
        <p:spPr>
          <a:xfrm>
            <a:off x="3550644" y="1540"/>
            <a:ext cx="4868778" cy="1711416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64AAF125-C2C5-CC98-F699-6E7C0FCB06E7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1BF2764B-5537-5CC4-7B01-5C7765B12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8EE2B18-5CF5-B500-5F77-DF911B7C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D6315FC7-9795-CCA9-5510-38A411526369}"/>
              </a:ext>
            </a:extLst>
          </p:cNvPr>
          <p:cNvSpPr txBox="1"/>
          <p:nvPr/>
        </p:nvSpPr>
        <p:spPr>
          <a:xfrm>
            <a:off x="-6240" y="1141005"/>
            <a:ext cx="12200146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Startade senhösten 2025.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Föreningen har provkört administrationen med ett mindre antal medlemmar som "endast" spelar innebandy.</a:t>
            </a:r>
          </a:p>
          <a:p>
            <a:pPr algn="ctr"/>
            <a:r>
              <a:rPr lang="sv-SE" sz="1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Nya, förbättrade villkor 2026: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500            </a:t>
            </a:r>
            <a:r>
              <a:rPr lang="sv-SE" sz="28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550 kr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8-16            </a:t>
            </a:r>
            <a:r>
              <a:rPr lang="sv-SE" sz="28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7-16 år   </a:t>
            </a:r>
            <a:r>
              <a:rPr lang="sv-SE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(2019)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Utökat stöd för familjer som är bostadsbidragsberättigade: 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2.000              </a:t>
            </a:r>
            <a:r>
              <a:rPr lang="sv-SE" sz="28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2.500 kr</a:t>
            </a:r>
            <a:endParaRPr lang="sv-SE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v-SE"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Påminn! Påminn! Påminn!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Upplevs som en rabatt.</a:t>
            </a:r>
          </a:p>
          <a:p>
            <a:pPr algn="ctr"/>
            <a:r>
              <a:rPr lang="sv-SE" sz="2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Påvisa att det används och gör nytta så att konceptet fortlöper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30C768FA-FCC5-4F48-2AC1-CC5E8543D4E7}"/>
              </a:ext>
            </a:extLst>
          </p:cNvPr>
          <p:cNvSpPr/>
          <p:nvPr/>
        </p:nvSpPr>
        <p:spPr>
          <a:xfrm>
            <a:off x="5660045" y="3253740"/>
            <a:ext cx="453967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77E69BF0-E381-6DE4-475F-A488B062AE48}"/>
              </a:ext>
            </a:extLst>
          </p:cNvPr>
          <p:cNvSpPr/>
          <p:nvPr/>
        </p:nvSpPr>
        <p:spPr>
          <a:xfrm>
            <a:off x="5675285" y="3690620"/>
            <a:ext cx="453967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345E4705-7832-6491-FE00-B3C394E1E3D8}"/>
              </a:ext>
            </a:extLst>
          </p:cNvPr>
          <p:cNvSpPr/>
          <p:nvPr/>
        </p:nvSpPr>
        <p:spPr>
          <a:xfrm>
            <a:off x="5690525" y="4490767"/>
            <a:ext cx="453967" cy="132772"/>
          </a:xfrm>
          <a:prstGeom prst="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64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C241CDCC815047A180FE2D62FA855E" ma:contentTypeVersion="13" ma:contentTypeDescription="Skapa ett nytt dokument." ma:contentTypeScope="" ma:versionID="fa35dfca91163e79b79f992c91b07d2b">
  <xsd:schema xmlns:xsd="http://www.w3.org/2001/XMLSchema" xmlns:xs="http://www.w3.org/2001/XMLSchema" xmlns:p="http://schemas.microsoft.com/office/2006/metadata/properties" xmlns:ns2="f68067e5-f6f6-4e83-a10f-8735b5a754c6" xmlns:ns3="47d64ab3-56fd-4a20-b222-a0c02b84c902" targetNamespace="http://schemas.microsoft.com/office/2006/metadata/properties" ma:root="true" ma:fieldsID="bf5729dbbe0bcfd64dbdcafb2a84db2f" ns2:_="" ns3:_="">
    <xsd:import namespace="f68067e5-f6f6-4e83-a10f-8735b5a754c6"/>
    <xsd:import namespace="47d64ab3-56fd-4a20-b222-a0c02b84c9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067e5-f6f6-4e83-a10f-8735b5a75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f3f71fe2-a951-4092-9898-0fac3522c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64ab3-56fd-4a20-b222-a0c02b84c90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dd5c318-b410-482f-8734-de55d980f96c}" ma:internalName="TaxCatchAll" ma:showField="CatchAllData" ma:web="47d64ab3-56fd-4a20-b222-a0c02b84c9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d64ab3-56fd-4a20-b222-a0c02b84c902" xsi:nil="true"/>
    <lcf76f155ced4ddcb4097134ff3c332f xmlns="f68067e5-f6f6-4e83-a10f-8735b5a754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D16B14-52BD-4D54-ABBA-AF962940ADE0}">
  <ds:schemaRefs>
    <ds:schemaRef ds:uri="47d64ab3-56fd-4a20-b222-a0c02b84c902"/>
    <ds:schemaRef ds:uri="f68067e5-f6f6-4e83-a10f-8735b5a754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BDBE457-4C45-483B-857A-99D7C6425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0D0F9-D6B5-4381-870D-BBA57F35FE76}">
  <ds:schemaRefs>
    <ds:schemaRef ds:uri="47d64ab3-56fd-4a20-b222-a0c02b84c902"/>
    <ds:schemaRef ds:uri="f68067e5-f6f6-4e83-a10f-8735b5a754c6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757</Words>
  <Application>Microsoft Office PowerPoint</Application>
  <PresentationFormat>Bredbild</PresentationFormat>
  <Paragraphs>139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Agency FB</vt:lpstr>
      <vt:lpstr>Aptos</vt:lpstr>
      <vt:lpstr>Aptos Display</vt:lpstr>
      <vt:lpstr>Arial</vt:lpstr>
      <vt:lpstr>Posterama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Warell</dc:creator>
  <cp:lastModifiedBy>Josef Thorell</cp:lastModifiedBy>
  <cp:revision>265</cp:revision>
  <dcterms:created xsi:type="dcterms:W3CDTF">2025-03-18T12:16:37Z</dcterms:created>
  <dcterms:modified xsi:type="dcterms:W3CDTF">2026-04-07T14:20:23Z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0x0101002BC241CDCC815047A180FE2D62FA855E</vt:lpwstr>
  </property>
  <property fmtid="{D5CDD505-2E9C-101B-9397-08002B2CF9AE}" pid="3" name="MediaServiceImageTags">
    <vt:lpwstr/>
  </property>
</Properties>
</file>