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8" r:id="rId3"/>
    <p:sldId id="340" r:id="rId4"/>
    <p:sldId id="274" r:id="rId5"/>
    <p:sldId id="314" r:id="rId6"/>
    <p:sldId id="296" r:id="rId7"/>
    <p:sldId id="268" r:id="rId8"/>
    <p:sldId id="326" r:id="rId9"/>
    <p:sldId id="278" r:id="rId10"/>
    <p:sldId id="267" r:id="rId11"/>
    <p:sldId id="335" r:id="rId12"/>
    <p:sldId id="333" r:id="rId13"/>
    <p:sldId id="312" r:id="rId14"/>
    <p:sldId id="329" r:id="rId15"/>
    <p:sldId id="328" r:id="rId16"/>
    <p:sldId id="327" r:id="rId17"/>
    <p:sldId id="31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1AB"/>
    <a:srgbClr val="FFFFFF"/>
    <a:srgbClr val="BF9FFF"/>
    <a:srgbClr val="5800FF"/>
    <a:srgbClr val="EE8040"/>
    <a:srgbClr val="FF33CC"/>
    <a:srgbClr val="156082"/>
    <a:srgbClr val="0631A8"/>
    <a:srgbClr val="FFCD2F"/>
    <a:srgbClr val="073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5033" autoAdjust="0"/>
  </p:normalViewPr>
  <p:slideViewPr>
    <p:cSldViewPr snapToGrid="0">
      <p:cViewPr varScale="1">
        <p:scale>
          <a:sx n="112" d="100"/>
          <a:sy n="112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38B1-0046-491F-B831-E3AABEF1C454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7602A-E0F2-4E59-8B41-2151ACE822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33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7602A-E0F2-4E59-8B41-2151ACE8229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13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F2ADA-2281-6F73-4354-19CE0C92D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6E2ADBA-CCC7-E0EB-1899-B03BC0C68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505AF38-DD91-7CBE-390C-C1C64692E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ADD963-0670-518B-526F-BBAE459EC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7602A-E0F2-4E59-8B41-2151ACE8229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0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CCEDF-11D2-7241-11D5-B726E2791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289C8-4D4C-D8F8-D444-BD5480BEC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620664-451C-8133-A25E-865562E7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177FED-81BC-0D3C-D15E-89170217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56F1E4-8DF8-C3E4-6C92-D8C26C3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0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536B3-7C60-23BF-9FB7-CA617700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8EE566-8F02-F456-27A8-B668AA75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0A534B-0E31-0012-F212-BF98CEE0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AF519D-22D1-4238-0D66-645E6516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788780-CC5A-2F06-230C-BB42888D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8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F4C984A-73B4-84FE-789D-7E75B399B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0E41F87-9A1F-A85A-66AC-62A5B1D00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0BE44D-9DF0-98A7-921F-ADDC7EB5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FDDF6E-E2A7-965F-767D-AC3B52DB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88FD69-4EE5-3B3A-A5EC-FCAB08E0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56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882BD-5298-EF63-E7AC-26104DDB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A95FA1-1C7C-4FA9-9B98-DDC06456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7BF0B3-56C8-FFF4-085C-7B94FBE9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7B08AC-3E45-B8F1-B4E2-C0EEC3B6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56BB8B-9C88-0497-EDD1-AE5DDD45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97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C6D7E-140C-3604-20C4-1AAB6FAB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FAAFF9-B3BD-FDE0-9EDF-F242EC97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E42204-BBA7-FB23-BAFD-6227F54D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9ADB31-FF13-A85E-EC6D-8C41C60B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998EEA-EAF3-AE31-E2B3-D5C325F6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15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600BA-23F9-906F-20FB-5B08833F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F631F6-9155-FEE4-D6C0-44A957599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56C942-DD17-1779-FD2D-001FB727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590C41-4807-3700-4FF7-E845F766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FE4E93-4243-7472-9BBB-DD24AE1A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1F6FA1-1539-4C2D-B10E-B2FB6597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56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528C0-5989-1179-420F-17133068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EE62FD-C9BB-DC48-E84E-07CF625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0964D9-10EE-31BF-C90A-56ADB18D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72D15A-21C7-2ADC-BE6D-750C894F5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BC24D72-734B-68A9-2464-B502EAF38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1DFF852-0FBE-CC09-948F-E39E9413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DB87B9E-C107-84CF-F7E7-53567B1D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DBB2E9-9808-D917-74E8-F34FD541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4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0D262-F82A-4A9E-8875-5A90358E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2ED8F9A-5212-F355-00FE-8601BDC2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1B469E-0A54-1223-2CF7-79286956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75CC600-E6F9-D296-139F-C616E68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9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E08F389-18A5-938C-987C-0A86F23EE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9F0369-86A2-229D-685B-1C429330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5C1BAF-F3AE-D4D2-25FF-7D55C5B5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07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3F3EB-8FF7-530B-05EA-2FE21E96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071F7-711D-2F8F-93F9-E9CDB68B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3FA2C4-1BE3-C841-79BE-319D4D67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E00344-C4D0-7E2D-222D-7C50F4FF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DE38D7-D263-A1D5-2AE6-A0B09AE2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347677-9506-52B0-817E-9A28B330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5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061F1E-6723-6C86-A3DA-E56380BE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7F914EB-EE9E-0FFF-9938-5145C4B00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0ABFA4-8A22-B850-69D4-A7CB7332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E80EF1-1EE3-673E-0AE8-45F00DD8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2179D7-16F8-FF32-1A00-0168166C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3539D8-0D1B-8BD1-E733-1CD0116B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00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A732372-E892-D2A7-EF32-25E22ED8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80A92-0487-DCA4-66A3-6508D10AB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797034-51C7-E7B1-0414-CBF740BA9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5E9B4-2DD8-054D-AD42-597C81594FCC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D70E83-CA89-CB78-44F8-0A91851C5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125097-4814-9D10-BFBA-E987909E5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711C3-A49D-DD43-8CCE-72131B2D77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, inomhus, stol&#10;&#10;AI-genererat innehåll kan vara felaktigt.">
            <a:extLst>
              <a:ext uri="{FF2B5EF4-FFF2-40B4-BE49-F238E27FC236}">
                <a16:creationId xmlns:a16="http://schemas.microsoft.com/office/drawing/2014/main" id="{E71E301A-C02E-0252-2B41-734D1502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6655AAF-0EB5-0A92-D791-D7F256832634}"/>
              </a:ext>
            </a:extLst>
          </p:cNvPr>
          <p:cNvSpPr/>
          <p:nvPr/>
        </p:nvSpPr>
        <p:spPr>
          <a:xfrm>
            <a:off x="174000" y="153000"/>
            <a:ext cx="11844000" cy="6552000"/>
          </a:xfrm>
          <a:custGeom>
            <a:avLst/>
            <a:gdLst>
              <a:gd name="connsiteX0" fmla="*/ 0 w 11844000"/>
              <a:gd name="connsiteY0" fmla="*/ 0 h 6552000"/>
              <a:gd name="connsiteX1" fmla="*/ 341386 w 11844000"/>
              <a:gd name="connsiteY1" fmla="*/ 0 h 6552000"/>
              <a:gd name="connsiteX2" fmla="*/ 1038092 w 11844000"/>
              <a:gd name="connsiteY2" fmla="*/ 0 h 6552000"/>
              <a:gd name="connsiteX3" fmla="*/ 1853238 w 11844000"/>
              <a:gd name="connsiteY3" fmla="*/ 0 h 6552000"/>
              <a:gd name="connsiteX4" fmla="*/ 2313064 w 11844000"/>
              <a:gd name="connsiteY4" fmla="*/ 0 h 6552000"/>
              <a:gd name="connsiteX5" fmla="*/ 2891329 w 11844000"/>
              <a:gd name="connsiteY5" fmla="*/ 0 h 6552000"/>
              <a:gd name="connsiteX6" fmla="*/ 3706475 w 11844000"/>
              <a:gd name="connsiteY6" fmla="*/ 0 h 6552000"/>
              <a:gd name="connsiteX7" fmla="*/ 4521621 w 11844000"/>
              <a:gd name="connsiteY7" fmla="*/ 0 h 6552000"/>
              <a:gd name="connsiteX8" fmla="*/ 5455207 w 11844000"/>
              <a:gd name="connsiteY8" fmla="*/ 0 h 6552000"/>
              <a:gd name="connsiteX9" fmla="*/ 5796593 w 11844000"/>
              <a:gd name="connsiteY9" fmla="*/ 0 h 6552000"/>
              <a:gd name="connsiteX10" fmla="*/ 6730179 w 11844000"/>
              <a:gd name="connsiteY10" fmla="*/ 0 h 6552000"/>
              <a:gd name="connsiteX11" fmla="*/ 7071565 w 11844000"/>
              <a:gd name="connsiteY11" fmla="*/ 0 h 6552000"/>
              <a:gd name="connsiteX12" fmla="*/ 8005151 w 11844000"/>
              <a:gd name="connsiteY12" fmla="*/ 0 h 6552000"/>
              <a:gd name="connsiteX13" fmla="*/ 8464976 w 11844000"/>
              <a:gd name="connsiteY13" fmla="*/ 0 h 6552000"/>
              <a:gd name="connsiteX14" fmla="*/ 8806362 w 11844000"/>
              <a:gd name="connsiteY14" fmla="*/ 0 h 6552000"/>
              <a:gd name="connsiteX15" fmla="*/ 9739948 w 11844000"/>
              <a:gd name="connsiteY15" fmla="*/ 0 h 6552000"/>
              <a:gd name="connsiteX16" fmla="*/ 10436654 w 11844000"/>
              <a:gd name="connsiteY16" fmla="*/ 0 h 6552000"/>
              <a:gd name="connsiteX17" fmla="*/ 10896480 w 11844000"/>
              <a:gd name="connsiteY17" fmla="*/ 0 h 6552000"/>
              <a:gd name="connsiteX18" fmla="*/ 11844000 w 11844000"/>
              <a:gd name="connsiteY18" fmla="*/ 0 h 6552000"/>
              <a:gd name="connsiteX19" fmla="*/ 11844000 w 11844000"/>
              <a:gd name="connsiteY19" fmla="*/ 589680 h 6552000"/>
              <a:gd name="connsiteX20" fmla="*/ 11844000 w 11844000"/>
              <a:gd name="connsiteY20" fmla="*/ 1375920 h 6552000"/>
              <a:gd name="connsiteX21" fmla="*/ 11844000 w 11844000"/>
              <a:gd name="connsiteY21" fmla="*/ 2096640 h 6552000"/>
              <a:gd name="connsiteX22" fmla="*/ 11844000 w 11844000"/>
              <a:gd name="connsiteY22" fmla="*/ 2620800 h 6552000"/>
              <a:gd name="connsiteX23" fmla="*/ 11844000 w 11844000"/>
              <a:gd name="connsiteY23" fmla="*/ 3276000 h 6552000"/>
              <a:gd name="connsiteX24" fmla="*/ 11844000 w 11844000"/>
              <a:gd name="connsiteY24" fmla="*/ 4062240 h 6552000"/>
              <a:gd name="connsiteX25" fmla="*/ 11844000 w 11844000"/>
              <a:gd name="connsiteY25" fmla="*/ 4782960 h 6552000"/>
              <a:gd name="connsiteX26" fmla="*/ 11844000 w 11844000"/>
              <a:gd name="connsiteY26" fmla="*/ 5307120 h 6552000"/>
              <a:gd name="connsiteX27" fmla="*/ 11844000 w 11844000"/>
              <a:gd name="connsiteY27" fmla="*/ 6552000 h 6552000"/>
              <a:gd name="connsiteX28" fmla="*/ 11384174 w 11844000"/>
              <a:gd name="connsiteY28" fmla="*/ 6552000 h 6552000"/>
              <a:gd name="connsiteX29" fmla="*/ 10569028 w 11844000"/>
              <a:gd name="connsiteY29" fmla="*/ 6552000 h 6552000"/>
              <a:gd name="connsiteX30" fmla="*/ 9990762 w 11844000"/>
              <a:gd name="connsiteY30" fmla="*/ 6552000 h 6552000"/>
              <a:gd name="connsiteX31" fmla="*/ 9057176 w 11844000"/>
              <a:gd name="connsiteY31" fmla="*/ 6552000 h 6552000"/>
              <a:gd name="connsiteX32" fmla="*/ 8478911 w 11844000"/>
              <a:gd name="connsiteY32" fmla="*/ 6552000 h 6552000"/>
              <a:gd name="connsiteX33" fmla="*/ 8019085 w 11844000"/>
              <a:gd name="connsiteY33" fmla="*/ 6552000 h 6552000"/>
              <a:gd name="connsiteX34" fmla="*/ 7085499 w 11844000"/>
              <a:gd name="connsiteY34" fmla="*/ 6552000 h 6552000"/>
              <a:gd name="connsiteX35" fmla="*/ 6507233 w 11844000"/>
              <a:gd name="connsiteY35" fmla="*/ 6552000 h 6552000"/>
              <a:gd name="connsiteX36" fmla="*/ 5692087 w 11844000"/>
              <a:gd name="connsiteY36" fmla="*/ 6552000 h 6552000"/>
              <a:gd name="connsiteX37" fmla="*/ 4995381 w 11844000"/>
              <a:gd name="connsiteY37" fmla="*/ 6552000 h 6552000"/>
              <a:gd name="connsiteX38" fmla="*/ 4061795 w 11844000"/>
              <a:gd name="connsiteY38" fmla="*/ 6552000 h 6552000"/>
              <a:gd name="connsiteX39" fmla="*/ 3128209 w 11844000"/>
              <a:gd name="connsiteY39" fmla="*/ 6552000 h 6552000"/>
              <a:gd name="connsiteX40" fmla="*/ 2549944 w 11844000"/>
              <a:gd name="connsiteY40" fmla="*/ 6552000 h 6552000"/>
              <a:gd name="connsiteX41" fmla="*/ 1734798 w 11844000"/>
              <a:gd name="connsiteY41" fmla="*/ 6552000 h 6552000"/>
              <a:gd name="connsiteX42" fmla="*/ 1393412 w 11844000"/>
              <a:gd name="connsiteY42" fmla="*/ 6552000 h 6552000"/>
              <a:gd name="connsiteX43" fmla="*/ 0 w 11844000"/>
              <a:gd name="connsiteY43" fmla="*/ 6552000 h 6552000"/>
              <a:gd name="connsiteX44" fmla="*/ 0 w 11844000"/>
              <a:gd name="connsiteY44" fmla="*/ 5896800 h 6552000"/>
              <a:gd name="connsiteX45" fmla="*/ 0 w 11844000"/>
              <a:gd name="connsiteY45" fmla="*/ 5307120 h 6552000"/>
              <a:gd name="connsiteX46" fmla="*/ 0 w 11844000"/>
              <a:gd name="connsiteY46" fmla="*/ 4848480 h 6552000"/>
              <a:gd name="connsiteX47" fmla="*/ 0 w 11844000"/>
              <a:gd name="connsiteY47" fmla="*/ 4258800 h 6552000"/>
              <a:gd name="connsiteX48" fmla="*/ 0 w 11844000"/>
              <a:gd name="connsiteY48" fmla="*/ 3472560 h 6552000"/>
              <a:gd name="connsiteX49" fmla="*/ 0 w 11844000"/>
              <a:gd name="connsiteY49" fmla="*/ 2751840 h 6552000"/>
              <a:gd name="connsiteX50" fmla="*/ 0 w 11844000"/>
              <a:gd name="connsiteY50" fmla="*/ 2162160 h 6552000"/>
              <a:gd name="connsiteX51" fmla="*/ 0 w 11844000"/>
              <a:gd name="connsiteY51" fmla="*/ 1572480 h 6552000"/>
              <a:gd name="connsiteX52" fmla="*/ 0 w 11844000"/>
              <a:gd name="connsiteY52" fmla="*/ 1113840 h 6552000"/>
              <a:gd name="connsiteX53" fmla="*/ 0 w 11844000"/>
              <a:gd name="connsiteY53" fmla="*/ 0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844000" h="6552000" extrusionOk="0">
                <a:moveTo>
                  <a:pt x="0" y="0"/>
                </a:moveTo>
                <a:cubicBezTo>
                  <a:pt x="97814" y="9894"/>
                  <a:pt x="253041" y="-16005"/>
                  <a:pt x="341386" y="0"/>
                </a:cubicBezTo>
                <a:cubicBezTo>
                  <a:pt x="429731" y="16005"/>
                  <a:pt x="814916" y="-10717"/>
                  <a:pt x="1038092" y="0"/>
                </a:cubicBezTo>
                <a:cubicBezTo>
                  <a:pt x="1261268" y="10717"/>
                  <a:pt x="1609371" y="-19467"/>
                  <a:pt x="1853238" y="0"/>
                </a:cubicBezTo>
                <a:cubicBezTo>
                  <a:pt x="2097105" y="19467"/>
                  <a:pt x="2151262" y="5639"/>
                  <a:pt x="2313064" y="0"/>
                </a:cubicBezTo>
                <a:cubicBezTo>
                  <a:pt x="2474866" y="-5639"/>
                  <a:pt x="2641506" y="3549"/>
                  <a:pt x="2891329" y="0"/>
                </a:cubicBezTo>
                <a:cubicBezTo>
                  <a:pt x="3141152" y="-3549"/>
                  <a:pt x="3305878" y="-4701"/>
                  <a:pt x="3706475" y="0"/>
                </a:cubicBezTo>
                <a:cubicBezTo>
                  <a:pt x="4107072" y="4701"/>
                  <a:pt x="4261553" y="22912"/>
                  <a:pt x="4521621" y="0"/>
                </a:cubicBezTo>
                <a:cubicBezTo>
                  <a:pt x="4781689" y="-22912"/>
                  <a:pt x="5175626" y="9241"/>
                  <a:pt x="5455207" y="0"/>
                </a:cubicBezTo>
                <a:cubicBezTo>
                  <a:pt x="5734788" y="-9241"/>
                  <a:pt x="5694399" y="9528"/>
                  <a:pt x="5796593" y="0"/>
                </a:cubicBezTo>
                <a:cubicBezTo>
                  <a:pt x="5898787" y="-9528"/>
                  <a:pt x="6327917" y="-46143"/>
                  <a:pt x="6730179" y="0"/>
                </a:cubicBezTo>
                <a:cubicBezTo>
                  <a:pt x="7132441" y="46143"/>
                  <a:pt x="6920277" y="-10901"/>
                  <a:pt x="7071565" y="0"/>
                </a:cubicBezTo>
                <a:cubicBezTo>
                  <a:pt x="7222853" y="10901"/>
                  <a:pt x="7639792" y="44492"/>
                  <a:pt x="8005151" y="0"/>
                </a:cubicBezTo>
                <a:cubicBezTo>
                  <a:pt x="8370510" y="-44492"/>
                  <a:pt x="8327823" y="-22295"/>
                  <a:pt x="8464976" y="0"/>
                </a:cubicBezTo>
                <a:cubicBezTo>
                  <a:pt x="8602129" y="22295"/>
                  <a:pt x="8718381" y="-6829"/>
                  <a:pt x="8806362" y="0"/>
                </a:cubicBezTo>
                <a:cubicBezTo>
                  <a:pt x="8894343" y="6829"/>
                  <a:pt x="9491873" y="-8676"/>
                  <a:pt x="9739948" y="0"/>
                </a:cubicBezTo>
                <a:cubicBezTo>
                  <a:pt x="9988023" y="8676"/>
                  <a:pt x="10236956" y="-6674"/>
                  <a:pt x="10436654" y="0"/>
                </a:cubicBezTo>
                <a:cubicBezTo>
                  <a:pt x="10636352" y="6674"/>
                  <a:pt x="10727906" y="22412"/>
                  <a:pt x="10896480" y="0"/>
                </a:cubicBezTo>
                <a:cubicBezTo>
                  <a:pt x="11065054" y="-22412"/>
                  <a:pt x="11386352" y="28067"/>
                  <a:pt x="11844000" y="0"/>
                </a:cubicBezTo>
                <a:cubicBezTo>
                  <a:pt x="11820783" y="179701"/>
                  <a:pt x="11830234" y="304765"/>
                  <a:pt x="11844000" y="589680"/>
                </a:cubicBezTo>
                <a:cubicBezTo>
                  <a:pt x="11857766" y="874595"/>
                  <a:pt x="11865821" y="993993"/>
                  <a:pt x="11844000" y="1375920"/>
                </a:cubicBezTo>
                <a:cubicBezTo>
                  <a:pt x="11822179" y="1757847"/>
                  <a:pt x="11826986" y="1757071"/>
                  <a:pt x="11844000" y="2096640"/>
                </a:cubicBezTo>
                <a:cubicBezTo>
                  <a:pt x="11861014" y="2436209"/>
                  <a:pt x="11826858" y="2464740"/>
                  <a:pt x="11844000" y="2620800"/>
                </a:cubicBezTo>
                <a:cubicBezTo>
                  <a:pt x="11861142" y="2776860"/>
                  <a:pt x="11867300" y="3066501"/>
                  <a:pt x="11844000" y="3276000"/>
                </a:cubicBezTo>
                <a:cubicBezTo>
                  <a:pt x="11820700" y="3485499"/>
                  <a:pt x="11856427" y="3903741"/>
                  <a:pt x="11844000" y="4062240"/>
                </a:cubicBezTo>
                <a:cubicBezTo>
                  <a:pt x="11831573" y="4220739"/>
                  <a:pt x="11823693" y="4515446"/>
                  <a:pt x="11844000" y="4782960"/>
                </a:cubicBezTo>
                <a:cubicBezTo>
                  <a:pt x="11864307" y="5050474"/>
                  <a:pt x="11832644" y="5087834"/>
                  <a:pt x="11844000" y="5307120"/>
                </a:cubicBezTo>
                <a:cubicBezTo>
                  <a:pt x="11855356" y="5526406"/>
                  <a:pt x="11885135" y="6211405"/>
                  <a:pt x="11844000" y="6552000"/>
                </a:cubicBezTo>
                <a:cubicBezTo>
                  <a:pt x="11638988" y="6535627"/>
                  <a:pt x="11603767" y="6537182"/>
                  <a:pt x="11384174" y="6552000"/>
                </a:cubicBezTo>
                <a:cubicBezTo>
                  <a:pt x="11164581" y="6566818"/>
                  <a:pt x="10921299" y="6577815"/>
                  <a:pt x="10569028" y="6552000"/>
                </a:cubicBezTo>
                <a:cubicBezTo>
                  <a:pt x="10216757" y="6526185"/>
                  <a:pt x="10210196" y="6541502"/>
                  <a:pt x="9990762" y="6552000"/>
                </a:cubicBezTo>
                <a:cubicBezTo>
                  <a:pt x="9771328" y="6562498"/>
                  <a:pt x="9324864" y="6531328"/>
                  <a:pt x="9057176" y="6552000"/>
                </a:cubicBezTo>
                <a:cubicBezTo>
                  <a:pt x="8789488" y="6572672"/>
                  <a:pt x="8622039" y="6529958"/>
                  <a:pt x="8478911" y="6552000"/>
                </a:cubicBezTo>
                <a:cubicBezTo>
                  <a:pt x="8335783" y="6574042"/>
                  <a:pt x="8190203" y="6574703"/>
                  <a:pt x="8019085" y="6552000"/>
                </a:cubicBezTo>
                <a:cubicBezTo>
                  <a:pt x="7847967" y="6529297"/>
                  <a:pt x="7478202" y="6531863"/>
                  <a:pt x="7085499" y="6552000"/>
                </a:cubicBezTo>
                <a:cubicBezTo>
                  <a:pt x="6692796" y="6572137"/>
                  <a:pt x="6718614" y="6538369"/>
                  <a:pt x="6507233" y="6552000"/>
                </a:cubicBezTo>
                <a:cubicBezTo>
                  <a:pt x="6295852" y="6565631"/>
                  <a:pt x="5920612" y="6520524"/>
                  <a:pt x="5692087" y="6552000"/>
                </a:cubicBezTo>
                <a:cubicBezTo>
                  <a:pt x="5463562" y="6583476"/>
                  <a:pt x="5305061" y="6586663"/>
                  <a:pt x="4995381" y="6552000"/>
                </a:cubicBezTo>
                <a:cubicBezTo>
                  <a:pt x="4685701" y="6517337"/>
                  <a:pt x="4423327" y="6551224"/>
                  <a:pt x="4061795" y="6552000"/>
                </a:cubicBezTo>
                <a:cubicBezTo>
                  <a:pt x="3700263" y="6552776"/>
                  <a:pt x="3472283" y="6543483"/>
                  <a:pt x="3128209" y="6552000"/>
                </a:cubicBezTo>
                <a:cubicBezTo>
                  <a:pt x="2784135" y="6560517"/>
                  <a:pt x="2836422" y="6537019"/>
                  <a:pt x="2549944" y="6552000"/>
                </a:cubicBezTo>
                <a:cubicBezTo>
                  <a:pt x="2263467" y="6566981"/>
                  <a:pt x="1988149" y="6566336"/>
                  <a:pt x="1734798" y="6552000"/>
                </a:cubicBezTo>
                <a:cubicBezTo>
                  <a:pt x="1481447" y="6537664"/>
                  <a:pt x="1529484" y="6542392"/>
                  <a:pt x="1393412" y="6552000"/>
                </a:cubicBezTo>
                <a:cubicBezTo>
                  <a:pt x="1257340" y="6561608"/>
                  <a:pt x="454928" y="6518062"/>
                  <a:pt x="0" y="6552000"/>
                </a:cubicBezTo>
                <a:cubicBezTo>
                  <a:pt x="-13498" y="6255886"/>
                  <a:pt x="6174" y="6158822"/>
                  <a:pt x="0" y="5896800"/>
                </a:cubicBezTo>
                <a:cubicBezTo>
                  <a:pt x="-6174" y="5634778"/>
                  <a:pt x="20057" y="5524173"/>
                  <a:pt x="0" y="5307120"/>
                </a:cubicBezTo>
                <a:cubicBezTo>
                  <a:pt x="-20057" y="5090067"/>
                  <a:pt x="20443" y="5032660"/>
                  <a:pt x="0" y="4848480"/>
                </a:cubicBezTo>
                <a:cubicBezTo>
                  <a:pt x="-20443" y="4664300"/>
                  <a:pt x="27681" y="4447674"/>
                  <a:pt x="0" y="4258800"/>
                </a:cubicBezTo>
                <a:cubicBezTo>
                  <a:pt x="-27681" y="4069926"/>
                  <a:pt x="-36014" y="3802224"/>
                  <a:pt x="0" y="3472560"/>
                </a:cubicBezTo>
                <a:cubicBezTo>
                  <a:pt x="36014" y="3142896"/>
                  <a:pt x="10256" y="2995138"/>
                  <a:pt x="0" y="2751840"/>
                </a:cubicBezTo>
                <a:cubicBezTo>
                  <a:pt x="-10256" y="2508542"/>
                  <a:pt x="15595" y="2299121"/>
                  <a:pt x="0" y="2162160"/>
                </a:cubicBezTo>
                <a:cubicBezTo>
                  <a:pt x="-15595" y="2025199"/>
                  <a:pt x="-5262" y="1697667"/>
                  <a:pt x="0" y="1572480"/>
                </a:cubicBezTo>
                <a:cubicBezTo>
                  <a:pt x="5262" y="1447293"/>
                  <a:pt x="15164" y="1257918"/>
                  <a:pt x="0" y="1113840"/>
                </a:cubicBezTo>
                <a:cubicBezTo>
                  <a:pt x="-15164" y="969762"/>
                  <a:pt x="-10286" y="32798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730AC"/>
            </a:solidFill>
            <a:extLst>
              <a:ext uri="{C807C97D-BFC1-408E-A445-0C87EB9F89A2}">
                <ask:lineSketchStyleProps xmlns:ask="http://schemas.microsoft.com/office/drawing/2018/sketchyshapes" sd="38481448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EFC0322-CF5E-5473-3D11-C82A30B6A22C}"/>
              </a:ext>
            </a:extLst>
          </p:cNvPr>
          <p:cNvSpPr txBox="1"/>
          <p:nvPr/>
        </p:nvSpPr>
        <p:spPr>
          <a:xfrm>
            <a:off x="3910313" y="2807839"/>
            <a:ext cx="446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2025-04-09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1429BAA-6624-FC39-80BE-7E36EFD76DF1}"/>
              </a:ext>
            </a:extLst>
          </p:cNvPr>
          <p:cNvSpPr/>
          <p:nvPr/>
        </p:nvSpPr>
        <p:spPr>
          <a:xfrm>
            <a:off x="9616805" y="4315209"/>
            <a:ext cx="2268000" cy="22680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mönster, kvadrat, pixel, stygn&#10;&#10;AI-genererat innehåll kan vara felaktigt.">
            <a:extLst>
              <a:ext uri="{FF2B5EF4-FFF2-40B4-BE49-F238E27FC236}">
                <a16:creationId xmlns:a16="http://schemas.microsoft.com/office/drawing/2014/main" id="{9B4C32E2-64A6-5D5A-718D-829832E0A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02" r="3342" b="3982"/>
          <a:stretch/>
        </p:blipFill>
        <p:spPr>
          <a:xfrm>
            <a:off x="10043597" y="4673490"/>
            <a:ext cx="1476000" cy="1472933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B07115BC-69E9-B4EA-F567-A851AB66AA56}"/>
              </a:ext>
            </a:extLst>
          </p:cNvPr>
          <p:cNvSpPr/>
          <p:nvPr/>
        </p:nvSpPr>
        <p:spPr>
          <a:xfrm>
            <a:off x="9786433" y="4236762"/>
            <a:ext cx="1908000" cy="115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19467"/>
              </a:avLst>
            </a:prstTxWarp>
            <a:spAutoFit/>
          </a:bodyPr>
          <a:lstStyle/>
          <a:p>
            <a:pPr algn="ctr"/>
            <a:r>
              <a:rPr lang="sv-SE" sz="2000" b="1" cap="none" spc="0" dirty="0">
                <a:ln w="0"/>
                <a:solidFill>
                  <a:srgbClr val="0533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REGISTERUTDRAG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07EAF60-F967-1B1E-D3F6-513AD75CE447}"/>
              </a:ext>
            </a:extLst>
          </p:cNvPr>
          <p:cNvGrpSpPr/>
          <p:nvPr/>
        </p:nvGrpSpPr>
        <p:grpSpPr>
          <a:xfrm>
            <a:off x="5736000" y="5886155"/>
            <a:ext cx="720000" cy="720000"/>
            <a:chOff x="5736000" y="6160475"/>
            <a:chExt cx="720000" cy="720000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7D7196D-2906-846D-7186-B30163002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2E8B33C4-3AFA-FAC4-D495-C03BFCDB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19" name="textruta 18">
            <a:extLst>
              <a:ext uri="{FF2B5EF4-FFF2-40B4-BE49-F238E27FC236}">
                <a16:creationId xmlns:a16="http://schemas.microsoft.com/office/drawing/2014/main" id="{D80A27C1-F255-4637-3E8A-2FCD26FFCECA}"/>
              </a:ext>
            </a:extLst>
          </p:cNvPr>
          <p:cNvSpPr txBox="1"/>
          <p:nvPr/>
        </p:nvSpPr>
        <p:spPr>
          <a:xfrm>
            <a:off x="3881999" y="1913902"/>
            <a:ext cx="47407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600" b="1" dirty="0"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Föräldramöte</a:t>
            </a:r>
          </a:p>
        </p:txBody>
      </p:sp>
    </p:spTree>
    <p:extLst>
      <p:ext uri="{BB962C8B-B14F-4D97-AF65-F5344CB8AC3E}">
        <p14:creationId xmlns:p14="http://schemas.microsoft.com/office/powerpoint/2010/main" val="211239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2AB9F2E-EB25-FFF0-9646-D71F9D06ED67}"/>
              </a:ext>
            </a:extLst>
          </p:cNvPr>
          <p:cNvSpPr txBox="1"/>
          <p:nvPr/>
        </p:nvSpPr>
        <p:spPr>
          <a:xfrm>
            <a:off x="196884" y="1323984"/>
            <a:ext cx="5683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P10		- Helena Gericke</a:t>
            </a:r>
          </a:p>
          <a:p>
            <a:pPr rtl="0" fontAlgn="base"/>
            <a:r>
              <a:rPr lang="sv-SE" sz="2400" dirty="0">
                <a:solidFill>
                  <a:srgbClr val="FFC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F11		-</a:t>
            </a:r>
            <a:r>
              <a:rPr lang="sv-SE" sz="2400" dirty="0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	</a:t>
            </a:r>
          </a:p>
          <a:p>
            <a:pPr rtl="0" fontAlgn="base"/>
            <a:r>
              <a:rPr lang="sv-SE" sz="2400" dirty="0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P11		-	</a:t>
            </a:r>
          </a:p>
          <a:p>
            <a:pPr rtl="0" fontAlgn="base"/>
            <a:r>
              <a:rPr lang="sv-SE" sz="2400" dirty="0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P12		-	</a:t>
            </a:r>
          </a:p>
          <a:p>
            <a:pPr rtl="0" fontAlgn="base"/>
            <a:r>
              <a:rPr lang="sv-SE" sz="2400" dirty="0">
                <a:solidFill>
                  <a:srgbClr val="FF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P13		-</a:t>
            </a:r>
            <a:r>
              <a:rPr lang="sv-SE" sz="2400" dirty="0">
                <a:latin typeface="Posterama" panose="020B0504020200020000" pitchFamily="34" charset="0"/>
                <a:cs typeface="Posterama" panose="020B0504020200020000" pitchFamily="34" charset="0"/>
              </a:rPr>
              <a:t>	</a:t>
            </a:r>
          </a:p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F14		- Magnus Warell</a:t>
            </a:r>
          </a:p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P14		- Malin Jensen Hellmér</a:t>
            </a:r>
          </a:p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P15		- Siebren de Boer</a:t>
            </a:r>
          </a:p>
          <a:p>
            <a:pPr rtl="0" fontAlgn="base"/>
            <a:r>
              <a:rPr lang="sv-SE" sz="2400" dirty="0">
                <a:solidFill>
                  <a:srgbClr val="FFC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F15/16		- </a:t>
            </a:r>
            <a:endParaRPr lang="sv-SE" sz="2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P16		- Emil Bergåker</a:t>
            </a:r>
          </a:p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P17		- Sandra Tjäder</a:t>
            </a:r>
          </a:p>
          <a:p>
            <a:pPr rtl="0" fontAlgn="base"/>
            <a:r>
              <a:rPr lang="sv-SE" sz="2400" dirty="0">
                <a:solidFill>
                  <a:srgbClr val="00B05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FS/BS		- Mathias Mellberg</a:t>
            </a:r>
            <a:endParaRPr lang="sv-SE" sz="2400" b="0" i="0" u="none" strike="noStrike" dirty="0">
              <a:solidFill>
                <a:srgbClr val="00B050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027E151-7830-E2C0-3C1B-E5B1E1FACCEF}"/>
              </a:ext>
            </a:extLst>
          </p:cNvPr>
          <p:cNvSpPr txBox="1"/>
          <p:nvPr/>
        </p:nvSpPr>
        <p:spPr>
          <a:xfrm>
            <a:off x="0" y="1397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073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FÖRÄLDRAENGAGEMANG / UNGDOMSSEKTIONEN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4E404407-E8C8-A7DA-1766-EA1F203F4312}"/>
              </a:ext>
            </a:extLst>
          </p:cNvPr>
          <p:cNvSpPr/>
          <p:nvPr/>
        </p:nvSpPr>
        <p:spPr>
          <a:xfrm>
            <a:off x="6312000" y="1602266"/>
            <a:ext cx="5688719" cy="3583295"/>
          </a:xfrm>
          <a:prstGeom prst="roundRect">
            <a:avLst>
              <a:gd name="adj" fmla="val 11051"/>
            </a:avLst>
          </a:prstGeom>
          <a:solidFill>
            <a:schemeClr val="bg1">
              <a:alpha val="69804"/>
            </a:schemeClr>
          </a:solidFill>
          <a:ln w="57150">
            <a:solidFill>
              <a:srgbClr val="0730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Varför är representation viktigt?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Ert lag kommer närmre information &amp; beslut.</a:t>
            </a:r>
          </a:p>
          <a:p>
            <a:pPr algn="ctr"/>
            <a:endParaRPr lang="sv-SE" dirty="0">
              <a:solidFill>
                <a:srgbClr val="0730AC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sv-SE" b="1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För vilka passar uppdraget?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Passar de föräldrar eller närstående som inte kan eller vill vara just tränare. </a:t>
            </a:r>
            <a:br>
              <a:rPr lang="sv-SE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Vi har väldigt få sportsliga diskussioner.</a:t>
            </a:r>
          </a:p>
          <a:p>
            <a:pPr algn="ctr"/>
            <a:endParaRPr lang="sv-SE" dirty="0">
              <a:solidFill>
                <a:srgbClr val="0730AC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sv-SE" b="1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Vad gör vi?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Förvaltande uppgifter &amp; utvecklingsarbete.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C1FC4727-3C7C-61C2-4184-2D99674BB647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9DAB022B-0B9B-002F-9F10-74E490A87A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D8F57F2D-1202-EE43-8D02-CCE5A0EE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E8F3B77E-9AAD-830D-042D-F0ACD088213A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4341FF4B-E759-588E-49DF-ACB7589D6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2DFC7AD-642B-0D50-E30F-1B31543BB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1C315ED5-F150-244C-1C89-12E2C8CCA046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FE5B768E-AADD-54CB-D5E3-B88CC61D9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07D7A552-A6B9-222D-EBD7-2476ADECB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84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3128-2072-1E05-4817-9C8B697D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147C800-4E7F-4E41-E7A5-319597CF0A3C}"/>
              </a:ext>
            </a:extLst>
          </p:cNvPr>
          <p:cNvSpPr/>
          <p:nvPr/>
        </p:nvSpPr>
        <p:spPr>
          <a:xfrm>
            <a:off x="1" y="995884"/>
            <a:ext cx="12191999" cy="58621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8FF5A3C9-3062-4E7B-9601-033A12F713BB}"/>
              </a:ext>
            </a:extLst>
          </p:cNvPr>
          <p:cNvGrpSpPr/>
          <p:nvPr/>
        </p:nvGrpSpPr>
        <p:grpSpPr>
          <a:xfrm>
            <a:off x="11369362" y="137942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C03F62DD-0858-91F0-D376-938B6BBAEC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984FB58-1318-4E9E-E946-BB53B6C6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7D7CA930-99B0-4C4B-C1DF-029F889A5207}"/>
              </a:ext>
            </a:extLst>
          </p:cNvPr>
          <p:cNvSpPr txBox="1"/>
          <p:nvPr/>
        </p:nvSpPr>
        <p:spPr>
          <a:xfrm>
            <a:off x="0" y="118818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Så många ungdomar som möjligt ska kunna spela fotboll, </a:t>
            </a:r>
            <a:br>
              <a:rPr lang="sv-S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så länge som möjligt – i Hjo!</a:t>
            </a:r>
            <a:endParaRPr lang="sv-S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DD9429C-2C3E-1D7C-D93F-EA45BF1CDEE8}"/>
              </a:ext>
            </a:extLst>
          </p:cNvPr>
          <p:cNvSpPr txBox="1"/>
          <p:nvPr/>
        </p:nvSpPr>
        <p:spPr>
          <a:xfrm>
            <a:off x="2953213" y="150056"/>
            <a:ext cx="628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631AB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Ungdomsråd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24C33FF-D2EA-AD89-D7F3-447051B06AD2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A695A8FA-4389-1F69-1A32-FDA715241A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2E5B51E-CCB5-40BD-4004-88055C0DD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39826774-EF53-EE27-BE67-A3808644FDDD}"/>
              </a:ext>
            </a:extLst>
          </p:cNvPr>
          <p:cNvSpPr txBox="1"/>
          <p:nvPr/>
        </p:nvSpPr>
        <p:spPr>
          <a:xfrm>
            <a:off x="66674" y="2615174"/>
            <a:ext cx="9612000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2025: Ungdomsråd för ungdomar födda 2010-2014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Två representanter per lag.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Ledare i varje lag utser representanterna.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En spelare som uppfattas ha högre sportsliga ambitioner.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En spelare som uppfattas ha behov av social stimulans.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 möte årligen under hösten.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Mötet leds av Ungdomssektionen + extern part.</a:t>
            </a:r>
            <a:endParaRPr lang="sv-SE" sz="11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6A9A816-CA99-7922-5283-2B6F0F9AB09F}"/>
              </a:ext>
            </a:extLst>
          </p:cNvPr>
          <p:cNvGrpSpPr/>
          <p:nvPr/>
        </p:nvGrpSpPr>
        <p:grpSpPr>
          <a:xfrm>
            <a:off x="8952000" y="3114675"/>
            <a:ext cx="3240000" cy="3743326"/>
            <a:chOff x="8696325" y="2457711"/>
            <a:chExt cx="3495675" cy="4400290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9532F376-A8A3-A275-501F-C0357E9B1332}"/>
                </a:ext>
              </a:extLst>
            </p:cNvPr>
            <p:cNvSpPr/>
            <p:nvPr/>
          </p:nvSpPr>
          <p:spPr>
            <a:xfrm>
              <a:off x="8696325" y="2457711"/>
              <a:ext cx="3495675" cy="4400290"/>
            </a:xfrm>
            <a:prstGeom prst="rect">
              <a:avLst/>
            </a:prstGeom>
            <a:solidFill>
              <a:srgbClr val="EE8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>
                <a:solidFill>
                  <a:schemeClr val="bg1"/>
                </a:solidFill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1968801-3257-F5D8-666E-307341F1D30C}"/>
                </a:ext>
              </a:extLst>
            </p:cNvPr>
            <p:cNvSpPr txBox="1"/>
            <p:nvPr/>
          </p:nvSpPr>
          <p:spPr>
            <a:xfrm>
              <a:off x="8845423" y="2615174"/>
              <a:ext cx="330267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Agendaförslag: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Juniorlag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Spelarutbildning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Aktiviteter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Anläggning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Ledare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Skav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Socialt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sv-SE" sz="2400" dirty="0">
                  <a:solidFill>
                    <a:schemeClr val="bg1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Skola</a:t>
              </a:r>
              <a:endParaRPr lang="sv-SE" sz="11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6AAF-72FF-42CF-4993-A6483EF7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7B1E614-843E-12E7-407F-A2ABAE868700}"/>
              </a:ext>
            </a:extLst>
          </p:cNvPr>
          <p:cNvSpPr/>
          <p:nvPr/>
        </p:nvSpPr>
        <p:spPr>
          <a:xfrm>
            <a:off x="0" y="-1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AFC5FB-5803-681A-C83F-6A585955967B}"/>
              </a:ext>
            </a:extLst>
          </p:cNvPr>
          <p:cNvSpPr txBox="1"/>
          <p:nvPr/>
        </p:nvSpPr>
        <p:spPr>
          <a:xfrm>
            <a:off x="822960" y="1473080"/>
            <a:ext cx="11221040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Nytt samarbete</a:t>
            </a:r>
          </a:p>
          <a:p>
            <a:pPr>
              <a:lnSpc>
                <a:spcPct val="150000"/>
              </a:lnSpc>
            </a:pPr>
            <a:r>
              <a:rPr lang="sv-SE" sz="2400" dirty="0" err="1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Lagfoto</a:t>
            </a: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&amp; individuell porträtt-fotografering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Inga </a:t>
            </a:r>
            <a:r>
              <a:rPr lang="sv-SE" sz="2400" dirty="0" err="1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köpkrav</a:t>
            </a:r>
            <a:endParaRPr lang="sv-SE" sz="2400" dirty="0">
              <a:solidFill>
                <a:srgbClr val="0730AC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Individuell försäljning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Föreningen får procentuell ”kickback” på all försäljning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Kompenserar skolans slopning av fotografering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 tillfälle – när? Slutet på Maj</a:t>
            </a:r>
            <a:r>
              <a:rPr lang="sv-SE" sz="240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/Början av juni? </a:t>
            </a:r>
            <a:r>
              <a:rPr lang="sv-SE" sz="24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Vardagskväll? Helg?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16CFC77-8F2F-271B-FD2E-360D2188141A}"/>
              </a:ext>
            </a:extLst>
          </p:cNvPr>
          <p:cNvSpPr txBox="1"/>
          <p:nvPr/>
        </p:nvSpPr>
        <p:spPr>
          <a:xfrm>
            <a:off x="1338727" y="172392"/>
            <a:ext cx="951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Fotografering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867561BD-003F-A7CD-1E79-2451027CE767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062642B3-6613-86A0-B08B-547C70CCA1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2EE1E13-145E-8B4F-1573-F9C09E30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730D51A-6EB2-625C-02FE-4F3711B286B0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178FEBBA-513C-34B9-6FBF-C263DF9A6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FD42CBA-F888-5663-F372-F98EF277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pic>
        <p:nvPicPr>
          <p:cNvPr id="3" name="Bild 2" descr="Kamera kontur">
            <a:extLst>
              <a:ext uri="{FF2B5EF4-FFF2-40B4-BE49-F238E27FC236}">
                <a16:creationId xmlns:a16="http://schemas.microsoft.com/office/drawing/2014/main" id="{713015B9-9E1F-895C-1925-8EBEB5DF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6714" y="1007999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43D3-E483-BB9F-47D9-0121E8831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E14FAB65-2A01-EA2A-51A5-81D488C38AF6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13390752-89E7-6B8A-98F3-074D86879F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5454F1C-32F6-7352-C4F8-464CBB15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5D43553D-F26B-09CB-DA77-9CB0E426DA34}"/>
              </a:ext>
            </a:extLst>
          </p:cNvPr>
          <p:cNvSpPr txBox="1"/>
          <p:nvPr/>
        </p:nvSpPr>
        <p:spPr>
          <a:xfrm>
            <a:off x="85457" y="1630764"/>
            <a:ext cx="1219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3200" b="1" dirty="0">
                <a:solidFill>
                  <a:srgbClr val="46A4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NYHET: Ungdomssponsring!</a:t>
            </a:r>
            <a:endParaRPr lang="sv-SE" sz="2800" b="1" dirty="0">
              <a:solidFill>
                <a:srgbClr val="46A40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rtl="0" fontAlgn="base"/>
            <a:r>
              <a:rPr lang="sv-SE" sz="28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Möjlighet att dedikera kapital till barn &amp; ungdomslagen.</a:t>
            </a:r>
          </a:p>
          <a:p>
            <a:pPr algn="ctr" rtl="0" fontAlgn="base"/>
            <a:r>
              <a:rPr lang="sv-SE" sz="28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Ungdomspaket om 3.000 kr</a:t>
            </a:r>
          </a:p>
          <a:p>
            <a:pPr algn="ctr" rtl="0" fontAlgn="base"/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(Förutsätter ett Baspaket om 1.500 kr)</a:t>
            </a:r>
          </a:p>
          <a:p>
            <a:pPr algn="ctr" rtl="0" fontAlgn="base"/>
            <a:r>
              <a:rPr lang="sv-SE" sz="2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Ingår: Skylt intill barn- &amp; ungdomsplanerna.</a:t>
            </a:r>
          </a:p>
          <a:p>
            <a:pPr algn="ctr" rtl="0" fontAlgn="base"/>
            <a:endParaRPr lang="sv-SE" sz="2800" dirty="0">
              <a:solidFill>
                <a:srgbClr val="000000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rtl="0" fontAlgn="base"/>
            <a:r>
              <a:rPr lang="sv-SE" sz="2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Även möjlighet att sponsra med matchställ till ungdomslag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901500-05D0-5CB8-602F-3C5CE99EA403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842E544-341C-79AA-DDD5-2919B4696C00}"/>
              </a:ext>
            </a:extLst>
          </p:cNvPr>
          <p:cNvSpPr txBox="1"/>
          <p:nvPr/>
        </p:nvSpPr>
        <p:spPr>
          <a:xfrm>
            <a:off x="3092865" y="63436"/>
            <a:ext cx="600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Sponsorgruppen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0C3201B-4BCA-0A1E-7E4E-27F511950E22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CB4E068D-E329-5026-2EAA-0EE92D58B1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A2BB2D10-B0E7-53F1-97F9-D15A2C93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88954B2A-BFF3-928E-B165-8BC81A01DE5A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63863F81-91DA-3362-59A2-A82B0A956C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FD336263-141C-ECAA-8F4D-E18F489C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96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B4789-F722-4789-9F66-7981C7A3F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E46AD486-040F-D01E-AB36-15F66E202B75}"/>
              </a:ext>
            </a:extLst>
          </p:cNvPr>
          <p:cNvGrpSpPr/>
          <p:nvPr/>
        </p:nvGrpSpPr>
        <p:grpSpPr>
          <a:xfrm>
            <a:off x="0" y="1816372"/>
            <a:ext cx="12192000" cy="3225256"/>
            <a:chOff x="0" y="2249190"/>
            <a:chExt cx="12192000" cy="3225256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2839E04-2957-96CA-FC24-000276C90C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3975" y="4394446"/>
              <a:ext cx="1080000" cy="1080000"/>
              <a:chOff x="5736000" y="6160475"/>
              <a:chExt cx="720000" cy="720000"/>
            </a:xfrm>
          </p:grpSpPr>
          <p:sp>
            <p:nvSpPr>
              <p:cNvPr id="18" name="Ellips 17">
                <a:extLst>
                  <a:ext uri="{FF2B5EF4-FFF2-40B4-BE49-F238E27FC236}">
                    <a16:creationId xmlns:a16="http://schemas.microsoft.com/office/drawing/2014/main" id="{832E9F41-8AF8-CC18-8111-E326AF90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6000" y="6160475"/>
                <a:ext cx="720000" cy="7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84B0E6CD-93F4-ADBB-3CC0-A99080579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0000" y="6258040"/>
                <a:ext cx="432000" cy="540798"/>
              </a:xfrm>
              <a:prstGeom prst="rect">
                <a:avLst/>
              </a:prstGeom>
            </p:spPr>
          </p:pic>
        </p:grp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96D0E0A-7FB0-F9E7-0F53-4E76A274850E}"/>
                </a:ext>
              </a:extLst>
            </p:cNvPr>
            <p:cNvSpPr txBox="1"/>
            <p:nvPr/>
          </p:nvSpPr>
          <p:spPr>
            <a:xfrm>
              <a:off x="0" y="2249190"/>
              <a:ext cx="12192000" cy="2359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50"/>
                </a:spcAft>
              </a:pPr>
              <a:r>
                <a:rPr lang="sv-SE" sz="4800" b="1" i="0" dirty="0">
                  <a:solidFill>
                    <a:srgbClr val="1E3479"/>
                  </a:solidFill>
                  <a:effectLst/>
                  <a:latin typeface="Posterama" panose="020B0504020200020000" pitchFamily="34" charset="0"/>
                  <a:cs typeface="Posterama" panose="020B0504020200020000" pitchFamily="34" charset="0"/>
                </a:rPr>
                <a:t>4 juli</a:t>
              </a:r>
            </a:p>
            <a:p>
              <a:pPr algn="ctr">
                <a:spcAft>
                  <a:spcPts val="150"/>
                </a:spcAft>
              </a:pPr>
              <a:r>
                <a:rPr lang="sv-SE" sz="4800" b="1" i="0" dirty="0">
                  <a:solidFill>
                    <a:srgbClr val="1E3479"/>
                  </a:solidFill>
                  <a:effectLst/>
                  <a:latin typeface="Posterama" panose="020B0504020200020000" pitchFamily="34" charset="0"/>
                  <a:cs typeface="Posterama" panose="020B0504020200020000" pitchFamily="34" charset="0"/>
                </a:rPr>
                <a:t>EM-premiär: </a:t>
              </a:r>
            </a:p>
            <a:p>
              <a:pPr algn="ctr">
                <a:spcAft>
                  <a:spcPts val="150"/>
                </a:spcAft>
              </a:pPr>
              <a:r>
                <a:rPr lang="sv-SE" sz="4800" b="1" i="0" dirty="0">
                  <a:solidFill>
                    <a:srgbClr val="1E3479"/>
                  </a:solidFill>
                  <a:effectLst/>
                  <a:latin typeface="Posterama" panose="020B0504020200020000" pitchFamily="34" charset="0"/>
                  <a:cs typeface="Posterama" panose="020B0504020200020000" pitchFamily="34" charset="0"/>
                </a:rPr>
                <a:t>Sverige-Danmark på Park</a:t>
              </a:r>
            </a:p>
          </p:txBody>
        </p:sp>
        <p:pic>
          <p:nvPicPr>
            <p:cNvPr id="26" name="Picture 2" descr="Hjo Kommun - YouTube">
              <a:extLst>
                <a:ext uri="{FF2B5EF4-FFF2-40B4-BE49-F238E27FC236}">
                  <a16:creationId xmlns:a16="http://schemas.microsoft.com/office/drawing/2014/main" id="{D0E2362B-7FBD-42BF-715D-2AE264109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43" b="28444"/>
            <a:stretch/>
          </p:blipFill>
          <p:spPr bwMode="auto">
            <a:xfrm>
              <a:off x="5763975" y="4565185"/>
              <a:ext cx="1702223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555278F7-D58D-7F9C-0E61-7E4DA6AD6266}"/>
              </a:ext>
            </a:extLst>
          </p:cNvPr>
          <p:cNvSpPr/>
          <p:nvPr/>
        </p:nvSpPr>
        <p:spPr>
          <a:xfrm>
            <a:off x="0" y="-3176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DC5EBD8D-7367-FA28-29D9-5A5C9E1024CF}"/>
              </a:ext>
            </a:extLst>
          </p:cNvPr>
          <p:cNvSpPr txBox="1"/>
          <p:nvPr/>
        </p:nvSpPr>
        <p:spPr>
          <a:xfrm>
            <a:off x="0" y="18408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Gemensamma aktiviteter &amp; event under 2025</a:t>
            </a:r>
          </a:p>
        </p:txBody>
      </p:sp>
      <p:pic>
        <p:nvPicPr>
          <p:cNvPr id="3" name="Picture 10" descr="Svenska Fotbollförbundet logotyp, till startsidan">
            <a:extLst>
              <a:ext uri="{FF2B5EF4-FFF2-40B4-BE49-F238E27FC236}">
                <a16:creationId xmlns:a16="http://schemas.microsoft.com/office/drawing/2014/main" id="{92D87F1E-4513-7366-3BB1-0D1D085AC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8161" r="7675" b="69428"/>
          <a:stretch/>
        </p:blipFill>
        <p:spPr bwMode="auto">
          <a:xfrm>
            <a:off x="7654991" y="4168367"/>
            <a:ext cx="163765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9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840DB-1F15-15D3-B7FD-57EA9F55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94C2C1E-2B6F-B351-0CFC-E8F6B9973005}"/>
              </a:ext>
            </a:extLst>
          </p:cNvPr>
          <p:cNvGrpSpPr/>
          <p:nvPr/>
        </p:nvGrpSpPr>
        <p:grpSpPr>
          <a:xfrm>
            <a:off x="-1" y="1958301"/>
            <a:ext cx="12192000" cy="2941399"/>
            <a:chOff x="-1" y="2200728"/>
            <a:chExt cx="12192000" cy="2941399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1EC7FFA0-E302-6732-8AD8-32E4C2B9B4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6000" y="4058021"/>
              <a:ext cx="1080000" cy="1084106"/>
              <a:chOff x="5736000" y="6160475"/>
              <a:chExt cx="720000" cy="720000"/>
            </a:xfrm>
          </p:grpSpPr>
          <p:sp>
            <p:nvSpPr>
              <p:cNvPr id="21" name="Ellips 20">
                <a:extLst>
                  <a:ext uri="{FF2B5EF4-FFF2-40B4-BE49-F238E27FC236}">
                    <a16:creationId xmlns:a16="http://schemas.microsoft.com/office/drawing/2014/main" id="{F7D479EC-B986-02AE-9DF9-339F435597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6000" y="6160475"/>
                <a:ext cx="720000" cy="7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2" name="Bildobjekt 21">
                <a:extLst>
                  <a:ext uri="{FF2B5EF4-FFF2-40B4-BE49-F238E27FC236}">
                    <a16:creationId xmlns:a16="http://schemas.microsoft.com/office/drawing/2014/main" id="{4223A521-0AC6-3D20-7D0F-7EBCE7179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0000" y="6258040"/>
                <a:ext cx="432000" cy="540798"/>
              </a:xfrm>
              <a:prstGeom prst="rect">
                <a:avLst/>
              </a:prstGeom>
            </p:spPr>
          </p:pic>
        </p:grp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9DFD734-F80C-7284-C0D4-CA11D1BAFDBC}"/>
                </a:ext>
              </a:extLst>
            </p:cNvPr>
            <p:cNvSpPr txBox="1"/>
            <p:nvPr/>
          </p:nvSpPr>
          <p:spPr>
            <a:xfrm>
              <a:off x="-1" y="2200728"/>
              <a:ext cx="12192000" cy="2113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50"/>
                </a:spcAft>
              </a:pPr>
              <a:r>
                <a:rPr lang="sv-SE" sz="4800" b="1" i="0" dirty="0">
                  <a:solidFill>
                    <a:srgbClr val="1E3479"/>
                  </a:solidFill>
                  <a:effectLst/>
                  <a:latin typeface="Posterama" panose="020B0504020200020000" pitchFamily="34" charset="0"/>
                  <a:cs typeface="Posterama" panose="020B0504020200020000" pitchFamily="34" charset="0"/>
                </a:rPr>
                <a:t>20 sep</a:t>
              </a:r>
            </a:p>
            <a:p>
              <a:pPr algn="ctr">
                <a:spcAft>
                  <a:spcPts val="150"/>
                </a:spcAft>
              </a:pPr>
              <a:r>
                <a:rPr lang="sv-SE" sz="4000" b="1" i="0" dirty="0">
                  <a:solidFill>
                    <a:srgbClr val="1E3479"/>
                  </a:solidFill>
                  <a:effectLst/>
                  <a:latin typeface="Posterama" panose="020B0504020200020000" pitchFamily="34" charset="0"/>
                  <a:cs typeface="Posterama" panose="020B0504020200020000" pitchFamily="34" charset="0"/>
                </a:rPr>
                <a:t>Säsongsavslutning Fotbollsskolan + Boll &amp; Skoj</a:t>
              </a:r>
            </a:p>
            <a:p>
              <a:pPr algn="ctr">
                <a:spcAft>
                  <a:spcPts val="150"/>
                </a:spcAft>
              </a:pPr>
              <a:r>
                <a:rPr lang="sv-SE" sz="4000" b="1" dirty="0">
                  <a:solidFill>
                    <a:srgbClr val="1E3479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+ Fotbollens Dag</a:t>
              </a:r>
              <a:endParaRPr lang="sv-SE" sz="4000" b="1" i="0" dirty="0">
                <a:solidFill>
                  <a:srgbClr val="1E347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  <p:pic>
          <p:nvPicPr>
            <p:cNvPr id="27" name="Picture 10" descr="Svenska Fotbollförbundet logotyp, till startsidan">
              <a:extLst>
                <a:ext uri="{FF2B5EF4-FFF2-40B4-BE49-F238E27FC236}">
                  <a16:creationId xmlns:a16="http://schemas.microsoft.com/office/drawing/2014/main" id="{891BB0BB-0C8D-FA96-6C63-7F19A72268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3" t="8161" r="7675" b="69428"/>
            <a:stretch/>
          </p:blipFill>
          <p:spPr bwMode="auto">
            <a:xfrm>
              <a:off x="6874734" y="4311527"/>
              <a:ext cx="1637658" cy="68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Swedbank Fastighetsbyrån - IF Elfsborg">
              <a:extLst>
                <a:ext uri="{FF2B5EF4-FFF2-40B4-BE49-F238E27FC236}">
                  <a16:creationId xmlns:a16="http://schemas.microsoft.com/office/drawing/2014/main" id="{88B57927-7F41-AF83-83D4-02DE86C684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59" b="34801"/>
            <a:stretch/>
          </p:blipFill>
          <p:spPr bwMode="auto">
            <a:xfrm>
              <a:off x="1941750" y="4198272"/>
              <a:ext cx="3124128" cy="72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8D44BDF5-85A7-8AD8-EC5C-E7949ACED71E}"/>
              </a:ext>
            </a:extLst>
          </p:cNvPr>
          <p:cNvSpPr/>
          <p:nvPr/>
        </p:nvSpPr>
        <p:spPr>
          <a:xfrm>
            <a:off x="0" y="-3176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6B3B873-C1B3-659B-C7C0-F3014510C532}"/>
              </a:ext>
            </a:extLst>
          </p:cNvPr>
          <p:cNvSpPr txBox="1"/>
          <p:nvPr/>
        </p:nvSpPr>
        <p:spPr>
          <a:xfrm>
            <a:off x="1" y="184086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Gemensamma aktiviteter &amp; event under 2025</a:t>
            </a:r>
          </a:p>
        </p:txBody>
      </p:sp>
    </p:spTree>
    <p:extLst>
      <p:ext uri="{BB962C8B-B14F-4D97-AF65-F5344CB8AC3E}">
        <p14:creationId xmlns:p14="http://schemas.microsoft.com/office/powerpoint/2010/main" val="216121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97FA4-BA26-E1D7-FCC3-F69ABAF9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3B3B3AD2-1B7B-A0E1-0710-94B4944023C6}"/>
              </a:ext>
            </a:extLst>
          </p:cNvPr>
          <p:cNvGrpSpPr/>
          <p:nvPr/>
        </p:nvGrpSpPr>
        <p:grpSpPr>
          <a:xfrm>
            <a:off x="0" y="2089134"/>
            <a:ext cx="12192000" cy="3463507"/>
            <a:chOff x="0" y="2639668"/>
            <a:chExt cx="12192000" cy="3463507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FEB609D9-39C1-998F-ACE9-A61BE641EC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5999" y="5023175"/>
              <a:ext cx="1080000" cy="1080000"/>
              <a:chOff x="5736000" y="6160475"/>
              <a:chExt cx="720000" cy="720000"/>
            </a:xfrm>
          </p:grpSpPr>
          <p:sp>
            <p:nvSpPr>
              <p:cNvPr id="24" name="Ellips 23">
                <a:extLst>
                  <a:ext uri="{FF2B5EF4-FFF2-40B4-BE49-F238E27FC236}">
                    <a16:creationId xmlns:a16="http://schemas.microsoft.com/office/drawing/2014/main" id="{E09F5B92-5202-F51E-CF34-E1FD645A88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6000" y="6160475"/>
                <a:ext cx="720000" cy="7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838CBE7A-9519-5CFE-55D9-E0C4D7FEB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0000" y="6258040"/>
                <a:ext cx="432000" cy="540798"/>
              </a:xfrm>
              <a:prstGeom prst="rect">
                <a:avLst/>
              </a:prstGeom>
            </p:spPr>
          </p:pic>
        </p:grp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9731E58-A674-F72F-84DF-0AFD0F6ED6CD}"/>
                </a:ext>
              </a:extLst>
            </p:cNvPr>
            <p:cNvSpPr txBox="1"/>
            <p:nvPr/>
          </p:nvSpPr>
          <p:spPr>
            <a:xfrm>
              <a:off x="0" y="2639668"/>
              <a:ext cx="12192000" cy="2359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50"/>
                </a:spcAft>
              </a:pPr>
              <a:r>
                <a:rPr lang="sv-SE" sz="4800" b="1" dirty="0">
                  <a:solidFill>
                    <a:srgbClr val="1E3479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12 okt</a:t>
              </a:r>
            </a:p>
            <a:p>
              <a:pPr algn="ctr">
                <a:spcAft>
                  <a:spcPts val="150"/>
                </a:spcAft>
              </a:pPr>
              <a:r>
                <a:rPr lang="sv-SE" sz="4800" b="1" dirty="0">
                  <a:solidFill>
                    <a:srgbClr val="1E3479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Ungdomsavslutningen</a:t>
              </a:r>
            </a:p>
            <a:p>
              <a:pPr algn="ctr">
                <a:spcAft>
                  <a:spcPts val="150"/>
                </a:spcAft>
              </a:pPr>
              <a:r>
                <a:rPr lang="sv-SE" sz="4800" b="1" dirty="0">
                  <a:solidFill>
                    <a:srgbClr val="1E3479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Inomhus i Guldkrokshallen</a:t>
              </a:r>
              <a:endParaRPr lang="sv-SE" sz="4800" b="1" i="0" dirty="0">
                <a:solidFill>
                  <a:srgbClr val="1E3479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54744026-2E90-9410-014F-576E2D3ED8B8}"/>
              </a:ext>
            </a:extLst>
          </p:cNvPr>
          <p:cNvSpPr/>
          <p:nvPr/>
        </p:nvSpPr>
        <p:spPr>
          <a:xfrm>
            <a:off x="0" y="-3176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4F63E2B-5229-F6E0-E9C1-BD69C8A7943C}"/>
              </a:ext>
            </a:extLst>
          </p:cNvPr>
          <p:cNvSpPr txBox="1"/>
          <p:nvPr/>
        </p:nvSpPr>
        <p:spPr>
          <a:xfrm>
            <a:off x="1" y="184086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Gemensamma aktiviteter &amp; event under 2025</a:t>
            </a:r>
          </a:p>
        </p:txBody>
      </p:sp>
    </p:spTree>
    <p:extLst>
      <p:ext uri="{BB962C8B-B14F-4D97-AF65-F5344CB8AC3E}">
        <p14:creationId xmlns:p14="http://schemas.microsoft.com/office/powerpoint/2010/main" val="47718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EFAF7-E79A-E002-16AB-A414D4CD2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921DA39-8E90-0F95-0047-44EB262CD7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30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4264A8B-C42B-E974-26F2-CB6E5B979B79}"/>
              </a:ext>
            </a:extLst>
          </p:cNvPr>
          <p:cNvSpPr txBox="1"/>
          <p:nvPr/>
        </p:nvSpPr>
        <p:spPr>
          <a:xfrm>
            <a:off x="1612900" y="1543869"/>
            <a:ext cx="8966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39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  <a:cs typeface="Posterama" panose="020B0504020200020000" pitchFamily="34" charset="0"/>
              </a:rPr>
              <a:t>T A C K !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C83ACF75-9780-159D-BA63-268A84C6425E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F0801A7E-AB93-42E8-A4CA-DADC083E1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08E4E23C-2B49-CCA7-A363-150D999A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1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9621-9B74-BD1F-70E6-86BD4E68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gräs, boll, fotboll, person&#10;&#10;AI-genererat innehåll kan vara felaktigt.">
            <a:extLst>
              <a:ext uri="{FF2B5EF4-FFF2-40B4-BE49-F238E27FC236}">
                <a16:creationId xmlns:a16="http://schemas.microsoft.com/office/drawing/2014/main" id="{AFBAA6AB-3052-70D0-CDEE-C721241D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9912ABF-7542-899F-B5E0-13BCD29B4C58}"/>
              </a:ext>
            </a:extLst>
          </p:cNvPr>
          <p:cNvSpPr/>
          <p:nvPr/>
        </p:nvSpPr>
        <p:spPr>
          <a:xfrm>
            <a:off x="6858000" y="9053"/>
            <a:ext cx="5334000" cy="6858000"/>
          </a:xfrm>
          <a:prstGeom prst="rect">
            <a:avLst/>
          </a:prstGeom>
          <a:solidFill>
            <a:srgbClr val="0533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853516F-DBD7-CFF7-92A0-C08BDA686A89}"/>
              </a:ext>
            </a:extLst>
          </p:cNvPr>
          <p:cNvSpPr txBox="1"/>
          <p:nvPr/>
        </p:nvSpPr>
        <p:spPr>
          <a:xfrm>
            <a:off x="3942855" y="0"/>
            <a:ext cx="430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POJKAR 2013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742C226-A949-0042-8B10-F7277DD93377}"/>
              </a:ext>
            </a:extLst>
          </p:cNvPr>
          <p:cNvSpPr txBox="1"/>
          <p:nvPr/>
        </p:nvSpPr>
        <p:spPr>
          <a:xfrm>
            <a:off x="6858001" y="867006"/>
            <a:ext cx="5334000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7 vs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Ledare: Stefan Liberg, </a:t>
            </a:r>
            <a:b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Josef Thorell &amp; Magnus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Flodén</a:t>
            </a:r>
            <a:endParaRPr lang="sv-SE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Serie: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Div</a:t>
            </a: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9 Tidaholm &amp; Tibro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Cuper: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Giffcupen</a:t>
            </a: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+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Skadevi</a:t>
            </a:r>
            <a:endParaRPr lang="sv-SE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18 spelare i </a:t>
            </a:r>
            <a:r>
              <a:rPr lang="sv-SE" sz="2400" dirty="0" err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truppem</a:t>
            </a:r>
            <a:endParaRPr lang="sv-SE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54EE330-5EC8-D431-E9D4-5E2CFE985B6A}"/>
              </a:ext>
            </a:extLst>
          </p:cNvPr>
          <p:cNvGrpSpPr/>
          <p:nvPr/>
        </p:nvGrpSpPr>
        <p:grpSpPr>
          <a:xfrm>
            <a:off x="9164999" y="6046980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597C5C61-5E64-335C-0CDB-D8DB2F107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FB727B43-A0A3-052B-9461-EDE33781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6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AC0E-BB8F-719C-03AE-F91B3260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F7D951-1DA0-A7DB-A22C-983DD6FB0666}"/>
              </a:ext>
            </a:extLst>
          </p:cNvPr>
          <p:cNvSpPr/>
          <p:nvPr/>
        </p:nvSpPr>
        <p:spPr>
          <a:xfrm>
            <a:off x="0" y="-1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F3513C0-95FF-CD48-551C-E8FD9522E900}"/>
              </a:ext>
            </a:extLst>
          </p:cNvPr>
          <p:cNvSpPr txBox="1"/>
          <p:nvPr/>
        </p:nvSpPr>
        <p:spPr>
          <a:xfrm>
            <a:off x="822960" y="1473080"/>
            <a:ext cx="11221040" cy="249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36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Måndag 17.15-19.00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Onsdag 17.15-19.00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+ Extra fysträning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65ED3CF-6848-FBA4-0FC9-BF501D8C3FF2}"/>
              </a:ext>
            </a:extLst>
          </p:cNvPr>
          <p:cNvSpPr txBox="1"/>
          <p:nvPr/>
        </p:nvSpPr>
        <p:spPr>
          <a:xfrm>
            <a:off x="1338727" y="172392"/>
            <a:ext cx="951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Träningstider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70A456F-01E2-9029-BE73-50FEAEA32F7E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00355B88-9EBB-1BB8-A858-647930D015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8419919-915C-B8A3-6608-28F2214AF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3154B1A-F902-7842-A9F0-1C9D616644C2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03F351B3-C752-E72C-D2E8-686B3C68A7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1CD807-C6EB-B16B-8888-19E18A1EA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96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CD77DC19-DCE6-6DE8-1858-998FA4DF9687}"/>
              </a:ext>
            </a:extLst>
          </p:cNvPr>
          <p:cNvSpPr txBox="1"/>
          <p:nvPr/>
        </p:nvSpPr>
        <p:spPr>
          <a:xfrm>
            <a:off x="761102" y="1133181"/>
            <a:ext cx="10854531" cy="503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Seriespel och matcher 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Giffcupen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och </a:t>
            </a:r>
            <a:r>
              <a:rPr lang="sv-SE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Skadevi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cup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Matchkläder</a:t>
            </a:r>
            <a:endParaRPr lang="sv-SE" sz="1800" b="0" i="0" u="none" strike="noStrike" dirty="0">
              <a:solidFill>
                <a:srgbClr val="000000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Insamling/försäljning till en 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övernattningscup</a:t>
            </a:r>
            <a:endParaRPr lang="sv-SE" sz="1800" b="0" i="0" u="none" strike="noStrike" dirty="0">
              <a:solidFill>
                <a:srgbClr val="000000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Aktiviteter utanför fotbollen för att stärka laget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Förstärka ledarsidan</a:t>
            </a:r>
            <a:endParaRPr lang="sv-SE" sz="1800" b="0" i="0" u="none" strike="noStrike" dirty="0">
              <a:solidFill>
                <a:srgbClr val="000000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Träningspris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Aktivitetshantering, schema och kallelser vi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 Laget, svara i tid!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Blå tråden – Föräldrar hejar på </a:t>
            </a:r>
            <a:r>
              <a:rPr lang="sv-SE" sz="1800" b="0" i="0" u="sng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alla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barn i laget. Föräldrar respekterar domslut.</a:t>
            </a:r>
            <a:b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Ledare sköter </a:t>
            </a:r>
            <a:r>
              <a:rPr lang="sv-SE" sz="1800" b="0" i="0" u="sng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samtliga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sportsliga direktiv. En ledare i taget instruerar under match.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Skohyllan i gula containern, hämta ut gratis skor, lämna gärna in skor som kan leva vidare.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Frånvaro från träning</a:t>
            </a:r>
            <a:r>
              <a:rPr lang="sv-SE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kommunikation.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53C0F9-4E0F-F7C5-53AD-6B344C0A59B4}"/>
              </a:ext>
            </a:extLst>
          </p:cNvPr>
          <p:cNvSpPr/>
          <p:nvPr/>
        </p:nvSpPr>
        <p:spPr>
          <a:xfrm>
            <a:off x="-1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51AD8BF-29B2-B4EB-F02E-21070532BFBA}"/>
              </a:ext>
            </a:extLst>
          </p:cNvPr>
          <p:cNvSpPr txBox="1"/>
          <p:nvPr/>
        </p:nvSpPr>
        <p:spPr>
          <a:xfrm>
            <a:off x="943439" y="125181"/>
            <a:ext cx="1030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Föräldramöte P13</a:t>
            </a:r>
            <a:endParaRPr lang="sv-S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D19E2BD-94B5-A306-0636-9D0B15741F61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8530D5CA-71B5-2873-EBCE-563BC5021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2F7F976-3292-3AC8-C376-0E2B66BB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4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5432-9634-6F84-1331-3F105F8BC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B3C2FA2-EA99-9CCD-8C5F-1576159B15CB}"/>
              </a:ext>
            </a:extLst>
          </p:cNvPr>
          <p:cNvSpPr/>
          <p:nvPr/>
        </p:nvSpPr>
        <p:spPr>
          <a:xfrm>
            <a:off x="-1" y="1014562"/>
            <a:ext cx="12191999" cy="5843437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8FCB7C0-78D6-5B2C-D2FB-B92BD267184E}"/>
              </a:ext>
            </a:extLst>
          </p:cNvPr>
          <p:cNvSpPr txBox="1"/>
          <p:nvPr/>
        </p:nvSpPr>
        <p:spPr>
          <a:xfrm>
            <a:off x="138662" y="1234284"/>
            <a:ext cx="1195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P10	- Ungdomsavslutningen 12 oktober	</a:t>
            </a:r>
            <a:r>
              <a:rPr lang="sv-SE" sz="2000" i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(Reserv: Slöjdmässan)</a:t>
            </a:r>
            <a:b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F11	- FSBS-inspiratörer + Ledare på Tjejfotbollsdagen	8 juni</a:t>
            </a: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P11	- Kiosk Herrmatcher A		</a:t>
            </a:r>
            <a:r>
              <a:rPr lang="sv-SE" sz="2000" i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(Reserv: Kiosk Dammatcher, max tre tillfällen)</a:t>
            </a:r>
          </a:p>
          <a:p>
            <a:pPr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P12	- Kiosk Herrmatcher A		</a:t>
            </a:r>
            <a:r>
              <a:rPr lang="sv-SE" sz="2000" i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(Reserv: Bollvärdar Herr, max tre tillfällen)</a:t>
            </a:r>
            <a:endParaRPr lang="sv-SE" sz="24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P13	- Bollvärdar Herrmatcher A</a:t>
            </a: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F14	- Bollvärdar Dammatcher A</a:t>
            </a:r>
          </a:p>
          <a:p>
            <a:pPr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P14	- Städa Grönköpings Marknad 29/5   </a:t>
            </a:r>
            <a:b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P15	- Kiosk Dammatcher A</a:t>
            </a: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</a:t>
            </a: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15/16</a:t>
            </a: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- Bollvärdar Dammatcher A	</a:t>
            </a: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P16	- Containeransvariga (apr, aug &amp; okt + vinterinventering)</a:t>
            </a: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P17	- Tvätta västar juni + augusti</a:t>
            </a:r>
          </a:p>
          <a:p>
            <a:pPr algn="ctr" rtl="0" fontAlgn="base"/>
            <a:endParaRPr lang="sv-SE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rtl="0" fontAlgn="base"/>
            <a:r>
              <a:rPr lang="sv-SE" b="0" i="0" u="none" strike="noStrike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Herr-U &amp; Dam-U sköter egen kiosk och eventuella bollvärdar.</a:t>
            </a:r>
            <a:endParaRPr lang="sv-SE" sz="28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6F5929D-D21A-3731-7732-0EC6AEF83897}"/>
              </a:ext>
            </a:extLst>
          </p:cNvPr>
          <p:cNvSpPr txBox="1"/>
          <p:nvPr/>
        </p:nvSpPr>
        <p:spPr>
          <a:xfrm>
            <a:off x="3380865" y="35247"/>
            <a:ext cx="543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Laguppdrag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77D17D0-E754-A132-C841-FCD1227BE46A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271AE327-E56D-8777-213D-0AE3BBCBE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76473F9F-EDE0-D2D6-CA55-998D51290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50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A865-1FED-B586-A44E-850E16FB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E3CD2233-33A5-425C-9F26-E4F0C6CBDB93}"/>
              </a:ext>
            </a:extLst>
          </p:cNvPr>
          <p:cNvSpPr txBox="1"/>
          <p:nvPr/>
        </p:nvSpPr>
        <p:spPr>
          <a:xfrm>
            <a:off x="196884" y="1327696"/>
            <a:ext cx="1179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4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Föreningsupp</a:t>
            </a:r>
            <a:r>
              <a:rPr lang="sv-SE" sz="44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drag Slöjdmässan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B91836C-6AFA-04BA-456F-224172649A5D}"/>
              </a:ext>
            </a:extLst>
          </p:cNvPr>
          <p:cNvSpPr txBox="1"/>
          <p:nvPr/>
        </p:nvSpPr>
        <p:spPr>
          <a:xfrm>
            <a:off x="3432933" y="2705725"/>
            <a:ext cx="5326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8800" b="0" i="0" u="none" strike="noStrike" dirty="0">
                <a:solidFill>
                  <a:srgbClr val="FF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…UTGÅR!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D0D9469-C683-E56B-8ACA-1F498FC14456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D99CBB2B-E55D-BEA6-A0C9-50AC25325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FE951EA-EDB7-DD59-54D3-E36D9408F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AA2C702-D595-2AD7-ECBB-7C2CB2535C68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AE979709-F1CD-3D30-9CB0-4C3B3AE375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B1B3FC62-A9A7-E2C2-D20C-00C8F0AEA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EEACBA0A-BAF4-BB6D-CABB-6353E8FCAC38}"/>
              </a:ext>
            </a:extLst>
          </p:cNvPr>
          <p:cNvGrpSpPr/>
          <p:nvPr/>
        </p:nvGrpSpPr>
        <p:grpSpPr>
          <a:xfrm>
            <a:off x="-1" y="4290605"/>
            <a:ext cx="12192000" cy="1593007"/>
            <a:chOff x="-1" y="4290605"/>
            <a:chExt cx="12192000" cy="1593007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99395112-0F2D-FDEA-B404-CE5B7D3EEF8C}"/>
                </a:ext>
              </a:extLst>
            </p:cNvPr>
            <p:cNvSpPr txBox="1"/>
            <p:nvPr/>
          </p:nvSpPr>
          <p:spPr>
            <a:xfrm>
              <a:off x="0" y="4290605"/>
              <a:ext cx="12191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/>
              <a:r>
                <a:rPr lang="sv-SE" sz="6000" dirty="0">
                  <a:latin typeface="Posterama" panose="020B0504020200020000" pitchFamily="34" charset="0"/>
                  <a:cs typeface="Posterama" panose="020B0504020200020000" pitchFamily="34" charset="0"/>
                </a:rPr>
                <a:t>Men i</a:t>
              </a:r>
              <a:r>
                <a:rPr lang="sv-SE" sz="6000" b="0" i="0" u="none" strike="noStrike" dirty="0">
                  <a:effectLst/>
                  <a:latin typeface="Posterama" panose="020B0504020200020000" pitchFamily="34" charset="0"/>
                  <a:cs typeface="Posterama" panose="020B0504020200020000" pitchFamily="34" charset="0"/>
                </a:rPr>
                <a:t>ntäkterna består!</a:t>
              </a: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9B13D106-9B5C-964F-C42F-DD712C39ABA3}"/>
                </a:ext>
              </a:extLst>
            </p:cNvPr>
            <p:cNvSpPr txBox="1"/>
            <p:nvPr/>
          </p:nvSpPr>
          <p:spPr>
            <a:xfrm>
              <a:off x="-1" y="5052615"/>
              <a:ext cx="12191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/>
              <a:r>
                <a:rPr lang="sv-SE" sz="4800" dirty="0">
                  <a:latin typeface="Posterama" panose="020B0504020200020000" pitchFamily="34" charset="0"/>
                  <a:cs typeface="Posterama" panose="020B0504020200020000" pitchFamily="34" charset="0"/>
                </a:rPr>
                <a:t>Tack vare två nya U-lag för Dam &amp; Herr.</a:t>
              </a:r>
              <a:endParaRPr lang="sv-SE" sz="4800" b="0" i="0" u="none" strike="noStrike" dirty="0">
                <a:effectLst/>
                <a:latin typeface="Posterama" panose="020B0504020200020000" pitchFamily="34" charset="0"/>
                <a:cs typeface="Posterama" panose="020B050402020002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0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282CFEC-62DA-FED0-6795-C78D6A11058B}"/>
              </a:ext>
            </a:extLst>
          </p:cNvPr>
          <p:cNvSpPr/>
          <p:nvPr/>
        </p:nvSpPr>
        <p:spPr>
          <a:xfrm>
            <a:off x="0" y="1478711"/>
            <a:ext cx="12192000" cy="5379289"/>
          </a:xfrm>
          <a:prstGeom prst="rect">
            <a:avLst/>
          </a:prstGeom>
          <a:solidFill>
            <a:srgbClr val="0730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D77DC19-DCE6-6DE8-1858-998FA4DF9687}"/>
              </a:ext>
            </a:extLst>
          </p:cNvPr>
          <p:cNvSpPr txBox="1"/>
          <p:nvPr/>
        </p:nvSpPr>
        <p:spPr>
          <a:xfrm>
            <a:off x="196884" y="296067"/>
            <a:ext cx="1179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3200" b="1" i="0" u="none" strike="noStrike" dirty="0">
                <a:solidFill>
                  <a:srgbClr val="0730AC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Medlems- &amp; aktivitetsavgifter 2025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C915F77-AD5B-EE27-3017-A39514317E5F}"/>
              </a:ext>
            </a:extLst>
          </p:cNvPr>
          <p:cNvSpPr txBox="1"/>
          <p:nvPr/>
        </p:nvSpPr>
        <p:spPr>
          <a:xfrm>
            <a:off x="196884" y="878448"/>
            <a:ext cx="117982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sv-SE" sz="2400" b="0" i="0" u="none" strike="noStrike" dirty="0">
                <a:solidFill>
                  <a:srgbClr val="0730AC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Oförändrade kontra 2024</a:t>
            </a:r>
          </a:p>
          <a:p>
            <a:pPr algn="ctr" rtl="0" fontAlgn="base"/>
            <a:endParaRPr lang="sv-SE" sz="2800" b="0" i="0" u="none" strike="noStrike" dirty="0">
              <a:solidFill>
                <a:srgbClr val="0730AC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		</a:t>
            </a:r>
            <a:r>
              <a:rPr lang="sv-SE" sz="2800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                   Medlemsavgift           Aktivitetsavgift</a:t>
            </a:r>
            <a:endParaRPr lang="sv-SE" sz="2800" b="1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11vs11 – </a:t>
            </a:r>
            <a:r>
              <a:rPr lang="sv-SE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P10</a:t>
            </a: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				350 kr			1150 kr</a:t>
            </a:r>
          </a:p>
          <a:p>
            <a:pPr rtl="0" fontAlgn="base"/>
            <a:endParaRPr lang="sv-SE" sz="28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9vs9 – </a:t>
            </a:r>
            <a:r>
              <a:rPr lang="sv-SE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F11, P11 &amp; P12</a:t>
            </a: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		 	350 kr			950 kr</a:t>
            </a:r>
          </a:p>
          <a:p>
            <a:pPr rtl="0" fontAlgn="base"/>
            <a:endParaRPr lang="sv-SE" sz="28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7vs7 – </a:t>
            </a:r>
            <a:r>
              <a:rPr lang="sv-SE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P13, F14, P14 &amp; P15</a:t>
            </a: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	 	350 kr			750 kr</a:t>
            </a:r>
          </a:p>
          <a:p>
            <a:pPr rtl="0" fontAlgn="base"/>
            <a:endParaRPr lang="sv-SE" sz="28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5vs5 – </a:t>
            </a:r>
            <a:r>
              <a:rPr lang="sv-SE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F15/16, P16 &amp; P17</a:t>
            </a: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	 	350 kr			350 kr</a:t>
            </a:r>
          </a:p>
          <a:p>
            <a:pPr rtl="0" fontAlgn="base"/>
            <a:endParaRPr lang="sv-SE" sz="28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rtl="0" fontAlgn="base"/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Fotbollsskolan</a:t>
            </a:r>
            <a:b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sv-SE" sz="24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+ Boll &amp; Skoj</a:t>
            </a:r>
            <a:endParaRPr lang="sv-SE" sz="2400" b="0" i="0" u="none" strike="noStrike" dirty="0">
              <a:solidFill>
                <a:schemeClr val="bg1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6523F38-2905-8993-C6D2-0FF5E9B8B734}"/>
              </a:ext>
            </a:extLst>
          </p:cNvPr>
          <p:cNvSpPr txBox="1"/>
          <p:nvPr/>
        </p:nvSpPr>
        <p:spPr>
          <a:xfrm>
            <a:off x="2296887" y="5603988"/>
            <a:ext cx="831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- </a:t>
            </a:r>
            <a:r>
              <a:rPr lang="sv-SE" sz="20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2018-2021</a:t>
            </a:r>
            <a:r>
              <a:rPr lang="sv-SE" sz="28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	                          Årsavgift: 350 kr</a:t>
            </a:r>
            <a:endParaRPr lang="sv-SE" sz="2800" dirty="0">
              <a:solidFill>
                <a:schemeClr val="bg1"/>
              </a:solidFill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197436F-F54D-90DB-120B-478EC1396118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925DE7B4-A778-A09A-5E93-CF21EDEE3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A415CB2-8B3F-B7A1-16CB-233BDB9C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55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34E86-7368-833D-C812-970DB848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513EA96-A485-4866-BEB7-1F7E40F4B458}"/>
              </a:ext>
            </a:extLst>
          </p:cNvPr>
          <p:cNvGrpSpPr/>
          <p:nvPr/>
        </p:nvGrpSpPr>
        <p:grpSpPr>
          <a:xfrm>
            <a:off x="5736000" y="6138000"/>
            <a:ext cx="720000" cy="720000"/>
            <a:chOff x="5736000" y="6160475"/>
            <a:chExt cx="720000" cy="72000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75AB939-4BB5-9C94-7C12-EA25B817B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5756BB2-1BC5-B557-FBAE-35979BB75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0717165D-51E9-0B24-272E-7D3D594A156B}"/>
              </a:ext>
            </a:extLst>
          </p:cNvPr>
          <p:cNvSpPr/>
          <p:nvPr/>
        </p:nvSpPr>
        <p:spPr>
          <a:xfrm>
            <a:off x="0" y="0"/>
            <a:ext cx="12191999" cy="1008000"/>
          </a:xfrm>
          <a:prstGeom prst="rect">
            <a:avLst/>
          </a:prstGeom>
          <a:solidFill>
            <a:srgbClr val="0631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F8DAF528-12DF-91E2-2370-3CCE36AD5C97}"/>
              </a:ext>
            </a:extLst>
          </p:cNvPr>
          <p:cNvGrpSpPr/>
          <p:nvPr/>
        </p:nvGrpSpPr>
        <p:grpSpPr>
          <a:xfrm>
            <a:off x="3020865" y="130260"/>
            <a:ext cx="6150271" cy="707886"/>
            <a:chOff x="305729" y="130260"/>
            <a:chExt cx="6150271" cy="707886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CE4F320D-4E66-2B0E-7A33-7A03CC26CB51}"/>
                </a:ext>
              </a:extLst>
            </p:cNvPr>
            <p:cNvSpPr txBox="1"/>
            <p:nvPr/>
          </p:nvSpPr>
          <p:spPr>
            <a:xfrm>
              <a:off x="305729" y="130260"/>
              <a:ext cx="615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sterama" panose="020B0504020200020000" pitchFamily="34" charset="0"/>
                  <a:cs typeface="Posterama" panose="020B0504020200020000" pitchFamily="34" charset="0"/>
                </a:rPr>
                <a:t>NewBody          Ravelli</a:t>
              </a:r>
            </a:p>
          </p:txBody>
        </p:sp>
        <p:sp>
          <p:nvSpPr>
            <p:cNvPr id="13" name="Pil: höger 12">
              <a:extLst>
                <a:ext uri="{FF2B5EF4-FFF2-40B4-BE49-F238E27FC236}">
                  <a16:creationId xmlns:a16="http://schemas.microsoft.com/office/drawing/2014/main" id="{57DC105B-499F-CE96-8F3C-F8AF88832D9B}"/>
                </a:ext>
              </a:extLst>
            </p:cNvPr>
            <p:cNvSpPr/>
            <p:nvPr/>
          </p:nvSpPr>
          <p:spPr>
            <a:xfrm>
              <a:off x="2833543" y="408028"/>
              <a:ext cx="1266825" cy="238125"/>
            </a:xfrm>
            <a:prstGeom prst="rightArrow">
              <a:avLst>
                <a:gd name="adj1" fmla="val 26000"/>
                <a:gd name="adj2" fmla="val 11000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42690B8-7C40-E545-FFEE-38203F24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894" y="1116497"/>
            <a:ext cx="2376000" cy="2376000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419C735B-4A2E-FB7B-1565-F215D5EEA8FE}"/>
              </a:ext>
            </a:extLst>
          </p:cNvPr>
          <p:cNvGrpSpPr/>
          <p:nvPr/>
        </p:nvGrpSpPr>
        <p:grpSpPr>
          <a:xfrm>
            <a:off x="11324000" y="117180"/>
            <a:ext cx="720000" cy="720000"/>
            <a:chOff x="5736000" y="6160475"/>
            <a:chExt cx="720000" cy="720000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BD43E58C-AE03-378A-F0CE-E0F0F1E3F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18AECD4B-ADFE-8426-8132-29348483F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95993C-CF77-751C-5BB4-A9645117A28B}"/>
              </a:ext>
            </a:extLst>
          </p:cNvPr>
          <p:cNvGrpSpPr/>
          <p:nvPr/>
        </p:nvGrpSpPr>
        <p:grpSpPr>
          <a:xfrm>
            <a:off x="5736000" y="6063352"/>
            <a:ext cx="720000" cy="720000"/>
            <a:chOff x="5736000" y="6160475"/>
            <a:chExt cx="720000" cy="720000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92EDBA9D-F3AA-0DFA-C68D-1A1CFC91E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000" y="6160475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297E6A69-8F4C-DF6E-5642-7C12A92C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0" y="6258040"/>
              <a:ext cx="432000" cy="540798"/>
            </a:xfrm>
            <a:prstGeom prst="rect">
              <a:avLst/>
            </a:prstGeom>
          </p:spPr>
        </p:pic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E2E297B4-A446-4F73-107E-D61ABC14270D}"/>
              </a:ext>
            </a:extLst>
          </p:cNvPr>
          <p:cNvSpPr txBox="1"/>
          <p:nvPr/>
        </p:nvSpPr>
        <p:spPr>
          <a:xfrm>
            <a:off x="360554" y="1147965"/>
            <a:ext cx="11448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ct val="150000"/>
              </a:lnSpc>
            </a:pPr>
            <a:r>
              <a:rPr lang="sv-SE" sz="2400" b="1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Ny leverantör för 2025</a:t>
            </a:r>
          </a:p>
          <a:p>
            <a:pPr rtl="0" fontAlgn="base">
              <a:lnSpc>
                <a:spcPct val="150000"/>
              </a:lnSpc>
            </a:pP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Bakgrund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Bättre lönsamhet för föreningen.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Bättre produktkvalitet.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Goda erfarenheter via andra föreningar.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Vi blir </a:t>
            </a: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unika i vår geografi.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Petra Karlsson fortsatt ansvarig. M</a:t>
            </a: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er info kommer i FB-gruppen nästa vecka!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En ledare per lag är ansvarig.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Katalogerna kommer till klubbstugan preliminärt nästa vecka.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Kataloger går att komplettera, men lämna gärna tillbaka de som inte delas ut.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Säljstart 7 april.</a:t>
            </a:r>
          </a:p>
          <a:p>
            <a:pPr marL="457200" indent="-457200" rtl="0" fontAlgn="base"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Säljmål</a:t>
            </a:r>
            <a:r>
              <a:rPr lang="sv-SE" sz="2400" dirty="0">
                <a:solidFill>
                  <a:srgbClr val="0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om 5 paket per familj. </a:t>
            </a:r>
            <a:endParaRPr lang="sv-SE" sz="2400" b="0" i="0" u="none" strike="noStrike" dirty="0">
              <a:solidFill>
                <a:srgbClr val="000000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6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BCFF-58FD-3CE0-7C44-C8C15C4CA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03EF0CB3-3E84-7787-3454-CC52B9F0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031" b="5343"/>
          <a:stretch/>
        </p:blipFill>
        <p:spPr>
          <a:xfrm>
            <a:off x="4709358" y="2531057"/>
            <a:ext cx="2773284" cy="1404000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32" name="Grupp 31">
            <a:extLst>
              <a:ext uri="{FF2B5EF4-FFF2-40B4-BE49-F238E27FC236}">
                <a16:creationId xmlns:a16="http://schemas.microsoft.com/office/drawing/2014/main" id="{75B2A53C-2061-2742-0477-7B9CEEC8D9B0}"/>
              </a:ext>
            </a:extLst>
          </p:cNvPr>
          <p:cNvGrpSpPr/>
          <p:nvPr/>
        </p:nvGrpSpPr>
        <p:grpSpPr>
          <a:xfrm>
            <a:off x="1040515" y="60958"/>
            <a:ext cx="1898363" cy="1671485"/>
            <a:chOff x="1040515" y="137160"/>
            <a:chExt cx="1898363" cy="167148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52BF13F5-602D-643B-0912-89BAE766D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33" t="15266" r="13286" b="32979"/>
            <a:stretch/>
          </p:blipFill>
          <p:spPr>
            <a:xfrm>
              <a:off x="1040515" y="137160"/>
              <a:ext cx="1898363" cy="1671485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CE04B483-73A6-5216-4654-6764F6E0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73519" y="1255520"/>
              <a:ext cx="201303" cy="252000"/>
            </a:xfrm>
            <a:prstGeom prst="rect">
              <a:avLst/>
            </a:prstGeom>
          </p:spPr>
        </p:pic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18816E8C-47CB-C94C-7B94-8B519C06D6A0}"/>
              </a:ext>
            </a:extLst>
          </p:cNvPr>
          <p:cNvGrpSpPr/>
          <p:nvPr/>
        </p:nvGrpSpPr>
        <p:grpSpPr>
          <a:xfrm>
            <a:off x="4264500" y="-76202"/>
            <a:ext cx="3075173" cy="1764000"/>
            <a:chOff x="4264500" y="-76202"/>
            <a:chExt cx="3075173" cy="176400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0F361AB3-1647-35AE-E6CB-33F60536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9896" r="8131" b="41624"/>
            <a:stretch/>
          </p:blipFill>
          <p:spPr>
            <a:xfrm>
              <a:off x="4264500" y="-76202"/>
              <a:ext cx="3075173" cy="1764000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FBFC23A1-B4C0-DDB9-9712-53D37CF72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57123" y="1228781"/>
              <a:ext cx="143788" cy="180000"/>
            </a:xfrm>
            <a:prstGeom prst="rect">
              <a:avLst/>
            </a:prstGeom>
          </p:spPr>
        </p:pic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58192E82-B058-0E45-4B09-CF31EDFCEADA}"/>
              </a:ext>
            </a:extLst>
          </p:cNvPr>
          <p:cNvGrpSpPr/>
          <p:nvPr/>
        </p:nvGrpSpPr>
        <p:grpSpPr>
          <a:xfrm>
            <a:off x="8431673" y="97970"/>
            <a:ext cx="3636000" cy="1476000"/>
            <a:chOff x="8682046" y="152400"/>
            <a:chExt cx="3004016" cy="1376918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BA81B575-903E-3C81-FD47-E3987460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-800" t="17996" r="800" b="36169"/>
            <a:stretch/>
          </p:blipFill>
          <p:spPr>
            <a:xfrm>
              <a:off x="8682046" y="152400"/>
              <a:ext cx="3004016" cy="137691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E6F83BF-7882-E457-95D3-FCBBBA3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31545" y="1246813"/>
              <a:ext cx="126826" cy="158766"/>
            </a:xfrm>
            <a:prstGeom prst="rect">
              <a:avLst/>
            </a:prstGeom>
          </p:spPr>
        </p:pic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2AE61CF-662B-404A-0862-5892BF3177D1}"/>
              </a:ext>
            </a:extLst>
          </p:cNvPr>
          <p:cNvGrpSpPr/>
          <p:nvPr/>
        </p:nvGrpSpPr>
        <p:grpSpPr>
          <a:xfrm>
            <a:off x="9405810" y="2179177"/>
            <a:ext cx="1764000" cy="1764000"/>
            <a:chOff x="9231638" y="2298923"/>
            <a:chExt cx="1764000" cy="1764000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0C7D30AD-CE7B-A16D-79D5-2C35DA8ED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31638" y="2298923"/>
              <a:ext cx="1764000" cy="1764000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50B8564-35FF-A859-3DE2-E16E4736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32220" y="3021298"/>
              <a:ext cx="143788" cy="180000"/>
            </a:xfrm>
            <a:prstGeom prst="rect">
              <a:avLst/>
            </a:prstGeom>
          </p:spPr>
        </p:pic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0AD1B2C7-0D82-BB43-867C-701C384F76E7}"/>
              </a:ext>
            </a:extLst>
          </p:cNvPr>
          <p:cNvGrpSpPr/>
          <p:nvPr/>
        </p:nvGrpSpPr>
        <p:grpSpPr>
          <a:xfrm>
            <a:off x="4906151" y="4669906"/>
            <a:ext cx="2379698" cy="1476000"/>
            <a:chOff x="-2835176" y="1877682"/>
            <a:chExt cx="2379698" cy="1476000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6DFDBAFD-DE8A-D23F-923C-D4845E92A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37975"/>
            <a:stretch/>
          </p:blipFill>
          <p:spPr>
            <a:xfrm>
              <a:off x="-2835176" y="1877682"/>
              <a:ext cx="2379698" cy="1476000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CD570A0-BCFA-C09A-6694-6C978F21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642691" y="3101682"/>
              <a:ext cx="201303" cy="252000"/>
            </a:xfrm>
            <a:prstGeom prst="rect">
              <a:avLst/>
            </a:prstGeom>
          </p:spPr>
        </p:pic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619980F1-F0A6-831E-1CDF-0ABC27F3CA99}"/>
              </a:ext>
            </a:extLst>
          </p:cNvPr>
          <p:cNvGrpSpPr/>
          <p:nvPr/>
        </p:nvGrpSpPr>
        <p:grpSpPr>
          <a:xfrm>
            <a:off x="9463498" y="4751567"/>
            <a:ext cx="1754023" cy="1420477"/>
            <a:chOff x="9376411" y="4773339"/>
            <a:chExt cx="1754023" cy="1420477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BA2A97DF-EF64-4C76-1C6F-1401BB43E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8307" t="31177" r="19748" b="10559"/>
            <a:stretch/>
          </p:blipFill>
          <p:spPr>
            <a:xfrm>
              <a:off x="9376411" y="4773339"/>
              <a:ext cx="1754023" cy="1420477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F09D58F-B5C3-5EBF-D473-B438CD3F8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18643" y="5904837"/>
              <a:ext cx="201303" cy="252000"/>
            </a:xfrm>
            <a:prstGeom prst="rect">
              <a:avLst/>
            </a:prstGeom>
          </p:spPr>
        </p:pic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FDDA372F-D1A2-6DA2-06BA-39AE5E2E3799}"/>
              </a:ext>
            </a:extLst>
          </p:cNvPr>
          <p:cNvGrpSpPr/>
          <p:nvPr/>
        </p:nvGrpSpPr>
        <p:grpSpPr>
          <a:xfrm rot="21280366">
            <a:off x="823218" y="2154750"/>
            <a:ext cx="1800000" cy="1764000"/>
            <a:chOff x="5169658" y="4308416"/>
            <a:chExt cx="1852685" cy="1847777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B0713AD-2C44-8DDC-6F5E-C08AD7472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33977" t="1824" r="19387" b="51664"/>
            <a:stretch/>
          </p:blipFill>
          <p:spPr>
            <a:xfrm>
              <a:off x="5169658" y="4308416"/>
              <a:ext cx="1852685" cy="1847777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25" name="Cirkel: ihålig 24">
              <a:extLst>
                <a:ext uri="{FF2B5EF4-FFF2-40B4-BE49-F238E27FC236}">
                  <a16:creationId xmlns:a16="http://schemas.microsoft.com/office/drawing/2014/main" id="{ACBDD202-E525-11E7-0C0B-45BD9FF07832}"/>
                </a:ext>
              </a:extLst>
            </p:cNvPr>
            <p:cNvSpPr/>
            <p:nvPr/>
          </p:nvSpPr>
          <p:spPr>
            <a:xfrm>
              <a:off x="5537627" y="5567084"/>
              <a:ext cx="108000" cy="144000"/>
            </a:xfrm>
            <a:prstGeom prst="donut">
              <a:avLst>
                <a:gd name="adj" fmla="val 3534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16307C4F-6E42-0B00-07CA-EB53FD6E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34" b="94675" l="741" r="95556">
                          <a14:foregroundMark x1="20741" y1="42604" x2="20741" y2="42604"/>
                          <a14:foregroundMark x1="44444" y1="7692" x2="44444" y2="7692"/>
                          <a14:foregroundMark x1="51852" y1="5917" x2="55556" y2="12426"/>
                          <a14:foregroundMark x1="42222" y1="31953" x2="39259" y2="29586"/>
                          <a14:foregroundMark x1="36296" y1="31361" x2="36296" y2="24852"/>
                          <a14:foregroundMark x1="22963" y1="27811" x2="22963" y2="33728"/>
                          <a14:foregroundMark x1="14074" y1="30178" x2="17778" y2="32544"/>
                          <a14:foregroundMark x1="8148" y1="12426" x2="5926" y2="24852"/>
                          <a14:foregroundMark x1="2222" y1="36686" x2="5185" y2="40828"/>
                          <a14:foregroundMark x1="26667" y1="67456" x2="43704" y2="82840"/>
                          <a14:foregroundMark x1="35556" y1="59172" x2="65926" y2="44379"/>
                          <a14:foregroundMark x1="65926" y1="44379" x2="68889" y2="39645"/>
                          <a14:foregroundMark x1="80741" y1="27811" x2="86667" y2="23669"/>
                          <a14:foregroundMark x1="97037" y1="20118" x2="91111" y2="30178"/>
                          <a14:foregroundMark x1="91111" y1="30178" x2="74815" y2="37278"/>
                          <a14:foregroundMark x1="56296" y1="92899" x2="46667" y2="94675"/>
                          <a14:foregroundMark x1="94815" y1="46154" x2="94815" y2="40828"/>
                          <a14:foregroundMark x1="95556" y1="32544" x2="95556" y2="29586"/>
                          <a14:foregroundMark x1="31852" y1="63314" x2="20741" y2="55621"/>
                          <a14:foregroundMark x1="20741" y1="55621" x2="20000" y2="55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07642" y="5673016"/>
              <a:ext cx="172544" cy="216000"/>
            </a:xfrm>
            <a:prstGeom prst="rect">
              <a:avLst/>
            </a:prstGeom>
          </p:spPr>
        </p:pic>
      </p:grp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52C72479-2A15-7564-5FDF-7699F990925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2222" t="18975" r="23637" b="3398"/>
          <a:stretch/>
        </p:blipFill>
        <p:spPr>
          <a:xfrm>
            <a:off x="1300293" y="4821770"/>
            <a:ext cx="903877" cy="1296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081616F-0303-6BFC-DCBA-0F6EAA9F1C59}"/>
              </a:ext>
            </a:extLst>
          </p:cNvPr>
          <p:cNvSpPr txBox="1"/>
          <p:nvPr/>
        </p:nvSpPr>
        <p:spPr>
          <a:xfrm>
            <a:off x="336349" y="1653206"/>
            <a:ext cx="287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Helena Gericke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Allt-i-allo</a:t>
            </a:r>
            <a:endParaRPr lang="sv-SE" sz="2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7F796D9-4C93-50C3-EF25-9CE51454209F}"/>
              </a:ext>
            </a:extLst>
          </p:cNvPr>
          <p:cNvSpPr txBox="1"/>
          <p:nvPr/>
        </p:nvSpPr>
        <p:spPr>
          <a:xfrm>
            <a:off x="4557565" y="1626828"/>
            <a:ext cx="30768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Magnus Warell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Flicklag + Sponsorgruppen</a:t>
            </a:r>
            <a:endParaRPr lang="sv-SE" sz="28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549FEDD-A548-A180-38D8-FF52856B37D4}"/>
              </a:ext>
            </a:extLst>
          </p:cNvPr>
          <p:cNvSpPr txBox="1"/>
          <p:nvPr/>
        </p:nvSpPr>
        <p:spPr>
          <a:xfrm>
            <a:off x="8617941" y="1501655"/>
            <a:ext cx="3075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Emil Bergåker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Pojklag + Sponsorgruppen</a:t>
            </a:r>
            <a:endParaRPr lang="sv-SE" sz="28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9F67A61-DEAA-D306-5C69-A22C59723DDA}"/>
              </a:ext>
            </a:extLst>
          </p:cNvPr>
          <p:cNvSpPr txBox="1"/>
          <p:nvPr/>
        </p:nvSpPr>
        <p:spPr>
          <a:xfrm>
            <a:off x="4264741" y="3823550"/>
            <a:ext cx="36625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Malin Jensen Hellmér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Sekreterare</a:t>
            </a:r>
            <a:endParaRPr lang="sv-SE" sz="2800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8D677EA-A95F-0FEB-1B56-DB68EFC1173E}"/>
              </a:ext>
            </a:extLst>
          </p:cNvPr>
          <p:cNvSpPr txBox="1"/>
          <p:nvPr/>
        </p:nvSpPr>
        <p:spPr>
          <a:xfrm>
            <a:off x="4613598" y="6057781"/>
            <a:ext cx="2964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Siebren de Boer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Allt-i-allo</a:t>
            </a:r>
            <a:endParaRPr lang="sv-SE" sz="28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4F00C59-5CB0-F7EB-7248-C5564D772307}"/>
              </a:ext>
            </a:extLst>
          </p:cNvPr>
          <p:cNvSpPr txBox="1"/>
          <p:nvPr/>
        </p:nvSpPr>
        <p:spPr>
          <a:xfrm>
            <a:off x="8422163" y="3796729"/>
            <a:ext cx="36625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Erica Kristersson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Klubbadministratör + Styrelsen</a:t>
            </a:r>
            <a:endParaRPr lang="sv-SE" sz="2800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F20BDBE-A3BE-8BB4-FB22-43D531B02769}"/>
              </a:ext>
            </a:extLst>
          </p:cNvPr>
          <p:cNvSpPr txBox="1"/>
          <p:nvPr/>
        </p:nvSpPr>
        <p:spPr>
          <a:xfrm>
            <a:off x="42911" y="6057781"/>
            <a:ext cx="3522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Sten-Eric Helgesson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Allt-i-allo + Styrelsen</a:t>
            </a:r>
            <a:endParaRPr lang="sv-SE" sz="2800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C1B45171-F9B5-3CCE-D86F-F65DA9DC140C}"/>
              </a:ext>
            </a:extLst>
          </p:cNvPr>
          <p:cNvSpPr txBox="1"/>
          <p:nvPr/>
        </p:nvSpPr>
        <p:spPr>
          <a:xfrm>
            <a:off x="481072" y="3784263"/>
            <a:ext cx="25039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Sandra Tjäder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FSBS / Allt-i-allo</a:t>
            </a:r>
            <a:endParaRPr lang="sv-SE" sz="2800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297227D-A208-EEBB-1281-29A0B8F4EEAD}"/>
              </a:ext>
            </a:extLst>
          </p:cNvPr>
          <p:cNvSpPr txBox="1"/>
          <p:nvPr/>
        </p:nvSpPr>
        <p:spPr>
          <a:xfrm>
            <a:off x="8832176" y="6057781"/>
            <a:ext cx="30223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rgbClr val="0730AC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Mathias Mellberg</a:t>
            </a:r>
          </a:p>
          <a:p>
            <a:pPr algn="ctr"/>
            <a:r>
              <a:rPr lang="sv-SE" dirty="0">
                <a:latin typeface="Posterama" panose="020B0504020200020000" pitchFamily="34" charset="0"/>
                <a:cs typeface="Posterama" panose="020B0504020200020000" pitchFamily="34" charset="0"/>
              </a:rPr>
              <a:t>FSBS / Allt-i-allo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463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838</Words>
  <Application>Microsoft Office PowerPoint</Application>
  <PresentationFormat>Bredbild</PresentationFormat>
  <Paragraphs>156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Agency FB</vt:lpstr>
      <vt:lpstr>Aptos</vt:lpstr>
      <vt:lpstr>Aptos Display</vt:lpstr>
      <vt:lpstr>Arial</vt:lpstr>
      <vt:lpstr>Posterama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Warell</dc:creator>
  <cp:lastModifiedBy>Josef Thorell</cp:lastModifiedBy>
  <cp:revision>12</cp:revision>
  <dcterms:created xsi:type="dcterms:W3CDTF">2025-03-18T12:16:37Z</dcterms:created>
  <dcterms:modified xsi:type="dcterms:W3CDTF">2025-04-09T06:26:56Z</dcterms:modified>
</cp:coreProperties>
</file>