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6" r:id="rId5"/>
    <p:sldId id="265" r:id="rId6"/>
    <p:sldId id="264" r:id="rId7"/>
    <p:sldId id="263" r:id="rId8"/>
    <p:sldId id="262" r:id="rId9"/>
    <p:sldId id="261" r:id="rId10"/>
    <p:sldId id="260" r:id="rId11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90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ickard Vestman" userId="d8881186-6d66-4f31-90af-9b07300c8fdb" providerId="ADAL" clId="{16AED986-5D28-47D9-851B-158872A081DA}"/>
    <pc:docChg chg="delSld">
      <pc:chgData name="Rickard Vestman" userId="d8881186-6d66-4f31-90af-9b07300c8fdb" providerId="ADAL" clId="{16AED986-5D28-47D9-851B-158872A081DA}" dt="2025-04-13T16:42:48.131" v="0" actId="47"/>
      <pc:docMkLst>
        <pc:docMk/>
      </pc:docMkLst>
      <pc:sldChg chg="del">
        <pc:chgData name="Rickard Vestman" userId="d8881186-6d66-4f31-90af-9b07300c8fdb" providerId="ADAL" clId="{16AED986-5D28-47D9-851B-158872A081DA}" dt="2025-04-13T16:42:48.131" v="0" actId="47"/>
        <pc:sldMkLst>
          <pc:docMk/>
          <pc:sldMk cId="1872402536" sldId="267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BC65C-0457-40D4-83BF-A32C173BC477}" type="datetimeFigureOut">
              <a:rPr lang="sv-SE" smtClean="0"/>
              <a:t>2025-04-13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B661C-969E-474E-AC66-EC3AA48773F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447060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BC65C-0457-40D4-83BF-A32C173BC477}" type="datetimeFigureOut">
              <a:rPr lang="sv-SE" smtClean="0"/>
              <a:t>2025-04-13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B661C-969E-474E-AC66-EC3AA48773F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004517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BC65C-0457-40D4-83BF-A32C173BC477}" type="datetimeFigureOut">
              <a:rPr lang="sv-SE" smtClean="0"/>
              <a:t>2025-04-13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B661C-969E-474E-AC66-EC3AA48773F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531087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BC65C-0457-40D4-83BF-A32C173BC477}" type="datetimeFigureOut">
              <a:rPr lang="sv-SE" smtClean="0"/>
              <a:t>2025-04-13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B661C-969E-474E-AC66-EC3AA48773F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925853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BC65C-0457-40D4-83BF-A32C173BC477}" type="datetimeFigureOut">
              <a:rPr lang="sv-SE" smtClean="0"/>
              <a:t>2025-04-13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B661C-969E-474E-AC66-EC3AA48773F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671413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BC65C-0457-40D4-83BF-A32C173BC477}" type="datetimeFigureOut">
              <a:rPr lang="sv-SE" smtClean="0"/>
              <a:t>2025-04-13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B661C-969E-474E-AC66-EC3AA48773F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662756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BC65C-0457-40D4-83BF-A32C173BC477}" type="datetimeFigureOut">
              <a:rPr lang="sv-SE" smtClean="0"/>
              <a:t>2025-04-13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B661C-969E-474E-AC66-EC3AA48773F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970418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BC65C-0457-40D4-83BF-A32C173BC477}" type="datetimeFigureOut">
              <a:rPr lang="sv-SE" smtClean="0"/>
              <a:t>2025-04-13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B661C-969E-474E-AC66-EC3AA48773F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738958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BC65C-0457-40D4-83BF-A32C173BC477}" type="datetimeFigureOut">
              <a:rPr lang="sv-SE" smtClean="0"/>
              <a:t>2025-04-13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B661C-969E-474E-AC66-EC3AA48773F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2702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BC65C-0457-40D4-83BF-A32C173BC477}" type="datetimeFigureOut">
              <a:rPr lang="sv-SE" smtClean="0"/>
              <a:t>2025-04-13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B661C-969E-474E-AC66-EC3AA48773F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8928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BC65C-0457-40D4-83BF-A32C173BC477}" type="datetimeFigureOut">
              <a:rPr lang="sv-SE" smtClean="0"/>
              <a:t>2025-04-13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B661C-969E-474E-AC66-EC3AA48773F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323079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ABC65C-0457-40D4-83BF-A32C173BC477}" type="datetimeFigureOut">
              <a:rPr lang="sv-SE" smtClean="0"/>
              <a:t>2025-04-13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8B661C-969E-474E-AC66-EC3AA48773F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92853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ruta 2">
            <a:extLst>
              <a:ext uri="{FF2B5EF4-FFF2-40B4-BE49-F238E27FC236}">
                <a16:creationId xmlns:a16="http://schemas.microsoft.com/office/drawing/2014/main" id="{6F9351B9-CD84-4D14-8334-24CA2E6F6FD4}"/>
              </a:ext>
            </a:extLst>
          </p:cNvPr>
          <p:cNvSpPr txBox="1"/>
          <p:nvPr/>
        </p:nvSpPr>
        <p:spPr>
          <a:xfrm>
            <a:off x="3911350" y="542756"/>
            <a:ext cx="714190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VAD KÄNNETECKNAR EN</a:t>
            </a:r>
          </a:p>
          <a:p>
            <a:pPr algn="ctr"/>
            <a:r>
              <a:rPr lang="sv-SE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KOMPETENT HANDBOLLSSPELARE?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479724" y="2524184"/>
            <a:ext cx="8005157" cy="3200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200"/>
              </a:spcAft>
            </a:pPr>
            <a:r>
              <a:rPr lang="sv-S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God individuell teknik </a:t>
            </a:r>
            <a:br>
              <a:rPr lang="sv-S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sv-SE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Anfall, försvar, passningar, skott, genombrott osv</a:t>
            </a:r>
            <a:r>
              <a:rPr lang="sv-S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algn="ctr">
              <a:spcAft>
                <a:spcPts val="1200"/>
              </a:spcAft>
            </a:pPr>
            <a:r>
              <a:rPr lang="sv-S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God fysik</a:t>
            </a:r>
            <a:br>
              <a:rPr lang="sv-S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sv-SE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Styrka, kondition, explosivitet, snabbhet</a:t>
            </a:r>
          </a:p>
          <a:p>
            <a:pPr algn="ctr">
              <a:spcAft>
                <a:spcPts val="1200"/>
              </a:spcAft>
            </a:pPr>
            <a:r>
              <a:rPr lang="sv-S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Blick för spelet</a:t>
            </a:r>
            <a:br>
              <a:rPr lang="sv-S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sv-SE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Går att träna upp</a:t>
            </a:r>
          </a:p>
          <a:p>
            <a:pPr algn="ctr">
              <a:spcAft>
                <a:spcPts val="1200"/>
              </a:spcAft>
            </a:pPr>
            <a:r>
              <a:rPr lang="sv-S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Inställning!</a:t>
            </a:r>
            <a:br>
              <a:rPr lang="sv-S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sv-SE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Ansvarstagande, vinnarmentalitet, träningsvillig</a:t>
            </a:r>
          </a:p>
          <a:p>
            <a:pPr algn="ctr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400723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2">
            <a:extLst>
              <a:ext uri="{FF2B5EF4-FFF2-40B4-BE49-F238E27FC236}">
                <a16:creationId xmlns:a16="http://schemas.microsoft.com/office/drawing/2014/main" id="{6F9351B9-CD84-4D14-8334-24CA2E6F6FD4}"/>
              </a:ext>
            </a:extLst>
          </p:cNvPr>
          <p:cNvSpPr txBox="1"/>
          <p:nvPr/>
        </p:nvSpPr>
        <p:spPr>
          <a:xfrm>
            <a:off x="3913004" y="755154"/>
            <a:ext cx="9143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FÖRVÄNTINGAR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097568" y="1966045"/>
            <a:ext cx="6774873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sv-SE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SPELARE</a:t>
            </a:r>
            <a:br>
              <a:rPr lang="sv-SE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</a:br>
            <a:r>
              <a:rPr lang="sv-SE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- Vad kan vi som ledare och lagkompisar </a:t>
            </a:r>
            <a:br>
              <a:rPr lang="sv-SE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</a:br>
            <a:r>
              <a:rPr lang="sv-SE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ha för förväntningar på spelarna?</a:t>
            </a:r>
            <a:br>
              <a:rPr lang="sv-SE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</a:br>
            <a:r>
              <a:rPr lang="sv-SE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Efter diskussion: Hög träningsnärvaro, positiv attityd, ge allt alltid, </a:t>
            </a:r>
            <a:br>
              <a:rPr lang="sv-SE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</a:br>
            <a:r>
              <a:rPr lang="sv-SE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i den mån det går kolla på det andra lagets hemmamatcher</a:t>
            </a:r>
          </a:p>
          <a:p>
            <a:pPr>
              <a:spcAft>
                <a:spcPts val="1200"/>
              </a:spcAft>
            </a:pPr>
            <a:r>
              <a:rPr lang="sv-SE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LEDARE</a:t>
            </a:r>
            <a:br>
              <a:rPr lang="sv-SE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</a:br>
            <a:r>
              <a:rPr lang="sv-SE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- Vad kan ni som spelare ha för förväntningar på ledarna?</a:t>
            </a:r>
            <a:br>
              <a:rPr lang="sv-SE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</a:br>
            <a:r>
              <a:rPr lang="sv-SE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Efter diskussion: Göra allt vi kan för att göra spelarna till bättre handbollsspelare, se alla, komma väl förberedda till träning och match, </a:t>
            </a:r>
            <a:br>
              <a:rPr lang="sv-SE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</a:br>
            <a:r>
              <a:rPr lang="sv-SE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ge både konstruktiv kritik och beröm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612079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2">
            <a:extLst>
              <a:ext uri="{FF2B5EF4-FFF2-40B4-BE49-F238E27FC236}">
                <a16:creationId xmlns:a16="http://schemas.microsoft.com/office/drawing/2014/main" id="{6F9351B9-CD84-4D14-8334-24CA2E6F6FD4}"/>
              </a:ext>
            </a:extLst>
          </p:cNvPr>
          <p:cNvSpPr txBox="1"/>
          <p:nvPr/>
        </p:nvSpPr>
        <p:spPr>
          <a:xfrm>
            <a:off x="3595594" y="1422038"/>
            <a:ext cx="914399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HUR SKA VI SPELA?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638842" y="2452934"/>
            <a:ext cx="7057505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200"/>
              </a:spcAft>
            </a:pPr>
            <a:r>
              <a:rPr lang="sv-S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Snabb handboll</a:t>
            </a:r>
          </a:p>
          <a:p>
            <a:pPr algn="ctr">
              <a:spcAft>
                <a:spcPts val="1200"/>
              </a:spcAft>
            </a:pPr>
            <a:r>
              <a:rPr lang="sv-S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Kontringar (första- och andrafas)</a:t>
            </a:r>
          </a:p>
          <a:p>
            <a:pPr algn="ctr">
              <a:spcAft>
                <a:spcPts val="1200"/>
              </a:spcAft>
            </a:pPr>
            <a:r>
              <a:rPr lang="sv-S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Bra passningar och bra skott</a:t>
            </a:r>
          </a:p>
          <a:p>
            <a:pPr algn="ctr">
              <a:spcAft>
                <a:spcPts val="1200"/>
              </a:spcAft>
            </a:pPr>
            <a:r>
              <a:rPr lang="sv-S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Starter och samarbeten 2 och 2</a:t>
            </a:r>
          </a:p>
          <a:p>
            <a:pPr algn="ctr">
              <a:spcAft>
                <a:spcPts val="1200"/>
              </a:spcAft>
            </a:pPr>
            <a:r>
              <a:rPr lang="sv-SE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Aggresivt</a:t>
            </a:r>
            <a:r>
              <a:rPr lang="sv-S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försvarsspel</a:t>
            </a:r>
          </a:p>
          <a:p>
            <a:pPr algn="ctr">
              <a:spcAft>
                <a:spcPts val="1200"/>
              </a:spcAft>
            </a:pPr>
            <a:r>
              <a:rPr lang="sv-S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Med självförtroende, utstrålning och attityd</a:t>
            </a:r>
            <a:br>
              <a:rPr lang="sv-S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sv-S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sv-SE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Det ska vara jobbigt och irriterande att möta oss!</a:t>
            </a:r>
          </a:p>
          <a:p>
            <a:pPr algn="ctr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836735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2">
            <a:extLst>
              <a:ext uri="{FF2B5EF4-FFF2-40B4-BE49-F238E27FC236}">
                <a16:creationId xmlns:a16="http://schemas.microsoft.com/office/drawing/2014/main" id="{6F9351B9-CD84-4D14-8334-24CA2E6F6FD4}"/>
              </a:ext>
            </a:extLst>
          </p:cNvPr>
          <p:cNvSpPr txBox="1"/>
          <p:nvPr/>
        </p:nvSpPr>
        <p:spPr>
          <a:xfrm>
            <a:off x="4074550" y="1964869"/>
            <a:ext cx="714190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VAD HAR</a:t>
            </a:r>
          </a:p>
          <a:p>
            <a:pPr algn="ctr"/>
            <a:r>
              <a:rPr lang="sv-SE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VARJE POSITION</a:t>
            </a:r>
          </a:p>
          <a:p>
            <a:pPr algn="ctr"/>
            <a:r>
              <a:rPr lang="sv-SE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FÖR UPPGIFT?</a:t>
            </a:r>
          </a:p>
        </p:txBody>
      </p:sp>
    </p:spTree>
    <p:extLst>
      <p:ext uri="{BB962C8B-B14F-4D97-AF65-F5344CB8AC3E}">
        <p14:creationId xmlns:p14="http://schemas.microsoft.com/office/powerpoint/2010/main" val="27569634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2">
            <a:extLst>
              <a:ext uri="{FF2B5EF4-FFF2-40B4-BE49-F238E27FC236}">
                <a16:creationId xmlns:a16="http://schemas.microsoft.com/office/drawing/2014/main" id="{6F9351B9-CD84-4D14-8334-24CA2E6F6FD4}"/>
              </a:ext>
            </a:extLst>
          </p:cNvPr>
          <p:cNvSpPr txBox="1"/>
          <p:nvPr/>
        </p:nvSpPr>
        <p:spPr>
          <a:xfrm>
            <a:off x="4277798" y="1703314"/>
            <a:ext cx="80140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3200" b="1" dirty="0">
                <a:latin typeface="Calibri" panose="020F0502020204030204" pitchFamily="34" charset="0"/>
              </a:rPr>
              <a:t>MÅLVAKT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814240" y="2876373"/>
            <a:ext cx="6941126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200"/>
              </a:spcAft>
              <a:buClr>
                <a:srgbClr val="FD5F04"/>
              </a:buClr>
              <a:buSzPct val="105000"/>
            </a:pPr>
            <a:r>
              <a:rPr lang="sv-SE" sz="2200" dirty="0">
                <a:latin typeface="Calibri" panose="020F0502020204030204" pitchFamily="34" charset="0"/>
              </a:rPr>
              <a:t>Rädda bollar</a:t>
            </a:r>
          </a:p>
          <a:p>
            <a:pPr algn="ctr">
              <a:spcAft>
                <a:spcPts val="1200"/>
              </a:spcAft>
              <a:buClr>
                <a:srgbClr val="FD5F04"/>
              </a:buClr>
              <a:buSzPct val="105000"/>
            </a:pPr>
            <a:r>
              <a:rPr lang="sv-SE" sz="2200" dirty="0">
                <a:latin typeface="Calibri" panose="020F0502020204030204" pitchFamily="34" charset="0"/>
              </a:rPr>
              <a:t>Släppa så få returer som möjligt</a:t>
            </a:r>
          </a:p>
          <a:p>
            <a:pPr algn="ctr">
              <a:spcAft>
                <a:spcPts val="1200"/>
              </a:spcAft>
              <a:buClr>
                <a:srgbClr val="FD5F04"/>
              </a:buClr>
              <a:buSzPct val="105000"/>
            </a:pPr>
            <a:r>
              <a:rPr lang="sv-SE" sz="2200" dirty="0">
                <a:latin typeface="Calibri" panose="020F0502020204030204" pitchFamily="34" charset="0"/>
              </a:rPr>
              <a:t>Vår första och viktigaste anfallsspelare</a:t>
            </a:r>
            <a:br>
              <a:rPr lang="sv-SE" sz="2200" dirty="0">
                <a:latin typeface="Calibri" panose="020F0502020204030204" pitchFamily="34" charset="0"/>
              </a:rPr>
            </a:br>
            <a:r>
              <a:rPr lang="sv-SE" i="1" dirty="0">
                <a:latin typeface="Calibri" panose="020F0502020204030204" pitchFamily="34" charset="0"/>
              </a:rPr>
              <a:t>Vara snabb på bollen och slå hårda och bra passningar högt upp i banan. Där sätter vi nivån för anfallet</a:t>
            </a:r>
          </a:p>
          <a:p>
            <a:pPr algn="ctr">
              <a:spcAft>
                <a:spcPts val="1200"/>
              </a:spcAft>
              <a:buClr>
                <a:srgbClr val="FD5F04"/>
              </a:buClr>
              <a:buSzPct val="105000"/>
            </a:pPr>
            <a:r>
              <a:rPr lang="sv-SE" sz="2200" dirty="0">
                <a:latin typeface="Calibri" panose="020F0502020204030204" pitchFamily="34" charset="0"/>
              </a:rPr>
              <a:t>Styra försvaret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976996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2">
            <a:extLst>
              <a:ext uri="{FF2B5EF4-FFF2-40B4-BE49-F238E27FC236}">
                <a16:creationId xmlns:a16="http://schemas.microsoft.com/office/drawing/2014/main" id="{6F9351B9-CD84-4D14-8334-24CA2E6F6FD4}"/>
              </a:ext>
            </a:extLst>
          </p:cNvPr>
          <p:cNvSpPr txBox="1"/>
          <p:nvPr/>
        </p:nvSpPr>
        <p:spPr>
          <a:xfrm>
            <a:off x="4118901" y="1334330"/>
            <a:ext cx="80120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3200" b="1">
                <a:solidFill>
                  <a:srgbClr val="013E6D"/>
                </a:solidFill>
                <a:latin typeface="Calibri" panose="020F0502020204030204" pitchFamily="34" charset="0"/>
              </a:defRPr>
            </a:lvl1pPr>
          </a:lstStyle>
          <a:p>
            <a:r>
              <a:rPr lang="sv-SE" dirty="0">
                <a:solidFill>
                  <a:schemeClr val="tx1"/>
                </a:solidFill>
              </a:rPr>
              <a:t>KANTSPELARE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036764" y="2378796"/>
            <a:ext cx="617635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200"/>
              </a:spcAft>
            </a:pPr>
            <a:r>
              <a:rPr lang="sv-SE" sz="2200"/>
              <a:t>Aggressiva försvarsspelare - </a:t>
            </a:r>
            <a:br>
              <a:rPr lang="sv-SE" sz="2200" dirty="0"/>
            </a:br>
            <a:r>
              <a:rPr lang="sv-SE" sz="2200" i="1" dirty="0"/>
              <a:t>Ansvarar för att hålla försvaret kompakt</a:t>
            </a:r>
            <a:br>
              <a:rPr lang="sv-SE" sz="2200" i="1" dirty="0"/>
            </a:br>
            <a:r>
              <a:rPr lang="sv-SE" sz="2200" i="1" dirty="0"/>
              <a:t>genom att packa över</a:t>
            </a:r>
          </a:p>
          <a:p>
            <a:pPr algn="ctr">
              <a:spcAft>
                <a:spcPts val="1200"/>
              </a:spcAft>
            </a:pPr>
            <a:r>
              <a:rPr lang="sv-SE" sz="2200" dirty="0"/>
              <a:t>Kontra </a:t>
            </a:r>
            <a:r>
              <a:rPr lang="sv-SE" sz="2200" dirty="0" err="1"/>
              <a:t>förstafas</a:t>
            </a:r>
            <a:r>
              <a:rPr lang="sv-SE" sz="2200" dirty="0"/>
              <a:t> - </a:t>
            </a:r>
            <a:r>
              <a:rPr lang="sv-SE" sz="2200" i="1" dirty="0"/>
              <a:t>Tjuva!</a:t>
            </a:r>
          </a:p>
          <a:p>
            <a:pPr algn="ctr">
              <a:spcAft>
                <a:spcPts val="1200"/>
              </a:spcAft>
            </a:pPr>
            <a:r>
              <a:rPr lang="sv-SE" sz="2200" dirty="0"/>
              <a:t>Aktiva anfallsspelare - </a:t>
            </a:r>
            <a:br>
              <a:rPr lang="sv-SE" sz="2200" dirty="0"/>
            </a:br>
            <a:r>
              <a:rPr lang="sv-SE" sz="2200" i="1" dirty="0"/>
              <a:t>Ta kantlägen, gå på genombrott, starta rullar, </a:t>
            </a:r>
            <a:br>
              <a:rPr lang="sv-SE" sz="2200" i="1" dirty="0"/>
            </a:br>
            <a:r>
              <a:rPr lang="sv-SE" sz="2200" i="1" dirty="0"/>
              <a:t>komma in i banan, samarbete med ytter 9</a:t>
            </a:r>
          </a:p>
          <a:p>
            <a:pPr algn="ctr">
              <a:spcAft>
                <a:spcPts val="1200"/>
              </a:spcAft>
            </a:pPr>
            <a:r>
              <a:rPr lang="sv-SE" sz="2200" dirty="0"/>
              <a:t>Ta returer framåt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5452487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2">
            <a:extLst>
              <a:ext uri="{FF2B5EF4-FFF2-40B4-BE49-F238E27FC236}">
                <a16:creationId xmlns:a16="http://schemas.microsoft.com/office/drawing/2014/main" id="{6F9351B9-CD84-4D14-8334-24CA2E6F6FD4}"/>
              </a:ext>
            </a:extLst>
          </p:cNvPr>
          <p:cNvSpPr txBox="1"/>
          <p:nvPr/>
        </p:nvSpPr>
        <p:spPr>
          <a:xfrm>
            <a:off x="4071077" y="1579011"/>
            <a:ext cx="80381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3200" b="1">
                <a:solidFill>
                  <a:srgbClr val="013E6D"/>
                </a:solidFill>
                <a:latin typeface="Calibri" panose="020F0502020204030204" pitchFamily="34" charset="0"/>
              </a:defRPr>
            </a:lvl1pPr>
          </a:lstStyle>
          <a:p>
            <a:r>
              <a:rPr lang="sv-SE" dirty="0">
                <a:solidFill>
                  <a:schemeClr val="tx1"/>
                </a:solidFill>
              </a:rPr>
              <a:t>M6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877304" y="2963402"/>
            <a:ext cx="642573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200"/>
              </a:spcAft>
            </a:pPr>
            <a:r>
              <a:rPr lang="sv-SE" sz="2200" dirty="0"/>
              <a:t>Beroende på position bakåt</a:t>
            </a:r>
          </a:p>
          <a:p>
            <a:pPr algn="ctr">
              <a:spcAft>
                <a:spcPts val="1200"/>
              </a:spcAft>
            </a:pPr>
            <a:r>
              <a:rPr lang="sv-SE" sz="2200" dirty="0"/>
              <a:t>Kontra förstafas i mitten</a:t>
            </a:r>
          </a:p>
          <a:p>
            <a:pPr algn="ctr">
              <a:spcAft>
                <a:spcPts val="1200"/>
              </a:spcAft>
            </a:pPr>
            <a:r>
              <a:rPr lang="sv-SE" sz="2200" dirty="0"/>
              <a:t>Samarbeten med samtliga anfallsspelare</a:t>
            </a:r>
          </a:p>
          <a:p>
            <a:pPr algn="ctr">
              <a:spcAft>
                <a:spcPts val="1200"/>
              </a:spcAft>
            </a:pPr>
            <a:r>
              <a:rPr lang="sv-SE" sz="2200" dirty="0"/>
              <a:t>Aktiva framåt genom att spärra, röra sig och alltid vara beredd på att fånga bollen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1993168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2">
            <a:extLst>
              <a:ext uri="{FF2B5EF4-FFF2-40B4-BE49-F238E27FC236}">
                <a16:creationId xmlns:a16="http://schemas.microsoft.com/office/drawing/2014/main" id="{6F9351B9-CD84-4D14-8334-24CA2E6F6FD4}"/>
              </a:ext>
            </a:extLst>
          </p:cNvPr>
          <p:cNvSpPr txBox="1"/>
          <p:nvPr/>
        </p:nvSpPr>
        <p:spPr>
          <a:xfrm>
            <a:off x="4130397" y="1613571"/>
            <a:ext cx="80240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3200" b="1">
                <a:solidFill>
                  <a:srgbClr val="013E6D"/>
                </a:solidFill>
                <a:latin typeface="Calibri" panose="020F0502020204030204" pitchFamily="34" charset="0"/>
              </a:defRPr>
            </a:lvl1pPr>
          </a:lstStyle>
          <a:p>
            <a:r>
              <a:rPr lang="sv-SE" dirty="0">
                <a:solidFill>
                  <a:schemeClr val="tx1"/>
                </a:solidFill>
              </a:rPr>
              <a:t>M9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742496" y="2951697"/>
            <a:ext cx="679981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200"/>
              </a:spcAft>
            </a:pPr>
            <a:r>
              <a:rPr lang="sv-SE" sz="2200" dirty="0"/>
              <a:t>Tar returer bakåt</a:t>
            </a:r>
          </a:p>
          <a:p>
            <a:pPr algn="ctr">
              <a:spcAft>
                <a:spcPts val="1200"/>
              </a:spcAft>
            </a:pPr>
            <a:r>
              <a:rPr lang="sv-SE" sz="2200" dirty="0"/>
              <a:t>Trycker upp i andrafaskontring (få bollen högt upp)</a:t>
            </a:r>
          </a:p>
          <a:p>
            <a:pPr algn="ctr">
              <a:spcAft>
                <a:spcPts val="1200"/>
              </a:spcAft>
            </a:pPr>
            <a:r>
              <a:rPr lang="sv-SE" sz="2200" dirty="0"/>
              <a:t>Gå på egna lägen, inte bara spela upp andra </a:t>
            </a:r>
          </a:p>
          <a:p>
            <a:pPr algn="ctr">
              <a:spcAft>
                <a:spcPts val="1200"/>
              </a:spcAft>
            </a:pPr>
            <a:r>
              <a:rPr lang="sv-SE" sz="2200" dirty="0"/>
              <a:t>Ha koll på starter och styra upp lämpliga anfall med hjälp av lagkamraterna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4002907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2">
            <a:extLst>
              <a:ext uri="{FF2B5EF4-FFF2-40B4-BE49-F238E27FC236}">
                <a16:creationId xmlns:a16="http://schemas.microsoft.com/office/drawing/2014/main" id="{6F9351B9-CD84-4D14-8334-24CA2E6F6FD4}"/>
              </a:ext>
            </a:extLst>
          </p:cNvPr>
          <p:cNvSpPr txBox="1"/>
          <p:nvPr/>
        </p:nvSpPr>
        <p:spPr>
          <a:xfrm>
            <a:off x="4025001" y="1651572"/>
            <a:ext cx="80017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3200" b="1">
                <a:solidFill>
                  <a:srgbClr val="013E6D"/>
                </a:solidFill>
                <a:latin typeface="Calibri" panose="020F0502020204030204" pitchFamily="34" charset="0"/>
              </a:defRPr>
            </a:lvl1pPr>
          </a:lstStyle>
          <a:p>
            <a:r>
              <a:rPr lang="sv-SE" dirty="0">
                <a:solidFill>
                  <a:schemeClr val="tx1"/>
                </a:solidFill>
              </a:rPr>
              <a:t>V9/H9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966769" y="2696547"/>
            <a:ext cx="611816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200"/>
              </a:spcAft>
            </a:pPr>
            <a:r>
              <a:rPr lang="sv-SE" sz="2200" dirty="0"/>
              <a:t>Tar returer bakåt</a:t>
            </a:r>
          </a:p>
          <a:p>
            <a:pPr algn="ctr">
              <a:spcAft>
                <a:spcPts val="1200"/>
              </a:spcAft>
            </a:pPr>
            <a:r>
              <a:rPr lang="sv-SE" sz="2200" dirty="0"/>
              <a:t>Trycker i andrafaskontring (högt och brett)</a:t>
            </a:r>
          </a:p>
          <a:p>
            <a:pPr algn="ctr">
              <a:spcAft>
                <a:spcPts val="1200"/>
              </a:spcAft>
            </a:pPr>
            <a:r>
              <a:rPr lang="sv-SE" sz="2200" dirty="0"/>
              <a:t>Skickliga på skott, genombrott, inspel och utspel</a:t>
            </a:r>
          </a:p>
          <a:p>
            <a:pPr algn="ctr">
              <a:spcAft>
                <a:spcPts val="1200"/>
              </a:spcAft>
            </a:pPr>
            <a:r>
              <a:rPr lang="sv-SE" sz="2200" dirty="0"/>
              <a:t>Ska kunna gå både insida och utsida</a:t>
            </a:r>
          </a:p>
          <a:p>
            <a:pPr algn="ctr">
              <a:spcAft>
                <a:spcPts val="1200"/>
              </a:spcAft>
            </a:pPr>
            <a:r>
              <a:rPr lang="sv-SE" sz="2200" dirty="0"/>
              <a:t>Ska kunna göra bra satsningar där man drar på sig försvarsspelare och spelar vidare bollen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180490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2">
            <a:extLst>
              <a:ext uri="{FF2B5EF4-FFF2-40B4-BE49-F238E27FC236}">
                <a16:creationId xmlns:a16="http://schemas.microsoft.com/office/drawing/2014/main" id="{6F9351B9-CD84-4D14-8334-24CA2E6F6FD4}"/>
              </a:ext>
            </a:extLst>
          </p:cNvPr>
          <p:cNvSpPr txBox="1"/>
          <p:nvPr/>
        </p:nvSpPr>
        <p:spPr>
          <a:xfrm>
            <a:off x="4253237" y="1185380"/>
            <a:ext cx="80314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3200" b="1">
                <a:solidFill>
                  <a:srgbClr val="013E6D"/>
                </a:solidFill>
                <a:latin typeface="Calibri" panose="020F0502020204030204" pitchFamily="34" charset="0"/>
              </a:defRPr>
            </a:lvl1pPr>
          </a:lstStyle>
          <a:p>
            <a:r>
              <a:rPr lang="sv-SE" dirty="0">
                <a:solidFill>
                  <a:schemeClr val="tx1"/>
                </a:solidFill>
              </a:rPr>
              <a:t>GENERELLT FÖR ALLA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8108" y="2153505"/>
            <a:ext cx="7381701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200"/>
              </a:spcAft>
            </a:pPr>
            <a:r>
              <a:rPr lang="sv-SE" b="1" i="1" dirty="0"/>
              <a:t>ALLTID springa max hem! </a:t>
            </a:r>
            <a:br>
              <a:rPr lang="sv-SE" b="1" i="1" dirty="0"/>
            </a:br>
            <a:r>
              <a:rPr lang="sv-SE" i="1" dirty="0"/>
              <a:t>Det är </a:t>
            </a:r>
            <a:r>
              <a:rPr lang="sv-SE" b="1" i="1" dirty="0"/>
              <a:t>ALDRIG</a:t>
            </a:r>
            <a:r>
              <a:rPr lang="sv-SE" i="1" dirty="0"/>
              <a:t> ok att av någon anledning, inte springa hem max.</a:t>
            </a:r>
          </a:p>
          <a:p>
            <a:pPr algn="ctr">
              <a:spcAft>
                <a:spcPts val="1200"/>
              </a:spcAft>
            </a:pPr>
            <a:r>
              <a:rPr lang="sv-SE" b="1" i="1" dirty="0"/>
              <a:t>Visa glädje! </a:t>
            </a:r>
            <a:br>
              <a:rPr lang="sv-SE" b="1" i="1" dirty="0"/>
            </a:br>
            <a:r>
              <a:rPr lang="sv-SE" i="1" dirty="0"/>
              <a:t>High five lagkamrater sinsemellan (både på plan och på bänken).</a:t>
            </a:r>
          </a:p>
          <a:p>
            <a:pPr algn="ctr">
              <a:spcAft>
                <a:spcPts val="1200"/>
              </a:spcAft>
            </a:pPr>
            <a:r>
              <a:rPr lang="sv-SE" b="1" i="1" dirty="0"/>
              <a:t>Visa attityd!</a:t>
            </a:r>
          </a:p>
          <a:p>
            <a:pPr algn="ctr">
              <a:spcAft>
                <a:spcPts val="1200"/>
              </a:spcAft>
            </a:pPr>
            <a:r>
              <a:rPr lang="sv-SE" b="1" i="1" dirty="0"/>
              <a:t>Ta ansvar!</a:t>
            </a:r>
          </a:p>
          <a:p>
            <a:pPr algn="ctr">
              <a:spcAft>
                <a:spcPts val="1200"/>
              </a:spcAft>
            </a:pPr>
            <a:r>
              <a:rPr lang="sv-SE" b="1" i="1" dirty="0"/>
              <a:t>Vi vinner som ett lag!</a:t>
            </a:r>
            <a:br>
              <a:rPr lang="sv-SE" b="1" i="1" dirty="0"/>
            </a:br>
            <a:r>
              <a:rPr lang="sv-SE" i="1" dirty="0"/>
              <a:t>Laget är aldrig starkare än den svagaste länken, därför hjälper vi varandra.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505745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896ecbea-bd27-4a3c-a131-34aa0b46a086}" enabled="0" method="" siteId="{896ecbea-bd27-4a3c-a131-34aa0b46a086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</TotalTime>
  <Words>453</Words>
  <Application>Microsoft Office PowerPoint</Application>
  <PresentationFormat>Widescreen</PresentationFormat>
  <Paragraphs>51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Epiroc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Rickard Vestman</dc:creator>
  <cp:lastModifiedBy>Rickard Vestman</cp:lastModifiedBy>
  <cp:revision>6</cp:revision>
  <dcterms:created xsi:type="dcterms:W3CDTF">2021-08-19T12:47:46Z</dcterms:created>
  <dcterms:modified xsi:type="dcterms:W3CDTF">2025-04-13T16:42:56Z</dcterms:modified>
</cp:coreProperties>
</file>