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72" r:id="rId2"/>
    <p:sldId id="298" r:id="rId3"/>
    <p:sldId id="296" r:id="rId4"/>
    <p:sldId id="282" r:id="rId5"/>
    <p:sldId id="285" r:id="rId6"/>
    <p:sldId id="287" r:id="rId7"/>
    <p:sldId id="297" r:id="rId8"/>
    <p:sldId id="292" r:id="rId9"/>
    <p:sldId id="290" r:id="rId10"/>
    <p:sldId id="295" r:id="rId11"/>
    <p:sldId id="278" r:id="rId12"/>
    <p:sldId id="284" r:id="rId13"/>
    <p:sldId id="281" r:id="rId14"/>
    <p:sldId id="302" r:id="rId15"/>
    <p:sldId id="279" r:id="rId16"/>
    <p:sldId id="286" r:id="rId17"/>
    <p:sldId id="288" r:id="rId18"/>
    <p:sldId id="305" r:id="rId19"/>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9950" autoAdjust="0"/>
    <p:restoredTop sz="94778" autoAdjust="0"/>
  </p:normalViewPr>
  <p:slideViewPr>
    <p:cSldViewPr>
      <p:cViewPr varScale="1">
        <p:scale>
          <a:sx n="63" d="100"/>
          <a:sy n="63" d="100"/>
        </p:scale>
        <p:origin x="676" y="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8836CD-8D02-4B72-BA53-258070A48080}" type="datetimeFigureOut">
              <a:rPr lang="sv-SE" smtClean="0"/>
              <a:t>2022-10-14</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AEB5B6-2E8C-4254-BC51-F0C2A890BDF7}" type="slidenum">
              <a:rPr lang="sv-SE" smtClean="0"/>
              <a:t>‹#›</a:t>
            </a:fld>
            <a:endParaRPr lang="sv-S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a:bodyPr>
          <a:lstStyle/>
          <a:p>
            <a:r>
              <a:rPr lang="sv-SE" dirty="0"/>
              <a:t>Typsnitt:</a:t>
            </a:r>
          </a:p>
          <a:p>
            <a:r>
              <a:rPr lang="sv-SE" dirty="0"/>
              <a:t>Rubrik - 199pt PRINCETOWN SOLID</a:t>
            </a:r>
          </a:p>
          <a:p>
            <a:r>
              <a:rPr lang="sv-SE" dirty="0"/>
              <a:t>Mellanrubrik - 54pt PRINCETOWN SOLID / HCL VERDANA</a:t>
            </a:r>
            <a:r>
              <a:rPr lang="sv-SE" baseline="0" dirty="0"/>
              <a:t> FET</a:t>
            </a:r>
          </a:p>
          <a:p>
            <a:r>
              <a:rPr lang="sv-SE" baseline="0" dirty="0"/>
              <a:t>Text – 18pt VERDANA</a:t>
            </a:r>
            <a:endParaRPr lang="sv-SE" dirty="0"/>
          </a:p>
        </p:txBody>
      </p:sp>
      <p:sp>
        <p:nvSpPr>
          <p:cNvPr id="4" name="Platshållare för bildnummer 3"/>
          <p:cNvSpPr>
            <a:spLocks noGrp="1"/>
          </p:cNvSpPr>
          <p:nvPr>
            <p:ph type="sldNum" sz="quarter" idx="10"/>
          </p:nvPr>
        </p:nvSpPr>
        <p:spPr/>
        <p:txBody>
          <a:bodyPr/>
          <a:lstStyle/>
          <a:p>
            <a:fld id="{58AEB5B6-2E8C-4254-BC51-F0C2A890BDF7}" type="slidenum">
              <a:rPr lang="sv-SE" smtClean="0"/>
              <a:t>1</a:t>
            </a:fld>
            <a:endParaRPr lang="sv-S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a:t>Klicka här för att ändra format</a:t>
            </a:r>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p>
            <a:fld id="{29714502-1743-42F5-8004-E92BD1479E70}" type="datetimeFigureOut">
              <a:rPr lang="sv-SE" smtClean="0"/>
              <a:pPr/>
              <a:t>2022-10-14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7ADAA11-5704-48FB-B7AC-BC98B04C6C75}" type="slidenum">
              <a:rPr lang="sv-SE" smtClean="0"/>
              <a:pPr/>
              <a:t>‹#›</a:t>
            </a:fld>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29714502-1743-42F5-8004-E92BD1479E70}" type="datetimeFigureOut">
              <a:rPr lang="sv-SE" smtClean="0"/>
              <a:pPr/>
              <a:t>2022-10-14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7ADAA11-5704-48FB-B7AC-BC98B04C6C75}" type="slidenum">
              <a:rPr lang="sv-SE" smtClean="0"/>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29714502-1743-42F5-8004-E92BD1479E70}" type="datetimeFigureOut">
              <a:rPr lang="sv-SE" smtClean="0"/>
              <a:pPr/>
              <a:t>2022-10-14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7ADAA11-5704-48FB-B7AC-BC98B04C6C75}" type="slidenum">
              <a:rPr lang="sv-SE" smtClean="0"/>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29714502-1743-42F5-8004-E92BD1479E70}" type="datetimeFigureOut">
              <a:rPr lang="sv-SE" smtClean="0"/>
              <a:pPr/>
              <a:t>2022-10-14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7ADAA11-5704-48FB-B7AC-BC98B04C6C75}" type="slidenum">
              <a:rPr lang="sv-SE" smtClean="0"/>
              <a:pPr/>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29714502-1743-42F5-8004-E92BD1479E70}" type="datetimeFigureOut">
              <a:rPr lang="sv-SE" smtClean="0"/>
              <a:pPr/>
              <a:t>2022-10-14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7ADAA11-5704-48FB-B7AC-BC98B04C6C75}" type="slidenum">
              <a:rPr lang="sv-SE" smtClean="0"/>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29714502-1743-42F5-8004-E92BD1479E70}" type="datetimeFigureOut">
              <a:rPr lang="sv-SE" smtClean="0"/>
              <a:pPr/>
              <a:t>2022-10-14</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57ADAA11-5704-48FB-B7AC-BC98B04C6C75}" type="slidenum">
              <a:rPr lang="sv-SE" smtClean="0"/>
              <a:pPr/>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29714502-1743-42F5-8004-E92BD1479E70}" type="datetimeFigureOut">
              <a:rPr lang="sv-SE" smtClean="0"/>
              <a:pPr/>
              <a:t>2022-10-14</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57ADAA11-5704-48FB-B7AC-BC98B04C6C75}" type="slidenum">
              <a:rPr lang="sv-SE" smtClean="0"/>
              <a:pPr/>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29714502-1743-42F5-8004-E92BD1479E70}" type="datetimeFigureOut">
              <a:rPr lang="sv-SE" smtClean="0"/>
              <a:pPr/>
              <a:t>2022-10-14</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57ADAA11-5704-48FB-B7AC-BC98B04C6C75}" type="slidenum">
              <a:rPr lang="sv-SE" smtClean="0"/>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29714502-1743-42F5-8004-E92BD1479E70}" type="datetimeFigureOut">
              <a:rPr lang="sv-SE" smtClean="0"/>
              <a:pPr/>
              <a:t>2022-10-14</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57ADAA11-5704-48FB-B7AC-BC98B04C6C75}" type="slidenum">
              <a:rPr lang="sv-SE" smtClean="0"/>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29714502-1743-42F5-8004-E92BD1479E70}" type="datetimeFigureOut">
              <a:rPr lang="sv-SE" smtClean="0"/>
              <a:pPr/>
              <a:t>2022-10-14</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57ADAA11-5704-48FB-B7AC-BC98B04C6C75}" type="slidenum">
              <a:rPr lang="sv-SE" smtClean="0"/>
              <a:pPr/>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29714502-1743-42F5-8004-E92BD1479E70}" type="datetimeFigureOut">
              <a:rPr lang="sv-SE" smtClean="0"/>
              <a:pPr/>
              <a:t>2022-10-14</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57ADAA11-5704-48FB-B7AC-BC98B04C6C75}" type="slidenum">
              <a:rPr lang="sv-SE" smtClean="0"/>
              <a:pPr/>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714502-1743-42F5-8004-E92BD1479E70}" type="datetimeFigureOut">
              <a:rPr lang="sv-SE" smtClean="0"/>
              <a:pPr/>
              <a:t>2022-10-14</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ADAA11-5704-48FB-B7AC-BC98B04C6C75}" type="slidenum">
              <a:rPr lang="sv-SE" smtClean="0"/>
              <a:pPr/>
              <a:t>‹#›</a:t>
            </a:fld>
            <a:endParaRPr lang="sv-SE"/>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s://hemmaplansmodellen.se/" TargetMode="External"/><Relationship Id="rId2" Type="http://schemas.openxmlformats.org/officeDocument/2006/relationships/hyperlink" Target="https://m.youtube.com/watch?time_continue=14&amp;v=22ZUBjB-w-g&amp;feature=emb_logo"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644496"/>
            <a:ext cx="7772400" cy="2022282"/>
          </a:xfrm>
        </p:spPr>
        <p:txBody>
          <a:bodyPr>
            <a:noAutofit/>
          </a:bodyPr>
          <a:lstStyle/>
          <a:p>
            <a:r>
              <a:rPr lang="sv-SE" sz="7200" b="1" dirty="0">
                <a:ln w="57150">
                  <a:solidFill>
                    <a:srgbClr val="C00000"/>
                  </a:solidFill>
                </a:ln>
                <a:effectLst>
                  <a:outerShdw blurRad="38100" dist="38100" dir="2700000" algn="tl">
                    <a:srgbClr val="000000">
                      <a:alpha val="43137"/>
                    </a:srgbClr>
                  </a:outerShdw>
                </a:effectLst>
                <a:latin typeface="Princetown Solid" pitchFamily="18" charset="0"/>
              </a:rPr>
              <a:t>FÖRÄLDRAMÖTE</a:t>
            </a:r>
            <a:br>
              <a:rPr lang="sv-SE" sz="7200" b="1" dirty="0">
                <a:ln w="57150">
                  <a:solidFill>
                    <a:srgbClr val="C00000"/>
                  </a:solidFill>
                </a:ln>
                <a:effectLst>
                  <a:outerShdw blurRad="38100" dist="38100" dir="2700000" algn="tl">
                    <a:srgbClr val="000000">
                      <a:alpha val="43137"/>
                    </a:srgbClr>
                  </a:outerShdw>
                </a:effectLst>
                <a:latin typeface="Princetown Solid" pitchFamily="18" charset="0"/>
              </a:rPr>
            </a:br>
            <a:r>
              <a:rPr lang="sv-SE" sz="7200" b="1" dirty="0">
                <a:ln w="57150">
                  <a:solidFill>
                    <a:srgbClr val="C00000"/>
                  </a:solidFill>
                </a:ln>
                <a:effectLst>
                  <a:outerShdw blurRad="38100" dist="38100" dir="2700000" algn="tl">
                    <a:srgbClr val="000000">
                      <a:alpha val="43137"/>
                    </a:srgbClr>
                  </a:outerShdw>
                </a:effectLst>
                <a:latin typeface="Princetown Solid" pitchFamily="18" charset="0"/>
              </a:rPr>
              <a:t>2022/2023</a:t>
            </a:r>
          </a:p>
        </p:txBody>
      </p:sp>
      <p:sp>
        <p:nvSpPr>
          <p:cNvPr id="4" name="Rubrik 1"/>
          <p:cNvSpPr txBox="1">
            <a:spLocks/>
          </p:cNvSpPr>
          <p:nvPr/>
        </p:nvSpPr>
        <p:spPr>
          <a:xfrm>
            <a:off x="688032" y="3212976"/>
            <a:ext cx="7772400" cy="1470025"/>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lang="sv-SE" sz="5400" b="1" dirty="0">
              <a:ln w="19050">
                <a:solidFill>
                  <a:schemeClr val="tx1"/>
                </a:solidFill>
              </a:ln>
              <a:solidFill>
                <a:srgbClr val="C00000"/>
              </a:solidFill>
              <a:effectLst>
                <a:outerShdw blurRad="38100" dist="38100" dir="2700000" algn="tl">
                  <a:srgbClr val="000000">
                    <a:alpha val="43137"/>
                  </a:srgbClr>
                </a:outerShdw>
              </a:effectLst>
              <a:latin typeface="Princetown Solid" pitchFamily="18" charset="0"/>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lang="sv-SE" sz="5400" b="1" dirty="0">
                <a:ln w="19050">
                  <a:solidFill>
                    <a:schemeClr val="tx1"/>
                  </a:solidFill>
                </a:ln>
                <a:solidFill>
                  <a:srgbClr val="C00000"/>
                </a:solidFill>
                <a:effectLst>
                  <a:outerShdw blurRad="38100" dist="38100" dir="2700000" algn="tl">
                    <a:srgbClr val="000000">
                      <a:alpha val="43137"/>
                    </a:srgbClr>
                  </a:outerShdw>
                </a:effectLst>
                <a:latin typeface="Princetown Solid" pitchFamily="18" charset="0"/>
                <a:ea typeface="+mj-ea"/>
                <a:cs typeface="+mj-cs"/>
              </a:rPr>
              <a:t>HC Lidköping</a:t>
            </a:r>
          </a:p>
          <a:p>
            <a:pPr marL="0" marR="0" lvl="0" indent="0" algn="ctr" defTabSz="914400" rtl="0" eaLnBrk="1" fontAlgn="auto" latinLnBrk="0" hangingPunct="1">
              <a:lnSpc>
                <a:spcPct val="100000"/>
              </a:lnSpc>
              <a:spcBef>
                <a:spcPct val="0"/>
              </a:spcBef>
              <a:spcAft>
                <a:spcPts val="0"/>
              </a:spcAft>
              <a:buClrTx/>
              <a:buSzTx/>
              <a:buFontTx/>
              <a:buNone/>
              <a:tabLst/>
              <a:defRPr/>
            </a:pPr>
            <a:endParaRPr lang="sv-SE" sz="5400" b="1" dirty="0">
              <a:ln w="19050">
                <a:solidFill>
                  <a:schemeClr val="tx1"/>
                </a:solidFill>
              </a:ln>
              <a:solidFill>
                <a:srgbClr val="C00000"/>
              </a:solidFill>
              <a:effectLst>
                <a:outerShdw blurRad="38100" dist="38100" dir="2700000" algn="tl">
                  <a:srgbClr val="000000">
                    <a:alpha val="43137"/>
                  </a:srgbClr>
                </a:outerShdw>
              </a:effectLst>
              <a:latin typeface="Princetown Solid" pitchFamily="18" charset="0"/>
              <a:ea typeface="+mj-ea"/>
              <a:cs typeface="+mj-cs"/>
            </a:endParaRPr>
          </a:p>
        </p:txBody>
      </p:sp>
      <p:pic>
        <p:nvPicPr>
          <p:cNvPr id="5" name="Bildobjekt 4" descr="Tupp 100dpi.png"/>
          <p:cNvPicPr>
            <a:picLocks noChangeAspect="1"/>
          </p:cNvPicPr>
          <p:nvPr/>
        </p:nvPicPr>
        <p:blipFill>
          <a:blip r:embed="rId3" cstate="print"/>
          <a:stretch>
            <a:fillRect/>
          </a:stretch>
        </p:blipFill>
        <p:spPr>
          <a:xfrm>
            <a:off x="3423349" y="4683001"/>
            <a:ext cx="2340722" cy="1727802"/>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E151C9D0-4A97-EF47-9F0D-8921CC8876E6}"/>
              </a:ext>
            </a:extLst>
          </p:cNvPr>
          <p:cNvSpPr>
            <a:spLocks noGrp="1"/>
          </p:cNvSpPr>
          <p:nvPr>
            <p:ph idx="4294967295"/>
          </p:nvPr>
        </p:nvSpPr>
        <p:spPr>
          <a:xfrm>
            <a:off x="457200" y="1628800"/>
            <a:ext cx="8229600" cy="4529927"/>
          </a:xfrm>
        </p:spPr>
        <p:txBody>
          <a:bodyPr>
            <a:normAutofit fontScale="85000" lnSpcReduction="20000"/>
          </a:bodyPr>
          <a:lstStyle/>
          <a:p>
            <a:r>
              <a:rPr lang="sv-SE" dirty="0"/>
              <a:t>Hemmaplansmodellen 3 mot 3</a:t>
            </a:r>
          </a:p>
          <a:p>
            <a:r>
              <a:rPr lang="sv-SE" dirty="0"/>
              <a:t>¼ av planen</a:t>
            </a:r>
          </a:p>
          <a:p>
            <a:r>
              <a:rPr lang="sv-SE" dirty="0"/>
              <a:t>15 min match, 60sek byten </a:t>
            </a:r>
            <a:r>
              <a:rPr lang="sv-SE" dirty="0" err="1"/>
              <a:t>tuthockey</a:t>
            </a:r>
            <a:endParaRPr lang="sv-SE" dirty="0"/>
          </a:p>
          <a:p>
            <a:r>
              <a:rPr lang="sv-SE" dirty="0"/>
              <a:t>Åker med 9+1</a:t>
            </a:r>
          </a:p>
          <a:p>
            <a:r>
              <a:rPr lang="sv-SE" dirty="0"/>
              <a:t>Kom förberedda i tid </a:t>
            </a:r>
          </a:p>
          <a:p>
            <a:r>
              <a:rPr lang="sv-SE" dirty="0"/>
              <a:t>Fyll på med mat under dagen</a:t>
            </a:r>
          </a:p>
          <a:p>
            <a:r>
              <a:rPr lang="sv-SE" dirty="0"/>
              <a:t>Ej hög musik (lagom)</a:t>
            </a:r>
          </a:p>
          <a:p>
            <a:r>
              <a:rPr lang="sv-SE" dirty="0"/>
              <a:t>Inga mobiltelefoner</a:t>
            </a:r>
          </a:p>
          <a:p>
            <a:r>
              <a:rPr lang="sv-SE" dirty="0"/>
              <a:t>Tänk på att domarna är viktiga</a:t>
            </a:r>
          </a:p>
          <a:p>
            <a:r>
              <a:rPr lang="sv-SE" dirty="0"/>
              <a:t>Vi hejar på alla</a:t>
            </a:r>
          </a:p>
          <a:p>
            <a:pPr marL="0" indent="0">
              <a:buNone/>
            </a:pPr>
            <a:endParaRPr lang="sv-SE" dirty="0"/>
          </a:p>
        </p:txBody>
      </p:sp>
      <p:pic>
        <p:nvPicPr>
          <p:cNvPr id="4" name="Bildobjekt 3" descr="Tupp 100dpi.png">
            <a:extLst>
              <a:ext uri="{FF2B5EF4-FFF2-40B4-BE49-F238E27FC236}">
                <a16:creationId xmlns:a16="http://schemas.microsoft.com/office/drawing/2014/main" id="{35ADCD86-23BA-8446-9712-39D355166100}"/>
              </a:ext>
            </a:extLst>
          </p:cNvPr>
          <p:cNvPicPr>
            <a:picLocks noChangeAspect="1"/>
          </p:cNvPicPr>
          <p:nvPr/>
        </p:nvPicPr>
        <p:blipFill>
          <a:blip r:embed="rId2" cstate="print"/>
          <a:stretch>
            <a:fillRect/>
          </a:stretch>
        </p:blipFill>
        <p:spPr>
          <a:xfrm>
            <a:off x="6870446" y="5100643"/>
            <a:ext cx="2008699" cy="1482719"/>
          </a:xfrm>
          <a:prstGeom prst="rect">
            <a:avLst/>
          </a:prstGeom>
        </p:spPr>
      </p:pic>
      <p:sp>
        <p:nvSpPr>
          <p:cNvPr id="9" name="Rubrik 1">
            <a:extLst>
              <a:ext uri="{FF2B5EF4-FFF2-40B4-BE49-F238E27FC236}">
                <a16:creationId xmlns:a16="http://schemas.microsoft.com/office/drawing/2014/main" id="{F400F65F-9203-A646-B841-D78D377E9896}"/>
              </a:ext>
            </a:extLst>
          </p:cNvPr>
          <p:cNvSpPr txBox="1">
            <a:spLocks noGrp="1"/>
          </p:cNvSpPr>
          <p:nvPr>
            <p:ph type="title"/>
          </p:nvPr>
        </p:nvSpPr>
        <p:spPr>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sz="6000" b="1" dirty="0">
                <a:ln w="57150">
                  <a:solidFill>
                    <a:srgbClr val="C00000"/>
                  </a:solidFill>
                </a:ln>
                <a:effectLst>
                  <a:outerShdw blurRad="38100" dist="38100" dir="2700000" algn="tl">
                    <a:srgbClr val="000000">
                      <a:alpha val="43137"/>
                    </a:srgbClr>
                  </a:outerShdw>
                </a:effectLst>
                <a:latin typeface="Princetown Solid" pitchFamily="18" charset="0"/>
              </a:rPr>
              <a:t>POOLSPEL</a:t>
            </a:r>
            <a:endParaRPr lang="sv-SE" sz="6000" dirty="0"/>
          </a:p>
        </p:txBody>
      </p:sp>
    </p:spTree>
    <p:extLst>
      <p:ext uri="{BB962C8B-B14F-4D97-AF65-F5344CB8AC3E}">
        <p14:creationId xmlns:p14="http://schemas.microsoft.com/office/powerpoint/2010/main" val="996802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E81BEA-85C4-D047-8D87-BC1990E4E6A7}"/>
              </a:ext>
            </a:extLst>
          </p:cNvPr>
          <p:cNvSpPr>
            <a:spLocks noGrp="1"/>
          </p:cNvSpPr>
          <p:nvPr>
            <p:ph type="title"/>
          </p:nvPr>
        </p:nvSpPr>
        <p:spPr>
          <a:xfrm>
            <a:off x="457200" y="274638"/>
            <a:ext cx="8229600" cy="1559806"/>
          </a:xfrm>
        </p:spPr>
        <p:txBody>
          <a:bodyPr>
            <a:normAutofit fontScale="90000"/>
          </a:bodyPr>
          <a:lstStyle/>
          <a:p>
            <a:r>
              <a:rPr lang="sv-SE" sz="6000" b="1" dirty="0" err="1">
                <a:ln w="57150">
                  <a:solidFill>
                    <a:srgbClr val="C00000"/>
                  </a:solidFill>
                </a:ln>
                <a:effectLst>
                  <a:outerShdw blurRad="38100" dist="38100" dir="2700000" algn="tl">
                    <a:srgbClr val="000000">
                      <a:alpha val="43137"/>
                    </a:srgbClr>
                  </a:outerShdw>
                </a:effectLst>
                <a:latin typeface="Princetown Solid" pitchFamily="18" charset="0"/>
              </a:rPr>
              <a:t>HEMMAPLANSMODELLEN</a:t>
            </a:r>
            <a:br>
              <a:rPr lang="sv-SE" sz="6000" b="1" dirty="0">
                <a:ln w="57150">
                  <a:solidFill>
                    <a:srgbClr val="C00000"/>
                  </a:solidFill>
                </a:ln>
                <a:effectLst>
                  <a:outerShdw blurRad="38100" dist="38100" dir="2700000" algn="tl">
                    <a:srgbClr val="000000">
                      <a:alpha val="43137"/>
                    </a:srgbClr>
                  </a:outerShdw>
                </a:effectLst>
                <a:latin typeface="Princetown Solid" pitchFamily="18" charset="0"/>
              </a:rPr>
            </a:br>
            <a:r>
              <a:rPr lang="sv-SE" sz="6000" b="1">
                <a:ln w="57150">
                  <a:solidFill>
                    <a:srgbClr val="C00000"/>
                  </a:solidFill>
                </a:ln>
                <a:effectLst>
                  <a:outerShdw blurRad="38100" dist="38100" dir="2700000" algn="tl">
                    <a:srgbClr val="000000">
                      <a:alpha val="43137"/>
                    </a:srgbClr>
                  </a:outerShdw>
                </a:effectLst>
                <a:latin typeface="Princetown Solid" pitchFamily="18" charset="0"/>
              </a:rPr>
              <a:t>Svenska Ishockeyförbundet</a:t>
            </a:r>
            <a:endParaRPr lang="sv-SE" sz="6000" dirty="0"/>
          </a:p>
        </p:txBody>
      </p:sp>
      <p:sp>
        <p:nvSpPr>
          <p:cNvPr id="3" name="Platshållare för innehåll 2">
            <a:extLst>
              <a:ext uri="{FF2B5EF4-FFF2-40B4-BE49-F238E27FC236}">
                <a16:creationId xmlns:a16="http://schemas.microsoft.com/office/drawing/2014/main" id="{E151C9D0-4A97-EF47-9F0D-8921CC8876E6}"/>
              </a:ext>
            </a:extLst>
          </p:cNvPr>
          <p:cNvSpPr>
            <a:spLocks noGrp="1"/>
          </p:cNvSpPr>
          <p:nvPr>
            <p:ph idx="1"/>
          </p:nvPr>
        </p:nvSpPr>
        <p:spPr>
          <a:xfrm>
            <a:off x="370362" y="2036356"/>
            <a:ext cx="8229600" cy="4353347"/>
          </a:xfrm>
        </p:spPr>
        <p:txBody>
          <a:bodyPr>
            <a:normAutofit/>
          </a:bodyPr>
          <a:lstStyle/>
          <a:p>
            <a:pPr marL="0" indent="0" algn="ctr">
              <a:buNone/>
            </a:pPr>
            <a:r>
              <a:rPr lang="sv-SE" sz="1800" dirty="0">
                <a:solidFill>
                  <a:schemeClr val="bg1"/>
                </a:solidFill>
                <a:hlinkClick r:id="rId2">
                  <a:extLst>
                    <a:ext uri="{A12FA001-AC4F-418D-AE19-62706E023703}">
                      <ahyp:hlinkClr xmlns:ahyp="http://schemas.microsoft.com/office/drawing/2018/hyperlinkcolor" val="tx"/>
                    </a:ext>
                  </a:extLst>
                </a:hlinkClick>
              </a:rPr>
              <a:t>Film</a:t>
            </a:r>
          </a:p>
          <a:p>
            <a:pPr marL="0" indent="0" algn="ctr">
              <a:buNone/>
            </a:pPr>
            <a:r>
              <a:rPr lang="sv-SE" sz="1800" dirty="0">
                <a:solidFill>
                  <a:srgbClr val="0000FF"/>
                </a:solidFill>
                <a:hlinkClick r:id="rId2">
                  <a:extLst>
                    <a:ext uri="{A12FA001-AC4F-418D-AE19-62706E023703}">
                      <ahyp:hlinkClr xmlns:ahyp="http://schemas.microsoft.com/office/drawing/2018/hyperlinkcolor" val="tx"/>
                    </a:ext>
                  </a:extLst>
                </a:hlinkClick>
              </a:rPr>
              <a:t>https://m.youtube.com/</a:t>
            </a:r>
            <a:r>
              <a:rPr lang="sv-SE" sz="1800" dirty="0" err="1">
                <a:solidFill>
                  <a:srgbClr val="0000FF"/>
                </a:solidFill>
                <a:hlinkClick r:id="rId2">
                  <a:extLst>
                    <a:ext uri="{A12FA001-AC4F-418D-AE19-62706E023703}">
                      <ahyp:hlinkClr xmlns:ahyp="http://schemas.microsoft.com/office/drawing/2018/hyperlinkcolor" val="tx"/>
                    </a:ext>
                  </a:extLst>
                </a:hlinkClick>
              </a:rPr>
              <a:t>watch</a:t>
            </a:r>
            <a:r>
              <a:rPr lang="sv-SE" sz="1800" dirty="0">
                <a:solidFill>
                  <a:srgbClr val="0000FF"/>
                </a:solidFill>
                <a:hlinkClick r:id="rId2">
                  <a:extLst>
                    <a:ext uri="{A12FA001-AC4F-418D-AE19-62706E023703}">
                      <ahyp:hlinkClr xmlns:ahyp="http://schemas.microsoft.com/office/drawing/2018/hyperlinkcolor" val="tx"/>
                    </a:ext>
                  </a:extLst>
                </a:hlinkClick>
              </a:rPr>
              <a:t>?time_continue=14&amp;v=22ZUBjB-w-g&amp;</a:t>
            </a:r>
            <a:r>
              <a:rPr lang="sv-SE" sz="1800" dirty="0" err="1">
                <a:solidFill>
                  <a:srgbClr val="0000FF"/>
                </a:solidFill>
                <a:hlinkClick r:id="rId2">
                  <a:extLst>
                    <a:ext uri="{A12FA001-AC4F-418D-AE19-62706E023703}">
                      <ahyp:hlinkClr xmlns:ahyp="http://schemas.microsoft.com/office/drawing/2018/hyperlinkcolor" val="tx"/>
                    </a:ext>
                  </a:extLst>
                </a:hlinkClick>
              </a:rPr>
              <a:t>feature</a:t>
            </a:r>
            <a:r>
              <a:rPr lang="sv-SE" sz="1800" dirty="0">
                <a:solidFill>
                  <a:srgbClr val="0000FF"/>
                </a:solidFill>
                <a:hlinkClick r:id="rId2">
                  <a:extLst>
                    <a:ext uri="{A12FA001-AC4F-418D-AE19-62706E023703}">
                      <ahyp:hlinkClr xmlns:ahyp="http://schemas.microsoft.com/office/drawing/2018/hyperlinkcolor" val="tx"/>
                    </a:ext>
                  </a:extLst>
                </a:hlinkClick>
              </a:rPr>
              <a:t>=emb_logo</a:t>
            </a:r>
            <a:endParaRPr lang="sv-SE" sz="1800" dirty="0"/>
          </a:p>
          <a:p>
            <a:pPr marL="0" indent="0" algn="ctr">
              <a:buNone/>
            </a:pPr>
            <a:endParaRPr lang="sv-SE" sz="1800" dirty="0"/>
          </a:p>
          <a:p>
            <a:pPr marL="0" indent="0" algn="ctr">
              <a:buNone/>
            </a:pPr>
            <a:r>
              <a:rPr lang="sv-SE" sz="1800" dirty="0">
                <a:hlinkClick r:id="rId3"/>
              </a:rPr>
              <a:t>https://</a:t>
            </a:r>
            <a:r>
              <a:rPr lang="sv-SE" sz="1800" dirty="0" err="1">
                <a:hlinkClick r:id="rId3"/>
              </a:rPr>
              <a:t>hemmaplansmodellen.se</a:t>
            </a:r>
            <a:r>
              <a:rPr lang="sv-SE" sz="1800" dirty="0">
                <a:hlinkClick r:id="rId3"/>
              </a:rPr>
              <a:t>/</a:t>
            </a:r>
            <a:endParaRPr lang="sv-SE" sz="1800" dirty="0"/>
          </a:p>
          <a:p>
            <a:pPr marL="0" indent="0" algn="ctr">
              <a:buNone/>
            </a:pPr>
            <a:endParaRPr lang="sv-SE" sz="1800" dirty="0"/>
          </a:p>
          <a:p>
            <a:pPr marL="0" indent="0" algn="ctr">
              <a:buNone/>
            </a:pPr>
            <a:r>
              <a:rPr lang="sv-SE" sz="1800" b="0" i="0" u="none" strike="noStrike" dirty="0">
                <a:effectLst/>
                <a:latin typeface="Relative-Book"/>
              </a:rPr>
              <a:t>”Som ishockeyförälder har du först och främst rollen att stötta och finnas där för ditt barn som spelar ishockey så att hen mår bra, trivs och har kul med sin idrott. </a:t>
            </a:r>
            <a:br>
              <a:rPr lang="sv-SE" sz="1800" dirty="0">
                <a:latin typeface="Relative-Book"/>
              </a:rPr>
            </a:br>
            <a:br>
              <a:rPr lang="sv-SE" sz="1800" dirty="0">
                <a:latin typeface="Relative-Book"/>
              </a:rPr>
            </a:br>
            <a:r>
              <a:rPr lang="sv-SE" sz="1800" b="0" i="0" u="none" strike="noStrike" dirty="0">
                <a:effectLst/>
                <a:latin typeface="Relative-Book"/>
              </a:rPr>
              <a:t>Låt trä­narna sköta verksamheten och låt ditt fokus först och främst handla om att stötta ditt barn i dennes resa inom ishockeyn. Hur väl re­lationen spelare – tränare – förälder fung­erar kan vara avgörande för hur individens intresse och motivation utvecklas.”</a:t>
            </a:r>
            <a:endParaRPr lang="sv-SE" sz="1800" dirty="0">
              <a:hlinkClick r:id="rId2"/>
            </a:endParaRPr>
          </a:p>
          <a:p>
            <a:pPr marL="0" indent="0" algn="ctr">
              <a:buNone/>
            </a:pPr>
            <a:endParaRPr lang="sv-SE" sz="1800" dirty="0"/>
          </a:p>
          <a:p>
            <a:pPr marL="0" indent="0" algn="ctr">
              <a:buNone/>
            </a:pPr>
            <a:endParaRPr lang="sv-SE" dirty="0"/>
          </a:p>
          <a:p>
            <a:pPr marL="0" indent="0" algn="ctr">
              <a:buNone/>
            </a:pPr>
            <a:endParaRPr lang="sv-SE" dirty="0"/>
          </a:p>
        </p:txBody>
      </p:sp>
      <p:pic>
        <p:nvPicPr>
          <p:cNvPr id="4" name="Bildobjekt 3" descr="Tupp 100dpi.png">
            <a:extLst>
              <a:ext uri="{FF2B5EF4-FFF2-40B4-BE49-F238E27FC236}">
                <a16:creationId xmlns:a16="http://schemas.microsoft.com/office/drawing/2014/main" id="{35ADCD86-23BA-8446-9712-39D355166100}"/>
              </a:ext>
            </a:extLst>
          </p:cNvPr>
          <p:cNvPicPr>
            <a:picLocks noChangeAspect="1"/>
          </p:cNvPicPr>
          <p:nvPr/>
        </p:nvPicPr>
        <p:blipFill>
          <a:blip r:embed="rId4" cstate="print"/>
          <a:stretch>
            <a:fillRect/>
          </a:stretch>
        </p:blipFill>
        <p:spPr>
          <a:xfrm>
            <a:off x="7489164" y="5582929"/>
            <a:ext cx="1487673" cy="1098125"/>
          </a:xfrm>
          <a:prstGeom prst="rect">
            <a:avLst/>
          </a:prstGeom>
        </p:spPr>
      </p:pic>
    </p:spTree>
    <p:extLst>
      <p:ext uri="{BB962C8B-B14F-4D97-AF65-F5344CB8AC3E}">
        <p14:creationId xmlns:p14="http://schemas.microsoft.com/office/powerpoint/2010/main" val="4286447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7DA4D82-7C21-FA44-90E7-C02AEB43005C}"/>
              </a:ext>
            </a:extLst>
          </p:cNvPr>
          <p:cNvSpPr>
            <a:spLocks noGrp="1"/>
          </p:cNvSpPr>
          <p:nvPr>
            <p:ph type="title"/>
          </p:nvPr>
        </p:nvSpPr>
        <p:spPr/>
        <p:txBody>
          <a:bodyPr>
            <a:normAutofit/>
          </a:bodyPr>
          <a:lstStyle/>
          <a:p>
            <a:r>
              <a:rPr lang="sv-SE" sz="6000" b="1" dirty="0">
                <a:ln w="57150">
                  <a:solidFill>
                    <a:srgbClr val="C00000"/>
                  </a:solidFill>
                </a:ln>
                <a:effectLst>
                  <a:outerShdw blurRad="38100" dist="38100" dir="2700000" algn="tl">
                    <a:srgbClr val="000000">
                      <a:alpha val="43137"/>
                    </a:srgbClr>
                  </a:outerShdw>
                </a:effectLst>
                <a:latin typeface="Princetown Solid" pitchFamily="18" charset="0"/>
              </a:rPr>
              <a:t>ROOSTERCAMP</a:t>
            </a:r>
            <a:endParaRPr lang="sv-SE" sz="6000" dirty="0"/>
          </a:p>
        </p:txBody>
      </p:sp>
      <p:sp>
        <p:nvSpPr>
          <p:cNvPr id="3" name="Platshållare för innehåll 2">
            <a:extLst>
              <a:ext uri="{FF2B5EF4-FFF2-40B4-BE49-F238E27FC236}">
                <a16:creationId xmlns:a16="http://schemas.microsoft.com/office/drawing/2014/main" id="{BACAE972-34AD-6A40-BC18-95E92CF331D7}"/>
              </a:ext>
            </a:extLst>
          </p:cNvPr>
          <p:cNvSpPr>
            <a:spLocks noGrp="1"/>
          </p:cNvSpPr>
          <p:nvPr>
            <p:ph idx="1"/>
          </p:nvPr>
        </p:nvSpPr>
        <p:spPr/>
        <p:txBody>
          <a:bodyPr/>
          <a:lstStyle/>
          <a:p>
            <a:pPr marL="457200" lvl="1" indent="0">
              <a:buNone/>
            </a:pPr>
            <a:r>
              <a:rPr lang="sv-SE" sz="3600" dirty="0"/>
              <a:t>	</a:t>
            </a:r>
          </a:p>
          <a:p>
            <a:pPr marL="457200" lvl="1" indent="0">
              <a:buNone/>
            </a:pPr>
            <a:r>
              <a:rPr lang="sv-SE" sz="3600" dirty="0" err="1"/>
              <a:t>RoosterWINTERclassic</a:t>
            </a:r>
            <a:r>
              <a:rPr lang="sv-SE" sz="3600" dirty="0"/>
              <a:t>		3-5 Januari</a:t>
            </a:r>
          </a:p>
          <a:p>
            <a:pPr marL="457200" lvl="1" indent="0">
              <a:buNone/>
            </a:pPr>
            <a:endParaRPr lang="sv-SE" sz="3600" dirty="0"/>
          </a:p>
          <a:p>
            <a:pPr marL="457200" lvl="1" indent="0">
              <a:buNone/>
            </a:pPr>
            <a:r>
              <a:rPr lang="sv-SE" sz="3600" dirty="0" err="1"/>
              <a:t>RoosterCAMP</a:t>
            </a:r>
            <a:r>
              <a:rPr lang="sv-SE" sz="3600" dirty="0"/>
              <a:t> sommar	Augusti</a:t>
            </a:r>
          </a:p>
          <a:p>
            <a:pPr marL="457200" lvl="1" indent="0">
              <a:buNone/>
            </a:pPr>
            <a:r>
              <a:rPr lang="sv-SE" dirty="0"/>
              <a:t>		</a:t>
            </a:r>
          </a:p>
        </p:txBody>
      </p:sp>
      <p:pic>
        <p:nvPicPr>
          <p:cNvPr id="4" name="Bildobjekt 3" descr="Tupp 100dpi.png">
            <a:extLst>
              <a:ext uri="{FF2B5EF4-FFF2-40B4-BE49-F238E27FC236}">
                <a16:creationId xmlns:a16="http://schemas.microsoft.com/office/drawing/2014/main" id="{94BFE199-6575-2447-8037-9DC5F1C64A87}"/>
              </a:ext>
            </a:extLst>
          </p:cNvPr>
          <p:cNvPicPr>
            <a:picLocks noChangeAspect="1"/>
          </p:cNvPicPr>
          <p:nvPr/>
        </p:nvPicPr>
        <p:blipFill>
          <a:blip r:embed="rId2" cstate="print"/>
          <a:stretch>
            <a:fillRect/>
          </a:stretch>
        </p:blipFill>
        <p:spPr>
          <a:xfrm>
            <a:off x="6957284" y="5257800"/>
            <a:ext cx="1954426" cy="1442658"/>
          </a:xfrm>
          <a:prstGeom prst="rect">
            <a:avLst/>
          </a:prstGeom>
        </p:spPr>
      </p:pic>
    </p:spTree>
    <p:extLst>
      <p:ext uri="{BB962C8B-B14F-4D97-AF65-F5344CB8AC3E}">
        <p14:creationId xmlns:p14="http://schemas.microsoft.com/office/powerpoint/2010/main" val="992320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E81BEA-85C4-D047-8D87-BC1990E4E6A7}"/>
              </a:ext>
            </a:extLst>
          </p:cNvPr>
          <p:cNvSpPr>
            <a:spLocks noGrp="1"/>
          </p:cNvSpPr>
          <p:nvPr>
            <p:ph type="title"/>
          </p:nvPr>
        </p:nvSpPr>
        <p:spPr/>
        <p:txBody>
          <a:bodyPr>
            <a:normAutofit/>
          </a:bodyPr>
          <a:lstStyle/>
          <a:p>
            <a:r>
              <a:rPr lang="sv-SE" sz="6000" b="1" dirty="0">
                <a:ln w="57150">
                  <a:solidFill>
                    <a:srgbClr val="C00000"/>
                  </a:solidFill>
                </a:ln>
                <a:effectLst>
                  <a:outerShdw blurRad="38100" dist="38100" dir="2700000" algn="tl">
                    <a:srgbClr val="000000">
                      <a:alpha val="43137"/>
                    </a:srgbClr>
                  </a:outerShdw>
                </a:effectLst>
                <a:latin typeface="Princetown Solid" pitchFamily="18" charset="0"/>
              </a:rPr>
              <a:t>FÖRÄLDERNS ROLL</a:t>
            </a:r>
            <a:endParaRPr lang="sv-SE" sz="6000" dirty="0"/>
          </a:p>
        </p:txBody>
      </p:sp>
      <p:sp>
        <p:nvSpPr>
          <p:cNvPr id="3" name="Platshållare för innehåll 2">
            <a:extLst>
              <a:ext uri="{FF2B5EF4-FFF2-40B4-BE49-F238E27FC236}">
                <a16:creationId xmlns:a16="http://schemas.microsoft.com/office/drawing/2014/main" id="{E151C9D0-4A97-EF47-9F0D-8921CC8876E6}"/>
              </a:ext>
            </a:extLst>
          </p:cNvPr>
          <p:cNvSpPr>
            <a:spLocks noGrp="1"/>
          </p:cNvSpPr>
          <p:nvPr>
            <p:ph idx="1"/>
          </p:nvPr>
        </p:nvSpPr>
        <p:spPr/>
        <p:txBody>
          <a:bodyPr>
            <a:normAutofit fontScale="62500" lnSpcReduction="20000"/>
          </a:bodyPr>
          <a:lstStyle/>
          <a:p>
            <a:r>
              <a:rPr lang="sv-SE" dirty="0"/>
              <a:t>Efter match och träning, ge barnen beröm</a:t>
            </a:r>
          </a:p>
          <a:p>
            <a:r>
              <a:rPr lang="sv-SE" dirty="0"/>
              <a:t>Låt tränarna coacha era barn, det finns en spelidé</a:t>
            </a:r>
          </a:p>
          <a:p>
            <a:r>
              <a:rPr lang="sv-SE" dirty="0"/>
              <a:t>Hålla god ton till varandra, i ishallen och på läktare </a:t>
            </a:r>
          </a:p>
          <a:p>
            <a:endParaRPr lang="sv-SE" dirty="0"/>
          </a:p>
          <a:p>
            <a:endParaRPr lang="sv-SE" dirty="0"/>
          </a:p>
          <a:p>
            <a:r>
              <a:rPr lang="sv-SE" dirty="0"/>
              <a:t>Se till att ert barn/ungdom har ätit och kommer i tid till träningen</a:t>
            </a:r>
          </a:p>
          <a:p>
            <a:r>
              <a:rPr lang="sv-SE" dirty="0"/>
              <a:t>Se till att de får tillräckligt med sömn</a:t>
            </a:r>
          </a:p>
          <a:p>
            <a:r>
              <a:rPr lang="sv-SE" dirty="0"/>
              <a:t>Se till att materialet passar</a:t>
            </a:r>
          </a:p>
          <a:p>
            <a:endParaRPr lang="sv-SE" dirty="0"/>
          </a:p>
          <a:p>
            <a:endParaRPr lang="sv-SE" dirty="0"/>
          </a:p>
          <a:p>
            <a:r>
              <a:rPr lang="sv-SE" dirty="0"/>
              <a:t>Hjälpa till i kiosk och sekretariat vid våra poolspel och seriespel</a:t>
            </a:r>
          </a:p>
          <a:p>
            <a:r>
              <a:rPr lang="sv-SE" dirty="0"/>
              <a:t>Hjälpa till vid några av A-lagets matcher med tex kiosk och entré utefter ett schema</a:t>
            </a:r>
          </a:p>
          <a:p>
            <a:r>
              <a:rPr lang="sv-SE" dirty="0"/>
              <a:t>Ansvar för barnets säljaktiviteter </a:t>
            </a:r>
          </a:p>
          <a:p>
            <a:pPr marL="0" indent="0">
              <a:buNone/>
            </a:pPr>
            <a:endParaRPr lang="sv-SE" dirty="0"/>
          </a:p>
        </p:txBody>
      </p:sp>
    </p:spTree>
    <p:extLst>
      <p:ext uri="{BB962C8B-B14F-4D97-AF65-F5344CB8AC3E}">
        <p14:creationId xmlns:p14="http://schemas.microsoft.com/office/powerpoint/2010/main" val="29237524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0CCE34C-A6F4-2749-BFDF-E5F7C9B4528D}"/>
              </a:ext>
            </a:extLst>
          </p:cNvPr>
          <p:cNvSpPr>
            <a:spLocks noGrp="1"/>
          </p:cNvSpPr>
          <p:nvPr>
            <p:ph type="title"/>
          </p:nvPr>
        </p:nvSpPr>
        <p:spPr/>
        <p:txBody>
          <a:bodyPr>
            <a:normAutofit/>
          </a:bodyPr>
          <a:lstStyle/>
          <a:p>
            <a:r>
              <a:rPr lang="sv-SE" sz="6000" b="1" dirty="0">
                <a:ln w="57150">
                  <a:solidFill>
                    <a:srgbClr val="C00000"/>
                  </a:solidFill>
                </a:ln>
                <a:effectLst>
                  <a:outerShdw blurRad="38100" dist="38100" dir="2700000" algn="tl">
                    <a:srgbClr val="000000">
                      <a:alpha val="43137"/>
                    </a:srgbClr>
                  </a:outerShdw>
                </a:effectLst>
                <a:latin typeface="Princetown Solid" pitchFamily="18" charset="0"/>
              </a:rPr>
              <a:t>BEMANNING</a:t>
            </a:r>
            <a:endParaRPr lang="sv-SE" sz="6000" dirty="0"/>
          </a:p>
        </p:txBody>
      </p:sp>
      <p:sp>
        <p:nvSpPr>
          <p:cNvPr id="3" name="Platshållare för innehåll 2">
            <a:extLst>
              <a:ext uri="{FF2B5EF4-FFF2-40B4-BE49-F238E27FC236}">
                <a16:creationId xmlns:a16="http://schemas.microsoft.com/office/drawing/2014/main" id="{937486ED-CB79-E749-8F3B-E9C79112172C}"/>
              </a:ext>
            </a:extLst>
          </p:cNvPr>
          <p:cNvSpPr>
            <a:spLocks noGrp="1"/>
          </p:cNvSpPr>
          <p:nvPr>
            <p:ph idx="1"/>
          </p:nvPr>
        </p:nvSpPr>
        <p:spPr>
          <a:xfrm>
            <a:off x="457200" y="1417638"/>
            <a:ext cx="8229600" cy="5165724"/>
          </a:xfrm>
        </p:spPr>
        <p:txBody>
          <a:bodyPr>
            <a:normAutofit fontScale="92500" lnSpcReduction="10000"/>
          </a:bodyPr>
          <a:lstStyle/>
          <a:p>
            <a:r>
              <a:rPr lang="sv-SE" dirty="0"/>
              <a:t>A-lags matcher		Kiosk			Alla</a:t>
            </a:r>
            <a:br>
              <a:rPr lang="sv-SE" dirty="0"/>
            </a:br>
            <a:r>
              <a:rPr lang="sv-SE" dirty="0"/>
              <a:t>				Entré			Alla</a:t>
            </a:r>
            <a:br>
              <a:rPr lang="sv-SE" dirty="0"/>
            </a:br>
            <a:br>
              <a:rPr lang="sv-SE" dirty="0"/>
            </a:br>
            <a:r>
              <a:rPr lang="sv-SE" sz="2200" dirty="0"/>
              <a:t>Om någon är intresserad av att vara sjukvårdare, matchvärd eller sitta i sekretariatet istället så meddela lagledaren.</a:t>
            </a:r>
            <a:br>
              <a:rPr lang="sv-SE" sz="2200" dirty="0"/>
            </a:br>
            <a:endParaRPr lang="sv-SE" dirty="0"/>
          </a:p>
          <a:p>
            <a:r>
              <a:rPr lang="sv-SE" dirty="0"/>
              <a:t>Poolspel/Match	Kiosk</a:t>
            </a:r>
            <a:br>
              <a:rPr lang="sv-SE" dirty="0"/>
            </a:br>
            <a:r>
              <a:rPr lang="sv-SE" dirty="0"/>
              <a:t>				Sekretariat</a:t>
            </a:r>
            <a:br>
              <a:rPr lang="sv-SE" dirty="0"/>
            </a:br>
            <a:r>
              <a:rPr lang="sv-SE" dirty="0"/>
              <a:t>				Matchvärd</a:t>
            </a:r>
            <a:br>
              <a:rPr lang="sv-SE" dirty="0"/>
            </a:br>
            <a:endParaRPr lang="sv-SE" dirty="0"/>
          </a:p>
          <a:p>
            <a:r>
              <a:rPr lang="sv-SE" dirty="0"/>
              <a:t>Billys Cup		v.11				Alla</a:t>
            </a:r>
            <a:br>
              <a:rPr lang="sv-SE" dirty="0"/>
            </a:br>
            <a:r>
              <a:rPr lang="sv-SE" dirty="0"/>
              <a:t>					</a:t>
            </a:r>
          </a:p>
        </p:txBody>
      </p:sp>
    </p:spTree>
    <p:extLst>
      <p:ext uri="{BB962C8B-B14F-4D97-AF65-F5344CB8AC3E}">
        <p14:creationId xmlns:p14="http://schemas.microsoft.com/office/powerpoint/2010/main" val="40192802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0CCE34C-A6F4-2749-BFDF-E5F7C9B4528D}"/>
              </a:ext>
            </a:extLst>
          </p:cNvPr>
          <p:cNvSpPr>
            <a:spLocks noGrp="1"/>
          </p:cNvSpPr>
          <p:nvPr>
            <p:ph type="title"/>
          </p:nvPr>
        </p:nvSpPr>
        <p:spPr/>
        <p:txBody>
          <a:bodyPr>
            <a:normAutofit/>
          </a:bodyPr>
          <a:lstStyle/>
          <a:p>
            <a:r>
              <a:rPr lang="sv-SE" sz="6000" b="1" dirty="0">
                <a:ln w="57150">
                  <a:solidFill>
                    <a:srgbClr val="C00000"/>
                  </a:solidFill>
                </a:ln>
                <a:effectLst>
                  <a:outerShdw blurRad="38100" dist="38100" dir="2700000" algn="tl">
                    <a:srgbClr val="000000">
                      <a:alpha val="43137"/>
                    </a:srgbClr>
                  </a:outerShdw>
                </a:effectLst>
                <a:latin typeface="Princetown Solid" pitchFamily="18" charset="0"/>
              </a:rPr>
              <a:t>MARKNAD</a:t>
            </a:r>
            <a:endParaRPr lang="sv-SE" sz="6000" dirty="0"/>
          </a:p>
        </p:txBody>
      </p:sp>
      <p:sp>
        <p:nvSpPr>
          <p:cNvPr id="3" name="Platshållare för innehåll 2">
            <a:extLst>
              <a:ext uri="{FF2B5EF4-FFF2-40B4-BE49-F238E27FC236}">
                <a16:creationId xmlns:a16="http://schemas.microsoft.com/office/drawing/2014/main" id="{937486ED-CB79-E749-8F3B-E9C79112172C}"/>
              </a:ext>
            </a:extLst>
          </p:cNvPr>
          <p:cNvSpPr>
            <a:spLocks noGrp="1"/>
          </p:cNvSpPr>
          <p:nvPr>
            <p:ph idx="1"/>
          </p:nvPr>
        </p:nvSpPr>
        <p:spPr>
          <a:xfrm>
            <a:off x="457200" y="1484784"/>
            <a:ext cx="8229600" cy="5098578"/>
          </a:xfrm>
        </p:spPr>
        <p:txBody>
          <a:bodyPr>
            <a:normAutofit/>
          </a:bodyPr>
          <a:lstStyle/>
          <a:p>
            <a:pPr marL="0" indent="0">
              <a:buNone/>
            </a:pPr>
            <a:r>
              <a:rPr lang="sv-SE" dirty="0"/>
              <a:t>Säljaktiviteter</a:t>
            </a:r>
            <a:br>
              <a:rPr lang="sv-SE" dirty="0"/>
            </a:br>
            <a:endParaRPr lang="sv-SE" dirty="0"/>
          </a:p>
          <a:p>
            <a:r>
              <a:rPr lang="sv-SE" sz="2800" dirty="0"/>
              <a:t>New Body 		20 pkt fördelat på 2 perioder</a:t>
            </a:r>
            <a:br>
              <a:rPr lang="sv-SE" sz="2800" dirty="0"/>
            </a:br>
            <a:endParaRPr lang="sv-SE" sz="2800" dirty="0"/>
          </a:p>
          <a:p>
            <a:r>
              <a:rPr lang="sv-SE" sz="2800" dirty="0"/>
              <a:t>Pappersförsäljning 	Årlig aktivitet</a:t>
            </a:r>
            <a:br>
              <a:rPr lang="sv-SE" sz="2800" dirty="0"/>
            </a:br>
            <a:endParaRPr lang="sv-SE" sz="2800" dirty="0"/>
          </a:p>
          <a:p>
            <a:r>
              <a:rPr lang="sv-SE" sz="2800" dirty="0"/>
              <a:t>Sportlotten		5 </a:t>
            </a:r>
            <a:r>
              <a:rPr lang="sv-SE" sz="2800" dirty="0" err="1"/>
              <a:t>st</a:t>
            </a:r>
            <a:r>
              <a:rPr lang="sv-SE" sz="2800" dirty="0"/>
              <a:t> </a:t>
            </a:r>
            <a:r>
              <a:rPr lang="sv-SE" sz="2800" dirty="0" err="1"/>
              <a:t>á</a:t>
            </a:r>
            <a:r>
              <a:rPr lang="sv-SE" sz="2800" dirty="0"/>
              <a:t> 50:-</a:t>
            </a:r>
          </a:p>
          <a:p>
            <a:pPr marL="0" indent="0">
              <a:buNone/>
            </a:pPr>
            <a:endParaRPr lang="sv-SE" sz="2800" dirty="0"/>
          </a:p>
          <a:p>
            <a:r>
              <a:rPr lang="sv-SE" sz="2800" dirty="0"/>
              <a:t>Alltid välkommet med tips på möjliga sponsorer </a:t>
            </a:r>
          </a:p>
          <a:p>
            <a:endParaRPr lang="sv-SE" dirty="0"/>
          </a:p>
        </p:txBody>
      </p:sp>
    </p:spTree>
    <p:extLst>
      <p:ext uri="{BB962C8B-B14F-4D97-AF65-F5344CB8AC3E}">
        <p14:creationId xmlns:p14="http://schemas.microsoft.com/office/powerpoint/2010/main" val="18899490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E81BEA-85C4-D047-8D87-BC1990E4E6A7}"/>
              </a:ext>
            </a:extLst>
          </p:cNvPr>
          <p:cNvSpPr>
            <a:spLocks noGrp="1"/>
          </p:cNvSpPr>
          <p:nvPr>
            <p:ph type="title"/>
          </p:nvPr>
        </p:nvSpPr>
        <p:spPr/>
        <p:txBody>
          <a:bodyPr>
            <a:normAutofit/>
          </a:bodyPr>
          <a:lstStyle/>
          <a:p>
            <a:r>
              <a:rPr lang="sv-SE" sz="6000" b="1" dirty="0">
                <a:ln w="57150">
                  <a:solidFill>
                    <a:srgbClr val="C00000"/>
                  </a:solidFill>
                </a:ln>
                <a:effectLst>
                  <a:outerShdw blurRad="38100" dist="38100" dir="2700000" algn="tl">
                    <a:srgbClr val="000000">
                      <a:alpha val="43137"/>
                    </a:srgbClr>
                  </a:outerShdw>
                </a:effectLst>
                <a:latin typeface="Princetown Solid" pitchFamily="18" charset="0"/>
              </a:rPr>
              <a:t>LAGET.SE</a:t>
            </a:r>
            <a:endParaRPr lang="sv-SE" sz="6000" dirty="0"/>
          </a:p>
        </p:txBody>
      </p:sp>
      <p:sp>
        <p:nvSpPr>
          <p:cNvPr id="3" name="Platshållare för innehåll 2">
            <a:extLst>
              <a:ext uri="{FF2B5EF4-FFF2-40B4-BE49-F238E27FC236}">
                <a16:creationId xmlns:a16="http://schemas.microsoft.com/office/drawing/2014/main" id="{E151C9D0-4A97-EF47-9F0D-8921CC8876E6}"/>
              </a:ext>
            </a:extLst>
          </p:cNvPr>
          <p:cNvSpPr>
            <a:spLocks noGrp="1"/>
          </p:cNvSpPr>
          <p:nvPr>
            <p:ph idx="1"/>
          </p:nvPr>
        </p:nvSpPr>
        <p:spPr>
          <a:xfrm>
            <a:off x="457200" y="1340768"/>
            <a:ext cx="8229600" cy="4785395"/>
          </a:xfrm>
        </p:spPr>
        <p:txBody>
          <a:bodyPr>
            <a:normAutofit fontScale="70000" lnSpcReduction="20000"/>
          </a:bodyPr>
          <a:lstStyle/>
          <a:p>
            <a:pPr marL="0" indent="0">
              <a:buNone/>
            </a:pPr>
            <a:endParaRPr lang="sv-SE" b="1" dirty="0"/>
          </a:p>
          <a:p>
            <a:pPr>
              <a:buFontTx/>
              <a:buChar char="-"/>
            </a:pPr>
            <a:r>
              <a:rPr lang="sv-SE" dirty="0"/>
              <a:t>Se till att ni har rätt mailadress mm så att ni får info</a:t>
            </a:r>
            <a:br>
              <a:rPr lang="sv-SE" dirty="0"/>
            </a:br>
            <a:endParaRPr lang="sv-SE" dirty="0"/>
          </a:p>
          <a:p>
            <a:pPr>
              <a:buFontTx/>
              <a:buChar char="-"/>
            </a:pPr>
            <a:r>
              <a:rPr lang="sv-SE" dirty="0"/>
              <a:t>Träningstider och matcher i kalendern så håll koll på </a:t>
            </a:r>
            <a:r>
              <a:rPr lang="sv-SE" dirty="0" err="1"/>
              <a:t>ev</a:t>
            </a:r>
            <a:r>
              <a:rPr lang="sv-SE" dirty="0"/>
              <a:t> uppdateringar</a:t>
            </a:r>
          </a:p>
          <a:p>
            <a:pPr marL="0" indent="0">
              <a:buNone/>
            </a:pPr>
            <a:endParaRPr lang="sv-SE" dirty="0"/>
          </a:p>
          <a:p>
            <a:pPr>
              <a:buFontTx/>
              <a:buChar char="-"/>
            </a:pPr>
            <a:r>
              <a:rPr lang="sv-SE" dirty="0"/>
              <a:t>Svara på kallelser snarast</a:t>
            </a:r>
          </a:p>
          <a:p>
            <a:pPr marL="0" indent="0">
              <a:buNone/>
            </a:pPr>
            <a:endParaRPr lang="sv-SE" dirty="0"/>
          </a:p>
          <a:p>
            <a:pPr marL="0" indent="0">
              <a:buNone/>
            </a:pPr>
            <a:r>
              <a:rPr lang="sv-SE" dirty="0"/>
              <a:t>-   Fotografering kommer att ske till sidan</a:t>
            </a:r>
          </a:p>
          <a:p>
            <a:pPr marL="0" indent="0">
              <a:buNone/>
            </a:pPr>
            <a:endParaRPr lang="sv-SE" dirty="0"/>
          </a:p>
          <a:p>
            <a:pPr marL="0" indent="0">
              <a:buNone/>
            </a:pPr>
            <a:r>
              <a:rPr lang="sv-SE" dirty="0"/>
              <a:t>-   Snabb info skickar vi ut i </a:t>
            </a:r>
            <a:r>
              <a:rPr lang="sv-SE" dirty="0" err="1"/>
              <a:t>Whatsapp</a:t>
            </a:r>
            <a:endParaRPr lang="sv-SE" dirty="0"/>
          </a:p>
          <a:p>
            <a:pPr marL="0" indent="0">
              <a:buNone/>
            </a:pPr>
            <a:endParaRPr lang="sv-SE" b="1" dirty="0"/>
          </a:p>
          <a:p>
            <a:pPr>
              <a:buFontTx/>
              <a:buChar char="-"/>
            </a:pPr>
            <a:r>
              <a:rPr lang="sv-SE" dirty="0"/>
              <a:t>Följ gärna HC Lidköping på våra sociala medier</a:t>
            </a:r>
            <a:r>
              <a:rPr lang="sv-SE" b="1" dirty="0"/>
              <a:t>  </a:t>
            </a:r>
            <a:br>
              <a:rPr lang="sv-SE" b="1" dirty="0"/>
            </a:br>
            <a:endParaRPr lang="sv-SE" b="1" dirty="0"/>
          </a:p>
          <a:p>
            <a:pPr marL="0" indent="0">
              <a:buNone/>
            </a:pPr>
            <a:endParaRPr lang="sv-SE" dirty="0"/>
          </a:p>
        </p:txBody>
      </p:sp>
      <p:pic>
        <p:nvPicPr>
          <p:cNvPr id="4" name="Bildobjekt 3" descr="Tupp 100dpi.png">
            <a:extLst>
              <a:ext uri="{FF2B5EF4-FFF2-40B4-BE49-F238E27FC236}">
                <a16:creationId xmlns:a16="http://schemas.microsoft.com/office/drawing/2014/main" id="{35ADCD86-23BA-8446-9712-39D355166100}"/>
              </a:ext>
            </a:extLst>
          </p:cNvPr>
          <p:cNvPicPr>
            <a:picLocks noChangeAspect="1"/>
          </p:cNvPicPr>
          <p:nvPr/>
        </p:nvPicPr>
        <p:blipFill>
          <a:blip r:embed="rId2" cstate="print"/>
          <a:stretch>
            <a:fillRect/>
          </a:stretch>
        </p:blipFill>
        <p:spPr>
          <a:xfrm>
            <a:off x="7130960" y="5379345"/>
            <a:ext cx="1856733" cy="1370546"/>
          </a:xfrm>
          <a:prstGeom prst="rect">
            <a:avLst/>
          </a:prstGeom>
        </p:spPr>
      </p:pic>
    </p:spTree>
    <p:extLst>
      <p:ext uri="{BB962C8B-B14F-4D97-AF65-F5344CB8AC3E}">
        <p14:creationId xmlns:p14="http://schemas.microsoft.com/office/powerpoint/2010/main" val="27860573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FA71120B-50CC-0D41-B3D6-F9A874CF987F}"/>
              </a:ext>
            </a:extLst>
          </p:cNvPr>
          <p:cNvSpPr>
            <a:spLocks noGrp="1"/>
          </p:cNvSpPr>
          <p:nvPr>
            <p:ph idx="1"/>
          </p:nvPr>
        </p:nvSpPr>
        <p:spPr/>
        <p:txBody>
          <a:bodyPr>
            <a:normAutofit/>
          </a:bodyPr>
          <a:lstStyle/>
          <a:p>
            <a:pPr marL="0" indent="0">
              <a:buNone/>
            </a:pPr>
            <a:endParaRPr lang="sv-SE" dirty="0"/>
          </a:p>
          <a:p>
            <a:r>
              <a:rPr lang="sv-SE" dirty="0"/>
              <a:t>Titta på hockey</a:t>
            </a:r>
            <a:br>
              <a:rPr lang="sv-SE" dirty="0"/>
            </a:br>
            <a:endParaRPr lang="sv-SE" dirty="0"/>
          </a:p>
          <a:p>
            <a:r>
              <a:rPr lang="sv-SE" dirty="0"/>
              <a:t>Gå gärna på A-lagets och de andra </a:t>
            </a:r>
            <a:r>
              <a:rPr lang="sv-SE" dirty="0" err="1"/>
              <a:t>lagenheternas</a:t>
            </a:r>
            <a:r>
              <a:rPr lang="sv-SE" dirty="0"/>
              <a:t> matcher</a:t>
            </a:r>
            <a:br>
              <a:rPr lang="sv-SE" dirty="0"/>
            </a:br>
            <a:endParaRPr lang="sv-SE" dirty="0"/>
          </a:p>
          <a:p>
            <a:r>
              <a:rPr lang="sv-SE" dirty="0"/>
              <a:t>Engagera dig i klubben? Finns alltid saker att hjälpa till med </a:t>
            </a:r>
            <a:r>
              <a:rPr lang="sv-SE" dirty="0">
                <a:sym typeface="Wingdings" pitchFamily="2" charset="2"/>
              </a:rPr>
              <a:t> </a:t>
            </a:r>
            <a:endParaRPr lang="sv-SE" dirty="0"/>
          </a:p>
          <a:p>
            <a:pPr marL="0" indent="0">
              <a:buNone/>
            </a:pPr>
            <a:endParaRPr lang="sv-SE" dirty="0"/>
          </a:p>
        </p:txBody>
      </p:sp>
      <p:sp>
        <p:nvSpPr>
          <p:cNvPr id="5" name="Rubrik 1">
            <a:extLst>
              <a:ext uri="{FF2B5EF4-FFF2-40B4-BE49-F238E27FC236}">
                <a16:creationId xmlns:a16="http://schemas.microsoft.com/office/drawing/2014/main" id="{EDD25E87-84EF-2B49-BFF8-7185759EFF01}"/>
              </a:ext>
            </a:extLst>
          </p:cNvPr>
          <p:cNvSpPr txBox="1">
            <a:spLocks noGrp="1"/>
          </p:cNvSpPr>
          <p:nvPr>
            <p:ph type="title"/>
          </p:nvPr>
        </p:nvSpPr>
        <p:spPr>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sz="6000" b="1">
                <a:ln w="57150">
                  <a:solidFill>
                    <a:srgbClr val="C00000"/>
                  </a:solidFill>
                </a:ln>
                <a:effectLst>
                  <a:outerShdw blurRad="38100" dist="38100" dir="2700000" algn="tl">
                    <a:srgbClr val="000000">
                      <a:alpha val="43137"/>
                    </a:srgbClr>
                  </a:outerShdw>
                </a:effectLst>
                <a:latin typeface="Princetown Solid" pitchFamily="18" charset="0"/>
              </a:rPr>
              <a:t>ÖVRIGT</a:t>
            </a:r>
            <a:endParaRPr lang="sv-SE" sz="6000" dirty="0"/>
          </a:p>
        </p:txBody>
      </p:sp>
      <p:pic>
        <p:nvPicPr>
          <p:cNvPr id="7" name="Bildobjekt 6" descr="Tupp 100dpi.png">
            <a:extLst>
              <a:ext uri="{FF2B5EF4-FFF2-40B4-BE49-F238E27FC236}">
                <a16:creationId xmlns:a16="http://schemas.microsoft.com/office/drawing/2014/main" id="{BCEC6755-611B-0448-BBBC-0FD21BCD4DAE}"/>
              </a:ext>
            </a:extLst>
          </p:cNvPr>
          <p:cNvPicPr>
            <a:picLocks noChangeAspect="1"/>
          </p:cNvPicPr>
          <p:nvPr/>
        </p:nvPicPr>
        <p:blipFill>
          <a:blip r:embed="rId2" cstate="print"/>
          <a:stretch>
            <a:fillRect/>
          </a:stretch>
        </p:blipFill>
        <p:spPr>
          <a:xfrm>
            <a:off x="7109250" y="5398911"/>
            <a:ext cx="1856733" cy="1370546"/>
          </a:xfrm>
          <a:prstGeom prst="rect">
            <a:avLst/>
          </a:prstGeom>
        </p:spPr>
      </p:pic>
    </p:spTree>
    <p:extLst>
      <p:ext uri="{BB962C8B-B14F-4D97-AF65-F5344CB8AC3E}">
        <p14:creationId xmlns:p14="http://schemas.microsoft.com/office/powerpoint/2010/main" val="2441644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FA71120B-50CC-0D41-B3D6-F9A874CF987F}"/>
              </a:ext>
            </a:extLst>
          </p:cNvPr>
          <p:cNvSpPr>
            <a:spLocks noGrp="1"/>
          </p:cNvSpPr>
          <p:nvPr>
            <p:ph idx="1"/>
          </p:nvPr>
        </p:nvSpPr>
        <p:spPr/>
        <p:txBody>
          <a:bodyPr/>
          <a:lstStyle/>
          <a:p>
            <a:pPr marL="0" indent="0" algn="ctr">
              <a:buNone/>
            </a:pPr>
            <a:endParaRPr lang="sv-SE" dirty="0"/>
          </a:p>
          <a:p>
            <a:pPr marL="0" indent="0" algn="ctr">
              <a:buNone/>
            </a:pPr>
            <a:endParaRPr lang="sv-SE" dirty="0"/>
          </a:p>
          <a:p>
            <a:pPr marL="0" indent="0" algn="ctr">
              <a:buNone/>
            </a:pPr>
            <a:r>
              <a:rPr lang="sv-SE" sz="6600" dirty="0"/>
              <a:t>Frågor</a:t>
            </a:r>
          </a:p>
        </p:txBody>
      </p:sp>
      <p:sp>
        <p:nvSpPr>
          <p:cNvPr id="5" name="Rubrik 1">
            <a:extLst>
              <a:ext uri="{FF2B5EF4-FFF2-40B4-BE49-F238E27FC236}">
                <a16:creationId xmlns:a16="http://schemas.microsoft.com/office/drawing/2014/main" id="{EDD25E87-84EF-2B49-BFF8-7185759EFF01}"/>
              </a:ext>
            </a:extLst>
          </p:cNvPr>
          <p:cNvSpPr txBox="1">
            <a:spLocks noGrp="1"/>
          </p:cNvSpPr>
          <p:nvPr>
            <p:ph type="title"/>
          </p:nvPr>
        </p:nvSpPr>
        <p:spPr>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sz="6000" b="1">
                <a:ln w="57150">
                  <a:solidFill>
                    <a:srgbClr val="C00000"/>
                  </a:solidFill>
                </a:ln>
                <a:effectLst>
                  <a:outerShdw blurRad="38100" dist="38100" dir="2700000" algn="tl">
                    <a:srgbClr val="000000">
                      <a:alpha val="43137"/>
                    </a:srgbClr>
                  </a:outerShdw>
                </a:effectLst>
                <a:latin typeface="Princetown Solid" pitchFamily="18" charset="0"/>
              </a:rPr>
              <a:t>ÖVRIGT</a:t>
            </a:r>
            <a:endParaRPr lang="sv-SE" sz="6000" dirty="0"/>
          </a:p>
        </p:txBody>
      </p:sp>
      <p:pic>
        <p:nvPicPr>
          <p:cNvPr id="7" name="Bildobjekt 6" descr="Tupp 100dpi.png">
            <a:extLst>
              <a:ext uri="{FF2B5EF4-FFF2-40B4-BE49-F238E27FC236}">
                <a16:creationId xmlns:a16="http://schemas.microsoft.com/office/drawing/2014/main" id="{BCEC6755-611B-0448-BBBC-0FD21BCD4DAE}"/>
              </a:ext>
            </a:extLst>
          </p:cNvPr>
          <p:cNvPicPr>
            <a:picLocks noChangeAspect="1"/>
          </p:cNvPicPr>
          <p:nvPr/>
        </p:nvPicPr>
        <p:blipFill>
          <a:blip r:embed="rId2" cstate="print"/>
          <a:stretch>
            <a:fillRect/>
          </a:stretch>
        </p:blipFill>
        <p:spPr>
          <a:xfrm>
            <a:off x="7109250" y="5398911"/>
            <a:ext cx="1856733" cy="1370546"/>
          </a:xfrm>
          <a:prstGeom prst="rect">
            <a:avLst/>
          </a:prstGeom>
        </p:spPr>
      </p:pic>
    </p:spTree>
    <p:extLst>
      <p:ext uri="{BB962C8B-B14F-4D97-AF65-F5344CB8AC3E}">
        <p14:creationId xmlns:p14="http://schemas.microsoft.com/office/powerpoint/2010/main" val="103019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F3718D-A3B4-DC49-BD82-5DB3D06B6C3C}"/>
              </a:ext>
            </a:extLst>
          </p:cNvPr>
          <p:cNvSpPr>
            <a:spLocks noGrp="1"/>
          </p:cNvSpPr>
          <p:nvPr>
            <p:ph type="title"/>
          </p:nvPr>
        </p:nvSpPr>
        <p:spPr/>
        <p:txBody>
          <a:bodyPr>
            <a:normAutofit/>
          </a:bodyPr>
          <a:lstStyle/>
          <a:p>
            <a:r>
              <a:rPr lang="sv-SE" sz="6000" b="1" dirty="0">
                <a:ln w="57150">
                  <a:solidFill>
                    <a:srgbClr val="C00000"/>
                  </a:solidFill>
                </a:ln>
                <a:effectLst>
                  <a:outerShdw blurRad="38100" dist="38100" dir="2700000" algn="tl">
                    <a:srgbClr val="000000">
                      <a:alpha val="43137"/>
                    </a:srgbClr>
                  </a:outerShdw>
                </a:effectLst>
                <a:latin typeface="Princetown Solid" pitchFamily="18" charset="0"/>
              </a:rPr>
              <a:t>STYRELSEN</a:t>
            </a:r>
            <a:endParaRPr lang="sv-SE" sz="6000" dirty="0"/>
          </a:p>
        </p:txBody>
      </p:sp>
      <p:sp>
        <p:nvSpPr>
          <p:cNvPr id="3" name="Platshållare för innehåll 2">
            <a:extLst>
              <a:ext uri="{FF2B5EF4-FFF2-40B4-BE49-F238E27FC236}">
                <a16:creationId xmlns:a16="http://schemas.microsoft.com/office/drawing/2014/main" id="{C7B0B031-C514-9B43-8E75-CE5467B7662A}"/>
              </a:ext>
            </a:extLst>
          </p:cNvPr>
          <p:cNvSpPr>
            <a:spLocks noGrp="1"/>
          </p:cNvSpPr>
          <p:nvPr>
            <p:ph idx="1"/>
          </p:nvPr>
        </p:nvSpPr>
        <p:spPr>
          <a:xfrm>
            <a:off x="1043608" y="1600200"/>
            <a:ext cx="7643192" cy="4525963"/>
          </a:xfrm>
        </p:spPr>
        <p:txBody>
          <a:bodyPr>
            <a:normAutofit fontScale="77500" lnSpcReduction="20000"/>
          </a:bodyPr>
          <a:lstStyle/>
          <a:p>
            <a:pPr marL="0" indent="0">
              <a:buNone/>
            </a:pPr>
            <a:r>
              <a:rPr lang="sv-SE" dirty="0"/>
              <a:t>Ordförande		Magnus Hammar		</a:t>
            </a:r>
          </a:p>
          <a:p>
            <a:pPr marL="0" indent="0">
              <a:buNone/>
            </a:pPr>
            <a:r>
              <a:rPr lang="sv-SE" dirty="0"/>
              <a:t>Vice ordförande	Amanda Lejon</a:t>
            </a:r>
          </a:p>
          <a:p>
            <a:pPr marL="0" indent="0">
              <a:buNone/>
            </a:pPr>
            <a:r>
              <a:rPr lang="sv-SE" dirty="0"/>
              <a:t>Kassör			Ira Rudbeck</a:t>
            </a:r>
          </a:p>
          <a:p>
            <a:pPr marL="0" indent="0">
              <a:buNone/>
            </a:pPr>
            <a:endParaRPr lang="sv-SE" dirty="0"/>
          </a:p>
          <a:p>
            <a:pPr marL="0" indent="0">
              <a:buNone/>
            </a:pPr>
            <a:r>
              <a:rPr lang="sv-SE" dirty="0"/>
              <a:t>Ledamot		Tomas </a:t>
            </a:r>
            <a:r>
              <a:rPr lang="sv-SE" dirty="0" err="1"/>
              <a:t>Carlmon</a:t>
            </a:r>
            <a:endParaRPr lang="sv-SE" dirty="0"/>
          </a:p>
          <a:p>
            <a:pPr marL="0" indent="0">
              <a:buNone/>
            </a:pPr>
            <a:r>
              <a:rPr lang="sv-SE" dirty="0"/>
              <a:t>			Joakim Persson</a:t>
            </a:r>
          </a:p>
          <a:p>
            <a:pPr marL="0" indent="0">
              <a:buNone/>
            </a:pPr>
            <a:r>
              <a:rPr lang="sv-SE" dirty="0"/>
              <a:t>			Teodor Höglund</a:t>
            </a:r>
          </a:p>
          <a:p>
            <a:pPr marL="0" indent="0">
              <a:buNone/>
            </a:pPr>
            <a:r>
              <a:rPr lang="sv-SE" dirty="0"/>
              <a:t>			Mikael Ingemarsson</a:t>
            </a:r>
          </a:p>
          <a:p>
            <a:pPr marL="0" indent="0">
              <a:buNone/>
            </a:pPr>
            <a:endParaRPr lang="sv-SE" dirty="0"/>
          </a:p>
          <a:p>
            <a:pPr marL="0" indent="0">
              <a:buNone/>
            </a:pPr>
            <a:r>
              <a:rPr lang="sv-SE" dirty="0"/>
              <a:t>Suppleanter		Camilla </a:t>
            </a:r>
            <a:r>
              <a:rPr lang="sv-SE" dirty="0" err="1"/>
              <a:t>Olmats</a:t>
            </a:r>
            <a:endParaRPr lang="sv-SE" dirty="0"/>
          </a:p>
          <a:p>
            <a:pPr marL="0" indent="0">
              <a:buNone/>
            </a:pPr>
            <a:r>
              <a:rPr lang="sv-SE" dirty="0"/>
              <a:t>			Wilhelm Roos</a:t>
            </a:r>
          </a:p>
          <a:p>
            <a:pPr marL="0" indent="0">
              <a:buNone/>
            </a:pPr>
            <a:endParaRPr lang="sv-SE" dirty="0"/>
          </a:p>
        </p:txBody>
      </p:sp>
      <p:pic>
        <p:nvPicPr>
          <p:cNvPr id="4" name="Bildobjekt 3" descr="Tupp 100dpi.png">
            <a:extLst>
              <a:ext uri="{FF2B5EF4-FFF2-40B4-BE49-F238E27FC236}">
                <a16:creationId xmlns:a16="http://schemas.microsoft.com/office/drawing/2014/main" id="{2FBEB43B-4C5F-794C-803F-FE144812B2F9}"/>
              </a:ext>
            </a:extLst>
          </p:cNvPr>
          <p:cNvPicPr>
            <a:picLocks noChangeAspect="1"/>
          </p:cNvPicPr>
          <p:nvPr/>
        </p:nvPicPr>
        <p:blipFill>
          <a:blip r:embed="rId2" cstate="print"/>
          <a:stretch>
            <a:fillRect/>
          </a:stretch>
        </p:blipFill>
        <p:spPr>
          <a:xfrm>
            <a:off x="6881301" y="5100643"/>
            <a:ext cx="2008699" cy="1482719"/>
          </a:xfrm>
          <a:prstGeom prst="rect">
            <a:avLst/>
          </a:prstGeom>
        </p:spPr>
      </p:pic>
    </p:spTree>
    <p:extLst>
      <p:ext uri="{BB962C8B-B14F-4D97-AF65-F5344CB8AC3E}">
        <p14:creationId xmlns:p14="http://schemas.microsoft.com/office/powerpoint/2010/main" val="777380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57F4ABC-C2AF-5A4B-AF42-02FE11249492}"/>
              </a:ext>
            </a:extLst>
          </p:cNvPr>
          <p:cNvSpPr>
            <a:spLocks noGrp="1"/>
          </p:cNvSpPr>
          <p:nvPr>
            <p:ph type="title"/>
          </p:nvPr>
        </p:nvSpPr>
        <p:spPr/>
        <p:txBody>
          <a:bodyPr>
            <a:normAutofit/>
          </a:bodyPr>
          <a:lstStyle/>
          <a:p>
            <a:r>
              <a:rPr lang="sv-SE" sz="6000" b="1" dirty="0">
                <a:ln w="57150">
                  <a:solidFill>
                    <a:srgbClr val="C00000"/>
                  </a:solidFill>
                </a:ln>
                <a:effectLst>
                  <a:outerShdw blurRad="38100" dist="38100" dir="2700000" algn="tl">
                    <a:srgbClr val="000000">
                      <a:alpha val="43137"/>
                    </a:srgbClr>
                  </a:outerShdw>
                </a:effectLst>
                <a:latin typeface="Princetown Solid" pitchFamily="18" charset="0"/>
              </a:rPr>
              <a:t>ÖVRIGA ROLLER</a:t>
            </a:r>
            <a:endParaRPr lang="sv-SE" sz="6000" dirty="0"/>
          </a:p>
        </p:txBody>
      </p:sp>
      <p:sp>
        <p:nvSpPr>
          <p:cNvPr id="4" name="Platshållare för innehåll 3">
            <a:extLst>
              <a:ext uri="{FF2B5EF4-FFF2-40B4-BE49-F238E27FC236}">
                <a16:creationId xmlns:a16="http://schemas.microsoft.com/office/drawing/2014/main" id="{7EC7A4D9-FFEB-7647-9A47-B55F296C4E89}"/>
              </a:ext>
            </a:extLst>
          </p:cNvPr>
          <p:cNvSpPr>
            <a:spLocks noGrp="1"/>
          </p:cNvSpPr>
          <p:nvPr>
            <p:ph idx="1"/>
          </p:nvPr>
        </p:nvSpPr>
        <p:spPr>
          <a:xfrm>
            <a:off x="539552" y="1600200"/>
            <a:ext cx="7992888" cy="4525963"/>
          </a:xfrm>
        </p:spPr>
        <p:txBody>
          <a:bodyPr>
            <a:normAutofit lnSpcReduction="10000"/>
          </a:bodyPr>
          <a:lstStyle/>
          <a:p>
            <a:pPr marL="0" indent="0">
              <a:buNone/>
            </a:pPr>
            <a:r>
              <a:rPr lang="sv-SE" sz="2500" dirty="0"/>
              <a:t>Kansli				Lotta Blomqvist</a:t>
            </a:r>
          </a:p>
          <a:p>
            <a:pPr marL="0" indent="0">
              <a:buNone/>
            </a:pPr>
            <a:r>
              <a:rPr lang="sv-SE" sz="2500" dirty="0"/>
              <a:t>Sportchef			Erik ”Hajen” Karlsson</a:t>
            </a:r>
          </a:p>
          <a:p>
            <a:pPr marL="0" indent="0">
              <a:buNone/>
            </a:pPr>
            <a:r>
              <a:rPr lang="sv-SE" sz="2500" dirty="0"/>
              <a:t>Ungdomsansvarig		?</a:t>
            </a:r>
          </a:p>
          <a:p>
            <a:pPr marL="0" indent="0">
              <a:buNone/>
            </a:pPr>
            <a:r>
              <a:rPr lang="sv-SE" sz="2500" dirty="0" err="1"/>
              <a:t>Daif</a:t>
            </a:r>
            <a:r>
              <a:rPr lang="sv-SE" sz="2500" dirty="0"/>
              <a:t>				Christer Sparlund</a:t>
            </a:r>
          </a:p>
          <a:p>
            <a:pPr marL="0" indent="0">
              <a:buNone/>
            </a:pPr>
            <a:r>
              <a:rPr lang="sv-SE" sz="2500" dirty="0"/>
              <a:t>Cupansvarig			Tedde Höglund</a:t>
            </a:r>
          </a:p>
          <a:p>
            <a:pPr marL="0" indent="0">
              <a:buNone/>
            </a:pPr>
            <a:r>
              <a:rPr lang="sv-SE" sz="2500" dirty="0"/>
              <a:t>Material Ungdom		Lars Brovall</a:t>
            </a:r>
          </a:p>
          <a:p>
            <a:pPr marL="0" indent="0">
              <a:buNone/>
            </a:pPr>
            <a:r>
              <a:rPr lang="sv-SE" sz="2500" dirty="0"/>
              <a:t>				Patrik Larsson</a:t>
            </a:r>
          </a:p>
          <a:p>
            <a:pPr marL="0" indent="0">
              <a:buNone/>
            </a:pPr>
            <a:r>
              <a:rPr lang="sv-SE" sz="2500" dirty="0"/>
              <a:t>Matchansvarig		Mikael Ingemarsson</a:t>
            </a:r>
          </a:p>
          <a:p>
            <a:pPr marL="0" indent="0">
              <a:buNone/>
            </a:pPr>
            <a:r>
              <a:rPr lang="sv-SE" sz="2500" dirty="0"/>
              <a:t>Kioskansvarig			?</a:t>
            </a:r>
          </a:p>
          <a:p>
            <a:pPr marL="0" indent="0">
              <a:buNone/>
            </a:pPr>
            <a:r>
              <a:rPr lang="sv-SE" sz="2500" dirty="0"/>
              <a:t>Utbildningsansvarig		Elin Öberg</a:t>
            </a:r>
          </a:p>
        </p:txBody>
      </p:sp>
      <p:sp>
        <p:nvSpPr>
          <p:cNvPr id="8" name="textruta 7">
            <a:extLst>
              <a:ext uri="{FF2B5EF4-FFF2-40B4-BE49-F238E27FC236}">
                <a16:creationId xmlns:a16="http://schemas.microsoft.com/office/drawing/2014/main" id="{DE52F97E-F4F5-9847-8C56-72485F41EB0F}"/>
              </a:ext>
            </a:extLst>
          </p:cNvPr>
          <p:cNvSpPr txBox="1"/>
          <p:nvPr/>
        </p:nvSpPr>
        <p:spPr>
          <a:xfrm>
            <a:off x="7956376" y="980728"/>
            <a:ext cx="360040" cy="1015663"/>
          </a:xfrm>
          <a:prstGeom prst="rect">
            <a:avLst/>
          </a:prstGeom>
          <a:noFill/>
        </p:spPr>
        <p:txBody>
          <a:bodyPr wrap="square" rtlCol="0">
            <a:spAutoFit/>
          </a:bodyPr>
          <a:lstStyle/>
          <a:p>
            <a:pPr algn="l"/>
            <a:endParaRPr lang="sv-SE" sz="2000" u="sng" dirty="0"/>
          </a:p>
          <a:p>
            <a:pPr algn="l"/>
            <a:endParaRPr lang="sv-SE" sz="2000" dirty="0"/>
          </a:p>
          <a:p>
            <a:pPr algn="l"/>
            <a:endParaRPr lang="sv-SE" sz="2000" dirty="0"/>
          </a:p>
        </p:txBody>
      </p:sp>
      <p:pic>
        <p:nvPicPr>
          <p:cNvPr id="5" name="Bildobjekt 4" descr="Tupp 100dpi.png">
            <a:extLst>
              <a:ext uri="{FF2B5EF4-FFF2-40B4-BE49-F238E27FC236}">
                <a16:creationId xmlns:a16="http://schemas.microsoft.com/office/drawing/2014/main" id="{B8D9541A-3A39-5E4F-9E1A-09D6FFC38184}"/>
              </a:ext>
            </a:extLst>
          </p:cNvPr>
          <p:cNvPicPr>
            <a:picLocks noChangeAspect="1"/>
          </p:cNvPicPr>
          <p:nvPr/>
        </p:nvPicPr>
        <p:blipFill>
          <a:blip r:embed="rId2" cstate="print"/>
          <a:stretch>
            <a:fillRect/>
          </a:stretch>
        </p:blipFill>
        <p:spPr>
          <a:xfrm>
            <a:off x="6881301" y="5100643"/>
            <a:ext cx="2008699" cy="1482719"/>
          </a:xfrm>
          <a:prstGeom prst="rect">
            <a:avLst/>
          </a:prstGeom>
        </p:spPr>
      </p:pic>
    </p:spTree>
    <p:extLst>
      <p:ext uri="{BB962C8B-B14F-4D97-AF65-F5344CB8AC3E}">
        <p14:creationId xmlns:p14="http://schemas.microsoft.com/office/powerpoint/2010/main" val="663088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4EB6A7F-72E5-D24E-B916-4F38655D7D15}"/>
              </a:ext>
            </a:extLst>
          </p:cNvPr>
          <p:cNvSpPr>
            <a:spLocks noGrp="1"/>
          </p:cNvSpPr>
          <p:nvPr>
            <p:ph type="title"/>
          </p:nvPr>
        </p:nvSpPr>
        <p:spPr/>
        <p:txBody>
          <a:bodyPr/>
          <a:lstStyle/>
          <a:p>
            <a:r>
              <a:rPr lang="sv-SE" sz="6000" b="1" dirty="0">
                <a:ln w="57150">
                  <a:solidFill>
                    <a:srgbClr val="C00000"/>
                  </a:solidFill>
                </a:ln>
                <a:effectLst>
                  <a:outerShdw blurRad="38100" dist="38100" dir="2700000" algn="tl">
                    <a:srgbClr val="000000">
                      <a:alpha val="43137"/>
                    </a:srgbClr>
                  </a:outerShdw>
                </a:effectLst>
                <a:latin typeface="Princetown Solid" pitchFamily="18" charset="0"/>
              </a:rPr>
              <a:t>LEDARE Team -13 </a:t>
            </a:r>
            <a:endParaRPr lang="sv-SE" dirty="0"/>
          </a:p>
        </p:txBody>
      </p:sp>
      <p:sp>
        <p:nvSpPr>
          <p:cNvPr id="3" name="Platshållare för innehåll 2">
            <a:extLst>
              <a:ext uri="{FF2B5EF4-FFF2-40B4-BE49-F238E27FC236}">
                <a16:creationId xmlns:a16="http://schemas.microsoft.com/office/drawing/2014/main" id="{2141DAC0-E4BD-8844-A25A-D97E277C2F98}"/>
              </a:ext>
            </a:extLst>
          </p:cNvPr>
          <p:cNvSpPr>
            <a:spLocks noGrp="1"/>
          </p:cNvSpPr>
          <p:nvPr>
            <p:ph idx="1"/>
          </p:nvPr>
        </p:nvSpPr>
        <p:spPr/>
        <p:txBody>
          <a:bodyPr>
            <a:normAutofit/>
          </a:bodyPr>
          <a:lstStyle/>
          <a:p>
            <a:pPr marL="0" indent="0">
              <a:buNone/>
            </a:pPr>
            <a:r>
              <a:rPr lang="sv-SE" sz="2400" dirty="0"/>
              <a:t>	ISTRÄNARE:		Patrik Svensson (Huvudtränare)</a:t>
            </a:r>
            <a:br>
              <a:rPr lang="sv-SE" sz="2400" dirty="0"/>
            </a:br>
            <a:r>
              <a:rPr lang="sv-SE" sz="2400" dirty="0"/>
              <a:t>				Jesper Bryngelsson</a:t>
            </a:r>
            <a:br>
              <a:rPr lang="sv-SE" sz="2400" dirty="0"/>
            </a:br>
            <a:r>
              <a:rPr lang="sv-SE" sz="2400" dirty="0"/>
              <a:t>				Christoffer Edlund</a:t>
            </a:r>
            <a:br>
              <a:rPr lang="sv-SE" sz="2400" dirty="0"/>
            </a:br>
            <a:r>
              <a:rPr lang="sv-SE" sz="2400" dirty="0"/>
              <a:t>				Mattias Jansson</a:t>
            </a:r>
          </a:p>
          <a:p>
            <a:pPr marL="0" indent="0">
              <a:buNone/>
            </a:pPr>
            <a:endParaRPr lang="sv-SE" sz="2400" dirty="0"/>
          </a:p>
          <a:p>
            <a:pPr marL="0" indent="0">
              <a:buNone/>
            </a:pPr>
            <a:r>
              <a:rPr lang="sv-SE" sz="2400" dirty="0"/>
              <a:t>	MATERIALARE:	Alen </a:t>
            </a:r>
            <a:r>
              <a:rPr lang="sv-SE" sz="2400" dirty="0" err="1"/>
              <a:t>Slakic</a:t>
            </a:r>
            <a:br>
              <a:rPr lang="sv-SE" sz="2400" dirty="0"/>
            </a:br>
            <a:r>
              <a:rPr lang="sv-SE" sz="2400" dirty="0"/>
              <a:t>				</a:t>
            </a:r>
          </a:p>
          <a:p>
            <a:pPr marL="0" indent="0">
              <a:buNone/>
            </a:pPr>
            <a:r>
              <a:rPr lang="sv-SE" sz="2400" dirty="0"/>
              <a:t>	LAGLEDARE/ADMIN:	Johan Rexhag</a:t>
            </a:r>
          </a:p>
        </p:txBody>
      </p:sp>
      <p:pic>
        <p:nvPicPr>
          <p:cNvPr id="4" name="Bildobjekt 3" descr="Tupp 100dpi.png">
            <a:extLst>
              <a:ext uri="{FF2B5EF4-FFF2-40B4-BE49-F238E27FC236}">
                <a16:creationId xmlns:a16="http://schemas.microsoft.com/office/drawing/2014/main" id="{64476809-BC4B-014A-BA07-8319A3C3904D}"/>
              </a:ext>
            </a:extLst>
          </p:cNvPr>
          <p:cNvPicPr>
            <a:picLocks noChangeAspect="1"/>
          </p:cNvPicPr>
          <p:nvPr/>
        </p:nvPicPr>
        <p:blipFill>
          <a:blip r:embed="rId2" cstate="print"/>
          <a:stretch>
            <a:fillRect/>
          </a:stretch>
        </p:blipFill>
        <p:spPr>
          <a:xfrm>
            <a:off x="6881301" y="5100643"/>
            <a:ext cx="2008699" cy="1482719"/>
          </a:xfrm>
          <a:prstGeom prst="rect">
            <a:avLst/>
          </a:prstGeom>
        </p:spPr>
      </p:pic>
    </p:spTree>
    <p:extLst>
      <p:ext uri="{BB962C8B-B14F-4D97-AF65-F5344CB8AC3E}">
        <p14:creationId xmlns:p14="http://schemas.microsoft.com/office/powerpoint/2010/main" val="2968572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7DA4D82-7C21-FA44-90E7-C02AEB43005C}"/>
              </a:ext>
            </a:extLst>
          </p:cNvPr>
          <p:cNvSpPr>
            <a:spLocks noGrp="1"/>
          </p:cNvSpPr>
          <p:nvPr>
            <p:ph type="title"/>
          </p:nvPr>
        </p:nvSpPr>
        <p:spPr/>
        <p:txBody>
          <a:bodyPr>
            <a:normAutofit/>
          </a:bodyPr>
          <a:lstStyle/>
          <a:p>
            <a:r>
              <a:rPr lang="sv-SE" sz="6000" b="1" dirty="0">
                <a:ln w="57150">
                  <a:solidFill>
                    <a:srgbClr val="C00000"/>
                  </a:solidFill>
                </a:ln>
                <a:effectLst>
                  <a:outerShdw blurRad="38100" dist="38100" dir="2700000" algn="tl">
                    <a:srgbClr val="000000">
                      <a:alpha val="43137"/>
                    </a:srgbClr>
                  </a:outerShdw>
                </a:effectLst>
                <a:latin typeface="Princetown Solid" pitchFamily="18" charset="0"/>
              </a:rPr>
              <a:t>TRÄNINGSGRUPPER</a:t>
            </a:r>
            <a:endParaRPr lang="sv-SE" sz="6000" dirty="0"/>
          </a:p>
        </p:txBody>
      </p:sp>
      <p:sp>
        <p:nvSpPr>
          <p:cNvPr id="3" name="Platshållare för innehåll 2">
            <a:extLst>
              <a:ext uri="{FF2B5EF4-FFF2-40B4-BE49-F238E27FC236}">
                <a16:creationId xmlns:a16="http://schemas.microsoft.com/office/drawing/2014/main" id="{BACAE972-34AD-6A40-BC18-95E92CF331D7}"/>
              </a:ext>
            </a:extLst>
          </p:cNvPr>
          <p:cNvSpPr>
            <a:spLocks noGrp="1"/>
          </p:cNvSpPr>
          <p:nvPr>
            <p:ph idx="1"/>
          </p:nvPr>
        </p:nvSpPr>
        <p:spPr>
          <a:xfrm>
            <a:off x="971600" y="1567636"/>
            <a:ext cx="7416824" cy="4525963"/>
          </a:xfrm>
        </p:spPr>
        <p:txBody>
          <a:bodyPr>
            <a:normAutofit fontScale="55000" lnSpcReduction="20000"/>
          </a:bodyPr>
          <a:lstStyle/>
          <a:p>
            <a:r>
              <a:rPr lang="sv-SE" dirty="0"/>
              <a:t>TG1		J20		Födda 2004-2003</a:t>
            </a:r>
          </a:p>
          <a:p>
            <a:pPr marL="0" indent="0">
              <a:buNone/>
            </a:pPr>
            <a:r>
              <a:rPr lang="sv-SE" dirty="0"/>
              <a:t>		J18		Födda 2006-2005 </a:t>
            </a:r>
          </a:p>
          <a:p>
            <a:pPr marL="0" indent="0">
              <a:buNone/>
            </a:pPr>
            <a:r>
              <a:rPr lang="sv-SE" dirty="0"/>
              <a:t>		A1		Födda 2007		8</a:t>
            </a:r>
          </a:p>
          <a:p>
            <a:pPr marL="0" indent="0">
              <a:buNone/>
            </a:pPr>
            <a:r>
              <a:rPr lang="sv-SE" dirty="0"/>
              <a:t>		A2		Födda 2008		14</a:t>
            </a:r>
            <a:br>
              <a:rPr lang="sv-SE" dirty="0"/>
            </a:br>
            <a:endParaRPr lang="sv-SE" dirty="0"/>
          </a:p>
          <a:p>
            <a:r>
              <a:rPr lang="sv-SE" dirty="0"/>
              <a:t>TG2		B1		Födda 2009		20</a:t>
            </a:r>
            <a:br>
              <a:rPr lang="sv-SE" dirty="0"/>
            </a:br>
            <a:r>
              <a:rPr lang="sv-SE" dirty="0"/>
              <a:t>		B2		Födda 2010		18</a:t>
            </a:r>
          </a:p>
          <a:p>
            <a:pPr marL="0" indent="0">
              <a:buNone/>
            </a:pPr>
            <a:endParaRPr lang="sv-SE" dirty="0"/>
          </a:p>
          <a:p>
            <a:r>
              <a:rPr lang="sv-SE" dirty="0"/>
              <a:t>TG3		C1		Födda 2011		21</a:t>
            </a:r>
            <a:br>
              <a:rPr lang="sv-SE" dirty="0"/>
            </a:br>
            <a:r>
              <a:rPr lang="sv-SE" dirty="0"/>
              <a:t>		C2		Födda 2012		16</a:t>
            </a:r>
          </a:p>
          <a:p>
            <a:endParaRPr lang="sv-SE" dirty="0"/>
          </a:p>
          <a:p>
            <a:r>
              <a:rPr lang="sv-SE" dirty="0"/>
              <a:t>TG4		D1		Födda 2013		15</a:t>
            </a:r>
            <a:endParaRPr lang="sv-SE" sz="3500" dirty="0"/>
          </a:p>
          <a:p>
            <a:pPr marL="0" indent="0">
              <a:buNone/>
            </a:pPr>
            <a:r>
              <a:rPr lang="sv-SE" dirty="0"/>
              <a:t>		D2		Födda 2014		14</a:t>
            </a:r>
          </a:p>
          <a:p>
            <a:endParaRPr lang="sv-SE" dirty="0"/>
          </a:p>
          <a:p>
            <a:r>
              <a:rPr lang="sv-SE" dirty="0"/>
              <a:t>TG5		</a:t>
            </a:r>
            <a:r>
              <a:rPr lang="sv-SE" dirty="0" err="1"/>
              <a:t>Flick</a:t>
            </a:r>
            <a:r>
              <a:rPr lang="sv-SE" dirty="0"/>
              <a:t>		Födda 2014-2007		17</a:t>
            </a:r>
            <a:br>
              <a:rPr lang="sv-SE" dirty="0"/>
            </a:br>
            <a:endParaRPr lang="sv-SE" dirty="0"/>
          </a:p>
          <a:p>
            <a:r>
              <a:rPr lang="sv-SE" dirty="0"/>
              <a:t>TKH pojk &amp; TKH </a:t>
            </a:r>
            <a:r>
              <a:rPr lang="sv-SE" dirty="0" err="1"/>
              <a:t>Flick</a:t>
            </a:r>
            <a:r>
              <a:rPr lang="sv-SE" dirty="0"/>
              <a:t>		Födda 2018-2015</a:t>
            </a:r>
          </a:p>
        </p:txBody>
      </p:sp>
    </p:spTree>
    <p:extLst>
      <p:ext uri="{BB962C8B-B14F-4D97-AF65-F5344CB8AC3E}">
        <p14:creationId xmlns:p14="http://schemas.microsoft.com/office/powerpoint/2010/main" val="1899350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E81BEA-85C4-D047-8D87-BC1990E4E6A7}"/>
              </a:ext>
            </a:extLst>
          </p:cNvPr>
          <p:cNvSpPr>
            <a:spLocks noGrp="1"/>
          </p:cNvSpPr>
          <p:nvPr>
            <p:ph type="title"/>
          </p:nvPr>
        </p:nvSpPr>
        <p:spPr/>
        <p:txBody>
          <a:bodyPr>
            <a:normAutofit/>
          </a:bodyPr>
          <a:lstStyle/>
          <a:p>
            <a:r>
              <a:rPr lang="sv-SE" sz="6000" b="1" dirty="0">
                <a:ln w="57150">
                  <a:solidFill>
                    <a:srgbClr val="C00000"/>
                  </a:solidFill>
                </a:ln>
                <a:effectLst>
                  <a:outerShdw blurRad="38100" dist="38100" dir="2700000" algn="tl">
                    <a:srgbClr val="000000">
                      <a:alpha val="43137"/>
                    </a:srgbClr>
                  </a:outerShdw>
                </a:effectLst>
                <a:latin typeface="Princetown Solid" pitchFamily="18" charset="0"/>
              </a:rPr>
              <a:t>TRÄNING TG4 </a:t>
            </a:r>
            <a:endParaRPr lang="sv-SE" sz="6000" dirty="0"/>
          </a:p>
        </p:txBody>
      </p:sp>
      <p:sp>
        <p:nvSpPr>
          <p:cNvPr id="3" name="Platshållare för innehåll 2">
            <a:extLst>
              <a:ext uri="{FF2B5EF4-FFF2-40B4-BE49-F238E27FC236}">
                <a16:creationId xmlns:a16="http://schemas.microsoft.com/office/drawing/2014/main" id="{E151C9D0-4A97-EF47-9F0D-8921CC8876E6}"/>
              </a:ext>
            </a:extLst>
          </p:cNvPr>
          <p:cNvSpPr>
            <a:spLocks noGrp="1"/>
          </p:cNvSpPr>
          <p:nvPr>
            <p:ph idx="1"/>
          </p:nvPr>
        </p:nvSpPr>
        <p:spPr/>
        <p:txBody>
          <a:bodyPr>
            <a:normAutofit fontScale="25000" lnSpcReduction="20000"/>
          </a:bodyPr>
          <a:lstStyle/>
          <a:p>
            <a:pPr marL="0" indent="0" algn="ctr">
              <a:buNone/>
            </a:pPr>
            <a:r>
              <a:rPr lang="sv-SE" sz="7400" b="1" dirty="0"/>
              <a:t>FÖDDA 2013 &amp; 2014</a:t>
            </a:r>
          </a:p>
          <a:p>
            <a:pPr marL="0" indent="0">
              <a:buNone/>
            </a:pPr>
            <a:endParaRPr lang="sv-SE" sz="7400" b="1" dirty="0"/>
          </a:p>
          <a:p>
            <a:pPr marL="0" indent="0">
              <a:buNone/>
            </a:pPr>
            <a:r>
              <a:rPr lang="sv-SE" sz="8000" b="1" dirty="0"/>
              <a:t>TRÄNING:</a:t>
            </a:r>
            <a:r>
              <a:rPr lang="sv-SE" sz="8000" dirty="0"/>
              <a:t>		</a:t>
            </a:r>
          </a:p>
          <a:p>
            <a:pPr marL="0" indent="0">
              <a:buNone/>
            </a:pPr>
            <a:r>
              <a:rPr lang="sv-SE" sz="8000" dirty="0"/>
              <a:t>Onsdagar	17.20-19.10	ink off-</a:t>
            </a:r>
            <a:r>
              <a:rPr lang="sv-SE" sz="8000" dirty="0" err="1"/>
              <a:t>ice</a:t>
            </a:r>
            <a:endParaRPr lang="sv-SE" sz="8000" dirty="0"/>
          </a:p>
          <a:p>
            <a:pPr marL="0" indent="0">
              <a:buNone/>
            </a:pPr>
            <a:br>
              <a:rPr lang="sv-SE" sz="8000" dirty="0"/>
            </a:br>
            <a:endParaRPr lang="sv-SE" sz="8000" dirty="0"/>
          </a:p>
          <a:p>
            <a:pPr marL="0" indent="0">
              <a:buNone/>
            </a:pPr>
            <a:r>
              <a:rPr lang="sv-SE" sz="8000" dirty="0"/>
              <a:t>När </a:t>
            </a:r>
            <a:r>
              <a:rPr lang="sv-SE" sz="8000" dirty="0" err="1"/>
              <a:t>uteisen</a:t>
            </a:r>
            <a:r>
              <a:rPr lang="sv-SE" sz="8000" dirty="0"/>
              <a:t> kommer blir det ytterligare 1 pass med bara -13</a:t>
            </a:r>
          </a:p>
          <a:p>
            <a:pPr marL="0" indent="0">
              <a:buNone/>
            </a:pPr>
            <a:endParaRPr lang="sv-SE" sz="8000" dirty="0"/>
          </a:p>
          <a:p>
            <a:pPr marL="0" indent="0">
              <a:buNone/>
            </a:pPr>
            <a:endParaRPr lang="sv-SE" sz="8000" dirty="0"/>
          </a:p>
          <a:p>
            <a:pPr marL="0" indent="0">
              <a:buNone/>
            </a:pPr>
            <a:r>
              <a:rPr lang="sv-SE" sz="8000" dirty="0"/>
              <a:t>Lördagar 	8.00-9.15	</a:t>
            </a:r>
            <a:r>
              <a:rPr lang="sv-SE" sz="8000" dirty="0" err="1"/>
              <a:t>Skills</a:t>
            </a:r>
            <a:r>
              <a:rPr lang="sv-SE" sz="8000" dirty="0"/>
              <a:t>. Valfri från TG5 till A-lag</a:t>
            </a:r>
          </a:p>
          <a:p>
            <a:pPr marL="0" indent="0">
              <a:buNone/>
            </a:pPr>
            <a:endParaRPr lang="sv-SE" sz="8000" dirty="0"/>
          </a:p>
          <a:p>
            <a:pPr marL="0" indent="0">
              <a:buNone/>
            </a:pPr>
            <a:r>
              <a:rPr lang="sv-SE" sz="8000" b="1" dirty="0"/>
              <a:t>OFF – ICE: </a:t>
            </a:r>
            <a:br>
              <a:rPr lang="sv-SE" sz="8000" dirty="0"/>
            </a:br>
            <a:r>
              <a:rPr lang="sv-SE" sz="8000" dirty="0"/>
              <a:t>Underställ, träningsskor, off-</a:t>
            </a:r>
            <a:r>
              <a:rPr lang="sv-SE" sz="8000" dirty="0" err="1"/>
              <a:t>ice</a:t>
            </a:r>
            <a:r>
              <a:rPr lang="sv-SE" sz="8000" dirty="0"/>
              <a:t> klubba och innebandyboll med plastpåse i alt green biscuit. </a:t>
            </a:r>
            <a:br>
              <a:rPr lang="sv-SE" sz="8000" dirty="0"/>
            </a:br>
            <a:endParaRPr lang="sv-SE" sz="8000" dirty="0"/>
          </a:p>
          <a:p>
            <a:pPr marL="0" indent="0">
              <a:buNone/>
            </a:pPr>
            <a:endParaRPr lang="sv-SE" sz="8000" dirty="0"/>
          </a:p>
          <a:p>
            <a:pPr marL="0" indent="0">
              <a:buNone/>
            </a:pPr>
            <a:br>
              <a:rPr lang="sv-SE" sz="8000" dirty="0"/>
            </a:br>
            <a:endParaRPr lang="sv-SE" sz="8000" dirty="0"/>
          </a:p>
        </p:txBody>
      </p:sp>
      <p:pic>
        <p:nvPicPr>
          <p:cNvPr id="4" name="Bildobjekt 3" descr="Tupp 100dpi.png">
            <a:extLst>
              <a:ext uri="{FF2B5EF4-FFF2-40B4-BE49-F238E27FC236}">
                <a16:creationId xmlns:a16="http://schemas.microsoft.com/office/drawing/2014/main" id="{35ADCD86-23BA-8446-9712-39D355166100}"/>
              </a:ext>
            </a:extLst>
          </p:cNvPr>
          <p:cNvPicPr>
            <a:picLocks noChangeAspect="1"/>
          </p:cNvPicPr>
          <p:nvPr/>
        </p:nvPicPr>
        <p:blipFill>
          <a:blip r:embed="rId2" cstate="print"/>
          <a:stretch>
            <a:fillRect/>
          </a:stretch>
        </p:blipFill>
        <p:spPr>
          <a:xfrm>
            <a:off x="6924719" y="5257800"/>
            <a:ext cx="1932716" cy="1426633"/>
          </a:xfrm>
          <a:prstGeom prst="rect">
            <a:avLst/>
          </a:prstGeom>
        </p:spPr>
      </p:pic>
    </p:spTree>
    <p:extLst>
      <p:ext uri="{BB962C8B-B14F-4D97-AF65-F5344CB8AC3E}">
        <p14:creationId xmlns:p14="http://schemas.microsoft.com/office/powerpoint/2010/main" val="4122252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E151C9D0-4A97-EF47-9F0D-8921CC8876E6}"/>
              </a:ext>
            </a:extLst>
          </p:cNvPr>
          <p:cNvSpPr>
            <a:spLocks noGrp="1"/>
          </p:cNvSpPr>
          <p:nvPr>
            <p:ph idx="4294967295"/>
          </p:nvPr>
        </p:nvSpPr>
        <p:spPr>
          <a:xfrm>
            <a:off x="457200" y="1910427"/>
            <a:ext cx="8229600" cy="4248300"/>
          </a:xfrm>
        </p:spPr>
        <p:txBody>
          <a:bodyPr/>
          <a:lstStyle/>
          <a:p>
            <a:r>
              <a:rPr lang="sv-SE" dirty="0"/>
              <a:t>Vi byter om på plats</a:t>
            </a:r>
          </a:p>
          <a:p>
            <a:r>
              <a:rPr lang="sv-SE" dirty="0"/>
              <a:t>Vattenflaska</a:t>
            </a:r>
          </a:p>
          <a:p>
            <a:r>
              <a:rPr lang="sv-SE" dirty="0"/>
              <a:t>Vi har alltid en ledare i omklädningsrummet</a:t>
            </a:r>
          </a:p>
          <a:p>
            <a:r>
              <a:rPr lang="sv-SE" dirty="0"/>
              <a:t>Vi är snälla mot varandra. Tveka inte att höra av er om det är ngt som inte känns bra.</a:t>
            </a:r>
          </a:p>
          <a:p>
            <a:endParaRPr lang="sv-SE" dirty="0"/>
          </a:p>
          <a:p>
            <a:endParaRPr lang="sv-SE" dirty="0"/>
          </a:p>
          <a:p>
            <a:endParaRPr lang="sv-SE" dirty="0"/>
          </a:p>
        </p:txBody>
      </p:sp>
      <p:pic>
        <p:nvPicPr>
          <p:cNvPr id="4" name="Bildobjekt 3" descr="Tupp 100dpi.png">
            <a:extLst>
              <a:ext uri="{FF2B5EF4-FFF2-40B4-BE49-F238E27FC236}">
                <a16:creationId xmlns:a16="http://schemas.microsoft.com/office/drawing/2014/main" id="{35ADCD86-23BA-8446-9712-39D355166100}"/>
              </a:ext>
            </a:extLst>
          </p:cNvPr>
          <p:cNvPicPr>
            <a:picLocks noChangeAspect="1"/>
          </p:cNvPicPr>
          <p:nvPr/>
        </p:nvPicPr>
        <p:blipFill>
          <a:blip r:embed="rId2" cstate="print"/>
          <a:stretch>
            <a:fillRect/>
          </a:stretch>
        </p:blipFill>
        <p:spPr>
          <a:xfrm>
            <a:off x="6870446" y="5100643"/>
            <a:ext cx="2008699" cy="1482719"/>
          </a:xfrm>
          <a:prstGeom prst="rect">
            <a:avLst/>
          </a:prstGeom>
        </p:spPr>
      </p:pic>
      <p:sp>
        <p:nvSpPr>
          <p:cNvPr id="9" name="Rubrik 1">
            <a:extLst>
              <a:ext uri="{FF2B5EF4-FFF2-40B4-BE49-F238E27FC236}">
                <a16:creationId xmlns:a16="http://schemas.microsoft.com/office/drawing/2014/main" id="{F400F65F-9203-A646-B841-D78D377E9896}"/>
              </a:ext>
            </a:extLst>
          </p:cNvPr>
          <p:cNvSpPr txBox="1">
            <a:spLocks noGrp="1"/>
          </p:cNvSpPr>
          <p:nvPr>
            <p:ph type="title"/>
          </p:nvPr>
        </p:nvSpPr>
        <p:spPr>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sz="6000" b="1" dirty="0">
                <a:ln w="57150">
                  <a:solidFill>
                    <a:srgbClr val="C00000"/>
                  </a:solidFill>
                </a:ln>
                <a:effectLst>
                  <a:outerShdw blurRad="38100" dist="38100" dir="2700000" algn="tl">
                    <a:srgbClr val="000000">
                      <a:alpha val="43137"/>
                    </a:srgbClr>
                  </a:outerShdw>
                </a:effectLst>
                <a:latin typeface="Princetown Solid" pitchFamily="18" charset="0"/>
              </a:rPr>
              <a:t>ALLMÄNT VID TRÄNING</a:t>
            </a:r>
            <a:endParaRPr lang="sv-SE" sz="6000" dirty="0"/>
          </a:p>
        </p:txBody>
      </p:sp>
      <p:sp>
        <p:nvSpPr>
          <p:cNvPr id="2" name="textruta 1">
            <a:extLst>
              <a:ext uri="{FF2B5EF4-FFF2-40B4-BE49-F238E27FC236}">
                <a16:creationId xmlns:a16="http://schemas.microsoft.com/office/drawing/2014/main" id="{E79B4FE3-152C-FA4E-AF72-A77DC00E46E3}"/>
              </a:ext>
            </a:extLst>
          </p:cNvPr>
          <p:cNvSpPr txBox="1"/>
          <p:nvPr/>
        </p:nvSpPr>
        <p:spPr>
          <a:xfrm>
            <a:off x="4306186" y="3009014"/>
            <a:ext cx="184731" cy="369332"/>
          </a:xfrm>
          <a:prstGeom prst="rect">
            <a:avLst/>
          </a:prstGeom>
          <a:noFill/>
        </p:spPr>
        <p:txBody>
          <a:bodyPr wrap="none" rtlCol="0">
            <a:spAutoFit/>
          </a:bodyPr>
          <a:lstStyle/>
          <a:p>
            <a:endParaRPr lang="sv-SE" dirty="0"/>
          </a:p>
        </p:txBody>
      </p:sp>
    </p:spTree>
    <p:extLst>
      <p:ext uri="{BB962C8B-B14F-4D97-AF65-F5344CB8AC3E}">
        <p14:creationId xmlns:p14="http://schemas.microsoft.com/office/powerpoint/2010/main" val="1396312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8841E0C-BC08-5244-B343-D844927AF202}"/>
              </a:ext>
            </a:extLst>
          </p:cNvPr>
          <p:cNvSpPr>
            <a:spLocks noGrp="1"/>
          </p:cNvSpPr>
          <p:nvPr>
            <p:ph type="title"/>
          </p:nvPr>
        </p:nvSpPr>
        <p:spPr/>
        <p:txBody>
          <a:bodyPr/>
          <a:lstStyle/>
          <a:p>
            <a:r>
              <a:rPr lang="sv-SE" sz="6000" b="1" dirty="0">
                <a:ln w="57150">
                  <a:solidFill>
                    <a:srgbClr val="C00000"/>
                  </a:solidFill>
                </a:ln>
                <a:effectLst>
                  <a:outerShdw blurRad="38100" dist="38100" dir="2700000" algn="tl">
                    <a:srgbClr val="000000">
                      <a:alpha val="43137"/>
                    </a:srgbClr>
                  </a:outerShdw>
                </a:effectLst>
                <a:latin typeface="Princetown Solid" pitchFamily="18" charset="0"/>
              </a:rPr>
              <a:t>MATERIAL</a:t>
            </a:r>
            <a:endParaRPr lang="sv-SE" dirty="0"/>
          </a:p>
        </p:txBody>
      </p:sp>
      <p:sp>
        <p:nvSpPr>
          <p:cNvPr id="3" name="Platshållare för innehåll 2">
            <a:extLst>
              <a:ext uri="{FF2B5EF4-FFF2-40B4-BE49-F238E27FC236}">
                <a16:creationId xmlns:a16="http://schemas.microsoft.com/office/drawing/2014/main" id="{45841AEA-AABC-1B49-98BA-EAD1E06C0120}"/>
              </a:ext>
            </a:extLst>
          </p:cNvPr>
          <p:cNvSpPr>
            <a:spLocks noGrp="1"/>
          </p:cNvSpPr>
          <p:nvPr>
            <p:ph idx="1"/>
          </p:nvPr>
        </p:nvSpPr>
        <p:spPr>
          <a:xfrm>
            <a:off x="457200" y="1484784"/>
            <a:ext cx="8229600" cy="4824536"/>
          </a:xfrm>
        </p:spPr>
        <p:txBody>
          <a:bodyPr>
            <a:normAutofit fontScale="70000" lnSpcReduction="20000"/>
          </a:bodyPr>
          <a:lstStyle/>
          <a:p>
            <a:r>
              <a:rPr lang="sv-SE" dirty="0"/>
              <a:t>Intersport Lidköping avtalad partner</a:t>
            </a:r>
            <a:br>
              <a:rPr lang="sv-SE" dirty="0"/>
            </a:br>
            <a:endParaRPr lang="sv-SE" dirty="0"/>
          </a:p>
          <a:p>
            <a:r>
              <a:rPr lang="sv-SE" dirty="0"/>
              <a:t>Storlekar. Det ska passa nu</a:t>
            </a:r>
            <a:br>
              <a:rPr lang="sv-SE" dirty="0"/>
            </a:br>
            <a:endParaRPr lang="sv-SE" dirty="0"/>
          </a:p>
          <a:p>
            <a:r>
              <a:rPr lang="sv-SE" dirty="0"/>
              <a:t>Facebook - HCL köp och sälj</a:t>
            </a:r>
            <a:br>
              <a:rPr lang="sv-SE" dirty="0"/>
            </a:br>
            <a:endParaRPr lang="sv-SE" dirty="0"/>
          </a:p>
          <a:p>
            <a:r>
              <a:rPr lang="sv-SE" dirty="0"/>
              <a:t>Kolla materialet regelbundet </a:t>
            </a:r>
            <a:br>
              <a:rPr lang="sv-SE" dirty="0"/>
            </a:br>
            <a:endParaRPr lang="sv-SE" dirty="0"/>
          </a:p>
          <a:p>
            <a:r>
              <a:rPr lang="sv-SE" dirty="0"/>
              <a:t>Skridskoskydd – tvätta regelbundet</a:t>
            </a:r>
            <a:br>
              <a:rPr lang="sv-SE" dirty="0"/>
            </a:br>
            <a:endParaRPr lang="sv-SE" dirty="0"/>
          </a:p>
          <a:p>
            <a:r>
              <a:rPr lang="sv-SE" dirty="0"/>
              <a:t>Skölj av och torka rent skenor</a:t>
            </a:r>
            <a:br>
              <a:rPr lang="sv-SE" dirty="0"/>
            </a:br>
            <a:endParaRPr lang="sv-SE" dirty="0"/>
          </a:p>
          <a:p>
            <a:r>
              <a:rPr lang="sv-SE" dirty="0"/>
              <a:t>Slipning </a:t>
            </a:r>
            <a:br>
              <a:rPr lang="sv-SE" dirty="0"/>
            </a:br>
            <a:endParaRPr lang="sv-SE" dirty="0"/>
          </a:p>
          <a:p>
            <a:r>
              <a:rPr lang="sv-SE" dirty="0"/>
              <a:t>Plösen under benskyddet. </a:t>
            </a:r>
          </a:p>
          <a:p>
            <a:pPr>
              <a:buFontTx/>
              <a:buChar char="-"/>
            </a:pPr>
            <a:endParaRPr lang="sv-SE" dirty="0"/>
          </a:p>
        </p:txBody>
      </p:sp>
      <p:pic>
        <p:nvPicPr>
          <p:cNvPr id="4" name="Bildobjekt 3" descr="Tupp 100dpi.png">
            <a:extLst>
              <a:ext uri="{FF2B5EF4-FFF2-40B4-BE49-F238E27FC236}">
                <a16:creationId xmlns:a16="http://schemas.microsoft.com/office/drawing/2014/main" id="{CF8C0646-28C5-1A4D-8695-E224C3C55592}"/>
              </a:ext>
            </a:extLst>
          </p:cNvPr>
          <p:cNvPicPr>
            <a:picLocks noChangeAspect="1"/>
          </p:cNvPicPr>
          <p:nvPr/>
        </p:nvPicPr>
        <p:blipFill>
          <a:blip r:embed="rId2" cstate="print"/>
          <a:stretch>
            <a:fillRect/>
          </a:stretch>
        </p:blipFill>
        <p:spPr>
          <a:xfrm>
            <a:off x="6881301" y="5100643"/>
            <a:ext cx="2008699" cy="1482719"/>
          </a:xfrm>
          <a:prstGeom prst="rect">
            <a:avLst/>
          </a:prstGeom>
        </p:spPr>
      </p:pic>
    </p:spTree>
    <p:extLst>
      <p:ext uri="{BB962C8B-B14F-4D97-AF65-F5344CB8AC3E}">
        <p14:creationId xmlns:p14="http://schemas.microsoft.com/office/powerpoint/2010/main" val="724300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E151C9D0-4A97-EF47-9F0D-8921CC8876E6}"/>
              </a:ext>
            </a:extLst>
          </p:cNvPr>
          <p:cNvSpPr>
            <a:spLocks noGrp="1"/>
          </p:cNvSpPr>
          <p:nvPr>
            <p:ph idx="4294967295"/>
          </p:nvPr>
        </p:nvSpPr>
        <p:spPr>
          <a:xfrm>
            <a:off x="457200" y="1340768"/>
            <a:ext cx="8229600" cy="4817959"/>
          </a:xfrm>
        </p:spPr>
        <p:txBody>
          <a:bodyPr>
            <a:noAutofit/>
          </a:bodyPr>
          <a:lstStyle/>
          <a:p>
            <a:pPr marL="0" indent="0">
              <a:buNone/>
            </a:pPr>
            <a:r>
              <a:rPr lang="sv-SE" sz="1400" dirty="0"/>
              <a:t>29 okt 			Trollhättan		HCL Röd </a:t>
            </a:r>
            <a:br>
              <a:rPr lang="sv-SE" sz="1400" dirty="0"/>
            </a:br>
            <a:r>
              <a:rPr lang="sv-SE" sz="1400" dirty="0"/>
              <a:t>		</a:t>
            </a:r>
          </a:p>
          <a:p>
            <a:pPr marL="0" indent="0">
              <a:buNone/>
            </a:pPr>
            <a:r>
              <a:rPr lang="sv-SE" sz="1400" dirty="0"/>
              <a:t>5 nov 			Lödöse		HCL Vit</a:t>
            </a:r>
            <a:br>
              <a:rPr lang="sv-SE" sz="1400" dirty="0"/>
            </a:br>
            <a:r>
              <a:rPr lang="sv-SE" sz="1400" dirty="0"/>
              <a:t>		</a:t>
            </a:r>
          </a:p>
          <a:p>
            <a:pPr marL="0" indent="0">
              <a:buNone/>
            </a:pPr>
            <a:r>
              <a:rPr lang="sv-SE" sz="1400" dirty="0"/>
              <a:t>12 nov			Falköping		HCL Vit</a:t>
            </a:r>
          </a:p>
          <a:p>
            <a:pPr marL="0" indent="0">
              <a:buNone/>
            </a:pPr>
            <a:endParaRPr lang="sv-SE" sz="1400" dirty="0"/>
          </a:p>
          <a:p>
            <a:pPr marL="0" indent="0">
              <a:buNone/>
            </a:pPr>
            <a:r>
              <a:rPr lang="sv-SE" sz="1400" dirty="0"/>
              <a:t>19 nov			Lödöse		HCL Röd </a:t>
            </a:r>
          </a:p>
          <a:p>
            <a:pPr marL="0" indent="0">
              <a:buNone/>
            </a:pPr>
            <a:r>
              <a:rPr lang="sv-SE" sz="1400" dirty="0"/>
              <a:t>								</a:t>
            </a:r>
          </a:p>
          <a:p>
            <a:pPr marL="0" indent="0">
              <a:buNone/>
            </a:pPr>
            <a:r>
              <a:rPr lang="sv-SE" sz="1400" dirty="0"/>
              <a:t>3 dec			Mariestad		HCL Vit</a:t>
            </a:r>
          </a:p>
          <a:p>
            <a:pPr marL="0" indent="0">
              <a:buNone/>
            </a:pPr>
            <a:r>
              <a:rPr lang="sv-SE" sz="1400" dirty="0"/>
              <a:t>			Skara		HCL Röd	</a:t>
            </a:r>
          </a:p>
          <a:p>
            <a:pPr marL="0" indent="0">
              <a:buNone/>
            </a:pPr>
            <a:endParaRPr lang="sv-SE" sz="1400" dirty="0"/>
          </a:p>
          <a:p>
            <a:pPr marL="0" indent="0">
              <a:buNone/>
            </a:pPr>
            <a:r>
              <a:rPr lang="sv-SE" sz="1400" dirty="0"/>
              <a:t>14 jan			Vänersborg		HCL Vit</a:t>
            </a:r>
          </a:p>
          <a:p>
            <a:pPr marL="0" indent="0">
              <a:buNone/>
            </a:pPr>
            <a:r>
              <a:rPr lang="sv-SE" sz="1400" dirty="0"/>
              <a:t>			Tibro		HCL Röd</a:t>
            </a:r>
          </a:p>
          <a:p>
            <a:pPr marL="0" indent="0">
              <a:buNone/>
            </a:pPr>
            <a:endParaRPr lang="sv-SE" sz="1400" dirty="0"/>
          </a:p>
          <a:p>
            <a:pPr marL="0" indent="0">
              <a:buNone/>
            </a:pPr>
            <a:r>
              <a:rPr lang="sv-SE" sz="1400" dirty="0"/>
              <a:t>4 feb			Mariestad		HCL Vit </a:t>
            </a:r>
          </a:p>
          <a:p>
            <a:pPr marL="0" indent="0">
              <a:buNone/>
            </a:pPr>
            <a:r>
              <a:rPr lang="sv-SE" sz="1400" dirty="0"/>
              <a:t>			Lidköping		HCL Röd</a:t>
            </a:r>
          </a:p>
          <a:p>
            <a:pPr marL="0" indent="0">
              <a:buNone/>
            </a:pPr>
            <a:r>
              <a:rPr lang="sv-SE" sz="1400" dirty="0"/>
              <a:t> </a:t>
            </a:r>
            <a:br>
              <a:rPr lang="sv-SE" sz="1400" dirty="0"/>
            </a:br>
            <a:r>
              <a:rPr lang="sv-SE" sz="1400" dirty="0"/>
              <a:t>25 feb			Tidaholm		HCL Vit</a:t>
            </a:r>
          </a:p>
          <a:p>
            <a:pPr marL="0" indent="0">
              <a:buNone/>
            </a:pPr>
            <a:r>
              <a:rPr lang="sv-SE" sz="1400" dirty="0"/>
              <a:t>			Falköping		HCL Röd</a:t>
            </a:r>
          </a:p>
        </p:txBody>
      </p:sp>
      <p:pic>
        <p:nvPicPr>
          <p:cNvPr id="4" name="Bildobjekt 3" descr="Tupp 100dpi.png">
            <a:extLst>
              <a:ext uri="{FF2B5EF4-FFF2-40B4-BE49-F238E27FC236}">
                <a16:creationId xmlns:a16="http://schemas.microsoft.com/office/drawing/2014/main" id="{35ADCD86-23BA-8446-9712-39D355166100}"/>
              </a:ext>
            </a:extLst>
          </p:cNvPr>
          <p:cNvPicPr>
            <a:picLocks noChangeAspect="1"/>
          </p:cNvPicPr>
          <p:nvPr/>
        </p:nvPicPr>
        <p:blipFill>
          <a:blip r:embed="rId2" cstate="print"/>
          <a:stretch>
            <a:fillRect/>
          </a:stretch>
        </p:blipFill>
        <p:spPr>
          <a:xfrm>
            <a:off x="6870446" y="5100643"/>
            <a:ext cx="2008699" cy="1482719"/>
          </a:xfrm>
          <a:prstGeom prst="rect">
            <a:avLst/>
          </a:prstGeom>
        </p:spPr>
      </p:pic>
      <p:sp>
        <p:nvSpPr>
          <p:cNvPr id="9" name="Rubrik 1">
            <a:extLst>
              <a:ext uri="{FF2B5EF4-FFF2-40B4-BE49-F238E27FC236}">
                <a16:creationId xmlns:a16="http://schemas.microsoft.com/office/drawing/2014/main" id="{F400F65F-9203-A646-B841-D78D377E9896}"/>
              </a:ext>
            </a:extLst>
          </p:cNvPr>
          <p:cNvSpPr txBox="1">
            <a:spLocks noGrp="1"/>
          </p:cNvSpPr>
          <p:nvPr>
            <p:ph type="title"/>
          </p:nvPr>
        </p:nvSpPr>
        <p:spPr>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sz="6000" b="1" dirty="0">
                <a:ln w="57150">
                  <a:solidFill>
                    <a:srgbClr val="C00000"/>
                  </a:solidFill>
                </a:ln>
                <a:effectLst>
                  <a:outerShdw blurRad="38100" dist="38100" dir="2700000" algn="tl">
                    <a:srgbClr val="000000">
                      <a:alpha val="43137"/>
                    </a:srgbClr>
                  </a:outerShdw>
                </a:effectLst>
                <a:latin typeface="Princetown Solid" pitchFamily="18" charset="0"/>
              </a:rPr>
              <a:t>POOLSPEL D1 (U10)</a:t>
            </a:r>
            <a:endParaRPr lang="sv-SE" sz="6000" dirty="0"/>
          </a:p>
        </p:txBody>
      </p:sp>
    </p:spTree>
    <p:extLst>
      <p:ext uri="{BB962C8B-B14F-4D97-AF65-F5344CB8AC3E}">
        <p14:creationId xmlns:p14="http://schemas.microsoft.com/office/powerpoint/2010/main" val="54143837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1056</Words>
  <Application>Microsoft Office PowerPoint</Application>
  <PresentationFormat>Bildspel på skärmen (4:3)</PresentationFormat>
  <Paragraphs>168</Paragraphs>
  <Slides>18</Slides>
  <Notes>1</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18</vt:i4>
      </vt:variant>
    </vt:vector>
  </HeadingPairs>
  <TitlesOfParts>
    <vt:vector size="24" baseType="lpstr">
      <vt:lpstr>Arial</vt:lpstr>
      <vt:lpstr>Calibri</vt:lpstr>
      <vt:lpstr>Princetown Solid</vt:lpstr>
      <vt:lpstr>Relative-Book</vt:lpstr>
      <vt:lpstr>Wingdings</vt:lpstr>
      <vt:lpstr>Office-tema</vt:lpstr>
      <vt:lpstr>FÖRÄLDRAMÖTE 2022/2023</vt:lpstr>
      <vt:lpstr>STYRELSEN</vt:lpstr>
      <vt:lpstr>ÖVRIGA ROLLER</vt:lpstr>
      <vt:lpstr>LEDARE Team -13 </vt:lpstr>
      <vt:lpstr>TRÄNINGSGRUPPER</vt:lpstr>
      <vt:lpstr>TRÄNING TG4 </vt:lpstr>
      <vt:lpstr>ALLMÄNT VID TRÄNING</vt:lpstr>
      <vt:lpstr>MATERIAL</vt:lpstr>
      <vt:lpstr>POOLSPEL D1 (U10)</vt:lpstr>
      <vt:lpstr>POOLSPEL</vt:lpstr>
      <vt:lpstr>HEMMAPLANSMODELLEN Svenska Ishockeyförbundet</vt:lpstr>
      <vt:lpstr>ROOSTERCAMP</vt:lpstr>
      <vt:lpstr>FÖRÄLDERNS ROLL</vt:lpstr>
      <vt:lpstr>BEMANNING</vt:lpstr>
      <vt:lpstr>MARKNAD</vt:lpstr>
      <vt:lpstr>LAGET.SE</vt:lpstr>
      <vt:lpstr>ÖVRIGT</vt:lpstr>
      <vt:lpstr>ÖVRIGT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30</dc:title>
  <dc:creator>Magnus Noreen</dc:creator>
  <cp:lastModifiedBy>Johan Rexhag</cp:lastModifiedBy>
  <cp:revision>127</cp:revision>
  <dcterms:created xsi:type="dcterms:W3CDTF">2019-08-23T16:39:46Z</dcterms:created>
  <dcterms:modified xsi:type="dcterms:W3CDTF">2022-10-14T15:25:35Z</dcterms:modified>
</cp:coreProperties>
</file>