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66" r:id="rId2"/>
    <p:sldId id="268" r:id="rId3"/>
    <p:sldId id="270" r:id="rId4"/>
    <p:sldId id="277" r:id="rId5"/>
    <p:sldId id="271" r:id="rId6"/>
    <p:sldId id="279" r:id="rId7"/>
    <p:sldId id="278" r:id="rId8"/>
    <p:sldId id="272" r:id="rId9"/>
    <p:sldId id="273" r:id="rId10"/>
    <p:sldId id="27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88497" autoAdjust="0"/>
  </p:normalViewPr>
  <p:slideViewPr>
    <p:cSldViewPr snapToGrid="0">
      <p:cViewPr varScale="1">
        <p:scale>
          <a:sx n="76" d="100"/>
          <a:sy n="76" d="100"/>
        </p:scale>
        <p:origin x="93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87DC4-EDEB-437E-8FB5-1F084CE1C747}" type="datetimeFigureOut">
              <a:rPr lang="sv-SE" smtClean="0"/>
              <a:t>2023-04-18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441D55-A90B-4136-B53B-4EF39A64859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488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4467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784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Tyvärr är knäskador vanliga, exempelvis är risken för att skada det främre korsbandet i knäleden mer än dubbelt så stor jämfört med pojk- och herrfotboll.</a:t>
            </a:r>
          </a:p>
          <a:p>
            <a:endParaRPr lang="sv-SE" b="1" i="0" dirty="0">
              <a:solidFill>
                <a:srgbClr val="1F1F1F"/>
              </a:solidFill>
              <a:effectLst/>
              <a:latin typeface="Stag Sans"/>
            </a:endParaRPr>
          </a:p>
          <a:p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Under 2009 genomfördes forskningsprojektet Knäkontrollstudien i svensk flickfotboll. Studien är världens hittills största skadeförebyggande undersökning inom idrott. Resultaten visar att nästan 2/3 av alla främre korsbandsskador hos fotbollsspelande tonårstjejer kan förebyggas med ett speciellt uppvärmningsprogram</a:t>
            </a:r>
          </a:p>
          <a:p>
            <a:endParaRPr lang="sv-SE" b="1" i="0" dirty="0">
              <a:solidFill>
                <a:srgbClr val="1F1F1F"/>
              </a:solidFill>
              <a:effectLst/>
              <a:latin typeface="Stag Sans"/>
            </a:endParaRPr>
          </a:p>
          <a:p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Totalt deltog 4564 spelare i studien. </a:t>
            </a:r>
          </a:p>
          <a:p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Resultat - För de spelare i träningsgruppen som regelbundet genomfört uppvärmningsprogrammet (i genomsnitt minst ett pass i veckan under säsongen) sågs en kraftigt minskad risk för alla akuta knäskador, inklusive främre korsbandsskador och övriga svåra knäskador. Spelare i träningsgruppen som endast utförde programmet sporadiskt drabbades dock av skador i liknande omfattning som kontrollgruppen.</a:t>
            </a:r>
          </a:p>
          <a:p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Vanliga förekommande övningar:</a:t>
            </a:r>
          </a:p>
          <a:p>
            <a:pPr marL="171450" indent="-171450">
              <a:buFontTx/>
              <a:buChar char="-"/>
            </a:pPr>
            <a:r>
              <a:rPr lang="sv-SE" b="0" i="0" dirty="0" err="1">
                <a:solidFill>
                  <a:srgbClr val="1F1F1F"/>
                </a:solidFill>
                <a:effectLst/>
                <a:latin typeface="Stag Sans"/>
              </a:rPr>
              <a:t>Enbensknäböj</a:t>
            </a:r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pPr marL="171450" indent="-171450">
              <a:buFontTx/>
              <a:buChar char="-"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Knäböj båda benen</a:t>
            </a:r>
          </a:p>
          <a:p>
            <a:pPr marL="171450" indent="-171450">
              <a:buFontTx/>
              <a:buChar char="-"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Hopp och landning</a:t>
            </a:r>
          </a:p>
          <a:p>
            <a:pPr marL="171450" indent="-171450">
              <a:buFontTx/>
              <a:buChar char="-"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Utfallssteg</a:t>
            </a:r>
          </a:p>
          <a:p>
            <a:pPr marL="171450" indent="-171450">
              <a:buFontTx/>
              <a:buChar char="-"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Bäckenlyft</a:t>
            </a:r>
          </a:p>
          <a:p>
            <a:pPr marL="171450" indent="-171450">
              <a:buFontTx/>
              <a:buChar char="-"/>
            </a:pPr>
            <a:endParaRPr lang="sv-SE" b="0" i="0" dirty="0">
              <a:solidFill>
                <a:srgbClr val="1F1F1F"/>
              </a:solidFill>
              <a:effectLst/>
              <a:latin typeface="Stag Sans"/>
            </a:endParaRPr>
          </a:p>
          <a:p>
            <a:pPr marL="0" indent="0">
              <a:buFontTx/>
              <a:buNone/>
            </a:pPr>
            <a:r>
              <a:rPr lang="sv-SE" b="0" i="0" dirty="0">
                <a:solidFill>
                  <a:srgbClr val="1F1F1F"/>
                </a:solidFill>
                <a:effectLst/>
                <a:latin typeface="Stag Sans"/>
              </a:rPr>
              <a:t>Fallhoppstest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5250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485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9851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7197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41D55-A90B-4136-B53B-4EF39A64859C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678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fotboll/tranare/spelarutbildning/knakontroll/om-knakontrol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dium.s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6000" dirty="0">
                <a:solidFill>
                  <a:schemeClr val="accent1"/>
                </a:solidFill>
              </a:rPr>
              <a:t>Hällby flickor -13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Föräldramöte 2023-04-18</a:t>
            </a:r>
          </a:p>
        </p:txBody>
      </p:sp>
    </p:spTree>
    <p:extLst>
      <p:ext uri="{BB962C8B-B14F-4D97-AF65-F5344CB8AC3E}">
        <p14:creationId xmlns:p14="http://schemas.microsoft.com/office/powerpoint/2010/main" val="305889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Föräldragrupp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Förslag på några uppdrag som vi tänker en föräldragrupp skulle kunna stötta i: </a:t>
            </a:r>
          </a:p>
          <a:p>
            <a:r>
              <a:rPr lang="sv-SE" dirty="0">
                <a:solidFill>
                  <a:schemeClr val="bg1"/>
                </a:solidFill>
              </a:rPr>
              <a:t>Samordna pantinsamlingen</a:t>
            </a:r>
          </a:p>
          <a:p>
            <a:r>
              <a:rPr lang="sv-SE" dirty="0">
                <a:solidFill>
                  <a:schemeClr val="bg1"/>
                </a:solidFill>
              </a:rPr>
              <a:t>Ansvara för </a:t>
            </a:r>
            <a:r>
              <a:rPr lang="sv-SE" dirty="0" err="1">
                <a:solidFill>
                  <a:schemeClr val="bg1"/>
                </a:solidFill>
              </a:rPr>
              <a:t>swishnumret</a:t>
            </a:r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Stötta och samordna roliga aktiviteter - förslagsvis sista matchen i juni och september</a:t>
            </a:r>
          </a:p>
        </p:txBody>
      </p:sp>
    </p:spTree>
    <p:extLst>
      <p:ext uri="{BB962C8B-B14F-4D97-AF65-F5344CB8AC3E}">
        <p14:creationId xmlns:p14="http://schemas.microsoft.com/office/powerpoint/2010/main" val="4082114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Några funderingar från er föräldrar?</a:t>
            </a:r>
          </a:p>
        </p:txBody>
      </p:sp>
    </p:spTree>
    <p:extLst>
      <p:ext uri="{BB962C8B-B14F-4D97-AF65-F5344CB8AC3E}">
        <p14:creationId xmlns:p14="http://schemas.microsoft.com/office/powerpoint/2010/main" val="409469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Presentation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Ledarpresentation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Anna Berg - administrationsansvarig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Filip Vretlund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Henrik Larsson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Johanna Käll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pPr marL="228600" lvl="1"/>
            <a:r>
              <a:rPr lang="sv-SE" sz="2400" dirty="0">
                <a:solidFill>
                  <a:schemeClr val="bg1"/>
                </a:solidFill>
              </a:rPr>
              <a:t>Föräldrapresentation</a:t>
            </a:r>
          </a:p>
        </p:txBody>
      </p:sp>
    </p:spTree>
    <p:extLst>
      <p:ext uri="{BB962C8B-B14F-4D97-AF65-F5344CB8AC3E}">
        <p14:creationId xmlns:p14="http://schemas.microsoft.com/office/powerpoint/2010/main" val="290892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Våra förväntningar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sv-SE" sz="2800" dirty="0">
                <a:solidFill>
                  <a:schemeClr val="bg1"/>
                </a:solidFill>
              </a:rPr>
              <a:t>Det absolut viktigast med både träning och match är att tjejerna har </a:t>
            </a:r>
            <a:r>
              <a:rPr lang="sv-SE" sz="2800" i="1" dirty="0">
                <a:solidFill>
                  <a:schemeClr val="bg1"/>
                </a:solidFill>
              </a:rPr>
              <a:t>roligt</a:t>
            </a:r>
            <a:r>
              <a:rPr lang="sv-SE" sz="2800" dirty="0">
                <a:solidFill>
                  <a:schemeClr val="bg1"/>
                </a:solidFill>
              </a:rPr>
              <a:t>, känner en </a:t>
            </a:r>
            <a:r>
              <a:rPr lang="sv-SE" sz="2800" i="1" dirty="0">
                <a:solidFill>
                  <a:schemeClr val="bg1"/>
                </a:solidFill>
              </a:rPr>
              <a:t>trygghet</a:t>
            </a:r>
            <a:r>
              <a:rPr lang="sv-SE" sz="2800" dirty="0">
                <a:solidFill>
                  <a:schemeClr val="bg1"/>
                </a:solidFill>
              </a:rPr>
              <a:t>, att tillfällena bidrar till </a:t>
            </a:r>
            <a:r>
              <a:rPr lang="sv-SE" sz="2800" i="1" dirty="0">
                <a:solidFill>
                  <a:schemeClr val="bg1"/>
                </a:solidFill>
              </a:rPr>
              <a:t>lärande</a:t>
            </a:r>
            <a:r>
              <a:rPr lang="sv-SE" sz="2800" dirty="0">
                <a:solidFill>
                  <a:schemeClr val="bg1"/>
                </a:solidFill>
              </a:rPr>
              <a:t> och att alla </a:t>
            </a:r>
            <a:r>
              <a:rPr lang="sv-SE" sz="2800" i="1" dirty="0">
                <a:solidFill>
                  <a:schemeClr val="bg1"/>
                </a:solidFill>
              </a:rPr>
              <a:t>gör så gott de kan</a:t>
            </a:r>
            <a:r>
              <a:rPr lang="sv-SE" sz="2800" dirty="0">
                <a:solidFill>
                  <a:schemeClr val="bg1"/>
                </a:solidFill>
              </a:rPr>
              <a:t> efter sin förmåga. Detta försöker vi ledare möjliggöra så gott vi kan, men vi vill också att ni föräldrar:</a:t>
            </a:r>
          </a:p>
          <a:p>
            <a:pPr marL="0" indent="0" algn="ctr">
              <a:buNone/>
            </a:pPr>
            <a:endParaRPr lang="sv-SE" sz="2800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Förbereder tjejerna så gott ni kan – både med energi i form av mat och vätska men också genom uppmuntran. </a:t>
            </a:r>
          </a:p>
          <a:p>
            <a:r>
              <a:rPr lang="sv-SE" dirty="0">
                <a:solidFill>
                  <a:schemeClr val="bg1"/>
                </a:solidFill>
              </a:rPr>
              <a:t>Prata gärna laganda/kamratskap hemma – hur är man en bra lagkamrat? </a:t>
            </a:r>
          </a:p>
          <a:p>
            <a:r>
              <a:rPr lang="sv-SE" dirty="0">
                <a:solidFill>
                  <a:schemeClr val="bg1"/>
                </a:solidFill>
              </a:rPr>
              <a:t>Fokusera på ansträngningen (gjort så gott man kan) och inte på prestation.</a:t>
            </a:r>
          </a:p>
          <a:p>
            <a:r>
              <a:rPr lang="sv-SE" dirty="0">
                <a:solidFill>
                  <a:schemeClr val="bg1"/>
                </a:solidFill>
              </a:rPr>
              <a:t>Kom gärna och titta när vi tränar och spelar match.</a:t>
            </a:r>
          </a:p>
          <a:p>
            <a:r>
              <a:rPr lang="sv-SE" dirty="0">
                <a:solidFill>
                  <a:schemeClr val="bg1"/>
                </a:solidFill>
              </a:rPr>
              <a:t>Dela gärna med er till oss ledare om det är något särskilt som vi ska tänka på kring just ditt barn (meddela ev. allergier till Anna). 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02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3832FE-DDB0-18CF-A98A-437E1B40F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7-manna - förändringar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69FE6DB9-BA0F-D8D7-F39E-98D09FB5C2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2714" b="2431"/>
          <a:stretch/>
        </p:blipFill>
        <p:spPr>
          <a:xfrm>
            <a:off x="1230392" y="2133600"/>
            <a:ext cx="9063790" cy="4427621"/>
          </a:xfrm>
        </p:spPr>
      </p:pic>
    </p:spTree>
    <p:extLst>
      <p:ext uri="{BB962C8B-B14F-4D97-AF65-F5344CB8AC3E}">
        <p14:creationId xmlns:p14="http://schemas.microsoft.com/office/powerpoint/2010/main" val="33825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Träningar och matcher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88800" y="2495051"/>
            <a:ext cx="9196902" cy="36097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TRÄNINGAR:</a:t>
            </a:r>
          </a:p>
          <a:p>
            <a:r>
              <a:rPr lang="sv-SE" sz="1800" dirty="0">
                <a:solidFill>
                  <a:schemeClr val="bg1"/>
                </a:solidFill>
              </a:rPr>
              <a:t>Tisdagar mellan kl. 17:30-18:45 på </a:t>
            </a:r>
            <a:r>
              <a:rPr lang="sv-SE" sz="1800" dirty="0" err="1">
                <a:solidFill>
                  <a:schemeClr val="bg1"/>
                </a:solidFill>
              </a:rPr>
              <a:t>Gustavsborg</a:t>
            </a:r>
            <a:endParaRPr lang="sv-SE" sz="1800" dirty="0">
              <a:solidFill>
                <a:schemeClr val="bg1"/>
              </a:solidFill>
            </a:endParaRPr>
          </a:p>
          <a:p>
            <a:r>
              <a:rPr lang="sv-SE" sz="1800" dirty="0">
                <a:solidFill>
                  <a:schemeClr val="bg1"/>
                </a:solidFill>
              </a:rPr>
              <a:t>Torsdagar mellan kl. 17:30-18:30 på </a:t>
            </a:r>
            <a:r>
              <a:rPr lang="sv-SE" sz="1800" dirty="0" err="1">
                <a:solidFill>
                  <a:schemeClr val="bg1"/>
                </a:solidFill>
              </a:rPr>
              <a:t>Gustavsborg</a:t>
            </a:r>
            <a:endParaRPr lang="sv-SE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sz="11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MATCHER:</a:t>
            </a:r>
          </a:p>
          <a:p>
            <a:r>
              <a:rPr lang="sv-SE" sz="1800" dirty="0">
                <a:solidFill>
                  <a:schemeClr val="bg1"/>
                </a:solidFill>
              </a:rPr>
              <a:t>Samling för gemensamt ombyte 60 minuter innan match.</a:t>
            </a:r>
          </a:p>
          <a:p>
            <a:r>
              <a:rPr lang="sv-SE" sz="1800" dirty="0">
                <a:solidFill>
                  <a:schemeClr val="bg1"/>
                </a:solidFill>
              </a:rPr>
              <a:t>Vi kommer försöka låta tjejerna prova på att spela på olika positioner – hjälp oss att uppmuntra till detta!</a:t>
            </a:r>
          </a:p>
          <a:p>
            <a:r>
              <a:rPr lang="sv-SE" sz="1800" dirty="0">
                <a:solidFill>
                  <a:schemeClr val="bg1"/>
                </a:solidFill>
              </a:rPr>
              <a:t>3 avbytare rekommenderas av fotbollsförbundet - ambitionen är därmed att tjejerna kommer att få spela 2/3 av varje match. </a:t>
            </a:r>
          </a:p>
        </p:txBody>
      </p:sp>
    </p:spTree>
    <p:extLst>
      <p:ext uri="{BB962C8B-B14F-4D97-AF65-F5344CB8AC3E}">
        <p14:creationId xmlns:p14="http://schemas.microsoft.com/office/powerpoint/2010/main" val="315155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FF7F43-7DF2-10DB-2E7D-6F14BD21A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/>
                </a:solidFill>
              </a:rPr>
              <a:t>Knäkontroll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449532-FE58-53AE-0F29-7FD27E61B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sz="1900" i="0" dirty="0">
                <a:solidFill>
                  <a:srgbClr val="1F1F1F"/>
                </a:solidFill>
                <a:effectLst/>
              </a:rPr>
              <a:t>Knäkontrollprogrammet minskar risken att drabbas av en främre korsbandsskada med 64%.</a:t>
            </a:r>
          </a:p>
          <a:p>
            <a:pPr algn="l"/>
            <a:r>
              <a:rPr lang="sv-SE" sz="1900" i="0" dirty="0">
                <a:solidFill>
                  <a:srgbClr val="1F1F1F"/>
                </a:solidFill>
                <a:effectLst/>
              </a:rPr>
              <a:t>Rekommendationen är att börja med dessa övningar när tjejerna är i 10-12-års ålder och att de sedan blir en självklar del i träningen. Allt i syfte att utveckla ett rörelsemönster som ökar tjejernas chanser att förbli skadefria.</a:t>
            </a:r>
          </a:p>
          <a:p>
            <a:pPr algn="l"/>
            <a:r>
              <a:rPr lang="sv-SE" sz="1900" i="0" dirty="0">
                <a:solidFill>
                  <a:srgbClr val="1F1F1F"/>
                </a:solidFill>
                <a:effectLst/>
              </a:rPr>
              <a:t>Knäkontroll är ett neuromuskulärt träningsprogram där syftet med övningarna är att förbättra:</a:t>
            </a:r>
          </a:p>
          <a:p>
            <a:pPr marL="441325" indent="0" algn="l">
              <a:buNone/>
            </a:pPr>
            <a:r>
              <a:rPr lang="sv-SE" sz="1700" i="0" dirty="0">
                <a:solidFill>
                  <a:srgbClr val="1F1F1F"/>
                </a:solidFill>
                <a:effectLst/>
              </a:rPr>
              <a:t>- Utförandet av olika rörelsemönster med god knäkontroll – knä över fot       </a:t>
            </a:r>
            <a:br>
              <a:rPr lang="sv-SE" sz="1700" i="0" dirty="0">
                <a:solidFill>
                  <a:srgbClr val="1F1F1F"/>
                </a:solidFill>
                <a:effectLst/>
              </a:rPr>
            </a:br>
            <a:r>
              <a:rPr lang="sv-SE" sz="1700" i="0" dirty="0">
                <a:solidFill>
                  <a:srgbClr val="1F1F1F"/>
                </a:solidFill>
                <a:effectLst/>
              </a:rPr>
              <a:t>- Balansen</a:t>
            </a:r>
            <a:br>
              <a:rPr lang="sv-SE" sz="1700" i="0" dirty="0">
                <a:solidFill>
                  <a:srgbClr val="1F1F1F"/>
                </a:solidFill>
                <a:effectLst/>
              </a:rPr>
            </a:br>
            <a:r>
              <a:rPr lang="sv-SE" sz="1700" i="0" dirty="0">
                <a:solidFill>
                  <a:srgbClr val="1F1F1F"/>
                </a:solidFill>
                <a:effectLst/>
              </a:rPr>
              <a:t>- Styrkan i baksida lår (hamstrings)</a:t>
            </a:r>
            <a:br>
              <a:rPr lang="sv-SE" sz="1700" i="0" dirty="0">
                <a:solidFill>
                  <a:srgbClr val="1F1F1F"/>
                </a:solidFill>
                <a:effectLst/>
              </a:rPr>
            </a:br>
            <a:r>
              <a:rPr lang="sv-SE" sz="1700" i="0" dirty="0">
                <a:solidFill>
                  <a:srgbClr val="1F1F1F"/>
                </a:solidFill>
                <a:effectLst/>
              </a:rPr>
              <a:t>- </a:t>
            </a:r>
            <a:r>
              <a:rPr lang="sv-SE" sz="1700" i="0" dirty="0" err="1">
                <a:solidFill>
                  <a:srgbClr val="1F1F1F"/>
                </a:solidFill>
                <a:effectLst/>
              </a:rPr>
              <a:t>Landningsteknik</a:t>
            </a:r>
            <a:r>
              <a:rPr lang="sv-SE" sz="1700" i="0" dirty="0">
                <a:solidFill>
                  <a:srgbClr val="1F1F1F"/>
                </a:solidFill>
                <a:effectLst/>
              </a:rPr>
              <a:t> och riktningsförändringar med god knäkontroll</a:t>
            </a:r>
            <a:br>
              <a:rPr lang="sv-SE" sz="1700" i="0" dirty="0">
                <a:solidFill>
                  <a:srgbClr val="1F1F1F"/>
                </a:solidFill>
                <a:effectLst/>
              </a:rPr>
            </a:br>
            <a:r>
              <a:rPr lang="sv-SE" sz="1700" i="0" dirty="0">
                <a:solidFill>
                  <a:srgbClr val="1F1F1F"/>
                </a:solidFill>
                <a:effectLst/>
              </a:rPr>
              <a:t>- Rörligheten i flera leder och muskler i specifika övningar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852CC52-66CF-DA2B-E114-7EBBFC56DF28}"/>
              </a:ext>
            </a:extLst>
          </p:cNvPr>
          <p:cNvSpPr txBox="1"/>
          <p:nvPr/>
        </p:nvSpPr>
        <p:spPr>
          <a:xfrm>
            <a:off x="3779520" y="59361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3"/>
              </a:rPr>
              <a:t>Om knäkontroll (sisuforlag.se)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6562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solidFill>
                  <a:schemeClr val="bg2"/>
                </a:solidFill>
              </a:rPr>
              <a:t>Preliminär matchplan</a:t>
            </a:r>
            <a:endParaRPr lang="sv-SE" dirty="0">
              <a:solidFill>
                <a:schemeClr val="bg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18371" y="2388371"/>
            <a:ext cx="4815103" cy="40212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sz="1800" dirty="0">
                <a:solidFill>
                  <a:schemeClr val="bg1"/>
                </a:solidFill>
              </a:rPr>
              <a:t>MATCHPLAN:</a:t>
            </a:r>
          </a:p>
          <a:p>
            <a:r>
              <a:rPr lang="sv-SE" sz="1400" dirty="0">
                <a:solidFill>
                  <a:schemeClr val="bg1"/>
                </a:solidFill>
              </a:rPr>
              <a:t>Spelschema är preliminärt, vet ni redan nu att någon av tjejerna är förhindrad en match så återkom </a:t>
            </a:r>
            <a:r>
              <a:rPr lang="sv-SE" sz="1400" i="1" u="sng" dirty="0">
                <a:solidFill>
                  <a:schemeClr val="bg1"/>
                </a:solidFill>
              </a:rPr>
              <a:t>snarast</a:t>
            </a:r>
            <a:r>
              <a:rPr lang="sv-SE" sz="1400" dirty="0">
                <a:solidFill>
                  <a:schemeClr val="bg1"/>
                </a:solidFill>
              </a:rPr>
              <a:t> så ska vi se vad vi kan göra. </a:t>
            </a:r>
          </a:p>
          <a:p>
            <a:r>
              <a:rPr lang="sv-SE" sz="1400" dirty="0">
                <a:solidFill>
                  <a:schemeClr val="bg1"/>
                </a:solidFill>
              </a:rPr>
              <a:t>Matchplanen kommer läggas ut på laget.se inom kort.</a:t>
            </a:r>
          </a:p>
          <a:p>
            <a:r>
              <a:rPr lang="sv-SE" sz="1400" dirty="0">
                <a:solidFill>
                  <a:schemeClr val="bg1"/>
                </a:solidFill>
              </a:rPr>
              <a:t>Reserver kommer bli in-ringda, i första hand de som spelar antal färre matcher.</a:t>
            </a:r>
          </a:p>
          <a:p>
            <a:r>
              <a:rPr lang="sv-SE" sz="1400" dirty="0">
                <a:solidFill>
                  <a:schemeClr val="bg1"/>
                </a:solidFill>
              </a:rPr>
              <a:t>Höstens matcher är:</a:t>
            </a:r>
          </a:p>
          <a:p>
            <a:pPr marL="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sv-SE" sz="1400" dirty="0">
                <a:solidFill>
                  <a:schemeClr val="bg1"/>
                </a:solidFill>
              </a:rPr>
              <a:t>13 augusti kl. 14:00 (hemma mot Syrianska)</a:t>
            </a:r>
          </a:p>
          <a:p>
            <a:pPr marL="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sv-SE" sz="1400" dirty="0">
                <a:solidFill>
                  <a:schemeClr val="bg1"/>
                </a:solidFill>
              </a:rPr>
              <a:t>27 augusti kl. 14:00 (hemma mot United)</a:t>
            </a:r>
          </a:p>
          <a:p>
            <a:pPr marL="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sv-SE" sz="1400" dirty="0">
                <a:solidFill>
                  <a:schemeClr val="bg1"/>
                </a:solidFill>
              </a:rPr>
              <a:t>3 september kl.11:00 (hemma mot Ärla/</a:t>
            </a:r>
            <a:r>
              <a:rPr lang="sv-SE" sz="1400" dirty="0" err="1">
                <a:solidFill>
                  <a:schemeClr val="bg1"/>
                </a:solidFill>
              </a:rPr>
              <a:t>Stenkvista</a:t>
            </a:r>
            <a:r>
              <a:rPr lang="sv-SE" sz="1400" dirty="0">
                <a:solidFill>
                  <a:schemeClr val="bg1"/>
                </a:solidFill>
              </a:rPr>
              <a:t>)</a:t>
            </a:r>
          </a:p>
          <a:p>
            <a:pPr marL="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sv-SE" sz="1400" dirty="0">
                <a:solidFill>
                  <a:schemeClr val="bg1"/>
                </a:solidFill>
              </a:rPr>
              <a:t>10 september (borta mot Viljan)</a:t>
            </a:r>
          </a:p>
          <a:p>
            <a:pPr marL="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sv-SE" sz="1400" dirty="0">
                <a:solidFill>
                  <a:schemeClr val="bg1"/>
                </a:solidFill>
              </a:rPr>
              <a:t>24 september kl. 14:00 (borta mot Kvicksund)</a:t>
            </a:r>
            <a:endParaRPr lang="sv-SE" sz="1200" dirty="0">
              <a:solidFill>
                <a:schemeClr val="bg1"/>
              </a:solidFill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74D97EA7-E97C-CB29-2963-32A823655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685" y="1607820"/>
            <a:ext cx="6778944" cy="4801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395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Lagkassan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LAGKASSA:</a:t>
            </a:r>
          </a:p>
          <a:p>
            <a:r>
              <a:rPr lang="sv-SE" dirty="0">
                <a:solidFill>
                  <a:schemeClr val="bg1"/>
                </a:solidFill>
              </a:rPr>
              <a:t>Nuläge – XXX kr</a:t>
            </a:r>
          </a:p>
          <a:p>
            <a:r>
              <a:rPr lang="sv-SE" dirty="0">
                <a:solidFill>
                  <a:schemeClr val="bg1"/>
                </a:solidFill>
              </a:rPr>
              <a:t>Vi välkomnar såklart sponsorer</a:t>
            </a:r>
            <a:r>
              <a:rPr lang="sv-SE" dirty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</a:p>
          <a:p>
            <a:r>
              <a:rPr lang="sv-SE" dirty="0">
                <a:solidFill>
                  <a:schemeClr val="bg1"/>
                </a:solidFill>
                <a:sym typeface="Wingdings" panose="05000000000000000000" pitchFamily="2" charset="2"/>
              </a:rPr>
              <a:t>Pant igen?</a:t>
            </a:r>
          </a:p>
          <a:p>
            <a:r>
              <a:rPr lang="sv-SE" dirty="0">
                <a:solidFill>
                  <a:schemeClr val="bg1"/>
                </a:solidFill>
                <a:sym typeface="Wingdings" panose="05000000000000000000" pitchFamily="2" charset="2"/>
              </a:rPr>
              <a:t>Kundvagnskörning</a:t>
            </a:r>
          </a:p>
          <a:p>
            <a:endParaRPr lang="sv-SE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  <a:sym typeface="Wingdings" panose="05000000000000000000" pitchFamily="2" charset="2"/>
              </a:rPr>
              <a:t>FÖRENINGEN:</a:t>
            </a:r>
          </a:p>
          <a:p>
            <a:r>
              <a:rPr lang="sv-SE" dirty="0">
                <a:solidFill>
                  <a:schemeClr val="bg1"/>
                </a:solidFill>
                <a:sym typeface="Wingdings" panose="05000000000000000000" pitchFamily="2" charset="2"/>
              </a:rPr>
              <a:t>Stadium</a:t>
            </a:r>
          </a:p>
          <a:p>
            <a:r>
              <a:rPr lang="sv-SE" dirty="0">
                <a:solidFill>
                  <a:schemeClr val="bg1"/>
                </a:solidFill>
                <a:sym typeface="Wingdings" panose="05000000000000000000" pitchFamily="2" charset="2"/>
              </a:rPr>
              <a:t>Kiosk och entrévärdar vid dammatcher</a:t>
            </a:r>
          </a:p>
          <a:p>
            <a:r>
              <a:rPr lang="sv-SE" dirty="0">
                <a:solidFill>
                  <a:schemeClr val="bg1"/>
                </a:solidFill>
                <a:sym typeface="Wingdings" panose="05000000000000000000" pitchFamily="2" charset="2"/>
              </a:rPr>
              <a:t>Kioskförsäljning vid våra hemma-matcher 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427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2"/>
                </a:solidFill>
              </a:rPr>
              <a:t>Stadium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b="1" dirty="0">
                <a:solidFill>
                  <a:schemeClr val="bg1"/>
                </a:solidFill>
                <a:effectLst/>
              </a:rPr>
              <a:t>Snabbt och enkelt</a:t>
            </a:r>
            <a:br>
              <a:rPr lang="sv-SE" sz="2000" dirty="0">
                <a:solidFill>
                  <a:schemeClr val="bg1"/>
                </a:solidFill>
              </a:rPr>
            </a:br>
            <a:r>
              <a:rPr lang="sv-SE" sz="2000" dirty="0">
                <a:solidFill>
                  <a:schemeClr val="bg1"/>
                </a:solidFill>
                <a:effectLst/>
              </a:rPr>
              <a:t>För att stödja din förening behöver du vara medlem på Stadium och inloggad på </a:t>
            </a:r>
            <a:r>
              <a:rPr lang="sv-SE" sz="2000" dirty="0">
                <a:solidFill>
                  <a:schemeClr val="bg1"/>
                </a:solidFill>
                <a:effectLst/>
                <a:hlinkClick r:id="rId3"/>
              </a:rPr>
              <a:t>www.stadium.se</a:t>
            </a:r>
            <a:r>
              <a:rPr lang="sv-SE" sz="2000" dirty="0">
                <a:solidFill>
                  <a:schemeClr val="bg1"/>
                </a:solidFill>
                <a:effectLst/>
              </a:rPr>
              <a:t>. Du gör dina föreningsval på ”Mina Sidor” </a:t>
            </a:r>
            <a:r>
              <a:rPr lang="sv-SE" sz="2000" dirty="0">
                <a:solidFill>
                  <a:schemeClr val="bg1"/>
                </a:solidFill>
                <a:effectLst/>
                <a:sym typeface="Wingdings" panose="05000000000000000000" pitchFamily="2" charset="2"/>
              </a:rPr>
              <a:t> ”Stöd din förening”</a:t>
            </a:r>
            <a:r>
              <a:rPr lang="sv-SE" sz="2000" dirty="0">
                <a:solidFill>
                  <a:schemeClr val="bg1"/>
                </a:solidFill>
                <a:effectLst/>
              </a:rPr>
              <a:t> Du kan välja att stödja upp till 4 föreningar. Här hittar du mer information: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9141" y="3912791"/>
            <a:ext cx="2377059" cy="224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99556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2584</TotalTime>
  <Words>737</Words>
  <Application>Microsoft Office PowerPoint</Application>
  <PresentationFormat>Bredbild</PresentationFormat>
  <Paragraphs>89</Paragraphs>
  <Slides>11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Stag Sans</vt:lpstr>
      <vt:lpstr>Trebuchet MS</vt:lpstr>
      <vt:lpstr>Berlin</vt:lpstr>
      <vt:lpstr>Hällby flickor -13</vt:lpstr>
      <vt:lpstr>Presentation</vt:lpstr>
      <vt:lpstr>Våra förväntningar</vt:lpstr>
      <vt:lpstr>7-manna - förändringar</vt:lpstr>
      <vt:lpstr>Träningar och matcher</vt:lpstr>
      <vt:lpstr>Knäkontroll</vt:lpstr>
      <vt:lpstr>Preliminär matchplan</vt:lpstr>
      <vt:lpstr>Lagkassan</vt:lpstr>
      <vt:lpstr>Stadium</vt:lpstr>
      <vt:lpstr>Föräldragrupp</vt:lpstr>
      <vt:lpstr>Några funderingar från er föräldrar?</vt:lpstr>
    </vt:vector>
  </TitlesOfParts>
  <Company>Eskilstuna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Hällby flickor -13</dc:title>
  <dc:creator>Johanna Käll</dc:creator>
  <cp:lastModifiedBy>Anna Berg</cp:lastModifiedBy>
  <cp:revision>25</cp:revision>
  <dcterms:created xsi:type="dcterms:W3CDTF">2022-04-24T04:53:14Z</dcterms:created>
  <dcterms:modified xsi:type="dcterms:W3CDTF">2023-04-18T18:10:13Z</dcterms:modified>
</cp:coreProperties>
</file>