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embeddedFontLst>
    <p:embeddedFont>
      <p:font typeface="IBM Plex Sans" charset="0"/>
      <p:regular r:id="rId16"/>
      <p:bold r:id="rId17"/>
      <p:italic r:id="rId18"/>
      <p:boldItalic r:id="rId19"/>
    </p:embeddedFont>
    <p:embeddedFont>
      <p:font typeface="Roboto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57" d="100"/>
          <a:sy n="157" d="100"/>
        </p:scale>
        <p:origin x="-294" y="-3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2993999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121d36ac261_0_26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121d36ac261_0_26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21d36ac261_0_26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21d36ac261_0_26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121d36ac261_0_26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121d36ac261_0_26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121d36ac261_0_26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121d36ac261_0_26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21d36ac261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21d36ac261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21d36ac261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21d36ac261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21d36ac261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21d36ac261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21d36ac261_0_27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21d36ac261_0_27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21d36ac261_0_26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121d36ac261_0_26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21d36ac261_0_16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121d36ac261_0_16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21d36ac261_0_26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121d36ac261_0_26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2138db05ac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2138db05ac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133225" y="1233175"/>
            <a:ext cx="44388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sv" sz="4070" b="1">
                <a:latin typeface="IBM Plex Sans"/>
                <a:ea typeface="IBM Plex Sans"/>
                <a:cs typeface="IBM Plex Sans"/>
                <a:sym typeface="IBM Plex Sans"/>
              </a:rPr>
              <a:t>Fotbollssäsongen </a:t>
            </a:r>
            <a:endParaRPr sz="4070" b="1"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60439" y="1207475"/>
            <a:ext cx="3024725" cy="272855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 sz="2900" b="1"/>
              <a:t>2023</a:t>
            </a:r>
            <a:endParaRPr sz="2900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2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Hemmamatcher</a:t>
            </a:r>
            <a:endParaRPr/>
          </a:p>
        </p:txBody>
      </p:sp>
      <p:sp>
        <p:nvSpPr>
          <p:cNvPr id="145" name="Google Shape;145;p22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✓"/>
            </a:pPr>
            <a:r>
              <a:rPr lang="sv"/>
              <a:t>Matchvärd och fikaansvarig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✓"/>
            </a:pPr>
            <a:r>
              <a:rPr lang="sv"/>
              <a:t>Basutbud för fika kommer att finnas i förrådet. Fikaansvarig ansvarar för att koka kaffe och ha med något fika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✓"/>
            </a:pPr>
            <a:r>
              <a:rPr lang="sv"/>
              <a:t>Föräldragruppen kommer att skapa ett schema 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3"/>
          <p:cNvSpPr txBox="1">
            <a:spLocks noGrp="1"/>
          </p:cNvSpPr>
          <p:nvPr>
            <p:ph type="title"/>
          </p:nvPr>
        </p:nvSpPr>
        <p:spPr>
          <a:xfrm>
            <a:off x="128925" y="698950"/>
            <a:ext cx="4360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Cup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900"/>
          </a:p>
        </p:txBody>
      </p:sp>
      <p:sp>
        <p:nvSpPr>
          <p:cNvPr id="151" name="Google Shape;151;p23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✓"/>
            </a:pPr>
            <a:r>
              <a:rPr lang="sv"/>
              <a:t>Inte bestämt ännu. Val av cup kommer ut i mitten av mars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✓"/>
            </a:pPr>
            <a:r>
              <a:rPr lang="sv"/>
              <a:t>Slutspel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✓"/>
            </a:pPr>
            <a:r>
              <a:rPr lang="sv"/>
              <a:t>Höstcuper</a:t>
            </a:r>
            <a:endParaRPr/>
          </a:p>
        </p:txBody>
      </p:sp>
      <p:pic>
        <p:nvPicPr>
          <p:cNvPr id="152" name="Google Shape;152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75350" y="2181250"/>
            <a:ext cx="1698579" cy="21232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4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2417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Föräldragruppen </a:t>
            </a:r>
            <a:endParaRPr/>
          </a:p>
        </p:txBody>
      </p:sp>
      <p:sp>
        <p:nvSpPr>
          <p:cNvPr id="158" name="Google Shape;158;p24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✓"/>
            </a:pPr>
            <a:r>
              <a:rPr lang="sv"/>
              <a:t>Karin, Linda, Victoria, Elina och Elin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✓"/>
            </a:pPr>
            <a:r>
              <a:rPr lang="sv"/>
              <a:t>4045,39 kr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5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Frågor</a:t>
            </a:r>
            <a:endParaRPr/>
          </a:p>
        </p:txBody>
      </p:sp>
      <p:pic>
        <p:nvPicPr>
          <p:cNvPr id="164" name="Google Shape;164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282075"/>
            <a:ext cx="4528500" cy="452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271650" y="7240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latin typeface="IBM Plex Sans"/>
                <a:ea typeface="IBM Plex Sans"/>
                <a:cs typeface="IBM Plex Sans"/>
                <a:sym typeface="IBM Plex Sans"/>
              </a:rPr>
              <a:t>Agenda</a:t>
            </a:r>
            <a:endParaRPr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IBM Plex Sans"/>
              <a:buChar char="✓"/>
            </a:pPr>
            <a:r>
              <a:rPr lang="sv">
                <a:latin typeface="IBM Plex Sans"/>
                <a:ea typeface="IBM Plex Sans"/>
                <a:cs typeface="IBM Plex Sans"/>
                <a:sym typeface="IBM Plex Sans"/>
              </a:rPr>
              <a:t>Ledarna och truppen</a:t>
            </a:r>
            <a:endParaRPr>
              <a:latin typeface="IBM Plex Sans"/>
              <a:ea typeface="IBM Plex Sans"/>
              <a:cs typeface="IBM Plex Sans"/>
              <a:sym typeface="IBM Plex San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IBM Plex Sans"/>
              <a:buChar char="✓"/>
            </a:pPr>
            <a:r>
              <a:rPr lang="sv">
                <a:latin typeface="IBM Plex Sans"/>
                <a:ea typeface="IBM Plex Sans"/>
                <a:cs typeface="IBM Plex Sans"/>
                <a:sym typeface="IBM Plex Sans"/>
              </a:rPr>
              <a:t>Laget (appen)</a:t>
            </a:r>
            <a:endParaRPr>
              <a:latin typeface="IBM Plex Sans"/>
              <a:ea typeface="IBM Plex Sans"/>
              <a:cs typeface="IBM Plex Sans"/>
              <a:sym typeface="IBM Plex San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IBM Plex Sans"/>
              <a:buChar char="✓"/>
            </a:pPr>
            <a:r>
              <a:rPr lang="sv">
                <a:latin typeface="IBM Plex Sans"/>
                <a:ea typeface="IBM Plex Sans"/>
                <a:cs typeface="IBM Plex Sans"/>
                <a:sym typeface="IBM Plex Sans"/>
              </a:rPr>
              <a:t>Träningar</a:t>
            </a:r>
            <a:endParaRPr>
              <a:latin typeface="IBM Plex Sans"/>
              <a:ea typeface="IBM Plex Sans"/>
              <a:cs typeface="IBM Plex Sans"/>
              <a:sym typeface="IBM Plex San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IBM Plex Sans"/>
              <a:buChar char="✓"/>
            </a:pPr>
            <a:r>
              <a:rPr lang="sv">
                <a:latin typeface="IBM Plex Sans"/>
                <a:ea typeface="IBM Plex Sans"/>
                <a:cs typeface="IBM Plex Sans"/>
                <a:sym typeface="IBM Plex Sans"/>
              </a:rPr>
              <a:t>Seriespel</a:t>
            </a:r>
            <a:endParaRPr>
              <a:latin typeface="IBM Plex Sans"/>
              <a:ea typeface="IBM Plex Sans"/>
              <a:cs typeface="IBM Plex Sans"/>
              <a:sym typeface="IBM Plex San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IBM Plex Sans"/>
              <a:buChar char="✓"/>
            </a:pPr>
            <a:r>
              <a:rPr lang="sv">
                <a:latin typeface="IBM Plex Sans"/>
                <a:ea typeface="IBM Plex Sans"/>
                <a:cs typeface="IBM Plex Sans"/>
                <a:sym typeface="IBM Plex Sans"/>
              </a:rPr>
              <a:t>Serien</a:t>
            </a:r>
            <a:endParaRPr>
              <a:latin typeface="IBM Plex Sans"/>
              <a:ea typeface="IBM Plex Sans"/>
              <a:cs typeface="IBM Plex Sans"/>
              <a:sym typeface="IBM Plex San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IBM Plex Sans"/>
              <a:buChar char="✓"/>
            </a:pPr>
            <a:r>
              <a:rPr lang="sv">
                <a:latin typeface="IBM Plex Sans"/>
                <a:ea typeface="IBM Plex Sans"/>
                <a:cs typeface="IBM Plex Sans"/>
                <a:sym typeface="IBM Plex Sans"/>
              </a:rPr>
              <a:t>Hemmamatcher</a:t>
            </a:r>
            <a:endParaRPr>
              <a:latin typeface="IBM Plex Sans"/>
              <a:ea typeface="IBM Plex Sans"/>
              <a:cs typeface="IBM Plex Sans"/>
              <a:sym typeface="IBM Plex San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IBM Plex Sans"/>
              <a:buChar char="✓"/>
            </a:pPr>
            <a:r>
              <a:rPr lang="sv">
                <a:latin typeface="IBM Plex Sans"/>
                <a:ea typeface="IBM Plex Sans"/>
                <a:cs typeface="IBM Plex Sans"/>
                <a:sym typeface="IBM Plex Sans"/>
              </a:rPr>
              <a:t>Cuper</a:t>
            </a:r>
            <a:endParaRPr>
              <a:latin typeface="IBM Plex Sans"/>
              <a:ea typeface="IBM Plex Sans"/>
              <a:cs typeface="IBM Plex Sans"/>
              <a:sym typeface="IBM Plex San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IBM Plex Sans"/>
              <a:buChar char="✓"/>
            </a:pPr>
            <a:r>
              <a:rPr lang="sv">
                <a:latin typeface="IBM Plex Sans"/>
                <a:ea typeface="IBM Plex Sans"/>
                <a:cs typeface="IBM Plex Sans"/>
                <a:sym typeface="IBM Plex Sans"/>
              </a:rPr>
              <a:t>Föräldragruppen + ekonomi</a:t>
            </a:r>
            <a:endParaRPr>
              <a:latin typeface="IBM Plex Sans"/>
              <a:ea typeface="IBM Plex Sans"/>
              <a:cs typeface="IBM Plex Sans"/>
              <a:sym typeface="IBM Plex San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IBM Plex Sans"/>
              <a:buChar char="✓"/>
            </a:pPr>
            <a:r>
              <a:rPr lang="sv">
                <a:latin typeface="IBM Plex Sans"/>
                <a:ea typeface="IBM Plex Sans"/>
                <a:cs typeface="IBM Plex Sans"/>
                <a:sym typeface="IBM Plex Sans"/>
              </a:rPr>
              <a:t>Frågor</a:t>
            </a:r>
            <a:endParaRPr/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08150" y="2295950"/>
            <a:ext cx="2123224" cy="21232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latin typeface="IBM Plex Sans"/>
                <a:ea typeface="IBM Plex Sans"/>
                <a:cs typeface="IBM Plex Sans"/>
                <a:sym typeface="IBM Plex Sans"/>
              </a:rPr>
              <a:t>Ledarna </a:t>
            </a:r>
            <a:endParaRPr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latin typeface="IBM Plex Sans"/>
                <a:ea typeface="IBM Plex Sans"/>
                <a:cs typeface="IBM Plex Sans"/>
                <a:sym typeface="IBM Plex Sans"/>
              </a:rPr>
              <a:t>Sofia - lagledare</a:t>
            </a:r>
            <a:endParaRPr>
              <a:latin typeface="IBM Plex Sans"/>
              <a:ea typeface="IBM Plex Sans"/>
              <a:cs typeface="IBM Plex Sans"/>
              <a:sym typeface="IBM Plex Sans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v">
                <a:latin typeface="IBM Plex Sans"/>
                <a:ea typeface="IBM Plex Sans"/>
                <a:cs typeface="IBM Plex Sans"/>
                <a:sym typeface="IBM Plex Sans"/>
              </a:rPr>
              <a:t>Britt-Marie - arrangemangsansvarig</a:t>
            </a:r>
            <a:endParaRPr>
              <a:latin typeface="IBM Plex Sans"/>
              <a:ea typeface="IBM Plex Sans"/>
              <a:cs typeface="IBM Plex Sans"/>
              <a:sym typeface="IBM Plex Sans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v">
                <a:latin typeface="IBM Plex Sans"/>
                <a:ea typeface="IBM Plex Sans"/>
                <a:cs typeface="IBM Plex Sans"/>
                <a:sym typeface="IBM Plex Sans"/>
              </a:rPr>
              <a:t>Tindra - huvudtränare</a:t>
            </a:r>
            <a:endParaRPr>
              <a:latin typeface="IBM Plex Sans"/>
              <a:ea typeface="IBM Plex Sans"/>
              <a:cs typeface="IBM Plex Sans"/>
              <a:sym typeface="IBM Plex Sans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v">
                <a:latin typeface="IBM Plex Sans"/>
                <a:ea typeface="IBM Plex Sans"/>
                <a:cs typeface="IBM Plex Sans"/>
                <a:sym typeface="IBM Plex Sans"/>
              </a:rPr>
              <a:t>Tilda - tränare</a:t>
            </a:r>
            <a:endParaRPr>
              <a:latin typeface="IBM Plex Sans"/>
              <a:ea typeface="IBM Plex Sans"/>
              <a:cs typeface="IBM Plex Sans"/>
              <a:sym typeface="IBM Plex Sans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sv">
                <a:latin typeface="IBM Plex Sans"/>
                <a:ea typeface="IBM Plex Sans"/>
                <a:cs typeface="IBM Plex Sans"/>
                <a:sym typeface="IBM Plex Sans"/>
              </a:rPr>
              <a:t>Rob - tränare</a:t>
            </a:r>
            <a:endParaRPr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2"/>
          </p:nvPr>
        </p:nvSpPr>
        <p:spPr>
          <a:xfrm>
            <a:off x="1062900" y="2700675"/>
            <a:ext cx="2535300" cy="77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sv">
                <a:latin typeface="IBM Plex Sans"/>
                <a:ea typeface="IBM Plex Sans"/>
                <a:cs typeface="IBM Plex Sans"/>
                <a:sym typeface="IBM Plex Sans"/>
              </a:rPr>
              <a:t>Tränargruppen har vuxit med 1 tränare. </a:t>
            </a:r>
            <a:endParaRPr>
              <a:latin typeface="IBM Plex Sans"/>
              <a:ea typeface="IBM Plex Sans"/>
              <a:cs typeface="IBM Plex Sans"/>
              <a:sym typeface="IBM Plex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>
            <a:off x="89100" y="1013900"/>
            <a:ext cx="4482900" cy="19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">
                <a:latin typeface="IBM Plex Sans"/>
                <a:ea typeface="IBM Plex Sans"/>
                <a:cs typeface="IBM Plex Sans"/>
                <a:sym typeface="IBM Plex Sans"/>
              </a:rPr>
              <a:t>Laget</a:t>
            </a:r>
            <a:endParaRPr>
              <a:latin typeface="IBM Plex Sans"/>
              <a:ea typeface="IBM Plex Sans"/>
              <a:cs typeface="IBM Plex Sans"/>
              <a:sym typeface="IBM Plex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2"/>
          </p:nvPr>
        </p:nvSpPr>
        <p:spPr>
          <a:xfrm>
            <a:off x="1062900" y="2700675"/>
            <a:ext cx="2535300" cy="77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775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sv">
                <a:latin typeface="IBM Plex Sans"/>
                <a:ea typeface="IBM Plex Sans"/>
                <a:cs typeface="IBM Plex Sans"/>
                <a:sym typeface="IBM Plex Sans"/>
              </a:rPr>
              <a:t>Vi har tappat 1 spelare men vuxit med 4 nya spelare. </a:t>
            </a:r>
            <a:endParaRPr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pic>
        <p:nvPicPr>
          <p:cNvPr id="77" name="Google Shape;7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49475" y="438775"/>
            <a:ext cx="4267200" cy="41930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>
            <a:spLocks noGrp="1"/>
          </p:cNvSpPr>
          <p:nvPr>
            <p:ph type="title"/>
          </p:nvPr>
        </p:nvSpPr>
        <p:spPr>
          <a:xfrm>
            <a:off x="265513" y="7240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Laget.se </a:t>
            </a:r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sv"/>
              <a:t>Ladda ner appen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sv"/>
              <a:t>All uppdatering sker via laget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sv"/>
              <a:t>Uppdatera era kontaktuppgifter på laget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sv"/>
              <a:t>SMS-grupp</a:t>
            </a:r>
            <a:endParaRPr/>
          </a:p>
        </p:txBody>
      </p:sp>
      <p:pic>
        <p:nvPicPr>
          <p:cNvPr id="84" name="Google Shape;8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86725" y="2371050"/>
            <a:ext cx="2202784" cy="2123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Träningar</a:t>
            </a:r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✓"/>
            </a:pPr>
            <a:r>
              <a:rPr lang="sv"/>
              <a:t>Svara på kallelser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✓"/>
            </a:pPr>
            <a:r>
              <a:rPr lang="sv"/>
              <a:t>Kom i tid till träningar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✓"/>
            </a:pPr>
            <a:r>
              <a:rPr lang="sv"/>
              <a:t>Fokus och </a:t>
            </a:r>
            <a:r>
              <a:rPr lang="sv" b="1"/>
              <a:t>engagemang</a:t>
            </a:r>
            <a:endParaRPr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Träningar</a:t>
            </a:r>
            <a:endParaRPr/>
          </a:p>
        </p:txBody>
      </p:sp>
      <p:grpSp>
        <p:nvGrpSpPr>
          <p:cNvPr id="96" name="Google Shape;96;p19"/>
          <p:cNvGrpSpPr/>
          <p:nvPr/>
        </p:nvGrpSpPr>
        <p:grpSpPr>
          <a:xfrm>
            <a:off x="4513724" y="2257150"/>
            <a:ext cx="2480151" cy="1336625"/>
            <a:chOff x="4526674" y="2250024"/>
            <a:chExt cx="2480151" cy="1336625"/>
          </a:xfrm>
        </p:grpSpPr>
        <p:sp>
          <p:nvSpPr>
            <p:cNvPr id="97" name="Google Shape;97;p19"/>
            <p:cNvSpPr/>
            <p:nvPr/>
          </p:nvSpPr>
          <p:spPr>
            <a:xfrm>
              <a:off x="4849302" y="3079475"/>
              <a:ext cx="1958400" cy="133500"/>
            </a:xfrm>
            <a:prstGeom prst="rect">
              <a:avLst/>
            </a:prstGeom>
            <a:solidFill>
              <a:srgbClr val="505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8" name="Google Shape;98;p19"/>
            <p:cNvGrpSpPr/>
            <p:nvPr/>
          </p:nvGrpSpPr>
          <p:grpSpPr>
            <a:xfrm>
              <a:off x="4526674" y="2250024"/>
              <a:ext cx="2480151" cy="1336625"/>
              <a:chOff x="4526674" y="2250024"/>
              <a:chExt cx="2480151" cy="1336625"/>
            </a:xfrm>
          </p:grpSpPr>
          <p:grpSp>
            <p:nvGrpSpPr>
              <p:cNvPr id="99" name="Google Shape;99;p19"/>
              <p:cNvGrpSpPr/>
              <p:nvPr/>
            </p:nvGrpSpPr>
            <p:grpSpPr>
              <a:xfrm>
                <a:off x="4808316" y="2800065"/>
                <a:ext cx="92400" cy="411825"/>
                <a:chOff x="845575" y="2563700"/>
                <a:chExt cx="92400" cy="411825"/>
              </a:xfrm>
            </p:grpSpPr>
            <p:cxnSp>
              <p:nvCxnSpPr>
                <p:cNvPr id="100" name="Google Shape;100;p19"/>
                <p:cNvCxnSpPr/>
                <p:nvPr/>
              </p:nvCxnSpPr>
              <p:spPr>
                <a:xfrm>
                  <a:off x="891775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101" name="Google Shape;101;p19"/>
                <p:cNvSpPr/>
                <p:nvPr/>
              </p:nvSpPr>
              <p:spPr>
                <a:xfrm>
                  <a:off x="845575" y="2563700"/>
                  <a:ext cx="92400" cy="92400"/>
                </a:xfrm>
                <a:prstGeom prst="ellipse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02" name="Google Shape;102;p19"/>
              <p:cNvSpPr txBox="1"/>
              <p:nvPr/>
            </p:nvSpPr>
            <p:spPr>
              <a:xfrm>
                <a:off x="4526674" y="3215249"/>
                <a:ext cx="888900" cy="37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sv" sz="1200" b="1">
                    <a:latin typeface="Roboto"/>
                    <a:ea typeface="Roboto"/>
                    <a:cs typeface="Roboto"/>
                    <a:sym typeface="Roboto"/>
                  </a:rPr>
                  <a:t>DAG?</a:t>
                </a:r>
                <a:endParaRPr sz="1200" b="1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03" name="Google Shape;103;p19"/>
              <p:cNvSpPr txBox="1"/>
              <p:nvPr/>
            </p:nvSpPr>
            <p:spPr>
              <a:xfrm>
                <a:off x="4753225" y="2250024"/>
                <a:ext cx="2253600" cy="572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sv" sz="800" b="1">
                    <a:latin typeface="Roboto"/>
                    <a:ea typeface="Roboto"/>
                    <a:cs typeface="Roboto"/>
                    <a:sym typeface="Roboto"/>
                  </a:rPr>
                  <a:t>TRÄNING</a:t>
                </a:r>
                <a:endParaRPr sz="800" b="1">
                  <a:latin typeface="Roboto"/>
                  <a:ea typeface="Roboto"/>
                  <a:cs typeface="Roboto"/>
                  <a:sym typeface="Roboto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 b="1">
                  <a:latin typeface="Roboto"/>
                  <a:ea typeface="Roboto"/>
                  <a:cs typeface="Roboto"/>
                  <a:sym typeface="Roboto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160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endParaRPr sz="80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</p:grpSp>
      <p:grpSp>
        <p:nvGrpSpPr>
          <p:cNvPr id="104" name="Google Shape;104;p19"/>
          <p:cNvGrpSpPr/>
          <p:nvPr/>
        </p:nvGrpSpPr>
        <p:grpSpPr>
          <a:xfrm>
            <a:off x="6422848" y="2709725"/>
            <a:ext cx="2721152" cy="1735651"/>
            <a:chOff x="6435798" y="2702599"/>
            <a:chExt cx="2721152" cy="1735651"/>
          </a:xfrm>
        </p:grpSpPr>
        <p:sp>
          <p:nvSpPr>
            <p:cNvPr id="105" name="Google Shape;105;p19"/>
            <p:cNvSpPr/>
            <p:nvPr/>
          </p:nvSpPr>
          <p:spPr>
            <a:xfrm>
              <a:off x="6807650" y="3079475"/>
              <a:ext cx="2349300" cy="133500"/>
            </a:xfrm>
            <a:prstGeom prst="rect">
              <a:avLst/>
            </a:prstGeom>
            <a:solidFill>
              <a:srgbClr val="2F2F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6" name="Google Shape;106;p19"/>
            <p:cNvGrpSpPr/>
            <p:nvPr/>
          </p:nvGrpSpPr>
          <p:grpSpPr>
            <a:xfrm>
              <a:off x="6435798" y="2702599"/>
              <a:ext cx="2494575" cy="1735651"/>
              <a:chOff x="6435798" y="2702599"/>
              <a:chExt cx="2494575" cy="1735651"/>
            </a:xfrm>
          </p:grpSpPr>
          <p:grpSp>
            <p:nvGrpSpPr>
              <p:cNvPr id="107" name="Google Shape;107;p19"/>
              <p:cNvGrpSpPr/>
              <p:nvPr/>
            </p:nvGrpSpPr>
            <p:grpSpPr>
              <a:xfrm rot="10800000">
                <a:off x="6760035" y="3079467"/>
                <a:ext cx="92400" cy="411825"/>
                <a:chOff x="2070100" y="2563700"/>
                <a:chExt cx="92400" cy="411825"/>
              </a:xfrm>
            </p:grpSpPr>
            <p:cxnSp>
              <p:nvCxnSpPr>
                <p:cNvPr id="108" name="Google Shape;108;p19"/>
                <p:cNvCxnSpPr/>
                <p:nvPr/>
              </p:nvCxnSpPr>
              <p:spPr>
                <a:xfrm>
                  <a:off x="2116300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109" name="Google Shape;109;p19"/>
                <p:cNvSpPr/>
                <p:nvPr/>
              </p:nvSpPr>
              <p:spPr>
                <a:xfrm>
                  <a:off x="2070100" y="2563700"/>
                  <a:ext cx="92400" cy="92400"/>
                </a:xfrm>
                <a:prstGeom prst="ellipse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10" name="Google Shape;110;p19"/>
              <p:cNvSpPr txBox="1"/>
              <p:nvPr/>
            </p:nvSpPr>
            <p:spPr>
              <a:xfrm>
                <a:off x="6435798" y="2702599"/>
                <a:ext cx="896400" cy="37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sv" sz="1200" b="1">
                    <a:latin typeface="Roboto"/>
                    <a:ea typeface="Roboto"/>
                    <a:cs typeface="Roboto"/>
                    <a:sym typeface="Roboto"/>
                  </a:rPr>
                  <a:t>HELGEN</a:t>
                </a:r>
                <a:endParaRPr sz="1200" b="1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11" name="Google Shape;111;p19"/>
              <p:cNvSpPr txBox="1"/>
              <p:nvPr/>
            </p:nvSpPr>
            <p:spPr>
              <a:xfrm>
                <a:off x="6676773" y="3494450"/>
                <a:ext cx="2253600" cy="943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sv" sz="800" b="1">
                    <a:latin typeface="Roboto"/>
                    <a:ea typeface="Roboto"/>
                    <a:cs typeface="Roboto"/>
                    <a:sym typeface="Roboto"/>
                  </a:rPr>
                  <a:t>SERIESPEL</a:t>
                </a:r>
                <a:endParaRPr sz="800" b="1">
                  <a:latin typeface="Roboto"/>
                  <a:ea typeface="Roboto"/>
                  <a:cs typeface="Roboto"/>
                  <a:sym typeface="Roboto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 b="1">
                  <a:latin typeface="Roboto"/>
                  <a:ea typeface="Roboto"/>
                  <a:cs typeface="Roboto"/>
                  <a:sym typeface="Roboto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1600"/>
                  </a:spcAft>
                  <a:buNone/>
                </a:pPr>
                <a:endParaRPr sz="80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</p:grpSp>
      <p:grpSp>
        <p:nvGrpSpPr>
          <p:cNvPr id="112" name="Google Shape;112;p19"/>
          <p:cNvGrpSpPr/>
          <p:nvPr/>
        </p:nvGrpSpPr>
        <p:grpSpPr>
          <a:xfrm>
            <a:off x="483041" y="2257150"/>
            <a:ext cx="2580734" cy="1336639"/>
            <a:chOff x="495991" y="2250024"/>
            <a:chExt cx="2580734" cy="1336639"/>
          </a:xfrm>
        </p:grpSpPr>
        <p:sp>
          <p:nvSpPr>
            <p:cNvPr id="113" name="Google Shape;113;p19"/>
            <p:cNvSpPr/>
            <p:nvPr/>
          </p:nvSpPr>
          <p:spPr>
            <a:xfrm>
              <a:off x="932600" y="3079475"/>
              <a:ext cx="1958400" cy="133500"/>
            </a:xfrm>
            <a:prstGeom prst="rect">
              <a:avLst/>
            </a:prstGeom>
            <a:solidFill>
              <a:srgbClr val="505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4" name="Google Shape;114;p19"/>
            <p:cNvGrpSpPr/>
            <p:nvPr/>
          </p:nvGrpSpPr>
          <p:grpSpPr>
            <a:xfrm>
              <a:off x="495991" y="2250024"/>
              <a:ext cx="2580734" cy="1336639"/>
              <a:chOff x="495991" y="2250024"/>
              <a:chExt cx="2580734" cy="1336639"/>
            </a:xfrm>
          </p:grpSpPr>
          <p:sp>
            <p:nvSpPr>
              <p:cNvPr id="115" name="Google Shape;115;p19"/>
              <p:cNvSpPr txBox="1"/>
              <p:nvPr/>
            </p:nvSpPr>
            <p:spPr>
              <a:xfrm>
                <a:off x="495991" y="3215263"/>
                <a:ext cx="871200" cy="37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sv" sz="1200" b="1">
                    <a:latin typeface="Roboto"/>
                    <a:ea typeface="Roboto"/>
                    <a:cs typeface="Roboto"/>
                    <a:sym typeface="Roboto"/>
                  </a:rPr>
                  <a:t>DAG?</a:t>
                </a:r>
                <a:endParaRPr sz="1200" b="1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grpSp>
            <p:nvGrpSpPr>
              <p:cNvPr id="116" name="Google Shape;116;p19"/>
              <p:cNvGrpSpPr/>
              <p:nvPr/>
            </p:nvGrpSpPr>
            <p:grpSpPr>
              <a:xfrm>
                <a:off x="881025" y="2800065"/>
                <a:ext cx="92400" cy="411825"/>
                <a:chOff x="845575" y="2563700"/>
                <a:chExt cx="92400" cy="411825"/>
              </a:xfrm>
            </p:grpSpPr>
            <p:cxnSp>
              <p:nvCxnSpPr>
                <p:cNvPr id="117" name="Google Shape;117;p19"/>
                <p:cNvCxnSpPr/>
                <p:nvPr/>
              </p:nvCxnSpPr>
              <p:spPr>
                <a:xfrm>
                  <a:off x="891775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118" name="Google Shape;118;p19"/>
                <p:cNvSpPr/>
                <p:nvPr/>
              </p:nvSpPr>
              <p:spPr>
                <a:xfrm>
                  <a:off x="845575" y="2563700"/>
                  <a:ext cx="92400" cy="92400"/>
                </a:xfrm>
                <a:prstGeom prst="ellipse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19" name="Google Shape;119;p19"/>
              <p:cNvSpPr txBox="1"/>
              <p:nvPr/>
            </p:nvSpPr>
            <p:spPr>
              <a:xfrm>
                <a:off x="823125" y="2250024"/>
                <a:ext cx="2253600" cy="510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sv" sz="800" b="1">
                    <a:latin typeface="Roboto"/>
                    <a:ea typeface="Roboto"/>
                    <a:cs typeface="Roboto"/>
                    <a:sym typeface="Roboto"/>
                  </a:rPr>
                  <a:t>TRÄNING</a:t>
                </a:r>
                <a:endParaRPr sz="800" b="1">
                  <a:latin typeface="Roboto"/>
                  <a:ea typeface="Roboto"/>
                  <a:cs typeface="Roboto"/>
                  <a:sym typeface="Roboto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 b="1">
                  <a:latin typeface="Roboto"/>
                  <a:ea typeface="Roboto"/>
                  <a:cs typeface="Roboto"/>
                  <a:sym typeface="Roboto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1600"/>
                  </a:spcAft>
                  <a:buNone/>
                </a:pPr>
                <a:endParaRPr sz="80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</p:grpSp>
      <p:grpSp>
        <p:nvGrpSpPr>
          <p:cNvPr id="120" name="Google Shape;120;p19"/>
          <p:cNvGrpSpPr/>
          <p:nvPr/>
        </p:nvGrpSpPr>
        <p:grpSpPr>
          <a:xfrm>
            <a:off x="2512651" y="2709725"/>
            <a:ext cx="2501349" cy="1735651"/>
            <a:chOff x="2525601" y="2702599"/>
            <a:chExt cx="2501349" cy="1735651"/>
          </a:xfrm>
        </p:grpSpPr>
        <p:sp>
          <p:nvSpPr>
            <p:cNvPr id="121" name="Google Shape;121;p19"/>
            <p:cNvSpPr/>
            <p:nvPr/>
          </p:nvSpPr>
          <p:spPr>
            <a:xfrm>
              <a:off x="2890952" y="3079475"/>
              <a:ext cx="1958400" cy="133500"/>
            </a:xfrm>
            <a:prstGeom prst="rect">
              <a:avLst/>
            </a:prstGeom>
            <a:solidFill>
              <a:srgbClr val="2F2F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2" name="Google Shape;122;p19"/>
            <p:cNvGrpSpPr/>
            <p:nvPr/>
          </p:nvGrpSpPr>
          <p:grpSpPr>
            <a:xfrm>
              <a:off x="2525601" y="2702599"/>
              <a:ext cx="2501349" cy="1735651"/>
              <a:chOff x="2525601" y="2702599"/>
              <a:chExt cx="2501349" cy="1735651"/>
            </a:xfrm>
          </p:grpSpPr>
          <p:sp>
            <p:nvSpPr>
              <p:cNvPr id="123" name="Google Shape;123;p19"/>
              <p:cNvSpPr txBox="1"/>
              <p:nvPr/>
            </p:nvSpPr>
            <p:spPr>
              <a:xfrm>
                <a:off x="2525601" y="2702599"/>
                <a:ext cx="876900" cy="37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sv" sz="1200" b="1">
                    <a:latin typeface="Roboto"/>
                    <a:ea typeface="Roboto"/>
                    <a:cs typeface="Roboto"/>
                    <a:sym typeface="Roboto"/>
                  </a:rPr>
                  <a:t>DAG?</a:t>
                </a:r>
                <a:endParaRPr sz="1200" b="1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grpSp>
            <p:nvGrpSpPr>
              <p:cNvPr id="124" name="Google Shape;124;p19"/>
              <p:cNvGrpSpPr/>
              <p:nvPr/>
            </p:nvGrpSpPr>
            <p:grpSpPr>
              <a:xfrm rot="10800000">
                <a:off x="2849073" y="3079467"/>
                <a:ext cx="92400" cy="411825"/>
                <a:chOff x="2070100" y="2563700"/>
                <a:chExt cx="92400" cy="411825"/>
              </a:xfrm>
            </p:grpSpPr>
            <p:cxnSp>
              <p:nvCxnSpPr>
                <p:cNvPr id="125" name="Google Shape;125;p19"/>
                <p:cNvCxnSpPr/>
                <p:nvPr/>
              </p:nvCxnSpPr>
              <p:spPr>
                <a:xfrm>
                  <a:off x="2116300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126" name="Google Shape;126;p19"/>
                <p:cNvSpPr/>
                <p:nvPr/>
              </p:nvSpPr>
              <p:spPr>
                <a:xfrm>
                  <a:off x="2070100" y="2563700"/>
                  <a:ext cx="92400" cy="92400"/>
                </a:xfrm>
                <a:prstGeom prst="ellipse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27" name="Google Shape;127;p19"/>
              <p:cNvSpPr txBox="1"/>
              <p:nvPr/>
            </p:nvSpPr>
            <p:spPr>
              <a:xfrm>
                <a:off x="2773350" y="3494450"/>
                <a:ext cx="2253600" cy="943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sv" sz="800" b="1">
                    <a:latin typeface="Roboto"/>
                    <a:ea typeface="Roboto"/>
                    <a:cs typeface="Roboto"/>
                    <a:sym typeface="Roboto"/>
                  </a:rPr>
                  <a:t>TRÄNING</a:t>
                </a:r>
                <a:endParaRPr sz="800" b="1">
                  <a:latin typeface="Roboto"/>
                  <a:ea typeface="Roboto"/>
                  <a:cs typeface="Roboto"/>
                  <a:sym typeface="Roboto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800" b="1">
                  <a:latin typeface="Roboto"/>
                  <a:ea typeface="Roboto"/>
                  <a:cs typeface="Roboto"/>
                  <a:sym typeface="Roboto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160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endParaRPr sz="80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Seriespel </a:t>
            </a:r>
            <a:endParaRPr/>
          </a:p>
        </p:txBody>
      </p:sp>
      <p:sp>
        <p:nvSpPr>
          <p:cNvPr id="133" name="Google Shape;133;p2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✓"/>
            </a:pPr>
            <a:r>
              <a:rPr lang="sv"/>
              <a:t>Två lag anmälda till seriespel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✓"/>
            </a:pPr>
            <a:r>
              <a:rPr lang="sv"/>
              <a:t>Uttagning till match baseras på följande:</a:t>
            </a:r>
            <a:endParaRPr/>
          </a:p>
          <a:p>
            <a:pPr marL="719999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✓"/>
            </a:pPr>
            <a:r>
              <a:rPr lang="sv" sz="1400"/>
              <a:t>Närvaro</a:t>
            </a:r>
            <a:endParaRPr sz="1400"/>
          </a:p>
          <a:p>
            <a:pPr marL="719999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✓"/>
            </a:pPr>
            <a:r>
              <a:rPr lang="sv" sz="1400"/>
              <a:t>Engagemang </a:t>
            </a:r>
            <a:endParaRPr sz="1400"/>
          </a:p>
          <a:p>
            <a:pPr marL="719999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✓"/>
            </a:pPr>
            <a:r>
              <a:rPr lang="sv" sz="1400"/>
              <a:t>Utvecklingsnivå</a:t>
            </a:r>
            <a:endParaRPr sz="14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✓"/>
            </a:pPr>
            <a:r>
              <a:rPr lang="sv"/>
              <a:t>Viktigt att svara på kallelserna. Inget svar = inte spelbar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✓"/>
            </a:pPr>
            <a:r>
              <a:rPr lang="sv"/>
              <a:t>13-14 st spelare/match</a:t>
            </a:r>
            <a:br>
              <a:rPr lang="sv"/>
            </a:b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1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Seriespel</a:t>
            </a:r>
            <a:endParaRPr/>
          </a:p>
        </p:txBody>
      </p:sp>
      <p:sp>
        <p:nvSpPr>
          <p:cNvPr id="139" name="Google Shape;139;p21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✓"/>
            </a:pPr>
            <a:r>
              <a:rPr lang="sv"/>
              <a:t>4 st nivåer; </a:t>
            </a:r>
            <a:r>
              <a:rPr lang="sv" b="1"/>
              <a:t>Grön</a:t>
            </a:r>
            <a:r>
              <a:rPr lang="sv"/>
              <a:t>, </a:t>
            </a:r>
            <a:r>
              <a:rPr lang="sv" b="1"/>
              <a:t>Blå</a:t>
            </a:r>
            <a:r>
              <a:rPr lang="sv"/>
              <a:t>, Röd och Svart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✓"/>
            </a:pPr>
            <a:r>
              <a:rPr lang="sv"/>
              <a:t>Till höstsäsongen så gör vi en utvärdering och tar beslut om att gå upp eller ner en nivå. Vi tar även beslut om vi klarar av 2 st lag.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226</Words>
  <Application>Microsoft Office PowerPoint</Application>
  <PresentationFormat>On-screen Show (16:9)</PresentationFormat>
  <Paragraphs>62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IBM Plex Sans</vt:lpstr>
      <vt:lpstr>Roboto</vt:lpstr>
      <vt:lpstr>Simple Light</vt:lpstr>
      <vt:lpstr>Fotbollssäsongen </vt:lpstr>
      <vt:lpstr>Agenda</vt:lpstr>
      <vt:lpstr>Ledarna </vt:lpstr>
      <vt:lpstr>Laget </vt:lpstr>
      <vt:lpstr>Laget.se </vt:lpstr>
      <vt:lpstr>Träningar</vt:lpstr>
      <vt:lpstr>Träningar</vt:lpstr>
      <vt:lpstr>Seriespel </vt:lpstr>
      <vt:lpstr>Seriespel</vt:lpstr>
      <vt:lpstr>Hemmamatcher</vt:lpstr>
      <vt:lpstr>Cup  </vt:lpstr>
      <vt:lpstr>Föräldragruppen </vt:lpstr>
      <vt:lpstr>Frågor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Fotbollssäsongen </dc:title>
  <dc:creator>Sofia Johansson</dc:creator>
  <cp:lastModifiedBy>Sofia Johansson</cp:lastModifiedBy>
  <cp:revision>1</cp:revision>
  <dcterms:modified xsi:type="dcterms:W3CDTF">2023-03-06T19:02:16Z</dcterms:modified>
</cp:coreProperties>
</file>