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1" r:id="rId6"/>
    <p:sldId id="262" r:id="rId7"/>
    <p:sldId id="258" r:id="rId8"/>
    <p:sldId id="275" r:id="rId9"/>
    <p:sldId id="267" r:id="rId10"/>
    <p:sldId id="269" r:id="rId11"/>
    <p:sldId id="273" r:id="rId12"/>
    <p:sldId id="268" r:id="rId13"/>
    <p:sldId id="274"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89C862-B24B-4C39-845C-DB99BE41BF51}" v="72" dt="2025-04-13T16:22:06.6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5" autoAdjust="0"/>
    <p:restoredTop sz="94660"/>
  </p:normalViewPr>
  <p:slideViewPr>
    <p:cSldViewPr snapToGrid="0">
      <p:cViewPr varScale="1">
        <p:scale>
          <a:sx n="70" d="100"/>
          <a:sy n="70" d="100"/>
        </p:scale>
        <p:origin x="5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a:t>Klicka här för att ändra mall för rubrikformat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50626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4090FAD-D917-4570-9CE1-1FE6903A131C}" type="datetimeFigureOut">
              <a:rPr lang="sv-SE" smtClean="0"/>
              <a:t>2025-04-22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873348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mall för rubrikformat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028597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a:t>Klicka här för att ändra mall för rubrikformat</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37008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835019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381314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824844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6859496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58034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94070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753846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4090FAD-D917-4570-9CE1-1FE6903A131C}" type="datetimeFigureOut">
              <a:rPr lang="sv-SE" smtClean="0"/>
              <a:t>2025-04-22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267141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4090FAD-D917-4570-9CE1-1FE6903A131C}" type="datetimeFigureOut">
              <a:rPr lang="sv-SE" smtClean="0"/>
              <a:t>2025-04-22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421217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7" name="Date Placeholder 2"/>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3"/>
          <p:cNvSpPr>
            <a:spLocks noGrp="1"/>
          </p:cNvSpPr>
          <p:nvPr>
            <p:ph type="ftr" sz="quarter" idx="11"/>
          </p:nvPr>
        </p:nvSpPr>
        <p:spPr/>
        <p:txBody>
          <a:bodyPr/>
          <a:lstStyle/>
          <a:p>
            <a:endParaRPr lang="sv-SE"/>
          </a:p>
        </p:txBody>
      </p:sp>
      <p:sp>
        <p:nvSpPr>
          <p:cNvPr id="6" name="Slide Number Placeholder 4"/>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94113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2"/>
          <p:cNvSpPr>
            <a:spLocks noGrp="1"/>
          </p:cNvSpPr>
          <p:nvPr>
            <p:ph type="ftr" sz="quarter" idx="11"/>
          </p:nvPr>
        </p:nvSpPr>
        <p:spPr/>
        <p:txBody>
          <a:bodyPr/>
          <a:lstStyle/>
          <a:p>
            <a:endParaRPr lang="sv-SE"/>
          </a:p>
        </p:txBody>
      </p:sp>
      <p:sp>
        <p:nvSpPr>
          <p:cNvPr id="6" name="Slide Number Placeholder 3"/>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707209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7" name="Date Placeholder 4"/>
          <p:cNvSpPr>
            <a:spLocks noGrp="1"/>
          </p:cNvSpPr>
          <p:nvPr>
            <p:ph type="dt" sz="half" idx="10"/>
          </p:nvPr>
        </p:nvSpPr>
        <p:spPr/>
        <p:txBody>
          <a:bodyPr/>
          <a:lstStyle/>
          <a:p>
            <a:fld id="{94090FAD-D917-4570-9CE1-1FE6903A131C}" type="datetimeFigureOut">
              <a:rPr lang="sv-SE" smtClean="0"/>
              <a:t>2025-04-22</a:t>
            </a:fld>
            <a:endParaRPr lang="sv-SE"/>
          </a:p>
        </p:txBody>
      </p:sp>
      <p:sp>
        <p:nvSpPr>
          <p:cNvPr id="5" name="Footer Placeholder 5"/>
          <p:cNvSpPr>
            <a:spLocks noGrp="1"/>
          </p:cNvSpPr>
          <p:nvPr>
            <p:ph type="ftr" sz="quarter" idx="11"/>
          </p:nvPr>
        </p:nvSpPr>
        <p:spPr/>
        <p:txBody>
          <a:bodyPr/>
          <a:lstStyle/>
          <a:p>
            <a:endParaRPr lang="sv-SE"/>
          </a:p>
        </p:txBody>
      </p:sp>
      <p:sp>
        <p:nvSpPr>
          <p:cNvPr id="6"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27994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4090FAD-D917-4570-9CE1-1FE6903A131C}" type="datetimeFigureOut">
              <a:rPr lang="sv-SE" smtClean="0"/>
              <a:t>2025-04-22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58680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4090FAD-D917-4570-9CE1-1FE6903A131C}" type="datetimeFigureOut">
              <a:rPr lang="sv-SE" smtClean="0"/>
              <a:t>2025-04-22</a:t>
            </a:fld>
            <a:endParaRPr lang="sv-SE"/>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v-SE"/>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0CE5962-1CB7-436F-8402-89E2FAF996C1}" type="slidenum">
              <a:rPr lang="sv-SE" smtClean="0"/>
              <a:t>‹#›</a:t>
            </a:fld>
            <a:endParaRPr lang="sv-SE"/>
          </a:p>
        </p:txBody>
      </p:sp>
    </p:spTree>
    <p:extLst>
      <p:ext uri="{BB962C8B-B14F-4D97-AF65-F5344CB8AC3E}">
        <p14:creationId xmlns:p14="http://schemas.microsoft.com/office/powerpoint/2010/main" val="208103191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F5E245-C70C-48BD-9D19-F840426A61E2}"/>
              </a:ext>
            </a:extLst>
          </p:cNvPr>
          <p:cNvSpPr>
            <a:spLocks noGrp="1"/>
          </p:cNvSpPr>
          <p:nvPr>
            <p:ph type="ctrTitle"/>
          </p:nvPr>
        </p:nvSpPr>
        <p:spPr>
          <a:xfrm>
            <a:off x="8191925" y="1325880"/>
            <a:ext cx="3352375" cy="3066507"/>
          </a:xfrm>
        </p:spPr>
        <p:txBody>
          <a:bodyPr>
            <a:normAutofit/>
          </a:bodyPr>
          <a:lstStyle/>
          <a:p>
            <a:r>
              <a:rPr lang="sv-SE" sz="3400" dirty="0">
                <a:latin typeface="Comic Sans MS" panose="030F0702030302020204" pitchFamily="66" charset="0"/>
              </a:rPr>
              <a:t>Föräldramöte P-13</a:t>
            </a:r>
          </a:p>
        </p:txBody>
      </p:sp>
      <p:sp>
        <p:nvSpPr>
          <p:cNvPr id="3" name="Underrubrik 2">
            <a:extLst>
              <a:ext uri="{FF2B5EF4-FFF2-40B4-BE49-F238E27FC236}">
                <a16:creationId xmlns:a16="http://schemas.microsoft.com/office/drawing/2014/main" id="{F0274D6B-8B40-4971-882B-1147E827C3AA}"/>
              </a:ext>
            </a:extLst>
          </p:cNvPr>
          <p:cNvSpPr>
            <a:spLocks noGrp="1"/>
          </p:cNvSpPr>
          <p:nvPr>
            <p:ph type="subTitle" idx="1"/>
          </p:nvPr>
        </p:nvSpPr>
        <p:spPr>
          <a:xfrm>
            <a:off x="8191925" y="4588329"/>
            <a:ext cx="3352375" cy="1621508"/>
          </a:xfrm>
        </p:spPr>
        <p:txBody>
          <a:bodyPr>
            <a:normAutofit/>
          </a:bodyPr>
          <a:lstStyle/>
          <a:p>
            <a:r>
              <a:rPr lang="sv-SE" sz="1800" dirty="0"/>
              <a:t>2025-04-13</a:t>
            </a:r>
          </a:p>
        </p:txBody>
      </p:sp>
      <p:pic>
        <p:nvPicPr>
          <p:cNvPr id="1026" name="Picture 0" descr="HIoFK-logga.png">
            <a:extLst>
              <a:ext uri="{FF2B5EF4-FFF2-40B4-BE49-F238E27FC236}">
                <a16:creationId xmlns:a16="http://schemas.microsoft.com/office/drawing/2014/main" id="{46157B4A-9D08-4B7E-8ADE-A7222347F46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 b="1419"/>
          <a:stretch/>
        </p:blipFill>
        <p:spPr bwMode="auto">
          <a:xfrm>
            <a:off x="943411" y="647698"/>
            <a:ext cx="5671547" cy="5562139"/>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294628AD-F474-47CE-AC2C-0302A6CBB887}"/>
              </a:ext>
            </a:extLst>
          </p:cNvPr>
          <p:cNvSpPr txBox="1"/>
          <p:nvPr/>
        </p:nvSpPr>
        <p:spPr>
          <a:xfrm>
            <a:off x="11029070" y="1181736"/>
            <a:ext cx="2883877" cy="1350498"/>
          </a:xfrm>
          <a:prstGeom prst="rect">
            <a:avLst/>
          </a:prstGeom>
          <a:noFill/>
        </p:spPr>
        <p:txBody>
          <a:bodyPr wrap="square" rtlCol="0">
            <a:spAutoFit/>
          </a:bodyPr>
          <a:lstStyle/>
          <a:p>
            <a:endParaRPr lang="sv-SE" dirty="0"/>
          </a:p>
        </p:txBody>
      </p:sp>
    </p:spTree>
    <p:extLst>
      <p:ext uri="{BB962C8B-B14F-4D97-AF65-F5344CB8AC3E}">
        <p14:creationId xmlns:p14="http://schemas.microsoft.com/office/powerpoint/2010/main" val="924977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D1D279-DDE4-7CF9-B1D8-C1D66053C01D}"/>
              </a:ext>
            </a:extLst>
          </p:cNvPr>
          <p:cNvSpPr>
            <a:spLocks noGrp="1"/>
          </p:cNvSpPr>
          <p:nvPr>
            <p:ph type="title"/>
          </p:nvPr>
        </p:nvSpPr>
        <p:spPr/>
        <p:txBody>
          <a:bodyPr/>
          <a:lstStyle/>
          <a:p>
            <a:r>
              <a:rPr lang="sv-SE" dirty="0">
                <a:latin typeface="Comic Sans MS" panose="030F0702030302020204" pitchFamily="66" charset="0"/>
              </a:rPr>
              <a:t>Städschema -</a:t>
            </a:r>
            <a:r>
              <a:rPr lang="sv-SE" dirty="0" err="1">
                <a:latin typeface="Comic Sans MS" panose="030F0702030302020204" pitchFamily="66" charset="0"/>
              </a:rPr>
              <a:t>Bussby</a:t>
            </a:r>
            <a:endParaRPr lang="sv-SE" dirty="0">
              <a:latin typeface="Comic Sans MS" panose="030F0702030302020204" pitchFamily="66" charset="0"/>
            </a:endParaRPr>
          </a:p>
        </p:txBody>
      </p:sp>
      <p:sp>
        <p:nvSpPr>
          <p:cNvPr id="3" name="Platshållare för innehåll 2">
            <a:extLst>
              <a:ext uri="{FF2B5EF4-FFF2-40B4-BE49-F238E27FC236}">
                <a16:creationId xmlns:a16="http://schemas.microsoft.com/office/drawing/2014/main" id="{45198416-DC8F-3203-F062-3888DE1F8245}"/>
              </a:ext>
            </a:extLst>
          </p:cNvPr>
          <p:cNvSpPr>
            <a:spLocks noGrp="1"/>
          </p:cNvSpPr>
          <p:nvPr>
            <p:ph idx="1"/>
          </p:nvPr>
        </p:nvSpPr>
        <p:spPr>
          <a:xfrm>
            <a:off x="1104293" y="1536083"/>
            <a:ext cx="8946541" cy="4195481"/>
          </a:xfrm>
        </p:spPr>
        <p:txBody>
          <a:bodyPr>
            <a:normAutofit fontScale="85000" lnSpcReduction="20000"/>
          </a:bodyPr>
          <a:lstStyle/>
          <a:p>
            <a:r>
              <a:rPr lang="sv-SE" sz="2400" dirty="0">
                <a:cs typeface="Calibri" panose="020F0502020204030204" pitchFamily="34" charset="0"/>
              </a:rPr>
              <a:t>Ingen vaktmästare på </a:t>
            </a:r>
            <a:r>
              <a:rPr lang="sv-SE" sz="2400" dirty="0" err="1">
                <a:cs typeface="Calibri" panose="020F0502020204030204" pitchFamily="34" charset="0"/>
              </a:rPr>
              <a:t>Bussby</a:t>
            </a:r>
            <a:r>
              <a:rPr lang="sv-SE" sz="2400" dirty="0">
                <a:cs typeface="Calibri" panose="020F0502020204030204" pitchFamily="34" charset="0"/>
              </a:rPr>
              <a:t> vilket innebär att vi alla måste hjälpas åt!</a:t>
            </a:r>
          </a:p>
          <a:p>
            <a:r>
              <a:rPr lang="sv-SE" sz="2400" dirty="0">
                <a:cs typeface="Calibri" panose="020F0502020204030204" pitchFamily="34" charset="0"/>
              </a:rPr>
              <a:t>Man är ansvariga för städning 2ggr/vecka av cafeteria, omklädningsrum och toaletter samt att plocka och hålla rent runt anläggningen.</a:t>
            </a:r>
          </a:p>
          <a:p>
            <a:r>
              <a:rPr lang="sv-SE" sz="2400" dirty="0">
                <a:cs typeface="Calibri" panose="020F0502020204030204" pitchFamily="34" charset="0"/>
              </a:rPr>
              <a:t>Vecka 22 &amp; Vecka 38</a:t>
            </a:r>
          </a:p>
          <a:p>
            <a:r>
              <a:rPr lang="sv-SE" sz="2400" dirty="0">
                <a:cs typeface="Calibri" panose="020F0502020204030204" pitchFamily="34" charset="0"/>
              </a:rPr>
              <a:t>Den städning som ska utföras kommer att sitta anslaget i domarrummet samt i städskrubben i cafeterian.</a:t>
            </a:r>
          </a:p>
          <a:p>
            <a:r>
              <a:rPr lang="sv-SE" sz="2400" dirty="0">
                <a:cs typeface="Calibri" panose="020F0502020204030204" pitchFamily="34" charset="0"/>
              </a:rPr>
              <a:t>Städmaterial som behövs kommer att finnas i domarrummet och i cafeterian. Papper till påfyllnad på toaletter finner ni i domarrummet.</a:t>
            </a:r>
          </a:p>
          <a:p>
            <a:r>
              <a:rPr lang="sv-SE" sz="2400" dirty="0">
                <a:cs typeface="Calibri" panose="020F0502020204030204" pitchFamily="34" charset="0"/>
              </a:rPr>
              <a:t>Tar något städmaterial slut MÅSTE ni meddela Johan Edlund så inte nästa gäng står utan. Skicka ett sms till: 070-8353014. </a:t>
            </a:r>
          </a:p>
        </p:txBody>
      </p:sp>
    </p:spTree>
    <p:extLst>
      <p:ext uri="{BB962C8B-B14F-4D97-AF65-F5344CB8AC3E}">
        <p14:creationId xmlns:p14="http://schemas.microsoft.com/office/powerpoint/2010/main" val="17105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0D9472-2CE1-F428-E837-773E8816F21D}"/>
              </a:ext>
            </a:extLst>
          </p:cNvPr>
          <p:cNvSpPr>
            <a:spLocks noGrp="1"/>
          </p:cNvSpPr>
          <p:nvPr>
            <p:ph type="title"/>
          </p:nvPr>
        </p:nvSpPr>
        <p:spPr/>
        <p:txBody>
          <a:bodyPr/>
          <a:lstStyle/>
          <a:p>
            <a:r>
              <a:rPr lang="sv-SE" dirty="0"/>
              <a:t>Ord från tränarna</a:t>
            </a:r>
          </a:p>
        </p:txBody>
      </p:sp>
      <p:sp>
        <p:nvSpPr>
          <p:cNvPr id="3" name="Platshållare för innehåll 2">
            <a:extLst>
              <a:ext uri="{FF2B5EF4-FFF2-40B4-BE49-F238E27FC236}">
                <a16:creationId xmlns:a16="http://schemas.microsoft.com/office/drawing/2014/main" id="{F099CCF9-8CA9-6637-9D5F-6AA0B358B2DD}"/>
              </a:ext>
            </a:extLst>
          </p:cNvPr>
          <p:cNvSpPr>
            <a:spLocks noGrp="1"/>
          </p:cNvSpPr>
          <p:nvPr>
            <p:ph idx="1"/>
          </p:nvPr>
        </p:nvSpPr>
        <p:spPr>
          <a:xfrm>
            <a:off x="975296" y="1431126"/>
            <a:ext cx="8946541" cy="4195481"/>
          </a:xfrm>
        </p:spPr>
        <p:txBody>
          <a:bodyPr/>
          <a:lstStyle/>
          <a:p>
            <a:r>
              <a:rPr lang="sv-SE" dirty="0"/>
              <a:t>Träningar – delar in i grupper så att alla får möjlighet att utvecklas. Viktigt att spelarna håller fokus, drabbar många när de måste bryta och tillrättavisa. Fråga gärna era barn vad det är de tränar på under träningarna. </a:t>
            </a:r>
          </a:p>
          <a:p>
            <a:r>
              <a:rPr lang="sv-SE" dirty="0"/>
              <a:t>Ifall tränarna anser att någon spelare gör något olämpligt/behöver lugna ner sig så kommer de att sätt spelaren på sidan en stund.</a:t>
            </a:r>
          </a:p>
          <a:p>
            <a:r>
              <a:rPr lang="sv-SE" dirty="0"/>
              <a:t>Har ni funderingar eller att ert barn säger något hemma som tränarna bör känna till, så hör gärna av er.</a:t>
            </a:r>
          </a:p>
          <a:p>
            <a:r>
              <a:rPr lang="sv-SE" dirty="0"/>
              <a:t>Matcher – 10 </a:t>
            </a:r>
            <a:r>
              <a:rPr lang="sv-SE" dirty="0" err="1"/>
              <a:t>st</a:t>
            </a:r>
            <a:r>
              <a:rPr lang="sv-SE" dirty="0"/>
              <a:t> blir kallad till varje match, då vi är 28 spelare i laget innebär det att man får stå över ungefär var tredje match, ibland kanske två på rad.</a:t>
            </a:r>
          </a:p>
        </p:txBody>
      </p:sp>
    </p:spTree>
    <p:extLst>
      <p:ext uri="{BB962C8B-B14F-4D97-AF65-F5344CB8AC3E}">
        <p14:creationId xmlns:p14="http://schemas.microsoft.com/office/powerpoint/2010/main" val="937404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5"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7" name="Freeform: Shape 36">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FBCBFD89-036C-9935-7355-6BF048B3FA43}"/>
              </a:ext>
            </a:extLst>
          </p:cNvPr>
          <p:cNvSpPr>
            <a:spLocks noGrp="1"/>
          </p:cNvSpPr>
          <p:nvPr>
            <p:ph type="title"/>
          </p:nvPr>
        </p:nvSpPr>
        <p:spPr>
          <a:xfrm>
            <a:off x="653143" y="1645920"/>
            <a:ext cx="3522879" cy="4470821"/>
          </a:xfrm>
        </p:spPr>
        <p:txBody>
          <a:bodyPr>
            <a:normAutofit/>
          </a:bodyPr>
          <a:lstStyle/>
          <a:p>
            <a:pPr algn="r"/>
            <a:r>
              <a:rPr lang="sv-SE" dirty="0">
                <a:solidFill>
                  <a:srgbClr val="FFFFFF"/>
                </a:solidFill>
                <a:latin typeface="Comic Sans MS" panose="030F0702030302020204" pitchFamily="66" charset="0"/>
              </a:rPr>
              <a:t>Cup - Selånger</a:t>
            </a:r>
          </a:p>
        </p:txBody>
      </p:sp>
      <p:sp>
        <p:nvSpPr>
          <p:cNvPr id="17" name="Platshållare för innehåll 2">
            <a:extLst>
              <a:ext uri="{FF2B5EF4-FFF2-40B4-BE49-F238E27FC236}">
                <a16:creationId xmlns:a16="http://schemas.microsoft.com/office/drawing/2014/main" id="{7AE5578D-9A0A-45D2-91DE-71571B870039}"/>
              </a:ext>
            </a:extLst>
          </p:cNvPr>
          <p:cNvSpPr>
            <a:spLocks noGrp="1"/>
          </p:cNvSpPr>
          <p:nvPr>
            <p:ph idx="1"/>
          </p:nvPr>
        </p:nvSpPr>
        <p:spPr>
          <a:xfrm>
            <a:off x="5204109" y="914400"/>
            <a:ext cx="5919503" cy="5202341"/>
          </a:xfrm>
        </p:spPr>
        <p:txBody>
          <a:bodyPr>
            <a:normAutofit fontScale="77500" lnSpcReduction="20000"/>
          </a:bodyPr>
          <a:lstStyle/>
          <a:p>
            <a:r>
              <a:rPr lang="sv-SE" dirty="0">
                <a:latin typeface="Calibri" panose="020F0502020204030204" pitchFamily="34" charset="0"/>
                <a:cs typeface="Calibri" panose="020F0502020204030204" pitchFamily="34" charset="0"/>
              </a:rPr>
              <a:t>2-4 Maj</a:t>
            </a:r>
          </a:p>
          <a:p>
            <a:r>
              <a:rPr lang="sv-SE" dirty="0">
                <a:latin typeface="Calibri" panose="020F0502020204030204" pitchFamily="34" charset="0"/>
                <a:cs typeface="Calibri" panose="020F0502020204030204" pitchFamily="34" charset="0"/>
              </a:rPr>
              <a:t>Kostnad: 820 kr/person, lagkassan betalar hälften. </a:t>
            </a:r>
          </a:p>
          <a:p>
            <a:r>
              <a:rPr lang="sv-SE" dirty="0">
                <a:latin typeface="Calibri" panose="020F0502020204030204" pitchFamily="34" charset="0"/>
                <a:cs typeface="Calibri" panose="020F0502020204030204" pitchFamily="34" charset="0"/>
              </a:rPr>
              <a:t>2 lag anmälda</a:t>
            </a:r>
          </a:p>
          <a:p>
            <a:r>
              <a:rPr lang="sv-SE" dirty="0">
                <a:latin typeface="Calibri" panose="020F0502020204030204" pitchFamily="34" charset="0"/>
                <a:cs typeface="Calibri" panose="020F0502020204030204" pitchFamily="34" charset="0"/>
              </a:rPr>
              <a:t>Spelarna bor på Hedbergskaskolan.</a:t>
            </a:r>
          </a:p>
          <a:p>
            <a:r>
              <a:rPr lang="sv-SE" dirty="0">
                <a:latin typeface="Calibri" panose="020F0502020204030204" pitchFamily="34" charset="0"/>
                <a:cs typeface="Calibri" panose="020F0502020204030204" pitchFamily="34" charset="0"/>
              </a:rPr>
              <a:t>Frukost, lunch, middag ingår i avgiften ( ingen mat innehåller nötter, skaldjur, laktos.)</a:t>
            </a:r>
          </a:p>
          <a:p>
            <a:r>
              <a:rPr lang="sv-SE" dirty="0">
                <a:latin typeface="Calibri" panose="020F0502020204030204" pitchFamily="34" charset="0"/>
                <a:cs typeface="Calibri" panose="020F0502020204030204" pitchFamily="34" charset="0"/>
              </a:rPr>
              <a:t>Frukost serveras i direkt anslutning till/på boendet.</a:t>
            </a:r>
          </a:p>
          <a:p>
            <a:r>
              <a:rPr lang="sv-SE" dirty="0">
                <a:latin typeface="Calibri" panose="020F0502020204030204" pitchFamily="34" charset="0"/>
                <a:cs typeface="Calibri" panose="020F0502020204030204" pitchFamily="34" charset="0"/>
              </a:rPr>
              <a:t>Lunch &amp; middag serveras på restaurang vid </a:t>
            </a:r>
            <a:r>
              <a:rPr lang="sv-SE" dirty="0" err="1">
                <a:latin typeface="Calibri" panose="020F0502020204030204" pitchFamily="34" charset="0"/>
                <a:cs typeface="Calibri" panose="020F0502020204030204" pitchFamily="34" charset="0"/>
              </a:rPr>
              <a:t>Baldershov</a:t>
            </a:r>
            <a:r>
              <a:rPr lang="sv-SE" dirty="0">
                <a:latin typeface="Calibri" panose="020F0502020204030204" pitchFamily="34" charset="0"/>
                <a:cs typeface="Calibri" panose="020F0502020204030204" pitchFamily="34" charset="0"/>
              </a:rPr>
              <a:t>.</a:t>
            </a:r>
          </a:p>
          <a:p>
            <a:r>
              <a:rPr lang="sv-SE" dirty="0">
                <a:latin typeface="Calibri" panose="020F0502020204030204" pitchFamily="34" charset="0"/>
                <a:cs typeface="Calibri" panose="020F0502020204030204" pitchFamily="34" charset="0"/>
              </a:rPr>
              <a:t>På respektive spelplats finns försäljningsställen, utbudet kan variera beroende på spelplats.</a:t>
            </a:r>
          </a:p>
          <a:p>
            <a:r>
              <a:rPr lang="sv-SE" dirty="0">
                <a:latin typeface="Calibri" panose="020F0502020204030204" pitchFamily="34" charset="0"/>
                <a:cs typeface="Calibri" panose="020F0502020204030204" pitchFamily="34" charset="0"/>
              </a:rPr>
              <a:t>Speltid, 2*20 min</a:t>
            </a:r>
          </a:p>
          <a:p>
            <a:r>
              <a:rPr lang="sv-SE" dirty="0">
                <a:latin typeface="Calibri" panose="020F0502020204030204" pitchFamily="34" charset="0"/>
                <a:cs typeface="Calibri" panose="020F0502020204030204" pitchFamily="34" charset="0"/>
              </a:rPr>
              <a:t>En ansvarig vuxen för varje spelare måste vara på plats. </a:t>
            </a:r>
          </a:p>
          <a:p>
            <a:r>
              <a:rPr lang="sv-SE" dirty="0">
                <a:latin typeface="Calibri" panose="020F0502020204030204" pitchFamily="34" charset="0"/>
                <a:cs typeface="Calibri" panose="020F0502020204030204" pitchFamily="34" charset="0"/>
              </a:rPr>
              <a:t>Kvällsfika kommer vi ledare att ordna.</a:t>
            </a:r>
          </a:p>
          <a:p>
            <a:r>
              <a:rPr lang="sv-SE" dirty="0">
                <a:latin typeface="Calibri" panose="020F0502020204030204" pitchFamily="34" charset="0"/>
                <a:cs typeface="Calibri" panose="020F0502020204030204" pitchFamily="34" charset="0"/>
              </a:rPr>
              <a:t>Vi kör godisförbud för alla spelare under cupen.</a:t>
            </a:r>
          </a:p>
          <a:p>
            <a:r>
              <a:rPr lang="sv-SE" dirty="0">
                <a:latin typeface="Calibri" panose="020F0502020204030204" pitchFamily="34" charset="0"/>
                <a:cs typeface="Calibri" panose="020F0502020204030204" pitchFamily="34" charset="0"/>
              </a:rPr>
              <a:t>Madrass, max 90 cm bred måste varje spelare ta med sig samt täcke/kudde/sovsäck. </a:t>
            </a:r>
          </a:p>
          <a:p>
            <a:r>
              <a:rPr lang="sv-SE" dirty="0">
                <a:latin typeface="Calibri" panose="020F0502020204030204" pitchFamily="34" charset="0"/>
                <a:cs typeface="Calibri" panose="020F0502020204030204" pitchFamily="34" charset="0"/>
              </a:rPr>
              <a:t>Klassrummet ska städas söndag, föräldrar hjälper till.</a:t>
            </a:r>
          </a:p>
          <a:p>
            <a:endParaRPr lang="sv-SE" dirty="0">
              <a:latin typeface="Calibri" panose="020F0502020204030204" pitchFamily="34" charset="0"/>
              <a:cs typeface="Calibri" panose="020F0502020204030204" pitchFamily="34" charset="0"/>
            </a:endParaRPr>
          </a:p>
          <a:p>
            <a:endParaRPr lang="sv-S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2284851"/>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733C7F72-CA5F-C932-5BCC-4411FF668237}"/>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4"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26" name="Freeform: Shape 25">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1F12D6A1-18B5-2072-C1F4-1FE0A17F9C0C}"/>
              </a:ext>
            </a:extLst>
          </p:cNvPr>
          <p:cNvSpPr>
            <a:spLocks noGrp="1"/>
          </p:cNvSpPr>
          <p:nvPr>
            <p:ph type="title"/>
          </p:nvPr>
        </p:nvSpPr>
        <p:spPr>
          <a:xfrm>
            <a:off x="653143" y="1645920"/>
            <a:ext cx="3522879" cy="4470821"/>
          </a:xfrm>
        </p:spPr>
        <p:txBody>
          <a:bodyPr>
            <a:normAutofit/>
          </a:bodyPr>
          <a:lstStyle/>
          <a:p>
            <a:pPr algn="r"/>
            <a:r>
              <a:rPr lang="sv-SE" dirty="0">
                <a:solidFill>
                  <a:srgbClr val="FFFFFF"/>
                </a:solidFill>
                <a:latin typeface="Comic Sans MS" panose="030F0702030302020204" pitchFamily="66" charset="0"/>
              </a:rPr>
              <a:t>Cup – </a:t>
            </a:r>
            <a:br>
              <a:rPr lang="sv-SE" dirty="0">
                <a:solidFill>
                  <a:srgbClr val="FFFFFF"/>
                </a:solidFill>
                <a:latin typeface="Comic Sans MS" panose="030F0702030302020204" pitchFamily="66" charset="0"/>
              </a:rPr>
            </a:br>
            <a:r>
              <a:rPr lang="sv-SE" dirty="0">
                <a:solidFill>
                  <a:srgbClr val="FFFFFF"/>
                </a:solidFill>
                <a:latin typeface="Comic Sans MS" panose="030F0702030302020204" pitchFamily="66" charset="0"/>
              </a:rPr>
              <a:t>Mid Nordic</a:t>
            </a:r>
          </a:p>
        </p:txBody>
      </p:sp>
      <p:sp>
        <p:nvSpPr>
          <p:cNvPr id="17" name="Platshållare för innehåll 2">
            <a:extLst>
              <a:ext uri="{FF2B5EF4-FFF2-40B4-BE49-F238E27FC236}">
                <a16:creationId xmlns:a16="http://schemas.microsoft.com/office/drawing/2014/main" id="{EC2F584F-2696-64B1-DE72-C05A94280740}"/>
              </a:ext>
            </a:extLst>
          </p:cNvPr>
          <p:cNvSpPr>
            <a:spLocks noGrp="1"/>
          </p:cNvSpPr>
          <p:nvPr>
            <p:ph idx="1"/>
          </p:nvPr>
        </p:nvSpPr>
        <p:spPr>
          <a:xfrm>
            <a:off x="5204109" y="987552"/>
            <a:ext cx="5919503" cy="5129189"/>
          </a:xfrm>
        </p:spPr>
        <p:txBody>
          <a:bodyPr>
            <a:normAutofit fontScale="92500" lnSpcReduction="20000"/>
          </a:bodyPr>
          <a:lstStyle/>
          <a:p>
            <a:pPr>
              <a:lnSpc>
                <a:spcPct val="90000"/>
              </a:lnSpc>
            </a:pPr>
            <a:r>
              <a:rPr lang="sv-SE" sz="1900" dirty="0">
                <a:latin typeface="Calibri" panose="020F0502020204030204" pitchFamily="34" charset="0"/>
                <a:cs typeface="Calibri" panose="020F0502020204030204" pitchFamily="34" charset="0"/>
              </a:rPr>
              <a:t>1-3 Augusti</a:t>
            </a:r>
          </a:p>
          <a:p>
            <a:pPr>
              <a:lnSpc>
                <a:spcPct val="90000"/>
              </a:lnSpc>
            </a:pPr>
            <a:r>
              <a:rPr lang="sv-SE" sz="1900" dirty="0">
                <a:latin typeface="Calibri" panose="020F0502020204030204" pitchFamily="34" charset="0"/>
                <a:cs typeface="Calibri" panose="020F0502020204030204" pitchFamily="34" charset="0"/>
              </a:rPr>
              <a:t>Kostnad: 1350kr/person, lagkassan betalar hälften. Ni ska alltså betala in 675 kr/spelare till 070-6839509 senast 10/5. </a:t>
            </a:r>
          </a:p>
          <a:p>
            <a:pPr>
              <a:lnSpc>
                <a:spcPct val="90000"/>
              </a:lnSpc>
            </a:pPr>
            <a:r>
              <a:rPr lang="sv-SE" sz="1900" dirty="0">
                <a:latin typeface="Calibri" panose="020F0502020204030204" pitchFamily="34" charset="0"/>
                <a:cs typeface="Calibri" panose="020F0502020204030204" pitchFamily="34" charset="0"/>
              </a:rPr>
              <a:t>2 lag anmälda, tävlingsklass, minst 5 matcher</a:t>
            </a:r>
          </a:p>
          <a:p>
            <a:pPr>
              <a:lnSpc>
                <a:spcPct val="90000"/>
              </a:lnSpc>
            </a:pPr>
            <a:r>
              <a:rPr lang="sv-SE" sz="1900" dirty="0">
                <a:latin typeface="Calibri" panose="020F0502020204030204" pitchFamily="34" charset="0"/>
                <a:cs typeface="Calibri" panose="020F0502020204030204" pitchFamily="34" charset="0"/>
              </a:rPr>
              <a:t>Speltid, 2*20 min</a:t>
            </a:r>
          </a:p>
          <a:p>
            <a:pPr>
              <a:lnSpc>
                <a:spcPct val="90000"/>
              </a:lnSpc>
            </a:pPr>
            <a:r>
              <a:rPr lang="sv-SE" sz="1900" dirty="0">
                <a:latin typeface="Calibri" panose="020F0502020204030204" pitchFamily="34" charset="0"/>
                <a:cs typeface="Calibri" panose="020F0502020204030204" pitchFamily="34" charset="0"/>
              </a:rPr>
              <a:t>En ansvarig vuxen per spelare måste vara på plats.</a:t>
            </a:r>
          </a:p>
          <a:p>
            <a:pPr>
              <a:lnSpc>
                <a:spcPct val="90000"/>
              </a:lnSpc>
            </a:pPr>
            <a:r>
              <a:rPr lang="sv-SE" sz="1900" dirty="0">
                <a:latin typeface="Calibri" panose="020F0502020204030204" pitchFamily="34" charset="0"/>
                <a:cs typeface="Calibri" panose="020F0502020204030204" pitchFamily="34" charset="0"/>
              </a:rPr>
              <a:t>Spelarna bor på skola och måltider ingår.</a:t>
            </a:r>
          </a:p>
          <a:p>
            <a:pPr>
              <a:lnSpc>
                <a:spcPct val="90000"/>
              </a:lnSpc>
            </a:pPr>
            <a:r>
              <a:rPr lang="sv-SE" sz="1900" dirty="0">
                <a:latin typeface="Calibri" panose="020F0502020204030204" pitchFamily="34" charset="0"/>
                <a:cs typeface="Calibri" panose="020F0502020204030204" pitchFamily="34" charset="0"/>
              </a:rPr>
              <a:t>Frukost, lunch &amp; middag serveras på den tilldelade skolan.</a:t>
            </a:r>
          </a:p>
          <a:p>
            <a:pPr>
              <a:lnSpc>
                <a:spcPct val="90000"/>
              </a:lnSpc>
            </a:pPr>
            <a:r>
              <a:rPr lang="sv-SE" sz="1900" dirty="0">
                <a:latin typeface="Calibri" panose="020F0502020204030204" pitchFamily="34" charset="0"/>
                <a:cs typeface="Calibri" panose="020F0502020204030204" pitchFamily="34" charset="0"/>
              </a:rPr>
              <a:t>Ingen maträtt innehåller fläskkött eller nötter och all mat är laktosfri.</a:t>
            </a:r>
          </a:p>
          <a:p>
            <a:pPr>
              <a:lnSpc>
                <a:spcPct val="90000"/>
              </a:lnSpc>
            </a:pPr>
            <a:r>
              <a:rPr lang="sv-SE" sz="1900" dirty="0">
                <a:latin typeface="Calibri" panose="020F0502020204030204" pitchFamily="34" charset="0"/>
                <a:cs typeface="Calibri" panose="020F0502020204030204" pitchFamily="34" charset="0"/>
              </a:rPr>
              <a:t>Kvällsfika måste ordnas, någon förälder som kan ställa upp och handla? </a:t>
            </a:r>
          </a:p>
          <a:p>
            <a:pPr>
              <a:lnSpc>
                <a:spcPct val="90000"/>
              </a:lnSpc>
            </a:pPr>
            <a:r>
              <a:rPr lang="sv-SE" sz="1900" dirty="0">
                <a:latin typeface="Calibri" panose="020F0502020204030204" pitchFamily="34" charset="0"/>
                <a:cs typeface="Calibri" panose="020F0502020204030204" pitchFamily="34" charset="0"/>
              </a:rPr>
              <a:t>Godisförbud under cupen.</a:t>
            </a:r>
          </a:p>
          <a:p>
            <a:pPr>
              <a:lnSpc>
                <a:spcPct val="90000"/>
              </a:lnSpc>
            </a:pPr>
            <a:r>
              <a:rPr lang="sv-SE" sz="1900" dirty="0">
                <a:latin typeface="Calibri" panose="020F0502020204030204" pitchFamily="34" charset="0"/>
                <a:cs typeface="Calibri" panose="020F0502020204030204" pitchFamily="34" charset="0"/>
              </a:rPr>
              <a:t>Madrass, max 90 cm bred måste varje spelare ta med sig samt täcke/kudde/sovsäck. </a:t>
            </a:r>
          </a:p>
          <a:p>
            <a:pPr>
              <a:lnSpc>
                <a:spcPct val="90000"/>
              </a:lnSpc>
            </a:pPr>
            <a:r>
              <a:rPr lang="sv-SE" sz="1900" dirty="0">
                <a:latin typeface="Calibri" panose="020F0502020204030204" pitchFamily="34" charset="0"/>
                <a:cs typeface="Calibri" panose="020F0502020204030204" pitchFamily="34" charset="0"/>
              </a:rPr>
              <a:t>Klassrummet ska städas söndag, föräldrar hjälper till.</a:t>
            </a:r>
          </a:p>
          <a:p>
            <a:pPr>
              <a:lnSpc>
                <a:spcPct val="90000"/>
              </a:lnSpc>
            </a:pPr>
            <a:endParaRPr lang="sv-SE" sz="1900" dirty="0">
              <a:latin typeface="Calibri" panose="020F0502020204030204" pitchFamily="34" charset="0"/>
              <a:cs typeface="Calibri" panose="020F0502020204030204" pitchFamily="34" charset="0"/>
            </a:endParaRPr>
          </a:p>
          <a:p>
            <a:pPr>
              <a:lnSpc>
                <a:spcPct val="90000"/>
              </a:lnSpc>
            </a:pPr>
            <a:endParaRPr lang="sv-SE" sz="19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637800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A99EA4-ED56-435D-8146-21EAD92666D0}"/>
              </a:ext>
            </a:extLst>
          </p:cNvPr>
          <p:cNvSpPr>
            <a:spLocks noGrp="1"/>
          </p:cNvSpPr>
          <p:nvPr>
            <p:ph type="title"/>
          </p:nvPr>
        </p:nvSpPr>
        <p:spPr/>
        <p:txBody>
          <a:bodyPr/>
          <a:lstStyle/>
          <a:p>
            <a:r>
              <a:rPr lang="sv-SE" dirty="0">
                <a:latin typeface="Comic Sans MS" panose="030F0702030302020204" pitchFamily="66" charset="0"/>
              </a:rPr>
              <a:t>Övrigt</a:t>
            </a:r>
          </a:p>
        </p:txBody>
      </p:sp>
      <p:sp>
        <p:nvSpPr>
          <p:cNvPr id="3" name="Platshållare för innehåll 2">
            <a:extLst>
              <a:ext uri="{FF2B5EF4-FFF2-40B4-BE49-F238E27FC236}">
                <a16:creationId xmlns:a16="http://schemas.microsoft.com/office/drawing/2014/main" id="{AB7D9681-6316-4300-AD0B-84B3F3D03F0F}"/>
              </a:ext>
            </a:extLst>
          </p:cNvPr>
          <p:cNvSpPr>
            <a:spLocks noGrp="1"/>
          </p:cNvSpPr>
          <p:nvPr>
            <p:ph idx="1"/>
          </p:nvPr>
        </p:nvSpPr>
        <p:spPr/>
        <p:txBody>
          <a:bodyPr/>
          <a:lstStyle/>
          <a:p>
            <a:r>
              <a:rPr lang="sv-SE" dirty="0">
                <a:latin typeface="Comic Sans MS" panose="030F0702030302020204" pitchFamily="66" charset="0"/>
              </a:rPr>
              <a:t>Renoveringsdag preliminärt 1/6</a:t>
            </a:r>
          </a:p>
          <a:p>
            <a:r>
              <a:rPr lang="sv-SE" dirty="0">
                <a:latin typeface="Comic Sans MS" panose="030F0702030302020204" pitchFamily="66" charset="0"/>
              </a:rPr>
              <a:t>Dukutläggning B-plan tillsammans med F13.</a:t>
            </a:r>
          </a:p>
        </p:txBody>
      </p:sp>
    </p:spTree>
    <p:extLst>
      <p:ext uri="{BB962C8B-B14F-4D97-AF65-F5344CB8AC3E}">
        <p14:creationId xmlns:p14="http://schemas.microsoft.com/office/powerpoint/2010/main" val="284711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910CED-E90A-4F8D-BDDC-68855FDAD086}"/>
              </a:ext>
            </a:extLst>
          </p:cNvPr>
          <p:cNvSpPr>
            <a:spLocks noGrp="1"/>
          </p:cNvSpPr>
          <p:nvPr>
            <p:ph type="title"/>
          </p:nvPr>
        </p:nvSpPr>
        <p:spPr/>
        <p:txBody>
          <a:bodyPr>
            <a:normAutofit/>
          </a:bodyPr>
          <a:lstStyle/>
          <a:p>
            <a:r>
              <a:rPr lang="sv-SE" sz="3200" dirty="0">
                <a:latin typeface="Comic Sans MS" panose="030F0702030302020204" pitchFamily="66" charset="0"/>
              </a:rPr>
              <a:t>Dagordning för mötet</a:t>
            </a:r>
          </a:p>
        </p:txBody>
      </p:sp>
      <p:sp>
        <p:nvSpPr>
          <p:cNvPr id="3" name="Platshållare för innehåll 2">
            <a:extLst>
              <a:ext uri="{FF2B5EF4-FFF2-40B4-BE49-F238E27FC236}">
                <a16:creationId xmlns:a16="http://schemas.microsoft.com/office/drawing/2014/main" id="{494AF825-4514-40EF-A182-FBC62F4341DB}"/>
              </a:ext>
            </a:extLst>
          </p:cNvPr>
          <p:cNvSpPr>
            <a:spLocks noGrp="1"/>
          </p:cNvSpPr>
          <p:nvPr>
            <p:ph idx="1"/>
          </p:nvPr>
        </p:nvSpPr>
        <p:spPr>
          <a:xfrm>
            <a:off x="1104293" y="1331259"/>
            <a:ext cx="8946541" cy="4844254"/>
          </a:xfrm>
        </p:spPr>
        <p:txBody>
          <a:bodyPr>
            <a:normAutofit fontScale="85000" lnSpcReduction="20000"/>
          </a:bodyPr>
          <a:lstStyle/>
          <a:p>
            <a:pPr fontAlgn="base"/>
            <a:r>
              <a:rPr lang="sv-SE" sz="2300" dirty="0"/>
              <a:t>Presentation / Närvaro</a:t>
            </a:r>
          </a:p>
          <a:p>
            <a:pPr fontAlgn="base"/>
            <a:r>
              <a:rPr lang="sv-SE" sz="2300" dirty="0"/>
              <a:t>Träningstider</a:t>
            </a:r>
          </a:p>
          <a:p>
            <a:pPr fontAlgn="base"/>
            <a:r>
              <a:rPr lang="sv-SE" sz="2300" dirty="0"/>
              <a:t>Div. 5 pojk norra Ångermanland</a:t>
            </a:r>
          </a:p>
          <a:p>
            <a:pPr fontAlgn="base"/>
            <a:r>
              <a:rPr lang="sv-SE" sz="2300" dirty="0"/>
              <a:t>Roller inom laget</a:t>
            </a:r>
          </a:p>
          <a:p>
            <a:pPr fontAlgn="base"/>
            <a:r>
              <a:rPr lang="sv-SE" sz="2300" dirty="0"/>
              <a:t>Kommunikation</a:t>
            </a:r>
          </a:p>
          <a:p>
            <a:pPr fontAlgn="base"/>
            <a:r>
              <a:rPr lang="sv-SE" sz="2300" dirty="0"/>
              <a:t>Kostnader för 2025</a:t>
            </a:r>
          </a:p>
          <a:p>
            <a:pPr fontAlgn="base"/>
            <a:r>
              <a:rPr lang="sv-SE" sz="2300" dirty="0"/>
              <a:t>Försäljning/Arbete</a:t>
            </a:r>
          </a:p>
          <a:p>
            <a:pPr fontAlgn="base"/>
            <a:r>
              <a:rPr lang="sv-SE" sz="2300" dirty="0"/>
              <a:t>Städschema –</a:t>
            </a:r>
            <a:r>
              <a:rPr lang="sv-SE" sz="2300" dirty="0" err="1"/>
              <a:t>Bussby</a:t>
            </a:r>
            <a:r>
              <a:rPr lang="sv-SE" sz="2300" dirty="0"/>
              <a:t>.</a:t>
            </a:r>
          </a:p>
          <a:p>
            <a:pPr fontAlgn="base"/>
            <a:r>
              <a:rPr lang="sv-SE" sz="2300" dirty="0"/>
              <a:t>Ord från tränarna</a:t>
            </a:r>
          </a:p>
          <a:p>
            <a:pPr fontAlgn="base"/>
            <a:r>
              <a:rPr lang="sv-SE" sz="2300" dirty="0"/>
              <a:t>Cup - Selånger</a:t>
            </a:r>
          </a:p>
          <a:p>
            <a:pPr fontAlgn="base"/>
            <a:r>
              <a:rPr lang="sv-SE" sz="2300" dirty="0"/>
              <a:t>Cup – Mid Nordic</a:t>
            </a:r>
          </a:p>
          <a:p>
            <a:pPr fontAlgn="base"/>
            <a:r>
              <a:rPr lang="sv-SE" sz="2300" dirty="0"/>
              <a:t>Matchvärd</a:t>
            </a:r>
          </a:p>
          <a:p>
            <a:pPr fontAlgn="base"/>
            <a:r>
              <a:rPr lang="sv-SE" sz="2300" dirty="0"/>
              <a:t>Övrigt</a:t>
            </a:r>
          </a:p>
          <a:p>
            <a:endParaRPr lang="sv-SE" dirty="0"/>
          </a:p>
        </p:txBody>
      </p:sp>
      <p:pic>
        <p:nvPicPr>
          <p:cNvPr id="6" name="Picture 0" descr="HIoFK-logga.png">
            <a:extLst>
              <a:ext uri="{FF2B5EF4-FFF2-40B4-BE49-F238E27FC236}">
                <a16:creationId xmlns:a16="http://schemas.microsoft.com/office/drawing/2014/main" id="{D7B9E87B-C397-447D-9A3F-5E2656A7020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 b="1419"/>
          <a:stretch/>
        </p:blipFill>
        <p:spPr bwMode="auto">
          <a:xfrm>
            <a:off x="8751297" y="351873"/>
            <a:ext cx="2602503" cy="25523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175761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5E8C87-9BC6-482A-B1E2-810A4D301F03}"/>
              </a:ext>
            </a:extLst>
          </p:cNvPr>
          <p:cNvSpPr>
            <a:spLocks noGrp="1"/>
          </p:cNvSpPr>
          <p:nvPr>
            <p:ph type="title"/>
          </p:nvPr>
        </p:nvSpPr>
        <p:spPr/>
        <p:txBody>
          <a:bodyPr/>
          <a:lstStyle/>
          <a:p>
            <a:r>
              <a:rPr lang="sv-SE" dirty="0">
                <a:latin typeface="Comic Sans MS" panose="030F0702030302020204" pitchFamily="66" charset="0"/>
              </a:rPr>
              <a:t>Träningstider</a:t>
            </a:r>
          </a:p>
        </p:txBody>
      </p:sp>
      <p:sp>
        <p:nvSpPr>
          <p:cNvPr id="3" name="Platshållare för innehåll 2">
            <a:extLst>
              <a:ext uri="{FF2B5EF4-FFF2-40B4-BE49-F238E27FC236}">
                <a16:creationId xmlns:a16="http://schemas.microsoft.com/office/drawing/2014/main" id="{708ADB57-CBB6-44C9-9EF8-3801F4116764}"/>
              </a:ext>
            </a:extLst>
          </p:cNvPr>
          <p:cNvSpPr>
            <a:spLocks noGrp="1"/>
          </p:cNvSpPr>
          <p:nvPr>
            <p:ph idx="1"/>
          </p:nvPr>
        </p:nvSpPr>
        <p:spPr>
          <a:xfrm>
            <a:off x="838200" y="1825625"/>
            <a:ext cx="5257800" cy="3885858"/>
          </a:xfrm>
        </p:spPr>
        <p:txBody>
          <a:bodyPr/>
          <a:lstStyle/>
          <a:p>
            <a:r>
              <a:rPr lang="sv-SE" b="1" dirty="0"/>
              <a:t>Under våren:</a:t>
            </a:r>
          </a:p>
          <a:p>
            <a:pPr marL="0" indent="0">
              <a:buNone/>
            </a:pPr>
            <a:r>
              <a:rPr lang="sv-SE" dirty="0"/>
              <a:t>Tisdag: 	18.15 – 19.30 	Np3-planen</a:t>
            </a:r>
          </a:p>
          <a:p>
            <a:pPr marL="0" indent="0">
              <a:buNone/>
            </a:pPr>
            <a:r>
              <a:rPr lang="sv-SE" dirty="0"/>
              <a:t>Fredag: 	17.00 – 18.15 	Np3-planen</a:t>
            </a:r>
          </a:p>
          <a:p>
            <a:pPr marL="0" indent="0">
              <a:buNone/>
            </a:pPr>
            <a:endParaRPr lang="sv-SE" dirty="0"/>
          </a:p>
          <a:p>
            <a:r>
              <a:rPr lang="sv-SE" b="1" dirty="0"/>
              <a:t>När gräsplanerna är spelbara:</a:t>
            </a:r>
          </a:p>
          <a:p>
            <a:pPr marL="0" indent="0">
              <a:buNone/>
            </a:pPr>
            <a:r>
              <a:rPr lang="sv-SE" dirty="0"/>
              <a:t>Måndag:	18.30 – 20.00 	B-plan</a:t>
            </a:r>
          </a:p>
          <a:p>
            <a:pPr marL="0" indent="0">
              <a:buNone/>
            </a:pPr>
            <a:r>
              <a:rPr lang="sv-SE" dirty="0"/>
              <a:t>Tisdag:        18.30 – 20.00    NP3-planen</a:t>
            </a:r>
          </a:p>
          <a:p>
            <a:pPr marL="0" indent="0">
              <a:buNone/>
            </a:pPr>
            <a:r>
              <a:rPr lang="sv-SE" dirty="0"/>
              <a:t>Torsdag: 	17.00 – 18.30	B-plan</a:t>
            </a:r>
          </a:p>
          <a:p>
            <a:pPr marL="0" indent="0">
              <a:buNone/>
            </a:pPr>
            <a:endParaRPr lang="sv-SE" b="1" dirty="0">
              <a:latin typeface="Comic Sans MS" panose="030F0702030302020204" pitchFamily="66" charset="0"/>
            </a:endParaRPr>
          </a:p>
        </p:txBody>
      </p:sp>
      <p:sp>
        <p:nvSpPr>
          <p:cNvPr id="5" name="textruta 4">
            <a:extLst>
              <a:ext uri="{FF2B5EF4-FFF2-40B4-BE49-F238E27FC236}">
                <a16:creationId xmlns:a16="http://schemas.microsoft.com/office/drawing/2014/main" id="{14A1A014-775F-4A45-BB8B-1450131CA0D4}"/>
              </a:ext>
            </a:extLst>
          </p:cNvPr>
          <p:cNvSpPr txBox="1"/>
          <p:nvPr/>
        </p:nvSpPr>
        <p:spPr>
          <a:xfrm>
            <a:off x="6391922" y="1825625"/>
            <a:ext cx="4749359" cy="4216539"/>
          </a:xfrm>
          <a:prstGeom prst="rect">
            <a:avLst/>
          </a:prstGeom>
          <a:noFill/>
        </p:spPr>
        <p:txBody>
          <a:bodyPr wrap="square" rtlCol="0">
            <a:spAutoFit/>
          </a:bodyPr>
          <a:lstStyle/>
          <a:p>
            <a:pPr marL="285750" indent="-285750">
              <a:buFont typeface="Arial" panose="020B0604020202020204" pitchFamily="34" charset="0"/>
              <a:buChar char="•"/>
            </a:pPr>
            <a:r>
              <a:rPr lang="sv-SE" sz="2000" dirty="0"/>
              <a:t>Meddela närvaro/</a:t>
            </a:r>
          </a:p>
          <a:p>
            <a:r>
              <a:rPr lang="sv-SE" sz="2000" dirty="0"/>
              <a:t>   frånvaro på laget.se.</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Samling i omklädningsrummet 20 minuter innan träningsstart</a:t>
            </a:r>
            <a:r>
              <a:rPr lang="sv-SE" sz="2000" dirty="0">
                <a:latin typeface="Comic Sans MS" panose="030F0702030302020204" pitchFamily="66" charset="0"/>
              </a:rPr>
              <a:t>.</a:t>
            </a:r>
          </a:p>
          <a:p>
            <a:endParaRPr lang="sv-SE" sz="2000" dirty="0">
              <a:latin typeface="Comic Sans MS" panose="030F0702030302020204" pitchFamily="66" charset="0"/>
            </a:endParaRPr>
          </a:p>
          <a:p>
            <a:pPr marL="342900" indent="-342900">
              <a:buFont typeface="Arial" panose="020B0604020202020204" pitchFamily="34" charset="0"/>
              <a:buChar char="•"/>
            </a:pPr>
            <a:r>
              <a:rPr lang="sv-SE" sz="2000" dirty="0"/>
              <a:t>Finns duschmöjligheter efter träningar och matcher.</a:t>
            </a:r>
          </a:p>
          <a:p>
            <a:endParaRPr lang="sv-SE" sz="2000" dirty="0"/>
          </a:p>
          <a:p>
            <a:pPr marL="342900" indent="-342900">
              <a:buFont typeface="Arial" panose="020B0604020202020204" pitchFamily="34" charset="0"/>
              <a:buChar char="•"/>
            </a:pPr>
            <a:r>
              <a:rPr lang="sv-SE" sz="2000" dirty="0"/>
              <a:t>Viktigt att komma i tid till träningen!</a:t>
            </a:r>
          </a:p>
          <a:p>
            <a:pPr marL="342900" indent="-342900">
              <a:buFont typeface="Arial" panose="020B0604020202020204" pitchFamily="34" charset="0"/>
              <a:buChar char="•"/>
            </a:pPr>
            <a:endParaRPr lang="sv-SE" sz="2400" dirty="0"/>
          </a:p>
          <a:p>
            <a:pPr marL="285750" indent="-285750">
              <a:buFont typeface="Arial" panose="020B0604020202020204" pitchFamily="34" charset="0"/>
              <a:buChar char="•"/>
            </a:pPr>
            <a:endParaRPr lang="sv-SE" sz="2400" dirty="0">
              <a:latin typeface="Comic Sans MS" panose="030F0702030302020204" pitchFamily="66" charset="0"/>
            </a:endParaRPr>
          </a:p>
        </p:txBody>
      </p:sp>
    </p:spTree>
    <p:extLst>
      <p:ext uri="{BB962C8B-B14F-4D97-AF65-F5344CB8AC3E}">
        <p14:creationId xmlns:p14="http://schemas.microsoft.com/office/powerpoint/2010/main" val="182063966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93292-79B2-4714-AF47-CE29FE670394}"/>
              </a:ext>
            </a:extLst>
          </p:cNvPr>
          <p:cNvSpPr>
            <a:spLocks noGrp="1"/>
          </p:cNvSpPr>
          <p:nvPr>
            <p:ph type="title"/>
          </p:nvPr>
        </p:nvSpPr>
        <p:spPr/>
        <p:txBody>
          <a:bodyPr/>
          <a:lstStyle/>
          <a:p>
            <a:r>
              <a:rPr lang="sv-SE" dirty="0">
                <a:latin typeface="Comic Sans MS" panose="030F0702030302020204" pitchFamily="66" charset="0"/>
              </a:rPr>
              <a:t>Div. 5 pojk norra Ångermanland</a:t>
            </a:r>
          </a:p>
        </p:txBody>
      </p:sp>
      <p:sp>
        <p:nvSpPr>
          <p:cNvPr id="3" name="Platshållare för innehåll 2">
            <a:extLst>
              <a:ext uri="{FF2B5EF4-FFF2-40B4-BE49-F238E27FC236}">
                <a16:creationId xmlns:a16="http://schemas.microsoft.com/office/drawing/2014/main" id="{580792C7-D729-443F-B202-EA531E965394}"/>
              </a:ext>
            </a:extLst>
          </p:cNvPr>
          <p:cNvSpPr>
            <a:spLocks noGrp="1"/>
          </p:cNvSpPr>
          <p:nvPr>
            <p:ph idx="1"/>
          </p:nvPr>
        </p:nvSpPr>
        <p:spPr/>
        <p:txBody>
          <a:bodyPr>
            <a:normAutofit/>
          </a:bodyPr>
          <a:lstStyle/>
          <a:p>
            <a:r>
              <a:rPr lang="sv-SE" dirty="0">
                <a:latin typeface="+mn-lt"/>
              </a:rPr>
              <a:t>7-manna spel </a:t>
            </a:r>
          </a:p>
          <a:p>
            <a:r>
              <a:rPr lang="sv-SE" dirty="0">
                <a:latin typeface="+mn-lt"/>
              </a:rPr>
              <a:t>3 * 20 min</a:t>
            </a:r>
          </a:p>
          <a:p>
            <a:r>
              <a:rPr lang="sv-SE" dirty="0">
                <a:latin typeface="+mn-lt"/>
              </a:rPr>
              <a:t>2 lag är anmälda från oss.</a:t>
            </a:r>
          </a:p>
          <a:p>
            <a:r>
              <a:rPr lang="sv-SE" dirty="0">
                <a:latin typeface="+mn-lt"/>
              </a:rPr>
              <a:t>Spelarna kallas via laget.se, viktigt att svara på kallelsen!</a:t>
            </a:r>
          </a:p>
          <a:p>
            <a:r>
              <a:rPr lang="sv-SE" dirty="0">
                <a:latin typeface="+mn-lt"/>
              </a:rPr>
              <a:t>Matchkläder: kortärmad och shorts, svarta strumpor ska bäras på matcher.</a:t>
            </a:r>
          </a:p>
          <a:p>
            <a:endParaRPr lang="sv-SE" dirty="0">
              <a:latin typeface="+mn-lt"/>
            </a:endParaRPr>
          </a:p>
          <a:p>
            <a:r>
              <a:rPr lang="sv-SE" dirty="0">
                <a:latin typeface="+mn-lt"/>
              </a:rPr>
              <a:t>Efter sommaruppehållet finns funderingar på att eventuellt anmäla ett lag för 9-manna spel.</a:t>
            </a:r>
          </a:p>
          <a:p>
            <a:endParaRPr lang="sv-SE" sz="1600" dirty="0">
              <a:latin typeface="Comic Sans MS" panose="030F0702030302020204" pitchFamily="66" charset="0"/>
            </a:endParaRPr>
          </a:p>
        </p:txBody>
      </p:sp>
    </p:spTree>
    <p:extLst>
      <p:ext uri="{BB962C8B-B14F-4D97-AF65-F5344CB8AC3E}">
        <p14:creationId xmlns:p14="http://schemas.microsoft.com/office/powerpoint/2010/main" val="30668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8DDB15-DC8B-41EE-B647-6E430E3DAC4A}"/>
              </a:ext>
            </a:extLst>
          </p:cNvPr>
          <p:cNvSpPr>
            <a:spLocks noGrp="1"/>
          </p:cNvSpPr>
          <p:nvPr>
            <p:ph type="title"/>
          </p:nvPr>
        </p:nvSpPr>
        <p:spPr/>
        <p:txBody>
          <a:bodyPr/>
          <a:lstStyle/>
          <a:p>
            <a:r>
              <a:rPr lang="sv-SE" dirty="0">
                <a:latin typeface="Comic Sans MS" panose="030F0702030302020204" pitchFamily="66" charset="0"/>
              </a:rPr>
              <a:t>Roller inom laget</a:t>
            </a:r>
          </a:p>
        </p:txBody>
      </p:sp>
      <p:sp>
        <p:nvSpPr>
          <p:cNvPr id="3" name="Platshållare för innehåll 2">
            <a:extLst>
              <a:ext uri="{FF2B5EF4-FFF2-40B4-BE49-F238E27FC236}">
                <a16:creationId xmlns:a16="http://schemas.microsoft.com/office/drawing/2014/main" id="{EF1A3021-A420-4FFD-90E4-EAF4B5B98DD9}"/>
              </a:ext>
            </a:extLst>
          </p:cNvPr>
          <p:cNvSpPr>
            <a:spLocks noGrp="1"/>
          </p:cNvSpPr>
          <p:nvPr>
            <p:ph idx="1"/>
          </p:nvPr>
        </p:nvSpPr>
        <p:spPr>
          <a:xfrm>
            <a:off x="838199" y="1351722"/>
            <a:ext cx="7470914" cy="4825241"/>
          </a:xfrm>
        </p:spPr>
        <p:txBody>
          <a:bodyPr>
            <a:normAutofit fontScale="77500" lnSpcReduction="20000"/>
          </a:bodyPr>
          <a:lstStyle/>
          <a:p>
            <a:r>
              <a:rPr lang="sv-SE" dirty="0"/>
              <a:t>Tränare: </a:t>
            </a:r>
          </a:p>
          <a:p>
            <a:pPr marL="0" indent="0">
              <a:buNone/>
            </a:pPr>
            <a:r>
              <a:rPr lang="sv-SE" dirty="0"/>
              <a:t>- Emelie Norberg </a:t>
            </a:r>
          </a:p>
          <a:p>
            <a:pPr marL="0" indent="0">
              <a:buNone/>
            </a:pPr>
            <a:r>
              <a:rPr lang="sv-SE" dirty="0"/>
              <a:t>- Jan </a:t>
            </a:r>
            <a:r>
              <a:rPr lang="sv-SE" dirty="0" err="1"/>
              <a:t>Mehle</a:t>
            </a:r>
            <a:endParaRPr lang="sv-SE" dirty="0"/>
          </a:p>
          <a:p>
            <a:pPr marL="0" indent="0">
              <a:buNone/>
            </a:pPr>
            <a:r>
              <a:rPr lang="sv-SE" dirty="0"/>
              <a:t>- </a:t>
            </a:r>
            <a:r>
              <a:rPr lang="sv-SE" dirty="0" err="1"/>
              <a:t>Zebastian</a:t>
            </a:r>
            <a:r>
              <a:rPr lang="sv-SE" dirty="0"/>
              <a:t> Lundberg</a:t>
            </a:r>
          </a:p>
          <a:p>
            <a:pPr marL="0" indent="0">
              <a:buNone/>
            </a:pPr>
            <a:r>
              <a:rPr lang="sv-SE" dirty="0"/>
              <a:t>- Kristoffer Söderlind</a:t>
            </a:r>
          </a:p>
          <a:p>
            <a:pPr marL="0" indent="0">
              <a:buNone/>
            </a:pPr>
            <a:endParaRPr lang="sv-SE" dirty="0"/>
          </a:p>
          <a:p>
            <a:r>
              <a:rPr lang="sv-SE" dirty="0"/>
              <a:t>Lagledare: Niklas Lindberg</a:t>
            </a:r>
          </a:p>
          <a:p>
            <a:endParaRPr lang="sv-SE" dirty="0"/>
          </a:p>
          <a:p>
            <a:r>
              <a:rPr lang="sv-SE" dirty="0"/>
              <a:t>Ekonomiansvarig: Hanna Lindberg</a:t>
            </a:r>
          </a:p>
          <a:p>
            <a:endParaRPr lang="sv-SE" dirty="0"/>
          </a:p>
          <a:p>
            <a:r>
              <a:rPr lang="sv-SE" dirty="0"/>
              <a:t>Matchvärdar, linjemän, kafeterialista: Emma </a:t>
            </a:r>
            <a:r>
              <a:rPr lang="sv-SE" dirty="0" err="1"/>
              <a:t>Mehle</a:t>
            </a:r>
            <a:endParaRPr lang="sv-SE" dirty="0"/>
          </a:p>
          <a:p>
            <a:endParaRPr lang="sv-SE" dirty="0"/>
          </a:p>
          <a:p>
            <a:r>
              <a:rPr lang="sv-SE" dirty="0"/>
              <a:t>Försäljning/beting: Emma Lundberg, Cecilia Fällström</a:t>
            </a:r>
          </a:p>
          <a:p>
            <a:endParaRPr lang="sv-SE" dirty="0"/>
          </a:p>
          <a:p>
            <a:r>
              <a:rPr lang="sv-SE" dirty="0"/>
              <a:t>Materialansvarig: Anna Lindström</a:t>
            </a:r>
          </a:p>
          <a:p>
            <a:pPr marL="0" indent="0">
              <a:buNone/>
            </a:pPr>
            <a:endParaRPr lang="sv-SE" dirty="0">
              <a:latin typeface="Comic Sans MS" panose="030F0702030302020204" pitchFamily="66" charset="0"/>
            </a:endParaRPr>
          </a:p>
        </p:txBody>
      </p:sp>
    </p:spTree>
    <p:extLst>
      <p:ext uri="{BB962C8B-B14F-4D97-AF65-F5344CB8AC3E}">
        <p14:creationId xmlns:p14="http://schemas.microsoft.com/office/powerpoint/2010/main" val="41608010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FFF855-C12E-4485-A421-1565DB692885}"/>
              </a:ext>
            </a:extLst>
          </p:cNvPr>
          <p:cNvSpPr>
            <a:spLocks noGrp="1"/>
          </p:cNvSpPr>
          <p:nvPr>
            <p:ph type="title"/>
          </p:nvPr>
        </p:nvSpPr>
        <p:spPr>
          <a:xfrm>
            <a:off x="646111" y="452718"/>
            <a:ext cx="9404723" cy="1110906"/>
          </a:xfrm>
        </p:spPr>
        <p:txBody>
          <a:bodyPr/>
          <a:lstStyle/>
          <a:p>
            <a:r>
              <a:rPr lang="sv-SE" dirty="0">
                <a:latin typeface="Comic Sans MS" panose="030F0702030302020204" pitchFamily="66" charset="0"/>
              </a:rPr>
              <a:t>Kommunikation	</a:t>
            </a:r>
          </a:p>
        </p:txBody>
      </p:sp>
      <p:sp>
        <p:nvSpPr>
          <p:cNvPr id="3" name="Platshållare för innehåll 2">
            <a:extLst>
              <a:ext uri="{FF2B5EF4-FFF2-40B4-BE49-F238E27FC236}">
                <a16:creationId xmlns:a16="http://schemas.microsoft.com/office/drawing/2014/main" id="{A4672409-61B4-445E-916E-2E739EF0837F}"/>
              </a:ext>
            </a:extLst>
          </p:cNvPr>
          <p:cNvSpPr>
            <a:spLocks noGrp="1"/>
          </p:cNvSpPr>
          <p:nvPr>
            <p:ph idx="1"/>
          </p:nvPr>
        </p:nvSpPr>
        <p:spPr>
          <a:xfrm>
            <a:off x="1103312" y="1371600"/>
            <a:ext cx="8946541" cy="4876799"/>
          </a:xfrm>
        </p:spPr>
        <p:txBody>
          <a:bodyPr>
            <a:normAutofit fontScale="85000" lnSpcReduction="20000"/>
          </a:bodyPr>
          <a:lstStyle/>
          <a:p>
            <a:r>
              <a:rPr lang="sv-SE" sz="3200" dirty="0"/>
              <a:t>Laget.se</a:t>
            </a:r>
          </a:p>
          <a:p>
            <a:pPr lvl="1" fontAlgn="base"/>
            <a:r>
              <a:rPr lang="sv-SE" sz="2000" dirty="0"/>
              <a:t>Uppdaterat mobilnummer</a:t>
            </a:r>
          </a:p>
          <a:p>
            <a:pPr lvl="1" fontAlgn="base"/>
            <a:r>
              <a:rPr lang="sv-SE" sz="2000" dirty="0"/>
              <a:t>Uppdaterad e-post</a:t>
            </a:r>
          </a:p>
          <a:p>
            <a:pPr lvl="1" fontAlgn="base"/>
            <a:r>
              <a:rPr lang="sv-SE" sz="2000" dirty="0"/>
              <a:t>Adress</a:t>
            </a:r>
          </a:p>
          <a:p>
            <a:pPr lvl="1" fontAlgn="base"/>
            <a:r>
              <a:rPr lang="sv-SE" sz="2000" dirty="0"/>
              <a:t>Alla föräldrar/vårdnadshavare som skall ha information och kallelser måste vara inlagda och uppdaterade.</a:t>
            </a:r>
          </a:p>
          <a:p>
            <a:pPr lvl="1" fontAlgn="base"/>
            <a:r>
              <a:rPr lang="sv-SE" sz="2000" dirty="0"/>
              <a:t>Kallelser till match</a:t>
            </a:r>
          </a:p>
          <a:p>
            <a:pPr lvl="1" fontAlgn="base"/>
            <a:r>
              <a:rPr lang="sv-SE" sz="2000" dirty="0"/>
              <a:t>Hör av er vid frågor!</a:t>
            </a:r>
          </a:p>
          <a:p>
            <a:pPr marL="0" indent="0">
              <a:buNone/>
            </a:pPr>
            <a:endParaRPr lang="sv-SE" sz="1050" dirty="0"/>
          </a:p>
          <a:p>
            <a:r>
              <a:rPr lang="sv-SE" sz="3200" dirty="0" err="1"/>
              <a:t>Supertext</a:t>
            </a:r>
            <a:r>
              <a:rPr lang="sv-SE" sz="3200" dirty="0"/>
              <a:t> (sms-slinga)</a:t>
            </a:r>
          </a:p>
          <a:p>
            <a:pPr lvl="1" fontAlgn="base"/>
            <a:r>
              <a:rPr lang="sv-SE" sz="2000" dirty="0"/>
              <a:t>Kortare meddelanden</a:t>
            </a:r>
          </a:p>
          <a:p>
            <a:pPr lvl="1" fontAlgn="base"/>
            <a:r>
              <a:rPr lang="sv-SE" sz="2000" dirty="0"/>
              <a:t>Jag vill att alla ska använda sig av </a:t>
            </a:r>
            <a:r>
              <a:rPr lang="sv-SE" sz="2000" dirty="0" err="1"/>
              <a:t>appen</a:t>
            </a:r>
            <a:endParaRPr lang="sv-SE" sz="2000" dirty="0"/>
          </a:p>
          <a:p>
            <a:pPr lvl="1" fontAlgn="base"/>
            <a:r>
              <a:rPr lang="sv-SE" sz="2000" dirty="0"/>
              <a:t>Vill poängtera hur viktigt det är att alla läser det jag skriver så att jag vet att informationen når fram.</a:t>
            </a:r>
          </a:p>
          <a:p>
            <a:pPr lvl="1" fontAlgn="base"/>
            <a:endParaRPr lang="sv-SE" sz="1600" dirty="0">
              <a:latin typeface="Comic Sans MS" panose="030F0702030302020204" pitchFamily="66" charset="0"/>
            </a:endParaRPr>
          </a:p>
          <a:p>
            <a:pPr marL="0" indent="0">
              <a:buNone/>
            </a:pPr>
            <a:endParaRPr lang="sv-SE" sz="1600" dirty="0">
              <a:latin typeface="Comic Sans MS" panose="030F0702030302020204" pitchFamily="66" charset="0"/>
            </a:endParaRPr>
          </a:p>
          <a:p>
            <a:endParaRPr lang="sv-SE" dirty="0">
              <a:latin typeface="Comic Sans MS" panose="030F0702030302020204" pitchFamily="66" charset="0"/>
            </a:endParaRPr>
          </a:p>
        </p:txBody>
      </p:sp>
    </p:spTree>
    <p:extLst>
      <p:ext uri="{BB962C8B-B14F-4D97-AF65-F5344CB8AC3E}">
        <p14:creationId xmlns:p14="http://schemas.microsoft.com/office/powerpoint/2010/main" val="1548084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77E619-A7A3-4AD1-B8D8-6D380FF7023B}"/>
              </a:ext>
            </a:extLst>
          </p:cNvPr>
          <p:cNvSpPr>
            <a:spLocks noGrp="1"/>
          </p:cNvSpPr>
          <p:nvPr>
            <p:ph type="title"/>
          </p:nvPr>
        </p:nvSpPr>
        <p:spPr/>
        <p:txBody>
          <a:bodyPr/>
          <a:lstStyle/>
          <a:p>
            <a:r>
              <a:rPr lang="sv-SE" dirty="0">
                <a:latin typeface="Comic Sans MS" panose="030F0702030302020204" pitchFamily="66" charset="0"/>
              </a:rPr>
              <a:t>Kostnader för säsongen 2025</a:t>
            </a:r>
          </a:p>
        </p:txBody>
      </p:sp>
      <p:sp>
        <p:nvSpPr>
          <p:cNvPr id="3" name="Platshållare för innehåll 2">
            <a:extLst>
              <a:ext uri="{FF2B5EF4-FFF2-40B4-BE49-F238E27FC236}">
                <a16:creationId xmlns:a16="http://schemas.microsoft.com/office/drawing/2014/main" id="{B68EEDA8-DAB4-4753-96A8-F5CDD7B81EB2}"/>
              </a:ext>
            </a:extLst>
          </p:cNvPr>
          <p:cNvSpPr>
            <a:spLocks noGrp="1"/>
          </p:cNvSpPr>
          <p:nvPr>
            <p:ph idx="1"/>
          </p:nvPr>
        </p:nvSpPr>
        <p:spPr>
          <a:xfrm>
            <a:off x="997295" y="1331259"/>
            <a:ext cx="8946541" cy="4850085"/>
          </a:xfrm>
        </p:spPr>
        <p:txBody>
          <a:bodyPr>
            <a:normAutofit fontScale="92500" lnSpcReduction="10000"/>
          </a:bodyPr>
          <a:lstStyle/>
          <a:p>
            <a:r>
              <a:rPr lang="sv-SE" dirty="0"/>
              <a:t>Medlemsavgift: 	200 kr	</a:t>
            </a:r>
          </a:p>
          <a:p>
            <a:r>
              <a:rPr lang="sv-SE" dirty="0"/>
              <a:t>Träningsavgift:		900 kr</a:t>
            </a:r>
          </a:p>
          <a:p>
            <a:endParaRPr lang="sv-SE" dirty="0"/>
          </a:p>
          <a:p>
            <a:r>
              <a:rPr lang="sv-SE" b="1" dirty="0"/>
              <a:t>Totalt: 			1100 kr (personlig avgift/spelare)</a:t>
            </a:r>
          </a:p>
          <a:p>
            <a:endParaRPr lang="sv-SE" b="1" dirty="0"/>
          </a:p>
          <a:p>
            <a:r>
              <a:rPr lang="sv-SE" dirty="0"/>
              <a:t>Beting/spelare		1100 kr</a:t>
            </a:r>
          </a:p>
          <a:p>
            <a:pPr marL="0" indent="0">
              <a:buNone/>
            </a:pPr>
            <a:endParaRPr lang="sv-SE" dirty="0"/>
          </a:p>
          <a:p>
            <a:r>
              <a:rPr lang="sv-SE" dirty="0"/>
              <a:t>Summan för hela lagets beting ska betalas till föreningen i slutet av juli så innan dess behöver pengarna finnas i vår lagkassa.</a:t>
            </a:r>
          </a:p>
          <a:p>
            <a:r>
              <a:rPr lang="sv-SE" dirty="0"/>
              <a:t>Finansieringsblankett kommer att komma där man får föra in det man sålt.</a:t>
            </a:r>
          </a:p>
          <a:p>
            <a:r>
              <a:rPr lang="sv-SE" dirty="0"/>
              <a:t>Man kan söka </a:t>
            </a:r>
            <a:r>
              <a:rPr lang="sv-SE" dirty="0" err="1"/>
              <a:t>ekonomiskts</a:t>
            </a:r>
            <a:r>
              <a:rPr lang="sv-SE" dirty="0"/>
              <a:t> stöd från föreningen för medlemsavgiften men inte för betinget. </a:t>
            </a:r>
          </a:p>
          <a:p>
            <a:endParaRPr lang="sv-SE" dirty="0"/>
          </a:p>
        </p:txBody>
      </p:sp>
    </p:spTree>
    <p:extLst>
      <p:ext uri="{BB962C8B-B14F-4D97-AF65-F5344CB8AC3E}">
        <p14:creationId xmlns:p14="http://schemas.microsoft.com/office/powerpoint/2010/main" val="300640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4C618B-AE4E-5174-9852-88F5A56F0030}"/>
              </a:ext>
            </a:extLst>
          </p:cNvPr>
          <p:cNvSpPr>
            <a:spLocks noGrp="1"/>
          </p:cNvSpPr>
          <p:nvPr>
            <p:ph type="title"/>
          </p:nvPr>
        </p:nvSpPr>
        <p:spPr/>
        <p:txBody>
          <a:bodyPr/>
          <a:lstStyle/>
          <a:p>
            <a:r>
              <a:rPr lang="sv-SE" dirty="0"/>
              <a:t>Beting &amp; Lagkassan</a:t>
            </a:r>
          </a:p>
        </p:txBody>
      </p:sp>
      <p:sp>
        <p:nvSpPr>
          <p:cNvPr id="3" name="Platshållare för innehåll 2">
            <a:extLst>
              <a:ext uri="{FF2B5EF4-FFF2-40B4-BE49-F238E27FC236}">
                <a16:creationId xmlns:a16="http://schemas.microsoft.com/office/drawing/2014/main" id="{56A2DEA3-184A-B911-44B2-E8E6518755C5}"/>
              </a:ext>
            </a:extLst>
          </p:cNvPr>
          <p:cNvSpPr>
            <a:spLocks noGrp="1"/>
          </p:cNvSpPr>
          <p:nvPr>
            <p:ph idx="1"/>
          </p:nvPr>
        </p:nvSpPr>
        <p:spPr>
          <a:xfrm>
            <a:off x="1103312" y="1380744"/>
            <a:ext cx="8946541" cy="4867655"/>
          </a:xfrm>
        </p:spPr>
        <p:txBody>
          <a:bodyPr>
            <a:normAutofit fontScale="92500" lnSpcReduction="20000"/>
          </a:bodyPr>
          <a:lstStyle/>
          <a:p>
            <a:r>
              <a:rPr lang="sv-SE" dirty="0"/>
              <a:t>För att få ihop ert beting har ni möjlighet att säja följande saker:</a:t>
            </a:r>
          </a:p>
          <a:p>
            <a:r>
              <a:rPr lang="sv-SE" dirty="0" err="1"/>
              <a:t>Ullmax</a:t>
            </a:r>
            <a:endParaRPr lang="sv-SE" dirty="0"/>
          </a:p>
          <a:p>
            <a:r>
              <a:rPr lang="sv-SE" dirty="0" err="1"/>
              <a:t>Newbody</a:t>
            </a:r>
            <a:endParaRPr lang="sv-SE" dirty="0"/>
          </a:p>
          <a:p>
            <a:r>
              <a:rPr lang="sv-SE" dirty="0" err="1"/>
              <a:t>Cesamhäfte</a:t>
            </a:r>
            <a:endParaRPr lang="sv-SE" dirty="0"/>
          </a:p>
          <a:p>
            <a:r>
              <a:rPr lang="sv-SE" dirty="0"/>
              <a:t>Samt möjlighet att gå ”Nattvandring”.</a:t>
            </a:r>
          </a:p>
          <a:p>
            <a:pPr marL="0" indent="0">
              <a:buNone/>
            </a:pPr>
            <a:endParaRPr lang="sv-SE" dirty="0"/>
          </a:p>
          <a:p>
            <a:r>
              <a:rPr lang="sv-SE" dirty="0"/>
              <a:t>Vi önskar fortsatt att ha en liknade summa i vår lagkassa och för att ha det så kommer vi att försöka göra olika arbeten tillsammans. Det som är bestämt är:</a:t>
            </a:r>
          </a:p>
          <a:p>
            <a:r>
              <a:rPr lang="sv-SE" dirty="0"/>
              <a:t>Sälja Hamburgare utanför stora Coop.</a:t>
            </a:r>
          </a:p>
          <a:p>
            <a:r>
              <a:rPr lang="sv-SE" dirty="0"/>
              <a:t>Sälja fika under hemmamatcher.</a:t>
            </a:r>
          </a:p>
          <a:p>
            <a:endParaRPr lang="sv-SE" dirty="0"/>
          </a:p>
          <a:p>
            <a:r>
              <a:rPr lang="sv-SE" dirty="0"/>
              <a:t>Kom gärna med förslag på saker vi kan göra för att samla in pengar till lagkassan.</a:t>
            </a:r>
          </a:p>
          <a:p>
            <a:endParaRPr lang="sv-SE" dirty="0"/>
          </a:p>
        </p:txBody>
      </p:sp>
    </p:spTree>
    <p:extLst>
      <p:ext uri="{BB962C8B-B14F-4D97-AF65-F5344CB8AC3E}">
        <p14:creationId xmlns:p14="http://schemas.microsoft.com/office/powerpoint/2010/main" val="4257649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9FF6C2-73C4-45D6-8699-A02E8B318246}"/>
              </a:ext>
            </a:extLst>
          </p:cNvPr>
          <p:cNvSpPr>
            <a:spLocks noGrp="1"/>
          </p:cNvSpPr>
          <p:nvPr>
            <p:ph type="title"/>
          </p:nvPr>
        </p:nvSpPr>
        <p:spPr/>
        <p:txBody>
          <a:bodyPr/>
          <a:lstStyle/>
          <a:p>
            <a:r>
              <a:rPr lang="sv-SE" dirty="0">
                <a:latin typeface="Comic Sans MS" panose="030F0702030302020204" pitchFamily="66" charset="0"/>
              </a:rPr>
              <a:t>Fikaförsäljning</a:t>
            </a:r>
          </a:p>
        </p:txBody>
      </p:sp>
      <p:sp>
        <p:nvSpPr>
          <p:cNvPr id="3" name="Platshållare för innehåll 2">
            <a:extLst>
              <a:ext uri="{FF2B5EF4-FFF2-40B4-BE49-F238E27FC236}">
                <a16:creationId xmlns:a16="http://schemas.microsoft.com/office/drawing/2014/main" id="{948137B7-E312-46FF-B782-82794F151DA0}"/>
              </a:ext>
            </a:extLst>
          </p:cNvPr>
          <p:cNvSpPr>
            <a:spLocks noGrp="1"/>
          </p:cNvSpPr>
          <p:nvPr>
            <p:ph idx="1"/>
          </p:nvPr>
        </p:nvSpPr>
        <p:spPr>
          <a:xfrm>
            <a:off x="1104293" y="1513422"/>
            <a:ext cx="8946541" cy="4195481"/>
          </a:xfrm>
        </p:spPr>
        <p:txBody>
          <a:bodyPr/>
          <a:lstStyle/>
          <a:p>
            <a:pPr fontAlgn="base"/>
            <a:r>
              <a:rPr lang="sv-SE" dirty="0"/>
              <a:t>Arbetsuppgifter:</a:t>
            </a:r>
          </a:p>
          <a:p>
            <a:pPr lvl="1" fontAlgn="base"/>
            <a:r>
              <a:rPr lang="sv-SE" dirty="0"/>
              <a:t>Sälja fika</a:t>
            </a:r>
          </a:p>
          <a:p>
            <a:pPr lvl="1" fontAlgn="base"/>
            <a:r>
              <a:rPr lang="sv-SE" dirty="0"/>
              <a:t>Se till så att det finns fika att sälja, baka en </a:t>
            </a:r>
            <a:r>
              <a:rPr lang="sv-SE" dirty="0" err="1"/>
              <a:t>långpannekaka</a:t>
            </a:r>
            <a:r>
              <a:rPr lang="sv-SE" dirty="0"/>
              <a:t> eller liknande.</a:t>
            </a:r>
          </a:p>
          <a:p>
            <a:pPr lvl="1" fontAlgn="base"/>
            <a:r>
              <a:rPr lang="sv-SE" dirty="0"/>
              <a:t>Minst en per lag och hemmamatch.</a:t>
            </a:r>
          </a:p>
          <a:p>
            <a:pPr lvl="1" fontAlgn="base"/>
            <a:r>
              <a:rPr lang="sv-SE" dirty="0"/>
              <a:t>Vinsten av försäljning på matcher går oavkortat till P-13, så det här är en viktig roll. </a:t>
            </a:r>
          </a:p>
          <a:p>
            <a:pPr lvl="1" fontAlgn="base"/>
            <a:r>
              <a:rPr lang="sv-SE" dirty="0"/>
              <a:t>Lagledare</a:t>
            </a:r>
            <a:r>
              <a:rPr lang="sv-SE" dirty="0">
                <a:effectLst/>
              </a:rPr>
              <a:t> ordnar</a:t>
            </a:r>
            <a:r>
              <a:rPr lang="sv-SE" dirty="0"/>
              <a:t> en</a:t>
            </a:r>
            <a:r>
              <a:rPr lang="sv-SE" dirty="0">
                <a:effectLst/>
              </a:rPr>
              <a:t> </a:t>
            </a:r>
            <a:r>
              <a:rPr lang="sv-SE" dirty="0" err="1"/>
              <a:t>swish</a:t>
            </a:r>
            <a:r>
              <a:rPr lang="sv-SE" dirty="0"/>
              <a:t> </a:t>
            </a:r>
            <a:r>
              <a:rPr lang="sv-SE" dirty="0">
                <a:effectLst/>
              </a:rPr>
              <a:t>QR-kod för att använda vid fikaförsäljning. Pengarna kommer på så vis hamna direkt på lagkontot som förenklar vid försäljningen.</a:t>
            </a:r>
          </a:p>
          <a:p>
            <a:pPr lvl="1" fontAlgn="base"/>
            <a:r>
              <a:rPr lang="sv-SE" dirty="0"/>
              <a:t>Ni tilldelas ett datum och får byta själva om det inte passar. Viktigt att själva ta ansvar att byta!</a:t>
            </a:r>
          </a:p>
          <a:p>
            <a:endParaRPr lang="sv-SE" dirty="0"/>
          </a:p>
        </p:txBody>
      </p:sp>
    </p:spTree>
    <p:extLst>
      <p:ext uri="{BB962C8B-B14F-4D97-AF65-F5344CB8AC3E}">
        <p14:creationId xmlns:p14="http://schemas.microsoft.com/office/powerpoint/2010/main" val="37750722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4939</TotalTime>
  <Words>1069</Words>
  <Application>Microsoft Office PowerPoint</Application>
  <PresentationFormat>Bredbild</PresentationFormat>
  <Paragraphs>145</Paragraphs>
  <Slides>14</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14</vt:i4>
      </vt:variant>
    </vt:vector>
  </HeadingPairs>
  <TitlesOfParts>
    <vt:vector size="20" baseType="lpstr">
      <vt:lpstr>Arial</vt:lpstr>
      <vt:lpstr>Calibri</vt:lpstr>
      <vt:lpstr>Century Gothic</vt:lpstr>
      <vt:lpstr>Comic Sans MS</vt:lpstr>
      <vt:lpstr>Wingdings 3</vt:lpstr>
      <vt:lpstr>Jon</vt:lpstr>
      <vt:lpstr>Föräldramöte P-13</vt:lpstr>
      <vt:lpstr>Dagordning för mötet</vt:lpstr>
      <vt:lpstr>Träningstider</vt:lpstr>
      <vt:lpstr>Div. 5 pojk norra Ångermanland</vt:lpstr>
      <vt:lpstr>Roller inom laget</vt:lpstr>
      <vt:lpstr>Kommunikation </vt:lpstr>
      <vt:lpstr>Kostnader för säsongen 2025</vt:lpstr>
      <vt:lpstr>Beting &amp; Lagkassan</vt:lpstr>
      <vt:lpstr>Fikaförsäljning</vt:lpstr>
      <vt:lpstr>Städschema -Bussby</vt:lpstr>
      <vt:lpstr>Ord från tränarna</vt:lpstr>
      <vt:lpstr>Cup - Selånger</vt:lpstr>
      <vt:lpstr>Cup –  Mid Nordic</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P-13</dc:title>
  <dc:creator>Josefin Lundberg</dc:creator>
  <cp:lastModifiedBy>Hanna Lindberg</cp:lastModifiedBy>
  <cp:revision>32</cp:revision>
  <dcterms:created xsi:type="dcterms:W3CDTF">2021-04-25T19:02:52Z</dcterms:created>
  <dcterms:modified xsi:type="dcterms:W3CDTF">2025-04-22T12:44:21Z</dcterms:modified>
</cp:coreProperties>
</file>