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9" r:id="rId4"/>
    <p:sldId id="260" r:id="rId5"/>
    <p:sldId id="267" r:id="rId6"/>
    <p:sldId id="258" r:id="rId7"/>
    <p:sldId id="261" r:id="rId8"/>
    <p:sldId id="262" r:id="rId9"/>
    <p:sldId id="273" r:id="rId10"/>
    <p:sldId id="269" r:id="rId11"/>
    <p:sldId id="272" r:id="rId12"/>
    <p:sldId id="271" r:id="rId13"/>
    <p:sldId id="268" r:id="rId14"/>
    <p:sldId id="270" r:id="rId15"/>
    <p:sldId id="263"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65" autoAdjust="0"/>
    <p:restoredTop sz="94660"/>
  </p:normalViewPr>
  <p:slideViewPr>
    <p:cSldViewPr snapToGrid="0">
      <p:cViewPr varScale="1">
        <p:scale>
          <a:sx n="72" d="100"/>
          <a:sy n="72" d="100"/>
        </p:scale>
        <p:origin x="69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sv-SE"/>
              <a:t>Klicka här för att ändra mall för rubrikformat</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94090FAD-D917-4570-9CE1-1FE6903A131C}" type="datetimeFigureOut">
              <a:rPr lang="sv-SE" smtClean="0"/>
              <a:t>2024-05-22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0CE5962-1CB7-436F-8402-89E2FAF996C1}" type="slidenum">
              <a:rPr lang="sv-SE" smtClean="0"/>
              <a:t>‹#›</a:t>
            </a:fld>
            <a:endParaRPr lang="sv-SE"/>
          </a:p>
        </p:txBody>
      </p:sp>
    </p:spTree>
    <p:extLst>
      <p:ext uri="{BB962C8B-B14F-4D97-AF65-F5344CB8AC3E}">
        <p14:creationId xmlns:p14="http://schemas.microsoft.com/office/powerpoint/2010/main" val="506263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94090FAD-D917-4570-9CE1-1FE6903A131C}" type="datetimeFigureOut">
              <a:rPr lang="sv-SE" smtClean="0"/>
              <a:t>2024-05-22</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D0CE5962-1CB7-436F-8402-89E2FAF996C1}" type="slidenum">
              <a:rPr lang="sv-SE" smtClean="0"/>
              <a:t>‹#›</a:t>
            </a:fld>
            <a:endParaRPr lang="sv-SE"/>
          </a:p>
        </p:txBody>
      </p:sp>
    </p:spTree>
    <p:extLst>
      <p:ext uri="{BB962C8B-B14F-4D97-AF65-F5344CB8AC3E}">
        <p14:creationId xmlns:p14="http://schemas.microsoft.com/office/powerpoint/2010/main" val="3873348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och bild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sv-SE"/>
              <a:t>Klicka här för att ändra mall för rubrikformat</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94090FAD-D917-4570-9CE1-1FE6903A131C}" type="datetimeFigureOut">
              <a:rPr lang="sv-SE" smtClean="0"/>
              <a:t>2024-05-22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0CE5962-1CB7-436F-8402-89E2FAF996C1}" type="slidenum">
              <a:rPr lang="sv-SE" smtClean="0"/>
              <a:t>‹#›</a:t>
            </a:fld>
            <a:endParaRPr lang="sv-SE"/>
          </a:p>
        </p:txBody>
      </p:sp>
    </p:spTree>
    <p:extLst>
      <p:ext uri="{BB962C8B-B14F-4D97-AF65-F5344CB8AC3E}">
        <p14:creationId xmlns:p14="http://schemas.microsoft.com/office/powerpoint/2010/main" val="10285973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med beskrivning">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sv-SE"/>
              <a:t>Klicka här för att ändra mall för rubrikformat</a:t>
            </a:r>
            <a:endParaRPr lang="en-US" dirty="0"/>
          </a:p>
        </p:txBody>
      </p:sp>
      <p:sp>
        <p:nvSpPr>
          <p:cNvPr id="14" name="Text Placeholder 3"/>
          <p:cNvSpPr>
            <a:spLocks noGrp="1"/>
          </p:cNvSpPr>
          <p:nvPr>
            <p:ph type="body" sz="half" idx="13"/>
          </p:nvPr>
        </p:nvSpPr>
        <p:spPr>
          <a:xfrm>
            <a:off x="1930400" y="3771174"/>
            <a:ext cx="7385828"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94090FAD-D917-4570-9CE1-1FE6903A131C}" type="datetimeFigureOut">
              <a:rPr lang="sv-SE" smtClean="0"/>
              <a:t>2024-05-22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0CE5962-1CB7-436F-8402-89E2FAF996C1}" type="slidenum">
              <a:rPr lang="sv-SE" smtClean="0"/>
              <a:t>‹#›</a:t>
            </a:fld>
            <a:endParaRPr lang="sv-SE"/>
          </a:p>
        </p:txBody>
      </p:sp>
      <p:sp>
        <p:nvSpPr>
          <p:cNvPr id="11" name="TextBox 10"/>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1370085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nkort">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94090FAD-D917-4570-9CE1-1FE6903A131C}" type="datetimeFigureOut">
              <a:rPr lang="sv-SE" smtClean="0"/>
              <a:t>2024-05-22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0CE5962-1CB7-436F-8402-89E2FAF996C1}" type="slidenum">
              <a:rPr lang="sv-SE" smtClean="0"/>
              <a:t>‹#›</a:t>
            </a:fld>
            <a:endParaRPr lang="sv-SE"/>
          </a:p>
        </p:txBody>
      </p:sp>
    </p:spTree>
    <p:extLst>
      <p:ext uri="{BB962C8B-B14F-4D97-AF65-F5344CB8AC3E}">
        <p14:creationId xmlns:p14="http://schemas.microsoft.com/office/powerpoint/2010/main" val="38350198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umn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sv-SE"/>
              <a:t>Klicka här för att ändra mall för rubrikformat</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4090FAD-D917-4570-9CE1-1FE6903A131C}" type="datetimeFigureOut">
              <a:rPr lang="sv-SE" smtClean="0"/>
              <a:t>2024-05-22</a:t>
            </a:fld>
            <a:endParaRPr lang="sv-SE"/>
          </a:p>
        </p:txBody>
      </p:sp>
      <p:sp>
        <p:nvSpPr>
          <p:cNvPr id="4"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0CE5962-1CB7-436F-8402-89E2FAF996C1}" type="slidenum">
              <a:rPr lang="sv-SE" smtClean="0"/>
              <a:t>‹#›</a:t>
            </a:fld>
            <a:endParaRPr lang="sv-SE"/>
          </a:p>
        </p:txBody>
      </p:sp>
    </p:spTree>
    <p:extLst>
      <p:ext uri="{BB962C8B-B14F-4D97-AF65-F5344CB8AC3E}">
        <p14:creationId xmlns:p14="http://schemas.microsoft.com/office/powerpoint/2010/main" val="23813146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bildkolumn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sv-SE"/>
              <a:t>Klicka här för att ändra mall för rubrikformat</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4090FAD-D917-4570-9CE1-1FE6903A131C}" type="datetimeFigureOut">
              <a:rPr lang="sv-SE" smtClean="0"/>
              <a:t>2024-05-22</a:t>
            </a:fld>
            <a:endParaRPr lang="sv-SE"/>
          </a:p>
        </p:txBody>
      </p:sp>
      <p:sp>
        <p:nvSpPr>
          <p:cNvPr id="4"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0CE5962-1CB7-436F-8402-89E2FAF996C1}" type="slidenum">
              <a:rPr lang="sv-SE" smtClean="0"/>
              <a:t>‹#›</a:t>
            </a:fld>
            <a:endParaRPr lang="sv-SE"/>
          </a:p>
        </p:txBody>
      </p:sp>
    </p:spTree>
    <p:extLst>
      <p:ext uri="{BB962C8B-B14F-4D97-AF65-F5344CB8AC3E}">
        <p14:creationId xmlns:p14="http://schemas.microsoft.com/office/powerpoint/2010/main" val="8248443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nchor="t" anchorCtr="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94090FAD-D917-4570-9CE1-1FE6903A131C}" type="datetimeFigureOut">
              <a:rPr lang="sv-SE" smtClean="0"/>
              <a:t>2024-05-22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0CE5962-1CB7-436F-8402-89E2FAF996C1}" type="slidenum">
              <a:rPr lang="sv-SE" smtClean="0"/>
              <a:t>‹#›</a:t>
            </a:fld>
            <a:endParaRPr lang="sv-SE"/>
          </a:p>
        </p:txBody>
      </p:sp>
    </p:spTree>
    <p:extLst>
      <p:ext uri="{BB962C8B-B14F-4D97-AF65-F5344CB8AC3E}">
        <p14:creationId xmlns:p14="http://schemas.microsoft.com/office/powerpoint/2010/main" val="36859496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94090FAD-D917-4570-9CE1-1FE6903A131C}" type="datetimeFigureOut">
              <a:rPr lang="sv-SE" smtClean="0"/>
              <a:t>2024-05-22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0CE5962-1CB7-436F-8402-89E2FAF996C1}" type="slidenum">
              <a:rPr lang="sv-SE" smtClean="0"/>
              <a:t>‹#›</a:t>
            </a:fld>
            <a:endParaRPr lang="sv-SE"/>
          </a:p>
        </p:txBody>
      </p:sp>
    </p:spTree>
    <p:extLst>
      <p:ext uri="{BB962C8B-B14F-4D97-AF65-F5344CB8AC3E}">
        <p14:creationId xmlns:p14="http://schemas.microsoft.com/office/powerpoint/2010/main" val="3580343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94090FAD-D917-4570-9CE1-1FE6903A131C}" type="datetimeFigureOut">
              <a:rPr lang="sv-SE" smtClean="0"/>
              <a:t>2024-05-22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0CE5962-1CB7-436F-8402-89E2FAF996C1}" type="slidenum">
              <a:rPr lang="sv-SE" smtClean="0"/>
              <a:t>‹#›</a:t>
            </a:fld>
            <a:endParaRPr lang="sv-SE"/>
          </a:p>
        </p:txBody>
      </p:sp>
    </p:spTree>
    <p:extLst>
      <p:ext uri="{BB962C8B-B14F-4D97-AF65-F5344CB8AC3E}">
        <p14:creationId xmlns:p14="http://schemas.microsoft.com/office/powerpoint/2010/main" val="1940704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94090FAD-D917-4570-9CE1-1FE6903A131C}" type="datetimeFigureOut">
              <a:rPr lang="sv-SE" smtClean="0"/>
              <a:t>2024-05-22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0CE5962-1CB7-436F-8402-89E2FAF996C1}" type="slidenum">
              <a:rPr lang="sv-SE" smtClean="0"/>
              <a:t>‹#›</a:t>
            </a:fld>
            <a:endParaRPr lang="sv-SE"/>
          </a:p>
        </p:txBody>
      </p:sp>
    </p:spTree>
    <p:extLst>
      <p:ext uri="{BB962C8B-B14F-4D97-AF65-F5344CB8AC3E}">
        <p14:creationId xmlns:p14="http://schemas.microsoft.com/office/powerpoint/2010/main" val="2753846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94090FAD-D917-4570-9CE1-1FE6903A131C}" type="datetimeFigureOut">
              <a:rPr lang="sv-SE" smtClean="0"/>
              <a:t>2024-05-22</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D0CE5962-1CB7-436F-8402-89E2FAF996C1}" type="slidenum">
              <a:rPr lang="sv-SE" smtClean="0"/>
              <a:t>‹#›</a:t>
            </a:fld>
            <a:endParaRPr lang="sv-SE"/>
          </a:p>
        </p:txBody>
      </p:sp>
    </p:spTree>
    <p:extLst>
      <p:ext uri="{BB962C8B-B14F-4D97-AF65-F5344CB8AC3E}">
        <p14:creationId xmlns:p14="http://schemas.microsoft.com/office/powerpoint/2010/main" val="3267141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a:t>Klicka här för att ändra mall för rubrikformat</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94090FAD-D917-4570-9CE1-1FE6903A131C}" type="datetimeFigureOut">
              <a:rPr lang="sv-SE" smtClean="0"/>
              <a:t>2024-05-22</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D0CE5962-1CB7-436F-8402-89E2FAF996C1}" type="slidenum">
              <a:rPr lang="sv-SE" smtClean="0"/>
              <a:t>‹#›</a:t>
            </a:fld>
            <a:endParaRPr lang="sv-SE"/>
          </a:p>
        </p:txBody>
      </p:sp>
    </p:spTree>
    <p:extLst>
      <p:ext uri="{BB962C8B-B14F-4D97-AF65-F5344CB8AC3E}">
        <p14:creationId xmlns:p14="http://schemas.microsoft.com/office/powerpoint/2010/main" val="4212175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7" name="Date Placeholder 2"/>
          <p:cNvSpPr>
            <a:spLocks noGrp="1"/>
          </p:cNvSpPr>
          <p:nvPr>
            <p:ph type="dt" sz="half" idx="10"/>
          </p:nvPr>
        </p:nvSpPr>
        <p:spPr/>
        <p:txBody>
          <a:bodyPr/>
          <a:lstStyle/>
          <a:p>
            <a:fld id="{94090FAD-D917-4570-9CE1-1FE6903A131C}" type="datetimeFigureOut">
              <a:rPr lang="sv-SE" smtClean="0"/>
              <a:t>2024-05-22</a:t>
            </a:fld>
            <a:endParaRPr lang="sv-SE"/>
          </a:p>
        </p:txBody>
      </p:sp>
      <p:sp>
        <p:nvSpPr>
          <p:cNvPr id="5" name="Footer Placeholder 3"/>
          <p:cNvSpPr>
            <a:spLocks noGrp="1"/>
          </p:cNvSpPr>
          <p:nvPr>
            <p:ph type="ftr" sz="quarter" idx="11"/>
          </p:nvPr>
        </p:nvSpPr>
        <p:spPr/>
        <p:txBody>
          <a:bodyPr/>
          <a:lstStyle/>
          <a:p>
            <a:endParaRPr lang="sv-SE"/>
          </a:p>
        </p:txBody>
      </p:sp>
      <p:sp>
        <p:nvSpPr>
          <p:cNvPr id="6" name="Slide Number Placeholder 4"/>
          <p:cNvSpPr>
            <a:spLocks noGrp="1"/>
          </p:cNvSpPr>
          <p:nvPr>
            <p:ph type="sldNum" sz="quarter" idx="12"/>
          </p:nvPr>
        </p:nvSpPr>
        <p:spPr/>
        <p:txBody>
          <a:bodyPr/>
          <a:lstStyle/>
          <a:p>
            <a:fld id="{D0CE5962-1CB7-436F-8402-89E2FAF996C1}" type="slidenum">
              <a:rPr lang="sv-SE" smtClean="0"/>
              <a:t>‹#›</a:t>
            </a:fld>
            <a:endParaRPr lang="sv-SE"/>
          </a:p>
        </p:txBody>
      </p:sp>
    </p:spTree>
    <p:extLst>
      <p:ext uri="{BB962C8B-B14F-4D97-AF65-F5344CB8AC3E}">
        <p14:creationId xmlns:p14="http://schemas.microsoft.com/office/powerpoint/2010/main" val="2941135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4090FAD-D917-4570-9CE1-1FE6903A131C}" type="datetimeFigureOut">
              <a:rPr lang="sv-SE" smtClean="0"/>
              <a:t>2024-05-22</a:t>
            </a:fld>
            <a:endParaRPr lang="sv-SE"/>
          </a:p>
        </p:txBody>
      </p:sp>
      <p:sp>
        <p:nvSpPr>
          <p:cNvPr id="5" name="Footer Placeholder 2"/>
          <p:cNvSpPr>
            <a:spLocks noGrp="1"/>
          </p:cNvSpPr>
          <p:nvPr>
            <p:ph type="ftr" sz="quarter" idx="11"/>
          </p:nvPr>
        </p:nvSpPr>
        <p:spPr/>
        <p:txBody>
          <a:bodyPr/>
          <a:lstStyle/>
          <a:p>
            <a:endParaRPr lang="sv-SE"/>
          </a:p>
        </p:txBody>
      </p:sp>
      <p:sp>
        <p:nvSpPr>
          <p:cNvPr id="6" name="Slide Number Placeholder 3"/>
          <p:cNvSpPr>
            <a:spLocks noGrp="1"/>
          </p:cNvSpPr>
          <p:nvPr>
            <p:ph type="sldNum" sz="quarter" idx="12"/>
          </p:nvPr>
        </p:nvSpPr>
        <p:spPr/>
        <p:txBody>
          <a:bodyPr/>
          <a:lstStyle/>
          <a:p>
            <a:fld id="{D0CE5962-1CB7-436F-8402-89E2FAF996C1}" type="slidenum">
              <a:rPr lang="sv-SE" smtClean="0"/>
              <a:t>‹#›</a:t>
            </a:fld>
            <a:endParaRPr lang="sv-SE"/>
          </a:p>
        </p:txBody>
      </p:sp>
    </p:spTree>
    <p:extLst>
      <p:ext uri="{BB962C8B-B14F-4D97-AF65-F5344CB8AC3E}">
        <p14:creationId xmlns:p14="http://schemas.microsoft.com/office/powerpoint/2010/main" val="707209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sv-SE"/>
              <a:t>Klicka här för att ändra mall för rubrikformat</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7" name="Date Placeholder 4"/>
          <p:cNvSpPr>
            <a:spLocks noGrp="1"/>
          </p:cNvSpPr>
          <p:nvPr>
            <p:ph type="dt" sz="half" idx="10"/>
          </p:nvPr>
        </p:nvSpPr>
        <p:spPr/>
        <p:txBody>
          <a:bodyPr/>
          <a:lstStyle/>
          <a:p>
            <a:fld id="{94090FAD-D917-4570-9CE1-1FE6903A131C}" type="datetimeFigureOut">
              <a:rPr lang="sv-SE" smtClean="0"/>
              <a:t>2024-05-22</a:t>
            </a:fld>
            <a:endParaRPr lang="sv-SE"/>
          </a:p>
        </p:txBody>
      </p:sp>
      <p:sp>
        <p:nvSpPr>
          <p:cNvPr id="5" name="Footer Placeholder 5"/>
          <p:cNvSpPr>
            <a:spLocks noGrp="1"/>
          </p:cNvSpPr>
          <p:nvPr>
            <p:ph type="ftr" sz="quarter" idx="11"/>
          </p:nvPr>
        </p:nvSpPr>
        <p:spPr/>
        <p:txBody>
          <a:bodyPr/>
          <a:lstStyle/>
          <a:p>
            <a:endParaRPr lang="sv-SE"/>
          </a:p>
        </p:txBody>
      </p:sp>
      <p:sp>
        <p:nvSpPr>
          <p:cNvPr id="6" name="Slide Number Placeholder 6"/>
          <p:cNvSpPr>
            <a:spLocks noGrp="1"/>
          </p:cNvSpPr>
          <p:nvPr>
            <p:ph type="sldNum" sz="quarter" idx="12"/>
          </p:nvPr>
        </p:nvSpPr>
        <p:spPr/>
        <p:txBody>
          <a:bodyPr/>
          <a:lstStyle/>
          <a:p>
            <a:fld id="{D0CE5962-1CB7-436F-8402-89E2FAF996C1}" type="slidenum">
              <a:rPr lang="sv-SE" smtClean="0"/>
              <a:t>‹#›</a:t>
            </a:fld>
            <a:endParaRPr lang="sv-SE"/>
          </a:p>
        </p:txBody>
      </p:sp>
    </p:spTree>
    <p:extLst>
      <p:ext uri="{BB962C8B-B14F-4D97-AF65-F5344CB8AC3E}">
        <p14:creationId xmlns:p14="http://schemas.microsoft.com/office/powerpoint/2010/main" val="3279948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94090FAD-D917-4570-9CE1-1FE6903A131C}" type="datetimeFigureOut">
              <a:rPr lang="sv-SE" smtClean="0"/>
              <a:t>2024-05-22</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D0CE5962-1CB7-436F-8402-89E2FAF996C1}" type="slidenum">
              <a:rPr lang="sv-SE" smtClean="0"/>
              <a:t>‹#›</a:t>
            </a:fld>
            <a:endParaRPr lang="sv-SE"/>
          </a:p>
        </p:txBody>
      </p:sp>
    </p:spTree>
    <p:extLst>
      <p:ext uri="{BB962C8B-B14F-4D97-AF65-F5344CB8AC3E}">
        <p14:creationId xmlns:p14="http://schemas.microsoft.com/office/powerpoint/2010/main" val="1586804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713"/>
          <a:stretch/>
        </p:blipFill>
        <p:spPr>
          <a:xfrm>
            <a:off x="8000197" y="0"/>
            <a:ext cx="1603387" cy="1143000"/>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4199"/>
          <a:stretch/>
        </p:blipFill>
        <p:spPr>
          <a:xfrm>
            <a:off x="8609012" y="6092866"/>
            <a:ext cx="993734" cy="765134"/>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4090FAD-D917-4570-9CE1-1FE6903A131C}" type="datetimeFigureOut">
              <a:rPr lang="sv-SE" smtClean="0"/>
              <a:t>2024-05-22</a:t>
            </a:fld>
            <a:endParaRPr lang="sv-SE"/>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sv-SE"/>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0CE5962-1CB7-436F-8402-89E2FAF996C1}" type="slidenum">
              <a:rPr lang="sv-SE" smtClean="0"/>
              <a:t>‹#›</a:t>
            </a:fld>
            <a:endParaRPr lang="sv-SE"/>
          </a:p>
        </p:txBody>
      </p:sp>
    </p:spTree>
    <p:extLst>
      <p:ext uri="{BB962C8B-B14F-4D97-AF65-F5344CB8AC3E}">
        <p14:creationId xmlns:p14="http://schemas.microsoft.com/office/powerpoint/2010/main" val="2081031913"/>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2000"/>
                <a:hueMod val="108000"/>
                <a:satMod val="164000"/>
                <a:lumMod val="69000"/>
              </a:schemeClr>
              <a:schemeClr val="bg2">
                <a:tint val="96000"/>
                <a:hueMod val="90000"/>
                <a:satMod val="130000"/>
                <a:lumMod val="134000"/>
              </a:schemeClr>
            </a:duotone>
          </a:blip>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FF5E245-C70C-48BD-9D19-F840426A61E2}"/>
              </a:ext>
            </a:extLst>
          </p:cNvPr>
          <p:cNvSpPr>
            <a:spLocks noGrp="1"/>
          </p:cNvSpPr>
          <p:nvPr>
            <p:ph type="ctrTitle"/>
          </p:nvPr>
        </p:nvSpPr>
        <p:spPr>
          <a:xfrm>
            <a:off x="8191925" y="1325880"/>
            <a:ext cx="3352375" cy="3066507"/>
          </a:xfrm>
        </p:spPr>
        <p:txBody>
          <a:bodyPr>
            <a:normAutofit/>
          </a:bodyPr>
          <a:lstStyle/>
          <a:p>
            <a:r>
              <a:rPr lang="sv-SE" sz="3400"/>
              <a:t>Föräldramöte P-13</a:t>
            </a:r>
          </a:p>
        </p:txBody>
      </p:sp>
      <p:sp>
        <p:nvSpPr>
          <p:cNvPr id="3" name="Underrubrik 2">
            <a:extLst>
              <a:ext uri="{FF2B5EF4-FFF2-40B4-BE49-F238E27FC236}">
                <a16:creationId xmlns:a16="http://schemas.microsoft.com/office/drawing/2014/main" id="{F0274D6B-8B40-4971-882B-1147E827C3AA}"/>
              </a:ext>
            </a:extLst>
          </p:cNvPr>
          <p:cNvSpPr>
            <a:spLocks noGrp="1"/>
          </p:cNvSpPr>
          <p:nvPr>
            <p:ph type="subTitle" idx="1"/>
          </p:nvPr>
        </p:nvSpPr>
        <p:spPr>
          <a:xfrm>
            <a:off x="8191925" y="4588329"/>
            <a:ext cx="3352375" cy="1621508"/>
          </a:xfrm>
        </p:spPr>
        <p:txBody>
          <a:bodyPr>
            <a:normAutofit/>
          </a:bodyPr>
          <a:lstStyle/>
          <a:p>
            <a:r>
              <a:rPr lang="sv-SE" sz="1800" dirty="0"/>
              <a:t>2024-05-16</a:t>
            </a:r>
          </a:p>
        </p:txBody>
      </p:sp>
      <p:pic>
        <p:nvPicPr>
          <p:cNvPr id="1026" name="Picture 0" descr="HIoFK-logga.png">
            <a:extLst>
              <a:ext uri="{FF2B5EF4-FFF2-40B4-BE49-F238E27FC236}">
                <a16:creationId xmlns:a16="http://schemas.microsoft.com/office/drawing/2014/main" id="{46157B4A-9D08-4B7E-8ADE-A7222347F46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 b="1419"/>
          <a:stretch/>
        </p:blipFill>
        <p:spPr bwMode="auto">
          <a:xfrm>
            <a:off x="943411" y="647698"/>
            <a:ext cx="5671547" cy="5562139"/>
          </a:xfrm>
          <a:prstGeom prst="rect">
            <a:avLst/>
          </a:prstGeom>
          <a:noFill/>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ruta 3">
            <a:extLst>
              <a:ext uri="{FF2B5EF4-FFF2-40B4-BE49-F238E27FC236}">
                <a16:creationId xmlns:a16="http://schemas.microsoft.com/office/drawing/2014/main" id="{294628AD-F474-47CE-AC2C-0302A6CBB887}"/>
              </a:ext>
            </a:extLst>
          </p:cNvPr>
          <p:cNvSpPr txBox="1"/>
          <p:nvPr/>
        </p:nvSpPr>
        <p:spPr>
          <a:xfrm>
            <a:off x="11029070" y="1181736"/>
            <a:ext cx="2883877" cy="1350498"/>
          </a:xfrm>
          <a:prstGeom prst="rect">
            <a:avLst/>
          </a:prstGeom>
          <a:noFill/>
        </p:spPr>
        <p:txBody>
          <a:bodyPr wrap="square" rtlCol="0">
            <a:spAutoFit/>
          </a:bodyPr>
          <a:lstStyle/>
          <a:p>
            <a:endParaRPr lang="sv-SE" dirty="0"/>
          </a:p>
        </p:txBody>
      </p:sp>
    </p:spTree>
    <p:extLst>
      <p:ext uri="{BB962C8B-B14F-4D97-AF65-F5344CB8AC3E}">
        <p14:creationId xmlns:p14="http://schemas.microsoft.com/office/powerpoint/2010/main" val="9249774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FD1D279-DDE4-7CF9-B1D8-C1D66053C01D}"/>
              </a:ext>
            </a:extLst>
          </p:cNvPr>
          <p:cNvSpPr>
            <a:spLocks noGrp="1"/>
          </p:cNvSpPr>
          <p:nvPr>
            <p:ph type="title"/>
          </p:nvPr>
        </p:nvSpPr>
        <p:spPr/>
        <p:txBody>
          <a:bodyPr/>
          <a:lstStyle/>
          <a:p>
            <a:r>
              <a:rPr lang="sv-SE" dirty="0">
                <a:latin typeface="Comic Sans MS" panose="030F0702030302020204" pitchFamily="66" charset="0"/>
              </a:rPr>
              <a:t>Städschema -</a:t>
            </a:r>
            <a:r>
              <a:rPr lang="sv-SE" dirty="0" err="1">
                <a:latin typeface="Comic Sans MS" panose="030F0702030302020204" pitchFamily="66" charset="0"/>
              </a:rPr>
              <a:t>Bussby</a:t>
            </a:r>
            <a:endParaRPr lang="sv-SE" dirty="0">
              <a:latin typeface="Comic Sans MS" panose="030F0702030302020204" pitchFamily="66" charset="0"/>
            </a:endParaRPr>
          </a:p>
        </p:txBody>
      </p:sp>
      <p:sp>
        <p:nvSpPr>
          <p:cNvPr id="3" name="Platshållare för innehåll 2">
            <a:extLst>
              <a:ext uri="{FF2B5EF4-FFF2-40B4-BE49-F238E27FC236}">
                <a16:creationId xmlns:a16="http://schemas.microsoft.com/office/drawing/2014/main" id="{45198416-DC8F-3203-F062-3888DE1F8245}"/>
              </a:ext>
            </a:extLst>
          </p:cNvPr>
          <p:cNvSpPr>
            <a:spLocks noGrp="1"/>
          </p:cNvSpPr>
          <p:nvPr>
            <p:ph idx="1"/>
          </p:nvPr>
        </p:nvSpPr>
        <p:spPr>
          <a:xfrm>
            <a:off x="1104293" y="1536083"/>
            <a:ext cx="8946541" cy="4195481"/>
          </a:xfrm>
        </p:spPr>
        <p:txBody>
          <a:bodyPr>
            <a:normAutofit fontScale="92500"/>
          </a:bodyPr>
          <a:lstStyle/>
          <a:p>
            <a:r>
              <a:rPr lang="sv-SE" sz="2400" dirty="0">
                <a:latin typeface="Calibri" panose="020F0502020204030204" pitchFamily="34" charset="0"/>
                <a:cs typeface="Calibri" panose="020F0502020204030204" pitchFamily="34" charset="0"/>
              </a:rPr>
              <a:t>Ingen vaktmästare på </a:t>
            </a:r>
            <a:r>
              <a:rPr lang="sv-SE" sz="2400" dirty="0" err="1">
                <a:latin typeface="Calibri" panose="020F0502020204030204" pitchFamily="34" charset="0"/>
                <a:cs typeface="Calibri" panose="020F0502020204030204" pitchFamily="34" charset="0"/>
              </a:rPr>
              <a:t>Bussby</a:t>
            </a:r>
            <a:r>
              <a:rPr lang="sv-SE" sz="2400" dirty="0">
                <a:latin typeface="Calibri" panose="020F0502020204030204" pitchFamily="34" charset="0"/>
                <a:cs typeface="Calibri" panose="020F0502020204030204" pitchFamily="34" charset="0"/>
              </a:rPr>
              <a:t> vilket innebär att vi alla måste hjälpas åt!</a:t>
            </a:r>
          </a:p>
          <a:p>
            <a:r>
              <a:rPr lang="sv-SE" sz="2400" dirty="0">
                <a:latin typeface="Calibri" panose="020F0502020204030204" pitchFamily="34" charset="0"/>
                <a:cs typeface="Calibri" panose="020F0502020204030204" pitchFamily="34" charset="0"/>
              </a:rPr>
              <a:t>Man är ansvariga för städning 2ggr/vecka av cafeteria, omklädningsrum och toaletter samt att plocka och hålla rent runt anläggningen.</a:t>
            </a:r>
          </a:p>
          <a:p>
            <a:r>
              <a:rPr lang="sv-SE" sz="2400" dirty="0">
                <a:latin typeface="Calibri" panose="020F0502020204030204" pitchFamily="34" charset="0"/>
                <a:cs typeface="Calibri" panose="020F0502020204030204" pitchFamily="34" charset="0"/>
              </a:rPr>
              <a:t>Vecka 21 &amp; Vecka 37</a:t>
            </a:r>
          </a:p>
          <a:p>
            <a:r>
              <a:rPr lang="sv-SE" sz="2400" dirty="0">
                <a:latin typeface="Calibri" panose="020F0502020204030204" pitchFamily="34" charset="0"/>
                <a:cs typeface="Calibri" panose="020F0502020204030204" pitchFamily="34" charset="0"/>
              </a:rPr>
              <a:t>Den städning som ska utföras kommer att sitta anslaget i domarrummet samt i städskrubben i cafeterian.</a:t>
            </a:r>
          </a:p>
          <a:p>
            <a:r>
              <a:rPr lang="sv-SE" sz="2400" dirty="0">
                <a:latin typeface="Calibri" panose="020F0502020204030204" pitchFamily="34" charset="0"/>
                <a:cs typeface="Calibri" panose="020F0502020204030204" pitchFamily="34" charset="0"/>
              </a:rPr>
              <a:t>Städmaterial som behövs kommer att finnas i domarrummet och i cafeterian. Papper till påfyllnad på toaletter finner ni i domarrummet.</a:t>
            </a:r>
          </a:p>
          <a:p>
            <a:r>
              <a:rPr lang="sv-SE" sz="2400" dirty="0">
                <a:latin typeface="Calibri" panose="020F0502020204030204" pitchFamily="34" charset="0"/>
                <a:cs typeface="Calibri" panose="020F0502020204030204" pitchFamily="34" charset="0"/>
              </a:rPr>
              <a:t>Tar något städmaterial slut MÅSTE ni meddela Johan Edlund så inte nästa gäng står utan. Skicka ett sms till: 070-8353014. </a:t>
            </a:r>
          </a:p>
        </p:txBody>
      </p:sp>
    </p:spTree>
    <p:extLst>
      <p:ext uri="{BB962C8B-B14F-4D97-AF65-F5344CB8AC3E}">
        <p14:creationId xmlns:p14="http://schemas.microsoft.com/office/powerpoint/2010/main" val="1710587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C2D5C24-D176-AD6D-15A1-C4C2101EB852}"/>
              </a:ext>
            </a:extLst>
          </p:cNvPr>
          <p:cNvSpPr>
            <a:spLocks noGrp="1"/>
          </p:cNvSpPr>
          <p:nvPr>
            <p:ph type="title"/>
          </p:nvPr>
        </p:nvSpPr>
        <p:spPr/>
        <p:txBody>
          <a:bodyPr/>
          <a:lstStyle/>
          <a:p>
            <a:r>
              <a:rPr lang="sv-SE" dirty="0">
                <a:latin typeface="Comic Sans MS" panose="030F0702030302020204" pitchFamily="66" charset="0"/>
              </a:rPr>
              <a:t>Konstgräs</a:t>
            </a:r>
          </a:p>
        </p:txBody>
      </p:sp>
      <p:sp>
        <p:nvSpPr>
          <p:cNvPr id="3" name="Platshållare för innehåll 2">
            <a:extLst>
              <a:ext uri="{FF2B5EF4-FFF2-40B4-BE49-F238E27FC236}">
                <a16:creationId xmlns:a16="http://schemas.microsoft.com/office/drawing/2014/main" id="{B2079800-09E7-0BC8-1E98-80CC046CB95A}"/>
              </a:ext>
            </a:extLst>
          </p:cNvPr>
          <p:cNvSpPr>
            <a:spLocks noGrp="1"/>
          </p:cNvSpPr>
          <p:nvPr>
            <p:ph idx="1"/>
          </p:nvPr>
        </p:nvSpPr>
        <p:spPr>
          <a:xfrm>
            <a:off x="1104293" y="1681857"/>
            <a:ext cx="8946541" cy="4195481"/>
          </a:xfrm>
        </p:spPr>
        <p:txBody>
          <a:bodyPr/>
          <a:lstStyle/>
          <a:p>
            <a:r>
              <a:rPr lang="sv-SE" dirty="0">
                <a:latin typeface="Calibri" panose="020F0502020204030204" pitchFamily="34" charset="0"/>
                <a:cs typeface="Calibri" panose="020F0502020204030204" pitchFamily="34" charset="0"/>
              </a:rPr>
              <a:t>Påbörjat.</a:t>
            </a:r>
          </a:p>
          <a:p>
            <a:r>
              <a:rPr lang="sv-SE" dirty="0">
                <a:latin typeface="Calibri" panose="020F0502020204030204" pitchFamily="34" charset="0"/>
                <a:cs typeface="Calibri" panose="020F0502020204030204" pitchFamily="34" charset="0"/>
              </a:rPr>
              <a:t>Kommer krävas arbetsinsatser.</a:t>
            </a:r>
          </a:p>
          <a:p>
            <a:r>
              <a:rPr lang="sv-SE" dirty="0">
                <a:latin typeface="Calibri" panose="020F0502020204030204" pitchFamily="34" charset="0"/>
                <a:cs typeface="Calibri" panose="020F0502020204030204" pitchFamily="34" charset="0"/>
              </a:rPr>
              <a:t>Mer info kommer i slingan.</a:t>
            </a:r>
          </a:p>
        </p:txBody>
      </p:sp>
    </p:spTree>
    <p:extLst>
      <p:ext uri="{BB962C8B-B14F-4D97-AF65-F5344CB8AC3E}">
        <p14:creationId xmlns:p14="http://schemas.microsoft.com/office/powerpoint/2010/main" val="34071919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3C2F605-5519-772F-EDCD-B1A21584409B}"/>
              </a:ext>
            </a:extLst>
          </p:cNvPr>
          <p:cNvSpPr>
            <a:spLocks noGrp="1"/>
          </p:cNvSpPr>
          <p:nvPr>
            <p:ph type="title"/>
          </p:nvPr>
        </p:nvSpPr>
        <p:spPr/>
        <p:txBody>
          <a:bodyPr/>
          <a:lstStyle/>
          <a:p>
            <a:r>
              <a:rPr lang="sv-SE" dirty="0">
                <a:latin typeface="Comic Sans MS" panose="030F0702030302020204" pitchFamily="66" charset="0"/>
              </a:rPr>
              <a:t>Uppstartscamp</a:t>
            </a:r>
          </a:p>
        </p:txBody>
      </p:sp>
      <p:sp>
        <p:nvSpPr>
          <p:cNvPr id="3" name="Platshållare för innehåll 2">
            <a:extLst>
              <a:ext uri="{FF2B5EF4-FFF2-40B4-BE49-F238E27FC236}">
                <a16:creationId xmlns:a16="http://schemas.microsoft.com/office/drawing/2014/main" id="{4289E8B9-1571-8200-D932-D619FCDF3AB6}"/>
              </a:ext>
            </a:extLst>
          </p:cNvPr>
          <p:cNvSpPr>
            <a:spLocks noGrp="1"/>
          </p:cNvSpPr>
          <p:nvPr>
            <p:ph idx="1"/>
          </p:nvPr>
        </p:nvSpPr>
        <p:spPr/>
        <p:txBody>
          <a:bodyPr/>
          <a:lstStyle/>
          <a:p>
            <a:endParaRPr lang="sv-SE" dirty="0"/>
          </a:p>
        </p:txBody>
      </p:sp>
    </p:spTree>
    <p:extLst>
      <p:ext uri="{BB962C8B-B14F-4D97-AF65-F5344CB8AC3E}">
        <p14:creationId xmlns:p14="http://schemas.microsoft.com/office/powerpoint/2010/main" val="30217599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052BEFF1-896C-45B1-B02C-96A6A1BC38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35" name="Freeform 36">
            <a:extLst>
              <a:ext uri="{FF2B5EF4-FFF2-40B4-BE49-F238E27FC236}">
                <a16:creationId xmlns:a16="http://schemas.microsoft.com/office/drawing/2014/main" id="{BB237A14-61B1-4C00-A670-5D8D68A866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2">
              <a:alpha val="20000"/>
            </a:schemeClr>
          </a:solidFill>
          <a:ln>
            <a:noFill/>
          </a:ln>
        </p:spPr>
        <p:txBody>
          <a:bodyPr rtlCol="0" anchor="ctr"/>
          <a:lstStyle/>
          <a:p>
            <a:pPr algn="ctr"/>
            <a:endParaRPr lang="en-US"/>
          </a:p>
        </p:txBody>
      </p:sp>
      <p:sp>
        <p:nvSpPr>
          <p:cNvPr id="37" name="Freeform: Shape 36">
            <a:extLst>
              <a:ext uri="{FF2B5EF4-FFF2-40B4-BE49-F238E27FC236}">
                <a16:creationId xmlns:a16="http://schemas.microsoft.com/office/drawing/2014/main" id="{8598F259-6F54-47A3-8D13-1603D786A3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0BA768A8-4FED-4ED8-9E46-6BE72188EC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 name="Rubrik 1">
            <a:extLst>
              <a:ext uri="{FF2B5EF4-FFF2-40B4-BE49-F238E27FC236}">
                <a16:creationId xmlns:a16="http://schemas.microsoft.com/office/drawing/2014/main" id="{FBCBFD89-036C-9935-7355-6BF048B3FA43}"/>
              </a:ext>
            </a:extLst>
          </p:cNvPr>
          <p:cNvSpPr>
            <a:spLocks noGrp="1"/>
          </p:cNvSpPr>
          <p:nvPr>
            <p:ph type="title"/>
          </p:nvPr>
        </p:nvSpPr>
        <p:spPr>
          <a:xfrm>
            <a:off x="653143" y="1645920"/>
            <a:ext cx="3522879" cy="4470821"/>
          </a:xfrm>
        </p:spPr>
        <p:txBody>
          <a:bodyPr>
            <a:normAutofit/>
          </a:bodyPr>
          <a:lstStyle/>
          <a:p>
            <a:pPr algn="r"/>
            <a:r>
              <a:rPr lang="sv-SE">
                <a:solidFill>
                  <a:srgbClr val="FFFFFF"/>
                </a:solidFill>
                <a:latin typeface="Comic Sans MS" panose="030F0702030302020204" pitchFamily="66" charset="0"/>
              </a:rPr>
              <a:t>Cup - Lycksele</a:t>
            </a:r>
          </a:p>
        </p:txBody>
      </p:sp>
      <p:sp>
        <p:nvSpPr>
          <p:cNvPr id="17" name="Platshållare för innehåll 2">
            <a:extLst>
              <a:ext uri="{FF2B5EF4-FFF2-40B4-BE49-F238E27FC236}">
                <a16:creationId xmlns:a16="http://schemas.microsoft.com/office/drawing/2014/main" id="{7AE5578D-9A0A-45D2-91DE-71571B870039}"/>
              </a:ext>
            </a:extLst>
          </p:cNvPr>
          <p:cNvSpPr>
            <a:spLocks noGrp="1"/>
          </p:cNvSpPr>
          <p:nvPr>
            <p:ph idx="1"/>
          </p:nvPr>
        </p:nvSpPr>
        <p:spPr>
          <a:xfrm>
            <a:off x="5204109" y="1645920"/>
            <a:ext cx="5919503" cy="4470821"/>
          </a:xfrm>
        </p:spPr>
        <p:txBody>
          <a:bodyPr>
            <a:normAutofit fontScale="92500" lnSpcReduction="10000"/>
          </a:bodyPr>
          <a:lstStyle/>
          <a:p>
            <a:r>
              <a:rPr lang="sv-SE" dirty="0">
                <a:latin typeface="Calibri" panose="020F0502020204030204" pitchFamily="34" charset="0"/>
                <a:cs typeface="Calibri" panose="020F0502020204030204" pitchFamily="34" charset="0"/>
              </a:rPr>
              <a:t>28-30 Juni</a:t>
            </a:r>
          </a:p>
          <a:p>
            <a:r>
              <a:rPr lang="sv-SE" dirty="0">
                <a:latin typeface="Calibri" panose="020F0502020204030204" pitchFamily="34" charset="0"/>
                <a:cs typeface="Calibri" panose="020F0502020204030204" pitchFamily="34" charset="0"/>
              </a:rPr>
              <a:t>Kostnad: 900 kr/person, lagkassan betalar hälften. Ni ska alltså betala in 450 kr/spelare till 070-6839509 senast 31/5. </a:t>
            </a:r>
          </a:p>
          <a:p>
            <a:r>
              <a:rPr lang="sv-SE" dirty="0">
                <a:latin typeface="Calibri" panose="020F0502020204030204" pitchFamily="34" charset="0"/>
                <a:cs typeface="Calibri" panose="020F0502020204030204" pitchFamily="34" charset="0"/>
              </a:rPr>
              <a:t>2 lag anmälda</a:t>
            </a:r>
          </a:p>
          <a:p>
            <a:r>
              <a:rPr lang="sv-SE" dirty="0">
                <a:latin typeface="Calibri" panose="020F0502020204030204" pitchFamily="34" charset="0"/>
                <a:cs typeface="Calibri" panose="020F0502020204030204" pitchFamily="34" charset="0"/>
              </a:rPr>
              <a:t>Speltid, 2*20 min</a:t>
            </a:r>
          </a:p>
          <a:p>
            <a:r>
              <a:rPr lang="sv-SE" dirty="0">
                <a:latin typeface="Calibri" panose="020F0502020204030204" pitchFamily="34" charset="0"/>
                <a:cs typeface="Calibri" panose="020F0502020204030204" pitchFamily="34" charset="0"/>
              </a:rPr>
              <a:t>En ansvarig vuxen per spelare måste vara på plats.</a:t>
            </a:r>
          </a:p>
          <a:p>
            <a:r>
              <a:rPr lang="sv-SE" dirty="0">
                <a:latin typeface="Calibri" panose="020F0502020204030204" pitchFamily="34" charset="0"/>
                <a:cs typeface="Calibri" panose="020F0502020204030204" pitchFamily="34" charset="0"/>
              </a:rPr>
              <a:t>Spelarna bor på skola och måltider ingår.</a:t>
            </a:r>
          </a:p>
          <a:p>
            <a:r>
              <a:rPr lang="sv-SE" dirty="0">
                <a:latin typeface="Calibri" panose="020F0502020204030204" pitchFamily="34" charset="0"/>
                <a:cs typeface="Calibri" panose="020F0502020204030204" pitchFamily="34" charset="0"/>
              </a:rPr>
              <a:t>Kvällsfika? Godis?</a:t>
            </a:r>
          </a:p>
          <a:p>
            <a:r>
              <a:rPr lang="sv-SE" dirty="0">
                <a:latin typeface="Calibri" panose="020F0502020204030204" pitchFamily="34" charset="0"/>
                <a:cs typeface="Calibri" panose="020F0502020204030204" pitchFamily="34" charset="0"/>
              </a:rPr>
              <a:t>Madrass, max 90 cm bred måste varje spelare ta med sig samt täcke/kudde/sovsäck. </a:t>
            </a:r>
          </a:p>
          <a:p>
            <a:r>
              <a:rPr lang="sv-SE" dirty="0">
                <a:latin typeface="Calibri" panose="020F0502020204030204" pitchFamily="34" charset="0"/>
                <a:cs typeface="Calibri" panose="020F0502020204030204" pitchFamily="34" charset="0"/>
              </a:rPr>
              <a:t>Klassrummet ska städas söndag, föräldrar hjälper till.</a:t>
            </a:r>
          </a:p>
          <a:p>
            <a:endParaRPr lang="sv-SE" dirty="0">
              <a:latin typeface="Calibri" panose="020F0502020204030204" pitchFamily="34" charset="0"/>
              <a:cs typeface="Calibri" panose="020F0502020204030204" pitchFamily="34" charset="0"/>
            </a:endParaRPr>
          </a:p>
          <a:p>
            <a:endParaRPr lang="sv-SE"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22284851"/>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5BE4E14-1D08-2A01-408A-050FCCEB1E14}"/>
              </a:ext>
            </a:extLst>
          </p:cNvPr>
          <p:cNvSpPr>
            <a:spLocks noGrp="1"/>
          </p:cNvSpPr>
          <p:nvPr>
            <p:ph type="title"/>
          </p:nvPr>
        </p:nvSpPr>
        <p:spPr/>
        <p:txBody>
          <a:bodyPr/>
          <a:lstStyle/>
          <a:p>
            <a:r>
              <a:rPr lang="sv-SE" dirty="0">
                <a:latin typeface="Comic Sans MS" panose="030F0702030302020204" pitchFamily="66" charset="0"/>
              </a:rPr>
              <a:t>Matchvärdsutbildning</a:t>
            </a:r>
          </a:p>
        </p:txBody>
      </p:sp>
    </p:spTree>
    <p:extLst>
      <p:ext uri="{BB962C8B-B14F-4D97-AF65-F5344CB8AC3E}">
        <p14:creationId xmlns:p14="http://schemas.microsoft.com/office/powerpoint/2010/main" val="8132910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9A99EA4-ED56-435D-8146-21EAD92666D0}"/>
              </a:ext>
            </a:extLst>
          </p:cNvPr>
          <p:cNvSpPr>
            <a:spLocks noGrp="1"/>
          </p:cNvSpPr>
          <p:nvPr>
            <p:ph type="title"/>
          </p:nvPr>
        </p:nvSpPr>
        <p:spPr/>
        <p:txBody>
          <a:bodyPr/>
          <a:lstStyle/>
          <a:p>
            <a:r>
              <a:rPr lang="sv-SE" dirty="0">
                <a:latin typeface="Comic Sans MS" panose="030F0702030302020204" pitchFamily="66" charset="0"/>
              </a:rPr>
              <a:t>Övrigt</a:t>
            </a:r>
          </a:p>
        </p:txBody>
      </p:sp>
      <p:sp>
        <p:nvSpPr>
          <p:cNvPr id="3" name="Platshållare för innehåll 2">
            <a:extLst>
              <a:ext uri="{FF2B5EF4-FFF2-40B4-BE49-F238E27FC236}">
                <a16:creationId xmlns:a16="http://schemas.microsoft.com/office/drawing/2014/main" id="{AB7D9681-6316-4300-AD0B-84B3F3D03F0F}"/>
              </a:ext>
            </a:extLst>
          </p:cNvPr>
          <p:cNvSpPr>
            <a:spLocks noGrp="1"/>
          </p:cNvSpPr>
          <p:nvPr>
            <p:ph idx="1"/>
          </p:nvPr>
        </p:nvSpPr>
        <p:spPr/>
        <p:txBody>
          <a:bodyPr/>
          <a:lstStyle/>
          <a:p>
            <a:r>
              <a:rPr lang="sv-SE" dirty="0">
                <a:latin typeface="Comic Sans MS" panose="030F0702030302020204" pitchFamily="66" charset="0"/>
              </a:rPr>
              <a:t>Borttagning av dukar på B-plan och C-plan.</a:t>
            </a:r>
          </a:p>
          <a:p>
            <a:pPr marL="0" indent="0">
              <a:buNone/>
            </a:pPr>
            <a:r>
              <a:rPr lang="sv-SE" dirty="0">
                <a:latin typeface="Comic Sans MS" panose="030F0702030302020204" pitchFamily="66" charset="0"/>
              </a:rPr>
              <a:t>Vet inte när detta blir, meddelar i slingan när mer info finns.</a:t>
            </a:r>
          </a:p>
        </p:txBody>
      </p:sp>
    </p:spTree>
    <p:extLst>
      <p:ext uri="{BB962C8B-B14F-4D97-AF65-F5344CB8AC3E}">
        <p14:creationId xmlns:p14="http://schemas.microsoft.com/office/powerpoint/2010/main" val="2847111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C910CED-E90A-4F8D-BDDC-68855FDAD086}"/>
              </a:ext>
            </a:extLst>
          </p:cNvPr>
          <p:cNvSpPr>
            <a:spLocks noGrp="1"/>
          </p:cNvSpPr>
          <p:nvPr>
            <p:ph type="title"/>
          </p:nvPr>
        </p:nvSpPr>
        <p:spPr/>
        <p:txBody>
          <a:bodyPr>
            <a:normAutofit/>
          </a:bodyPr>
          <a:lstStyle/>
          <a:p>
            <a:r>
              <a:rPr lang="sv-SE" sz="3200" dirty="0">
                <a:latin typeface="Comic Sans MS" panose="030F0702030302020204" pitchFamily="66" charset="0"/>
              </a:rPr>
              <a:t>Dagordning för mötet</a:t>
            </a:r>
          </a:p>
        </p:txBody>
      </p:sp>
      <p:sp>
        <p:nvSpPr>
          <p:cNvPr id="3" name="Platshållare för innehåll 2">
            <a:extLst>
              <a:ext uri="{FF2B5EF4-FFF2-40B4-BE49-F238E27FC236}">
                <a16:creationId xmlns:a16="http://schemas.microsoft.com/office/drawing/2014/main" id="{494AF825-4514-40EF-A182-FBC62F4341DB}"/>
              </a:ext>
            </a:extLst>
          </p:cNvPr>
          <p:cNvSpPr>
            <a:spLocks noGrp="1"/>
          </p:cNvSpPr>
          <p:nvPr>
            <p:ph idx="1"/>
          </p:nvPr>
        </p:nvSpPr>
        <p:spPr>
          <a:xfrm>
            <a:off x="1104293" y="1331259"/>
            <a:ext cx="8946541" cy="4844254"/>
          </a:xfrm>
        </p:spPr>
        <p:txBody>
          <a:bodyPr>
            <a:normAutofit fontScale="92500" lnSpcReduction="20000"/>
          </a:bodyPr>
          <a:lstStyle/>
          <a:p>
            <a:pPr fontAlgn="base"/>
            <a:r>
              <a:rPr lang="sv-SE" sz="2300" dirty="0"/>
              <a:t>Presentation / Närvaro</a:t>
            </a:r>
          </a:p>
          <a:p>
            <a:pPr fontAlgn="base"/>
            <a:r>
              <a:rPr lang="sv-SE" sz="2300" dirty="0"/>
              <a:t>Träningstider</a:t>
            </a:r>
          </a:p>
          <a:p>
            <a:pPr fontAlgn="base"/>
            <a:r>
              <a:rPr lang="sv-SE" sz="2300" dirty="0"/>
              <a:t>Div. 6 pojk norra Ångermanland</a:t>
            </a:r>
          </a:p>
          <a:p>
            <a:pPr fontAlgn="base"/>
            <a:r>
              <a:rPr lang="sv-SE" sz="2300" dirty="0"/>
              <a:t>Kostnader för 2024</a:t>
            </a:r>
          </a:p>
          <a:p>
            <a:pPr fontAlgn="base"/>
            <a:r>
              <a:rPr lang="sv-SE" sz="2300" dirty="0"/>
              <a:t>Roller inom laget</a:t>
            </a:r>
          </a:p>
          <a:p>
            <a:pPr fontAlgn="base"/>
            <a:r>
              <a:rPr lang="sv-SE" sz="2300" dirty="0"/>
              <a:t>Kommunikation</a:t>
            </a:r>
          </a:p>
          <a:p>
            <a:pPr fontAlgn="base"/>
            <a:r>
              <a:rPr lang="sv-SE" sz="2300" dirty="0"/>
              <a:t>Städschema –</a:t>
            </a:r>
            <a:r>
              <a:rPr lang="sv-SE" sz="2300" dirty="0" err="1"/>
              <a:t>Bussby</a:t>
            </a:r>
            <a:r>
              <a:rPr lang="sv-SE" sz="2300" dirty="0"/>
              <a:t>.</a:t>
            </a:r>
          </a:p>
          <a:p>
            <a:pPr fontAlgn="base"/>
            <a:r>
              <a:rPr lang="sv-SE" sz="2300" dirty="0"/>
              <a:t>Konstgräs</a:t>
            </a:r>
          </a:p>
          <a:p>
            <a:pPr fontAlgn="base"/>
            <a:r>
              <a:rPr lang="sv-SE" sz="2300" dirty="0"/>
              <a:t>Upptakt</a:t>
            </a:r>
          </a:p>
          <a:p>
            <a:pPr fontAlgn="base"/>
            <a:r>
              <a:rPr lang="sv-SE" sz="2300" dirty="0"/>
              <a:t>Cup – Lycksele</a:t>
            </a:r>
          </a:p>
          <a:p>
            <a:pPr fontAlgn="base"/>
            <a:r>
              <a:rPr lang="sv-SE" sz="2300" dirty="0"/>
              <a:t>Matchvärd</a:t>
            </a:r>
          </a:p>
          <a:p>
            <a:pPr fontAlgn="base"/>
            <a:r>
              <a:rPr lang="sv-SE" sz="2300" dirty="0"/>
              <a:t>Övrigt</a:t>
            </a:r>
          </a:p>
          <a:p>
            <a:endParaRPr lang="sv-SE" dirty="0"/>
          </a:p>
        </p:txBody>
      </p:sp>
      <p:pic>
        <p:nvPicPr>
          <p:cNvPr id="6" name="Picture 0" descr="HIoFK-logga.png">
            <a:extLst>
              <a:ext uri="{FF2B5EF4-FFF2-40B4-BE49-F238E27FC236}">
                <a16:creationId xmlns:a16="http://schemas.microsoft.com/office/drawing/2014/main" id="{D7B9E87B-C397-447D-9A3F-5E2656A7020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5" b="1419"/>
          <a:stretch/>
        </p:blipFill>
        <p:spPr bwMode="auto">
          <a:xfrm>
            <a:off x="8751297" y="351873"/>
            <a:ext cx="2602503" cy="255230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61757619"/>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5E8C87-9BC6-482A-B1E2-810A4D301F03}"/>
              </a:ext>
            </a:extLst>
          </p:cNvPr>
          <p:cNvSpPr>
            <a:spLocks noGrp="1"/>
          </p:cNvSpPr>
          <p:nvPr>
            <p:ph type="title"/>
          </p:nvPr>
        </p:nvSpPr>
        <p:spPr/>
        <p:txBody>
          <a:bodyPr/>
          <a:lstStyle/>
          <a:p>
            <a:r>
              <a:rPr lang="sv-SE" dirty="0">
                <a:latin typeface="Comic Sans MS" panose="030F0702030302020204" pitchFamily="66" charset="0"/>
              </a:rPr>
              <a:t>Träningstider</a:t>
            </a:r>
          </a:p>
        </p:txBody>
      </p:sp>
      <p:sp>
        <p:nvSpPr>
          <p:cNvPr id="3" name="Platshållare för innehåll 2">
            <a:extLst>
              <a:ext uri="{FF2B5EF4-FFF2-40B4-BE49-F238E27FC236}">
                <a16:creationId xmlns:a16="http://schemas.microsoft.com/office/drawing/2014/main" id="{708ADB57-CBB6-44C9-9EF8-3801F4116764}"/>
              </a:ext>
            </a:extLst>
          </p:cNvPr>
          <p:cNvSpPr>
            <a:spLocks noGrp="1"/>
          </p:cNvSpPr>
          <p:nvPr>
            <p:ph idx="1"/>
          </p:nvPr>
        </p:nvSpPr>
        <p:spPr>
          <a:xfrm>
            <a:off x="838200" y="1825625"/>
            <a:ext cx="5257800" cy="3885858"/>
          </a:xfrm>
        </p:spPr>
        <p:txBody>
          <a:bodyPr/>
          <a:lstStyle/>
          <a:p>
            <a:r>
              <a:rPr lang="sv-SE" b="1" dirty="0"/>
              <a:t>Grus</a:t>
            </a:r>
          </a:p>
          <a:p>
            <a:pPr marL="0" indent="0">
              <a:buNone/>
            </a:pPr>
            <a:r>
              <a:rPr lang="sv-SE" dirty="0"/>
              <a:t>Måndag: 	18.00 – 19.00</a:t>
            </a:r>
          </a:p>
          <a:p>
            <a:pPr marL="0" indent="0">
              <a:buNone/>
            </a:pPr>
            <a:r>
              <a:rPr lang="sv-SE" dirty="0"/>
              <a:t>Onsdag: 	19.00 – 20.00</a:t>
            </a:r>
          </a:p>
          <a:p>
            <a:pPr marL="0" indent="0">
              <a:buNone/>
            </a:pPr>
            <a:endParaRPr lang="sv-SE" dirty="0"/>
          </a:p>
          <a:p>
            <a:r>
              <a:rPr lang="sv-SE" b="1" dirty="0"/>
              <a:t>Gräs</a:t>
            </a:r>
          </a:p>
          <a:p>
            <a:pPr marL="0" indent="0">
              <a:buNone/>
            </a:pPr>
            <a:r>
              <a:rPr lang="sv-SE" dirty="0"/>
              <a:t>Måndag:	18.15 – 19.30</a:t>
            </a:r>
          </a:p>
          <a:p>
            <a:pPr marL="0" indent="0">
              <a:buNone/>
            </a:pPr>
            <a:r>
              <a:rPr lang="sv-SE" dirty="0"/>
              <a:t>Onsdag: 	17.00 – 18.15</a:t>
            </a:r>
          </a:p>
          <a:p>
            <a:pPr marL="0" indent="0">
              <a:buNone/>
            </a:pPr>
            <a:endParaRPr lang="sv-SE" b="1" dirty="0">
              <a:latin typeface="Comic Sans MS" panose="030F0702030302020204" pitchFamily="66" charset="0"/>
            </a:endParaRPr>
          </a:p>
        </p:txBody>
      </p:sp>
      <p:sp>
        <p:nvSpPr>
          <p:cNvPr id="4" name="textruta 3">
            <a:extLst>
              <a:ext uri="{FF2B5EF4-FFF2-40B4-BE49-F238E27FC236}">
                <a16:creationId xmlns:a16="http://schemas.microsoft.com/office/drawing/2014/main" id="{2787C17A-D3A9-4B70-8E6A-F5E986763630}"/>
              </a:ext>
            </a:extLst>
          </p:cNvPr>
          <p:cNvSpPr txBox="1"/>
          <p:nvPr/>
        </p:nvSpPr>
        <p:spPr>
          <a:xfrm>
            <a:off x="7443796" y="3768554"/>
            <a:ext cx="3335215" cy="1569660"/>
          </a:xfrm>
          <a:prstGeom prst="rect">
            <a:avLst/>
          </a:prstGeom>
          <a:noFill/>
        </p:spPr>
        <p:txBody>
          <a:bodyPr wrap="square" rtlCol="0">
            <a:spAutoFit/>
          </a:bodyPr>
          <a:lstStyle/>
          <a:p>
            <a:pPr marL="285750" indent="-285750">
              <a:buFont typeface="Arial" panose="020B0604020202020204" pitchFamily="34" charset="0"/>
              <a:buChar char="•"/>
            </a:pPr>
            <a:r>
              <a:rPr lang="sv-SE" sz="2400" dirty="0"/>
              <a:t>Viktigt att komma i tid till träningen!</a:t>
            </a:r>
          </a:p>
          <a:p>
            <a:pPr marL="285750" indent="-285750">
              <a:buFont typeface="Arial" panose="020B0604020202020204" pitchFamily="34" charset="0"/>
              <a:buChar char="•"/>
            </a:pPr>
            <a:endParaRPr lang="sv-SE" sz="2400" dirty="0">
              <a:latin typeface="Comic Sans MS" panose="030F0702030302020204" pitchFamily="66" charset="0"/>
            </a:endParaRPr>
          </a:p>
          <a:p>
            <a:endParaRPr lang="sv-SE" sz="2400" dirty="0">
              <a:latin typeface="Comic Sans MS" panose="030F0702030302020204" pitchFamily="66" charset="0"/>
            </a:endParaRPr>
          </a:p>
        </p:txBody>
      </p:sp>
      <p:sp>
        <p:nvSpPr>
          <p:cNvPr id="5" name="textruta 4">
            <a:extLst>
              <a:ext uri="{FF2B5EF4-FFF2-40B4-BE49-F238E27FC236}">
                <a16:creationId xmlns:a16="http://schemas.microsoft.com/office/drawing/2014/main" id="{14A1A014-775F-4A45-BB8B-1450131CA0D4}"/>
              </a:ext>
            </a:extLst>
          </p:cNvPr>
          <p:cNvSpPr txBox="1"/>
          <p:nvPr/>
        </p:nvSpPr>
        <p:spPr>
          <a:xfrm>
            <a:off x="7443796" y="1490008"/>
            <a:ext cx="3670852" cy="1938992"/>
          </a:xfrm>
          <a:prstGeom prst="rect">
            <a:avLst/>
          </a:prstGeom>
          <a:noFill/>
        </p:spPr>
        <p:txBody>
          <a:bodyPr wrap="square" rtlCol="0">
            <a:spAutoFit/>
          </a:bodyPr>
          <a:lstStyle/>
          <a:p>
            <a:pPr marL="285750" indent="-285750">
              <a:buFont typeface="Arial" panose="020B0604020202020204" pitchFamily="34" charset="0"/>
              <a:buChar char="•"/>
            </a:pPr>
            <a:r>
              <a:rPr lang="sv-SE" sz="2400" dirty="0"/>
              <a:t>Meddela närvaro/</a:t>
            </a:r>
          </a:p>
          <a:p>
            <a:r>
              <a:rPr lang="sv-SE" sz="2400" dirty="0"/>
              <a:t>frånvaro på laget.se.</a:t>
            </a:r>
          </a:p>
          <a:p>
            <a:pPr marL="285750" indent="-285750">
              <a:buFont typeface="Arial" panose="020B0604020202020204" pitchFamily="34" charset="0"/>
              <a:buChar char="•"/>
            </a:pPr>
            <a:endParaRPr lang="sv-SE" sz="2400" dirty="0"/>
          </a:p>
          <a:p>
            <a:pPr marL="285750" indent="-285750">
              <a:buFont typeface="Arial" panose="020B0604020202020204" pitchFamily="34" charset="0"/>
              <a:buChar char="•"/>
            </a:pPr>
            <a:r>
              <a:rPr lang="sv-SE" sz="2400" dirty="0"/>
              <a:t>Samling 20 minuter innan träningsstart</a:t>
            </a:r>
            <a:r>
              <a:rPr lang="sv-SE" sz="2400" dirty="0">
                <a:latin typeface="Comic Sans MS" panose="030F0702030302020204" pitchFamily="66" charset="0"/>
              </a:rPr>
              <a:t>,</a:t>
            </a:r>
          </a:p>
        </p:txBody>
      </p:sp>
    </p:spTree>
    <p:extLst>
      <p:ext uri="{BB962C8B-B14F-4D97-AF65-F5344CB8AC3E}">
        <p14:creationId xmlns:p14="http://schemas.microsoft.com/office/powerpoint/2010/main" val="1820639668"/>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6093292-79B2-4714-AF47-CE29FE670394}"/>
              </a:ext>
            </a:extLst>
          </p:cNvPr>
          <p:cNvSpPr>
            <a:spLocks noGrp="1"/>
          </p:cNvSpPr>
          <p:nvPr>
            <p:ph type="title"/>
          </p:nvPr>
        </p:nvSpPr>
        <p:spPr/>
        <p:txBody>
          <a:bodyPr/>
          <a:lstStyle/>
          <a:p>
            <a:r>
              <a:rPr lang="sv-SE" dirty="0">
                <a:latin typeface="Comic Sans MS" panose="030F0702030302020204" pitchFamily="66" charset="0"/>
              </a:rPr>
              <a:t>Div. 6 pojk norra Ångermanland</a:t>
            </a:r>
          </a:p>
        </p:txBody>
      </p:sp>
      <p:sp>
        <p:nvSpPr>
          <p:cNvPr id="3" name="Platshållare för innehåll 2">
            <a:extLst>
              <a:ext uri="{FF2B5EF4-FFF2-40B4-BE49-F238E27FC236}">
                <a16:creationId xmlns:a16="http://schemas.microsoft.com/office/drawing/2014/main" id="{580792C7-D729-443F-B202-EA531E965394}"/>
              </a:ext>
            </a:extLst>
          </p:cNvPr>
          <p:cNvSpPr>
            <a:spLocks noGrp="1"/>
          </p:cNvSpPr>
          <p:nvPr>
            <p:ph idx="1"/>
          </p:nvPr>
        </p:nvSpPr>
        <p:spPr/>
        <p:txBody>
          <a:bodyPr>
            <a:normAutofit/>
          </a:bodyPr>
          <a:lstStyle/>
          <a:p>
            <a:r>
              <a:rPr lang="sv-SE" dirty="0">
                <a:latin typeface="Comic Sans MS" panose="030F0702030302020204" pitchFamily="66" charset="0"/>
              </a:rPr>
              <a:t>7-manna spel </a:t>
            </a:r>
          </a:p>
          <a:p>
            <a:r>
              <a:rPr lang="sv-SE" dirty="0">
                <a:latin typeface="Comic Sans MS" panose="030F0702030302020204" pitchFamily="66" charset="0"/>
              </a:rPr>
              <a:t>3 * 20 min</a:t>
            </a:r>
          </a:p>
          <a:p>
            <a:r>
              <a:rPr lang="sv-SE" dirty="0">
                <a:latin typeface="Comic Sans MS" panose="030F0702030302020204" pitchFamily="66" charset="0"/>
              </a:rPr>
              <a:t>2 lag är anmälda från oss.</a:t>
            </a:r>
          </a:p>
          <a:p>
            <a:r>
              <a:rPr lang="sv-SE" dirty="0">
                <a:latin typeface="Comic Sans MS" panose="030F0702030302020204" pitchFamily="66" charset="0"/>
              </a:rPr>
              <a:t>Spelarna kallas via laget.se, viktigt att svara på kallelsen!’</a:t>
            </a:r>
          </a:p>
          <a:p>
            <a:r>
              <a:rPr lang="sv-SE" dirty="0">
                <a:latin typeface="Comic Sans MS" panose="030F0702030302020204" pitchFamily="66" charset="0"/>
              </a:rPr>
              <a:t>Matchkläder: kortärmad och shorts har delats ut, svarta strumpor ska bäras på matcher.</a:t>
            </a:r>
          </a:p>
          <a:p>
            <a:endParaRPr lang="sv-SE" sz="1600" dirty="0">
              <a:latin typeface="Comic Sans MS" panose="030F0702030302020204" pitchFamily="66" charset="0"/>
            </a:endParaRPr>
          </a:p>
        </p:txBody>
      </p:sp>
    </p:spTree>
    <p:extLst>
      <p:ext uri="{BB962C8B-B14F-4D97-AF65-F5344CB8AC3E}">
        <p14:creationId xmlns:p14="http://schemas.microsoft.com/office/powerpoint/2010/main" val="306689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9FF6C2-73C4-45D6-8699-A02E8B318246}"/>
              </a:ext>
            </a:extLst>
          </p:cNvPr>
          <p:cNvSpPr>
            <a:spLocks noGrp="1"/>
          </p:cNvSpPr>
          <p:nvPr>
            <p:ph type="title"/>
          </p:nvPr>
        </p:nvSpPr>
        <p:spPr/>
        <p:txBody>
          <a:bodyPr/>
          <a:lstStyle/>
          <a:p>
            <a:r>
              <a:rPr lang="sv-SE" dirty="0">
                <a:latin typeface="Comic Sans MS" panose="030F0702030302020204" pitchFamily="66" charset="0"/>
              </a:rPr>
              <a:t>Fikaförsäljning</a:t>
            </a:r>
          </a:p>
        </p:txBody>
      </p:sp>
      <p:sp>
        <p:nvSpPr>
          <p:cNvPr id="3" name="Platshållare för innehåll 2">
            <a:extLst>
              <a:ext uri="{FF2B5EF4-FFF2-40B4-BE49-F238E27FC236}">
                <a16:creationId xmlns:a16="http://schemas.microsoft.com/office/drawing/2014/main" id="{948137B7-E312-46FF-B782-82794F151DA0}"/>
              </a:ext>
            </a:extLst>
          </p:cNvPr>
          <p:cNvSpPr>
            <a:spLocks noGrp="1"/>
          </p:cNvSpPr>
          <p:nvPr>
            <p:ph idx="1"/>
          </p:nvPr>
        </p:nvSpPr>
        <p:spPr/>
        <p:txBody>
          <a:bodyPr/>
          <a:lstStyle/>
          <a:p>
            <a:pPr fontAlgn="base"/>
            <a:r>
              <a:rPr lang="sv-SE" dirty="0"/>
              <a:t>Arbetsuppgifter:</a:t>
            </a:r>
          </a:p>
          <a:p>
            <a:pPr lvl="1" fontAlgn="base"/>
            <a:r>
              <a:rPr lang="sv-SE" dirty="0"/>
              <a:t>Sälja fika</a:t>
            </a:r>
          </a:p>
          <a:p>
            <a:pPr lvl="1" fontAlgn="base"/>
            <a:r>
              <a:rPr lang="sv-SE" dirty="0"/>
              <a:t>Se till så att det finns fika att sälja, baka en </a:t>
            </a:r>
            <a:r>
              <a:rPr lang="sv-SE" dirty="0" err="1"/>
              <a:t>långpannekaka</a:t>
            </a:r>
            <a:r>
              <a:rPr lang="sv-SE" dirty="0"/>
              <a:t> eller liknande.</a:t>
            </a:r>
          </a:p>
          <a:p>
            <a:pPr lvl="1" fontAlgn="base"/>
            <a:r>
              <a:rPr lang="sv-SE" dirty="0"/>
              <a:t>Minst en per lag och hemmamatch.</a:t>
            </a:r>
          </a:p>
          <a:p>
            <a:pPr lvl="1" fontAlgn="base"/>
            <a:r>
              <a:rPr lang="sv-SE" dirty="0"/>
              <a:t>Vinsten av försäljning på matcher går oavkortat till P-13, så det här är en viktig roll. </a:t>
            </a:r>
          </a:p>
          <a:p>
            <a:pPr lvl="1" fontAlgn="base"/>
            <a:r>
              <a:rPr lang="sv-SE" dirty="0">
                <a:effectLst/>
              </a:rPr>
              <a:t>Ni skriver ert eget </a:t>
            </a:r>
            <a:r>
              <a:rPr lang="sv-SE" dirty="0" err="1">
                <a:effectLst/>
              </a:rPr>
              <a:t>swishnummer</a:t>
            </a:r>
            <a:r>
              <a:rPr lang="sv-SE" dirty="0">
                <a:effectLst/>
              </a:rPr>
              <a:t> vid försäljning, räknar ihop summan och </a:t>
            </a:r>
            <a:r>
              <a:rPr lang="sv-SE" dirty="0" err="1">
                <a:effectLst/>
              </a:rPr>
              <a:t>swishar</a:t>
            </a:r>
            <a:r>
              <a:rPr lang="sv-SE" dirty="0">
                <a:effectLst/>
              </a:rPr>
              <a:t> förtjänsten till ekonomiansvarig, Hanna Lindberg 070-6839509.</a:t>
            </a:r>
          </a:p>
          <a:p>
            <a:pPr lvl="1" fontAlgn="base"/>
            <a:r>
              <a:rPr lang="sv-SE" dirty="0"/>
              <a:t>Ni tilldelas ett datum och får byta själva om det inte passar. Viktigt att själva ta ansvar att byta!</a:t>
            </a:r>
          </a:p>
          <a:p>
            <a:endParaRPr lang="sv-SE" dirty="0"/>
          </a:p>
        </p:txBody>
      </p:sp>
    </p:spTree>
    <p:extLst>
      <p:ext uri="{BB962C8B-B14F-4D97-AF65-F5344CB8AC3E}">
        <p14:creationId xmlns:p14="http://schemas.microsoft.com/office/powerpoint/2010/main" val="3775072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E77E619-A7A3-4AD1-B8D8-6D380FF7023B}"/>
              </a:ext>
            </a:extLst>
          </p:cNvPr>
          <p:cNvSpPr>
            <a:spLocks noGrp="1"/>
          </p:cNvSpPr>
          <p:nvPr>
            <p:ph type="title"/>
          </p:nvPr>
        </p:nvSpPr>
        <p:spPr/>
        <p:txBody>
          <a:bodyPr/>
          <a:lstStyle/>
          <a:p>
            <a:r>
              <a:rPr lang="sv-SE" dirty="0">
                <a:latin typeface="Comic Sans MS" panose="030F0702030302020204" pitchFamily="66" charset="0"/>
              </a:rPr>
              <a:t>Kostnader för säsongen 2024</a:t>
            </a:r>
          </a:p>
        </p:txBody>
      </p:sp>
      <p:sp>
        <p:nvSpPr>
          <p:cNvPr id="3" name="Platshållare för innehåll 2">
            <a:extLst>
              <a:ext uri="{FF2B5EF4-FFF2-40B4-BE49-F238E27FC236}">
                <a16:creationId xmlns:a16="http://schemas.microsoft.com/office/drawing/2014/main" id="{B68EEDA8-DAB4-4753-96A8-F5CDD7B81EB2}"/>
              </a:ext>
            </a:extLst>
          </p:cNvPr>
          <p:cNvSpPr>
            <a:spLocks noGrp="1"/>
          </p:cNvSpPr>
          <p:nvPr>
            <p:ph idx="1"/>
          </p:nvPr>
        </p:nvSpPr>
        <p:spPr>
          <a:xfrm>
            <a:off x="997295" y="1331259"/>
            <a:ext cx="8946541" cy="4195481"/>
          </a:xfrm>
        </p:spPr>
        <p:txBody>
          <a:bodyPr>
            <a:normAutofit lnSpcReduction="10000"/>
          </a:bodyPr>
          <a:lstStyle/>
          <a:p>
            <a:r>
              <a:rPr lang="sv-SE" dirty="0"/>
              <a:t>Medlemsavgift: 	200 kr	</a:t>
            </a:r>
          </a:p>
          <a:p>
            <a:r>
              <a:rPr lang="sv-SE" dirty="0"/>
              <a:t>Träningsavgift:		900 kr</a:t>
            </a:r>
          </a:p>
          <a:p>
            <a:endParaRPr lang="sv-SE" dirty="0"/>
          </a:p>
          <a:p>
            <a:r>
              <a:rPr lang="sv-SE" b="1" dirty="0"/>
              <a:t>Totalt: 			1100 kr (personlig avgift/spelare)</a:t>
            </a:r>
          </a:p>
          <a:p>
            <a:endParaRPr lang="sv-SE" b="1" dirty="0"/>
          </a:p>
          <a:p>
            <a:r>
              <a:rPr lang="sv-SE" dirty="0"/>
              <a:t>Beting/spelare		1100 kr</a:t>
            </a:r>
          </a:p>
          <a:p>
            <a:r>
              <a:rPr lang="sv-SE" dirty="0"/>
              <a:t>Betinget kan tjänas in via försäljning av godis/tacokrydda eller så gör man ett friköp.</a:t>
            </a:r>
          </a:p>
          <a:p>
            <a:r>
              <a:rPr lang="sv-SE" dirty="0"/>
              <a:t>Summan för hela lagets beting ska betalas till föreningen i slutet av juli så innan dess behöver pengarna finnas i vår lagkassa.</a:t>
            </a:r>
          </a:p>
          <a:p>
            <a:r>
              <a:rPr lang="sv-SE" dirty="0"/>
              <a:t>Finansieringsblankett</a:t>
            </a:r>
          </a:p>
          <a:p>
            <a:endParaRPr lang="sv-SE" dirty="0"/>
          </a:p>
        </p:txBody>
      </p:sp>
    </p:spTree>
    <p:extLst>
      <p:ext uri="{BB962C8B-B14F-4D97-AF65-F5344CB8AC3E}">
        <p14:creationId xmlns:p14="http://schemas.microsoft.com/office/powerpoint/2010/main" val="3006408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98DDB15-DC8B-41EE-B647-6E430E3DAC4A}"/>
              </a:ext>
            </a:extLst>
          </p:cNvPr>
          <p:cNvSpPr>
            <a:spLocks noGrp="1"/>
          </p:cNvSpPr>
          <p:nvPr>
            <p:ph type="title"/>
          </p:nvPr>
        </p:nvSpPr>
        <p:spPr/>
        <p:txBody>
          <a:bodyPr/>
          <a:lstStyle/>
          <a:p>
            <a:r>
              <a:rPr lang="sv-SE" dirty="0">
                <a:latin typeface="Comic Sans MS" panose="030F0702030302020204" pitchFamily="66" charset="0"/>
              </a:rPr>
              <a:t>Roller inom laget</a:t>
            </a:r>
          </a:p>
        </p:txBody>
      </p:sp>
      <p:sp>
        <p:nvSpPr>
          <p:cNvPr id="3" name="Platshållare för innehåll 2">
            <a:extLst>
              <a:ext uri="{FF2B5EF4-FFF2-40B4-BE49-F238E27FC236}">
                <a16:creationId xmlns:a16="http://schemas.microsoft.com/office/drawing/2014/main" id="{EF1A3021-A420-4FFD-90E4-EAF4B5B98DD9}"/>
              </a:ext>
            </a:extLst>
          </p:cNvPr>
          <p:cNvSpPr>
            <a:spLocks noGrp="1"/>
          </p:cNvSpPr>
          <p:nvPr>
            <p:ph idx="1"/>
          </p:nvPr>
        </p:nvSpPr>
        <p:spPr>
          <a:xfrm>
            <a:off x="838199" y="1351722"/>
            <a:ext cx="7470914" cy="4825241"/>
          </a:xfrm>
        </p:spPr>
        <p:txBody>
          <a:bodyPr>
            <a:normAutofit fontScale="92500" lnSpcReduction="20000"/>
          </a:bodyPr>
          <a:lstStyle/>
          <a:p>
            <a:r>
              <a:rPr lang="sv-SE" dirty="0"/>
              <a:t>Tränare: </a:t>
            </a:r>
          </a:p>
          <a:p>
            <a:pPr marL="0" indent="0">
              <a:buNone/>
            </a:pPr>
            <a:r>
              <a:rPr lang="sv-SE" dirty="0"/>
              <a:t>-Emelie Norberg, </a:t>
            </a:r>
          </a:p>
          <a:p>
            <a:pPr marL="0" indent="0">
              <a:buNone/>
            </a:pPr>
            <a:r>
              <a:rPr lang="sv-SE" dirty="0"/>
              <a:t>-Jan </a:t>
            </a:r>
            <a:r>
              <a:rPr lang="sv-SE" dirty="0" err="1"/>
              <a:t>Mehle</a:t>
            </a:r>
            <a:r>
              <a:rPr lang="sv-SE" dirty="0"/>
              <a:t>, </a:t>
            </a:r>
          </a:p>
          <a:p>
            <a:pPr marL="0" indent="0">
              <a:buNone/>
            </a:pPr>
            <a:r>
              <a:rPr lang="sv-SE" dirty="0"/>
              <a:t>-</a:t>
            </a:r>
            <a:r>
              <a:rPr lang="sv-SE" dirty="0" err="1"/>
              <a:t>Zebastian</a:t>
            </a:r>
            <a:r>
              <a:rPr lang="sv-SE" dirty="0"/>
              <a:t> Lundberg,</a:t>
            </a:r>
          </a:p>
          <a:p>
            <a:pPr marL="0" indent="0">
              <a:buNone/>
            </a:pPr>
            <a:r>
              <a:rPr lang="sv-SE" dirty="0"/>
              <a:t>-Kristoffer Söderlind</a:t>
            </a:r>
          </a:p>
          <a:p>
            <a:pPr marL="0" indent="0">
              <a:buNone/>
            </a:pPr>
            <a:endParaRPr lang="sv-SE" dirty="0"/>
          </a:p>
          <a:p>
            <a:r>
              <a:rPr lang="sv-SE" dirty="0"/>
              <a:t>Lagledare: Niklas Lindberg</a:t>
            </a:r>
          </a:p>
          <a:p>
            <a:endParaRPr lang="sv-SE" dirty="0"/>
          </a:p>
          <a:p>
            <a:r>
              <a:rPr lang="sv-SE" dirty="0"/>
              <a:t>Ekonomiansvarig: Hanna Lindberg</a:t>
            </a:r>
          </a:p>
          <a:p>
            <a:endParaRPr lang="sv-SE" dirty="0"/>
          </a:p>
          <a:p>
            <a:r>
              <a:rPr lang="sv-SE" dirty="0"/>
              <a:t>Matchvärdar, linjemän, kafeterialista: Emma </a:t>
            </a:r>
            <a:r>
              <a:rPr lang="sv-SE" dirty="0" err="1"/>
              <a:t>Mehle</a:t>
            </a:r>
            <a:r>
              <a:rPr lang="sv-SE" dirty="0"/>
              <a:t>,</a:t>
            </a:r>
          </a:p>
          <a:p>
            <a:endParaRPr lang="sv-SE" dirty="0"/>
          </a:p>
          <a:p>
            <a:r>
              <a:rPr lang="sv-SE" dirty="0"/>
              <a:t>Försäljning/beting: Emma Lundberg, Cecilia Fällström</a:t>
            </a:r>
          </a:p>
          <a:p>
            <a:pPr marL="0" indent="0">
              <a:buNone/>
            </a:pPr>
            <a:endParaRPr lang="sv-SE" dirty="0">
              <a:latin typeface="Comic Sans MS" panose="030F0702030302020204" pitchFamily="66" charset="0"/>
            </a:endParaRPr>
          </a:p>
        </p:txBody>
      </p:sp>
    </p:spTree>
    <p:extLst>
      <p:ext uri="{BB962C8B-B14F-4D97-AF65-F5344CB8AC3E}">
        <p14:creationId xmlns:p14="http://schemas.microsoft.com/office/powerpoint/2010/main" val="4160801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10" end="10"/>
                                            </p:txEl>
                                          </p:spTgt>
                                        </p:tgtEl>
                                        <p:attrNameLst>
                                          <p:attrName>style.visibility</p:attrName>
                                        </p:attrNameLst>
                                      </p:cBhvr>
                                      <p:to>
                                        <p:strVal val="visible"/>
                                      </p:to>
                                    </p:set>
                                    <p:anim calcmode="lin" valueType="num">
                                      <p:cBhvr additive="base">
                                        <p:cTn id="4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anim calcmode="lin" valueType="num">
                                      <p:cBhvr additive="base">
                                        <p:cTn id="5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DFFF855-C12E-4485-A421-1565DB692885}"/>
              </a:ext>
            </a:extLst>
          </p:cNvPr>
          <p:cNvSpPr>
            <a:spLocks noGrp="1"/>
          </p:cNvSpPr>
          <p:nvPr>
            <p:ph type="title"/>
          </p:nvPr>
        </p:nvSpPr>
        <p:spPr/>
        <p:txBody>
          <a:bodyPr/>
          <a:lstStyle/>
          <a:p>
            <a:r>
              <a:rPr lang="sv-SE" dirty="0">
                <a:latin typeface="Comic Sans MS" panose="030F0702030302020204" pitchFamily="66" charset="0"/>
              </a:rPr>
              <a:t>Kommunikation	</a:t>
            </a:r>
          </a:p>
        </p:txBody>
      </p:sp>
      <p:sp>
        <p:nvSpPr>
          <p:cNvPr id="3" name="Platshållare för innehåll 2">
            <a:extLst>
              <a:ext uri="{FF2B5EF4-FFF2-40B4-BE49-F238E27FC236}">
                <a16:creationId xmlns:a16="http://schemas.microsoft.com/office/drawing/2014/main" id="{A4672409-61B4-445E-916E-2E739EF0837F}"/>
              </a:ext>
            </a:extLst>
          </p:cNvPr>
          <p:cNvSpPr>
            <a:spLocks noGrp="1"/>
          </p:cNvSpPr>
          <p:nvPr>
            <p:ph idx="1"/>
          </p:nvPr>
        </p:nvSpPr>
        <p:spPr/>
        <p:txBody>
          <a:bodyPr>
            <a:normAutofit fontScale="92500" lnSpcReduction="20000"/>
          </a:bodyPr>
          <a:lstStyle/>
          <a:p>
            <a:r>
              <a:rPr lang="sv-SE" sz="3200" dirty="0"/>
              <a:t>Laget.se</a:t>
            </a:r>
          </a:p>
          <a:p>
            <a:pPr lvl="1" fontAlgn="base"/>
            <a:r>
              <a:rPr lang="sv-SE" sz="2000" dirty="0"/>
              <a:t>Uppdaterat mobilnummer</a:t>
            </a:r>
          </a:p>
          <a:p>
            <a:pPr lvl="1" fontAlgn="base"/>
            <a:r>
              <a:rPr lang="sv-SE" sz="2000" dirty="0"/>
              <a:t>Uppdaterad e-post</a:t>
            </a:r>
          </a:p>
          <a:p>
            <a:pPr lvl="1" fontAlgn="base"/>
            <a:r>
              <a:rPr lang="sv-SE" sz="2000" dirty="0"/>
              <a:t>Adress</a:t>
            </a:r>
          </a:p>
          <a:p>
            <a:pPr lvl="1" fontAlgn="base"/>
            <a:r>
              <a:rPr lang="sv-SE" sz="2000" dirty="0"/>
              <a:t>Alla föräldrar/vårdnadshavare som skall ha information och kallelser måste vara inlagda och uppdaterade.</a:t>
            </a:r>
          </a:p>
          <a:p>
            <a:pPr lvl="1" fontAlgn="base"/>
            <a:r>
              <a:rPr lang="sv-SE" sz="2000" dirty="0"/>
              <a:t>Kallelser till match</a:t>
            </a:r>
          </a:p>
          <a:p>
            <a:pPr lvl="1" fontAlgn="base"/>
            <a:r>
              <a:rPr lang="sv-SE" sz="2000" dirty="0"/>
              <a:t>Hör av er vid frågor!</a:t>
            </a:r>
          </a:p>
          <a:p>
            <a:pPr marL="0" indent="0">
              <a:buNone/>
            </a:pPr>
            <a:endParaRPr lang="sv-SE" sz="1050" dirty="0"/>
          </a:p>
          <a:p>
            <a:r>
              <a:rPr lang="sv-SE" sz="3200" dirty="0" err="1"/>
              <a:t>Supertext</a:t>
            </a:r>
            <a:r>
              <a:rPr lang="sv-SE" sz="3200" dirty="0"/>
              <a:t> (sms-slinga)</a:t>
            </a:r>
          </a:p>
          <a:p>
            <a:pPr lvl="1" fontAlgn="base"/>
            <a:r>
              <a:rPr lang="sv-SE" sz="2000" dirty="0"/>
              <a:t>Kortare meddelanden</a:t>
            </a:r>
          </a:p>
          <a:p>
            <a:pPr lvl="1" fontAlgn="base"/>
            <a:endParaRPr lang="sv-SE" sz="1600" dirty="0">
              <a:latin typeface="Comic Sans MS" panose="030F0702030302020204" pitchFamily="66" charset="0"/>
            </a:endParaRPr>
          </a:p>
          <a:p>
            <a:pPr marL="0" indent="0">
              <a:buNone/>
            </a:pPr>
            <a:endParaRPr lang="sv-SE" sz="1600" dirty="0">
              <a:latin typeface="Comic Sans MS" panose="030F0702030302020204" pitchFamily="66" charset="0"/>
            </a:endParaRPr>
          </a:p>
          <a:p>
            <a:endParaRPr lang="sv-SE" dirty="0">
              <a:latin typeface="Comic Sans MS" panose="030F0702030302020204" pitchFamily="66" charset="0"/>
            </a:endParaRPr>
          </a:p>
        </p:txBody>
      </p:sp>
    </p:spTree>
    <p:extLst>
      <p:ext uri="{BB962C8B-B14F-4D97-AF65-F5344CB8AC3E}">
        <p14:creationId xmlns:p14="http://schemas.microsoft.com/office/powerpoint/2010/main" val="1548084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10D9472-2CE1-F428-E837-773E8816F21D}"/>
              </a:ext>
            </a:extLst>
          </p:cNvPr>
          <p:cNvSpPr>
            <a:spLocks noGrp="1"/>
          </p:cNvSpPr>
          <p:nvPr>
            <p:ph type="title"/>
          </p:nvPr>
        </p:nvSpPr>
        <p:spPr/>
        <p:txBody>
          <a:bodyPr/>
          <a:lstStyle/>
          <a:p>
            <a:r>
              <a:rPr lang="sv-SE" dirty="0"/>
              <a:t>Ord från tränarna</a:t>
            </a:r>
          </a:p>
        </p:txBody>
      </p:sp>
      <p:sp>
        <p:nvSpPr>
          <p:cNvPr id="3" name="Platshållare för innehåll 2">
            <a:extLst>
              <a:ext uri="{FF2B5EF4-FFF2-40B4-BE49-F238E27FC236}">
                <a16:creationId xmlns:a16="http://schemas.microsoft.com/office/drawing/2014/main" id="{F099CCF9-8CA9-6637-9D5F-6AA0B358B2DD}"/>
              </a:ext>
            </a:extLst>
          </p:cNvPr>
          <p:cNvSpPr>
            <a:spLocks noGrp="1"/>
          </p:cNvSpPr>
          <p:nvPr>
            <p:ph idx="1"/>
          </p:nvPr>
        </p:nvSpPr>
        <p:spPr/>
        <p:txBody>
          <a:bodyPr/>
          <a:lstStyle/>
          <a:p>
            <a:r>
              <a:rPr lang="sv-SE" dirty="0"/>
              <a:t>Träningar – delar in i grupper så att alla får möjlighet att utvecklas. Viktigt att spelarna håller fokus, drabbar många när de måste bryta och tillrättavisa. Fråga gärna era barn vad de är de tränar på under träningarna. </a:t>
            </a:r>
          </a:p>
          <a:p>
            <a:r>
              <a:rPr lang="sv-SE" dirty="0"/>
              <a:t>Matcher – 10 </a:t>
            </a:r>
            <a:r>
              <a:rPr lang="sv-SE" dirty="0" err="1"/>
              <a:t>st</a:t>
            </a:r>
            <a:r>
              <a:rPr lang="sv-SE" dirty="0"/>
              <a:t> blir kallad till varje match, då det är över 30 spelar i laget innebär det att man får stå över ungefär var tredje match, ibland kanske två på rad.</a:t>
            </a:r>
          </a:p>
        </p:txBody>
      </p:sp>
    </p:spTree>
    <p:extLst>
      <p:ext uri="{BB962C8B-B14F-4D97-AF65-F5344CB8AC3E}">
        <p14:creationId xmlns:p14="http://schemas.microsoft.com/office/powerpoint/2010/main" val="9374049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on">
  <a:themeElements>
    <a:clrScheme name="Jon">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J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J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5A2F9111-B2DB-470C-BA56-608F9B658826}"/>
    </a:ext>
  </a:extLst>
</a:theme>
</file>

<file path=docProps/app.xml><?xml version="1.0" encoding="utf-8"?>
<Properties xmlns="http://schemas.openxmlformats.org/officeDocument/2006/extended-properties" xmlns:vt="http://schemas.openxmlformats.org/officeDocument/2006/docPropsVTypes">
  <Template>Ion</Template>
  <TotalTime>849</TotalTime>
  <Words>696</Words>
  <Application>Microsoft Office PowerPoint</Application>
  <PresentationFormat>Bredbild</PresentationFormat>
  <Paragraphs>107</Paragraphs>
  <Slides>15</Slides>
  <Notes>0</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15</vt:i4>
      </vt:variant>
    </vt:vector>
  </HeadingPairs>
  <TitlesOfParts>
    <vt:vector size="21" baseType="lpstr">
      <vt:lpstr>Arial</vt:lpstr>
      <vt:lpstr>Calibri</vt:lpstr>
      <vt:lpstr>Century Gothic</vt:lpstr>
      <vt:lpstr>Comic Sans MS</vt:lpstr>
      <vt:lpstr>Wingdings 3</vt:lpstr>
      <vt:lpstr>Jon</vt:lpstr>
      <vt:lpstr>Föräldramöte P-13</vt:lpstr>
      <vt:lpstr>Dagordning för mötet</vt:lpstr>
      <vt:lpstr>Träningstider</vt:lpstr>
      <vt:lpstr>Div. 6 pojk norra Ångermanland</vt:lpstr>
      <vt:lpstr>Fikaförsäljning</vt:lpstr>
      <vt:lpstr>Kostnader för säsongen 2024</vt:lpstr>
      <vt:lpstr>Roller inom laget</vt:lpstr>
      <vt:lpstr>Kommunikation </vt:lpstr>
      <vt:lpstr>Ord från tränarna</vt:lpstr>
      <vt:lpstr>Städschema -Bussby</vt:lpstr>
      <vt:lpstr>Konstgräs</vt:lpstr>
      <vt:lpstr>Uppstartscamp</vt:lpstr>
      <vt:lpstr>Cup - Lycksele</vt:lpstr>
      <vt:lpstr>Matchvärdsutbildning</vt:lpstr>
      <vt:lpstr>Övrigt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P-13</dc:title>
  <dc:creator>Josefin Lundberg</dc:creator>
  <cp:lastModifiedBy>Hanna Lindberg</cp:lastModifiedBy>
  <cp:revision>31</cp:revision>
  <dcterms:created xsi:type="dcterms:W3CDTF">2021-04-25T19:02:52Z</dcterms:created>
  <dcterms:modified xsi:type="dcterms:W3CDTF">2024-05-22T18:37:33Z</dcterms:modified>
</cp:coreProperties>
</file>