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61" r:id="rId9"/>
    <p:sldId id="266" r:id="rId10"/>
    <p:sldId id="267" r:id="rId11"/>
    <p:sldId id="265" r:id="rId12"/>
    <p:sldId id="262" r:id="rId13"/>
    <p:sldId id="263" r:id="rId14"/>
    <p:sldId id="264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71C4D5-79EC-4678-A60C-E011A33125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96F8336-9702-446F-B29E-55513DBB9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1D4DC52-E54E-4A0D-895C-A19EA50F1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FC1C828-71E3-4320-BA80-FCB7816BE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68236C7-4C13-46E3-99F1-1CF095278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819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C71B86-27BD-484F-A75D-616A02CE8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6DDB1AD-8F75-440E-A5D3-1B1093EB7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0CAEFD2-5398-4983-88C4-95E14D645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F4E322-297D-4A11-AE00-10C1C6538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E15350-544E-402C-8C8E-BB901D8D3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3105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162C951-C7BB-4E06-B044-F00B2DEB8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FDB7D19-2B9B-4ADE-A7AC-038903D63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46F44B9-7FB2-4413-AB18-42F87C487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6209BA-BCA0-440C-9751-0806B6D15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A9FC46-E361-4114-9685-C8F3E7757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871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A1CEA8-88BB-4670-B0B5-EBDAEFEDB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06513E-E8E2-4B37-A1D0-11AC7E6A2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3A31A5D-0021-437D-A97A-08FABE7FF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8F541E-804B-4164-8326-3552CC801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B0CF02-2039-482E-B795-E7F03EC5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7634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0BB44-47F0-4321-8EB7-1E5EA4940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7F6CD9-8678-4E1D-BAE2-A2E2CA3CF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831BD1-73D1-4B2E-B41F-1DEA0A357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24706E-694E-4D3A-A4D1-23024CC6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6492642-0AAF-41DF-A13D-253E03484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978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B9B481-BCD5-45EC-9BFA-021EB8E41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48FFD2-CE3A-4CAE-BFD0-A9CA5FC3DD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62DBD7E-2885-4F4A-9293-9D2576907A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AAEBE0-00A3-40E1-8103-5FC4360E1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D9FD79B-69E4-480B-8E12-F71AD40AD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278D6AC-07B2-4E36-9661-3BC914BCC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376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6EC6D5-BA8B-4DF9-B51E-A733DBC25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C0D6B5F-D9BC-4A7A-BAD7-515215FD0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CD34BA7-4A92-418D-89C4-3492BBC87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C0BAA49-439F-4D5F-8865-A7043466B8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E46C117-DE60-4760-8A47-E468156026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B068F02-504E-4477-9CFB-FC9E01116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AE5EF76-9708-4D20-8C09-2191F7C03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4D9746C-FC7F-4600-9CDA-190FE2099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483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5435FA-0A0F-4049-A880-084DF0CE0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DF5897B-26A3-48BF-951A-066A92BC8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4C99C86-1086-48F2-9623-C87EF188B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406C27-451C-46DB-BC87-8A8E26C37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358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48D425E-4C3F-4A07-9172-8DC891046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D35E80E-A9E0-4FB5-A502-F16A01F39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BEF4BB4-6476-4463-985D-4D2CDE5B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868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AA3692-4D77-44CB-864E-F41FCED55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1686646-F134-4006-BD8A-C803608EE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FC6127C-3925-4B79-9BC4-CAAF13C74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4BAB50E-B7CF-454E-BF76-7DBD0AA72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A309610-821F-408B-9384-E5956669E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7B0247B-D86B-446A-92E4-273203002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0660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C834DE-18BA-464B-8A8D-EF25F8BD7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6F050AC-5F69-4634-9864-2838D2B9F2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CF3F7A0-D6FF-4BE1-A5A5-7892BFF915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52678F-F7C3-426E-8287-F83FEA19E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0AEF3B0-D6C5-409C-94A5-92B956D20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F50DDD9-13D1-40D4-B9F1-911A294FA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125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6618F18-36E6-44F7-937C-43AEC29C2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2E000BE-8CAB-44F0-801B-3A72CF045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FB1CDA-6841-4E70-823B-61741666CC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45BEA-3658-4286-ACEB-1B322509417A}" type="datetimeFigureOut">
              <a:rPr lang="sv-SE" smtClean="0"/>
              <a:t>2023-04-10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665077E-DD3B-41E6-92E5-63A36E44B8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E83953-4784-48BD-A511-227412B6DF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9B5A-2F47-42DC-B483-AB39E51285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3050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5691EC-0CB1-40A6-BCFB-90277E4E9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5285"/>
            <a:ext cx="9144000" cy="2387600"/>
          </a:xfrm>
        </p:spPr>
        <p:txBody>
          <a:bodyPr/>
          <a:lstStyle/>
          <a:p>
            <a:r>
              <a:rPr lang="sv-SE" dirty="0"/>
              <a:t>Hagby P13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98750"/>
            <a:ext cx="9144000" cy="1655762"/>
          </a:xfrm>
        </p:spPr>
        <p:txBody>
          <a:bodyPr/>
          <a:lstStyle/>
          <a:p>
            <a:r>
              <a:rPr lang="sv-SE" dirty="0"/>
              <a:t>Förslag på träningskoncept 2023</a:t>
            </a:r>
          </a:p>
          <a:p>
            <a:endParaRPr lang="sv-SE" dirty="0"/>
          </a:p>
        </p:txBody>
      </p:sp>
      <p:pic>
        <p:nvPicPr>
          <p:cNvPr id="2050" name="Picture 2" descr="Hagby IK |">
            <a:extLst>
              <a:ext uri="{FF2B5EF4-FFF2-40B4-BE49-F238E27FC236}">
                <a16:creationId xmlns:a16="http://schemas.microsoft.com/office/drawing/2014/main" id="{5B135330-BF39-4685-B57A-F05B1B08E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237" y="3526631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181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6428764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/>
              <a:t>Spelpass</a:t>
            </a:r>
          </a:p>
        </p:txBody>
      </p:sp>
      <p:sp>
        <p:nvSpPr>
          <p:cNvPr id="4" name="Underrubrik 2">
            <a:extLst>
              <a:ext uri="{FF2B5EF4-FFF2-40B4-BE49-F238E27FC236}">
                <a16:creationId xmlns:a16="http://schemas.microsoft.com/office/drawing/2014/main" id="{1EE67611-1255-4F76-9EE4-59B92EF9F26C}"/>
              </a:ext>
            </a:extLst>
          </p:cNvPr>
          <p:cNvSpPr txBox="1">
            <a:spLocks/>
          </p:cNvSpPr>
          <p:nvPr/>
        </p:nvSpPr>
        <p:spPr>
          <a:xfrm>
            <a:off x="836103" y="160545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Samling (5 minuter)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Ringen (15 minuter)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Vattenpaus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Possessionspel 8 mot 4 eller 3 mot 3 med väggar (20 minuter)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Vattenpaus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Spel 3 mot 3 eller 4 mot 4 med mål och målvakter (15 minuter)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Avslutning (5 minuter)</a:t>
            </a:r>
          </a:p>
        </p:txBody>
      </p:sp>
      <p:pic>
        <p:nvPicPr>
          <p:cNvPr id="6" name="Picture 2" descr="Hagby IK |">
            <a:extLst>
              <a:ext uri="{FF2B5EF4-FFF2-40B4-BE49-F238E27FC236}">
                <a16:creationId xmlns:a16="http://schemas.microsoft.com/office/drawing/2014/main" id="{E29EFB6F-E243-4A6A-A64A-BD1F84A71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335" y="288153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6395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103" y="1605457"/>
            <a:ext cx="3353342" cy="4590069"/>
          </a:xfrm>
        </p:spPr>
        <p:txBody>
          <a:bodyPr>
            <a:noAutofit/>
          </a:bodyPr>
          <a:lstStyle/>
          <a:p>
            <a:pPr algn="l"/>
            <a:r>
              <a:rPr lang="sv-SE" sz="1600" dirty="0"/>
              <a:t>6-8 blå spelare med varsin boll bildar en ring.</a:t>
            </a:r>
          </a:p>
          <a:p>
            <a:pPr algn="l"/>
            <a:r>
              <a:rPr lang="sv-SE" sz="1600" dirty="0"/>
              <a:t>6-8 röda spelare är inne i ringen utan boll.</a:t>
            </a:r>
          </a:p>
          <a:p>
            <a:pPr algn="l"/>
            <a:endParaRPr lang="sv-SE" sz="1600" dirty="0"/>
          </a:p>
          <a:p>
            <a:pPr algn="l"/>
            <a:r>
              <a:rPr lang="sv-SE" sz="1600" dirty="0"/>
              <a:t>De röda spelarna rör sig inne i ringen och söker upp en blå spelare med boll, får en passning och passar tillbaka. Springer därefter till en ny.</a:t>
            </a:r>
          </a:p>
          <a:p>
            <a:pPr algn="l"/>
            <a:r>
              <a:rPr lang="sv-SE" sz="1600" dirty="0"/>
              <a:t>Kan också byggas på med många tekniska moment som att de i ytterringen tar upp bollen i händerna och kastar så att de som möter får träna på nedtagning eller nick etc.</a:t>
            </a:r>
          </a:p>
          <a:p>
            <a:pPr algn="l"/>
            <a:r>
              <a:rPr lang="sv-SE" sz="1600" dirty="0"/>
              <a:t>Byt ”utelag” mot ”innelag” efter halva tiden.</a:t>
            </a:r>
          </a:p>
          <a:p>
            <a:pPr algn="l"/>
            <a:endParaRPr lang="sv-SE" sz="10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6428764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/>
              <a:t>Ringen</a:t>
            </a:r>
          </a:p>
        </p:txBody>
      </p:sp>
      <p:pic>
        <p:nvPicPr>
          <p:cNvPr id="1026" name="Picture 2" descr="Pro match Taktiktavla fotboll - VIT - Intersport">
            <a:extLst>
              <a:ext uri="{FF2B5EF4-FFF2-40B4-BE49-F238E27FC236}">
                <a16:creationId xmlns:a16="http://schemas.microsoft.com/office/drawing/2014/main" id="{16256F7E-AF40-4407-8791-D8F956EC2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822" y="114240"/>
            <a:ext cx="7092217" cy="6167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 3">
            <a:extLst>
              <a:ext uri="{FF2B5EF4-FFF2-40B4-BE49-F238E27FC236}">
                <a16:creationId xmlns:a16="http://schemas.microsoft.com/office/drawing/2014/main" id="{F6841828-B4D2-4281-8DE7-50369A5F8FF3}"/>
              </a:ext>
            </a:extLst>
          </p:cNvPr>
          <p:cNvSpPr/>
          <p:nvPr/>
        </p:nvSpPr>
        <p:spPr>
          <a:xfrm>
            <a:off x="7560229" y="3012522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E8D55652-BAAE-4CF1-AABA-402F38041641}"/>
              </a:ext>
            </a:extLst>
          </p:cNvPr>
          <p:cNvSpPr/>
          <p:nvPr/>
        </p:nvSpPr>
        <p:spPr>
          <a:xfrm>
            <a:off x="7457360" y="4271784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1AE7D495-E2D1-4007-A9EF-734E22019A65}"/>
              </a:ext>
            </a:extLst>
          </p:cNvPr>
          <p:cNvCxnSpPr>
            <a:cxnSpLocks/>
          </p:cNvCxnSpPr>
          <p:nvPr/>
        </p:nvCxnSpPr>
        <p:spPr>
          <a:xfrm flipH="1" flipV="1">
            <a:off x="8375341" y="3743048"/>
            <a:ext cx="361828" cy="3980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Ellips 12">
            <a:extLst>
              <a:ext uri="{FF2B5EF4-FFF2-40B4-BE49-F238E27FC236}">
                <a16:creationId xmlns:a16="http://schemas.microsoft.com/office/drawing/2014/main" id="{49F326C9-6AEB-4A35-A8B0-772E73B41BC2}"/>
              </a:ext>
            </a:extLst>
          </p:cNvPr>
          <p:cNvSpPr/>
          <p:nvPr/>
        </p:nvSpPr>
        <p:spPr>
          <a:xfrm>
            <a:off x="8480577" y="3073171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3BDA908E-314B-4112-848C-29B8F416E50F}"/>
              </a:ext>
            </a:extLst>
          </p:cNvPr>
          <p:cNvSpPr/>
          <p:nvPr/>
        </p:nvSpPr>
        <p:spPr>
          <a:xfrm>
            <a:off x="7067086" y="3574033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Ellips 17">
            <a:extLst>
              <a:ext uri="{FF2B5EF4-FFF2-40B4-BE49-F238E27FC236}">
                <a16:creationId xmlns:a16="http://schemas.microsoft.com/office/drawing/2014/main" id="{5DFC6630-72D7-4078-BA45-ED581E14CB3B}"/>
              </a:ext>
            </a:extLst>
          </p:cNvPr>
          <p:cNvSpPr/>
          <p:nvPr/>
        </p:nvSpPr>
        <p:spPr>
          <a:xfrm>
            <a:off x="8942146" y="3695330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Ellips 20">
            <a:extLst>
              <a:ext uri="{FF2B5EF4-FFF2-40B4-BE49-F238E27FC236}">
                <a16:creationId xmlns:a16="http://schemas.microsoft.com/office/drawing/2014/main" id="{B90DC8E4-653A-46E8-A1FF-08BE4181A483}"/>
              </a:ext>
            </a:extLst>
          </p:cNvPr>
          <p:cNvSpPr/>
          <p:nvPr/>
        </p:nvSpPr>
        <p:spPr>
          <a:xfrm>
            <a:off x="8584985" y="4354229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>
            <a:extLst>
              <a:ext uri="{FF2B5EF4-FFF2-40B4-BE49-F238E27FC236}">
                <a16:creationId xmlns:a16="http://schemas.microsoft.com/office/drawing/2014/main" id="{F0721B28-921C-4F2B-95ED-694FA953BE2F}"/>
              </a:ext>
            </a:extLst>
          </p:cNvPr>
          <p:cNvSpPr/>
          <p:nvPr/>
        </p:nvSpPr>
        <p:spPr>
          <a:xfrm>
            <a:off x="7881715" y="3498347"/>
            <a:ext cx="145535" cy="1212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id="{920F9F57-D31C-44FB-9004-3F6507BB6F46}"/>
              </a:ext>
            </a:extLst>
          </p:cNvPr>
          <p:cNvSpPr/>
          <p:nvPr/>
        </p:nvSpPr>
        <p:spPr>
          <a:xfrm>
            <a:off x="7991410" y="3751599"/>
            <a:ext cx="145535" cy="1212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6C3073B0-95A6-4DA6-A0A1-3C6B3E8F535A}"/>
              </a:ext>
            </a:extLst>
          </p:cNvPr>
          <p:cNvSpPr/>
          <p:nvPr/>
        </p:nvSpPr>
        <p:spPr>
          <a:xfrm>
            <a:off x="7766242" y="3779194"/>
            <a:ext cx="145535" cy="1212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D1C15165-C8AA-45B1-ABF4-080702025D02}"/>
              </a:ext>
            </a:extLst>
          </p:cNvPr>
          <p:cNvSpPr/>
          <p:nvPr/>
        </p:nvSpPr>
        <p:spPr>
          <a:xfrm>
            <a:off x="8123619" y="3413631"/>
            <a:ext cx="145535" cy="1212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Ellips 27">
            <a:extLst>
              <a:ext uri="{FF2B5EF4-FFF2-40B4-BE49-F238E27FC236}">
                <a16:creationId xmlns:a16="http://schemas.microsoft.com/office/drawing/2014/main" id="{5E00920B-EC4B-4C0A-9ACF-33C7FA8761A6}"/>
              </a:ext>
            </a:extLst>
          </p:cNvPr>
          <p:cNvSpPr/>
          <p:nvPr/>
        </p:nvSpPr>
        <p:spPr>
          <a:xfrm>
            <a:off x="8196387" y="3711743"/>
            <a:ext cx="145535" cy="1212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Ellips 28">
            <a:extLst>
              <a:ext uri="{FF2B5EF4-FFF2-40B4-BE49-F238E27FC236}">
                <a16:creationId xmlns:a16="http://schemas.microsoft.com/office/drawing/2014/main" id="{F777E96C-7D47-48C3-ADE3-39623E402274}"/>
              </a:ext>
            </a:extLst>
          </p:cNvPr>
          <p:cNvSpPr/>
          <p:nvPr/>
        </p:nvSpPr>
        <p:spPr>
          <a:xfrm>
            <a:off x="8017449" y="3972332"/>
            <a:ext cx="145535" cy="1212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Ellips 1">
            <a:extLst>
              <a:ext uri="{FF2B5EF4-FFF2-40B4-BE49-F238E27FC236}">
                <a16:creationId xmlns:a16="http://schemas.microsoft.com/office/drawing/2014/main" id="{2A4DDED5-60B7-49BD-8724-9DC8B0983507}"/>
              </a:ext>
            </a:extLst>
          </p:cNvPr>
          <p:cNvSpPr/>
          <p:nvPr/>
        </p:nvSpPr>
        <p:spPr>
          <a:xfrm>
            <a:off x="8407810" y="3208351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Ellips 31">
            <a:extLst>
              <a:ext uri="{FF2B5EF4-FFF2-40B4-BE49-F238E27FC236}">
                <a16:creationId xmlns:a16="http://schemas.microsoft.com/office/drawing/2014/main" id="{C3770CA7-5B0C-482C-87B6-7E1B05D6A460}"/>
              </a:ext>
            </a:extLst>
          </p:cNvPr>
          <p:cNvSpPr/>
          <p:nvPr/>
        </p:nvSpPr>
        <p:spPr>
          <a:xfrm>
            <a:off x="8846518" y="3743048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>
            <a:extLst>
              <a:ext uri="{FF2B5EF4-FFF2-40B4-BE49-F238E27FC236}">
                <a16:creationId xmlns:a16="http://schemas.microsoft.com/office/drawing/2014/main" id="{687F81F3-8CAF-4DD6-A0F1-A230B2F741FF}"/>
              </a:ext>
            </a:extLst>
          </p:cNvPr>
          <p:cNvSpPr/>
          <p:nvPr/>
        </p:nvSpPr>
        <p:spPr>
          <a:xfrm>
            <a:off x="8595682" y="4272806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Ellips 33">
            <a:extLst>
              <a:ext uri="{FF2B5EF4-FFF2-40B4-BE49-F238E27FC236}">
                <a16:creationId xmlns:a16="http://schemas.microsoft.com/office/drawing/2014/main" id="{C1882C37-7421-464D-BDC4-DE3923BF3224}"/>
              </a:ext>
            </a:extLst>
          </p:cNvPr>
          <p:cNvSpPr/>
          <p:nvPr/>
        </p:nvSpPr>
        <p:spPr>
          <a:xfrm>
            <a:off x="7662380" y="3168504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Ellips 34">
            <a:extLst>
              <a:ext uri="{FF2B5EF4-FFF2-40B4-BE49-F238E27FC236}">
                <a16:creationId xmlns:a16="http://schemas.microsoft.com/office/drawing/2014/main" id="{42295694-90A3-451A-BE92-10647DD95F92}"/>
              </a:ext>
            </a:extLst>
          </p:cNvPr>
          <p:cNvSpPr/>
          <p:nvPr/>
        </p:nvSpPr>
        <p:spPr>
          <a:xfrm>
            <a:off x="7282832" y="3610585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Ellips 35">
            <a:extLst>
              <a:ext uri="{FF2B5EF4-FFF2-40B4-BE49-F238E27FC236}">
                <a16:creationId xmlns:a16="http://schemas.microsoft.com/office/drawing/2014/main" id="{1240BA5A-2A79-4E6D-B71C-A9555AE547B8}"/>
              </a:ext>
            </a:extLst>
          </p:cNvPr>
          <p:cNvSpPr/>
          <p:nvPr/>
        </p:nvSpPr>
        <p:spPr>
          <a:xfrm>
            <a:off x="7580035" y="4197930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7" name="Rak pilkoppling 36">
            <a:extLst>
              <a:ext uri="{FF2B5EF4-FFF2-40B4-BE49-F238E27FC236}">
                <a16:creationId xmlns:a16="http://schemas.microsoft.com/office/drawing/2014/main" id="{B0606796-2233-417C-869C-DD108DAC5FDF}"/>
              </a:ext>
            </a:extLst>
          </p:cNvPr>
          <p:cNvCxnSpPr>
            <a:cxnSpLocks/>
          </p:cNvCxnSpPr>
          <p:nvPr/>
        </p:nvCxnSpPr>
        <p:spPr>
          <a:xfrm flipH="1" flipV="1">
            <a:off x="8382956" y="3792877"/>
            <a:ext cx="361828" cy="3980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8" name="Rak pilkoppling 37">
            <a:extLst>
              <a:ext uri="{FF2B5EF4-FFF2-40B4-BE49-F238E27FC236}">
                <a16:creationId xmlns:a16="http://schemas.microsoft.com/office/drawing/2014/main" id="{AC028E37-4CD3-4F6B-A07A-F5E94C50CEDE}"/>
              </a:ext>
            </a:extLst>
          </p:cNvPr>
          <p:cNvCxnSpPr>
            <a:cxnSpLocks/>
          </p:cNvCxnSpPr>
          <p:nvPr/>
        </p:nvCxnSpPr>
        <p:spPr>
          <a:xfrm flipH="1" flipV="1">
            <a:off x="7685239" y="3257613"/>
            <a:ext cx="192856" cy="241508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Rak pilkoppling 38">
            <a:extLst>
              <a:ext uri="{FF2B5EF4-FFF2-40B4-BE49-F238E27FC236}">
                <a16:creationId xmlns:a16="http://schemas.microsoft.com/office/drawing/2014/main" id="{346DFCC5-5412-409E-BD16-CC8E96D85DC1}"/>
              </a:ext>
            </a:extLst>
          </p:cNvPr>
          <p:cNvCxnSpPr>
            <a:cxnSpLocks/>
          </p:cNvCxnSpPr>
          <p:nvPr/>
        </p:nvCxnSpPr>
        <p:spPr>
          <a:xfrm flipH="1" flipV="1">
            <a:off x="7766242" y="3217766"/>
            <a:ext cx="156032" cy="231104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9284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103" y="1605457"/>
            <a:ext cx="3353342" cy="4590069"/>
          </a:xfrm>
        </p:spPr>
        <p:txBody>
          <a:bodyPr>
            <a:noAutofit/>
          </a:bodyPr>
          <a:lstStyle/>
          <a:p>
            <a:pPr algn="l"/>
            <a:r>
              <a:rPr lang="sv-SE" sz="1600" dirty="0"/>
              <a:t>Passa runt bollen medsols utanför konorna, följ bollen till nästa kona.</a:t>
            </a:r>
          </a:p>
          <a:p>
            <a:pPr algn="l"/>
            <a:endParaRPr lang="sv-SE" sz="1600" dirty="0"/>
          </a:p>
          <a:p>
            <a:pPr algn="l"/>
            <a:r>
              <a:rPr lang="sv-SE" sz="1600" dirty="0"/>
              <a:t>4 spelare per triangel.</a:t>
            </a:r>
            <a:br>
              <a:rPr lang="sv-SE" sz="1600" dirty="0"/>
            </a:br>
            <a:r>
              <a:rPr lang="sv-SE" sz="1600" dirty="0"/>
              <a:t>2 spelare vid startkonan. </a:t>
            </a:r>
          </a:p>
          <a:p>
            <a:pPr algn="l"/>
            <a:endParaRPr lang="sv-SE" sz="10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6428764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/>
              <a:t>Passningstriangel</a:t>
            </a:r>
          </a:p>
        </p:txBody>
      </p:sp>
      <p:pic>
        <p:nvPicPr>
          <p:cNvPr id="1026" name="Picture 2" descr="Pro match Taktiktavla fotboll - VIT - Intersport">
            <a:extLst>
              <a:ext uri="{FF2B5EF4-FFF2-40B4-BE49-F238E27FC236}">
                <a16:creationId xmlns:a16="http://schemas.microsoft.com/office/drawing/2014/main" id="{16256F7E-AF40-4407-8791-D8F956EC2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822" y="114240"/>
            <a:ext cx="7092217" cy="6167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Likbent triangel 1">
            <a:extLst>
              <a:ext uri="{FF2B5EF4-FFF2-40B4-BE49-F238E27FC236}">
                <a16:creationId xmlns:a16="http://schemas.microsoft.com/office/drawing/2014/main" id="{61EEF65A-C4FA-4615-82D4-6CA5B1C8DB2B}"/>
              </a:ext>
            </a:extLst>
          </p:cNvPr>
          <p:cNvSpPr/>
          <p:nvPr/>
        </p:nvSpPr>
        <p:spPr>
          <a:xfrm>
            <a:off x="7457385" y="4895234"/>
            <a:ext cx="158621" cy="242595"/>
          </a:xfrm>
          <a:prstGeom prst="triangle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Likbent triangel 6">
            <a:extLst>
              <a:ext uri="{FF2B5EF4-FFF2-40B4-BE49-F238E27FC236}">
                <a16:creationId xmlns:a16="http://schemas.microsoft.com/office/drawing/2014/main" id="{6FBDD225-EF71-4670-BB80-F61EFCA810CF}"/>
              </a:ext>
            </a:extLst>
          </p:cNvPr>
          <p:cNvSpPr/>
          <p:nvPr/>
        </p:nvSpPr>
        <p:spPr>
          <a:xfrm>
            <a:off x="8557741" y="4895234"/>
            <a:ext cx="158621" cy="242595"/>
          </a:xfrm>
          <a:prstGeom prst="triangle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Likbent triangel 7">
            <a:extLst>
              <a:ext uri="{FF2B5EF4-FFF2-40B4-BE49-F238E27FC236}">
                <a16:creationId xmlns:a16="http://schemas.microsoft.com/office/drawing/2014/main" id="{25D98BA8-3D86-4C8A-A5B6-ED63248A6A79}"/>
              </a:ext>
            </a:extLst>
          </p:cNvPr>
          <p:cNvSpPr/>
          <p:nvPr/>
        </p:nvSpPr>
        <p:spPr>
          <a:xfrm>
            <a:off x="8013619" y="4200346"/>
            <a:ext cx="158621" cy="242595"/>
          </a:xfrm>
          <a:prstGeom prst="triangle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F6841828-B4D2-4281-8DE7-50369A5F8FF3}"/>
              </a:ext>
            </a:extLst>
          </p:cNvPr>
          <p:cNvSpPr/>
          <p:nvPr/>
        </p:nvSpPr>
        <p:spPr>
          <a:xfrm>
            <a:off x="7186443" y="5198476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Ellips 9">
            <a:extLst>
              <a:ext uri="{FF2B5EF4-FFF2-40B4-BE49-F238E27FC236}">
                <a16:creationId xmlns:a16="http://schemas.microsoft.com/office/drawing/2014/main" id="{A848954C-688B-4201-B807-21444F76E37E}"/>
              </a:ext>
            </a:extLst>
          </p:cNvPr>
          <p:cNvSpPr/>
          <p:nvPr/>
        </p:nvSpPr>
        <p:spPr>
          <a:xfrm>
            <a:off x="8026705" y="3922824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53E31FB1-88D0-485A-B942-75F4B9999281}"/>
              </a:ext>
            </a:extLst>
          </p:cNvPr>
          <p:cNvSpPr/>
          <p:nvPr/>
        </p:nvSpPr>
        <p:spPr>
          <a:xfrm>
            <a:off x="8892598" y="5198476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E8D55652-BAAE-4CF1-AABA-402F38041641}"/>
              </a:ext>
            </a:extLst>
          </p:cNvPr>
          <p:cNvSpPr/>
          <p:nvPr/>
        </p:nvSpPr>
        <p:spPr>
          <a:xfrm>
            <a:off x="6964471" y="5198475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9" name="Rak pilkoppling 8">
            <a:extLst>
              <a:ext uri="{FF2B5EF4-FFF2-40B4-BE49-F238E27FC236}">
                <a16:creationId xmlns:a16="http://schemas.microsoft.com/office/drawing/2014/main" id="{44EE08C5-F733-428F-A0FA-EC2997B2E0B6}"/>
              </a:ext>
            </a:extLst>
          </p:cNvPr>
          <p:cNvCxnSpPr/>
          <p:nvPr/>
        </p:nvCxnSpPr>
        <p:spPr>
          <a:xfrm flipH="1" flipV="1">
            <a:off x="8246378" y="4135772"/>
            <a:ext cx="646220" cy="100205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koppling 14">
            <a:extLst>
              <a:ext uri="{FF2B5EF4-FFF2-40B4-BE49-F238E27FC236}">
                <a16:creationId xmlns:a16="http://schemas.microsoft.com/office/drawing/2014/main" id="{547AEF17-63D3-4268-AA20-F7C5A0BC9DE8}"/>
              </a:ext>
            </a:extLst>
          </p:cNvPr>
          <p:cNvCxnSpPr>
            <a:cxnSpLocks/>
          </p:cNvCxnSpPr>
          <p:nvPr/>
        </p:nvCxnSpPr>
        <p:spPr>
          <a:xfrm flipH="1">
            <a:off x="7259210" y="4135772"/>
            <a:ext cx="678039" cy="93956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96C8D7CC-8347-4867-AEE7-3B55CF0A7976}"/>
              </a:ext>
            </a:extLst>
          </p:cNvPr>
          <p:cNvCxnSpPr>
            <a:cxnSpLocks/>
          </p:cNvCxnSpPr>
          <p:nvPr/>
        </p:nvCxnSpPr>
        <p:spPr>
          <a:xfrm flipV="1">
            <a:off x="7408415" y="5259123"/>
            <a:ext cx="1412084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lips 21">
            <a:extLst>
              <a:ext uri="{FF2B5EF4-FFF2-40B4-BE49-F238E27FC236}">
                <a16:creationId xmlns:a16="http://schemas.microsoft.com/office/drawing/2014/main" id="{CD99225C-D238-42BB-9312-8CF4F0065107}"/>
              </a:ext>
            </a:extLst>
          </p:cNvPr>
          <p:cNvSpPr/>
          <p:nvPr/>
        </p:nvSpPr>
        <p:spPr>
          <a:xfrm>
            <a:off x="7381217" y="5234492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9823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103" y="1605457"/>
            <a:ext cx="3353342" cy="4590069"/>
          </a:xfrm>
        </p:spPr>
        <p:txBody>
          <a:bodyPr>
            <a:noAutofit/>
          </a:bodyPr>
          <a:lstStyle/>
          <a:p>
            <a:pPr algn="l"/>
            <a:r>
              <a:rPr lang="sv-SE" sz="1600" dirty="0"/>
              <a:t>2 spelare vid varje stolpe.</a:t>
            </a:r>
          </a:p>
          <a:p>
            <a:pPr algn="l"/>
            <a:r>
              <a:rPr lang="sv-SE" sz="1600" dirty="0"/>
              <a:t>Tränare med bollar i målet passar ut en boll och ropar samtidigt 1 mot 1 eller 2 mot 2. </a:t>
            </a:r>
          </a:p>
          <a:p>
            <a:pPr algn="l"/>
            <a:endParaRPr lang="sv-SE" sz="1600" dirty="0"/>
          </a:p>
          <a:p>
            <a:pPr algn="l"/>
            <a:r>
              <a:rPr lang="sv-SE" sz="1600" dirty="0"/>
              <a:t>Rätt antal spelare springer ut och spelar mot ett mål fram tills att det blivit mål eller boll gått död.</a:t>
            </a:r>
          </a:p>
          <a:p>
            <a:pPr algn="l"/>
            <a:endParaRPr lang="sv-SE" sz="1600" dirty="0"/>
          </a:p>
          <a:p>
            <a:pPr algn="l"/>
            <a:endParaRPr lang="sv-SE" sz="10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6428764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/>
              <a:t>Nummerboll</a:t>
            </a:r>
          </a:p>
        </p:txBody>
      </p:sp>
      <p:pic>
        <p:nvPicPr>
          <p:cNvPr id="1026" name="Picture 2" descr="Pro match Taktiktavla fotboll - VIT - Intersport">
            <a:extLst>
              <a:ext uri="{FF2B5EF4-FFF2-40B4-BE49-F238E27FC236}">
                <a16:creationId xmlns:a16="http://schemas.microsoft.com/office/drawing/2014/main" id="{16256F7E-AF40-4407-8791-D8F956EC2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822" y="114240"/>
            <a:ext cx="7092217" cy="6167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 3">
            <a:extLst>
              <a:ext uri="{FF2B5EF4-FFF2-40B4-BE49-F238E27FC236}">
                <a16:creationId xmlns:a16="http://schemas.microsoft.com/office/drawing/2014/main" id="{F6841828-B4D2-4281-8DE7-50369A5F8FF3}"/>
              </a:ext>
            </a:extLst>
          </p:cNvPr>
          <p:cNvSpPr/>
          <p:nvPr/>
        </p:nvSpPr>
        <p:spPr>
          <a:xfrm>
            <a:off x="7536695" y="6014656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Ellips 9">
            <a:extLst>
              <a:ext uri="{FF2B5EF4-FFF2-40B4-BE49-F238E27FC236}">
                <a16:creationId xmlns:a16="http://schemas.microsoft.com/office/drawing/2014/main" id="{A848954C-688B-4201-B807-21444F76E37E}"/>
              </a:ext>
            </a:extLst>
          </p:cNvPr>
          <p:cNvSpPr/>
          <p:nvPr/>
        </p:nvSpPr>
        <p:spPr>
          <a:xfrm>
            <a:off x="8510177" y="5871592"/>
            <a:ext cx="145535" cy="121297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53E31FB1-88D0-485A-B942-75F4B9999281}"/>
              </a:ext>
            </a:extLst>
          </p:cNvPr>
          <p:cNvSpPr/>
          <p:nvPr/>
        </p:nvSpPr>
        <p:spPr>
          <a:xfrm>
            <a:off x="8510177" y="6014655"/>
            <a:ext cx="145535" cy="121297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E8D55652-BAAE-4CF1-AABA-402F38041641}"/>
              </a:ext>
            </a:extLst>
          </p:cNvPr>
          <p:cNvSpPr/>
          <p:nvPr/>
        </p:nvSpPr>
        <p:spPr>
          <a:xfrm>
            <a:off x="7536694" y="5865376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Ellips 15">
            <a:extLst>
              <a:ext uri="{FF2B5EF4-FFF2-40B4-BE49-F238E27FC236}">
                <a16:creationId xmlns:a16="http://schemas.microsoft.com/office/drawing/2014/main" id="{E8006B0B-683A-4E7A-ADE0-EF9406E3BD49}"/>
              </a:ext>
            </a:extLst>
          </p:cNvPr>
          <p:cNvSpPr/>
          <p:nvPr/>
        </p:nvSpPr>
        <p:spPr>
          <a:xfrm>
            <a:off x="8007265" y="5804727"/>
            <a:ext cx="145535" cy="12129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1AE7D495-E2D1-4007-A9EF-734E22019A65}"/>
              </a:ext>
            </a:extLst>
          </p:cNvPr>
          <p:cNvCxnSpPr>
            <a:cxnSpLocks/>
          </p:cNvCxnSpPr>
          <p:nvPr/>
        </p:nvCxnSpPr>
        <p:spPr>
          <a:xfrm flipH="1" flipV="1">
            <a:off x="8577131" y="5209563"/>
            <a:ext cx="11626" cy="5951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pilkoppling 19">
            <a:extLst>
              <a:ext uri="{FF2B5EF4-FFF2-40B4-BE49-F238E27FC236}">
                <a16:creationId xmlns:a16="http://schemas.microsoft.com/office/drawing/2014/main" id="{FF26E633-D054-425D-A250-6771B0D7A60A}"/>
              </a:ext>
            </a:extLst>
          </p:cNvPr>
          <p:cNvCxnSpPr>
            <a:cxnSpLocks/>
          </p:cNvCxnSpPr>
          <p:nvPr/>
        </p:nvCxnSpPr>
        <p:spPr>
          <a:xfrm flipH="1" flipV="1">
            <a:off x="7582934" y="5209563"/>
            <a:ext cx="11626" cy="5951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 20">
            <a:extLst>
              <a:ext uri="{FF2B5EF4-FFF2-40B4-BE49-F238E27FC236}">
                <a16:creationId xmlns:a16="http://schemas.microsoft.com/office/drawing/2014/main" id="{01A2D274-B36C-41AC-ADBC-BD0B2ACC620D}"/>
              </a:ext>
            </a:extLst>
          </p:cNvPr>
          <p:cNvSpPr/>
          <p:nvPr/>
        </p:nvSpPr>
        <p:spPr>
          <a:xfrm>
            <a:off x="8152800" y="5962042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Ellips 21">
            <a:extLst>
              <a:ext uri="{FF2B5EF4-FFF2-40B4-BE49-F238E27FC236}">
                <a16:creationId xmlns:a16="http://schemas.microsoft.com/office/drawing/2014/main" id="{C10EBD9E-F54A-4830-A7DB-47840FF8CE2B}"/>
              </a:ext>
            </a:extLst>
          </p:cNvPr>
          <p:cNvSpPr/>
          <p:nvPr/>
        </p:nvSpPr>
        <p:spPr>
          <a:xfrm>
            <a:off x="7928393" y="5937411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>
            <a:extLst>
              <a:ext uri="{FF2B5EF4-FFF2-40B4-BE49-F238E27FC236}">
                <a16:creationId xmlns:a16="http://schemas.microsoft.com/office/drawing/2014/main" id="{AF5F2D95-6B96-4838-A121-05C20BBDB72E}"/>
              </a:ext>
            </a:extLst>
          </p:cNvPr>
          <p:cNvSpPr/>
          <p:nvPr/>
        </p:nvSpPr>
        <p:spPr>
          <a:xfrm>
            <a:off x="8039606" y="5962042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id="{681F119C-0F68-44A7-8085-7DAD89A1068B}"/>
              </a:ext>
            </a:extLst>
          </p:cNvPr>
          <p:cNvSpPr/>
          <p:nvPr/>
        </p:nvSpPr>
        <p:spPr>
          <a:xfrm>
            <a:off x="8220275" y="5962042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5" name="Rak pilkoppling 24">
            <a:extLst>
              <a:ext uri="{FF2B5EF4-FFF2-40B4-BE49-F238E27FC236}">
                <a16:creationId xmlns:a16="http://schemas.microsoft.com/office/drawing/2014/main" id="{82E1CA84-D66D-47A8-A014-0EBA73D52F50}"/>
              </a:ext>
            </a:extLst>
          </p:cNvPr>
          <p:cNvCxnSpPr>
            <a:cxnSpLocks/>
          </p:cNvCxnSpPr>
          <p:nvPr/>
        </p:nvCxnSpPr>
        <p:spPr>
          <a:xfrm>
            <a:off x="8080537" y="4999838"/>
            <a:ext cx="0" cy="729842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Ellips 25">
            <a:extLst>
              <a:ext uri="{FF2B5EF4-FFF2-40B4-BE49-F238E27FC236}">
                <a16:creationId xmlns:a16="http://schemas.microsoft.com/office/drawing/2014/main" id="{69D5CBFB-990F-4011-976C-9B524B32194B}"/>
              </a:ext>
            </a:extLst>
          </p:cNvPr>
          <p:cNvSpPr/>
          <p:nvPr/>
        </p:nvSpPr>
        <p:spPr>
          <a:xfrm>
            <a:off x="8057172" y="4875529"/>
            <a:ext cx="45719" cy="49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2523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103" y="1605457"/>
            <a:ext cx="3353342" cy="4590069"/>
          </a:xfrm>
        </p:spPr>
        <p:txBody>
          <a:bodyPr>
            <a:noAutofit/>
          </a:bodyPr>
          <a:lstStyle/>
          <a:p>
            <a:pPr algn="l"/>
            <a:r>
              <a:rPr lang="sv-SE" sz="1600" dirty="0"/>
              <a:t>Spelare och bollar vid mittcirkeln.</a:t>
            </a:r>
          </a:p>
          <a:p>
            <a:pPr algn="l"/>
            <a:r>
              <a:rPr lang="sv-SE" sz="1600" dirty="0"/>
              <a:t>Första spelare passar rakt fram till tränare som passar rakt tillbaka.</a:t>
            </a:r>
          </a:p>
          <a:p>
            <a:pPr algn="l"/>
            <a:r>
              <a:rPr lang="sv-SE" sz="1600" dirty="0"/>
              <a:t>Spelaren tar emot bollen och driver den på höger eller vänster sida om tränaren och avslutar mot mål.</a:t>
            </a:r>
          </a:p>
          <a:p>
            <a:pPr algn="l"/>
            <a:r>
              <a:rPr lang="sv-SE" sz="1600" dirty="0"/>
              <a:t>Tar sig sedan tillbaka upp till mittcirkeln igen.</a:t>
            </a:r>
          </a:p>
          <a:p>
            <a:pPr algn="l"/>
            <a:endParaRPr lang="sv-SE" sz="1600" dirty="0"/>
          </a:p>
          <a:p>
            <a:pPr algn="l"/>
            <a:endParaRPr lang="sv-SE" sz="10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6428764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/>
              <a:t>Skott</a:t>
            </a:r>
          </a:p>
        </p:txBody>
      </p:sp>
      <p:pic>
        <p:nvPicPr>
          <p:cNvPr id="1026" name="Picture 2" descr="Pro match Taktiktavla fotboll - VIT - Intersport">
            <a:extLst>
              <a:ext uri="{FF2B5EF4-FFF2-40B4-BE49-F238E27FC236}">
                <a16:creationId xmlns:a16="http://schemas.microsoft.com/office/drawing/2014/main" id="{16256F7E-AF40-4407-8791-D8F956EC2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822" y="114240"/>
            <a:ext cx="7092217" cy="6167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 3">
            <a:extLst>
              <a:ext uri="{FF2B5EF4-FFF2-40B4-BE49-F238E27FC236}">
                <a16:creationId xmlns:a16="http://schemas.microsoft.com/office/drawing/2014/main" id="{F6841828-B4D2-4281-8DE7-50369A5F8FF3}"/>
              </a:ext>
            </a:extLst>
          </p:cNvPr>
          <p:cNvSpPr/>
          <p:nvPr/>
        </p:nvSpPr>
        <p:spPr>
          <a:xfrm>
            <a:off x="8020162" y="3668169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E8D55652-BAAE-4CF1-AABA-402F38041641}"/>
              </a:ext>
            </a:extLst>
          </p:cNvPr>
          <p:cNvSpPr/>
          <p:nvPr/>
        </p:nvSpPr>
        <p:spPr>
          <a:xfrm>
            <a:off x="8236976" y="3672225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Ellips 15">
            <a:extLst>
              <a:ext uri="{FF2B5EF4-FFF2-40B4-BE49-F238E27FC236}">
                <a16:creationId xmlns:a16="http://schemas.microsoft.com/office/drawing/2014/main" id="{E8006B0B-683A-4E7A-ADE0-EF9406E3BD49}"/>
              </a:ext>
            </a:extLst>
          </p:cNvPr>
          <p:cNvSpPr/>
          <p:nvPr/>
        </p:nvSpPr>
        <p:spPr>
          <a:xfrm>
            <a:off x="8028684" y="4914128"/>
            <a:ext cx="145535" cy="12129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1AE7D495-E2D1-4007-A9EF-734E22019A65}"/>
              </a:ext>
            </a:extLst>
          </p:cNvPr>
          <p:cNvCxnSpPr>
            <a:cxnSpLocks/>
          </p:cNvCxnSpPr>
          <p:nvPr/>
        </p:nvCxnSpPr>
        <p:spPr>
          <a:xfrm flipV="1">
            <a:off x="8165697" y="4303552"/>
            <a:ext cx="0" cy="536895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Rak pilkoppling 19">
            <a:extLst>
              <a:ext uri="{FF2B5EF4-FFF2-40B4-BE49-F238E27FC236}">
                <a16:creationId xmlns:a16="http://schemas.microsoft.com/office/drawing/2014/main" id="{FF26E633-D054-425D-A250-6771B0D7A60A}"/>
              </a:ext>
            </a:extLst>
          </p:cNvPr>
          <p:cNvCxnSpPr>
            <a:cxnSpLocks/>
          </p:cNvCxnSpPr>
          <p:nvPr/>
        </p:nvCxnSpPr>
        <p:spPr>
          <a:xfrm>
            <a:off x="8027250" y="4110605"/>
            <a:ext cx="0" cy="729842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Ellips 12">
            <a:extLst>
              <a:ext uri="{FF2B5EF4-FFF2-40B4-BE49-F238E27FC236}">
                <a16:creationId xmlns:a16="http://schemas.microsoft.com/office/drawing/2014/main" id="{49F326C9-6AEB-4A35-A8B0-772E73B41BC2}"/>
              </a:ext>
            </a:extLst>
          </p:cNvPr>
          <p:cNvSpPr/>
          <p:nvPr/>
        </p:nvSpPr>
        <p:spPr>
          <a:xfrm>
            <a:off x="8453790" y="3668169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3BDA908E-314B-4112-848C-29B8F416E50F}"/>
              </a:ext>
            </a:extLst>
          </p:cNvPr>
          <p:cNvSpPr/>
          <p:nvPr/>
        </p:nvSpPr>
        <p:spPr>
          <a:xfrm>
            <a:off x="8027250" y="3839842"/>
            <a:ext cx="145535" cy="1212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C56034B6-C741-412C-AFC7-6C42AC1DDA4F}"/>
              </a:ext>
            </a:extLst>
          </p:cNvPr>
          <p:cNvCxnSpPr>
            <a:cxnSpLocks/>
          </p:cNvCxnSpPr>
          <p:nvPr/>
        </p:nvCxnSpPr>
        <p:spPr>
          <a:xfrm>
            <a:off x="8232676" y="4271784"/>
            <a:ext cx="350268" cy="9461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pilkoppling 21">
            <a:extLst>
              <a:ext uri="{FF2B5EF4-FFF2-40B4-BE49-F238E27FC236}">
                <a16:creationId xmlns:a16="http://schemas.microsoft.com/office/drawing/2014/main" id="{4A3C4589-C239-4E23-8FE2-EC0874B98D21}"/>
              </a:ext>
            </a:extLst>
          </p:cNvPr>
          <p:cNvCxnSpPr>
            <a:cxnSpLocks/>
          </p:cNvCxnSpPr>
          <p:nvPr/>
        </p:nvCxnSpPr>
        <p:spPr>
          <a:xfrm flipH="1">
            <a:off x="7669873" y="4271784"/>
            <a:ext cx="254665" cy="9461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k pilkoppling 26">
            <a:extLst>
              <a:ext uri="{FF2B5EF4-FFF2-40B4-BE49-F238E27FC236}">
                <a16:creationId xmlns:a16="http://schemas.microsoft.com/office/drawing/2014/main" id="{84F7ED0A-3B40-425E-B256-E5B24BED3A09}"/>
              </a:ext>
            </a:extLst>
          </p:cNvPr>
          <p:cNvCxnSpPr>
            <a:cxnSpLocks/>
          </p:cNvCxnSpPr>
          <p:nvPr/>
        </p:nvCxnSpPr>
        <p:spPr>
          <a:xfrm flipV="1">
            <a:off x="8217939" y="5360565"/>
            <a:ext cx="308618" cy="595620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" name="Rak pilkoppling 29">
            <a:extLst>
              <a:ext uri="{FF2B5EF4-FFF2-40B4-BE49-F238E27FC236}">
                <a16:creationId xmlns:a16="http://schemas.microsoft.com/office/drawing/2014/main" id="{F507DB5C-289E-493D-A28F-553EA5D31CF2}"/>
              </a:ext>
            </a:extLst>
          </p:cNvPr>
          <p:cNvCxnSpPr>
            <a:cxnSpLocks/>
          </p:cNvCxnSpPr>
          <p:nvPr/>
        </p:nvCxnSpPr>
        <p:spPr>
          <a:xfrm flipH="1" flipV="1">
            <a:off x="7669873" y="5360565"/>
            <a:ext cx="306871" cy="595619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753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103" y="1605458"/>
            <a:ext cx="9144000" cy="1655762"/>
          </a:xfrm>
        </p:spPr>
        <p:txBody>
          <a:bodyPr>
            <a:noAutofit/>
          </a:bodyPr>
          <a:lstStyle/>
          <a:p>
            <a:pPr marL="342900" indent="-342900" algn="l">
              <a:buAutoNum type="arabicPeriod"/>
            </a:pPr>
            <a:r>
              <a:rPr lang="sv-SE" sz="1600" dirty="0"/>
              <a:t>Samling</a:t>
            </a:r>
          </a:p>
          <a:p>
            <a:pPr marL="342900" indent="-342900" algn="l">
              <a:buAutoNum type="arabicPeriod"/>
            </a:pPr>
            <a:r>
              <a:rPr lang="sv-SE" sz="1600" dirty="0"/>
              <a:t>Uppvärmning</a:t>
            </a:r>
          </a:p>
          <a:p>
            <a:pPr marL="342900" indent="-342900" algn="l">
              <a:buAutoNum type="arabicPeriod"/>
            </a:pPr>
            <a:r>
              <a:rPr lang="sv-SE" sz="1600" dirty="0"/>
              <a:t>Teknikövning eller possessionspel</a:t>
            </a:r>
          </a:p>
          <a:p>
            <a:pPr marL="342900" indent="-342900" algn="l">
              <a:buAutoNum type="arabicPeriod"/>
            </a:pPr>
            <a:r>
              <a:rPr lang="sv-SE" sz="1600" dirty="0"/>
              <a:t>Spel</a:t>
            </a:r>
          </a:p>
          <a:p>
            <a:pPr marL="342900" indent="-342900" algn="l">
              <a:buAutoNum type="arabicPeriod"/>
            </a:pPr>
            <a:r>
              <a:rPr lang="sv-SE" sz="1600" dirty="0"/>
              <a:t>Avslutning</a:t>
            </a: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15193" y="577078"/>
            <a:ext cx="6428764" cy="706438"/>
          </a:xfrm>
        </p:spPr>
        <p:txBody>
          <a:bodyPr>
            <a:normAutofit/>
          </a:bodyPr>
          <a:lstStyle/>
          <a:p>
            <a:r>
              <a:rPr lang="sv-SE" sz="4000" dirty="0"/>
              <a:t>Träningens delar</a:t>
            </a:r>
          </a:p>
        </p:txBody>
      </p:sp>
      <p:pic>
        <p:nvPicPr>
          <p:cNvPr id="6" name="Picture 2" descr="Hagby IK |">
            <a:extLst>
              <a:ext uri="{FF2B5EF4-FFF2-40B4-BE49-F238E27FC236}">
                <a16:creationId xmlns:a16="http://schemas.microsoft.com/office/drawing/2014/main" id="{9C0928D9-8D4D-49DE-9E19-218B9B110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335" y="288153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187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103" y="1605457"/>
            <a:ext cx="8569154" cy="4590069"/>
          </a:xfrm>
        </p:spPr>
        <p:txBody>
          <a:bodyPr>
            <a:noAutofit/>
          </a:bodyPr>
          <a:lstStyle/>
          <a:p>
            <a:pPr algn="l"/>
            <a:r>
              <a:rPr lang="sv-SE" sz="1600" dirty="0"/>
              <a:t>Syfte: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Säga hej till varandra och hälsa välkommen till dagens träning. Blir en signal att ”nu börjar träningen”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Skapa förutsägbarhet genom att kort berätta om dagens träning, vilka övningar vi kommer köra samt om det är något som är viktigt att tänka på.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Fånga upp om någon har frågor, funderingar eller vill berätta något.</a:t>
            </a:r>
          </a:p>
          <a:p>
            <a:pPr algn="l"/>
            <a:endParaRPr lang="sv-SE" sz="1600" dirty="0"/>
          </a:p>
          <a:p>
            <a:pPr algn="l"/>
            <a:r>
              <a:rPr lang="sv-SE" sz="1600" dirty="0"/>
              <a:t>Fördelning av uppgifter i samband med samlingen: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En tränare håller i samlingen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En tränare delar redan här ut västar inför spelet som kommer på slutet.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En tränare prickar av närvaron</a:t>
            </a:r>
          </a:p>
          <a:p>
            <a:pPr algn="l"/>
            <a:endParaRPr lang="sv-SE" sz="1600" dirty="0"/>
          </a:p>
          <a:p>
            <a:pPr algn="l"/>
            <a:endParaRPr lang="sv-SE" sz="10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6428764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/>
              <a:t>Samling</a:t>
            </a:r>
            <a:endParaRPr lang="sv-SE" sz="4000" dirty="0"/>
          </a:p>
        </p:txBody>
      </p:sp>
      <p:pic>
        <p:nvPicPr>
          <p:cNvPr id="56" name="Picture 2" descr="Hagby IK |">
            <a:extLst>
              <a:ext uri="{FF2B5EF4-FFF2-40B4-BE49-F238E27FC236}">
                <a16:creationId xmlns:a16="http://schemas.microsoft.com/office/drawing/2014/main" id="{9BC5769F-D04B-4D97-924E-F89BBBF9DB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335" y="288153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344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103" y="1605457"/>
            <a:ext cx="9144000" cy="4590069"/>
          </a:xfrm>
        </p:spPr>
        <p:txBody>
          <a:bodyPr>
            <a:noAutofit/>
          </a:bodyPr>
          <a:lstStyle/>
          <a:p>
            <a:pPr algn="l"/>
            <a:r>
              <a:rPr lang="sv-SE" sz="1600" dirty="0"/>
              <a:t>Syfte: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Komma igång med kroppen och rörelsen, känna på bollen.</a:t>
            </a:r>
          </a:p>
          <a:p>
            <a:pPr algn="l"/>
            <a:endParaRPr lang="sv-SE" sz="1600" dirty="0"/>
          </a:p>
          <a:p>
            <a:pPr algn="l"/>
            <a:r>
              <a:rPr lang="sv-SE" sz="1600" dirty="0"/>
              <a:t>Två olika uppvärmningar vi växlar mellan:</a:t>
            </a:r>
          </a:p>
          <a:p>
            <a:pPr marL="342900" indent="-342900" algn="l">
              <a:buFont typeface="+mj-lt"/>
              <a:buAutoNum type="arabicPeriod"/>
            </a:pPr>
            <a:r>
              <a:rPr lang="sv-SE" sz="1600" dirty="0"/>
              <a:t>Driva boll från långsida till långsida + bollkontroll i begränsad yta</a:t>
            </a:r>
          </a:p>
          <a:p>
            <a:pPr marL="342900" indent="-342900" algn="l">
              <a:buFont typeface="+mj-lt"/>
              <a:buAutoNum type="arabicPeriod"/>
            </a:pPr>
            <a:r>
              <a:rPr lang="sv-SE" sz="1600" dirty="0"/>
              <a:t>Ringen. Hälften bildar ring och har boll och andra hälften i mitten.</a:t>
            </a:r>
            <a:endParaRPr lang="sv-SE" sz="10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6428764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/>
              <a:t>Uppvärmning</a:t>
            </a:r>
          </a:p>
        </p:txBody>
      </p:sp>
      <p:pic>
        <p:nvPicPr>
          <p:cNvPr id="4" name="Picture 2" descr="Hagby IK |">
            <a:extLst>
              <a:ext uri="{FF2B5EF4-FFF2-40B4-BE49-F238E27FC236}">
                <a16:creationId xmlns:a16="http://schemas.microsoft.com/office/drawing/2014/main" id="{649FB72B-4BFE-4B7E-8A02-010C17904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335" y="288153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172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103" y="1605457"/>
            <a:ext cx="9144000" cy="4590069"/>
          </a:xfrm>
        </p:spPr>
        <p:txBody>
          <a:bodyPr>
            <a:noAutofit/>
          </a:bodyPr>
          <a:lstStyle/>
          <a:p>
            <a:pPr algn="l"/>
            <a:r>
              <a:rPr lang="sv-SE" sz="1600" dirty="0"/>
              <a:t>Syfte: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Öva på tekniska färdigheter med bollen.</a:t>
            </a:r>
          </a:p>
          <a:p>
            <a:pPr algn="l"/>
            <a:endParaRPr lang="sv-SE" sz="1600" dirty="0"/>
          </a:p>
          <a:p>
            <a:pPr algn="l"/>
            <a:r>
              <a:rPr lang="sv-SE" sz="1600" dirty="0"/>
              <a:t>4 stationer (helst 4 spelare vid varje station samt 1 tränare)</a:t>
            </a:r>
          </a:p>
          <a:p>
            <a:pPr algn="l"/>
            <a:endParaRPr lang="sv-SE" sz="1600" dirty="0"/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Passningstriangel/Ajaxtriangel</a:t>
            </a:r>
          </a:p>
          <a:p>
            <a:pPr marL="342900" indent="-342900" algn="l">
              <a:buAutoNum type="arabicPeriod"/>
            </a:pPr>
            <a:r>
              <a:rPr lang="sv-SE" sz="1600" dirty="0"/>
              <a:t>Skott </a:t>
            </a:r>
          </a:p>
          <a:p>
            <a:pPr marL="342900" indent="-342900" algn="l">
              <a:buAutoNum type="arabicPeriod"/>
            </a:pPr>
            <a:r>
              <a:rPr lang="sv-SE" sz="1600" dirty="0"/>
              <a:t>Nummerboll</a:t>
            </a:r>
          </a:p>
          <a:p>
            <a:pPr marL="342900" indent="-342900" algn="l">
              <a:buAutoNum type="arabicPeriod"/>
            </a:pPr>
            <a:r>
              <a:rPr lang="sv-SE" sz="1600" dirty="0"/>
              <a:t>Jonglering</a:t>
            </a:r>
          </a:p>
          <a:p>
            <a:pPr algn="l"/>
            <a:r>
              <a:rPr lang="sv-SE" sz="1600" dirty="0"/>
              <a:t>(beskrivning av övningarna i slutet av bildspelet)</a:t>
            </a:r>
          </a:p>
          <a:p>
            <a:pPr algn="l"/>
            <a:endParaRPr lang="sv-SE" sz="1600" dirty="0"/>
          </a:p>
          <a:p>
            <a:pPr algn="l"/>
            <a:endParaRPr lang="sv-SE" sz="10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6428764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/>
              <a:t>Teknikstationer</a:t>
            </a:r>
          </a:p>
        </p:txBody>
      </p:sp>
      <p:pic>
        <p:nvPicPr>
          <p:cNvPr id="4" name="Picture 2" descr="Hagby IK |">
            <a:extLst>
              <a:ext uri="{FF2B5EF4-FFF2-40B4-BE49-F238E27FC236}">
                <a16:creationId xmlns:a16="http://schemas.microsoft.com/office/drawing/2014/main" id="{D67E9AB2-C12D-4962-846F-41EF0449F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335" y="288153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202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103" y="1605457"/>
            <a:ext cx="9144000" cy="4590069"/>
          </a:xfrm>
        </p:spPr>
        <p:txBody>
          <a:bodyPr>
            <a:noAutofit/>
          </a:bodyPr>
          <a:lstStyle/>
          <a:p>
            <a:pPr algn="l"/>
            <a:r>
              <a:rPr lang="sv-SE" sz="1600" dirty="0"/>
              <a:t>Syfte: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Öva på tekniska färdigheter med bollen.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1600" dirty="0"/>
          </a:p>
          <a:p>
            <a:pPr algn="l"/>
            <a:r>
              <a:rPr lang="sv-SE" sz="1600" dirty="0"/>
              <a:t>Stationer på banan:</a:t>
            </a:r>
          </a:p>
          <a:p>
            <a:pPr algn="l"/>
            <a:endParaRPr lang="sv-S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/>
              <a:t>Slalom mellan pinnar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/>
              <a:t>Större slalom mellan koner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/>
              <a:t>Frekvensstege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/>
              <a:t>”Minfält”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/>
              <a:t>Passning och få tillbaka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/>
              <a:t>Skott</a:t>
            </a:r>
            <a:br>
              <a:rPr lang="sv-SE" sz="1600" dirty="0"/>
            </a:br>
            <a:endParaRPr lang="sv-SE" sz="1600" dirty="0"/>
          </a:p>
          <a:p>
            <a:pPr algn="l"/>
            <a:endParaRPr lang="sv-SE" sz="1600" dirty="0"/>
          </a:p>
          <a:p>
            <a:pPr algn="l"/>
            <a:endParaRPr lang="sv-SE" sz="1600" dirty="0"/>
          </a:p>
          <a:p>
            <a:pPr algn="l"/>
            <a:endParaRPr lang="sv-SE" sz="10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6428764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/>
              <a:t>Teknikbana</a:t>
            </a:r>
          </a:p>
        </p:txBody>
      </p:sp>
      <p:pic>
        <p:nvPicPr>
          <p:cNvPr id="4" name="Picture 2" descr="Hagby IK |">
            <a:extLst>
              <a:ext uri="{FF2B5EF4-FFF2-40B4-BE49-F238E27FC236}">
                <a16:creationId xmlns:a16="http://schemas.microsoft.com/office/drawing/2014/main" id="{D67E9AB2-C12D-4962-846F-41EF0449F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335" y="288153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4618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103" y="1605457"/>
            <a:ext cx="9144000" cy="4590069"/>
          </a:xfrm>
        </p:spPr>
        <p:txBody>
          <a:bodyPr>
            <a:noAutofit/>
          </a:bodyPr>
          <a:lstStyle/>
          <a:p>
            <a:pPr algn="l"/>
            <a:r>
              <a:rPr lang="sv-SE" sz="1600" dirty="0"/>
              <a:t>Syfte: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Öva på tekniska och motoriska färdigheter i spel.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Öva på att göra sig spelbar och hitta fria ytor.</a:t>
            </a:r>
          </a:p>
          <a:p>
            <a:pPr algn="l"/>
            <a:endParaRPr lang="sv-SE" sz="1600" dirty="0"/>
          </a:p>
          <a:p>
            <a:pPr algn="l"/>
            <a:r>
              <a:rPr lang="sv-SE" sz="1600" dirty="0"/>
              <a:t>Två olika possessionspel</a:t>
            </a:r>
          </a:p>
          <a:p>
            <a:pPr marL="342900" indent="-342900" algn="l">
              <a:buAutoNum type="arabicPeriod"/>
            </a:pPr>
            <a:r>
              <a:rPr lang="sv-SE" sz="1600" dirty="0"/>
              <a:t>Spel 8 mot 4 i en begränsad yta. Anpassa antalet utefter antalet spelare i träning. Dubbelt så många i det lag som håller bollen bör vara en lagom svårighetsgrad. Dela in i 3 lag med 4 spelare i varje lag. Räkna antalet passningar inom laget innan försvarande lag bryter. Första är alltid fri!</a:t>
            </a:r>
          </a:p>
          <a:p>
            <a:pPr marL="342900" indent="-342900" algn="l">
              <a:buAutoNum type="arabicPeriod"/>
            </a:pPr>
            <a:r>
              <a:rPr lang="sv-SE" sz="1600" dirty="0"/>
              <a:t>Spel 3 mot 3 med 2-4 fasta väggar. Laget som har bollen kan använda sig av väggarna och blir då numerärt övertaliga. Räkna antalet passningar innan försvarande lag bryter. Tränare kan med fördel agera väggar.</a:t>
            </a:r>
          </a:p>
          <a:p>
            <a:pPr marL="342900" indent="-342900" algn="l">
              <a:buAutoNum type="arabicPeriod"/>
            </a:pPr>
            <a:r>
              <a:rPr lang="sv-SE" sz="1600" dirty="0"/>
              <a:t>Spel 3 mot 1 mot mål.  Försvararen startar nere bredvid mål med boll. Passar upp till de 3 som ska anfalla.</a:t>
            </a:r>
          </a:p>
          <a:p>
            <a:pPr algn="l"/>
            <a:endParaRPr lang="sv-SE" sz="10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5192786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/>
              <a:t>Possessionspel </a:t>
            </a:r>
          </a:p>
        </p:txBody>
      </p:sp>
      <p:pic>
        <p:nvPicPr>
          <p:cNvPr id="4" name="Picture 2" descr="Hagby IK |">
            <a:extLst>
              <a:ext uri="{FF2B5EF4-FFF2-40B4-BE49-F238E27FC236}">
                <a16:creationId xmlns:a16="http://schemas.microsoft.com/office/drawing/2014/main" id="{63584C37-B8F7-40D5-A6A0-ECA3517FF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335" y="288153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3482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538EF71-4ADA-4711-B065-F9335F182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103" y="1605457"/>
            <a:ext cx="9144000" cy="4590069"/>
          </a:xfrm>
        </p:spPr>
        <p:txBody>
          <a:bodyPr>
            <a:noAutofit/>
          </a:bodyPr>
          <a:lstStyle/>
          <a:p>
            <a:pPr algn="l"/>
            <a:r>
              <a:rPr lang="sv-SE" sz="1600" dirty="0"/>
              <a:t>Syfte: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Öva på tekniska och motoriska färdigheter i match.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Öva på att anfalla och göra mål</a:t>
            </a:r>
          </a:p>
          <a:p>
            <a:pPr algn="l"/>
            <a:endParaRPr lang="sv-SE" sz="1600" dirty="0"/>
          </a:p>
          <a:p>
            <a:pPr algn="l"/>
            <a:r>
              <a:rPr lang="sv-SE" sz="1600" dirty="0"/>
              <a:t>Två olika matchspel</a:t>
            </a:r>
          </a:p>
          <a:p>
            <a:pPr marL="342900" indent="-342900" algn="l">
              <a:buFont typeface="+mj-lt"/>
              <a:buAutoNum type="arabicPeriod"/>
            </a:pPr>
            <a:r>
              <a:rPr lang="sv-SE" sz="1600" dirty="0"/>
              <a:t>3 mot 3 eller 4 mot 4 på mindre plan men med 7-mannamål och målvakter. Korta intensiva matcher med paus/byte mellan. Matcherna antingen på tid eller tills något lag gjort mål.</a:t>
            </a:r>
            <a:br>
              <a:rPr lang="sv-SE" sz="1600" dirty="0"/>
            </a:br>
            <a:endParaRPr lang="sv-SE" sz="1600" dirty="0"/>
          </a:p>
          <a:p>
            <a:pPr marL="342900" indent="-342900" algn="l">
              <a:buFont typeface="+mj-lt"/>
              <a:buAutoNum type="arabicPeriod"/>
            </a:pPr>
            <a:r>
              <a:rPr lang="sv-SE" sz="1600" dirty="0"/>
              <a:t>7 mot 7 på fullstor plan med mål och målvakter. Lite längre matcher med avbytare eller 3 lag som rullar. </a:t>
            </a:r>
          </a:p>
          <a:p>
            <a:pPr algn="l"/>
            <a:endParaRPr lang="sv-SE" sz="1600" dirty="0"/>
          </a:p>
          <a:p>
            <a:pPr algn="l"/>
            <a:endParaRPr lang="sv-SE" sz="10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6428764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/>
              <a:t>Spel</a:t>
            </a:r>
          </a:p>
        </p:txBody>
      </p:sp>
      <p:pic>
        <p:nvPicPr>
          <p:cNvPr id="4" name="Picture 2" descr="Hagby IK |">
            <a:extLst>
              <a:ext uri="{FF2B5EF4-FFF2-40B4-BE49-F238E27FC236}">
                <a16:creationId xmlns:a16="http://schemas.microsoft.com/office/drawing/2014/main" id="{63584C37-B8F7-40D5-A6A0-ECA3517FF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335" y="288153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237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37306830-7B2F-4C82-98A9-25612C99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214" y="753247"/>
            <a:ext cx="6428764" cy="597380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/>
              <a:t>Teknikpass + stort spel</a:t>
            </a:r>
          </a:p>
        </p:txBody>
      </p:sp>
      <p:sp>
        <p:nvSpPr>
          <p:cNvPr id="4" name="Underrubrik 2">
            <a:extLst>
              <a:ext uri="{FF2B5EF4-FFF2-40B4-BE49-F238E27FC236}">
                <a16:creationId xmlns:a16="http://schemas.microsoft.com/office/drawing/2014/main" id="{1EE67611-1255-4F76-9EE4-59B92EF9F26C}"/>
              </a:ext>
            </a:extLst>
          </p:cNvPr>
          <p:cNvSpPr txBox="1">
            <a:spLocks/>
          </p:cNvSpPr>
          <p:nvPr/>
        </p:nvSpPr>
        <p:spPr>
          <a:xfrm>
            <a:off x="836103" y="160545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Samling (5 minuter)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Följa </a:t>
            </a:r>
            <a:r>
              <a:rPr lang="sv-SE" sz="1600" dirty="0" err="1"/>
              <a:t>john</a:t>
            </a:r>
            <a:r>
              <a:rPr lang="sv-SE" sz="1600" dirty="0"/>
              <a:t> + bollkontroll i begränsad yta (15 minuter)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Vattenpaus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Teknikstationer eller teknikbana (15 minuter)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Vattenpaus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Spel 7 mot 7 med mål och målvakter (20 minuter)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sv-SE" sz="1600" dirty="0"/>
              <a:t>Avslutning (5 minuter)</a:t>
            </a:r>
          </a:p>
        </p:txBody>
      </p:sp>
      <p:pic>
        <p:nvPicPr>
          <p:cNvPr id="7" name="Picture 2" descr="Hagby IK |">
            <a:extLst>
              <a:ext uri="{FF2B5EF4-FFF2-40B4-BE49-F238E27FC236}">
                <a16:creationId xmlns:a16="http://schemas.microsoft.com/office/drawing/2014/main" id="{69DF6BB7-E757-4D1D-BE75-2F7DF3BCC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335" y="288153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323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1685</TotalTime>
  <Words>764</Words>
  <Application>Microsoft Office PowerPoint</Application>
  <PresentationFormat>Bredbild</PresentationFormat>
  <Paragraphs>103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Office-tema</vt:lpstr>
      <vt:lpstr>Hagby P13 </vt:lpstr>
      <vt:lpstr>Träningens delar</vt:lpstr>
      <vt:lpstr>Samling</vt:lpstr>
      <vt:lpstr>Uppvärmning</vt:lpstr>
      <vt:lpstr>Teknikstationer</vt:lpstr>
      <vt:lpstr>Teknikbana</vt:lpstr>
      <vt:lpstr>Possessionspel </vt:lpstr>
      <vt:lpstr>Spel</vt:lpstr>
      <vt:lpstr>Teknikpass + stort spel</vt:lpstr>
      <vt:lpstr>Spelpass</vt:lpstr>
      <vt:lpstr>Ringen</vt:lpstr>
      <vt:lpstr>Passningstriangel</vt:lpstr>
      <vt:lpstr>Nummerboll</vt:lpstr>
      <vt:lpstr>Skott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Hagby P13</dc:title>
  <dc:creator>Löhman Erik</dc:creator>
  <cp:lastModifiedBy>Löhman Erik</cp:lastModifiedBy>
  <cp:revision>15</cp:revision>
  <dcterms:created xsi:type="dcterms:W3CDTF">2021-05-02T08:06:41Z</dcterms:created>
  <dcterms:modified xsi:type="dcterms:W3CDTF">2023-04-10T21:19:25Z</dcterms:modified>
</cp:coreProperties>
</file>