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62" r:id="rId2"/>
    <p:sldId id="257" r:id="rId3"/>
    <p:sldId id="261" r:id="rId4"/>
    <p:sldId id="286" r:id="rId5"/>
    <p:sldId id="287" r:id="rId6"/>
    <p:sldId id="281" r:id="rId7"/>
    <p:sldId id="283" r:id="rId8"/>
    <p:sldId id="280" r:id="rId9"/>
    <p:sldId id="279" r:id="rId10"/>
    <p:sldId id="2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EC01E-301C-40E0-945A-5916DFF4DE7C}" v="1" dt="2024-11-25T17:52:38.844"/>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706" autoAdjust="0"/>
  </p:normalViewPr>
  <p:slideViewPr>
    <p:cSldViewPr snapToGrid="0">
      <p:cViewPr varScale="1">
        <p:scale>
          <a:sx n="142" d="100"/>
          <a:sy n="142" d="100"/>
        </p:scale>
        <p:origin x="714" y="132"/>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Sahlén" userId="d3d87440-82f6-4049-8dea-370ad7b2f219" providerId="ADAL" clId="{FEBEC01E-301C-40E0-945A-5916DFF4DE7C}"/>
    <pc:docChg chg="modSld sldOrd">
      <pc:chgData name="Malin Sahlén" userId="d3d87440-82f6-4049-8dea-370ad7b2f219" providerId="ADAL" clId="{FEBEC01E-301C-40E0-945A-5916DFF4DE7C}" dt="2024-11-25T17:52:54.045" v="47" actId="20577"/>
      <pc:docMkLst>
        <pc:docMk/>
      </pc:docMkLst>
      <pc:sldChg chg="modSp mod">
        <pc:chgData name="Malin Sahlén" userId="d3d87440-82f6-4049-8dea-370ad7b2f219" providerId="ADAL" clId="{FEBEC01E-301C-40E0-945A-5916DFF4DE7C}" dt="2024-11-25T17:52:54.045" v="47" actId="20577"/>
        <pc:sldMkLst>
          <pc:docMk/>
          <pc:sldMk cId="2836970820" sldId="257"/>
        </pc:sldMkLst>
        <pc:spChg chg="mod">
          <ac:chgData name="Malin Sahlén" userId="d3d87440-82f6-4049-8dea-370ad7b2f219" providerId="ADAL" clId="{FEBEC01E-301C-40E0-945A-5916DFF4DE7C}" dt="2024-11-25T17:52:54.045" v="47" actId="20577"/>
          <ac:spMkLst>
            <pc:docMk/>
            <pc:sldMk cId="2836970820" sldId="257"/>
            <ac:spMk id="3" creationId="{00000000-0000-0000-0000-000000000000}"/>
          </ac:spMkLst>
        </pc:spChg>
      </pc:sldChg>
      <pc:sldChg chg="ord">
        <pc:chgData name="Malin Sahlén" userId="d3d87440-82f6-4049-8dea-370ad7b2f219" providerId="ADAL" clId="{FEBEC01E-301C-40E0-945A-5916DFF4DE7C}" dt="2024-11-25T17:17:27.540" v="1"/>
        <pc:sldMkLst>
          <pc:docMk/>
          <pc:sldMk cId="2621499022" sldId="279"/>
        </pc:sldMkLst>
      </pc:sldChg>
      <pc:sldChg chg="ord">
        <pc:chgData name="Malin Sahlén" userId="d3d87440-82f6-4049-8dea-370ad7b2f219" providerId="ADAL" clId="{FEBEC01E-301C-40E0-945A-5916DFF4DE7C}" dt="2024-11-25T17:18:21.977" v="9"/>
        <pc:sldMkLst>
          <pc:docMk/>
          <pc:sldMk cId="4030600821"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11/25/2024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11/25/2024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
        <p:nvSpPr>
          <p:cNvPr id="7" name="Rectangle 6">
            <a:extLst>
              <a:ext uri="{FF2B5EF4-FFF2-40B4-BE49-F238E27FC236}">
                <a16:creationId xmlns:a16="http://schemas.microsoft.com/office/drawing/2014/main" id="{3EE33260-8AAE-2FF6-9F88-9F6C3F19E9E1}"/>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27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11/25/2024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8315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37CC0096-1860-4642-9CD2-0079EA5E7CD1}" type="datetimeFigureOut">
              <a:rPr lang="en-US" smtClean="0"/>
              <a:t>11/25/2024</a:t>
            </a:fld>
            <a:endParaRPr lang="en-US"/>
          </a:p>
        </p:txBody>
      </p:sp>
      <p:sp>
        <p:nvSpPr>
          <p:cNvPr id="5" name="Footer Placeholder 4"/>
          <p:cNvSpPr>
            <a:spLocks noGrp="1"/>
          </p:cNvSpPr>
          <p:nvPr>
            <p:ph type="ftr" sz="quarter" idx="11"/>
          </p:nvPr>
        </p:nvSpPr>
        <p:spPr>
          <a:xfrm>
            <a:off x="804672" y="6227064"/>
            <a:ext cx="10588752" cy="320040"/>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8919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548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11/25/2024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11/25/2024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8221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37CC0096-1860-4642-9CD2-0079EA5E7CD1}" type="datetimeFigureOut">
              <a:rPr lang="en-US" smtClean="0"/>
              <a:pPr/>
              <a:t>11/25/2024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Add a footer</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09829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37CC0096-1860-4642-9CD2-0079EA5E7CD1}" type="datetimeFigureOut">
              <a:rPr lang="en-US" smtClean="0"/>
              <a:t>11/25/2024</a:t>
            </a:fld>
            <a:endParaRPr lang="en-US"/>
          </a:p>
        </p:txBody>
      </p:sp>
      <p:sp>
        <p:nvSpPr>
          <p:cNvPr id="6" name="Footer Placeholder 5"/>
          <p:cNvSpPr>
            <a:spLocks noGrp="1"/>
          </p:cNvSpPr>
          <p:nvPr>
            <p:ph type="ftr" sz="quarter" idx="11"/>
          </p:nvPr>
        </p:nvSpPr>
        <p:spPr>
          <a:xfrm>
            <a:off x="804672" y="6227064"/>
            <a:ext cx="10588752" cy="320040"/>
          </a:xfrm>
        </p:spPr>
        <p:txBody>
          <a:bodyPr/>
          <a:lstStyle/>
          <a:p>
            <a:r>
              <a:rPr lang="en-US"/>
              <a:t>Add a footer</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2839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37CC0096-1860-4642-9CD2-0079EA5E7CD1}" type="datetimeFigureOut">
              <a:rPr lang="en-US" smtClean="0"/>
              <a:t>11/25/2024</a:t>
            </a:fld>
            <a:endParaRPr lang="en-US"/>
          </a:p>
        </p:txBody>
      </p:sp>
      <p:sp>
        <p:nvSpPr>
          <p:cNvPr id="8" name="Footer Placeholder 7"/>
          <p:cNvSpPr>
            <a:spLocks noGrp="1"/>
          </p:cNvSpPr>
          <p:nvPr>
            <p:ph type="ftr" sz="quarter" idx="11"/>
          </p:nvPr>
        </p:nvSpPr>
        <p:spPr>
          <a:xfrm>
            <a:off x="804672" y="6227064"/>
            <a:ext cx="10588752" cy="320040"/>
          </a:xfrm>
        </p:spPr>
        <p:txBody>
          <a:bodyPr/>
          <a:lstStyle/>
          <a:p>
            <a:r>
              <a:rPr lang="en-US"/>
              <a:t>Add a footer</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421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11/25/2024</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26733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11/25/2024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8667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11/25/2024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01314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
        <p:nvSpPr>
          <p:cNvPr id="8" name="Rectangle 7">
            <a:extLst>
              <a:ext uri="{FF2B5EF4-FFF2-40B4-BE49-F238E27FC236}">
                <a16:creationId xmlns:a16="http://schemas.microsoft.com/office/drawing/2014/main" id="{24CA1909-2839-12D8-243C-17DBA699334A}"/>
              </a:ext>
            </a:extLst>
          </p:cNvPr>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7CC0096-1860-4642-9CD2-0079EA5E7CD1}" type="datetimeFigureOut">
              <a:rPr lang="en-US" smtClean="0"/>
              <a:pPr/>
              <a:t>11/25/2024</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
        <p:nvSpPr>
          <p:cNvPr id="7" name="Rectangle 6">
            <a:extLst>
              <a:ext uri="{FF2B5EF4-FFF2-40B4-BE49-F238E27FC236}">
                <a16:creationId xmlns:a16="http://schemas.microsoft.com/office/drawing/2014/main" id="{FE5D8D5E-6272-7EC0-DF25-83D95C56623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5630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6" r:id="rId13"/>
    <p:sldLayoutId id="214748365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Gustavsbergs IF Fotboll – F2015</a:t>
            </a:r>
            <a:endParaRPr lang="en-US" dirty="0"/>
          </a:p>
        </p:txBody>
      </p:sp>
      <p:pic>
        <p:nvPicPr>
          <p:cNvPr id="11" name="Picture Placeholder 10" descr="A group of girls in red uniforms posing for a picture&#10;&#10;Description automatically generated">
            <a:extLst>
              <a:ext uri="{FF2B5EF4-FFF2-40B4-BE49-F238E27FC236}">
                <a16:creationId xmlns:a16="http://schemas.microsoft.com/office/drawing/2014/main" id="{3441CCFF-1F84-146D-5AD3-EB1A135DD1EB}"/>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18208" r="18208"/>
          <a:stretch>
            <a:fillRect/>
          </a:stretch>
        </p:blipFill>
        <p:spPr/>
      </p:pic>
      <p:pic>
        <p:nvPicPr>
          <p:cNvPr id="15" name="Picture Placeholder 14" descr="A group of girls in red uniforms posing for a picture&#10;&#10;Description automatically generated">
            <a:extLst>
              <a:ext uri="{FF2B5EF4-FFF2-40B4-BE49-F238E27FC236}">
                <a16:creationId xmlns:a16="http://schemas.microsoft.com/office/drawing/2014/main" id="{4C14F099-E0AD-1C69-C5F4-AAE237063B0A}"/>
              </a:ext>
            </a:extLst>
          </p:cNvPr>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18208" r="18208"/>
          <a:stretch>
            <a:fillRect/>
          </a:stretch>
        </p:blipFill>
        <p:spPr/>
      </p:pic>
      <p:pic>
        <p:nvPicPr>
          <p:cNvPr id="19" name="Picture Placeholder 18" descr="A group of girls wearing matching outfits posing for a photo&#10;&#10;Description automatically generated">
            <a:extLst>
              <a:ext uri="{FF2B5EF4-FFF2-40B4-BE49-F238E27FC236}">
                <a16:creationId xmlns:a16="http://schemas.microsoft.com/office/drawing/2014/main" id="{EE05B2C3-E279-A209-8BBD-83237E3D14A4}"/>
              </a:ext>
            </a:extLst>
          </p:cNvPr>
          <p:cNvPicPr>
            <a:picLocks noGrp="1" noChangeAspect="1"/>
          </p:cNvPicPr>
          <p:nvPr>
            <p:ph type="pic" idx="12"/>
          </p:nvPr>
        </p:nvPicPr>
        <p:blipFill>
          <a:blip r:embed="rId4" cstate="print">
            <a:extLst>
              <a:ext uri="{28A0092B-C50C-407E-A947-70E740481C1C}">
                <a14:useLocalDpi xmlns:a14="http://schemas.microsoft.com/office/drawing/2010/main" val="0"/>
              </a:ext>
            </a:extLst>
          </a:blip>
          <a:srcRect l="18208" r="18208"/>
          <a:stretch>
            <a:fillRect/>
          </a:stretch>
        </p:blipFill>
        <p:spPr/>
      </p:pic>
      <p:sp>
        <p:nvSpPr>
          <p:cNvPr id="3" name="Subtitle 2"/>
          <p:cNvSpPr>
            <a:spLocks noGrp="1"/>
          </p:cNvSpPr>
          <p:nvPr>
            <p:ph type="subTitle" idx="1"/>
          </p:nvPr>
        </p:nvSpPr>
        <p:spPr/>
        <p:txBody>
          <a:bodyPr/>
          <a:lstStyle/>
          <a:p>
            <a:r>
              <a:rPr lang="en-US" dirty="0" err="1"/>
              <a:t>Föräldramöte</a:t>
            </a:r>
            <a:r>
              <a:rPr lang="en-US" dirty="0"/>
              <a:t> November 2024</a:t>
            </a:r>
          </a:p>
        </p:txBody>
      </p:sp>
      <p:sp>
        <p:nvSpPr>
          <p:cNvPr id="6" name="AutoShape 2">
            <a:extLst>
              <a:ext uri="{FF2B5EF4-FFF2-40B4-BE49-F238E27FC236}">
                <a16:creationId xmlns:a16="http://schemas.microsoft.com/office/drawing/2014/main" id="{32A3557F-ACD0-F413-D44F-ACA8AD2B14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a:extLst>
              <a:ext uri="{FF2B5EF4-FFF2-40B4-BE49-F238E27FC236}">
                <a16:creationId xmlns:a16="http://schemas.microsoft.com/office/drawing/2014/main" id="{B0FFAAE7-A5F8-CC5F-5289-A848D66C9D0A}"/>
              </a:ext>
            </a:extLst>
          </p:cNvPr>
          <p:cNvPicPr>
            <a:picLocks noChangeAspect="1"/>
          </p:cNvPicPr>
          <p:nvPr/>
        </p:nvPicPr>
        <p:blipFill>
          <a:blip r:embed="rId5"/>
          <a:stretch>
            <a:fillRect/>
          </a:stretch>
        </p:blipFill>
        <p:spPr>
          <a:xfrm>
            <a:off x="625958" y="5084483"/>
            <a:ext cx="1600408" cy="1464341"/>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6B8C8C-E4B2-FDAF-560A-82E4F10A6060}"/>
              </a:ext>
            </a:extLst>
          </p:cNvPr>
          <p:cNvSpPr>
            <a:spLocks noGrp="1"/>
          </p:cNvSpPr>
          <p:nvPr>
            <p:ph type="title"/>
          </p:nvPr>
        </p:nvSpPr>
        <p:spPr/>
        <p:txBody>
          <a:bodyPr/>
          <a:lstStyle/>
          <a:p>
            <a:r>
              <a:rPr lang="sv-SE" dirty="0"/>
              <a:t>Medskick!</a:t>
            </a:r>
          </a:p>
        </p:txBody>
      </p:sp>
      <p:sp>
        <p:nvSpPr>
          <p:cNvPr id="3" name="Platshållare för innehåll 2">
            <a:extLst>
              <a:ext uri="{FF2B5EF4-FFF2-40B4-BE49-F238E27FC236}">
                <a16:creationId xmlns:a16="http://schemas.microsoft.com/office/drawing/2014/main" id="{82C11747-99BF-3465-BD72-2F141D7432FF}"/>
              </a:ext>
            </a:extLst>
          </p:cNvPr>
          <p:cNvSpPr>
            <a:spLocks noGrp="1"/>
          </p:cNvSpPr>
          <p:nvPr>
            <p:ph idx="1"/>
          </p:nvPr>
        </p:nvSpPr>
        <p:spPr/>
        <p:txBody>
          <a:bodyPr/>
          <a:lstStyle/>
          <a:p>
            <a:r>
              <a:rPr lang="sv-SE" dirty="0"/>
              <a:t>Om ni har frågor eller funderingar – hör gärna av er!</a:t>
            </a:r>
          </a:p>
          <a:p>
            <a:r>
              <a:rPr lang="sv-SE" dirty="0"/>
              <a:t>När ni får kallelser – svara så snart ni kan!</a:t>
            </a:r>
          </a:p>
          <a:p>
            <a:r>
              <a:rPr lang="sv-SE" dirty="0"/>
              <a:t>Fortsätt göra ett </a:t>
            </a:r>
            <a:r>
              <a:rPr lang="sv-SE" dirty="0" err="1"/>
              <a:t>toppenjobb</a:t>
            </a:r>
            <a:r>
              <a:rPr lang="sv-SE" dirty="0"/>
              <a:t> med försäljningen </a:t>
            </a:r>
          </a:p>
          <a:p>
            <a:endParaRPr lang="sv-SE" dirty="0"/>
          </a:p>
        </p:txBody>
      </p:sp>
    </p:spTree>
    <p:extLst>
      <p:ext uri="{BB962C8B-B14F-4D97-AF65-F5344CB8AC3E}">
        <p14:creationId xmlns:p14="http://schemas.microsoft.com/office/powerpoint/2010/main" val="191190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80485" y="841375"/>
            <a:ext cx="6230857" cy="1230570"/>
          </a:xfrm>
        </p:spPr>
        <p:txBody>
          <a:bodyPr anchor="t">
            <a:normAutofit/>
          </a:bodyPr>
          <a:lstStyle/>
          <a:p>
            <a:pPr algn="l"/>
            <a:r>
              <a:rPr lang="en-US" sz="3600">
                <a:solidFill>
                  <a:schemeClr val="accent1"/>
                </a:solidFill>
              </a:rPr>
              <a:t>Agenda</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2880487" y="2249046"/>
            <a:ext cx="6123783" cy="3802762"/>
          </a:xfrm>
        </p:spPr>
        <p:txBody>
          <a:bodyPr anchor="t">
            <a:normAutofit/>
          </a:bodyPr>
          <a:lstStyle/>
          <a:p>
            <a:r>
              <a:rPr lang="en-US" sz="1600" dirty="0"/>
              <a:t>Den RÖDA </a:t>
            </a:r>
            <a:r>
              <a:rPr lang="en-US" sz="1600" dirty="0" err="1"/>
              <a:t>tråden</a:t>
            </a:r>
            <a:endParaRPr lang="en-US" sz="1600" dirty="0"/>
          </a:p>
          <a:p>
            <a:r>
              <a:rPr lang="en-US" sz="1600" dirty="0"/>
              <a:t>GIF:s </a:t>
            </a:r>
            <a:r>
              <a:rPr lang="en-US" sz="1600" dirty="0" err="1"/>
              <a:t>utvecklingspolicy</a:t>
            </a:r>
            <a:endParaRPr lang="en-US" sz="1600" dirty="0"/>
          </a:p>
          <a:p>
            <a:r>
              <a:rPr lang="en-US" sz="1600" dirty="0" err="1"/>
              <a:t>Individanpassning</a:t>
            </a:r>
            <a:endParaRPr lang="en-US" sz="1600" dirty="0"/>
          </a:p>
          <a:p>
            <a:r>
              <a:rPr lang="en-US" sz="1600" dirty="0"/>
              <a:t>Match- </a:t>
            </a:r>
            <a:r>
              <a:rPr lang="en-US" sz="1600" dirty="0" err="1"/>
              <a:t>och</a:t>
            </a:r>
            <a:r>
              <a:rPr lang="en-US" sz="1600" dirty="0"/>
              <a:t> </a:t>
            </a:r>
            <a:r>
              <a:rPr lang="en-US" sz="1600" dirty="0" err="1"/>
              <a:t>seriespel</a:t>
            </a:r>
            <a:r>
              <a:rPr lang="en-US" sz="1600" dirty="0"/>
              <a:t> 2025</a:t>
            </a:r>
          </a:p>
          <a:p>
            <a:r>
              <a:rPr lang="en-US" sz="1600" dirty="0" err="1"/>
              <a:t>Träning</a:t>
            </a:r>
            <a:r>
              <a:rPr lang="en-US" sz="1600" dirty="0"/>
              <a:t> </a:t>
            </a:r>
            <a:r>
              <a:rPr lang="en-US" sz="1600" dirty="0" err="1"/>
              <a:t>vinter</a:t>
            </a:r>
            <a:r>
              <a:rPr lang="en-US" sz="1600" dirty="0"/>
              <a:t> 2024/2025</a:t>
            </a:r>
          </a:p>
          <a:p>
            <a:r>
              <a:rPr lang="en-US" sz="1600" dirty="0"/>
              <a:t>En GIF-</a:t>
            </a:r>
            <a:r>
              <a:rPr lang="en-US" sz="1600" dirty="0" err="1"/>
              <a:t>förälder</a:t>
            </a:r>
            <a:r>
              <a:rPr lang="en-US" sz="1600" dirty="0"/>
              <a:t> </a:t>
            </a:r>
          </a:p>
          <a:p>
            <a:r>
              <a:rPr lang="en-US" sz="1600" dirty="0" err="1"/>
              <a:t>Medskick</a:t>
            </a:r>
            <a:r>
              <a:rPr lang="en-US" sz="1600" dirty="0"/>
              <a:t> </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077" y="-131245"/>
            <a:ext cx="3747052" cy="2613577"/>
          </a:xfrm>
        </p:spPr>
        <p:txBody>
          <a:bodyPr/>
          <a:lstStyle/>
          <a:p>
            <a:r>
              <a:rPr lang="en-US" dirty="0"/>
              <a:t>Den </a:t>
            </a:r>
            <a:r>
              <a:rPr lang="en-US" b="1" dirty="0">
                <a:solidFill>
                  <a:srgbClr val="FF0000"/>
                </a:solidFill>
              </a:rPr>
              <a:t>RÖDA </a:t>
            </a:r>
            <a:r>
              <a:rPr lang="en-US" dirty="0" err="1"/>
              <a:t>tråden</a:t>
            </a:r>
            <a:endParaRPr lang="en-US" dirty="0"/>
          </a:p>
        </p:txBody>
      </p:sp>
      <p:sp>
        <p:nvSpPr>
          <p:cNvPr id="3" name="Content Placeholder 2"/>
          <p:cNvSpPr>
            <a:spLocks noGrp="1"/>
          </p:cNvSpPr>
          <p:nvPr>
            <p:ph sz="half" idx="4294967295"/>
          </p:nvPr>
        </p:nvSpPr>
        <p:spPr>
          <a:xfrm>
            <a:off x="753428" y="1841499"/>
            <a:ext cx="4856797" cy="2797176"/>
          </a:xfrm>
        </p:spPr>
        <p:txBody>
          <a:bodyPr>
            <a:normAutofit fontScale="85000" lnSpcReduction="20000"/>
          </a:bodyPr>
          <a:lstStyle/>
          <a:p>
            <a:pPr marL="0" indent="0">
              <a:buNone/>
            </a:pPr>
            <a:r>
              <a:rPr lang="sv-SE" b="1" dirty="0"/>
              <a:t>Vår vision</a:t>
            </a:r>
          </a:p>
          <a:p>
            <a:pPr marL="0" indent="0">
              <a:buNone/>
            </a:pPr>
            <a:r>
              <a:rPr lang="sv-SE" dirty="0"/>
              <a:t>Vi ska vara det naturliga valet, för alla fotbollsintresserade, i ett växande Gustavsberg.</a:t>
            </a:r>
          </a:p>
          <a:p>
            <a:pPr marL="0" indent="0">
              <a:buNone/>
            </a:pPr>
            <a:endParaRPr lang="sv-SE" dirty="0"/>
          </a:p>
          <a:p>
            <a:pPr marL="0" indent="0">
              <a:buNone/>
            </a:pPr>
            <a:r>
              <a:rPr lang="sv-SE" b="1" dirty="0"/>
              <a:t>Vår verksamhetsidé</a:t>
            </a:r>
          </a:p>
          <a:p>
            <a:pPr marL="0" indent="0">
              <a:buNone/>
            </a:pPr>
            <a:r>
              <a:rPr lang="sv-SE" dirty="0"/>
              <a:t> Vi ska med ledare, som vi utbildar, bedriva fotbollsverksamhet för alla i Gustavsberg. För att alla ska få ha roligt och utvecklas tillsammans utifrån var och ens nivå och bakgrund. </a:t>
            </a:r>
          </a:p>
          <a:p>
            <a:pPr marL="0" indent="0">
              <a:buNone/>
            </a:pPr>
            <a:endParaRPr lang="en-US" dirty="0"/>
          </a:p>
        </p:txBody>
      </p:sp>
      <p:sp>
        <p:nvSpPr>
          <p:cNvPr id="4" name="Content Placeholder 2">
            <a:extLst>
              <a:ext uri="{FF2B5EF4-FFF2-40B4-BE49-F238E27FC236}">
                <a16:creationId xmlns:a16="http://schemas.microsoft.com/office/drawing/2014/main" id="{93E271EA-F3FD-3755-3EF7-914FD91A466C}"/>
              </a:ext>
            </a:extLst>
          </p:cNvPr>
          <p:cNvSpPr txBox="1">
            <a:spLocks/>
          </p:cNvSpPr>
          <p:nvPr/>
        </p:nvSpPr>
        <p:spPr>
          <a:xfrm>
            <a:off x="5845576" y="1717674"/>
            <a:ext cx="5592996" cy="371157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sv-SE" sz="2400" b="1" dirty="0"/>
              <a:t>Våra värdeord är våra tre </a:t>
            </a:r>
            <a:r>
              <a:rPr lang="sv-SE" sz="2400" b="1" dirty="0">
                <a:solidFill>
                  <a:srgbClr val="FF0000"/>
                </a:solidFill>
              </a:rPr>
              <a:t>BEN</a:t>
            </a:r>
          </a:p>
          <a:p>
            <a:pPr marL="0" indent="0">
              <a:buFont typeface="Wingdings" panose="05000000000000000000" pitchFamily="2" charset="2"/>
              <a:buNone/>
            </a:pPr>
            <a:r>
              <a:rPr lang="sv-SE" sz="2400" dirty="0">
                <a:solidFill>
                  <a:srgbClr val="FF0000"/>
                </a:solidFill>
              </a:rPr>
              <a:t>B</a:t>
            </a:r>
            <a:r>
              <a:rPr lang="sv-SE" sz="2400" dirty="0"/>
              <a:t>redd: Med bredd menar vi att få med så många som möjligt så länge som möjligt. Du ska känna att du har kul, att du får utvecklas som individ och som fotbollsspelare utifrån din egen nivå. Oavsett vilken livssituation du har. </a:t>
            </a:r>
          </a:p>
          <a:p>
            <a:pPr marL="0" indent="0">
              <a:buFont typeface="Wingdings" panose="05000000000000000000" pitchFamily="2" charset="2"/>
              <a:buNone/>
            </a:pPr>
            <a:r>
              <a:rPr lang="sv-SE" sz="2400" dirty="0">
                <a:solidFill>
                  <a:srgbClr val="FF0000"/>
                </a:solidFill>
              </a:rPr>
              <a:t>E</a:t>
            </a:r>
            <a:r>
              <a:rPr lang="sv-SE" sz="2400" dirty="0"/>
              <a:t>ngagemang: Med engagemang menar vi att alla engagerar sig i verksamheten, utövare liksom vårdnadshavare, för att vi ska kunna ha roligt tillsammans. Du ska känna glädje genom att delta i vår gemenskap.</a:t>
            </a:r>
          </a:p>
          <a:p>
            <a:pPr marL="0" indent="0">
              <a:buFont typeface="Wingdings" panose="05000000000000000000" pitchFamily="2" charset="2"/>
              <a:buNone/>
            </a:pPr>
            <a:r>
              <a:rPr lang="sv-SE" sz="2400" dirty="0">
                <a:solidFill>
                  <a:srgbClr val="FF0000"/>
                </a:solidFill>
              </a:rPr>
              <a:t>N</a:t>
            </a:r>
            <a:r>
              <a:rPr lang="sv-SE" sz="2400" dirty="0"/>
              <a:t>ärhet: Med närhet menar vi att träningarna är i ditt närområde så att det blir en trygghet och en sammanhållning. Fotbollen ska finnas nära hemmet, skolan och kompisarna. I denna kamratskap möter du andra genom respekt och accepterar andras olikheter liksom andra möter dig.</a:t>
            </a:r>
          </a:p>
          <a:p>
            <a:pPr marL="0" indent="0">
              <a:buFont typeface="Wingdings" panose="05000000000000000000" pitchFamily="2" charset="2"/>
              <a:buNone/>
            </a:pPr>
            <a:endParaRPr lang="sv-SE" sz="2400" dirty="0"/>
          </a:p>
          <a:p>
            <a:pPr marL="0" indent="0">
              <a:buFont typeface="Wingdings" panose="05000000000000000000" pitchFamily="2" charset="2"/>
              <a:buNone/>
            </a:pPr>
            <a:endParaRPr lang="en-US" dirty="0"/>
          </a:p>
        </p:txBody>
      </p:sp>
      <p:pic>
        <p:nvPicPr>
          <p:cNvPr id="6" name="Picture 5">
            <a:extLst>
              <a:ext uri="{FF2B5EF4-FFF2-40B4-BE49-F238E27FC236}">
                <a16:creationId xmlns:a16="http://schemas.microsoft.com/office/drawing/2014/main" id="{8E8ADF40-B1D0-C025-F02A-9C58D70FD87D}"/>
              </a:ext>
            </a:extLst>
          </p:cNvPr>
          <p:cNvPicPr>
            <a:picLocks noChangeAspect="1"/>
          </p:cNvPicPr>
          <p:nvPr/>
        </p:nvPicPr>
        <p:blipFill>
          <a:blip r:embed="rId2"/>
          <a:stretch>
            <a:fillRect/>
          </a:stretch>
        </p:blipFill>
        <p:spPr>
          <a:xfrm>
            <a:off x="10347474" y="119452"/>
            <a:ext cx="1600408" cy="1464341"/>
          </a:xfrm>
          <a:prstGeom prst="rect">
            <a:avLst/>
          </a:prstGeo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B37F-29F7-C048-76A0-83AED3A3B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A6D53-DF7C-FADB-539B-AF0733DE4450}"/>
              </a:ext>
            </a:extLst>
          </p:cNvPr>
          <p:cNvSpPr>
            <a:spLocks noGrp="1"/>
          </p:cNvSpPr>
          <p:nvPr>
            <p:ph type="title" idx="4294967295"/>
          </p:nvPr>
        </p:nvSpPr>
        <p:spPr>
          <a:xfrm>
            <a:off x="301508" y="-115201"/>
            <a:ext cx="9738109" cy="1464340"/>
          </a:xfrm>
        </p:spPr>
        <p:txBody>
          <a:bodyPr>
            <a:normAutofit fontScale="90000"/>
          </a:bodyPr>
          <a:lstStyle/>
          <a:p>
            <a:pPr algn="l"/>
            <a:r>
              <a:rPr lang="sv-SE" noProof="0" dirty="0"/>
              <a:t>GIFs policy för spelarutbildning - individanpassning</a:t>
            </a:r>
            <a:br>
              <a:rPr lang="en-US" dirty="0"/>
            </a:br>
            <a:endParaRPr lang="en-US" sz="2200" dirty="0"/>
          </a:p>
        </p:txBody>
      </p:sp>
      <p:sp>
        <p:nvSpPr>
          <p:cNvPr id="3" name="Content Placeholder 2">
            <a:extLst>
              <a:ext uri="{FF2B5EF4-FFF2-40B4-BE49-F238E27FC236}">
                <a16:creationId xmlns:a16="http://schemas.microsoft.com/office/drawing/2014/main" id="{48D5C000-2B3E-4CA9-5241-A0EC65A2ED37}"/>
              </a:ext>
            </a:extLst>
          </p:cNvPr>
          <p:cNvSpPr>
            <a:spLocks noGrp="1"/>
          </p:cNvSpPr>
          <p:nvPr>
            <p:ph sz="half" idx="4294967295"/>
          </p:nvPr>
        </p:nvSpPr>
        <p:spPr>
          <a:xfrm>
            <a:off x="689259" y="1083144"/>
            <a:ext cx="4187541" cy="4844414"/>
          </a:xfrm>
        </p:spPr>
        <p:txBody>
          <a:bodyPr>
            <a:normAutofit/>
          </a:bodyPr>
          <a:lstStyle/>
          <a:p>
            <a:pPr marL="0" indent="0">
              <a:buNone/>
            </a:pPr>
            <a:r>
              <a:rPr lang="sv-SE" sz="1200" b="1" noProof="0" dirty="0"/>
              <a:t>Vad är individanpassning?</a:t>
            </a:r>
          </a:p>
          <a:p>
            <a:pPr marL="0" indent="0">
              <a:buNone/>
            </a:pPr>
            <a:r>
              <a:rPr lang="sv-SE" sz="1200" noProof="0" dirty="0"/>
              <a:t>Utmaningar som baseras på spelarnas aktuella färdighets-, kunskaps och mognadsnivå. Vi utgår alltid från barnens behov. </a:t>
            </a:r>
          </a:p>
          <a:p>
            <a:pPr marL="0" indent="0">
              <a:buNone/>
            </a:pPr>
            <a:endParaRPr lang="sv-SE" sz="1200" noProof="0" dirty="0"/>
          </a:p>
          <a:p>
            <a:pPr marL="0" indent="0">
              <a:buNone/>
            </a:pPr>
            <a:r>
              <a:rPr lang="sv-SE" sz="1200" b="1" noProof="0" dirty="0"/>
              <a:t>Varför individanpassning?</a:t>
            </a:r>
          </a:p>
          <a:p>
            <a:pPr>
              <a:buFont typeface="Courier New" panose="02070309020205020404" pitchFamily="49" charset="0"/>
              <a:buChar char="o"/>
            </a:pPr>
            <a:r>
              <a:rPr lang="sv-SE" sz="1200" noProof="0" dirty="0"/>
              <a:t>Att få så många som möjligt att spela fotboll så länge som möjligt.</a:t>
            </a:r>
          </a:p>
          <a:p>
            <a:pPr>
              <a:buFont typeface="Courier New" panose="02070309020205020404" pitchFamily="49" charset="0"/>
              <a:buChar char="o"/>
            </a:pPr>
            <a:r>
              <a:rPr lang="sv-SE" sz="1200" noProof="0" dirty="0"/>
              <a:t>Våra spelare ska ofta känna att de lyckas på träning och match och få en positiv upplevelse av fotboll. </a:t>
            </a:r>
          </a:p>
          <a:p>
            <a:pPr>
              <a:buFont typeface="Courier New" panose="02070309020205020404" pitchFamily="49" charset="0"/>
              <a:buChar char="o"/>
            </a:pPr>
            <a:r>
              <a:rPr lang="sv-SE" sz="1200" noProof="0" dirty="0"/>
              <a:t>Ha ett individuellt fokus i träningen och därigenom skapa förutsättningar för varje spelare att utvecklas på sin nivå. </a:t>
            </a:r>
          </a:p>
          <a:p>
            <a:pPr>
              <a:buFont typeface="Courier New" panose="02070309020205020404" pitchFamily="49" charset="0"/>
              <a:buChar char="o"/>
            </a:pPr>
            <a:r>
              <a:rPr lang="sv-SE" sz="1200" noProof="0" dirty="0"/>
              <a:t>Vid matchtillfället skapa förutsättning för så </a:t>
            </a:r>
            <a:r>
              <a:rPr lang="sv-SE" sz="1200" b="1" noProof="0" dirty="0"/>
              <a:t>jämna matcher </a:t>
            </a:r>
            <a:r>
              <a:rPr lang="sv-SE" sz="1200" noProof="0" dirty="0"/>
              <a:t>som möjligt där spelaren kan utvecklas både individuellt och som en del i lagspelet</a:t>
            </a:r>
          </a:p>
          <a:p>
            <a:pPr marL="0" indent="0">
              <a:buNone/>
            </a:pPr>
            <a:endParaRPr lang="sv-SE" sz="1200" dirty="0"/>
          </a:p>
          <a:p>
            <a:pPr marL="0" indent="0">
              <a:buNone/>
            </a:pPr>
            <a:endParaRPr lang="sv-SE" sz="1200" dirty="0"/>
          </a:p>
        </p:txBody>
      </p:sp>
      <p:pic>
        <p:nvPicPr>
          <p:cNvPr id="6" name="Picture 5">
            <a:extLst>
              <a:ext uri="{FF2B5EF4-FFF2-40B4-BE49-F238E27FC236}">
                <a16:creationId xmlns:a16="http://schemas.microsoft.com/office/drawing/2014/main" id="{12B6466F-59A9-B7C5-D7D2-C965EA629529}"/>
              </a:ext>
            </a:extLst>
          </p:cNvPr>
          <p:cNvPicPr>
            <a:picLocks noChangeAspect="1"/>
          </p:cNvPicPr>
          <p:nvPr/>
        </p:nvPicPr>
        <p:blipFill>
          <a:blip r:embed="rId2"/>
          <a:stretch>
            <a:fillRect/>
          </a:stretch>
        </p:blipFill>
        <p:spPr>
          <a:xfrm>
            <a:off x="10347474" y="119452"/>
            <a:ext cx="1600408" cy="1464341"/>
          </a:xfrm>
          <a:prstGeom prst="rect">
            <a:avLst/>
          </a:prstGeom>
        </p:spPr>
      </p:pic>
      <p:sp>
        <p:nvSpPr>
          <p:cNvPr id="4" name="Content Placeholder 2">
            <a:extLst>
              <a:ext uri="{FF2B5EF4-FFF2-40B4-BE49-F238E27FC236}">
                <a16:creationId xmlns:a16="http://schemas.microsoft.com/office/drawing/2014/main" id="{EEE5F1F7-3441-ABAF-4837-2D29B97D277B}"/>
              </a:ext>
            </a:extLst>
          </p:cNvPr>
          <p:cNvSpPr txBox="1">
            <a:spLocks/>
          </p:cNvSpPr>
          <p:nvPr/>
        </p:nvSpPr>
        <p:spPr>
          <a:xfrm>
            <a:off x="689258" y="4110291"/>
            <a:ext cx="9738109" cy="17402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endParaRPr lang="sv-SE" sz="1200" dirty="0"/>
          </a:p>
          <a:p>
            <a:pPr marL="0" indent="0">
              <a:buFont typeface="Wingdings" panose="05000000000000000000" pitchFamily="2" charset="2"/>
              <a:buNone/>
            </a:pPr>
            <a:r>
              <a:rPr lang="sv-SE" sz="1200" dirty="0"/>
              <a:t> </a:t>
            </a:r>
          </a:p>
        </p:txBody>
      </p:sp>
      <p:sp>
        <p:nvSpPr>
          <p:cNvPr id="5" name="Content Placeholder 2">
            <a:extLst>
              <a:ext uri="{FF2B5EF4-FFF2-40B4-BE49-F238E27FC236}">
                <a16:creationId xmlns:a16="http://schemas.microsoft.com/office/drawing/2014/main" id="{7B38670E-1A5F-6481-CE2B-644A64F41544}"/>
              </a:ext>
            </a:extLst>
          </p:cNvPr>
          <p:cNvSpPr txBox="1">
            <a:spLocks/>
          </p:cNvSpPr>
          <p:nvPr/>
        </p:nvSpPr>
        <p:spPr>
          <a:xfrm>
            <a:off x="793808" y="4225796"/>
            <a:ext cx="9738109" cy="33765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sv-SE" sz="1200" dirty="0"/>
              <a:t> </a:t>
            </a:r>
          </a:p>
        </p:txBody>
      </p:sp>
      <p:sp>
        <p:nvSpPr>
          <p:cNvPr id="7" name="Content Placeholder 2">
            <a:extLst>
              <a:ext uri="{FF2B5EF4-FFF2-40B4-BE49-F238E27FC236}">
                <a16:creationId xmlns:a16="http://schemas.microsoft.com/office/drawing/2014/main" id="{7BCA6934-0411-C29F-3096-77E63BFDD063}"/>
              </a:ext>
            </a:extLst>
          </p:cNvPr>
          <p:cNvSpPr txBox="1">
            <a:spLocks/>
          </p:cNvSpPr>
          <p:nvPr/>
        </p:nvSpPr>
        <p:spPr>
          <a:xfrm>
            <a:off x="5518366" y="1142635"/>
            <a:ext cx="4187541" cy="48444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sv-SE" sz="1200" b="1" noProof="0" dirty="0"/>
              <a:t>Individanpassning enligt 25/50/25 principen</a:t>
            </a:r>
          </a:p>
          <a:p>
            <a:pPr>
              <a:buFont typeface="Courier New" panose="02070309020205020404" pitchFamily="49" charset="0"/>
              <a:buChar char="o"/>
            </a:pPr>
            <a:r>
              <a:rPr lang="sv-SE" sz="1200" noProof="0" dirty="0"/>
              <a:t>I möjligaste mån anpassar vi träningar och matcher för att utmana både nya och mer erfarna spelare.</a:t>
            </a:r>
          </a:p>
          <a:p>
            <a:pPr lvl="1">
              <a:buFont typeface="Courier New" panose="02070309020205020404" pitchFamily="49" charset="0"/>
              <a:buChar char="o"/>
            </a:pPr>
            <a:r>
              <a:rPr lang="sv-SE" sz="1000" noProof="0" dirty="0"/>
              <a:t>50 % av tiden spelas med andra individer på samma nivå </a:t>
            </a:r>
          </a:p>
          <a:p>
            <a:pPr lvl="1">
              <a:buFont typeface="Courier New" panose="02070309020205020404" pitchFamily="49" charset="0"/>
              <a:buChar char="o"/>
            </a:pPr>
            <a:r>
              <a:rPr lang="sv-SE" sz="1000" noProof="0" dirty="0"/>
              <a:t>25 % av tiden spelas med individer som kommit lite längre</a:t>
            </a:r>
          </a:p>
          <a:p>
            <a:pPr lvl="1">
              <a:buFont typeface="Courier New" panose="02070309020205020404" pitchFamily="49" charset="0"/>
              <a:buChar char="o"/>
            </a:pPr>
            <a:r>
              <a:rPr lang="sv-SE" sz="1000" noProof="0" dirty="0"/>
              <a:t>25 % av tiden spelas med de som inte kommit lika långt</a:t>
            </a:r>
          </a:p>
          <a:p>
            <a:pPr marL="0" indent="0">
              <a:buFont typeface="Wingdings" panose="05000000000000000000" pitchFamily="2" charset="2"/>
              <a:buNone/>
            </a:pPr>
            <a:endParaRPr lang="sv-SE" sz="1200" dirty="0"/>
          </a:p>
        </p:txBody>
      </p:sp>
      <p:grpSp>
        <p:nvGrpSpPr>
          <p:cNvPr id="24" name="Group 23">
            <a:extLst>
              <a:ext uri="{FF2B5EF4-FFF2-40B4-BE49-F238E27FC236}">
                <a16:creationId xmlns:a16="http://schemas.microsoft.com/office/drawing/2014/main" id="{38CDFCA7-A14A-C4D2-C657-38E1FD69BB23}"/>
              </a:ext>
            </a:extLst>
          </p:cNvPr>
          <p:cNvGrpSpPr/>
          <p:nvPr/>
        </p:nvGrpSpPr>
        <p:grpSpPr>
          <a:xfrm>
            <a:off x="5141987" y="3312305"/>
            <a:ext cx="7002633" cy="2816429"/>
            <a:chOff x="4953000" y="3286125"/>
            <a:chExt cx="7002633" cy="2816429"/>
          </a:xfrm>
        </p:grpSpPr>
        <p:sp>
          <p:nvSpPr>
            <p:cNvPr id="12" name="Oval 11">
              <a:extLst>
                <a:ext uri="{FF2B5EF4-FFF2-40B4-BE49-F238E27FC236}">
                  <a16:creationId xmlns:a16="http://schemas.microsoft.com/office/drawing/2014/main" id="{DB10F522-7CBB-03BF-5D7B-9F40048A9163}"/>
                </a:ext>
              </a:extLst>
            </p:cNvPr>
            <p:cNvSpPr/>
            <p:nvPr/>
          </p:nvSpPr>
          <p:spPr>
            <a:xfrm>
              <a:off x="7612136" y="3895724"/>
              <a:ext cx="1676675" cy="14643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t>50 % jämn nivå</a:t>
              </a:r>
              <a:endParaRPr lang="en-US" sz="1400" dirty="0"/>
            </a:p>
          </p:txBody>
        </p:sp>
        <p:sp>
          <p:nvSpPr>
            <p:cNvPr id="14" name="Oval 13">
              <a:extLst>
                <a:ext uri="{FF2B5EF4-FFF2-40B4-BE49-F238E27FC236}">
                  <a16:creationId xmlns:a16="http://schemas.microsoft.com/office/drawing/2014/main" id="{47CCCF76-08B4-4E36-DFA5-E32294307650}"/>
                </a:ext>
              </a:extLst>
            </p:cNvPr>
            <p:cNvSpPr/>
            <p:nvPr/>
          </p:nvSpPr>
          <p:spPr>
            <a:xfrm>
              <a:off x="6456848" y="4100512"/>
              <a:ext cx="1243106" cy="1054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t>25 % lägre nivå</a:t>
              </a:r>
              <a:endParaRPr lang="en-US" sz="1400" dirty="0"/>
            </a:p>
          </p:txBody>
        </p:sp>
        <p:sp>
          <p:nvSpPr>
            <p:cNvPr id="15" name="Oval 14">
              <a:extLst>
                <a:ext uri="{FF2B5EF4-FFF2-40B4-BE49-F238E27FC236}">
                  <a16:creationId xmlns:a16="http://schemas.microsoft.com/office/drawing/2014/main" id="{AD7610F5-F73F-5249-E8E6-0887009BBD27}"/>
                </a:ext>
              </a:extLst>
            </p:cNvPr>
            <p:cNvSpPr/>
            <p:nvPr/>
          </p:nvSpPr>
          <p:spPr>
            <a:xfrm>
              <a:off x="9093622" y="4075415"/>
              <a:ext cx="1243106" cy="1054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t>25 % högre nivå</a:t>
              </a:r>
              <a:endParaRPr lang="en-US" sz="1400" dirty="0"/>
            </a:p>
          </p:txBody>
        </p:sp>
        <p:sp>
          <p:nvSpPr>
            <p:cNvPr id="16" name="TextBox 15">
              <a:extLst>
                <a:ext uri="{FF2B5EF4-FFF2-40B4-BE49-F238E27FC236}">
                  <a16:creationId xmlns:a16="http://schemas.microsoft.com/office/drawing/2014/main" id="{3C49A359-6715-F400-7B62-7E0FC409AE48}"/>
                </a:ext>
              </a:extLst>
            </p:cNvPr>
            <p:cNvSpPr txBox="1"/>
            <p:nvPr/>
          </p:nvSpPr>
          <p:spPr>
            <a:xfrm>
              <a:off x="9131906" y="3786535"/>
              <a:ext cx="1536481" cy="276999"/>
            </a:xfrm>
            <a:prstGeom prst="rect">
              <a:avLst/>
            </a:prstGeom>
            <a:noFill/>
          </p:spPr>
          <p:txBody>
            <a:bodyPr wrap="square" rtlCol="0">
              <a:spAutoFit/>
            </a:bodyPr>
            <a:lstStyle/>
            <a:p>
              <a:r>
                <a:rPr lang="sv-SE" sz="1200" dirty="0"/>
                <a:t>Spel i medel serie</a:t>
              </a:r>
              <a:endParaRPr lang="en-US" sz="1200" dirty="0"/>
            </a:p>
          </p:txBody>
        </p:sp>
        <p:sp>
          <p:nvSpPr>
            <p:cNvPr id="17" name="TextBox 16">
              <a:extLst>
                <a:ext uri="{FF2B5EF4-FFF2-40B4-BE49-F238E27FC236}">
                  <a16:creationId xmlns:a16="http://schemas.microsoft.com/office/drawing/2014/main" id="{08BEF80F-EC28-DC5B-F82C-40232C9AB571}"/>
                </a:ext>
              </a:extLst>
            </p:cNvPr>
            <p:cNvSpPr txBox="1"/>
            <p:nvPr/>
          </p:nvSpPr>
          <p:spPr>
            <a:xfrm>
              <a:off x="9099985" y="5311781"/>
              <a:ext cx="1536481" cy="276999"/>
            </a:xfrm>
            <a:prstGeom prst="rect">
              <a:avLst/>
            </a:prstGeom>
            <a:noFill/>
          </p:spPr>
          <p:txBody>
            <a:bodyPr wrap="square" rtlCol="0">
              <a:spAutoFit/>
            </a:bodyPr>
            <a:lstStyle/>
            <a:p>
              <a:r>
                <a:rPr lang="sv-SE" sz="1200" dirty="0"/>
                <a:t>Spel med F2014</a:t>
              </a:r>
              <a:endParaRPr lang="en-US" sz="1200" dirty="0"/>
            </a:p>
          </p:txBody>
        </p:sp>
        <p:sp>
          <p:nvSpPr>
            <p:cNvPr id="18" name="TextBox 17">
              <a:extLst>
                <a:ext uri="{FF2B5EF4-FFF2-40B4-BE49-F238E27FC236}">
                  <a16:creationId xmlns:a16="http://schemas.microsoft.com/office/drawing/2014/main" id="{D5D0D1E7-DAC5-D5C7-55E4-A004813FB41E}"/>
                </a:ext>
              </a:extLst>
            </p:cNvPr>
            <p:cNvSpPr txBox="1"/>
            <p:nvPr/>
          </p:nvSpPr>
          <p:spPr>
            <a:xfrm>
              <a:off x="6389831" y="5239375"/>
              <a:ext cx="1536481" cy="276999"/>
            </a:xfrm>
            <a:prstGeom prst="rect">
              <a:avLst/>
            </a:prstGeom>
            <a:noFill/>
          </p:spPr>
          <p:txBody>
            <a:bodyPr wrap="square" rtlCol="0">
              <a:spAutoFit/>
            </a:bodyPr>
            <a:lstStyle/>
            <a:p>
              <a:r>
                <a:rPr lang="sv-SE" sz="1200" dirty="0"/>
                <a:t>Spel med F2016</a:t>
              </a:r>
              <a:endParaRPr lang="en-US" sz="1200" dirty="0"/>
            </a:p>
          </p:txBody>
        </p:sp>
        <p:sp>
          <p:nvSpPr>
            <p:cNvPr id="19" name="TextBox 18">
              <a:extLst>
                <a:ext uri="{FF2B5EF4-FFF2-40B4-BE49-F238E27FC236}">
                  <a16:creationId xmlns:a16="http://schemas.microsoft.com/office/drawing/2014/main" id="{76A14491-0CD8-8189-687D-58E1065EA52E}"/>
                </a:ext>
              </a:extLst>
            </p:cNvPr>
            <p:cNvSpPr txBox="1"/>
            <p:nvPr/>
          </p:nvSpPr>
          <p:spPr>
            <a:xfrm>
              <a:off x="6373120" y="3798416"/>
              <a:ext cx="1536481" cy="276999"/>
            </a:xfrm>
            <a:prstGeom prst="rect">
              <a:avLst/>
            </a:prstGeom>
            <a:noFill/>
          </p:spPr>
          <p:txBody>
            <a:bodyPr wrap="square" rtlCol="0">
              <a:spAutoFit/>
            </a:bodyPr>
            <a:lstStyle/>
            <a:p>
              <a:r>
                <a:rPr lang="sv-SE" sz="1200" dirty="0"/>
                <a:t>Spel i lätt serie</a:t>
              </a:r>
              <a:endParaRPr lang="en-US" sz="1200" dirty="0"/>
            </a:p>
          </p:txBody>
        </p:sp>
        <p:sp>
          <p:nvSpPr>
            <p:cNvPr id="20" name="TextBox 19">
              <a:extLst>
                <a:ext uri="{FF2B5EF4-FFF2-40B4-BE49-F238E27FC236}">
                  <a16:creationId xmlns:a16="http://schemas.microsoft.com/office/drawing/2014/main" id="{0F0B9410-D7A4-2DCD-B8AF-4CE11C362E24}"/>
                </a:ext>
              </a:extLst>
            </p:cNvPr>
            <p:cNvSpPr txBox="1"/>
            <p:nvPr/>
          </p:nvSpPr>
          <p:spPr>
            <a:xfrm>
              <a:off x="5087925" y="4426695"/>
              <a:ext cx="1536481" cy="276999"/>
            </a:xfrm>
            <a:prstGeom prst="rect">
              <a:avLst/>
            </a:prstGeom>
            <a:noFill/>
          </p:spPr>
          <p:txBody>
            <a:bodyPr wrap="square" rtlCol="0">
              <a:spAutoFit/>
            </a:bodyPr>
            <a:lstStyle/>
            <a:p>
              <a:r>
                <a:rPr lang="sv-SE" sz="1200" dirty="0"/>
                <a:t>Enklare övningar </a:t>
              </a:r>
              <a:endParaRPr lang="en-US" sz="1200" dirty="0"/>
            </a:p>
          </p:txBody>
        </p:sp>
        <p:sp>
          <p:nvSpPr>
            <p:cNvPr id="21" name="TextBox 20">
              <a:extLst>
                <a:ext uri="{FF2B5EF4-FFF2-40B4-BE49-F238E27FC236}">
                  <a16:creationId xmlns:a16="http://schemas.microsoft.com/office/drawing/2014/main" id="{4936B078-5120-2B7E-ACD1-3C7C4236D25A}"/>
                </a:ext>
              </a:extLst>
            </p:cNvPr>
            <p:cNvSpPr txBox="1"/>
            <p:nvPr/>
          </p:nvSpPr>
          <p:spPr>
            <a:xfrm>
              <a:off x="10419152" y="4371964"/>
              <a:ext cx="1536481" cy="461665"/>
            </a:xfrm>
            <a:prstGeom prst="rect">
              <a:avLst/>
            </a:prstGeom>
            <a:noFill/>
          </p:spPr>
          <p:txBody>
            <a:bodyPr wrap="square" rtlCol="0">
              <a:spAutoFit/>
            </a:bodyPr>
            <a:lstStyle/>
            <a:p>
              <a:r>
                <a:rPr lang="sv-SE" sz="1200" dirty="0"/>
                <a:t>Mer komplexa övningar</a:t>
              </a:r>
              <a:endParaRPr lang="en-US" sz="1200" dirty="0"/>
            </a:p>
          </p:txBody>
        </p:sp>
        <p:sp>
          <p:nvSpPr>
            <p:cNvPr id="22" name="Rectangle: Rounded Corners 21">
              <a:extLst>
                <a:ext uri="{FF2B5EF4-FFF2-40B4-BE49-F238E27FC236}">
                  <a16:creationId xmlns:a16="http://schemas.microsoft.com/office/drawing/2014/main" id="{7AC67364-E548-2637-D81A-445DA6B93619}"/>
                </a:ext>
              </a:extLst>
            </p:cNvPr>
            <p:cNvSpPr/>
            <p:nvPr/>
          </p:nvSpPr>
          <p:spPr>
            <a:xfrm>
              <a:off x="4953000" y="3286125"/>
              <a:ext cx="6867525" cy="281642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39A54BA-82FF-88BC-8DC4-CBC5DD20AE79}"/>
                </a:ext>
              </a:extLst>
            </p:cNvPr>
            <p:cNvSpPr txBox="1"/>
            <p:nvPr/>
          </p:nvSpPr>
          <p:spPr>
            <a:xfrm>
              <a:off x="7369419" y="3371006"/>
              <a:ext cx="2162107" cy="307777"/>
            </a:xfrm>
            <a:prstGeom prst="rect">
              <a:avLst/>
            </a:prstGeom>
            <a:noFill/>
          </p:spPr>
          <p:txBody>
            <a:bodyPr wrap="square" rtlCol="0">
              <a:spAutoFit/>
            </a:bodyPr>
            <a:lstStyle/>
            <a:p>
              <a:r>
                <a:rPr lang="sv-SE" sz="1400" dirty="0"/>
                <a:t>25/50/25-principen</a:t>
              </a:r>
              <a:endParaRPr lang="en-US" sz="1400" dirty="0"/>
            </a:p>
          </p:txBody>
        </p:sp>
      </p:grpSp>
    </p:spTree>
    <p:extLst>
      <p:ext uri="{BB962C8B-B14F-4D97-AF65-F5344CB8AC3E}">
        <p14:creationId xmlns:p14="http://schemas.microsoft.com/office/powerpoint/2010/main" val="801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D1CE68-B9FD-471F-8CAE-B2D46D5C5AF8}"/>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15"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16"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17"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18"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19"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0"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1"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2"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3"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4"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5"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6"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7"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8"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29"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0"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1"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2"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3"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4"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a:p>
          </p:txBody>
        </p:sp>
      </p:grpSp>
      <p:grpSp>
        <p:nvGrpSpPr>
          <p:cNvPr id="36" name="Group 35">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8"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9" name="Rectangle 38">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grpSp>
      <p:sp useBgFill="1">
        <p:nvSpPr>
          <p:cNvPr id="41" name="Rectangle 40">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4"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C66ACD8-4857-606C-A626-B1D87A01108F}"/>
              </a:ext>
            </a:extLst>
          </p:cNvPr>
          <p:cNvSpPr>
            <a:spLocks noGrp="1"/>
          </p:cNvSpPr>
          <p:nvPr>
            <p:ph type="title" idx="4294967295"/>
          </p:nvPr>
        </p:nvSpPr>
        <p:spPr>
          <a:xfrm>
            <a:off x="7300912" y="80170"/>
            <a:ext cx="4124325" cy="1433512"/>
          </a:xfrm>
        </p:spPr>
        <p:txBody>
          <a:bodyPr vert="horz" lIns="228600" tIns="228600" rIns="228600" bIns="228600" rtlCol="0" anchor="ctr">
            <a:normAutofit/>
          </a:bodyPr>
          <a:lstStyle/>
          <a:p>
            <a:pPr algn="l"/>
            <a:r>
              <a:rPr lang="en-US" sz="3200" noProof="0" dirty="0">
                <a:solidFill>
                  <a:schemeClr val="tx2"/>
                </a:solidFill>
              </a:rPr>
              <a:t>Hur </a:t>
            </a:r>
            <a:r>
              <a:rPr lang="en-US" sz="3200" noProof="0" dirty="0" err="1">
                <a:solidFill>
                  <a:schemeClr val="tx2"/>
                </a:solidFill>
              </a:rPr>
              <a:t>jobbar</a:t>
            </a:r>
            <a:r>
              <a:rPr lang="en-US" sz="3200" noProof="0" dirty="0">
                <a:solidFill>
                  <a:schemeClr val="tx2"/>
                </a:solidFill>
              </a:rPr>
              <a:t> </a:t>
            </a:r>
            <a:r>
              <a:rPr lang="en-US" sz="3200" noProof="0" dirty="0" err="1">
                <a:solidFill>
                  <a:schemeClr val="tx2"/>
                </a:solidFill>
              </a:rPr>
              <a:t>vårt</a:t>
            </a:r>
            <a:r>
              <a:rPr lang="en-US" sz="3200" noProof="0" dirty="0">
                <a:solidFill>
                  <a:schemeClr val="tx2"/>
                </a:solidFill>
              </a:rPr>
              <a:t> lag med </a:t>
            </a:r>
            <a:r>
              <a:rPr lang="en-US" sz="3200" noProof="0" dirty="0" err="1">
                <a:solidFill>
                  <a:schemeClr val="tx2"/>
                </a:solidFill>
              </a:rPr>
              <a:t>individanpassning</a:t>
            </a:r>
            <a:r>
              <a:rPr lang="en-US" sz="3200" noProof="0" dirty="0">
                <a:solidFill>
                  <a:schemeClr val="tx2"/>
                </a:solidFill>
              </a:rPr>
              <a:t>?</a:t>
            </a:r>
            <a:endParaRPr lang="en-US" sz="3200" dirty="0">
              <a:solidFill>
                <a:schemeClr val="tx2"/>
              </a:solidFill>
            </a:endParaRPr>
          </a:p>
        </p:txBody>
      </p:sp>
      <p:sp>
        <p:nvSpPr>
          <p:cNvPr id="66" name="Rectangle 6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CC7D7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F14CAD-5F5A-7B4C-8750-6103477067CC}"/>
              </a:ext>
            </a:extLst>
          </p:cNvPr>
          <p:cNvPicPr>
            <a:picLocks noChangeAspect="1"/>
          </p:cNvPicPr>
          <p:nvPr/>
        </p:nvPicPr>
        <p:blipFill>
          <a:blip r:embed="rId2"/>
          <a:srcRect t="2131" r="-2" b="2569"/>
          <a:stretch/>
        </p:blipFill>
        <p:spPr>
          <a:xfrm>
            <a:off x="972115" y="960214"/>
            <a:ext cx="5641848" cy="4919472"/>
          </a:xfrm>
          <a:prstGeom prst="rect">
            <a:avLst/>
          </a:prstGeom>
          <a:ln w="12700">
            <a:noFill/>
          </a:ln>
        </p:spPr>
      </p:pic>
      <p:sp>
        <p:nvSpPr>
          <p:cNvPr id="8" name="TextBox 7">
            <a:extLst>
              <a:ext uri="{FF2B5EF4-FFF2-40B4-BE49-F238E27FC236}">
                <a16:creationId xmlns:a16="http://schemas.microsoft.com/office/drawing/2014/main" id="{B4C54392-8076-C4F6-CD46-27D63E12FE0C}"/>
              </a:ext>
            </a:extLst>
          </p:cNvPr>
          <p:cNvSpPr txBox="1"/>
          <p:nvPr/>
        </p:nvSpPr>
        <p:spPr>
          <a:xfrm>
            <a:off x="7293817" y="1684348"/>
            <a:ext cx="4099607" cy="3814117"/>
          </a:xfrm>
          <a:prstGeom prst="rect">
            <a:avLst/>
          </a:prstGeom>
        </p:spPr>
        <p:txBody>
          <a:bodyPr vert="horz" lIns="91440" tIns="45720" rIns="91440" bIns="45720" rtlCol="0" anchor="ctr">
            <a:normAutofit fontScale="92500" lnSpcReduction="20000"/>
          </a:bodyPr>
          <a:lstStyle/>
          <a:p>
            <a:pPr indent="-228600" defTabSz="914400">
              <a:lnSpc>
                <a:spcPct val="110000"/>
              </a:lnSpc>
              <a:spcAft>
                <a:spcPts val="600"/>
              </a:spcAft>
              <a:buClr>
                <a:srgbClr val="CC7D7D"/>
              </a:buClr>
              <a:buSzPct val="110000"/>
              <a:buFont typeface="Wingdings" panose="05000000000000000000" pitchFamily="2" charset="2"/>
              <a:buChar char="§"/>
            </a:pPr>
            <a:r>
              <a:rPr lang="en-US" sz="1400" noProof="0" dirty="0" err="1"/>
              <a:t>Mål</a:t>
            </a:r>
            <a:r>
              <a:rPr lang="en-US" sz="1400" noProof="0" dirty="0"/>
              <a:t>: </a:t>
            </a:r>
            <a:r>
              <a:rPr lang="en-US" sz="1400" noProof="0" dirty="0" err="1"/>
              <a:t>tjejerna</a:t>
            </a:r>
            <a:r>
              <a:rPr lang="en-US" sz="1400" noProof="0" dirty="0"/>
              <a:t> ska ha </a:t>
            </a:r>
            <a:r>
              <a:rPr lang="en-US" sz="1400" noProof="0" dirty="0" err="1"/>
              <a:t>roligt</a:t>
            </a:r>
            <a:r>
              <a:rPr lang="en-US" sz="1400" noProof="0" dirty="0"/>
              <a:t> </a:t>
            </a:r>
            <a:r>
              <a:rPr lang="en-US" sz="1400" noProof="0" dirty="0" err="1"/>
              <a:t>och</a:t>
            </a:r>
            <a:r>
              <a:rPr lang="en-US" sz="1400" noProof="0" dirty="0"/>
              <a:t> </a:t>
            </a:r>
            <a:r>
              <a:rPr lang="en-US" sz="1400" noProof="0" dirty="0" err="1"/>
              <a:t>utvecklas</a:t>
            </a:r>
            <a:r>
              <a:rPr lang="en-US" sz="1400" noProof="0" dirty="0"/>
              <a:t> för </a:t>
            </a:r>
            <a:r>
              <a:rPr lang="en-US" sz="1400" noProof="0" dirty="0" err="1"/>
              <a:t>att</a:t>
            </a:r>
            <a:r>
              <a:rPr lang="en-US" sz="1400" noProof="0" dirty="0"/>
              <a:t> </a:t>
            </a:r>
            <a:r>
              <a:rPr lang="en-US" sz="1400" noProof="0" dirty="0" err="1"/>
              <a:t>vilja</a:t>
            </a:r>
            <a:r>
              <a:rPr lang="en-US" sz="1400" noProof="0" dirty="0"/>
              <a:t> </a:t>
            </a:r>
            <a:r>
              <a:rPr lang="en-US" sz="1400" noProof="0" dirty="0" err="1"/>
              <a:t>fortsätta</a:t>
            </a:r>
            <a:r>
              <a:rPr lang="en-US" sz="1400" noProof="0" dirty="0"/>
              <a:t> </a:t>
            </a:r>
            <a:r>
              <a:rPr lang="en-US" sz="1400" noProof="0" dirty="0" err="1"/>
              <a:t>spela</a:t>
            </a:r>
            <a:r>
              <a:rPr lang="en-US" sz="1400" noProof="0" dirty="0"/>
              <a:t> i </a:t>
            </a:r>
            <a:r>
              <a:rPr lang="en-US" sz="1400" noProof="0" dirty="0" err="1"/>
              <a:t>vårt</a:t>
            </a:r>
            <a:r>
              <a:rPr lang="en-US" sz="1400" noProof="0" dirty="0"/>
              <a:t> lag</a:t>
            </a:r>
          </a:p>
          <a:p>
            <a:pPr indent="-228600" defTabSz="914400">
              <a:lnSpc>
                <a:spcPct val="110000"/>
              </a:lnSpc>
              <a:spcAft>
                <a:spcPts val="600"/>
              </a:spcAft>
              <a:buClr>
                <a:srgbClr val="CC7D7D"/>
              </a:buClr>
              <a:buSzPct val="110000"/>
              <a:buFont typeface="Wingdings" panose="05000000000000000000" pitchFamily="2" charset="2"/>
              <a:buChar char="§"/>
            </a:pPr>
            <a:endParaRPr lang="en-US" sz="1400" noProof="0" dirty="0"/>
          </a:p>
          <a:p>
            <a:pPr marL="285750" indent="-228600" defTabSz="914400">
              <a:lnSpc>
                <a:spcPct val="110000"/>
              </a:lnSpc>
              <a:spcAft>
                <a:spcPts val="600"/>
              </a:spcAft>
              <a:buClr>
                <a:srgbClr val="CC7D7D"/>
              </a:buClr>
              <a:buSzPct val="110000"/>
              <a:buFont typeface="Wingdings" panose="05000000000000000000" pitchFamily="2" charset="2"/>
              <a:buChar char="§"/>
            </a:pPr>
            <a:r>
              <a:rPr lang="en-US" sz="1400" noProof="0" dirty="0"/>
              <a:t>Vi </a:t>
            </a:r>
            <a:r>
              <a:rPr lang="en-US" sz="1400" noProof="0" dirty="0" err="1"/>
              <a:t>är</a:t>
            </a:r>
            <a:r>
              <a:rPr lang="en-US" sz="1400" noProof="0" dirty="0"/>
              <a:t> </a:t>
            </a:r>
            <a:r>
              <a:rPr lang="en-US" sz="1400" i="1" noProof="0" dirty="0" err="1"/>
              <a:t>ett</a:t>
            </a:r>
            <a:r>
              <a:rPr lang="en-US" sz="1400" i="1" noProof="0" dirty="0"/>
              <a:t> lag, </a:t>
            </a:r>
            <a:r>
              <a:rPr lang="en-US" sz="1400" noProof="0" dirty="0"/>
              <a:t>vi </a:t>
            </a:r>
            <a:r>
              <a:rPr lang="en-US" sz="1400" noProof="0" dirty="0" err="1"/>
              <a:t>delar</a:t>
            </a:r>
            <a:r>
              <a:rPr lang="en-US" sz="1400" noProof="0" dirty="0"/>
              <a:t> </a:t>
            </a:r>
            <a:r>
              <a:rPr lang="en-US" sz="1400" noProof="0" dirty="0" err="1"/>
              <a:t>inte</a:t>
            </a:r>
            <a:r>
              <a:rPr lang="en-US" sz="1400" noProof="0" dirty="0"/>
              <a:t> </a:t>
            </a:r>
            <a:r>
              <a:rPr lang="en-US" sz="1400" noProof="0" dirty="0" err="1"/>
              <a:t>upp</a:t>
            </a:r>
            <a:r>
              <a:rPr lang="en-US" sz="1400" noProof="0" dirty="0"/>
              <a:t> </a:t>
            </a:r>
            <a:r>
              <a:rPr lang="en-US" sz="1400" noProof="0" dirty="0" err="1"/>
              <a:t>oss</a:t>
            </a:r>
            <a:r>
              <a:rPr lang="en-US" sz="1400" noProof="0" dirty="0"/>
              <a:t> </a:t>
            </a:r>
          </a:p>
          <a:p>
            <a:pPr marL="285750" indent="-228600" defTabSz="914400">
              <a:lnSpc>
                <a:spcPct val="110000"/>
              </a:lnSpc>
              <a:spcAft>
                <a:spcPts val="600"/>
              </a:spcAft>
              <a:buClr>
                <a:srgbClr val="CC7D7D"/>
              </a:buClr>
              <a:buSzPct val="110000"/>
              <a:buFont typeface="Wingdings" panose="05000000000000000000" pitchFamily="2" charset="2"/>
              <a:buChar char="§"/>
            </a:pPr>
            <a:r>
              <a:rPr lang="en-US" sz="1400" noProof="0" dirty="0"/>
              <a:t>Vi tar </a:t>
            </a:r>
            <a:r>
              <a:rPr lang="en-US" sz="1400" noProof="0" dirty="0" err="1"/>
              <a:t>emot</a:t>
            </a:r>
            <a:r>
              <a:rPr lang="en-US" sz="1400" noProof="0" dirty="0"/>
              <a:t> </a:t>
            </a:r>
            <a:r>
              <a:rPr lang="en-US" sz="1400" noProof="0" dirty="0" err="1"/>
              <a:t>nya</a:t>
            </a:r>
            <a:r>
              <a:rPr lang="en-US" sz="1400" noProof="0" dirty="0"/>
              <a:t> </a:t>
            </a:r>
            <a:r>
              <a:rPr lang="en-US" sz="1400" noProof="0" dirty="0" err="1"/>
              <a:t>spelare</a:t>
            </a:r>
            <a:r>
              <a:rPr lang="en-US" sz="1400" noProof="0" dirty="0"/>
              <a:t> </a:t>
            </a:r>
            <a:r>
              <a:rPr lang="en-US" sz="1400" noProof="0" dirty="0" err="1"/>
              <a:t>och</a:t>
            </a:r>
            <a:r>
              <a:rPr lang="en-US" sz="1400" noProof="0" dirty="0"/>
              <a:t> de </a:t>
            </a:r>
            <a:r>
              <a:rPr lang="en-US" sz="1400" noProof="0" dirty="0" err="1"/>
              <a:t>får</a:t>
            </a:r>
            <a:r>
              <a:rPr lang="en-US" sz="1400" noProof="0" dirty="0"/>
              <a:t> delta </a:t>
            </a:r>
            <a:r>
              <a:rPr lang="en-US" sz="1400" noProof="0" dirty="0" err="1"/>
              <a:t>på</a:t>
            </a:r>
            <a:r>
              <a:rPr lang="en-US" sz="1400" noProof="0" dirty="0"/>
              <a:t> </a:t>
            </a:r>
            <a:r>
              <a:rPr lang="en-US" sz="1400" noProof="0" dirty="0" err="1"/>
              <a:t>lika</a:t>
            </a:r>
            <a:r>
              <a:rPr lang="en-US" sz="1400" noProof="0" dirty="0"/>
              <a:t> </a:t>
            </a:r>
            <a:r>
              <a:rPr lang="en-US" sz="1400" noProof="0" dirty="0" err="1"/>
              <a:t>villkor</a:t>
            </a:r>
            <a:endParaRPr lang="en-US" sz="1400" noProof="0" dirty="0"/>
          </a:p>
          <a:p>
            <a:pPr marL="57150" defTabSz="914400">
              <a:lnSpc>
                <a:spcPct val="110000"/>
              </a:lnSpc>
              <a:spcAft>
                <a:spcPts val="600"/>
              </a:spcAft>
              <a:buClr>
                <a:srgbClr val="CC7D7D"/>
              </a:buClr>
              <a:buSzPct val="110000"/>
            </a:pPr>
            <a:endParaRPr lang="en-US" sz="1400" noProof="0" dirty="0"/>
          </a:p>
          <a:p>
            <a:pPr marL="285750" indent="-228600" defTabSz="914400">
              <a:lnSpc>
                <a:spcPct val="110000"/>
              </a:lnSpc>
              <a:spcAft>
                <a:spcPts val="600"/>
              </a:spcAft>
              <a:buClr>
                <a:srgbClr val="CC7D7D"/>
              </a:buClr>
              <a:buSzPct val="110000"/>
              <a:buFont typeface="Wingdings" panose="05000000000000000000" pitchFamily="2" charset="2"/>
              <a:buChar char="§"/>
            </a:pPr>
            <a:r>
              <a:rPr lang="en-US" sz="1400" noProof="0" dirty="0" err="1"/>
              <a:t>Individanpassad</a:t>
            </a:r>
            <a:r>
              <a:rPr lang="en-US" sz="1400" noProof="0" dirty="0"/>
              <a:t> </a:t>
            </a:r>
            <a:r>
              <a:rPr lang="en-US" sz="1400" noProof="0" dirty="0" err="1"/>
              <a:t>träning</a:t>
            </a:r>
            <a:r>
              <a:rPr lang="en-US" sz="1400" noProof="0" dirty="0"/>
              <a:t>:</a:t>
            </a:r>
          </a:p>
          <a:p>
            <a:pPr marL="857250" lvl="1" indent="-342900" defTabSz="914400">
              <a:lnSpc>
                <a:spcPct val="110000"/>
              </a:lnSpc>
              <a:spcAft>
                <a:spcPts val="600"/>
              </a:spcAft>
              <a:buClr>
                <a:srgbClr val="CC7D7D"/>
              </a:buClr>
              <a:buSzPct val="110000"/>
              <a:buFont typeface="+mj-lt"/>
              <a:buAutoNum type="arabicPeriod"/>
            </a:pPr>
            <a:r>
              <a:rPr lang="en-US" sz="1400" dirty="0" err="1"/>
              <a:t>Gemensam</a:t>
            </a:r>
            <a:r>
              <a:rPr lang="en-US" sz="1400" dirty="0"/>
              <a:t> </a:t>
            </a:r>
            <a:r>
              <a:rPr lang="en-US" sz="1400" dirty="0" err="1"/>
              <a:t>samling</a:t>
            </a:r>
            <a:r>
              <a:rPr lang="en-US" sz="1400" dirty="0"/>
              <a:t> </a:t>
            </a:r>
            <a:r>
              <a:rPr lang="en-US" sz="1400" dirty="0" err="1"/>
              <a:t>och</a:t>
            </a:r>
            <a:r>
              <a:rPr lang="en-US" sz="1400" dirty="0"/>
              <a:t> </a:t>
            </a:r>
            <a:r>
              <a:rPr lang="en-US" sz="1400" dirty="0" err="1"/>
              <a:t>uppvärmning</a:t>
            </a:r>
            <a:endParaRPr lang="en-US" sz="1400" dirty="0"/>
          </a:p>
          <a:p>
            <a:pPr marL="857250" lvl="1" indent="-342900" defTabSz="914400">
              <a:lnSpc>
                <a:spcPct val="110000"/>
              </a:lnSpc>
              <a:spcAft>
                <a:spcPts val="600"/>
              </a:spcAft>
              <a:buClr>
                <a:srgbClr val="CC7D7D"/>
              </a:buClr>
              <a:buSzPct val="110000"/>
              <a:buFont typeface="+mj-lt"/>
              <a:buAutoNum type="arabicPeriod"/>
            </a:pPr>
            <a:r>
              <a:rPr lang="en-US" sz="1400" noProof="0" dirty="0"/>
              <a:t>Olika </a:t>
            </a:r>
            <a:r>
              <a:rPr lang="en-US" sz="1400" noProof="0" dirty="0" err="1"/>
              <a:t>grupper</a:t>
            </a:r>
            <a:r>
              <a:rPr lang="en-US" sz="1400" noProof="0" dirty="0"/>
              <a:t> </a:t>
            </a:r>
            <a:r>
              <a:rPr lang="en-US" sz="1400" noProof="0" dirty="0" err="1"/>
              <a:t>tränar</a:t>
            </a:r>
            <a:r>
              <a:rPr lang="en-US" sz="1400" noProof="0" dirty="0"/>
              <a:t> i </a:t>
            </a:r>
            <a:r>
              <a:rPr lang="en-US" sz="1400" noProof="0" dirty="0" err="1"/>
              <a:t>olika</a:t>
            </a:r>
            <a:r>
              <a:rPr lang="en-US" sz="1400" noProof="0" dirty="0"/>
              <a:t> tempo</a:t>
            </a:r>
          </a:p>
          <a:p>
            <a:pPr marL="857250" lvl="1" indent="-342900" defTabSz="914400">
              <a:lnSpc>
                <a:spcPct val="110000"/>
              </a:lnSpc>
              <a:spcAft>
                <a:spcPts val="600"/>
              </a:spcAft>
              <a:buClr>
                <a:srgbClr val="CC7D7D"/>
              </a:buClr>
              <a:buSzPct val="110000"/>
              <a:buFont typeface="+mj-lt"/>
              <a:buAutoNum type="arabicPeriod"/>
            </a:pPr>
            <a:r>
              <a:rPr lang="en-US" sz="1400" dirty="0" err="1"/>
              <a:t>Gemensam</a:t>
            </a:r>
            <a:r>
              <a:rPr lang="en-US" sz="1400" dirty="0"/>
              <a:t> </a:t>
            </a:r>
            <a:r>
              <a:rPr lang="en-US" sz="1400" dirty="0" err="1"/>
              <a:t>slutövning</a:t>
            </a:r>
            <a:r>
              <a:rPr lang="en-US" sz="1400" dirty="0"/>
              <a:t> </a:t>
            </a:r>
            <a:r>
              <a:rPr lang="en-US" sz="1400" dirty="0" err="1"/>
              <a:t>och</a:t>
            </a:r>
            <a:r>
              <a:rPr lang="en-US" sz="1400" dirty="0"/>
              <a:t> </a:t>
            </a:r>
            <a:r>
              <a:rPr lang="en-US" sz="1400" dirty="0" err="1"/>
              <a:t>samling</a:t>
            </a:r>
            <a:endParaRPr lang="en-US" sz="1400" dirty="0"/>
          </a:p>
          <a:p>
            <a:pPr lvl="1" indent="-228600" defTabSz="914400">
              <a:lnSpc>
                <a:spcPct val="110000"/>
              </a:lnSpc>
              <a:spcAft>
                <a:spcPts val="600"/>
              </a:spcAft>
              <a:buClr>
                <a:srgbClr val="CC7D7D"/>
              </a:buClr>
              <a:buSzPct val="110000"/>
              <a:buFont typeface="Wingdings" panose="05000000000000000000" pitchFamily="2" charset="2"/>
              <a:buChar char="§"/>
            </a:pPr>
            <a:endParaRPr lang="en-US" sz="1400" noProof="0" dirty="0"/>
          </a:p>
          <a:p>
            <a:pPr marL="285750" indent="-228600" defTabSz="914400">
              <a:lnSpc>
                <a:spcPct val="110000"/>
              </a:lnSpc>
              <a:spcAft>
                <a:spcPts val="600"/>
              </a:spcAft>
              <a:buClr>
                <a:srgbClr val="CC7D7D"/>
              </a:buClr>
              <a:buSzPct val="110000"/>
              <a:buFont typeface="Wingdings" panose="05000000000000000000" pitchFamily="2" charset="2"/>
              <a:buChar char="§"/>
            </a:pPr>
            <a:r>
              <a:rPr lang="en-US" sz="1400" noProof="0" dirty="0" err="1"/>
              <a:t>Individanpassning</a:t>
            </a:r>
            <a:r>
              <a:rPr lang="en-US" sz="1400" noProof="0" dirty="0"/>
              <a:t> under </a:t>
            </a:r>
            <a:r>
              <a:rPr lang="en-US" sz="1400" dirty="0"/>
              <a:t>match?</a:t>
            </a:r>
          </a:p>
          <a:p>
            <a:pPr marL="742950" lvl="1" indent="-228600" defTabSz="914400">
              <a:lnSpc>
                <a:spcPct val="110000"/>
              </a:lnSpc>
              <a:spcAft>
                <a:spcPts val="600"/>
              </a:spcAft>
              <a:buClr>
                <a:srgbClr val="CC7D7D"/>
              </a:buClr>
              <a:buSzPct val="110000"/>
              <a:buFont typeface="Wingdings" panose="05000000000000000000" pitchFamily="2" charset="2"/>
              <a:buChar char="§"/>
            </a:pPr>
            <a:r>
              <a:rPr lang="en-US" sz="1400" noProof="0" dirty="0" err="1"/>
              <a:t>Låna</a:t>
            </a:r>
            <a:r>
              <a:rPr lang="en-US" sz="1400" noProof="0" dirty="0"/>
              <a:t> </a:t>
            </a:r>
            <a:r>
              <a:rPr lang="en-US" sz="1400" noProof="0" dirty="0" err="1"/>
              <a:t>ut</a:t>
            </a:r>
            <a:r>
              <a:rPr lang="en-US" sz="1400" noProof="0" dirty="0"/>
              <a:t> </a:t>
            </a:r>
            <a:r>
              <a:rPr lang="en-US" sz="1400" noProof="0" dirty="0" err="1"/>
              <a:t>spelare</a:t>
            </a:r>
            <a:r>
              <a:rPr lang="en-US" sz="1400" noProof="0" dirty="0"/>
              <a:t> till F14 </a:t>
            </a:r>
            <a:r>
              <a:rPr lang="en-US" sz="1400" noProof="0" dirty="0" err="1"/>
              <a:t>eller</a:t>
            </a:r>
            <a:r>
              <a:rPr lang="en-US" sz="1400" noProof="0" dirty="0"/>
              <a:t> F16</a:t>
            </a:r>
          </a:p>
          <a:p>
            <a:pPr marL="742950" lvl="1" indent="-228600" defTabSz="914400">
              <a:lnSpc>
                <a:spcPct val="110000"/>
              </a:lnSpc>
              <a:spcAft>
                <a:spcPts val="600"/>
              </a:spcAft>
              <a:buClr>
                <a:srgbClr val="CC7D7D"/>
              </a:buClr>
              <a:buSzPct val="110000"/>
              <a:buFont typeface="Wingdings" panose="05000000000000000000" pitchFamily="2" charset="2"/>
              <a:buChar char="§"/>
            </a:pPr>
            <a:r>
              <a:rPr lang="en-US" sz="1400" dirty="0"/>
              <a:t>Se </a:t>
            </a:r>
            <a:r>
              <a:rPr lang="en-US" sz="1400" dirty="0" err="1"/>
              <a:t>längre</a:t>
            </a:r>
            <a:r>
              <a:rPr lang="en-US" sz="1400" dirty="0"/>
              <a:t> </a:t>
            </a:r>
            <a:r>
              <a:rPr lang="en-US" sz="1400" dirty="0" err="1"/>
              <a:t>ned</a:t>
            </a:r>
            <a:endParaRPr lang="en-US" sz="1400" noProof="0" dirty="0"/>
          </a:p>
          <a:p>
            <a:pPr marL="742950" lvl="1" indent="-228600" defTabSz="914400">
              <a:lnSpc>
                <a:spcPct val="110000"/>
              </a:lnSpc>
              <a:spcAft>
                <a:spcPts val="600"/>
              </a:spcAft>
              <a:buClr>
                <a:srgbClr val="CC7D7D"/>
              </a:buClr>
              <a:buSzPct val="110000"/>
              <a:buFont typeface="Wingdings" panose="05000000000000000000" pitchFamily="2" charset="2"/>
              <a:buChar char="§"/>
            </a:pPr>
            <a:endParaRPr lang="en-US" sz="1400" noProof="0" dirty="0"/>
          </a:p>
          <a:p>
            <a:pPr marL="742950" lvl="1" indent="-228600" defTabSz="914400">
              <a:lnSpc>
                <a:spcPct val="110000"/>
              </a:lnSpc>
              <a:spcAft>
                <a:spcPts val="600"/>
              </a:spcAft>
              <a:buClr>
                <a:srgbClr val="CC7D7D"/>
              </a:buClr>
              <a:buSzPct val="110000"/>
              <a:buFont typeface="Wingdings" panose="05000000000000000000" pitchFamily="2" charset="2"/>
              <a:buChar char="§"/>
            </a:pPr>
            <a:endParaRPr lang="en-US" sz="1400" noProof="0" dirty="0"/>
          </a:p>
        </p:txBody>
      </p:sp>
      <p:sp>
        <p:nvSpPr>
          <p:cNvPr id="5" name="Content Placeholder 2">
            <a:extLst>
              <a:ext uri="{FF2B5EF4-FFF2-40B4-BE49-F238E27FC236}">
                <a16:creationId xmlns:a16="http://schemas.microsoft.com/office/drawing/2014/main" id="{0F103E93-1F0A-3323-30C9-FB9359E33A62}"/>
              </a:ext>
            </a:extLst>
          </p:cNvPr>
          <p:cNvSpPr txBox="1">
            <a:spLocks/>
          </p:cNvSpPr>
          <p:nvPr/>
        </p:nvSpPr>
        <p:spPr>
          <a:xfrm>
            <a:off x="793808" y="4225796"/>
            <a:ext cx="9738109" cy="33765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sv-SE" sz="1200" dirty="0"/>
              <a:t> </a:t>
            </a:r>
          </a:p>
        </p:txBody>
      </p:sp>
    </p:spTree>
    <p:extLst>
      <p:ext uri="{BB962C8B-B14F-4D97-AF65-F5344CB8AC3E}">
        <p14:creationId xmlns:p14="http://schemas.microsoft.com/office/powerpoint/2010/main" val="256919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FDF1-1C05-705E-AB95-1EA417D2E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31EA9-0FF3-4AB6-29AF-5474670E9B7A}"/>
              </a:ext>
            </a:extLst>
          </p:cNvPr>
          <p:cNvSpPr>
            <a:spLocks noGrp="1"/>
          </p:cNvSpPr>
          <p:nvPr>
            <p:ph type="title" idx="4294967295"/>
          </p:nvPr>
        </p:nvSpPr>
        <p:spPr>
          <a:xfrm>
            <a:off x="301508" y="-115201"/>
            <a:ext cx="9738109" cy="1366486"/>
          </a:xfrm>
        </p:spPr>
        <p:txBody>
          <a:bodyPr>
            <a:normAutofit fontScale="90000"/>
          </a:bodyPr>
          <a:lstStyle/>
          <a:p>
            <a:pPr algn="l"/>
            <a:r>
              <a:rPr lang="en-US" dirty="0"/>
              <a:t>Match- </a:t>
            </a:r>
            <a:r>
              <a:rPr lang="en-US" dirty="0" err="1"/>
              <a:t>och</a:t>
            </a:r>
            <a:r>
              <a:rPr lang="en-US" dirty="0"/>
              <a:t> </a:t>
            </a:r>
            <a:r>
              <a:rPr lang="en-US" dirty="0" err="1"/>
              <a:t>seriespel</a:t>
            </a:r>
            <a:r>
              <a:rPr lang="en-US" dirty="0"/>
              <a:t> 2025: St </a:t>
            </a:r>
            <a:r>
              <a:rPr lang="en-US" dirty="0" err="1"/>
              <a:t>Eriks-Cupen</a:t>
            </a:r>
            <a:r>
              <a:rPr lang="en-US" dirty="0"/>
              <a:t>/</a:t>
            </a:r>
            <a:r>
              <a:rPr lang="en-US" dirty="0" err="1"/>
              <a:t>Sanktan</a:t>
            </a:r>
            <a:endParaRPr lang="en-US" dirty="0"/>
          </a:p>
        </p:txBody>
      </p:sp>
      <p:sp>
        <p:nvSpPr>
          <p:cNvPr id="3" name="Content Placeholder 2">
            <a:extLst>
              <a:ext uri="{FF2B5EF4-FFF2-40B4-BE49-F238E27FC236}">
                <a16:creationId xmlns:a16="http://schemas.microsoft.com/office/drawing/2014/main" id="{2032EAAC-1756-BDDD-556C-4BF636F335B6}"/>
              </a:ext>
            </a:extLst>
          </p:cNvPr>
          <p:cNvSpPr>
            <a:spLocks noGrp="1"/>
          </p:cNvSpPr>
          <p:nvPr>
            <p:ph sz="half" idx="4294967295"/>
          </p:nvPr>
        </p:nvSpPr>
        <p:spPr>
          <a:xfrm>
            <a:off x="689259" y="1083145"/>
            <a:ext cx="9738109" cy="3376560"/>
          </a:xfrm>
        </p:spPr>
        <p:txBody>
          <a:bodyPr>
            <a:normAutofit/>
          </a:bodyPr>
          <a:lstStyle/>
          <a:p>
            <a:pPr marL="0" indent="0">
              <a:buNone/>
            </a:pPr>
            <a:r>
              <a:rPr lang="sv-SE" sz="1400" b="1" dirty="0"/>
              <a:t>I Sanktan gäller följande för barn 10 år:</a:t>
            </a:r>
          </a:p>
          <a:p>
            <a:r>
              <a:rPr lang="sv-SE" sz="1400" dirty="0"/>
              <a:t>Spel sker på liten 7 mot 7-plan. </a:t>
            </a:r>
          </a:p>
          <a:p>
            <a:r>
              <a:rPr lang="sv-SE" sz="1400" dirty="0"/>
              <a:t>Matcher kommer spelas varje helg under den period som </a:t>
            </a:r>
            <a:r>
              <a:rPr lang="sv-SE" sz="1400" dirty="0" err="1"/>
              <a:t>Sanktan</a:t>
            </a:r>
            <a:r>
              <a:rPr lang="sv-SE" sz="1400" dirty="0"/>
              <a:t> spelas (ca april-september, med sommaruppehåll)</a:t>
            </a:r>
          </a:p>
          <a:p>
            <a:r>
              <a:rPr lang="sv-SE" sz="1400" dirty="0"/>
              <a:t>Det finns tre nivåer för barn 10 år:</a:t>
            </a:r>
          </a:p>
          <a:p>
            <a:pPr lvl="1"/>
            <a:r>
              <a:rPr lang="sv-SE" sz="1200" dirty="0"/>
              <a:t>Lätt (20% av samtliga lag i Sanktan 10 år)</a:t>
            </a:r>
          </a:p>
          <a:p>
            <a:pPr lvl="1"/>
            <a:r>
              <a:rPr lang="sv-SE" sz="1200" dirty="0"/>
              <a:t>Medel (60% av samtliga lag i Sanktan 10 år)</a:t>
            </a:r>
          </a:p>
          <a:p>
            <a:pPr lvl="1"/>
            <a:r>
              <a:rPr lang="sv-SE" sz="1200" dirty="0"/>
              <a:t>Svår (20% av samtliga lag i Sanktan 10 år)</a:t>
            </a:r>
          </a:p>
          <a:p>
            <a:r>
              <a:rPr lang="sv-SE" sz="1400" dirty="0"/>
              <a:t>Inga </a:t>
            </a:r>
            <a:r>
              <a:rPr lang="sv-SE" sz="1500" dirty="0"/>
              <a:t>resultat</a:t>
            </a:r>
            <a:r>
              <a:rPr lang="sv-SE" sz="1400" dirty="0"/>
              <a:t> redoivsas och ingen tabell sammanställs. </a:t>
            </a:r>
          </a:p>
          <a:p>
            <a:pPr marL="0" indent="0">
              <a:buNone/>
            </a:pPr>
            <a:r>
              <a:rPr lang="sv-SE" sz="1400" dirty="0"/>
              <a:t> </a:t>
            </a:r>
          </a:p>
        </p:txBody>
      </p:sp>
      <p:pic>
        <p:nvPicPr>
          <p:cNvPr id="6" name="Picture 5">
            <a:extLst>
              <a:ext uri="{FF2B5EF4-FFF2-40B4-BE49-F238E27FC236}">
                <a16:creationId xmlns:a16="http://schemas.microsoft.com/office/drawing/2014/main" id="{865E739A-17EA-9822-7210-4A58D3C7ED95}"/>
              </a:ext>
            </a:extLst>
          </p:cNvPr>
          <p:cNvPicPr>
            <a:picLocks noChangeAspect="1"/>
          </p:cNvPicPr>
          <p:nvPr/>
        </p:nvPicPr>
        <p:blipFill>
          <a:blip r:embed="rId2"/>
          <a:stretch>
            <a:fillRect/>
          </a:stretch>
        </p:blipFill>
        <p:spPr>
          <a:xfrm>
            <a:off x="10347474" y="119452"/>
            <a:ext cx="1600408" cy="1464341"/>
          </a:xfrm>
          <a:prstGeom prst="rect">
            <a:avLst/>
          </a:prstGeom>
        </p:spPr>
      </p:pic>
      <p:sp>
        <p:nvSpPr>
          <p:cNvPr id="5" name="Content Placeholder 2">
            <a:extLst>
              <a:ext uri="{FF2B5EF4-FFF2-40B4-BE49-F238E27FC236}">
                <a16:creationId xmlns:a16="http://schemas.microsoft.com/office/drawing/2014/main" id="{C98BD4A1-AE9D-DB22-094A-B1A2B7CE5FE4}"/>
              </a:ext>
            </a:extLst>
          </p:cNvPr>
          <p:cNvSpPr txBox="1">
            <a:spLocks/>
          </p:cNvSpPr>
          <p:nvPr/>
        </p:nvSpPr>
        <p:spPr>
          <a:xfrm>
            <a:off x="689257" y="4162276"/>
            <a:ext cx="10178768" cy="149577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sv-SE" sz="1400" dirty="0"/>
              <a:t>Varför finns nivåindelning i Sanktan?</a:t>
            </a:r>
          </a:p>
          <a:p>
            <a:pPr marL="0" indent="0">
              <a:buFont typeface="Wingdings" panose="05000000000000000000" pitchFamily="2" charset="2"/>
              <a:buNone/>
            </a:pPr>
            <a:r>
              <a:rPr lang="sv-SE" sz="1400" dirty="0"/>
              <a:t>Anledningen till att Sanktan erbjuder nivåer i dessa åldrar beror på normalfördelningskurvan, det är många lag anmälda och skillanderna mellan de mest och  minst utvecklade kommer vara stor. Om en träningstrupp väljer att anmäla fler än ett lag går det bra att anmäla till olika nivåer. Detta för att kunna utmana varje spelare på rätt nivå</a:t>
            </a:r>
            <a:r>
              <a:rPr lang="sv-SE" sz="1400" dirty="0">
                <a:solidFill>
                  <a:schemeClr val="bg1"/>
                </a:solidFill>
              </a:rPr>
              <a:t>.</a:t>
            </a:r>
            <a:endParaRPr lang="sv-SE" sz="1400" dirty="0"/>
          </a:p>
        </p:txBody>
      </p:sp>
      <p:sp>
        <p:nvSpPr>
          <p:cNvPr id="4" name="Pil: vänster 3">
            <a:extLst>
              <a:ext uri="{FF2B5EF4-FFF2-40B4-BE49-F238E27FC236}">
                <a16:creationId xmlns:a16="http://schemas.microsoft.com/office/drawing/2014/main" id="{3E88381A-45B0-C28B-623B-165DB4CEBE99}"/>
              </a:ext>
            </a:extLst>
          </p:cNvPr>
          <p:cNvSpPr/>
          <p:nvPr/>
        </p:nvSpPr>
        <p:spPr>
          <a:xfrm>
            <a:off x="5283200" y="2578920"/>
            <a:ext cx="3931920" cy="85008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26793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1B369-B86E-0588-DF71-5AE4F6137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9452C-56B3-5269-7EB6-88CDBC6AE8C4}"/>
              </a:ext>
            </a:extLst>
          </p:cNvPr>
          <p:cNvSpPr>
            <a:spLocks noGrp="1"/>
          </p:cNvSpPr>
          <p:nvPr>
            <p:ph type="title" idx="4294967295"/>
          </p:nvPr>
        </p:nvSpPr>
        <p:spPr>
          <a:xfrm>
            <a:off x="244118" y="-99326"/>
            <a:ext cx="9737725" cy="1584326"/>
          </a:xfrm>
        </p:spPr>
        <p:txBody>
          <a:bodyPr>
            <a:normAutofit/>
          </a:bodyPr>
          <a:lstStyle/>
          <a:p>
            <a:pPr algn="l"/>
            <a:r>
              <a:rPr lang="en-US" dirty="0"/>
              <a:t>Hur </a:t>
            </a:r>
            <a:r>
              <a:rPr lang="en-US" dirty="0" err="1"/>
              <a:t>gör</a:t>
            </a:r>
            <a:r>
              <a:rPr lang="en-US" dirty="0"/>
              <a:t> </a:t>
            </a:r>
            <a:r>
              <a:rPr lang="en-US" i="1" dirty="0"/>
              <a:t>vi</a:t>
            </a:r>
            <a:r>
              <a:rPr lang="en-US" dirty="0"/>
              <a:t> 2025? </a:t>
            </a:r>
            <a:r>
              <a:rPr lang="en-US" dirty="0" err="1"/>
              <a:t>Lagets</a:t>
            </a:r>
            <a:r>
              <a:rPr lang="en-US" dirty="0"/>
              <a:t> </a:t>
            </a:r>
            <a:r>
              <a:rPr lang="en-US" dirty="0" err="1"/>
              <a:t>vägval</a:t>
            </a:r>
            <a:r>
              <a:rPr lang="en-US" dirty="0"/>
              <a:t> </a:t>
            </a:r>
            <a:r>
              <a:rPr lang="en-US" dirty="0" err="1"/>
              <a:t>och</a:t>
            </a:r>
            <a:r>
              <a:rPr lang="en-US" dirty="0"/>
              <a:t> </a:t>
            </a:r>
            <a:r>
              <a:rPr lang="en-US" dirty="0" err="1"/>
              <a:t>principer</a:t>
            </a:r>
            <a:endParaRPr lang="en-US" dirty="0"/>
          </a:p>
        </p:txBody>
      </p:sp>
      <p:sp>
        <p:nvSpPr>
          <p:cNvPr id="3" name="Content Placeholder 2">
            <a:extLst>
              <a:ext uri="{FF2B5EF4-FFF2-40B4-BE49-F238E27FC236}">
                <a16:creationId xmlns:a16="http://schemas.microsoft.com/office/drawing/2014/main" id="{0A4E93B0-C318-0DFC-FEAF-057C960D6C89}"/>
              </a:ext>
            </a:extLst>
          </p:cNvPr>
          <p:cNvSpPr>
            <a:spLocks noGrp="1"/>
          </p:cNvSpPr>
          <p:nvPr>
            <p:ph sz="half" idx="4294967295"/>
          </p:nvPr>
        </p:nvSpPr>
        <p:spPr>
          <a:xfrm>
            <a:off x="689258" y="1377438"/>
            <a:ext cx="7002930" cy="4331066"/>
          </a:xfrm>
        </p:spPr>
        <p:txBody>
          <a:bodyPr>
            <a:normAutofit fontScale="85000" lnSpcReduction="20000"/>
          </a:bodyPr>
          <a:lstStyle/>
          <a:p>
            <a:pPr lvl="1"/>
            <a:r>
              <a:rPr lang="sv-SE" sz="1400" dirty="0"/>
              <a:t>Vi har 31 positiva tjejer med hög närvaro på träningar och matcher</a:t>
            </a:r>
          </a:p>
          <a:p>
            <a:pPr lvl="1"/>
            <a:r>
              <a:rPr lang="sv-SE" sz="1400" dirty="0"/>
              <a:t>Vi strävar efter att bygga självförtroende efter en ganska tuff säsong</a:t>
            </a:r>
          </a:p>
          <a:p>
            <a:pPr lvl="1"/>
            <a:endParaRPr lang="sv-SE" sz="1400" dirty="0"/>
          </a:p>
          <a:p>
            <a:pPr lvl="1"/>
            <a:r>
              <a:rPr lang="sv-SE" sz="1400" dirty="0"/>
              <a:t>Vi anmäler tre lag, 10-11 tjejer per lag med fast tillhörighet</a:t>
            </a:r>
          </a:p>
          <a:p>
            <a:pPr lvl="2"/>
            <a:r>
              <a:rPr lang="sv-SE" sz="1200" dirty="0"/>
              <a:t>Röd, Svart, Vit</a:t>
            </a:r>
          </a:p>
          <a:p>
            <a:pPr lvl="2"/>
            <a:r>
              <a:rPr lang="sv-SE" sz="1200" dirty="0"/>
              <a:t>Alla lag anmäls till lätt serie</a:t>
            </a:r>
          </a:p>
          <a:p>
            <a:pPr lvl="2"/>
            <a:r>
              <a:rPr lang="sv-SE" sz="1200" dirty="0"/>
              <a:t>Alla tjejer kallas till match varje helg (som 2024)</a:t>
            </a:r>
          </a:p>
          <a:p>
            <a:pPr lvl="2"/>
            <a:r>
              <a:rPr lang="sv-SE" sz="1200" dirty="0"/>
              <a:t>Alla ska få starta regelbundet, spela minst halva matchen</a:t>
            </a:r>
          </a:p>
          <a:p>
            <a:pPr lvl="2"/>
            <a:r>
              <a:rPr lang="sv-SE" sz="1200" dirty="0"/>
              <a:t>Inga fasta positioner – men spelare får önska</a:t>
            </a:r>
          </a:p>
          <a:p>
            <a:pPr lvl="1"/>
            <a:endParaRPr lang="sv-SE" sz="1400" dirty="0"/>
          </a:p>
          <a:p>
            <a:pPr lvl="1"/>
            <a:r>
              <a:rPr lang="sv-SE" sz="1400" dirty="0">
                <a:solidFill>
                  <a:srgbClr val="FF0000"/>
                </a:solidFill>
              </a:rPr>
              <a:t>Plus ett extra lag:</a:t>
            </a:r>
          </a:p>
          <a:p>
            <a:pPr lvl="2"/>
            <a:r>
              <a:rPr lang="sv-SE" sz="1200" dirty="0"/>
              <a:t>Möjliggör extra utmaning</a:t>
            </a:r>
          </a:p>
          <a:p>
            <a:pPr lvl="2"/>
            <a:r>
              <a:rPr lang="sv-SE" sz="1200" dirty="0"/>
              <a:t>Medelserie</a:t>
            </a:r>
          </a:p>
          <a:p>
            <a:pPr lvl="2"/>
            <a:r>
              <a:rPr lang="sv-SE" sz="1200" dirty="0"/>
              <a:t>Match endast varannan helg</a:t>
            </a:r>
          </a:p>
          <a:p>
            <a:pPr lvl="2"/>
            <a:r>
              <a:rPr lang="sv-SE" sz="1200" dirty="0"/>
              <a:t>Ej ett fast lag</a:t>
            </a:r>
          </a:p>
          <a:p>
            <a:pPr lvl="2"/>
            <a:r>
              <a:rPr lang="sv-SE" sz="1200" dirty="0"/>
              <a:t>Här roteras spelare som upplevs redo för utmaningen</a:t>
            </a:r>
          </a:p>
          <a:p>
            <a:pPr lvl="2"/>
            <a:endParaRPr lang="sv-SE" sz="1200" dirty="0"/>
          </a:p>
          <a:p>
            <a:pPr lvl="1">
              <a:lnSpc>
                <a:spcPct val="130000"/>
              </a:lnSpc>
            </a:pPr>
            <a:r>
              <a:rPr lang="sv-SE" sz="1400" dirty="0"/>
              <a:t>Det kommer inte att framgå för tjejerna vilken nivå matchen spelas på!</a:t>
            </a:r>
          </a:p>
          <a:p>
            <a:pPr lvl="2"/>
            <a:endParaRPr lang="sv-SE" sz="1200" dirty="0"/>
          </a:p>
          <a:p>
            <a:pPr lvl="2"/>
            <a:endParaRPr lang="sv-SE" sz="1200" dirty="0"/>
          </a:p>
          <a:p>
            <a:pPr lvl="2"/>
            <a:endParaRPr lang="sv-SE" sz="1200" dirty="0"/>
          </a:p>
        </p:txBody>
      </p:sp>
      <p:pic>
        <p:nvPicPr>
          <p:cNvPr id="6" name="Picture 5">
            <a:extLst>
              <a:ext uri="{FF2B5EF4-FFF2-40B4-BE49-F238E27FC236}">
                <a16:creationId xmlns:a16="http://schemas.microsoft.com/office/drawing/2014/main" id="{F72F2C58-344B-7ED3-A9B4-A30F8C2543F7}"/>
              </a:ext>
            </a:extLst>
          </p:cNvPr>
          <p:cNvPicPr>
            <a:picLocks noChangeAspect="1"/>
          </p:cNvPicPr>
          <p:nvPr/>
        </p:nvPicPr>
        <p:blipFill>
          <a:blip r:embed="rId2"/>
          <a:stretch>
            <a:fillRect/>
          </a:stretch>
        </p:blipFill>
        <p:spPr>
          <a:xfrm>
            <a:off x="10347474" y="119452"/>
            <a:ext cx="1600408" cy="1464341"/>
          </a:xfrm>
          <a:prstGeom prst="rect">
            <a:avLst/>
          </a:prstGeom>
        </p:spPr>
      </p:pic>
      <p:sp>
        <p:nvSpPr>
          <p:cNvPr id="4" name="Content Placeholder 2">
            <a:extLst>
              <a:ext uri="{FF2B5EF4-FFF2-40B4-BE49-F238E27FC236}">
                <a16:creationId xmlns:a16="http://schemas.microsoft.com/office/drawing/2014/main" id="{07D09ECC-212F-744A-23B1-76910D8EF677}"/>
              </a:ext>
            </a:extLst>
          </p:cNvPr>
          <p:cNvSpPr txBox="1">
            <a:spLocks/>
          </p:cNvSpPr>
          <p:nvPr/>
        </p:nvSpPr>
        <p:spPr>
          <a:xfrm>
            <a:off x="689258" y="4110291"/>
            <a:ext cx="9738109" cy="17402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endParaRPr lang="sv-SE" sz="1200" dirty="0"/>
          </a:p>
          <a:p>
            <a:pPr marL="0" indent="0">
              <a:buFont typeface="Wingdings" panose="05000000000000000000" pitchFamily="2" charset="2"/>
              <a:buNone/>
            </a:pPr>
            <a:r>
              <a:rPr lang="sv-SE" sz="1200" dirty="0"/>
              <a:t> </a:t>
            </a:r>
          </a:p>
        </p:txBody>
      </p:sp>
      <p:sp>
        <p:nvSpPr>
          <p:cNvPr id="5" name="Content Placeholder 2">
            <a:extLst>
              <a:ext uri="{FF2B5EF4-FFF2-40B4-BE49-F238E27FC236}">
                <a16:creationId xmlns:a16="http://schemas.microsoft.com/office/drawing/2014/main" id="{35717197-2960-5EBC-0E03-DFF59E8E2650}"/>
              </a:ext>
            </a:extLst>
          </p:cNvPr>
          <p:cNvSpPr txBox="1">
            <a:spLocks/>
          </p:cNvSpPr>
          <p:nvPr/>
        </p:nvSpPr>
        <p:spPr>
          <a:xfrm>
            <a:off x="793808" y="4225796"/>
            <a:ext cx="9738109" cy="33765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sv-SE" sz="1200" dirty="0"/>
              <a:t> </a:t>
            </a:r>
          </a:p>
        </p:txBody>
      </p:sp>
      <p:sp>
        <p:nvSpPr>
          <p:cNvPr id="7" name="textruta 6">
            <a:extLst>
              <a:ext uri="{FF2B5EF4-FFF2-40B4-BE49-F238E27FC236}">
                <a16:creationId xmlns:a16="http://schemas.microsoft.com/office/drawing/2014/main" id="{7280C494-312D-2524-9100-554D669DAA2F}"/>
              </a:ext>
            </a:extLst>
          </p:cNvPr>
          <p:cNvSpPr txBox="1"/>
          <p:nvPr/>
        </p:nvSpPr>
        <p:spPr>
          <a:xfrm>
            <a:off x="8625840" y="2052320"/>
            <a:ext cx="1981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dirty="0"/>
              <a:t>Frågor??</a:t>
            </a:r>
          </a:p>
          <a:p>
            <a:endParaRPr lang="sv-SE" dirty="0"/>
          </a:p>
          <a:p>
            <a:endParaRPr lang="sv-SE" dirty="0"/>
          </a:p>
        </p:txBody>
      </p:sp>
    </p:spTree>
    <p:extLst>
      <p:ext uri="{BB962C8B-B14F-4D97-AF65-F5344CB8AC3E}">
        <p14:creationId xmlns:p14="http://schemas.microsoft.com/office/powerpoint/2010/main" val="37104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871D1-A4EA-B16E-B2C3-BD77A6EB4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8347C-FFD1-A128-2DC1-53F8CD01866C}"/>
              </a:ext>
            </a:extLst>
          </p:cNvPr>
          <p:cNvSpPr>
            <a:spLocks noGrp="1"/>
          </p:cNvSpPr>
          <p:nvPr>
            <p:ph type="title" idx="4294967295"/>
          </p:nvPr>
        </p:nvSpPr>
        <p:spPr>
          <a:xfrm>
            <a:off x="301508" y="-115201"/>
            <a:ext cx="7836651" cy="1366486"/>
          </a:xfrm>
        </p:spPr>
        <p:txBody>
          <a:bodyPr>
            <a:normAutofit/>
          </a:bodyPr>
          <a:lstStyle/>
          <a:p>
            <a:pPr algn="l"/>
            <a:r>
              <a:rPr lang="en-US" dirty="0" err="1"/>
              <a:t>Träning</a:t>
            </a:r>
            <a:r>
              <a:rPr lang="en-US" dirty="0"/>
              <a:t> under </a:t>
            </a:r>
            <a:r>
              <a:rPr lang="en-US" dirty="0" err="1"/>
              <a:t>vinter</a:t>
            </a:r>
            <a:r>
              <a:rPr lang="en-US" dirty="0"/>
              <a:t> 2024/2025</a:t>
            </a:r>
          </a:p>
        </p:txBody>
      </p:sp>
      <p:sp>
        <p:nvSpPr>
          <p:cNvPr id="3" name="Content Placeholder 2">
            <a:extLst>
              <a:ext uri="{FF2B5EF4-FFF2-40B4-BE49-F238E27FC236}">
                <a16:creationId xmlns:a16="http://schemas.microsoft.com/office/drawing/2014/main" id="{25067E49-E742-EB91-28C4-6911C6AA4003}"/>
              </a:ext>
            </a:extLst>
          </p:cNvPr>
          <p:cNvSpPr>
            <a:spLocks noGrp="1"/>
          </p:cNvSpPr>
          <p:nvPr>
            <p:ph sz="half" idx="4294967295"/>
          </p:nvPr>
        </p:nvSpPr>
        <p:spPr>
          <a:xfrm>
            <a:off x="689259" y="1083145"/>
            <a:ext cx="9738109" cy="3376560"/>
          </a:xfrm>
        </p:spPr>
        <p:txBody>
          <a:bodyPr>
            <a:normAutofit fontScale="92500" lnSpcReduction="20000"/>
          </a:bodyPr>
          <a:lstStyle/>
          <a:p>
            <a:pPr marL="0" indent="0">
              <a:buNone/>
            </a:pPr>
            <a:endParaRPr lang="en-US" sz="1200" dirty="0"/>
          </a:p>
          <a:p>
            <a:pPr marL="457200" indent="-457200">
              <a:buAutoNum type="arabicPeriod"/>
            </a:pPr>
            <a:r>
              <a:rPr lang="en-US" sz="2000" dirty="0"/>
              <a:t>Ute </a:t>
            </a:r>
            <a:r>
              <a:rPr lang="en-US" sz="2000" dirty="0" err="1"/>
              <a:t>när</a:t>
            </a:r>
            <a:r>
              <a:rPr lang="en-US" sz="2000" dirty="0"/>
              <a:t> det </a:t>
            </a:r>
            <a:r>
              <a:rPr lang="en-US" sz="2000" dirty="0" err="1"/>
              <a:t>fungerar</a:t>
            </a:r>
            <a:r>
              <a:rPr lang="en-US" sz="2000" dirty="0"/>
              <a:t> (</a:t>
            </a:r>
            <a:r>
              <a:rPr lang="en-US" sz="2000" dirty="0" err="1"/>
              <a:t>underlag</a:t>
            </a:r>
            <a:r>
              <a:rPr lang="en-US" sz="2000" dirty="0"/>
              <a:t> </a:t>
            </a:r>
            <a:r>
              <a:rPr lang="en-US" sz="2000" dirty="0" err="1"/>
              <a:t>avgör</a:t>
            </a:r>
            <a:r>
              <a:rPr lang="en-US" sz="2000" dirty="0"/>
              <a:t>)</a:t>
            </a:r>
          </a:p>
          <a:p>
            <a:pPr marL="457200" indent="-457200">
              <a:buAutoNum type="arabicPeriod"/>
            </a:pPr>
            <a:r>
              <a:rPr lang="en-US" sz="2000" dirty="0" err="1"/>
              <a:t>Onsdagar</a:t>
            </a:r>
            <a:r>
              <a:rPr lang="en-US" sz="2000" dirty="0"/>
              <a:t> </a:t>
            </a:r>
            <a:r>
              <a:rPr lang="en-US" sz="2000" dirty="0" err="1"/>
              <a:t>Ekedal</a:t>
            </a:r>
            <a:r>
              <a:rPr lang="en-US" sz="2000" dirty="0"/>
              <a:t> kl. 17-18</a:t>
            </a:r>
          </a:p>
          <a:p>
            <a:pPr marL="457200" indent="-457200">
              <a:buAutoNum type="arabicPeriod"/>
            </a:pPr>
            <a:r>
              <a:rPr lang="en-US" sz="2000" i="1" dirty="0" err="1"/>
              <a:t>Möjlig</a:t>
            </a:r>
            <a:r>
              <a:rPr lang="en-US" sz="2000" i="1" dirty="0"/>
              <a:t> </a:t>
            </a:r>
            <a:r>
              <a:rPr lang="en-US" sz="2000" i="1" dirty="0" err="1"/>
              <a:t>extratid</a:t>
            </a:r>
            <a:r>
              <a:rPr lang="en-US" sz="2000" i="1" dirty="0"/>
              <a:t>: </a:t>
            </a:r>
            <a:r>
              <a:rPr lang="en-US" sz="2000" i="1" dirty="0" err="1"/>
              <a:t>lördagar</a:t>
            </a:r>
            <a:r>
              <a:rPr lang="en-US" sz="2000" i="1" dirty="0"/>
              <a:t> </a:t>
            </a:r>
            <a:r>
              <a:rPr lang="en-US" sz="2000" i="1" dirty="0" err="1"/>
              <a:t>Munkmora</a:t>
            </a:r>
            <a:r>
              <a:rPr lang="en-US" sz="2000" i="1" dirty="0"/>
              <a:t> kl. 09-10:30</a:t>
            </a:r>
          </a:p>
          <a:p>
            <a:pPr marL="0" indent="0">
              <a:buNone/>
            </a:pPr>
            <a:endParaRPr lang="en-US" sz="2000" dirty="0"/>
          </a:p>
          <a:p>
            <a:pPr marL="0" indent="0">
              <a:buNone/>
            </a:pPr>
            <a:r>
              <a:rPr lang="en-US" sz="2000" dirty="0" err="1"/>
              <a:t>Utesäsongen</a:t>
            </a:r>
            <a:r>
              <a:rPr lang="en-US" sz="2000" dirty="0"/>
              <a:t> 2025:</a:t>
            </a:r>
          </a:p>
          <a:p>
            <a:pPr marL="457200" indent="-457200">
              <a:buAutoNum type="arabicPeriod"/>
            </a:pPr>
            <a:r>
              <a:rPr lang="en-US" sz="2000" dirty="0" err="1"/>
              <a:t>Två</a:t>
            </a:r>
            <a:r>
              <a:rPr lang="en-US" sz="2000" dirty="0"/>
              <a:t> </a:t>
            </a:r>
            <a:r>
              <a:rPr lang="en-US" sz="2000" dirty="0" err="1"/>
              <a:t>träningar</a:t>
            </a:r>
            <a:r>
              <a:rPr lang="en-US" sz="2000" dirty="0"/>
              <a:t> i </a:t>
            </a:r>
            <a:r>
              <a:rPr lang="en-US" sz="2000" dirty="0" err="1"/>
              <a:t>veckan</a:t>
            </a:r>
            <a:r>
              <a:rPr lang="en-US" sz="2000" dirty="0"/>
              <a:t> á 60-75 </a:t>
            </a:r>
            <a:r>
              <a:rPr lang="en-US" sz="2000" dirty="0" err="1"/>
              <a:t>minuter</a:t>
            </a:r>
            <a:endParaRPr lang="en-US" sz="2000" dirty="0"/>
          </a:p>
          <a:p>
            <a:pPr marL="457200" indent="-457200">
              <a:buAutoNum type="arabicPeriod"/>
            </a:pPr>
            <a:r>
              <a:rPr lang="en-US" sz="2000" dirty="0" err="1"/>
              <a:t>Preliminärt</a:t>
            </a:r>
            <a:r>
              <a:rPr lang="en-US" sz="2000" dirty="0"/>
              <a:t> </a:t>
            </a:r>
            <a:r>
              <a:rPr lang="en-US" sz="2000" dirty="0" err="1"/>
              <a:t>träningshelg</a:t>
            </a:r>
            <a:r>
              <a:rPr lang="en-US" sz="2000" dirty="0"/>
              <a:t> </a:t>
            </a:r>
            <a:r>
              <a:rPr lang="en-US" sz="2000" dirty="0" err="1"/>
              <a:t>och</a:t>
            </a:r>
            <a:r>
              <a:rPr lang="en-US" sz="2000" dirty="0"/>
              <a:t> </a:t>
            </a:r>
            <a:r>
              <a:rPr lang="en-US" sz="2000" dirty="0" err="1"/>
              <a:t>träningsmatcher</a:t>
            </a:r>
            <a:r>
              <a:rPr lang="en-US" sz="2000" dirty="0"/>
              <a:t> under </a:t>
            </a:r>
            <a:r>
              <a:rPr lang="en-US" sz="2000" dirty="0" err="1"/>
              <a:t>försäsongen</a:t>
            </a:r>
            <a:r>
              <a:rPr lang="en-US" sz="2000" dirty="0"/>
              <a:t> mars/</a:t>
            </a:r>
            <a:r>
              <a:rPr lang="en-US" sz="2000" dirty="0" err="1"/>
              <a:t>april</a:t>
            </a:r>
            <a:endParaRPr lang="en-US" sz="2000" dirty="0"/>
          </a:p>
          <a:p>
            <a:pPr marL="0" indent="0">
              <a:buNone/>
            </a:pPr>
            <a:endParaRPr lang="sv-SE" sz="2000" dirty="0"/>
          </a:p>
        </p:txBody>
      </p:sp>
      <p:pic>
        <p:nvPicPr>
          <p:cNvPr id="6" name="Picture 5">
            <a:extLst>
              <a:ext uri="{FF2B5EF4-FFF2-40B4-BE49-F238E27FC236}">
                <a16:creationId xmlns:a16="http://schemas.microsoft.com/office/drawing/2014/main" id="{0F5B1103-E072-0FDD-3969-D9874512750A}"/>
              </a:ext>
            </a:extLst>
          </p:cNvPr>
          <p:cNvPicPr>
            <a:picLocks noChangeAspect="1"/>
          </p:cNvPicPr>
          <p:nvPr/>
        </p:nvPicPr>
        <p:blipFill>
          <a:blip r:embed="rId2"/>
          <a:stretch>
            <a:fillRect/>
          </a:stretch>
        </p:blipFill>
        <p:spPr>
          <a:xfrm>
            <a:off x="10347474" y="119452"/>
            <a:ext cx="1600408" cy="1464341"/>
          </a:xfrm>
          <a:prstGeom prst="rect">
            <a:avLst/>
          </a:prstGeom>
        </p:spPr>
      </p:pic>
    </p:spTree>
    <p:extLst>
      <p:ext uri="{BB962C8B-B14F-4D97-AF65-F5344CB8AC3E}">
        <p14:creationId xmlns:p14="http://schemas.microsoft.com/office/powerpoint/2010/main" val="403060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8B33-CAB5-4796-344A-E8ACAE7FE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3B46B-7AFE-F787-E9B5-BE2FEBB3B97D}"/>
              </a:ext>
            </a:extLst>
          </p:cNvPr>
          <p:cNvSpPr>
            <a:spLocks noGrp="1"/>
          </p:cNvSpPr>
          <p:nvPr>
            <p:ph type="title" idx="4294967295"/>
          </p:nvPr>
        </p:nvSpPr>
        <p:spPr>
          <a:xfrm>
            <a:off x="301509" y="-115201"/>
            <a:ext cx="3747052" cy="1366486"/>
          </a:xfrm>
        </p:spPr>
        <p:txBody>
          <a:bodyPr/>
          <a:lstStyle/>
          <a:p>
            <a:r>
              <a:rPr lang="en-US" dirty="0"/>
              <a:t>En </a:t>
            </a:r>
            <a:r>
              <a:rPr lang="en-US" b="1" dirty="0">
                <a:solidFill>
                  <a:srgbClr val="FF0000"/>
                </a:solidFill>
              </a:rPr>
              <a:t>GIF</a:t>
            </a:r>
            <a:r>
              <a:rPr lang="en-US" dirty="0"/>
              <a:t>-</a:t>
            </a:r>
            <a:r>
              <a:rPr lang="en-US" dirty="0" err="1"/>
              <a:t>förälder</a:t>
            </a:r>
            <a:endParaRPr lang="en-US" dirty="0"/>
          </a:p>
        </p:txBody>
      </p:sp>
      <p:sp>
        <p:nvSpPr>
          <p:cNvPr id="3" name="Content Placeholder 2">
            <a:extLst>
              <a:ext uri="{FF2B5EF4-FFF2-40B4-BE49-F238E27FC236}">
                <a16:creationId xmlns:a16="http://schemas.microsoft.com/office/drawing/2014/main" id="{6C881878-E11B-AA91-BF3D-ACD0AA473F8F}"/>
              </a:ext>
            </a:extLst>
          </p:cNvPr>
          <p:cNvSpPr>
            <a:spLocks noGrp="1"/>
          </p:cNvSpPr>
          <p:nvPr>
            <p:ph sz="half" idx="4294967295"/>
          </p:nvPr>
        </p:nvSpPr>
        <p:spPr>
          <a:xfrm>
            <a:off x="689259" y="1083145"/>
            <a:ext cx="9738109" cy="500648"/>
          </a:xfrm>
        </p:spPr>
        <p:txBody>
          <a:bodyPr>
            <a:normAutofit lnSpcReduction="10000"/>
          </a:bodyPr>
          <a:lstStyle/>
          <a:p>
            <a:pPr marL="0" indent="0">
              <a:buNone/>
            </a:pPr>
            <a:r>
              <a:rPr lang="sv-SE" sz="1200" dirty="0"/>
              <a:t>Alla våra ledare arbetar ideellt och lägger med glädje ner många timmar varje vecka för att göra det bästa möjliga för våra fotbollsspelande barn. </a:t>
            </a:r>
            <a:endParaRPr lang="en-US" sz="1200" dirty="0"/>
          </a:p>
        </p:txBody>
      </p:sp>
      <p:pic>
        <p:nvPicPr>
          <p:cNvPr id="6" name="Picture 5">
            <a:extLst>
              <a:ext uri="{FF2B5EF4-FFF2-40B4-BE49-F238E27FC236}">
                <a16:creationId xmlns:a16="http://schemas.microsoft.com/office/drawing/2014/main" id="{5830FC68-EB10-B2EF-6DE5-E9CDB2FD5781}"/>
              </a:ext>
            </a:extLst>
          </p:cNvPr>
          <p:cNvPicPr>
            <a:picLocks noChangeAspect="1"/>
          </p:cNvPicPr>
          <p:nvPr/>
        </p:nvPicPr>
        <p:blipFill>
          <a:blip r:embed="rId2"/>
          <a:stretch>
            <a:fillRect/>
          </a:stretch>
        </p:blipFill>
        <p:spPr>
          <a:xfrm>
            <a:off x="10347474" y="119452"/>
            <a:ext cx="1600408" cy="1464341"/>
          </a:xfrm>
          <a:prstGeom prst="rect">
            <a:avLst/>
          </a:prstGeom>
        </p:spPr>
      </p:pic>
      <p:sp>
        <p:nvSpPr>
          <p:cNvPr id="5" name="Content Placeholder 2">
            <a:extLst>
              <a:ext uri="{FF2B5EF4-FFF2-40B4-BE49-F238E27FC236}">
                <a16:creationId xmlns:a16="http://schemas.microsoft.com/office/drawing/2014/main" id="{65C602F6-AFEE-31C2-FF14-21DDBF62D183}"/>
              </a:ext>
            </a:extLst>
          </p:cNvPr>
          <p:cNvSpPr txBox="1">
            <a:spLocks/>
          </p:cNvSpPr>
          <p:nvPr/>
        </p:nvSpPr>
        <p:spPr>
          <a:xfrm>
            <a:off x="689258" y="1659307"/>
            <a:ext cx="4283795" cy="1871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sv-SE" sz="1200" dirty="0"/>
              <a:t>Föreningen och laget behöver dessutom hjälp från dig som inte är aktiv vårdnadshavare, bla i form av:</a:t>
            </a:r>
          </a:p>
          <a:p>
            <a:r>
              <a:rPr lang="sv-SE" sz="1200" dirty="0"/>
              <a:t>Aktivt deltagande vid möten för vårdnadshavare </a:t>
            </a:r>
          </a:p>
          <a:p>
            <a:r>
              <a:rPr lang="sv-SE" sz="1200" dirty="0"/>
              <a:t>Skjuts till matcher och träningar </a:t>
            </a:r>
          </a:p>
          <a:p>
            <a:r>
              <a:rPr lang="sv-SE" sz="1200" dirty="0"/>
              <a:t>Att tvätta matchtröjor och tävlingskläder</a:t>
            </a:r>
          </a:p>
          <a:p>
            <a:r>
              <a:rPr lang="sv-SE" sz="1200" dirty="0"/>
              <a:t>Fikaförsäljning</a:t>
            </a:r>
          </a:p>
          <a:p>
            <a:pPr marL="0" indent="0">
              <a:buNone/>
            </a:pPr>
            <a:endParaRPr lang="sv-SE" dirty="0"/>
          </a:p>
          <a:p>
            <a:pPr marL="0" indent="0">
              <a:buNone/>
            </a:pPr>
            <a:endParaRPr lang="sv-SE" dirty="0"/>
          </a:p>
          <a:p>
            <a:pPr marL="0" indent="0">
              <a:buFont typeface="Wingdings" panose="05000000000000000000" pitchFamily="2" charset="2"/>
              <a:buNone/>
            </a:pPr>
            <a:endParaRPr lang="sv-SE" dirty="0"/>
          </a:p>
          <a:p>
            <a:pPr marL="0" indent="0">
              <a:buFont typeface="Wingdings" panose="05000000000000000000" pitchFamily="2" charset="2"/>
              <a:buNone/>
            </a:pPr>
            <a:endParaRPr lang="en-US" dirty="0"/>
          </a:p>
        </p:txBody>
      </p:sp>
      <p:sp>
        <p:nvSpPr>
          <p:cNvPr id="7" name="Content Placeholder 2">
            <a:extLst>
              <a:ext uri="{FF2B5EF4-FFF2-40B4-BE49-F238E27FC236}">
                <a16:creationId xmlns:a16="http://schemas.microsoft.com/office/drawing/2014/main" id="{E6D64488-56CC-4B4D-F49D-6BC6A9871EB4}"/>
              </a:ext>
            </a:extLst>
          </p:cNvPr>
          <p:cNvSpPr txBox="1">
            <a:spLocks/>
          </p:cNvSpPr>
          <p:nvPr/>
        </p:nvSpPr>
        <p:spPr>
          <a:xfrm>
            <a:off x="5558313" y="1654628"/>
            <a:ext cx="6288782" cy="488253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sv-SE" sz="4800" dirty="0"/>
              <a:t>Vår verksamhet bedrivs för barn som vill utöva idrott med sina kompisar för att de tycker det är roligt. Jag som vårdnadshavare är en förebild och därför: </a:t>
            </a:r>
          </a:p>
          <a:p>
            <a:r>
              <a:rPr lang="sv-SE" sz="4800" dirty="0"/>
              <a:t>Respekterar jag alltid domaren och funktionärer och hjälper dem i sina roller. </a:t>
            </a:r>
          </a:p>
          <a:p>
            <a:r>
              <a:rPr lang="sv-SE" sz="4800" dirty="0"/>
              <a:t>Har jag en positiv attityd till motståndarna och deras vårdnadshavare och förespråkar rent spel och laganda. </a:t>
            </a:r>
          </a:p>
          <a:p>
            <a:r>
              <a:rPr lang="sv-SE" sz="4800" dirty="0"/>
              <a:t>Hejar jag på ett positivt sätt på hela laget i med- och motgång. En spelare gör inget lag, men ett lag gör en spelare! </a:t>
            </a:r>
          </a:p>
          <a:p>
            <a:r>
              <a:rPr lang="sv-SE" sz="4800" dirty="0"/>
              <a:t>Hjälper jag mitt barn att ta ansvar för sina egna handlingar och utveckling. </a:t>
            </a:r>
          </a:p>
          <a:p>
            <a:r>
              <a:rPr lang="sv-SE" sz="4800" dirty="0"/>
              <a:t>Uppmuntrar och hejar jag på mitt barn i träning och match men jag överlåter coachning till tränarna. </a:t>
            </a:r>
          </a:p>
          <a:p>
            <a:r>
              <a:rPr lang="sv-SE" sz="4800" dirty="0"/>
              <a:t>Uppmuntrar jag mitt/mina barn att gå på träningar utan att tvinga och hjälper barnet/barnen att komma i tid, ha rätt utrustning och frånvaroanmäla sig. </a:t>
            </a:r>
          </a:p>
          <a:p>
            <a:r>
              <a:rPr lang="sv-SE" sz="4800" dirty="0"/>
              <a:t>Förstår jag gränsen mellan att vara vårdnadshavare och ledare och låter tränarna, oavsett om det är andra vårdnadshavare eller externa tränare, sköta verksamheten. </a:t>
            </a:r>
          </a:p>
          <a:p>
            <a:r>
              <a:rPr lang="sv-SE" sz="4800" dirty="0"/>
              <a:t>Frågar jag inte efter resultat, jag stöttar genom att fråga om upplevelsen i träning och match. </a:t>
            </a:r>
          </a:p>
          <a:p>
            <a:r>
              <a:rPr lang="sv-SE" sz="4800" dirty="0"/>
              <a:t>Även som vårdnadshavare företräder man Gustavsbergs IF och vår förening tar aktivt avstånd från rasism, diskriminering, våld och fusk. Rent spel och respekt för alla människor är viktiga för att verksamheten ska fungera. </a:t>
            </a:r>
          </a:p>
          <a:p>
            <a:pPr marL="0" indent="0">
              <a:buNone/>
            </a:pPr>
            <a:endParaRPr lang="sv-SE" dirty="0"/>
          </a:p>
          <a:p>
            <a:pPr marL="0" indent="0">
              <a:buFont typeface="Wingdings" panose="05000000000000000000" pitchFamily="2" charset="2"/>
              <a:buNone/>
            </a:pPr>
            <a:endParaRPr lang="sv-SE" dirty="0"/>
          </a:p>
          <a:p>
            <a:pPr marL="0" indent="0">
              <a:buFont typeface="Wingdings" panose="05000000000000000000" pitchFamily="2" charset="2"/>
              <a:buNone/>
            </a:pPr>
            <a:endParaRPr lang="en-US" dirty="0"/>
          </a:p>
        </p:txBody>
      </p:sp>
      <p:pic>
        <p:nvPicPr>
          <p:cNvPr id="9" name="Picture 8" descr="A couple of men cooking food on a grill&#10;&#10;Description automatically generated">
            <a:extLst>
              <a:ext uri="{FF2B5EF4-FFF2-40B4-BE49-F238E27FC236}">
                <a16:creationId xmlns:a16="http://schemas.microsoft.com/office/drawing/2014/main" id="{993F426E-022A-4727-054D-B4546C0D7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58" y="3605831"/>
            <a:ext cx="3459745" cy="2594809"/>
          </a:xfrm>
          <a:prstGeom prst="rect">
            <a:avLst/>
          </a:prstGeom>
        </p:spPr>
      </p:pic>
    </p:spTree>
    <p:extLst>
      <p:ext uri="{BB962C8B-B14F-4D97-AF65-F5344CB8AC3E}">
        <p14:creationId xmlns:p14="http://schemas.microsoft.com/office/powerpoint/2010/main" val="262149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5065</TotalTime>
  <Words>1155</Words>
  <Application>Microsoft Office PowerPoint</Application>
  <PresentationFormat>Bredbild</PresentationFormat>
  <Paragraphs>131</Paragraphs>
  <Slides>10</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Calibri</vt:lpstr>
      <vt:lpstr>Calibri Light</vt:lpstr>
      <vt:lpstr>Courier New</vt:lpstr>
      <vt:lpstr>Rockwell</vt:lpstr>
      <vt:lpstr>Wingdings</vt:lpstr>
      <vt:lpstr>Atlas</vt:lpstr>
      <vt:lpstr>Gustavsbergs IF Fotboll – F2015</vt:lpstr>
      <vt:lpstr>Agenda</vt:lpstr>
      <vt:lpstr>Den RÖDA tråden</vt:lpstr>
      <vt:lpstr>GIFs policy för spelarutbildning - individanpassning </vt:lpstr>
      <vt:lpstr>Hur jobbar vårt lag med individanpassning?</vt:lpstr>
      <vt:lpstr>Match- och seriespel 2025: St Eriks-Cupen/Sanktan</vt:lpstr>
      <vt:lpstr>Hur gör vi 2025? Lagets vägval och principer</vt:lpstr>
      <vt:lpstr>Träning under vinter 2024/2025</vt:lpstr>
      <vt:lpstr>En GIF-förälder</vt:lpstr>
      <vt:lpstr>Medskick!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Irma Nisu</dc:creator>
  <cp:lastModifiedBy>Malin Sahlén</cp:lastModifiedBy>
  <cp:revision>2</cp:revision>
  <dcterms:created xsi:type="dcterms:W3CDTF">2024-10-23T12:00:57Z</dcterms:created>
  <dcterms:modified xsi:type="dcterms:W3CDTF">2024-11-25T17:53:03Z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