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4"/>
  </p:sldMasterIdLst>
  <p:notesMasterIdLst>
    <p:notesMasterId r:id="rId41"/>
  </p:notesMasterIdLst>
  <p:handoutMasterIdLst>
    <p:handoutMasterId r:id="rId42"/>
  </p:handoutMasterIdLst>
  <p:sldIdLst>
    <p:sldId id="270" r:id="rId5"/>
    <p:sldId id="271" r:id="rId6"/>
    <p:sldId id="305" r:id="rId7"/>
    <p:sldId id="306" r:id="rId8"/>
    <p:sldId id="279" r:id="rId9"/>
    <p:sldId id="272" r:id="rId10"/>
    <p:sldId id="275" r:id="rId11"/>
    <p:sldId id="276" r:id="rId12"/>
    <p:sldId id="277" r:id="rId13"/>
    <p:sldId id="278" r:id="rId14"/>
    <p:sldId id="280" r:id="rId15"/>
    <p:sldId id="285" r:id="rId16"/>
    <p:sldId id="287" r:id="rId17"/>
    <p:sldId id="286" r:id="rId18"/>
    <p:sldId id="283" r:id="rId19"/>
    <p:sldId id="284" r:id="rId20"/>
    <p:sldId id="282" r:id="rId21"/>
    <p:sldId id="281" r:id="rId22"/>
    <p:sldId id="289" r:id="rId23"/>
    <p:sldId id="290" r:id="rId24"/>
    <p:sldId id="291" r:id="rId25"/>
    <p:sldId id="288" r:id="rId26"/>
    <p:sldId id="292" r:id="rId27"/>
    <p:sldId id="293" r:id="rId28"/>
    <p:sldId id="294" r:id="rId29"/>
    <p:sldId id="295" r:id="rId30"/>
    <p:sldId id="296" r:id="rId31"/>
    <p:sldId id="297" r:id="rId32"/>
    <p:sldId id="298" r:id="rId33"/>
    <p:sldId id="299" r:id="rId34"/>
    <p:sldId id="300" r:id="rId35"/>
    <p:sldId id="301" r:id="rId36"/>
    <p:sldId id="302" r:id="rId37"/>
    <p:sldId id="303" r:id="rId38"/>
    <p:sldId id="304" r:id="rId39"/>
    <p:sldId id="307" r:id="rId4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allsidorna enligt skiss" id="{0332FA32-E790-4CD3-86B6-B248B4EADE8B}">
          <p14:sldIdLst>
            <p14:sldId id="270"/>
            <p14:sldId id="271"/>
            <p14:sldId id="305"/>
            <p14:sldId id="306"/>
            <p14:sldId id="279"/>
            <p14:sldId id="272"/>
            <p14:sldId id="275"/>
            <p14:sldId id="276"/>
            <p14:sldId id="277"/>
            <p14:sldId id="278"/>
            <p14:sldId id="280"/>
            <p14:sldId id="285"/>
            <p14:sldId id="287"/>
            <p14:sldId id="286"/>
            <p14:sldId id="283"/>
            <p14:sldId id="284"/>
            <p14:sldId id="282"/>
            <p14:sldId id="281"/>
            <p14:sldId id="289"/>
            <p14:sldId id="290"/>
            <p14:sldId id="291"/>
            <p14:sldId id="288"/>
            <p14:sldId id="292"/>
            <p14:sldId id="293"/>
            <p14:sldId id="294"/>
            <p14:sldId id="295"/>
            <p14:sldId id="296"/>
            <p14:sldId id="297"/>
            <p14:sldId id="298"/>
            <p14:sldId id="299"/>
            <p14:sldId id="300"/>
            <p14:sldId id="301"/>
            <p14:sldId id="302"/>
            <p14:sldId id="303"/>
            <p14:sldId id="304"/>
            <p14:sldId id="30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76"/>
    <p:restoredTop sz="74695"/>
  </p:normalViewPr>
  <p:slideViewPr>
    <p:cSldViewPr snapToGrid="0">
      <p:cViewPr varScale="1">
        <p:scale>
          <a:sx n="83" d="100"/>
          <a:sy n="83" d="100"/>
        </p:scale>
        <p:origin x="1392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26CA3076-48EE-4D90-AF72-0859E7386BD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DEDADE7-8D5C-4DC7-8AD9-B8924514CA1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D683B1-67FE-4DAF-A90D-2AD2A1A21812}" type="datetimeFigureOut">
              <a:rPr lang="sv-SE" smtClean="0"/>
              <a:t>2019-12-01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296765D-F510-4463-BC2E-07C0A8CF4C1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012A4D3-E527-4A19-9C99-D983D64A739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7ED39F-3EDD-490E-A12A-A5BE458A854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921042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92141-416E-49B0-82D1-A68B9C506992}" type="datetimeFigureOut">
              <a:rPr lang="sv-SE" smtClean="0"/>
              <a:t>2019-12-01</a:t>
            </a:fld>
            <a:endParaRPr lang="sv-SE" dirty="0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 dirty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B863A3-F6DA-432C-A68C-0B1EB56ED58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06493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B863A3-F6DA-432C-A68C-0B1EB56ED58E}" type="slidenum">
              <a:rPr lang="sv-SE" smtClean="0"/>
              <a:t>0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639567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sid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D3E94F94-17D9-4A37-8863-5976C764DF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56897" y="2616299"/>
            <a:ext cx="6628703" cy="1260376"/>
          </a:xfrm>
        </p:spPr>
        <p:txBody>
          <a:bodyPr anchor="t" anchorCtr="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skriva rubrik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656897" y="4433986"/>
            <a:ext cx="4639503" cy="566639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defRPr sz="11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Presentatörens namn</a:t>
            </a:r>
          </a:p>
        </p:txBody>
      </p:sp>
      <p:cxnSp>
        <p:nvCxnSpPr>
          <p:cNvPr id="11" name="Rak koppling 10">
            <a:extLst>
              <a:ext uri="{FF2B5EF4-FFF2-40B4-BE49-F238E27FC236}">
                <a16:creationId xmlns:a16="http://schemas.microsoft.com/office/drawing/2014/main" id="{5EECE34A-7D3D-49E5-885E-D1525204167C}"/>
              </a:ext>
            </a:extLst>
          </p:cNvPr>
          <p:cNvCxnSpPr/>
          <p:nvPr userDrawn="1"/>
        </p:nvCxnSpPr>
        <p:spPr>
          <a:xfrm>
            <a:off x="515937" y="403225"/>
            <a:ext cx="10728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6AA6886F-C0AD-4986-AA6F-2503BF6ED7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66451" y="1627664"/>
            <a:ext cx="2190100" cy="3502799"/>
          </a:xfrm>
          <a:prstGeom prst="rect">
            <a:avLst/>
          </a:prstGeom>
        </p:spPr>
      </p:pic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396BEC56-A592-4E2C-940B-D26AB00743E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56897" y="2299442"/>
            <a:ext cx="2524953" cy="251671"/>
          </a:xfrm>
        </p:spPr>
        <p:txBody>
          <a:bodyPr/>
          <a:lstStyle>
            <a:lvl1pPr marL="0" indent="0">
              <a:buFontTx/>
              <a:buNone/>
              <a:defRPr sz="11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Datum </a:t>
            </a:r>
          </a:p>
        </p:txBody>
      </p:sp>
    </p:spTree>
    <p:extLst>
      <p:ext uri="{BB962C8B-B14F-4D97-AF65-F5344CB8AC3E}">
        <p14:creationId xmlns:p14="http://schemas.microsoft.com/office/powerpoint/2010/main" val="1816779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dirty="0"/>
              <a:t>2017.xx.xx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sv-SE" dirty="0"/>
              <a:t>Sidhuvud om man väljer att infoga en sådan i sin presentation</a:t>
            </a:r>
          </a:p>
        </p:txBody>
      </p:sp>
    </p:spTree>
    <p:extLst>
      <p:ext uri="{BB962C8B-B14F-4D97-AF65-F5344CB8AC3E}">
        <p14:creationId xmlns:p14="http://schemas.microsoft.com/office/powerpoint/2010/main" val="2582784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datum 7">
            <a:extLst>
              <a:ext uri="{FF2B5EF4-FFF2-40B4-BE49-F238E27FC236}">
                <a16:creationId xmlns:a16="http://schemas.microsoft.com/office/drawing/2014/main" id="{A399D945-546C-4F49-AA95-9EC550520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dirty="0"/>
              <a:t>2017.xx.xx</a:t>
            </a:r>
          </a:p>
        </p:txBody>
      </p:sp>
      <p:sp>
        <p:nvSpPr>
          <p:cNvPr id="9" name="Platshållare för sidfot 8">
            <a:extLst>
              <a:ext uri="{FF2B5EF4-FFF2-40B4-BE49-F238E27FC236}">
                <a16:creationId xmlns:a16="http://schemas.microsoft.com/office/drawing/2014/main" id="{16E003A7-1DD6-4630-AA32-D032A1BF7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sv-SE" dirty="0"/>
              <a:t>Sidhuvud om man väljer att infoga en sådan i sin presentation</a:t>
            </a:r>
          </a:p>
        </p:txBody>
      </p:sp>
    </p:spTree>
    <p:extLst>
      <p:ext uri="{BB962C8B-B14F-4D97-AF65-F5344CB8AC3E}">
        <p14:creationId xmlns:p14="http://schemas.microsoft.com/office/powerpoint/2010/main" val="3123007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Kapitelsida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784226" y="2062214"/>
            <a:ext cx="5092699" cy="597052"/>
          </a:xfrm>
        </p:spPr>
        <p:txBody>
          <a:bodyPr/>
          <a:lstStyle>
            <a:lvl1pPr marL="0" indent="0" algn="l">
              <a:buNone/>
              <a:defRPr sz="43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Kapitelnummer</a:t>
            </a:r>
          </a:p>
        </p:txBody>
      </p:sp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784226" y="2763785"/>
            <a:ext cx="5092699" cy="3221090"/>
          </a:xfrm>
        </p:spPr>
        <p:txBody>
          <a:bodyPr anchor="t" anchorCtr="0"/>
          <a:lstStyle>
            <a:lvl1pPr algn="l">
              <a:defRPr sz="43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skriva rubrik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6080442" y="131444"/>
            <a:ext cx="2129345" cy="21909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2017.xx.xx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540702" y="131444"/>
            <a:ext cx="5336222" cy="219093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Sidhuvud om man väljer att infoga en sådan i sin presentation</a:t>
            </a:r>
          </a:p>
        </p:txBody>
      </p:sp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9FC76B35-40F8-424D-9316-DC489A9D206B}"/>
              </a:ext>
            </a:extLst>
          </p:cNvPr>
          <p:cNvCxnSpPr/>
          <p:nvPr userDrawn="1"/>
        </p:nvCxnSpPr>
        <p:spPr>
          <a:xfrm>
            <a:off x="515937" y="403225"/>
            <a:ext cx="10728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Bildobjekt 8">
            <a:extLst>
              <a:ext uri="{FF2B5EF4-FFF2-40B4-BE49-F238E27FC236}">
                <a16:creationId xmlns:a16="http://schemas.microsoft.com/office/drawing/2014/main" id="{0BB9BDB5-7A8E-4DD4-9217-2D5DC4DA561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97829" y="213689"/>
            <a:ext cx="467221" cy="747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11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Kapitelsida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784225" y="2062214"/>
            <a:ext cx="5092699" cy="597052"/>
          </a:xfrm>
        </p:spPr>
        <p:txBody>
          <a:bodyPr/>
          <a:lstStyle>
            <a:lvl1pPr marL="0" indent="0" algn="l">
              <a:buNone/>
              <a:defRPr sz="43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Kapitelnummer</a:t>
            </a:r>
          </a:p>
        </p:txBody>
      </p:sp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784225" y="2763785"/>
            <a:ext cx="5092699" cy="3221090"/>
          </a:xfrm>
        </p:spPr>
        <p:txBody>
          <a:bodyPr anchor="t" anchorCtr="0"/>
          <a:lstStyle>
            <a:lvl1pPr algn="l">
              <a:defRPr sz="43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skriva rubrik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6080442" y="131444"/>
            <a:ext cx="2129345" cy="21909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2017.xx.xx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540702" y="131444"/>
            <a:ext cx="5336222" cy="219093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Sidhuvud om man väljer att infoga en sådan i sin presentation</a:t>
            </a:r>
          </a:p>
        </p:txBody>
      </p:sp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9FC76B35-40F8-424D-9316-DC489A9D206B}"/>
              </a:ext>
            </a:extLst>
          </p:cNvPr>
          <p:cNvCxnSpPr/>
          <p:nvPr userDrawn="1"/>
        </p:nvCxnSpPr>
        <p:spPr>
          <a:xfrm>
            <a:off x="515937" y="403225"/>
            <a:ext cx="10728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Bildobjekt 8">
            <a:extLst>
              <a:ext uri="{FF2B5EF4-FFF2-40B4-BE49-F238E27FC236}">
                <a16:creationId xmlns:a16="http://schemas.microsoft.com/office/drawing/2014/main" id="{4A0DAFAF-36A7-48D6-A170-6260519D5BA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97829" y="209551"/>
            <a:ext cx="467221" cy="747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409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784225" y="1459577"/>
            <a:ext cx="2339975" cy="1979255"/>
          </a:xfrm>
        </p:spPr>
        <p:txBody>
          <a:bodyPr anchor="t" anchorCtr="0"/>
          <a:lstStyle>
            <a:lvl1pPr algn="l">
              <a:defRPr sz="4300">
                <a:solidFill>
                  <a:schemeClr val="bg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0BFF101C-C86F-4515-A419-2CCAA0751BB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21624" y="1459578"/>
            <a:ext cx="7606739" cy="4535130"/>
          </a:xfrm>
        </p:spPr>
        <p:txBody>
          <a:bodyPr/>
          <a:lstStyle>
            <a:lvl1pPr marL="0" indent="0" defTabSz="7620000">
              <a:buNone/>
              <a:tabLst>
                <a:tab pos="1435100" algn="l"/>
                <a:tab pos="6724650" algn="l"/>
              </a:tabLst>
              <a:defRPr>
                <a:solidFill>
                  <a:schemeClr val="bg1"/>
                </a:solidFill>
              </a:defRPr>
            </a:lvl1pPr>
            <a:lvl2pPr marL="198000" indent="0" defTabSz="7620000">
              <a:buNone/>
              <a:tabLst>
                <a:tab pos="1612900" algn="l"/>
                <a:tab pos="6724650" algn="l"/>
              </a:tabLst>
              <a:defRPr>
                <a:solidFill>
                  <a:schemeClr val="bg1"/>
                </a:solidFill>
              </a:defRPr>
            </a:lvl2pPr>
            <a:lvl3pPr marL="396000" indent="0" defTabSz="7620000">
              <a:buNone/>
              <a:tabLst>
                <a:tab pos="1612900" algn="l"/>
                <a:tab pos="6724650" algn="l"/>
              </a:tabLst>
              <a:defRPr>
                <a:solidFill>
                  <a:schemeClr val="bg1"/>
                </a:solidFill>
              </a:defRPr>
            </a:lvl3pPr>
            <a:lvl4pPr marL="594000" indent="0" defTabSz="7620000">
              <a:buNone/>
              <a:tabLst>
                <a:tab pos="1612900" algn="l"/>
                <a:tab pos="6724650" algn="l"/>
              </a:tabLst>
              <a:defRPr>
                <a:solidFill>
                  <a:schemeClr val="bg1"/>
                </a:solidFill>
              </a:defRPr>
            </a:lvl4pPr>
            <a:lvl5pPr marL="792000" indent="0" defTabSz="7620000">
              <a:buNone/>
              <a:tabLst>
                <a:tab pos="1612900" algn="l"/>
                <a:tab pos="6724650" algn="l"/>
              </a:tabLs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6080442" y="131444"/>
            <a:ext cx="2129345" cy="21909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2017.xx.xx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540702" y="131444"/>
            <a:ext cx="5336222" cy="219093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Sidhuvud om man väljer att infoga en sådan i sin presentation</a:t>
            </a:r>
          </a:p>
        </p:txBody>
      </p:sp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9FC76B35-40F8-424D-9316-DC489A9D206B}"/>
              </a:ext>
            </a:extLst>
          </p:cNvPr>
          <p:cNvCxnSpPr/>
          <p:nvPr userDrawn="1"/>
        </p:nvCxnSpPr>
        <p:spPr>
          <a:xfrm>
            <a:off x="515937" y="403225"/>
            <a:ext cx="10728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ruta 16">
            <a:extLst>
              <a:ext uri="{FF2B5EF4-FFF2-40B4-BE49-F238E27FC236}">
                <a16:creationId xmlns:a16="http://schemas.microsoft.com/office/drawing/2014/main" id="{B92DFF91-C663-4B6C-B51E-1C833F49BCD2}"/>
              </a:ext>
            </a:extLst>
          </p:cNvPr>
          <p:cNvSpPr txBox="1"/>
          <p:nvPr userDrawn="1"/>
        </p:nvSpPr>
        <p:spPr>
          <a:xfrm>
            <a:off x="0" y="-517153"/>
            <a:ext cx="12192000" cy="40011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b" anchorCtr="0">
            <a:spAutoFit/>
          </a:bodyPr>
          <a:lstStyle/>
          <a:p>
            <a:r>
              <a:rPr lang="sv-S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För att komma till nästa information i agendan, använd TAB. Det finns tre tabbar i textplatshållaren. Rekommenderat är att använda linjal när man använder tabbar. Gå till Visa och klicka i Linjal.</a:t>
            </a:r>
          </a:p>
          <a:p>
            <a:r>
              <a:rPr lang="sv-S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Texten som ska vara i fetstil måste markeras manuellt.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95E7DE4A-BAF7-4CE9-8622-2EFD45A649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97830" y="209551"/>
            <a:ext cx="467221" cy="747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002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sida med toning över helbi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784225" y="1173479"/>
            <a:ext cx="6175376" cy="770256"/>
          </a:xfrm>
        </p:spPr>
        <p:txBody>
          <a:bodyPr anchor="b" anchorCtr="0"/>
          <a:lstStyle>
            <a:lvl1pPr algn="l">
              <a:defRPr sz="4600">
                <a:solidFill>
                  <a:schemeClr val="bg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12" name="Platshållare för text 11">
            <a:extLst>
              <a:ext uri="{FF2B5EF4-FFF2-40B4-BE49-F238E27FC236}">
                <a16:creationId xmlns:a16="http://schemas.microsoft.com/office/drawing/2014/main" id="{7E00B236-FC9A-4628-82B4-360364DBA9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84225" y="2561955"/>
            <a:ext cx="6175375" cy="3422921"/>
          </a:xfrm>
        </p:spPr>
        <p:txBody>
          <a:bodyPr/>
          <a:lstStyle>
            <a:lvl1pPr>
              <a:buClrTx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7" name="Bildobjekt 16">
            <a:extLst>
              <a:ext uri="{FF2B5EF4-FFF2-40B4-BE49-F238E27FC236}">
                <a16:creationId xmlns:a16="http://schemas.microsoft.com/office/drawing/2014/main" id="{74DE646D-F9AB-4AD0-94A0-A6FEBB5394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7829973" cy="6858000"/>
          </a:xfrm>
          <a:prstGeom prst="rect">
            <a:avLst/>
          </a:prstGeom>
        </p:spPr>
      </p:pic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6080442" y="131444"/>
            <a:ext cx="2129345" cy="21909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2017.xx.xx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540702" y="131444"/>
            <a:ext cx="5336222" cy="219093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Sidhuvud om man väljer att infoga en sådan i sin presentation</a:t>
            </a:r>
          </a:p>
        </p:txBody>
      </p:sp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9FC76B35-40F8-424D-9316-DC489A9D206B}"/>
              </a:ext>
            </a:extLst>
          </p:cNvPr>
          <p:cNvCxnSpPr/>
          <p:nvPr userDrawn="1"/>
        </p:nvCxnSpPr>
        <p:spPr>
          <a:xfrm>
            <a:off x="515937" y="403225"/>
            <a:ext cx="5436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D99FDF88-5034-42EA-BFD4-29B2F897DA64}"/>
              </a:ext>
            </a:extLst>
          </p:cNvPr>
          <p:cNvCxnSpPr/>
          <p:nvPr userDrawn="1"/>
        </p:nvCxnSpPr>
        <p:spPr>
          <a:xfrm>
            <a:off x="6065839" y="403225"/>
            <a:ext cx="518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ruta 17">
            <a:extLst>
              <a:ext uri="{FF2B5EF4-FFF2-40B4-BE49-F238E27FC236}">
                <a16:creationId xmlns:a16="http://schemas.microsoft.com/office/drawing/2014/main" id="{206FAC83-49D1-435A-A959-A2BFD8F4DF82}"/>
              </a:ext>
            </a:extLst>
          </p:cNvPr>
          <p:cNvSpPr txBox="1"/>
          <p:nvPr userDrawn="1"/>
        </p:nvSpPr>
        <p:spPr>
          <a:xfrm>
            <a:off x="0" y="-363264"/>
            <a:ext cx="12192000" cy="246221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b" anchorCtr="0">
            <a:spAutoFit/>
          </a:bodyPr>
          <a:lstStyle/>
          <a:p>
            <a:r>
              <a:rPr lang="sv-S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För att lägga till bild</a:t>
            </a:r>
            <a:r>
              <a:rPr lang="sv-SE" sz="10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i bakgrunden - </a:t>
            </a:r>
            <a:r>
              <a:rPr lang="sv-S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Högerklicka på tomt utrymme</a:t>
            </a:r>
            <a:r>
              <a:rPr lang="sv-SE" sz="10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. Välj Formatera bakgrund/Fyllning/Bild eller strukturfyllning och välj sedan önskad bild.</a:t>
            </a:r>
            <a:endParaRPr lang="sv-SE" sz="1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C37A3E55-43F9-4AAD-AE98-6483628C5CA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97829" y="209551"/>
            <a:ext cx="467221" cy="747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2974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sida med helbi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784225" y="1173479"/>
            <a:ext cx="6175376" cy="770256"/>
          </a:xfrm>
        </p:spPr>
        <p:txBody>
          <a:bodyPr anchor="b" anchorCtr="0"/>
          <a:lstStyle>
            <a:lvl1pPr algn="l">
              <a:defRPr sz="4600">
                <a:solidFill>
                  <a:schemeClr val="bg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12" name="Platshållare för text 11">
            <a:extLst>
              <a:ext uri="{FF2B5EF4-FFF2-40B4-BE49-F238E27FC236}">
                <a16:creationId xmlns:a16="http://schemas.microsoft.com/office/drawing/2014/main" id="{7E00B236-FC9A-4628-82B4-360364DBA9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84225" y="2561955"/>
            <a:ext cx="6175375" cy="3422921"/>
          </a:xfrm>
        </p:spPr>
        <p:txBody>
          <a:bodyPr/>
          <a:lstStyle>
            <a:lvl1pPr>
              <a:buClrTx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6080442" y="131444"/>
            <a:ext cx="2129345" cy="21909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2017.xx.xx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540702" y="131444"/>
            <a:ext cx="5336222" cy="219093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Sidhuvud om man väljer att infoga en sådan i sin presentation</a:t>
            </a:r>
          </a:p>
        </p:txBody>
      </p:sp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9FC76B35-40F8-424D-9316-DC489A9D206B}"/>
              </a:ext>
            </a:extLst>
          </p:cNvPr>
          <p:cNvCxnSpPr/>
          <p:nvPr userDrawn="1"/>
        </p:nvCxnSpPr>
        <p:spPr>
          <a:xfrm>
            <a:off x="515937" y="403225"/>
            <a:ext cx="5436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D99FDF88-5034-42EA-BFD4-29B2F897DA64}"/>
              </a:ext>
            </a:extLst>
          </p:cNvPr>
          <p:cNvCxnSpPr/>
          <p:nvPr userDrawn="1"/>
        </p:nvCxnSpPr>
        <p:spPr>
          <a:xfrm>
            <a:off x="6065839" y="403225"/>
            <a:ext cx="518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ruta 17">
            <a:extLst>
              <a:ext uri="{FF2B5EF4-FFF2-40B4-BE49-F238E27FC236}">
                <a16:creationId xmlns:a16="http://schemas.microsoft.com/office/drawing/2014/main" id="{206FAC83-49D1-435A-A959-A2BFD8F4DF82}"/>
              </a:ext>
            </a:extLst>
          </p:cNvPr>
          <p:cNvSpPr txBox="1"/>
          <p:nvPr userDrawn="1"/>
        </p:nvSpPr>
        <p:spPr>
          <a:xfrm>
            <a:off x="0" y="-363264"/>
            <a:ext cx="12192000" cy="246221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b" anchorCtr="0">
            <a:spAutoFit/>
          </a:bodyPr>
          <a:lstStyle/>
          <a:p>
            <a:r>
              <a:rPr lang="sv-S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För att lägga till bild</a:t>
            </a:r>
            <a:r>
              <a:rPr lang="sv-SE" sz="10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i bakgrunden - </a:t>
            </a:r>
            <a:r>
              <a:rPr lang="sv-S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Högerklicka på tomt utrymme</a:t>
            </a:r>
            <a:r>
              <a:rPr lang="sv-SE" sz="10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. Välj Formatera bakgrund/Fyllning/Bild eller strukturfyllning och välj sedan önskad bild.</a:t>
            </a:r>
            <a:endParaRPr lang="sv-SE" sz="1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03A1B802-8C23-409E-AB84-5553E96171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97829" y="209551"/>
            <a:ext cx="467221" cy="747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6008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 2-spal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784225" y="1173479"/>
            <a:ext cx="10242000" cy="770256"/>
          </a:xfrm>
        </p:spPr>
        <p:txBody>
          <a:bodyPr anchor="b" anchorCtr="0"/>
          <a:lstStyle>
            <a:lvl1pPr algn="l">
              <a:defRPr sz="4600">
                <a:solidFill>
                  <a:schemeClr val="accent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12" name="Platshållare för text 11">
            <a:extLst>
              <a:ext uri="{FF2B5EF4-FFF2-40B4-BE49-F238E27FC236}">
                <a16:creationId xmlns:a16="http://schemas.microsoft.com/office/drawing/2014/main" id="{7E00B236-FC9A-4628-82B4-360364DBA9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84225" y="2561955"/>
            <a:ext cx="4932363" cy="3422650"/>
          </a:xfrm>
        </p:spPr>
        <p:txBody>
          <a:bodyPr/>
          <a:lstStyle>
            <a:lvl1pPr>
              <a:buClrTx/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F91A900D-C141-4C7D-9EF7-EEF091B0A45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0" y="2562225"/>
            <a:ext cx="4932363" cy="342265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6080442" y="131444"/>
            <a:ext cx="2129345" cy="219093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2017.xx.xx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540702" y="131444"/>
            <a:ext cx="5336222" cy="219093"/>
          </a:xfrm>
        </p:spPr>
        <p:txBody>
          <a:bodyPr/>
          <a:lstStyle>
            <a:lvl1pPr algn="l">
              <a:defRPr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Sidhuvud om man väljer att infoga en sådan i sin presentation</a:t>
            </a:r>
          </a:p>
        </p:txBody>
      </p:sp>
    </p:spTree>
    <p:extLst>
      <p:ext uri="{BB962C8B-B14F-4D97-AF65-F5344CB8AC3E}">
        <p14:creationId xmlns:p14="http://schemas.microsoft.com/office/powerpoint/2010/main" val="29049191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och text 1-spal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6095999" y="1350455"/>
            <a:ext cx="4930225" cy="1294422"/>
          </a:xfrm>
        </p:spPr>
        <p:txBody>
          <a:bodyPr anchor="t" anchorCtr="0"/>
          <a:lstStyle>
            <a:lvl1pPr algn="l">
              <a:defRPr sz="4600">
                <a:solidFill>
                  <a:schemeClr val="accent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F91A900D-C141-4C7D-9EF7-EEF091B0A45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0" y="2844801"/>
            <a:ext cx="4932363" cy="3140074"/>
          </a:xfrm>
        </p:spPr>
        <p:txBody>
          <a:bodyPr/>
          <a:lstStyle>
            <a:lvl4pPr>
              <a:defRPr/>
            </a:lvl4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D223BB1E-35AF-4D1E-B8FC-5C3E4F3E191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84225" y="1173479"/>
            <a:ext cx="4932363" cy="5166000"/>
          </a:xfrm>
        </p:spPr>
        <p:txBody>
          <a:bodyPr/>
          <a:lstStyle>
            <a:lvl1pPr marL="0" indent="0">
              <a:buFontTx/>
              <a:buNone/>
              <a:defRPr sz="1100"/>
            </a:lvl1pPr>
          </a:lstStyle>
          <a:p>
            <a:r>
              <a:rPr lang="sv-SE" dirty="0"/>
              <a:t> Klicka för att infoga bild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6080442" y="131444"/>
            <a:ext cx="2129345" cy="219093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2017.xx.xx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540702" y="131444"/>
            <a:ext cx="5336222" cy="219093"/>
          </a:xfrm>
        </p:spPr>
        <p:txBody>
          <a:bodyPr/>
          <a:lstStyle>
            <a:lvl1pPr algn="l">
              <a:defRPr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Sidhuvud om man väljer att infoga en sådan i sin presentation</a:t>
            </a:r>
          </a:p>
        </p:txBody>
      </p:sp>
    </p:spTree>
    <p:extLst>
      <p:ext uri="{BB962C8B-B14F-4D97-AF65-F5344CB8AC3E}">
        <p14:creationId xmlns:p14="http://schemas.microsoft.com/office/powerpoint/2010/main" val="33379638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3997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12" name="Platshållare för innehåll 11"/>
          <p:cNvSpPr>
            <a:spLocks noGrp="1"/>
          </p:cNvSpPr>
          <p:nvPr>
            <p:ph sz="quarter" idx="13"/>
          </p:nvPr>
        </p:nvSpPr>
        <p:spPr>
          <a:xfrm>
            <a:off x="784223" y="2561954"/>
            <a:ext cx="10242000" cy="3422921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Platshållare fö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dirty="0"/>
              <a:t>2017.xx.xx</a:t>
            </a:r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sv-SE" dirty="0"/>
              <a:t>Sidhuvud om man väljer att infoga en sådan i sin presentation</a:t>
            </a:r>
          </a:p>
        </p:txBody>
      </p:sp>
    </p:spTree>
    <p:extLst>
      <p:ext uri="{BB962C8B-B14F-4D97-AF65-F5344CB8AC3E}">
        <p14:creationId xmlns:p14="http://schemas.microsoft.com/office/powerpoint/2010/main" val="1690922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784225" y="1173479"/>
            <a:ext cx="10242000" cy="77025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84224" y="2561955"/>
            <a:ext cx="10242000" cy="342292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080442" y="131444"/>
            <a:ext cx="2129346" cy="21909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100" b="1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2017.xx.xx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540702" y="131444"/>
            <a:ext cx="5336223" cy="21909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defRPr sz="1100" b="1">
                <a:solidFill>
                  <a:schemeClr val="accent1"/>
                </a:solidFill>
              </a:defRPr>
            </a:lvl1pPr>
          </a:lstStyle>
          <a:p>
            <a:pPr algn="l"/>
            <a:r>
              <a:rPr lang="sv-SE" dirty="0"/>
              <a:t>Sidhuvud om man väljer att infoga en sådan i sin presentation</a:t>
            </a:r>
          </a:p>
        </p:txBody>
      </p:sp>
      <p:pic>
        <p:nvPicPr>
          <p:cNvPr id="16" name="Bildobjekt 15">
            <a:extLst>
              <a:ext uri="{FF2B5EF4-FFF2-40B4-BE49-F238E27FC236}">
                <a16:creationId xmlns:a16="http://schemas.microsoft.com/office/drawing/2014/main" id="{530CA824-9B77-44C7-95B6-4B82C2AACB86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1397829" y="209551"/>
            <a:ext cx="467221" cy="747263"/>
          </a:xfrm>
          <a:prstGeom prst="rect">
            <a:avLst/>
          </a:prstGeom>
        </p:spPr>
      </p:pic>
      <p:cxnSp>
        <p:nvCxnSpPr>
          <p:cNvPr id="32" name="Rak koppling 31">
            <a:extLst>
              <a:ext uri="{FF2B5EF4-FFF2-40B4-BE49-F238E27FC236}">
                <a16:creationId xmlns:a16="http://schemas.microsoft.com/office/drawing/2014/main" id="{4A8E4D22-6F4C-40DB-8379-4610267B176C}"/>
              </a:ext>
            </a:extLst>
          </p:cNvPr>
          <p:cNvCxnSpPr/>
          <p:nvPr userDrawn="1"/>
        </p:nvCxnSpPr>
        <p:spPr>
          <a:xfrm>
            <a:off x="515937" y="403225"/>
            <a:ext cx="10728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koppling 12">
            <a:extLst>
              <a:ext uri="{FF2B5EF4-FFF2-40B4-BE49-F238E27FC236}">
                <a16:creationId xmlns:a16="http://schemas.microsoft.com/office/drawing/2014/main" id="{48F82FD6-0636-4706-909D-0DA0F83D456B}"/>
              </a:ext>
            </a:extLst>
          </p:cNvPr>
          <p:cNvCxnSpPr/>
          <p:nvPr userDrawn="1"/>
        </p:nvCxnSpPr>
        <p:spPr>
          <a:xfrm>
            <a:off x="515937" y="6452257"/>
            <a:ext cx="1116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2816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49" r:id="rId2"/>
    <p:sldLayoutId id="2147483657" r:id="rId3"/>
    <p:sldLayoutId id="2147483664" r:id="rId4"/>
    <p:sldLayoutId id="2147483658" r:id="rId5"/>
    <p:sldLayoutId id="2147483659" r:id="rId6"/>
    <p:sldLayoutId id="2147483661" r:id="rId7"/>
    <p:sldLayoutId id="2147483663" r:id="rId8"/>
    <p:sldLayoutId id="2147483650" r:id="rId9"/>
    <p:sldLayoutId id="2147483654" r:id="rId10"/>
    <p:sldLayoutId id="214748365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6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98000" indent="-198000" algn="l" defTabSz="914400" rtl="0" eaLnBrk="1" latinLnBrk="0" hangingPunct="1">
        <a:lnSpc>
          <a:spcPct val="95000"/>
        </a:lnSpc>
        <a:spcBef>
          <a:spcPts val="1000"/>
        </a:spcBef>
        <a:buClrTx/>
        <a:buFont typeface="Arial" panose="020B0604020202020204" pitchFamily="34" charset="0"/>
        <a:buChar char="•"/>
        <a:defRPr sz="17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96000" indent="-198000" algn="l" defTabSz="914400" rtl="0" eaLnBrk="1" latinLnBrk="0" hangingPunct="1">
        <a:lnSpc>
          <a:spcPct val="95000"/>
        </a:lnSpc>
        <a:spcBef>
          <a:spcPts val="500"/>
        </a:spcBef>
        <a:buFont typeface="Arial" panose="020B0604020202020204" pitchFamily="34" charset="0"/>
        <a:buChar char="•"/>
        <a:defRPr sz="17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94000" indent="-198000" algn="l" defTabSz="914400" rtl="0" eaLnBrk="1" latinLnBrk="0" hangingPunct="1">
        <a:lnSpc>
          <a:spcPct val="95000"/>
        </a:lnSpc>
        <a:spcBef>
          <a:spcPts val="500"/>
        </a:spcBef>
        <a:buFont typeface="Arial" panose="020B0604020202020204" pitchFamily="34" charset="0"/>
        <a:buChar char="•"/>
        <a:defRPr sz="17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92000" indent="-198000" algn="l" defTabSz="914400" rtl="0" eaLnBrk="1" latinLnBrk="0" hangingPunct="1">
        <a:lnSpc>
          <a:spcPct val="95000"/>
        </a:lnSpc>
        <a:spcBef>
          <a:spcPts val="500"/>
        </a:spcBef>
        <a:buFont typeface="Arial" panose="020B0604020202020204" pitchFamily="34" charset="0"/>
        <a:buChar char="•"/>
        <a:defRPr sz="17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90000" indent="-198000" algn="l" defTabSz="914400" rtl="0" eaLnBrk="1" latinLnBrk="0" hangingPunct="1">
        <a:lnSpc>
          <a:spcPct val="95000"/>
        </a:lnSpc>
        <a:spcBef>
          <a:spcPts val="500"/>
        </a:spcBef>
        <a:buFont typeface="Arial" panose="020B0604020202020204" pitchFamily="34" charset="0"/>
        <a:buChar char="•"/>
        <a:defRPr sz="17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pos="325" userDrawn="1">
          <p15:clr>
            <a:srgbClr val="F26B43"/>
          </p15:clr>
        </p15:guide>
        <p15:guide id="4" pos="6947" userDrawn="1">
          <p15:clr>
            <a:srgbClr val="F26B43"/>
          </p15:clr>
        </p15:guide>
        <p15:guide id="6" orient="horz" pos="3770" userDrawn="1">
          <p15:clr>
            <a:srgbClr val="F26B43"/>
          </p15:clr>
        </p15:guide>
        <p15:guide id="7" orient="horz" pos="1138" userDrawn="1">
          <p15:clr>
            <a:srgbClr val="F26B43"/>
          </p15:clr>
        </p15:guide>
        <p15:guide id="9" orient="horz" pos="196" userDrawn="1">
          <p15:clr>
            <a:srgbClr val="F26B43"/>
          </p15:clr>
        </p15:guide>
        <p15:guide id="11" orient="horz" pos="1607" userDrawn="1">
          <p15:clr>
            <a:srgbClr val="F26B43"/>
          </p15:clr>
        </p15:guide>
        <p15:guide id="12" pos="494" userDrawn="1">
          <p15:clr>
            <a:srgbClr val="F26B43"/>
          </p15:clr>
        </p15:guide>
        <p15:guide id="13" pos="43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ildobjekt 1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8426" y="3840149"/>
            <a:ext cx="1815948" cy="2132683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109" name="Bildobjekt 10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5956" y="3543423"/>
            <a:ext cx="3434971" cy="2432242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106" name="Bildobjekt 10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225" y="2454949"/>
            <a:ext cx="2065255" cy="2999385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83" name="Bildobjekt 8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0404" y="1594025"/>
            <a:ext cx="1411907" cy="801824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84225" y="619793"/>
            <a:ext cx="10242000" cy="752441"/>
          </a:xfrm>
        </p:spPr>
        <p:txBody>
          <a:bodyPr/>
          <a:lstStyle/>
          <a:p>
            <a:r>
              <a:rPr lang="sv-SE" dirty="0"/>
              <a:t>Instruktionssida </a:t>
            </a:r>
            <a:r>
              <a:rPr lang="sv-SE" sz="3200" dirty="0"/>
              <a:t>(dold sida, visas inte vid utskrift)</a:t>
            </a:r>
            <a:endParaRPr lang="sv-SE" dirty="0"/>
          </a:p>
        </p:txBody>
      </p:sp>
      <p:sp>
        <p:nvSpPr>
          <p:cNvPr id="7" name="Rektangel 6"/>
          <p:cNvSpPr/>
          <p:nvPr/>
        </p:nvSpPr>
        <p:spPr>
          <a:xfrm>
            <a:off x="796398" y="2448570"/>
            <a:ext cx="248178" cy="437506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0" name="Rektangel 9"/>
          <p:cNvSpPr/>
          <p:nvPr/>
        </p:nvSpPr>
        <p:spPr>
          <a:xfrm>
            <a:off x="1042126" y="2448587"/>
            <a:ext cx="487027" cy="146675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1" name="textruta 10"/>
          <p:cNvSpPr txBox="1"/>
          <p:nvPr/>
        </p:nvSpPr>
        <p:spPr>
          <a:xfrm>
            <a:off x="839788" y="1594025"/>
            <a:ext cx="1196376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v-SE" sz="1100" dirty="0"/>
              <a:t>Klicka på knappen </a:t>
            </a:r>
            <a:r>
              <a:rPr lang="sv-SE" sz="1100" b="1" dirty="0"/>
              <a:t>Ny bild</a:t>
            </a:r>
            <a:r>
              <a:rPr lang="sv-SE" sz="1100" dirty="0"/>
              <a:t> för val av olika layoutsidor. </a:t>
            </a:r>
          </a:p>
        </p:txBody>
      </p:sp>
      <p:sp>
        <p:nvSpPr>
          <p:cNvPr id="16" name="textruta 15"/>
          <p:cNvSpPr txBox="1"/>
          <p:nvPr/>
        </p:nvSpPr>
        <p:spPr>
          <a:xfrm>
            <a:off x="2070115" y="1594025"/>
            <a:ext cx="1583074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v-SE" sz="1100" dirty="0"/>
              <a:t>Klicka på knappen </a:t>
            </a:r>
            <a:r>
              <a:rPr lang="sv-SE" sz="1100" b="1" dirty="0"/>
              <a:t>Layout</a:t>
            </a:r>
            <a:r>
              <a:rPr lang="sv-SE" sz="1100" dirty="0"/>
              <a:t> för att byta layout på en </a:t>
            </a:r>
            <a:br>
              <a:rPr lang="sv-SE" sz="1100" dirty="0"/>
            </a:br>
            <a:r>
              <a:rPr lang="sv-SE" sz="1100" dirty="0"/>
              <a:t>befintlig sida.</a:t>
            </a:r>
          </a:p>
        </p:txBody>
      </p:sp>
      <p:sp>
        <p:nvSpPr>
          <p:cNvPr id="23" name="textruta 22"/>
          <p:cNvSpPr txBox="1"/>
          <p:nvPr/>
        </p:nvSpPr>
        <p:spPr>
          <a:xfrm>
            <a:off x="4700353" y="2850981"/>
            <a:ext cx="1583074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v-SE" sz="1100" b="1" dirty="0"/>
              <a:t>Färger</a:t>
            </a:r>
            <a:r>
              <a:rPr lang="sv-SE" sz="1100" dirty="0"/>
              <a:t>: för att färgsätta objekt använd de inringade färgerna som följer er grafiska profil.</a:t>
            </a:r>
          </a:p>
        </p:txBody>
      </p:sp>
      <p:sp>
        <p:nvSpPr>
          <p:cNvPr id="25" name="Rektangel 24"/>
          <p:cNvSpPr/>
          <p:nvPr/>
        </p:nvSpPr>
        <p:spPr>
          <a:xfrm>
            <a:off x="4577102" y="4083198"/>
            <a:ext cx="1817272" cy="193363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9" name="textruta 28"/>
          <p:cNvSpPr txBox="1"/>
          <p:nvPr/>
        </p:nvSpPr>
        <p:spPr>
          <a:xfrm>
            <a:off x="7537466" y="2850981"/>
            <a:ext cx="3814748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v-SE" sz="1100" dirty="0"/>
              <a:t>För att lägga till/ta bort sidhuvud och sidfot klicka på fliken </a:t>
            </a:r>
            <a:r>
              <a:rPr lang="sv-SE" sz="1100" b="1" dirty="0"/>
              <a:t>Infoga</a:t>
            </a:r>
            <a:r>
              <a:rPr lang="sv-SE" sz="1100" dirty="0"/>
              <a:t> och välj </a:t>
            </a:r>
            <a:r>
              <a:rPr lang="sv-SE" sz="1100" b="1" dirty="0"/>
              <a:t>Sidhuvud och sidfot</a:t>
            </a:r>
            <a:r>
              <a:rPr lang="sv-SE" sz="1100" dirty="0"/>
              <a:t>. Ändra i dialogen som du önskar och klicka på knappen </a:t>
            </a:r>
            <a:r>
              <a:rPr lang="sv-SE" sz="1100" b="1" dirty="0"/>
              <a:t>Använd för alla</a:t>
            </a:r>
            <a:r>
              <a:rPr lang="sv-SE" sz="1100" dirty="0"/>
              <a:t>.</a:t>
            </a:r>
          </a:p>
        </p:txBody>
      </p:sp>
      <p:sp>
        <p:nvSpPr>
          <p:cNvPr id="35" name="textruta 34"/>
          <p:cNvSpPr txBox="1"/>
          <p:nvPr/>
        </p:nvSpPr>
        <p:spPr>
          <a:xfrm>
            <a:off x="3687141" y="1594025"/>
            <a:ext cx="1583074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v-SE" sz="1100" dirty="0"/>
              <a:t>Klicka på knappen </a:t>
            </a:r>
            <a:r>
              <a:rPr lang="sv-SE" sz="1100" b="1" dirty="0"/>
              <a:t>Återställ</a:t>
            </a:r>
            <a:r>
              <a:rPr lang="sv-SE" sz="1100" dirty="0"/>
              <a:t> för att återställa utseendet på sidan enligt hur mallen </a:t>
            </a:r>
            <a:br>
              <a:rPr lang="sv-SE" sz="1100" dirty="0"/>
            </a:br>
            <a:r>
              <a:rPr lang="sv-SE" sz="1100" dirty="0"/>
              <a:t>är uppbyggd.</a:t>
            </a:r>
          </a:p>
        </p:txBody>
      </p:sp>
      <p:sp>
        <p:nvSpPr>
          <p:cNvPr id="36" name="Rektangel 35"/>
          <p:cNvSpPr/>
          <p:nvPr/>
        </p:nvSpPr>
        <p:spPr>
          <a:xfrm>
            <a:off x="1042127" y="2596575"/>
            <a:ext cx="487026" cy="150387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cxnSp>
        <p:nvCxnSpPr>
          <p:cNvPr id="14" name="Koppling: vinklad 13"/>
          <p:cNvCxnSpPr>
            <a:cxnSpLocks/>
          </p:cNvCxnSpPr>
          <p:nvPr/>
        </p:nvCxnSpPr>
        <p:spPr>
          <a:xfrm rot="5400000" flipH="1" flipV="1">
            <a:off x="867609" y="2196406"/>
            <a:ext cx="341802" cy="175284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Koppling: vinklad 36"/>
          <p:cNvCxnSpPr>
            <a:cxnSpLocks/>
            <a:stCxn id="10" idx="3"/>
          </p:cNvCxnSpPr>
          <p:nvPr/>
        </p:nvCxnSpPr>
        <p:spPr>
          <a:xfrm flipV="1">
            <a:off x="1529153" y="2117899"/>
            <a:ext cx="1332499" cy="404026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Koppling: vinklad 38"/>
          <p:cNvCxnSpPr>
            <a:cxnSpLocks/>
            <a:endCxn id="35" idx="2"/>
          </p:cNvCxnSpPr>
          <p:nvPr/>
        </p:nvCxnSpPr>
        <p:spPr>
          <a:xfrm flipV="1">
            <a:off x="1529153" y="2271133"/>
            <a:ext cx="2949525" cy="400635"/>
          </a:xfrm>
          <a:prstGeom prst="bentConnector2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Koppling: vinklad 47"/>
          <p:cNvCxnSpPr>
            <a:stCxn id="25" idx="1"/>
            <a:endCxn id="23" idx="2"/>
          </p:cNvCxnSpPr>
          <p:nvPr/>
        </p:nvCxnSpPr>
        <p:spPr>
          <a:xfrm rot="10800000" flipH="1">
            <a:off x="4577102" y="3528090"/>
            <a:ext cx="914788" cy="651791"/>
          </a:xfrm>
          <a:prstGeom prst="bentConnector4">
            <a:avLst>
              <a:gd name="adj1" fmla="val -24989"/>
              <a:gd name="adj2" fmla="val 75297"/>
            </a:avLst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Koppling: vinklad 55"/>
          <p:cNvCxnSpPr>
            <a:cxnSpLocks/>
            <a:stCxn id="59" idx="0"/>
            <a:endCxn id="29" idx="2"/>
          </p:cNvCxnSpPr>
          <p:nvPr/>
        </p:nvCxnSpPr>
        <p:spPr>
          <a:xfrm rot="16200000" flipV="1">
            <a:off x="8524114" y="4279539"/>
            <a:ext cx="2436209" cy="594755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ktangel 58"/>
          <p:cNvSpPr/>
          <p:nvPr/>
        </p:nvSpPr>
        <p:spPr>
          <a:xfrm>
            <a:off x="9765201" y="5795021"/>
            <a:ext cx="548787" cy="131117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71" name="Rectangle 45"/>
          <p:cNvSpPr/>
          <p:nvPr/>
        </p:nvSpPr>
        <p:spPr>
          <a:xfrm>
            <a:off x="7537466" y="1594025"/>
            <a:ext cx="2163662" cy="882737"/>
          </a:xfrm>
          <a:prstGeom prst="rect">
            <a:avLst/>
          </a:prstGeom>
          <a:noFill/>
        </p:spPr>
        <p:txBody>
          <a:bodyPr wrap="square" lIns="0" tIns="0" rIns="0" bIns="36000" rtlCol="0">
            <a:spAutoFit/>
          </a:bodyPr>
          <a:lstStyle/>
          <a:p>
            <a:r>
              <a:rPr lang="sv-SE" sz="1100" dirty="0"/>
              <a:t>Kontrollera att objekt och text är placerade innanför sidans marginaler. För att visa marginaler och stödlinjer, klicka på </a:t>
            </a:r>
            <a:r>
              <a:rPr lang="sv-SE" sz="1100" b="1" dirty="0"/>
              <a:t>Visa</a:t>
            </a:r>
            <a:r>
              <a:rPr lang="sv-SE" sz="1100" dirty="0"/>
              <a:t> och kryssa i rutan </a:t>
            </a:r>
            <a:r>
              <a:rPr lang="sv-SE" sz="1100" b="1" dirty="0"/>
              <a:t>Stödlinjer</a:t>
            </a:r>
            <a:r>
              <a:rPr lang="sv-SE" sz="1100" dirty="0"/>
              <a:t> (eller tryck Alt + F9).</a:t>
            </a:r>
          </a:p>
        </p:txBody>
      </p:sp>
      <p:sp>
        <p:nvSpPr>
          <p:cNvPr id="73" name="Rectangle: Rounded Corners 48"/>
          <p:cNvSpPr/>
          <p:nvPr/>
        </p:nvSpPr>
        <p:spPr>
          <a:xfrm>
            <a:off x="9982200" y="2024748"/>
            <a:ext cx="642132" cy="176798"/>
          </a:xfrm>
          <a:prstGeom prst="roundRect">
            <a:avLst>
              <a:gd name="adj" fmla="val 7178"/>
            </a:avLst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350"/>
              </a:lnSpc>
            </a:pPr>
            <a:endParaRPr lang="sv-SE" sz="1000" dirty="0"/>
          </a:p>
        </p:txBody>
      </p:sp>
      <p:cxnSp>
        <p:nvCxnSpPr>
          <p:cNvPr id="75" name="Koppling: vinklad 74"/>
          <p:cNvCxnSpPr>
            <a:stCxn id="73" idx="1"/>
            <a:endCxn id="71" idx="3"/>
          </p:cNvCxnSpPr>
          <p:nvPr/>
        </p:nvCxnSpPr>
        <p:spPr>
          <a:xfrm rot="10800000">
            <a:off x="9701128" y="2035395"/>
            <a:ext cx="281072" cy="77753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upp 14"/>
          <p:cNvGrpSpPr/>
          <p:nvPr/>
        </p:nvGrpSpPr>
        <p:grpSpPr>
          <a:xfrm>
            <a:off x="4574595" y="5023385"/>
            <a:ext cx="1819778" cy="413454"/>
            <a:chOff x="5184195" y="5249527"/>
            <a:chExt cx="1819778" cy="413454"/>
          </a:xfrm>
        </p:grpSpPr>
        <p:sp>
          <p:nvSpPr>
            <p:cNvPr id="33" name="TextBox 43"/>
            <p:cNvSpPr txBox="1"/>
            <p:nvPr/>
          </p:nvSpPr>
          <p:spPr>
            <a:xfrm>
              <a:off x="5184195" y="5249527"/>
              <a:ext cx="1819778" cy="413454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</p:spPr>
          <p:txBody>
            <a:bodyPr wrap="square" lIns="468000" tIns="0" rIns="0" bIns="0" rtlCol="0" anchor="ctr" anchorCtr="0">
              <a:noAutofit/>
            </a:bodyPr>
            <a:lstStyle/>
            <a:p>
              <a:pPr>
                <a:lnSpc>
                  <a:spcPct val="80000"/>
                </a:lnSpc>
              </a:pPr>
              <a:r>
                <a:rPr lang="sv-SE" sz="1200" b="1" dirty="0"/>
                <a:t>Använd inte</a:t>
              </a:r>
              <a:br>
                <a:rPr lang="sv-SE" sz="1200" b="1" dirty="0"/>
              </a:br>
              <a:r>
                <a:rPr lang="sv-SE" sz="1200" b="1" dirty="0"/>
                <a:t>standardfärgerna!</a:t>
              </a:r>
            </a:p>
          </p:txBody>
        </p:sp>
        <p:sp>
          <p:nvSpPr>
            <p:cNvPr id="34" name="&quot;Not Allowed&quot; Symbol 44"/>
            <p:cNvSpPr/>
            <p:nvPr/>
          </p:nvSpPr>
          <p:spPr>
            <a:xfrm>
              <a:off x="5248395" y="5295612"/>
              <a:ext cx="321284" cy="321284"/>
            </a:xfrm>
            <a:prstGeom prst="noSmoking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1350"/>
                </a:lnSpc>
              </a:pPr>
              <a:endParaRPr lang="sv-SE" sz="10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09404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6A649B95-B910-CE4E-8D7C-6973ED425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223" y="546287"/>
            <a:ext cx="10242000" cy="770256"/>
          </a:xfrm>
        </p:spPr>
        <p:txBody>
          <a:bodyPr/>
          <a:lstStyle/>
          <a:p>
            <a:r>
              <a:rPr lang="sv-SE" sz="3600" dirty="0"/>
              <a:t>Ändringar i regler för fotboll i spelformen 3 mot 3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C504CEFD-5864-5E4F-8FE2-5486699639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4223" y="2561954"/>
            <a:ext cx="10242000" cy="3168286"/>
          </a:xfrm>
        </p:spPr>
        <p:txBody>
          <a:bodyPr lIns="360000"/>
          <a:lstStyle/>
          <a:p>
            <a:pPr marL="0" indent="0">
              <a:buNone/>
            </a:pPr>
            <a:r>
              <a:rPr lang="sv-SE" sz="2400" b="1" dirty="0"/>
              <a:t>Hörnspark</a:t>
            </a:r>
          </a:p>
          <a:p>
            <a:pPr marL="0" indent="0">
              <a:buNone/>
            </a:pPr>
            <a:r>
              <a:rPr lang="sv-SE" sz="2400" dirty="0"/>
              <a:t>En hörna ska slås om ifall en spelare slår hörnan direkt </a:t>
            </a:r>
            <a:r>
              <a:rPr lang="sv-SE" sz="2400" dirty="0">
                <a:solidFill>
                  <a:srgbClr val="FF0000"/>
                </a:solidFill>
              </a:rPr>
              <a:t>mot</a:t>
            </a:r>
            <a:r>
              <a:rPr lang="sv-SE" sz="2400" dirty="0"/>
              <a:t> det andra lagets mål eller i eget mål eller om hörnan görs fel på något annat sätt </a:t>
            </a:r>
            <a:r>
              <a:rPr lang="sv-SE" sz="2400" dirty="0">
                <a:solidFill>
                  <a:srgbClr val="FF0000"/>
                </a:solidFill>
              </a:rPr>
              <a:t>tex att spelaren driver bollen och skjuter mot mål eller petar bollen till en medspelare som skjuter bollen direkt mot mål.</a:t>
            </a:r>
            <a:r>
              <a:rPr lang="sv-SE" sz="2400" dirty="0"/>
              <a:t> Hörnan ska också göras om ifall en spelare driver bollen direkt in i det andra lagets mål eller in i eget mål. </a:t>
            </a:r>
          </a:p>
          <a:p>
            <a:endParaRPr lang="sv-SE" dirty="0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7CF6F395-F30C-114F-8D11-EF2DA245246A}"/>
              </a:ext>
            </a:extLst>
          </p:cNvPr>
          <p:cNvCxnSpPr>
            <a:cxnSpLocks/>
          </p:cNvCxnSpPr>
          <p:nvPr/>
        </p:nvCxnSpPr>
        <p:spPr>
          <a:xfrm>
            <a:off x="954626" y="3033142"/>
            <a:ext cx="0" cy="166585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ruta 2">
            <a:extLst>
              <a:ext uri="{FF2B5EF4-FFF2-40B4-BE49-F238E27FC236}">
                <a16:creationId xmlns:a16="http://schemas.microsoft.com/office/drawing/2014/main" id="{51675022-BC01-334F-ADBF-798762389BD0}"/>
              </a:ext>
            </a:extLst>
          </p:cNvPr>
          <p:cNvSpPr txBox="1"/>
          <p:nvPr/>
        </p:nvSpPr>
        <p:spPr>
          <a:xfrm>
            <a:off x="784223" y="1653749"/>
            <a:ext cx="10242000" cy="650352"/>
          </a:xfrm>
          <a:prstGeom prst="rect">
            <a:avLst/>
          </a:prstGeom>
          <a:noFill/>
        </p:spPr>
        <p:txBody>
          <a:bodyPr wrap="square" lIns="360000" rtlCol="0">
            <a:noAutofit/>
          </a:bodyPr>
          <a:lstStyle/>
          <a:p>
            <a:r>
              <a:rPr lang="sv-SE" sz="2800" b="1" dirty="0">
                <a:solidFill>
                  <a:schemeClr val="accent1"/>
                </a:solidFill>
              </a:rPr>
              <a:t>Regel 17: Hörnspark</a:t>
            </a:r>
          </a:p>
        </p:txBody>
      </p:sp>
    </p:spTree>
    <p:extLst>
      <p:ext uri="{BB962C8B-B14F-4D97-AF65-F5344CB8AC3E}">
        <p14:creationId xmlns:p14="http://schemas.microsoft.com/office/powerpoint/2010/main" val="32605641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96887B88-41A6-3E4E-A436-5A2F1677D9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4225" y="2763785"/>
            <a:ext cx="9952092" cy="3221090"/>
          </a:xfrm>
        </p:spPr>
        <p:txBody>
          <a:bodyPr/>
          <a:lstStyle/>
          <a:p>
            <a:r>
              <a:rPr lang="sv-SE" sz="5400" dirty="0"/>
              <a:t>Spelformen 5 mot 5</a:t>
            </a:r>
          </a:p>
        </p:txBody>
      </p:sp>
    </p:spTree>
    <p:extLst>
      <p:ext uri="{BB962C8B-B14F-4D97-AF65-F5344CB8AC3E}">
        <p14:creationId xmlns:p14="http://schemas.microsoft.com/office/powerpoint/2010/main" val="8087200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6A649B95-B910-CE4E-8D7C-6973ED425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223" y="546287"/>
            <a:ext cx="10242000" cy="770256"/>
          </a:xfrm>
        </p:spPr>
        <p:txBody>
          <a:bodyPr/>
          <a:lstStyle/>
          <a:p>
            <a:r>
              <a:rPr lang="sv-SE" sz="3600" dirty="0"/>
              <a:t>Ändringar i regler för fotboll i spelformen 5 mot 5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C504CEFD-5864-5E4F-8FE2-5486699639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4223" y="2561954"/>
            <a:ext cx="10242000" cy="3749636"/>
          </a:xfrm>
        </p:spPr>
        <p:txBody>
          <a:bodyPr lIns="360000"/>
          <a:lstStyle/>
          <a:p>
            <a:pPr marL="0" indent="0">
              <a:buNone/>
            </a:pPr>
            <a:r>
              <a:rPr lang="sv-SE" sz="2400" b="1" dirty="0"/>
              <a:t>Straffområde</a:t>
            </a:r>
          </a:p>
          <a:p>
            <a:pPr marL="0" indent="0">
              <a:buNone/>
            </a:pPr>
            <a:r>
              <a:rPr lang="sv-SE" sz="2400" dirty="0"/>
              <a:t>Straffområde markeras inte på spelplanen</a:t>
            </a:r>
          </a:p>
          <a:p>
            <a:pPr marL="0" indent="0">
              <a:buNone/>
            </a:pPr>
            <a:r>
              <a:rPr lang="sv-SE" sz="2400" dirty="0"/>
              <a:t>Målvakten får ta bollen med händerna i området nära det egna målet. Det området sträcker sig fem meter i sidled från vardera målstolpen och</a:t>
            </a:r>
            <a:r>
              <a:rPr lang="sv-SE" sz="2400" dirty="0">
                <a:solidFill>
                  <a:srgbClr val="FF0000"/>
                </a:solidFill>
              </a:rPr>
              <a:t> ca </a:t>
            </a:r>
            <a:r>
              <a:rPr lang="sv-SE" sz="2400" dirty="0"/>
              <a:t>fem meter ut i planen. Tar målvakten bollen med händerna långt från sitt eget mål stoppar domaren spelet, visar målvakten var denna får ta med händerna och </a:t>
            </a:r>
            <a:r>
              <a:rPr lang="sv-SE" sz="2400" dirty="0">
                <a:solidFill>
                  <a:srgbClr val="FF0000"/>
                </a:solidFill>
              </a:rPr>
              <a:t>låter målvakten göra om. </a:t>
            </a:r>
          </a:p>
          <a:p>
            <a:endParaRPr lang="sv-SE" dirty="0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7CF6F395-F30C-114F-8D11-EF2DA245246A}"/>
              </a:ext>
            </a:extLst>
          </p:cNvPr>
          <p:cNvCxnSpPr>
            <a:cxnSpLocks/>
          </p:cNvCxnSpPr>
          <p:nvPr/>
        </p:nvCxnSpPr>
        <p:spPr>
          <a:xfrm>
            <a:off x="958351" y="3562066"/>
            <a:ext cx="0" cy="166502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ruta 2">
            <a:extLst>
              <a:ext uri="{FF2B5EF4-FFF2-40B4-BE49-F238E27FC236}">
                <a16:creationId xmlns:a16="http://schemas.microsoft.com/office/drawing/2014/main" id="{51675022-BC01-334F-ADBF-798762389BD0}"/>
              </a:ext>
            </a:extLst>
          </p:cNvPr>
          <p:cNvSpPr txBox="1"/>
          <p:nvPr/>
        </p:nvSpPr>
        <p:spPr>
          <a:xfrm>
            <a:off x="784223" y="1653749"/>
            <a:ext cx="10242000" cy="650352"/>
          </a:xfrm>
          <a:prstGeom prst="rect">
            <a:avLst/>
          </a:prstGeom>
          <a:noFill/>
        </p:spPr>
        <p:txBody>
          <a:bodyPr wrap="square" lIns="360000" rtlCol="0">
            <a:noAutofit/>
          </a:bodyPr>
          <a:lstStyle/>
          <a:p>
            <a:r>
              <a:rPr lang="sv-SE" sz="2800" b="1" dirty="0">
                <a:solidFill>
                  <a:schemeClr val="accent1"/>
                </a:solidFill>
              </a:rPr>
              <a:t>Regel 1: Spelplanen</a:t>
            </a:r>
          </a:p>
        </p:txBody>
      </p:sp>
    </p:spTree>
    <p:extLst>
      <p:ext uri="{BB962C8B-B14F-4D97-AF65-F5344CB8AC3E}">
        <p14:creationId xmlns:p14="http://schemas.microsoft.com/office/powerpoint/2010/main" val="7532634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6A649B95-B910-CE4E-8D7C-6973ED425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223" y="546287"/>
            <a:ext cx="10242000" cy="770256"/>
          </a:xfrm>
        </p:spPr>
        <p:txBody>
          <a:bodyPr/>
          <a:lstStyle/>
          <a:p>
            <a:r>
              <a:rPr lang="sv-SE" sz="3600" dirty="0"/>
              <a:t>Ändringar i regler för fotboll i spelformen 5 mot 5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C504CEFD-5864-5E4F-8FE2-5486699639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4223" y="2561954"/>
            <a:ext cx="10242000" cy="3749636"/>
          </a:xfrm>
        </p:spPr>
        <p:txBody>
          <a:bodyPr lIns="360000"/>
          <a:lstStyle/>
          <a:p>
            <a:pPr marL="0" indent="0">
              <a:buNone/>
            </a:pPr>
            <a:r>
              <a:rPr lang="sv-SE" sz="2400" b="1" dirty="0"/>
              <a:t>Avspark </a:t>
            </a:r>
          </a:p>
          <a:p>
            <a:pPr marL="0" indent="0">
              <a:buNone/>
            </a:pPr>
            <a:r>
              <a:rPr lang="sv-SE" sz="2400" dirty="0"/>
              <a:t>Varje period startar med avspark. Även när ett lag har gjort mål sätts spelet igång igen med avspark. </a:t>
            </a:r>
          </a:p>
          <a:p>
            <a:pPr marL="198000" lvl="1" indent="0">
              <a:buNone/>
            </a:pPr>
            <a:r>
              <a:rPr lang="sv-SE" sz="2400" dirty="0"/>
              <a:t>	</a:t>
            </a:r>
            <a:r>
              <a:rPr lang="sv-SE" sz="2400" dirty="0">
                <a:solidFill>
                  <a:srgbClr val="FF0000"/>
                </a:solidFill>
              </a:rPr>
              <a:t>●</a:t>
            </a:r>
            <a:r>
              <a:rPr lang="sv-SE" sz="2400" dirty="0"/>
              <a:t>  Det lag som vinner slantsinglingen </a:t>
            </a:r>
            <a:r>
              <a:rPr lang="sv-SE" sz="2400" dirty="0">
                <a:solidFill>
                  <a:srgbClr val="FF0000"/>
                </a:solidFill>
              </a:rPr>
              <a:t>väljer boll eller sida. </a:t>
            </a:r>
          </a:p>
          <a:p>
            <a:pPr marL="198000" lvl="1" indent="0">
              <a:buNone/>
            </a:pPr>
            <a:r>
              <a:rPr lang="sv-SE" sz="2400" dirty="0">
                <a:solidFill>
                  <a:srgbClr val="FF0000"/>
                </a:solidFill>
              </a:rPr>
              <a:t>	●</a:t>
            </a:r>
            <a:r>
              <a:rPr lang="sv-SE" sz="2400" dirty="0"/>
              <a:t>  </a:t>
            </a:r>
            <a:r>
              <a:rPr lang="sv-SE" sz="2400" dirty="0">
                <a:solidFill>
                  <a:srgbClr val="FF0000"/>
                </a:solidFill>
              </a:rPr>
              <a:t>Det lag som väljer boll gör avspark i första och tredje perioden. 	</a:t>
            </a:r>
          </a:p>
          <a:p>
            <a:pPr marL="198000" lvl="1" indent="0">
              <a:buNone/>
            </a:pPr>
            <a:r>
              <a:rPr lang="sv-SE" sz="2400" dirty="0"/>
              <a:t>	</a:t>
            </a:r>
            <a:r>
              <a:rPr lang="sv-SE" sz="2400" dirty="0">
                <a:solidFill>
                  <a:srgbClr val="FF0000"/>
                </a:solidFill>
              </a:rPr>
              <a:t>●  Det lag som väljer sida gör avspark i andra perioden </a:t>
            </a:r>
          </a:p>
          <a:p>
            <a:pPr marL="198000" lvl="1" indent="0">
              <a:buNone/>
            </a:pPr>
            <a:r>
              <a:rPr lang="sv-SE" sz="2400" dirty="0">
                <a:solidFill>
                  <a:srgbClr val="FF0000"/>
                </a:solidFill>
              </a:rPr>
              <a:t> </a:t>
            </a:r>
            <a:r>
              <a:rPr lang="sv-SE" sz="2400" dirty="0"/>
              <a:t>	</a:t>
            </a:r>
            <a:r>
              <a:rPr lang="sv-SE" sz="2400" dirty="0">
                <a:solidFill>
                  <a:srgbClr val="FF0000"/>
                </a:solidFill>
              </a:rPr>
              <a:t>●</a:t>
            </a:r>
            <a:r>
              <a:rPr lang="sv-SE" sz="2400" dirty="0"/>
              <a:t>  Inför andra och tredje perioden kan lagen byta sida. </a:t>
            </a:r>
          </a:p>
          <a:p>
            <a:pPr marL="198000" lvl="1" indent="0">
              <a:buNone/>
            </a:pPr>
            <a:r>
              <a:rPr lang="sv-SE" sz="2400" dirty="0"/>
              <a:t>	●  När det ena laget har gjort mål gör det andra laget avspark. </a:t>
            </a:r>
          </a:p>
          <a:p>
            <a:endParaRPr lang="sv-SE" dirty="0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7CF6F395-F30C-114F-8D11-EF2DA245246A}"/>
              </a:ext>
            </a:extLst>
          </p:cNvPr>
          <p:cNvCxnSpPr>
            <a:cxnSpLocks/>
          </p:cNvCxnSpPr>
          <p:nvPr/>
        </p:nvCxnSpPr>
        <p:spPr>
          <a:xfrm>
            <a:off x="1812701" y="3818158"/>
            <a:ext cx="0" cy="190893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ruta 2">
            <a:extLst>
              <a:ext uri="{FF2B5EF4-FFF2-40B4-BE49-F238E27FC236}">
                <a16:creationId xmlns:a16="http://schemas.microsoft.com/office/drawing/2014/main" id="{51675022-BC01-334F-ADBF-798762389BD0}"/>
              </a:ext>
            </a:extLst>
          </p:cNvPr>
          <p:cNvSpPr txBox="1"/>
          <p:nvPr/>
        </p:nvSpPr>
        <p:spPr>
          <a:xfrm>
            <a:off x="784223" y="1653749"/>
            <a:ext cx="10242000" cy="650352"/>
          </a:xfrm>
          <a:prstGeom prst="rect">
            <a:avLst/>
          </a:prstGeom>
          <a:noFill/>
        </p:spPr>
        <p:txBody>
          <a:bodyPr wrap="square" lIns="360000" rtlCol="0">
            <a:noAutofit/>
          </a:bodyPr>
          <a:lstStyle/>
          <a:p>
            <a:r>
              <a:rPr lang="sv-SE" sz="2800" b="1" dirty="0">
                <a:solidFill>
                  <a:schemeClr val="accent1"/>
                </a:solidFill>
              </a:rPr>
              <a:t>Regel 8: Spelets start och återupptagande</a:t>
            </a:r>
          </a:p>
        </p:txBody>
      </p:sp>
    </p:spTree>
    <p:extLst>
      <p:ext uri="{BB962C8B-B14F-4D97-AF65-F5344CB8AC3E}">
        <p14:creationId xmlns:p14="http://schemas.microsoft.com/office/powerpoint/2010/main" val="41242830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6A649B95-B910-CE4E-8D7C-6973ED425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223" y="546287"/>
            <a:ext cx="10242000" cy="770256"/>
          </a:xfrm>
        </p:spPr>
        <p:txBody>
          <a:bodyPr/>
          <a:lstStyle/>
          <a:p>
            <a:r>
              <a:rPr lang="sv-SE" sz="3600" dirty="0"/>
              <a:t>Ändringar i regler för fotboll i spelformen 5 mot 5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C504CEFD-5864-5E4F-8FE2-5486699639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4223" y="2561954"/>
            <a:ext cx="10242000" cy="3168286"/>
          </a:xfrm>
        </p:spPr>
        <p:txBody>
          <a:bodyPr lIns="360000"/>
          <a:lstStyle/>
          <a:p>
            <a:pPr marL="0" indent="0">
              <a:buNone/>
            </a:pPr>
            <a:r>
              <a:rPr lang="sv-SE" sz="2400" b="1" dirty="0"/>
              <a:t>Nedsläpp </a:t>
            </a:r>
          </a:p>
          <a:p>
            <a:pPr marL="0" indent="0">
              <a:buNone/>
            </a:pPr>
            <a:r>
              <a:rPr lang="sv-SE" sz="2400" dirty="0"/>
              <a:t>Domaren släpper bollen på mittlinjen </a:t>
            </a:r>
            <a:r>
              <a:rPr lang="sv-SE" sz="2400" dirty="0">
                <a:solidFill>
                  <a:srgbClr val="FF0000"/>
                </a:solidFill>
              </a:rPr>
              <a:t>till en spelare i det lag som senast rörde bollen</a:t>
            </a:r>
            <a:r>
              <a:rPr lang="sv-SE" sz="2400" dirty="0"/>
              <a:t>, oavsett var spelet stoppades. Bollen är i spel när den vidrör marken. </a:t>
            </a:r>
            <a:br>
              <a:rPr lang="sv-SE" sz="2400" dirty="0"/>
            </a:br>
            <a:r>
              <a:rPr lang="sv-SE" sz="2400" dirty="0">
                <a:solidFill>
                  <a:srgbClr val="FF0000"/>
                </a:solidFill>
              </a:rPr>
              <a:t>Alla andra spelare i båda lagen måste befinna sig </a:t>
            </a:r>
            <a:r>
              <a:rPr lang="sv-SE" sz="2400">
                <a:solidFill>
                  <a:srgbClr val="FF0000"/>
                </a:solidFill>
              </a:rPr>
              <a:t>minst 5 </a:t>
            </a:r>
            <a:r>
              <a:rPr lang="sv-SE" sz="2400" dirty="0">
                <a:solidFill>
                  <a:srgbClr val="FF0000"/>
                </a:solidFill>
              </a:rPr>
              <a:t>m från bollen till dess den är i spel</a:t>
            </a:r>
            <a:r>
              <a:rPr lang="sv-SE" sz="2400" dirty="0"/>
              <a:t>. </a:t>
            </a:r>
          </a:p>
          <a:p>
            <a:pPr marL="0" indent="0">
              <a:buNone/>
            </a:pPr>
            <a:r>
              <a:rPr lang="sv-SE" sz="2400" dirty="0"/>
              <a:t>Om något blir fel tas nedsläppet om. </a:t>
            </a:r>
          </a:p>
          <a:p>
            <a:endParaRPr lang="sv-SE" dirty="0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7CF6F395-F30C-114F-8D11-EF2DA245246A}"/>
              </a:ext>
            </a:extLst>
          </p:cNvPr>
          <p:cNvCxnSpPr>
            <a:cxnSpLocks/>
          </p:cNvCxnSpPr>
          <p:nvPr/>
        </p:nvCxnSpPr>
        <p:spPr>
          <a:xfrm>
            <a:off x="954625" y="3065799"/>
            <a:ext cx="0" cy="131751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ruta 2">
            <a:extLst>
              <a:ext uri="{FF2B5EF4-FFF2-40B4-BE49-F238E27FC236}">
                <a16:creationId xmlns:a16="http://schemas.microsoft.com/office/drawing/2014/main" id="{51675022-BC01-334F-ADBF-798762389BD0}"/>
              </a:ext>
            </a:extLst>
          </p:cNvPr>
          <p:cNvSpPr txBox="1"/>
          <p:nvPr/>
        </p:nvSpPr>
        <p:spPr>
          <a:xfrm>
            <a:off x="784223" y="1653749"/>
            <a:ext cx="10242000" cy="650352"/>
          </a:xfrm>
          <a:prstGeom prst="rect">
            <a:avLst/>
          </a:prstGeom>
          <a:noFill/>
        </p:spPr>
        <p:txBody>
          <a:bodyPr wrap="square" lIns="360000" rtlCol="0">
            <a:noAutofit/>
          </a:bodyPr>
          <a:lstStyle/>
          <a:p>
            <a:r>
              <a:rPr lang="sv-SE" sz="2800" b="1" dirty="0">
                <a:solidFill>
                  <a:schemeClr val="accent1"/>
                </a:solidFill>
              </a:rPr>
              <a:t>Regel 8: Spelets start och återupptagande</a:t>
            </a:r>
          </a:p>
        </p:txBody>
      </p:sp>
    </p:spTree>
    <p:extLst>
      <p:ext uri="{BB962C8B-B14F-4D97-AF65-F5344CB8AC3E}">
        <p14:creationId xmlns:p14="http://schemas.microsoft.com/office/powerpoint/2010/main" val="20371326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6A649B95-B910-CE4E-8D7C-6973ED425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223" y="546287"/>
            <a:ext cx="10242000" cy="770256"/>
          </a:xfrm>
        </p:spPr>
        <p:txBody>
          <a:bodyPr/>
          <a:lstStyle/>
          <a:p>
            <a:r>
              <a:rPr lang="sv-SE" sz="3600" dirty="0"/>
              <a:t>Ändringar i regler för fotboll i spelformen 5 mot 5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C504CEFD-5864-5E4F-8FE2-5486699639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4223" y="2561954"/>
            <a:ext cx="10242000" cy="3168286"/>
          </a:xfrm>
        </p:spPr>
        <p:txBody>
          <a:bodyPr lIns="360000"/>
          <a:lstStyle/>
          <a:p>
            <a:pPr marL="0" indent="0">
              <a:buNone/>
            </a:pPr>
            <a:r>
              <a:rPr lang="sv-SE" sz="2400" b="1" dirty="0"/>
              <a:t>Mål</a:t>
            </a:r>
          </a:p>
          <a:p>
            <a:pPr marL="0" indent="0">
              <a:buNone/>
            </a:pPr>
            <a:r>
              <a:rPr lang="sv-SE" sz="2400" dirty="0">
                <a:solidFill>
                  <a:srgbClr val="FF0000"/>
                </a:solidFill>
              </a:rPr>
              <a:t>Om målvakten kastar bollen direkt i andra lagets mål döms inspark</a:t>
            </a:r>
          </a:p>
          <a:p>
            <a:endParaRPr lang="sv-SE" dirty="0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7CF6F395-F30C-114F-8D11-EF2DA245246A}"/>
              </a:ext>
            </a:extLst>
          </p:cNvPr>
          <p:cNvCxnSpPr>
            <a:cxnSpLocks/>
          </p:cNvCxnSpPr>
          <p:nvPr/>
        </p:nvCxnSpPr>
        <p:spPr>
          <a:xfrm>
            <a:off x="954626" y="3027454"/>
            <a:ext cx="0" cy="42542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ruta 2">
            <a:extLst>
              <a:ext uri="{FF2B5EF4-FFF2-40B4-BE49-F238E27FC236}">
                <a16:creationId xmlns:a16="http://schemas.microsoft.com/office/drawing/2014/main" id="{51675022-BC01-334F-ADBF-798762389BD0}"/>
              </a:ext>
            </a:extLst>
          </p:cNvPr>
          <p:cNvSpPr txBox="1"/>
          <p:nvPr/>
        </p:nvSpPr>
        <p:spPr>
          <a:xfrm>
            <a:off x="784223" y="1653749"/>
            <a:ext cx="10242000" cy="650352"/>
          </a:xfrm>
          <a:prstGeom prst="rect">
            <a:avLst/>
          </a:prstGeom>
          <a:noFill/>
        </p:spPr>
        <p:txBody>
          <a:bodyPr wrap="square" lIns="360000" rtlCol="0">
            <a:noAutofit/>
          </a:bodyPr>
          <a:lstStyle/>
          <a:p>
            <a:r>
              <a:rPr lang="sv-SE" sz="2800" b="1" dirty="0">
                <a:solidFill>
                  <a:schemeClr val="accent1"/>
                </a:solidFill>
              </a:rPr>
              <a:t>Regel 10: Mål</a:t>
            </a:r>
          </a:p>
        </p:txBody>
      </p:sp>
    </p:spTree>
    <p:extLst>
      <p:ext uri="{BB962C8B-B14F-4D97-AF65-F5344CB8AC3E}">
        <p14:creationId xmlns:p14="http://schemas.microsoft.com/office/powerpoint/2010/main" val="32835451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6A649B95-B910-CE4E-8D7C-6973ED425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223" y="546287"/>
            <a:ext cx="10242000" cy="770256"/>
          </a:xfrm>
        </p:spPr>
        <p:txBody>
          <a:bodyPr/>
          <a:lstStyle/>
          <a:p>
            <a:r>
              <a:rPr lang="sv-SE" sz="3600" dirty="0"/>
              <a:t>Ändringar i regler för fotboll i spelformen 5 mot 5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C504CEFD-5864-5E4F-8FE2-5486699639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4223" y="2561954"/>
            <a:ext cx="10242000" cy="3168286"/>
          </a:xfrm>
        </p:spPr>
        <p:txBody>
          <a:bodyPr lIns="360000"/>
          <a:lstStyle/>
          <a:p>
            <a:pPr marL="0" indent="0">
              <a:buNone/>
            </a:pPr>
            <a:r>
              <a:rPr lang="sv-SE" sz="2400" b="1" dirty="0"/>
              <a:t>Frispark</a:t>
            </a:r>
          </a:p>
          <a:p>
            <a:pPr marL="0" indent="0">
              <a:buNone/>
            </a:pPr>
            <a:r>
              <a:rPr lang="sv-SE" sz="2400" dirty="0"/>
              <a:t>En frispark ska slås om ifall en spelare slår frisparken direkt </a:t>
            </a:r>
            <a:r>
              <a:rPr lang="sv-SE" sz="2400" dirty="0">
                <a:solidFill>
                  <a:srgbClr val="FF0000"/>
                </a:solidFill>
              </a:rPr>
              <a:t>mot</a:t>
            </a:r>
            <a:r>
              <a:rPr lang="sv-SE" sz="2400" dirty="0"/>
              <a:t> det andra        lagets mål eller i eget mål eller om frisparken görs fel på något annat sätt </a:t>
            </a:r>
            <a:r>
              <a:rPr lang="sv-SE" sz="2400" dirty="0">
                <a:solidFill>
                  <a:srgbClr val="FF0000"/>
                </a:solidFill>
              </a:rPr>
              <a:t>tex att spelaren driver bollen och skjuter mot mål eller petar bollen till en medspelare som skjuter bollen direkt mot mål. </a:t>
            </a:r>
            <a:r>
              <a:rPr lang="sv-SE" sz="2400" dirty="0"/>
              <a:t>Frisparken ska också göras om ifall en spelare driver bollen direkt in i det andra lagets mål eller in i eget mål. </a:t>
            </a:r>
          </a:p>
          <a:p>
            <a:endParaRPr lang="sv-SE" dirty="0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7CF6F395-F30C-114F-8D11-EF2DA245246A}"/>
              </a:ext>
            </a:extLst>
          </p:cNvPr>
          <p:cNvCxnSpPr>
            <a:cxnSpLocks/>
          </p:cNvCxnSpPr>
          <p:nvPr/>
        </p:nvCxnSpPr>
        <p:spPr>
          <a:xfrm>
            <a:off x="954626" y="3109342"/>
            <a:ext cx="0" cy="166585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ruta 2">
            <a:extLst>
              <a:ext uri="{FF2B5EF4-FFF2-40B4-BE49-F238E27FC236}">
                <a16:creationId xmlns:a16="http://schemas.microsoft.com/office/drawing/2014/main" id="{51675022-BC01-334F-ADBF-798762389BD0}"/>
              </a:ext>
            </a:extLst>
          </p:cNvPr>
          <p:cNvSpPr txBox="1"/>
          <p:nvPr/>
        </p:nvSpPr>
        <p:spPr>
          <a:xfrm>
            <a:off x="784223" y="1653749"/>
            <a:ext cx="10242000" cy="650352"/>
          </a:xfrm>
          <a:prstGeom prst="rect">
            <a:avLst/>
          </a:prstGeom>
          <a:noFill/>
        </p:spPr>
        <p:txBody>
          <a:bodyPr wrap="square" lIns="360000" rtlCol="0">
            <a:noAutofit/>
          </a:bodyPr>
          <a:lstStyle/>
          <a:p>
            <a:r>
              <a:rPr lang="sv-SE" sz="2800" b="1" dirty="0">
                <a:solidFill>
                  <a:schemeClr val="accent1"/>
                </a:solidFill>
              </a:rPr>
              <a:t>Regel 13: Frispark</a:t>
            </a:r>
          </a:p>
        </p:txBody>
      </p:sp>
    </p:spTree>
    <p:extLst>
      <p:ext uri="{BB962C8B-B14F-4D97-AF65-F5344CB8AC3E}">
        <p14:creationId xmlns:p14="http://schemas.microsoft.com/office/powerpoint/2010/main" val="19210901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6A649B95-B910-CE4E-8D7C-6973ED425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223" y="546287"/>
            <a:ext cx="10242000" cy="770256"/>
          </a:xfrm>
        </p:spPr>
        <p:txBody>
          <a:bodyPr/>
          <a:lstStyle/>
          <a:p>
            <a:r>
              <a:rPr lang="sv-SE" sz="3600" dirty="0"/>
              <a:t>Ändringar i regler för fotboll i spelformen 5 mot 5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C504CEFD-5864-5E4F-8FE2-5486699639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4223" y="2561954"/>
            <a:ext cx="10242000" cy="3168286"/>
          </a:xfrm>
        </p:spPr>
        <p:txBody>
          <a:bodyPr lIns="360000"/>
          <a:lstStyle/>
          <a:p>
            <a:pPr marL="0" indent="0">
              <a:buNone/>
            </a:pPr>
            <a:r>
              <a:rPr lang="sv-SE" sz="2400" b="1" dirty="0"/>
              <a:t>Sidlinjespark</a:t>
            </a:r>
          </a:p>
          <a:p>
            <a:pPr marL="0" indent="0">
              <a:buNone/>
            </a:pPr>
            <a:r>
              <a:rPr lang="sv-SE" sz="2400" dirty="0"/>
              <a:t>En sidlinjespark ska slås om ifall en spelare slår sidlinjesparken direkt i- </a:t>
            </a:r>
            <a:r>
              <a:rPr lang="sv-SE" sz="2400" dirty="0">
                <a:solidFill>
                  <a:srgbClr val="FF0000"/>
                </a:solidFill>
              </a:rPr>
              <a:t>mot</a:t>
            </a:r>
            <a:r>
              <a:rPr lang="sv-SE" sz="2400" dirty="0"/>
              <a:t> det andra lagets mål eller i eget mål eller om sidlinjesparken görs fel på något annat sätt </a:t>
            </a:r>
            <a:r>
              <a:rPr lang="sv-SE" sz="2400" dirty="0">
                <a:solidFill>
                  <a:srgbClr val="FF0000"/>
                </a:solidFill>
              </a:rPr>
              <a:t>tex att spelaren driver bollen och skjuter mot mål eller petar bollen till en medspelare som skjuter bollen direkt mot mål.</a:t>
            </a:r>
            <a:r>
              <a:rPr lang="sv-SE" sz="2400" dirty="0"/>
              <a:t> Sidlinjesparken ska också göras om ifall en spelare driver bollen direkt in i det andra lagets mål eller in i eget mål. </a:t>
            </a:r>
          </a:p>
          <a:p>
            <a:endParaRPr lang="sv-SE" dirty="0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7CF6F395-F30C-114F-8D11-EF2DA245246A}"/>
              </a:ext>
            </a:extLst>
          </p:cNvPr>
          <p:cNvCxnSpPr>
            <a:cxnSpLocks/>
          </p:cNvCxnSpPr>
          <p:nvPr/>
        </p:nvCxnSpPr>
        <p:spPr>
          <a:xfrm>
            <a:off x="958568" y="3042745"/>
            <a:ext cx="0" cy="205302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ruta 2">
            <a:extLst>
              <a:ext uri="{FF2B5EF4-FFF2-40B4-BE49-F238E27FC236}">
                <a16:creationId xmlns:a16="http://schemas.microsoft.com/office/drawing/2014/main" id="{51675022-BC01-334F-ADBF-798762389BD0}"/>
              </a:ext>
            </a:extLst>
          </p:cNvPr>
          <p:cNvSpPr txBox="1"/>
          <p:nvPr/>
        </p:nvSpPr>
        <p:spPr>
          <a:xfrm>
            <a:off x="784223" y="1653749"/>
            <a:ext cx="10242000" cy="650352"/>
          </a:xfrm>
          <a:prstGeom prst="rect">
            <a:avLst/>
          </a:prstGeom>
          <a:noFill/>
        </p:spPr>
        <p:txBody>
          <a:bodyPr wrap="square" lIns="360000" rtlCol="0">
            <a:noAutofit/>
          </a:bodyPr>
          <a:lstStyle/>
          <a:p>
            <a:r>
              <a:rPr lang="sv-SE" sz="2800" b="1" dirty="0">
                <a:solidFill>
                  <a:schemeClr val="accent1"/>
                </a:solidFill>
              </a:rPr>
              <a:t>Regel 15: Sidlinjespark</a:t>
            </a:r>
          </a:p>
        </p:txBody>
      </p:sp>
    </p:spTree>
    <p:extLst>
      <p:ext uri="{BB962C8B-B14F-4D97-AF65-F5344CB8AC3E}">
        <p14:creationId xmlns:p14="http://schemas.microsoft.com/office/powerpoint/2010/main" val="2381197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6A649B95-B910-CE4E-8D7C-6973ED425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223" y="546287"/>
            <a:ext cx="10242000" cy="770256"/>
          </a:xfrm>
        </p:spPr>
        <p:txBody>
          <a:bodyPr/>
          <a:lstStyle/>
          <a:p>
            <a:r>
              <a:rPr lang="sv-SE" sz="3600" dirty="0"/>
              <a:t>Ändringar i regler för fotboll i spelformen 5 mot 5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C504CEFD-5864-5E4F-8FE2-5486699639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4223" y="2561954"/>
            <a:ext cx="10242000" cy="3168286"/>
          </a:xfrm>
        </p:spPr>
        <p:txBody>
          <a:bodyPr lIns="360000"/>
          <a:lstStyle/>
          <a:p>
            <a:pPr marL="0" indent="0">
              <a:buNone/>
            </a:pPr>
            <a:r>
              <a:rPr lang="sv-SE" sz="2400" b="1" dirty="0"/>
              <a:t>Hörnspark</a:t>
            </a:r>
          </a:p>
          <a:p>
            <a:pPr marL="0" indent="0">
              <a:buNone/>
            </a:pPr>
            <a:r>
              <a:rPr lang="sv-SE" sz="2400" dirty="0"/>
              <a:t>En hörna ska slås om ifall en spelare slår hörnan direkt i-</a:t>
            </a:r>
            <a:r>
              <a:rPr lang="sv-SE" sz="2400" dirty="0">
                <a:solidFill>
                  <a:srgbClr val="FF0000"/>
                </a:solidFill>
              </a:rPr>
              <a:t>mot</a:t>
            </a:r>
            <a:r>
              <a:rPr lang="sv-SE" sz="2400" dirty="0"/>
              <a:t> det andra lagets mål eller i eget mål eller om hörnan görs fel på något annat sätt </a:t>
            </a:r>
            <a:r>
              <a:rPr lang="sv-SE" sz="2400" dirty="0">
                <a:solidFill>
                  <a:srgbClr val="FF0000"/>
                </a:solidFill>
              </a:rPr>
              <a:t>tex att spelaren driver bollen och skjuter mot mål eller petar bollen till en medspelare som skjuter bollen direkt mot mål.</a:t>
            </a:r>
            <a:r>
              <a:rPr lang="sv-SE" sz="2400" dirty="0"/>
              <a:t> Hörnan ska också göras om ifall en spelare driver bollen direkt in i det andra lagets mål eller in i eget mål. </a:t>
            </a:r>
          </a:p>
          <a:p>
            <a:endParaRPr lang="sv-SE" dirty="0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7CF6F395-F30C-114F-8D11-EF2DA245246A}"/>
              </a:ext>
            </a:extLst>
          </p:cNvPr>
          <p:cNvCxnSpPr>
            <a:cxnSpLocks/>
          </p:cNvCxnSpPr>
          <p:nvPr/>
        </p:nvCxnSpPr>
        <p:spPr>
          <a:xfrm>
            <a:off x="954626" y="3033142"/>
            <a:ext cx="0" cy="166585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ruta 2">
            <a:extLst>
              <a:ext uri="{FF2B5EF4-FFF2-40B4-BE49-F238E27FC236}">
                <a16:creationId xmlns:a16="http://schemas.microsoft.com/office/drawing/2014/main" id="{51675022-BC01-334F-ADBF-798762389BD0}"/>
              </a:ext>
            </a:extLst>
          </p:cNvPr>
          <p:cNvSpPr txBox="1"/>
          <p:nvPr/>
        </p:nvSpPr>
        <p:spPr>
          <a:xfrm>
            <a:off x="784223" y="1653749"/>
            <a:ext cx="10242000" cy="650352"/>
          </a:xfrm>
          <a:prstGeom prst="rect">
            <a:avLst/>
          </a:prstGeom>
          <a:noFill/>
        </p:spPr>
        <p:txBody>
          <a:bodyPr wrap="square" lIns="360000" rtlCol="0">
            <a:noAutofit/>
          </a:bodyPr>
          <a:lstStyle/>
          <a:p>
            <a:r>
              <a:rPr lang="sv-SE" sz="2800" b="1" dirty="0">
                <a:solidFill>
                  <a:schemeClr val="accent1"/>
                </a:solidFill>
              </a:rPr>
              <a:t>Regel 17: Hörnspark</a:t>
            </a:r>
          </a:p>
        </p:txBody>
      </p:sp>
    </p:spTree>
    <p:extLst>
      <p:ext uri="{BB962C8B-B14F-4D97-AF65-F5344CB8AC3E}">
        <p14:creationId xmlns:p14="http://schemas.microsoft.com/office/powerpoint/2010/main" val="39769964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96887B88-41A6-3E4E-A436-5A2F1677D9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4225" y="2763785"/>
            <a:ext cx="9952092" cy="3221090"/>
          </a:xfrm>
        </p:spPr>
        <p:txBody>
          <a:bodyPr/>
          <a:lstStyle/>
          <a:p>
            <a:r>
              <a:rPr lang="sv-SE" sz="5400" dirty="0"/>
              <a:t>Spelformen 7 mot 7</a:t>
            </a:r>
          </a:p>
        </p:txBody>
      </p:sp>
    </p:spTree>
    <p:extLst>
      <p:ext uri="{BB962C8B-B14F-4D97-AF65-F5344CB8AC3E}">
        <p14:creationId xmlns:p14="http://schemas.microsoft.com/office/powerpoint/2010/main" val="3830047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>
            <a:extLst>
              <a:ext uri="{FF2B5EF4-FFF2-40B4-BE49-F238E27FC236}">
                <a16:creationId xmlns:a16="http://schemas.microsoft.com/office/drawing/2014/main" id="{3478A916-5ED7-4BA8-90E2-E3F6FFE39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Regeländringar för spelregler för barn- &amp; ungdomsfotboll 2020</a:t>
            </a:r>
          </a:p>
        </p:txBody>
      </p:sp>
      <p:sp>
        <p:nvSpPr>
          <p:cNvPr id="9" name="Underrubrik 8">
            <a:extLst>
              <a:ext uri="{FF2B5EF4-FFF2-40B4-BE49-F238E27FC236}">
                <a16:creationId xmlns:a16="http://schemas.microsoft.com/office/drawing/2014/main" id="{CE9EB902-DF26-4392-AA58-A5A9217AFB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6897" y="4695244"/>
            <a:ext cx="4639503" cy="566639"/>
          </a:xfrm>
        </p:spPr>
        <p:txBody>
          <a:bodyPr/>
          <a:lstStyle/>
          <a:p>
            <a:endParaRPr lang="sv-SE" dirty="0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CCF91270-1E93-451B-88B1-D3270C6882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503361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6A649B95-B910-CE4E-8D7C-6973ED425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223" y="546287"/>
            <a:ext cx="10242000" cy="770256"/>
          </a:xfrm>
        </p:spPr>
        <p:txBody>
          <a:bodyPr/>
          <a:lstStyle/>
          <a:p>
            <a:r>
              <a:rPr lang="sv-SE" sz="3600" dirty="0"/>
              <a:t>Ändringar i regler för fotboll i spelformen 7 mot 7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C504CEFD-5864-5E4F-8FE2-5486699639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4223" y="2304101"/>
            <a:ext cx="10242000" cy="4007489"/>
          </a:xfrm>
        </p:spPr>
        <p:txBody>
          <a:bodyPr lIns="360000"/>
          <a:lstStyle/>
          <a:p>
            <a:pPr marL="0" indent="0">
              <a:buNone/>
            </a:pPr>
            <a:r>
              <a:rPr lang="sv-SE" sz="2400" b="1" dirty="0"/>
              <a:t>Avspark </a:t>
            </a:r>
          </a:p>
          <a:p>
            <a:pPr marL="0" indent="0">
              <a:buNone/>
            </a:pPr>
            <a:r>
              <a:rPr lang="sv-SE" sz="2400" dirty="0"/>
              <a:t>Varje period startar med avspark. Även när ett lag har gjort mål sätts spelet igång igen med avspark. </a:t>
            </a:r>
          </a:p>
          <a:p>
            <a:pPr marL="0" indent="0">
              <a:buNone/>
            </a:pPr>
            <a:r>
              <a:rPr lang="sv-SE" sz="2400" dirty="0"/>
              <a:t>Spelet startar igen på samma sätt om ett regelbrott sker när bollen inte är i spel.</a:t>
            </a:r>
          </a:p>
          <a:p>
            <a:pPr marL="198000" lvl="1" indent="0">
              <a:buNone/>
            </a:pPr>
            <a:r>
              <a:rPr lang="sv-SE" sz="2400" dirty="0"/>
              <a:t>	</a:t>
            </a:r>
            <a:r>
              <a:rPr lang="sv-SE" sz="2400" dirty="0">
                <a:solidFill>
                  <a:srgbClr val="FF0000"/>
                </a:solidFill>
              </a:rPr>
              <a:t>●</a:t>
            </a:r>
            <a:r>
              <a:rPr lang="sv-SE" sz="2400" dirty="0"/>
              <a:t>  Det lag som vinner slantsinglingen </a:t>
            </a:r>
            <a:r>
              <a:rPr lang="sv-SE" sz="2400" dirty="0">
                <a:solidFill>
                  <a:srgbClr val="FF0000"/>
                </a:solidFill>
              </a:rPr>
              <a:t>väljer boll eller sida. </a:t>
            </a:r>
          </a:p>
          <a:p>
            <a:pPr marL="198000" lvl="1" indent="0">
              <a:buNone/>
            </a:pPr>
            <a:r>
              <a:rPr lang="sv-SE" sz="2400" dirty="0">
                <a:solidFill>
                  <a:srgbClr val="FF0000"/>
                </a:solidFill>
              </a:rPr>
              <a:t>	●</a:t>
            </a:r>
            <a:r>
              <a:rPr lang="sv-SE" sz="2400" dirty="0"/>
              <a:t>  </a:t>
            </a:r>
            <a:r>
              <a:rPr lang="sv-SE" sz="2400" dirty="0">
                <a:solidFill>
                  <a:srgbClr val="FF0000"/>
                </a:solidFill>
              </a:rPr>
              <a:t>Det lag som väljer boll gör avspark i första och tredje perioden. 	</a:t>
            </a:r>
          </a:p>
          <a:p>
            <a:pPr marL="198000" lvl="1" indent="0">
              <a:buNone/>
            </a:pPr>
            <a:r>
              <a:rPr lang="sv-SE" sz="2400" dirty="0"/>
              <a:t>	</a:t>
            </a:r>
            <a:r>
              <a:rPr lang="sv-SE" sz="2400" dirty="0">
                <a:solidFill>
                  <a:srgbClr val="FF0000"/>
                </a:solidFill>
              </a:rPr>
              <a:t>●  Det lag som väljer sida gör avspark i andra perioden </a:t>
            </a:r>
          </a:p>
          <a:p>
            <a:pPr marL="198000" lvl="1" indent="0">
              <a:buNone/>
            </a:pPr>
            <a:r>
              <a:rPr lang="sv-SE" sz="2400" dirty="0"/>
              <a:t>	●  Inför andra och tredje perioden kan lagen byta sida. </a:t>
            </a:r>
          </a:p>
          <a:p>
            <a:pPr marL="198000" lvl="1" indent="0">
              <a:buNone/>
            </a:pPr>
            <a:r>
              <a:rPr lang="sv-SE" sz="2400" dirty="0"/>
              <a:t>	●  När det ena laget har gjort mål gör det andra laget avspark. </a:t>
            </a:r>
          </a:p>
          <a:p>
            <a:endParaRPr lang="sv-SE" dirty="0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7CF6F395-F30C-114F-8D11-EF2DA245246A}"/>
              </a:ext>
            </a:extLst>
          </p:cNvPr>
          <p:cNvCxnSpPr>
            <a:cxnSpLocks/>
          </p:cNvCxnSpPr>
          <p:nvPr/>
        </p:nvCxnSpPr>
        <p:spPr>
          <a:xfrm>
            <a:off x="1853644" y="4063818"/>
            <a:ext cx="0" cy="109503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ruta 2">
            <a:extLst>
              <a:ext uri="{FF2B5EF4-FFF2-40B4-BE49-F238E27FC236}">
                <a16:creationId xmlns:a16="http://schemas.microsoft.com/office/drawing/2014/main" id="{51675022-BC01-334F-ADBF-798762389BD0}"/>
              </a:ext>
            </a:extLst>
          </p:cNvPr>
          <p:cNvSpPr txBox="1"/>
          <p:nvPr/>
        </p:nvSpPr>
        <p:spPr>
          <a:xfrm>
            <a:off x="784223" y="1653749"/>
            <a:ext cx="10242000" cy="650352"/>
          </a:xfrm>
          <a:prstGeom prst="rect">
            <a:avLst/>
          </a:prstGeom>
          <a:noFill/>
        </p:spPr>
        <p:txBody>
          <a:bodyPr wrap="square" lIns="360000" rtlCol="0">
            <a:noAutofit/>
          </a:bodyPr>
          <a:lstStyle/>
          <a:p>
            <a:r>
              <a:rPr lang="sv-SE" sz="2800" b="1" dirty="0">
                <a:solidFill>
                  <a:schemeClr val="accent1"/>
                </a:solidFill>
              </a:rPr>
              <a:t>Regel 8: Spelets start och återupptagande</a:t>
            </a:r>
          </a:p>
        </p:txBody>
      </p:sp>
    </p:spTree>
    <p:extLst>
      <p:ext uri="{BB962C8B-B14F-4D97-AF65-F5344CB8AC3E}">
        <p14:creationId xmlns:p14="http://schemas.microsoft.com/office/powerpoint/2010/main" val="22506841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6A649B95-B910-CE4E-8D7C-6973ED425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223" y="546287"/>
            <a:ext cx="10242000" cy="770256"/>
          </a:xfrm>
        </p:spPr>
        <p:txBody>
          <a:bodyPr/>
          <a:lstStyle/>
          <a:p>
            <a:r>
              <a:rPr lang="sv-SE" sz="3600" dirty="0"/>
              <a:t>Ändringar i regler för fotboll i spelformen 7 mot 7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C504CEFD-5864-5E4F-8FE2-5486699639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4223" y="2561954"/>
            <a:ext cx="10242000" cy="3168286"/>
          </a:xfrm>
        </p:spPr>
        <p:txBody>
          <a:bodyPr lIns="360000"/>
          <a:lstStyle/>
          <a:p>
            <a:pPr marL="0" indent="0">
              <a:buNone/>
            </a:pPr>
            <a:r>
              <a:rPr lang="sv-SE" sz="2400" b="1" dirty="0"/>
              <a:t>Nedsläpp </a:t>
            </a:r>
          </a:p>
          <a:p>
            <a:pPr marL="0" indent="0">
              <a:buNone/>
            </a:pPr>
            <a:r>
              <a:rPr lang="sv-SE" sz="2400" dirty="0"/>
              <a:t>Domaren släpper bollen </a:t>
            </a:r>
            <a:r>
              <a:rPr lang="sv-SE" sz="2400" dirty="0">
                <a:solidFill>
                  <a:srgbClr val="FF0000"/>
                </a:solidFill>
              </a:rPr>
              <a:t>till en spelare i det lag som senast rörde bollen på den plats där den var när spelet stoppades. </a:t>
            </a:r>
            <a:r>
              <a:rPr lang="sv-SE" sz="2400" dirty="0"/>
              <a:t>Om spelet stoppades innanför straffområdet släpps bollen </a:t>
            </a:r>
            <a:r>
              <a:rPr lang="sv-SE" sz="2400" dirty="0">
                <a:solidFill>
                  <a:srgbClr val="FF0000"/>
                </a:solidFill>
              </a:rPr>
              <a:t>till målvakten </a:t>
            </a:r>
            <a:r>
              <a:rPr lang="sv-SE" sz="2400" dirty="0"/>
              <a:t>på straffområdeslinjen.</a:t>
            </a:r>
          </a:p>
          <a:p>
            <a:pPr marL="0" indent="0">
              <a:buNone/>
            </a:pPr>
            <a:r>
              <a:rPr lang="sv-SE" sz="2400" dirty="0">
                <a:solidFill>
                  <a:srgbClr val="FF0000"/>
                </a:solidFill>
              </a:rPr>
              <a:t>Alla andra spelare i båda lagen måste befinna sig 7 m från bollen till dess den är i spel.</a:t>
            </a:r>
          </a:p>
          <a:p>
            <a:endParaRPr lang="sv-SE" dirty="0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7CF6F395-F30C-114F-8D11-EF2DA245246A}"/>
              </a:ext>
            </a:extLst>
          </p:cNvPr>
          <p:cNvCxnSpPr>
            <a:cxnSpLocks/>
          </p:cNvCxnSpPr>
          <p:nvPr/>
        </p:nvCxnSpPr>
        <p:spPr>
          <a:xfrm>
            <a:off x="954625" y="4244457"/>
            <a:ext cx="0" cy="58923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ruta 2">
            <a:extLst>
              <a:ext uri="{FF2B5EF4-FFF2-40B4-BE49-F238E27FC236}">
                <a16:creationId xmlns:a16="http://schemas.microsoft.com/office/drawing/2014/main" id="{51675022-BC01-334F-ADBF-798762389BD0}"/>
              </a:ext>
            </a:extLst>
          </p:cNvPr>
          <p:cNvSpPr txBox="1"/>
          <p:nvPr/>
        </p:nvSpPr>
        <p:spPr>
          <a:xfrm>
            <a:off x="784223" y="1653749"/>
            <a:ext cx="10242000" cy="650352"/>
          </a:xfrm>
          <a:prstGeom prst="rect">
            <a:avLst/>
          </a:prstGeom>
          <a:noFill/>
        </p:spPr>
        <p:txBody>
          <a:bodyPr wrap="square" lIns="360000" rtlCol="0">
            <a:noAutofit/>
          </a:bodyPr>
          <a:lstStyle/>
          <a:p>
            <a:r>
              <a:rPr lang="sv-SE" sz="2800" b="1" dirty="0">
                <a:solidFill>
                  <a:schemeClr val="accent1"/>
                </a:solidFill>
              </a:rPr>
              <a:t>Regel 8: Spelets start och återupptagande</a:t>
            </a:r>
          </a:p>
        </p:txBody>
      </p:sp>
    </p:spTree>
    <p:extLst>
      <p:ext uri="{BB962C8B-B14F-4D97-AF65-F5344CB8AC3E}">
        <p14:creationId xmlns:p14="http://schemas.microsoft.com/office/powerpoint/2010/main" val="34119254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6A649B95-B910-CE4E-8D7C-6973ED425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223" y="546287"/>
            <a:ext cx="10242000" cy="770256"/>
          </a:xfrm>
        </p:spPr>
        <p:txBody>
          <a:bodyPr/>
          <a:lstStyle/>
          <a:p>
            <a:r>
              <a:rPr lang="sv-SE" sz="3600" dirty="0"/>
              <a:t>Ändringar i regler för fotboll i spelformen 7 mot 7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C504CEFD-5864-5E4F-8FE2-5486699639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4223" y="2561954"/>
            <a:ext cx="10242000" cy="3168286"/>
          </a:xfrm>
        </p:spPr>
        <p:txBody>
          <a:bodyPr lIns="360000"/>
          <a:lstStyle/>
          <a:p>
            <a:pPr marL="0" indent="0">
              <a:buNone/>
            </a:pPr>
            <a:r>
              <a:rPr lang="sv-SE" sz="2400" b="1" dirty="0"/>
              <a:t>Bollen i och ur spel</a:t>
            </a:r>
          </a:p>
          <a:p>
            <a:pPr marL="0" indent="0">
              <a:buNone/>
            </a:pPr>
            <a:r>
              <a:rPr lang="sv-SE" sz="2400" dirty="0"/>
              <a:t>Bollen är i spel vid alla andra tillfällen </a:t>
            </a:r>
            <a:r>
              <a:rPr lang="sv-SE" sz="2400" dirty="0">
                <a:solidFill>
                  <a:srgbClr val="FF0000"/>
                </a:solidFill>
              </a:rPr>
              <a:t>inkl. när den vidrör domaren och när den studsar från en målstolpe, ribba, hörnflaggstång och blir kvar på spelplanen</a:t>
            </a:r>
          </a:p>
          <a:p>
            <a:endParaRPr lang="sv-SE" dirty="0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7CF6F395-F30C-114F-8D11-EF2DA245246A}"/>
              </a:ext>
            </a:extLst>
          </p:cNvPr>
          <p:cNvCxnSpPr>
            <a:cxnSpLocks/>
          </p:cNvCxnSpPr>
          <p:nvPr/>
        </p:nvCxnSpPr>
        <p:spPr>
          <a:xfrm>
            <a:off x="954626" y="3054750"/>
            <a:ext cx="0" cy="64379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ruta 2">
            <a:extLst>
              <a:ext uri="{FF2B5EF4-FFF2-40B4-BE49-F238E27FC236}">
                <a16:creationId xmlns:a16="http://schemas.microsoft.com/office/drawing/2014/main" id="{51675022-BC01-334F-ADBF-798762389BD0}"/>
              </a:ext>
            </a:extLst>
          </p:cNvPr>
          <p:cNvSpPr txBox="1"/>
          <p:nvPr/>
        </p:nvSpPr>
        <p:spPr>
          <a:xfrm>
            <a:off x="784223" y="1653749"/>
            <a:ext cx="10242000" cy="650352"/>
          </a:xfrm>
          <a:prstGeom prst="rect">
            <a:avLst/>
          </a:prstGeom>
          <a:noFill/>
        </p:spPr>
        <p:txBody>
          <a:bodyPr wrap="square" lIns="360000" rtlCol="0">
            <a:noAutofit/>
          </a:bodyPr>
          <a:lstStyle/>
          <a:p>
            <a:r>
              <a:rPr lang="sv-SE" sz="2800" b="1" dirty="0">
                <a:solidFill>
                  <a:schemeClr val="accent1"/>
                </a:solidFill>
              </a:rPr>
              <a:t>Regel 9: Bollen i och ur spel</a:t>
            </a:r>
          </a:p>
        </p:txBody>
      </p:sp>
    </p:spTree>
    <p:extLst>
      <p:ext uri="{BB962C8B-B14F-4D97-AF65-F5344CB8AC3E}">
        <p14:creationId xmlns:p14="http://schemas.microsoft.com/office/powerpoint/2010/main" val="8777583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6A649B95-B910-CE4E-8D7C-6973ED425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223" y="546287"/>
            <a:ext cx="10242000" cy="770256"/>
          </a:xfrm>
        </p:spPr>
        <p:txBody>
          <a:bodyPr/>
          <a:lstStyle/>
          <a:p>
            <a:r>
              <a:rPr lang="sv-SE" sz="3600" dirty="0"/>
              <a:t>Ändringar i regler för fotboll i spelformen 7 mot 7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C504CEFD-5864-5E4F-8FE2-5486699639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4223" y="2561954"/>
            <a:ext cx="10242000" cy="3168286"/>
          </a:xfrm>
        </p:spPr>
        <p:txBody>
          <a:bodyPr lIns="360000"/>
          <a:lstStyle/>
          <a:p>
            <a:pPr marL="0" indent="0">
              <a:buNone/>
            </a:pPr>
            <a:r>
              <a:rPr lang="sv-SE" sz="2400" b="1" dirty="0"/>
              <a:t>Mål</a:t>
            </a:r>
          </a:p>
          <a:p>
            <a:pPr marL="0" indent="0">
              <a:buNone/>
            </a:pPr>
            <a:r>
              <a:rPr lang="sv-SE" sz="2400" dirty="0">
                <a:solidFill>
                  <a:srgbClr val="FF0000"/>
                </a:solidFill>
              </a:rPr>
              <a:t>Om målvakten kastar bollen direkt i andra lagets mål döms inspark</a:t>
            </a:r>
          </a:p>
          <a:p>
            <a:endParaRPr lang="sv-SE" dirty="0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7CF6F395-F30C-114F-8D11-EF2DA245246A}"/>
              </a:ext>
            </a:extLst>
          </p:cNvPr>
          <p:cNvCxnSpPr>
            <a:cxnSpLocks/>
          </p:cNvCxnSpPr>
          <p:nvPr/>
        </p:nvCxnSpPr>
        <p:spPr>
          <a:xfrm>
            <a:off x="954626" y="3027454"/>
            <a:ext cx="0" cy="42542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ruta 2">
            <a:extLst>
              <a:ext uri="{FF2B5EF4-FFF2-40B4-BE49-F238E27FC236}">
                <a16:creationId xmlns:a16="http://schemas.microsoft.com/office/drawing/2014/main" id="{51675022-BC01-334F-ADBF-798762389BD0}"/>
              </a:ext>
            </a:extLst>
          </p:cNvPr>
          <p:cNvSpPr txBox="1"/>
          <p:nvPr/>
        </p:nvSpPr>
        <p:spPr>
          <a:xfrm>
            <a:off x="784223" y="1653749"/>
            <a:ext cx="10242000" cy="650352"/>
          </a:xfrm>
          <a:prstGeom prst="rect">
            <a:avLst/>
          </a:prstGeom>
          <a:noFill/>
        </p:spPr>
        <p:txBody>
          <a:bodyPr wrap="square" lIns="360000" rtlCol="0">
            <a:noAutofit/>
          </a:bodyPr>
          <a:lstStyle/>
          <a:p>
            <a:r>
              <a:rPr lang="sv-SE" sz="2800" b="1" dirty="0">
                <a:solidFill>
                  <a:schemeClr val="accent1"/>
                </a:solidFill>
              </a:rPr>
              <a:t>Regel 10: Mål</a:t>
            </a:r>
          </a:p>
        </p:txBody>
      </p:sp>
    </p:spTree>
    <p:extLst>
      <p:ext uri="{BB962C8B-B14F-4D97-AF65-F5344CB8AC3E}">
        <p14:creationId xmlns:p14="http://schemas.microsoft.com/office/powerpoint/2010/main" val="38975383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6A649B95-B910-CE4E-8D7C-6973ED425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223" y="546287"/>
            <a:ext cx="10242000" cy="770256"/>
          </a:xfrm>
        </p:spPr>
        <p:txBody>
          <a:bodyPr/>
          <a:lstStyle/>
          <a:p>
            <a:r>
              <a:rPr lang="sv-SE" sz="3600" dirty="0"/>
              <a:t>Ändringar i regler för fotboll i spelformen 7 mot 7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C504CEFD-5864-5E4F-8FE2-5486699639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4223" y="2561954"/>
            <a:ext cx="10242000" cy="3168286"/>
          </a:xfrm>
        </p:spPr>
        <p:txBody>
          <a:bodyPr lIns="360000"/>
          <a:lstStyle/>
          <a:p>
            <a:pPr marL="0" indent="0">
              <a:buNone/>
            </a:pPr>
            <a:r>
              <a:rPr lang="sv-SE" sz="2400" b="1" dirty="0"/>
              <a:t>Frispark (innanför straffområdet)</a:t>
            </a:r>
          </a:p>
          <a:p>
            <a:pPr marL="0" indent="0">
              <a:buNone/>
            </a:pPr>
            <a:r>
              <a:rPr lang="sv-SE" sz="2400" dirty="0"/>
              <a:t>Bollen är i spel när en spelare har sparkat den och bollen tydligt rör sig. </a:t>
            </a:r>
          </a:p>
          <a:p>
            <a:pPr marL="0" indent="0">
              <a:buNone/>
            </a:pPr>
            <a:r>
              <a:rPr lang="sv-SE" sz="2400" b="1" dirty="0"/>
              <a:t>Frisparksmur</a:t>
            </a:r>
            <a:endParaRPr lang="sv-SE" sz="24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sv-SE" sz="2400" dirty="0" err="1">
                <a:solidFill>
                  <a:srgbClr val="FF0000"/>
                </a:solidFill>
              </a:rPr>
              <a:t>När</a:t>
            </a:r>
            <a:r>
              <a:rPr lang="sv-SE" sz="2400" dirty="0">
                <a:solidFill>
                  <a:srgbClr val="FF0000"/>
                </a:solidFill>
              </a:rPr>
              <a:t> tre eller fler spelare i det försvarande laget bildar en ”mur” måste spelare i det anfallande laget befinna sig minst 1 m från muren till dess bollen är i spel. </a:t>
            </a:r>
          </a:p>
          <a:p>
            <a:endParaRPr lang="sv-SE" dirty="0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7CF6F395-F30C-114F-8D11-EF2DA245246A}"/>
              </a:ext>
            </a:extLst>
          </p:cNvPr>
          <p:cNvCxnSpPr>
            <a:cxnSpLocks/>
          </p:cNvCxnSpPr>
          <p:nvPr/>
        </p:nvCxnSpPr>
        <p:spPr>
          <a:xfrm>
            <a:off x="954626" y="4012441"/>
            <a:ext cx="0" cy="65509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ruta 2">
            <a:extLst>
              <a:ext uri="{FF2B5EF4-FFF2-40B4-BE49-F238E27FC236}">
                <a16:creationId xmlns:a16="http://schemas.microsoft.com/office/drawing/2014/main" id="{51675022-BC01-334F-ADBF-798762389BD0}"/>
              </a:ext>
            </a:extLst>
          </p:cNvPr>
          <p:cNvSpPr txBox="1"/>
          <p:nvPr/>
        </p:nvSpPr>
        <p:spPr>
          <a:xfrm>
            <a:off x="784223" y="1653749"/>
            <a:ext cx="10242000" cy="650352"/>
          </a:xfrm>
          <a:prstGeom prst="rect">
            <a:avLst/>
          </a:prstGeom>
          <a:noFill/>
        </p:spPr>
        <p:txBody>
          <a:bodyPr wrap="square" lIns="360000" rtlCol="0">
            <a:noAutofit/>
          </a:bodyPr>
          <a:lstStyle/>
          <a:p>
            <a:r>
              <a:rPr lang="sv-SE" sz="2800" b="1" dirty="0">
                <a:solidFill>
                  <a:schemeClr val="accent1"/>
                </a:solidFill>
              </a:rPr>
              <a:t>Regel 13: Frispark</a:t>
            </a:r>
          </a:p>
        </p:txBody>
      </p:sp>
      <p:cxnSp>
        <p:nvCxnSpPr>
          <p:cNvPr id="6" name="Rak 5">
            <a:extLst>
              <a:ext uri="{FF2B5EF4-FFF2-40B4-BE49-F238E27FC236}">
                <a16:creationId xmlns:a16="http://schemas.microsoft.com/office/drawing/2014/main" id="{98E829DA-D07C-CF4B-B135-5FC113CC0B89}"/>
              </a:ext>
            </a:extLst>
          </p:cNvPr>
          <p:cNvCxnSpPr>
            <a:cxnSpLocks/>
          </p:cNvCxnSpPr>
          <p:nvPr/>
        </p:nvCxnSpPr>
        <p:spPr>
          <a:xfrm>
            <a:off x="954626" y="3059584"/>
            <a:ext cx="0" cy="33778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6447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6A649B95-B910-CE4E-8D7C-6973ED425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223" y="546287"/>
            <a:ext cx="10242000" cy="770256"/>
          </a:xfrm>
        </p:spPr>
        <p:txBody>
          <a:bodyPr/>
          <a:lstStyle/>
          <a:p>
            <a:r>
              <a:rPr lang="sv-SE" sz="3600" dirty="0"/>
              <a:t>Ändringar i regler för fotboll i spelformen 7 mot 7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C504CEFD-5864-5E4F-8FE2-5486699639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4223" y="2509091"/>
            <a:ext cx="10242000" cy="3168286"/>
          </a:xfrm>
        </p:spPr>
        <p:txBody>
          <a:bodyPr lIns="360000"/>
          <a:lstStyle/>
          <a:p>
            <a:pPr marL="0" indent="0">
              <a:buNone/>
            </a:pPr>
            <a:r>
              <a:rPr lang="sv-SE" sz="2400" b="1" dirty="0"/>
              <a:t>Straffspark</a:t>
            </a:r>
          </a:p>
          <a:p>
            <a:pPr marL="0" indent="0">
              <a:buNone/>
            </a:pPr>
            <a:r>
              <a:rPr lang="sv-SE" sz="2400" dirty="0"/>
              <a:t>Bollen måste ligga still på straffpunkten, och det ska tydligt framgå vem som ska lägga straffsparken. Målvakten ska </a:t>
            </a:r>
            <a:r>
              <a:rPr lang="sv-SE" sz="2400" dirty="0">
                <a:solidFill>
                  <a:srgbClr val="FF0000"/>
                </a:solidFill>
              </a:rPr>
              <a:t>ha minst en fot </a:t>
            </a:r>
            <a:r>
              <a:rPr lang="sv-SE" sz="2400" dirty="0"/>
              <a:t>på mållinjen mellan målstolparna och vara vänd mot straffsparksläggaren till dess bollen har sparkats. </a:t>
            </a:r>
          </a:p>
          <a:p>
            <a:pPr marL="0" indent="0">
              <a:buNone/>
            </a:pPr>
            <a:r>
              <a:rPr lang="sv-SE" sz="2400" b="1" dirty="0"/>
              <a:t>Retreatlinje </a:t>
            </a:r>
            <a:endParaRPr lang="sv-SE" sz="2400" dirty="0"/>
          </a:p>
          <a:p>
            <a:pPr marL="0" indent="0">
              <a:buNone/>
            </a:pPr>
            <a:r>
              <a:rPr lang="sv-SE" sz="2400" dirty="0"/>
              <a:t>När målvakten har bollen i händerna ska det andra laget backa till retreatlinjen och stanna där tills bollen återigen är i spel. Bollen är i spel när den lämnar målvaktens händer</a:t>
            </a:r>
            <a:r>
              <a:rPr lang="sv-SE" sz="2400" dirty="0">
                <a:solidFill>
                  <a:srgbClr val="FF0000"/>
                </a:solidFill>
              </a:rPr>
              <a:t>. Detta gäller både när bollen har gått utanför mållinjen och när målvakten har fångat bollen i spelet. </a:t>
            </a:r>
          </a:p>
          <a:p>
            <a:endParaRPr lang="sv-SE" dirty="0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7CF6F395-F30C-114F-8D11-EF2DA245246A}"/>
              </a:ext>
            </a:extLst>
          </p:cNvPr>
          <p:cNvCxnSpPr>
            <a:cxnSpLocks/>
          </p:cNvCxnSpPr>
          <p:nvPr/>
        </p:nvCxnSpPr>
        <p:spPr>
          <a:xfrm>
            <a:off x="954749" y="5053496"/>
            <a:ext cx="717" cy="138824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ruta 2">
            <a:extLst>
              <a:ext uri="{FF2B5EF4-FFF2-40B4-BE49-F238E27FC236}">
                <a16:creationId xmlns:a16="http://schemas.microsoft.com/office/drawing/2014/main" id="{51675022-BC01-334F-ADBF-798762389BD0}"/>
              </a:ext>
            </a:extLst>
          </p:cNvPr>
          <p:cNvSpPr txBox="1"/>
          <p:nvPr/>
        </p:nvSpPr>
        <p:spPr>
          <a:xfrm>
            <a:off x="784223" y="1653749"/>
            <a:ext cx="10242000" cy="650352"/>
          </a:xfrm>
          <a:prstGeom prst="rect">
            <a:avLst/>
          </a:prstGeom>
          <a:noFill/>
        </p:spPr>
        <p:txBody>
          <a:bodyPr wrap="square" lIns="360000" rtlCol="0">
            <a:noAutofit/>
          </a:bodyPr>
          <a:lstStyle/>
          <a:p>
            <a:r>
              <a:rPr lang="sv-SE" sz="2800" b="1" dirty="0">
                <a:solidFill>
                  <a:schemeClr val="accent1"/>
                </a:solidFill>
              </a:rPr>
              <a:t>Regel 14: Straffspark</a:t>
            </a:r>
          </a:p>
        </p:txBody>
      </p:sp>
      <p:cxnSp>
        <p:nvCxnSpPr>
          <p:cNvPr id="6" name="Rak 5">
            <a:extLst>
              <a:ext uri="{FF2B5EF4-FFF2-40B4-BE49-F238E27FC236}">
                <a16:creationId xmlns:a16="http://schemas.microsoft.com/office/drawing/2014/main" id="{98E829DA-D07C-CF4B-B135-5FC113CC0B89}"/>
              </a:ext>
            </a:extLst>
          </p:cNvPr>
          <p:cNvCxnSpPr>
            <a:cxnSpLocks/>
          </p:cNvCxnSpPr>
          <p:nvPr/>
        </p:nvCxnSpPr>
        <p:spPr>
          <a:xfrm flipH="1">
            <a:off x="956183" y="3057098"/>
            <a:ext cx="1" cy="135112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41150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96887B88-41A6-3E4E-A436-5A2F1677D9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4225" y="2763785"/>
            <a:ext cx="9952092" cy="3221090"/>
          </a:xfrm>
        </p:spPr>
        <p:txBody>
          <a:bodyPr/>
          <a:lstStyle/>
          <a:p>
            <a:r>
              <a:rPr lang="sv-SE" sz="5400" dirty="0"/>
              <a:t>Spelformen 9 mot 9</a:t>
            </a:r>
          </a:p>
        </p:txBody>
      </p:sp>
    </p:spTree>
    <p:extLst>
      <p:ext uri="{BB962C8B-B14F-4D97-AF65-F5344CB8AC3E}">
        <p14:creationId xmlns:p14="http://schemas.microsoft.com/office/powerpoint/2010/main" val="5876889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6A649B95-B910-CE4E-8D7C-6973ED425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223" y="546287"/>
            <a:ext cx="10242000" cy="770256"/>
          </a:xfrm>
        </p:spPr>
        <p:txBody>
          <a:bodyPr/>
          <a:lstStyle/>
          <a:p>
            <a:r>
              <a:rPr lang="sv-SE" sz="3600" dirty="0"/>
              <a:t>Ändringar i regler för fotboll i spelformen 9 mot 9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C504CEFD-5864-5E4F-8FE2-5486699639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4223" y="2304101"/>
            <a:ext cx="10242000" cy="4007489"/>
          </a:xfrm>
        </p:spPr>
        <p:txBody>
          <a:bodyPr lIns="360000"/>
          <a:lstStyle/>
          <a:p>
            <a:pPr marL="0" indent="0">
              <a:buNone/>
            </a:pPr>
            <a:r>
              <a:rPr lang="sv-SE" sz="2400" b="1" dirty="0"/>
              <a:t>Avspark </a:t>
            </a:r>
          </a:p>
          <a:p>
            <a:pPr marL="0" indent="0">
              <a:buNone/>
            </a:pPr>
            <a:r>
              <a:rPr lang="sv-SE" sz="2400" dirty="0"/>
              <a:t>Varje period startar med avspark. Även när ett lag har gjort mål sätts spelet igång igen med avspark. </a:t>
            </a:r>
          </a:p>
          <a:p>
            <a:pPr marL="0" indent="0">
              <a:buNone/>
            </a:pPr>
            <a:r>
              <a:rPr lang="sv-SE" sz="2400" dirty="0"/>
              <a:t>Spelet startar igen på samma sätt om ett regelbrott sker när bollen inte är i spel.</a:t>
            </a:r>
          </a:p>
          <a:p>
            <a:pPr marL="198000" lvl="1" indent="0">
              <a:buNone/>
            </a:pPr>
            <a:r>
              <a:rPr lang="sv-SE" sz="2400" dirty="0"/>
              <a:t>	</a:t>
            </a:r>
            <a:r>
              <a:rPr lang="sv-SE" sz="2400" dirty="0">
                <a:solidFill>
                  <a:srgbClr val="FF0000"/>
                </a:solidFill>
              </a:rPr>
              <a:t>●</a:t>
            </a:r>
            <a:r>
              <a:rPr lang="sv-SE" sz="2400" dirty="0"/>
              <a:t>  Det lag som vinner slantsinglingen </a:t>
            </a:r>
            <a:r>
              <a:rPr lang="sv-SE" sz="2400" dirty="0">
                <a:solidFill>
                  <a:srgbClr val="FF0000"/>
                </a:solidFill>
              </a:rPr>
              <a:t>väljer boll eller sida. </a:t>
            </a:r>
          </a:p>
          <a:p>
            <a:pPr marL="198000" lvl="1" indent="0">
              <a:buNone/>
            </a:pPr>
            <a:r>
              <a:rPr lang="sv-SE" sz="2400" dirty="0">
                <a:solidFill>
                  <a:srgbClr val="FF0000"/>
                </a:solidFill>
              </a:rPr>
              <a:t>	●</a:t>
            </a:r>
            <a:r>
              <a:rPr lang="sv-SE" sz="2400" dirty="0"/>
              <a:t>  </a:t>
            </a:r>
            <a:r>
              <a:rPr lang="sv-SE" sz="2400" dirty="0">
                <a:solidFill>
                  <a:srgbClr val="FF0000"/>
                </a:solidFill>
              </a:rPr>
              <a:t>Det lag som väljer boll gör avspark i första och tredje perioden. 	</a:t>
            </a:r>
          </a:p>
          <a:p>
            <a:pPr marL="198000" lvl="1" indent="0">
              <a:buNone/>
            </a:pPr>
            <a:r>
              <a:rPr lang="sv-SE" sz="2400" dirty="0"/>
              <a:t>	</a:t>
            </a:r>
            <a:r>
              <a:rPr lang="sv-SE" sz="2400" dirty="0">
                <a:solidFill>
                  <a:srgbClr val="FF0000"/>
                </a:solidFill>
              </a:rPr>
              <a:t>●  Det lag som väljer sida gör avspark i andra perioden </a:t>
            </a:r>
          </a:p>
          <a:p>
            <a:pPr marL="198000" lvl="1" indent="0">
              <a:buNone/>
            </a:pPr>
            <a:r>
              <a:rPr lang="sv-SE" sz="2400" dirty="0"/>
              <a:t>	●  Inför andra och tredje perioden byter lagen sida. </a:t>
            </a:r>
          </a:p>
          <a:p>
            <a:pPr marL="198000" lvl="1" indent="0">
              <a:buNone/>
            </a:pPr>
            <a:r>
              <a:rPr lang="sv-SE" sz="2400" dirty="0"/>
              <a:t>	●  När det ena laget har gjort mål gör det andra laget avspark. </a:t>
            </a:r>
          </a:p>
          <a:p>
            <a:endParaRPr lang="sv-SE" dirty="0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7CF6F395-F30C-114F-8D11-EF2DA245246A}"/>
              </a:ext>
            </a:extLst>
          </p:cNvPr>
          <p:cNvCxnSpPr>
            <a:cxnSpLocks/>
          </p:cNvCxnSpPr>
          <p:nvPr/>
        </p:nvCxnSpPr>
        <p:spPr>
          <a:xfrm>
            <a:off x="1853644" y="4063818"/>
            <a:ext cx="0" cy="109503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ruta 2">
            <a:extLst>
              <a:ext uri="{FF2B5EF4-FFF2-40B4-BE49-F238E27FC236}">
                <a16:creationId xmlns:a16="http://schemas.microsoft.com/office/drawing/2014/main" id="{51675022-BC01-334F-ADBF-798762389BD0}"/>
              </a:ext>
            </a:extLst>
          </p:cNvPr>
          <p:cNvSpPr txBox="1"/>
          <p:nvPr/>
        </p:nvSpPr>
        <p:spPr>
          <a:xfrm>
            <a:off x="784223" y="1653749"/>
            <a:ext cx="10242000" cy="650352"/>
          </a:xfrm>
          <a:prstGeom prst="rect">
            <a:avLst/>
          </a:prstGeom>
          <a:noFill/>
        </p:spPr>
        <p:txBody>
          <a:bodyPr wrap="square" lIns="360000" rtlCol="0">
            <a:noAutofit/>
          </a:bodyPr>
          <a:lstStyle/>
          <a:p>
            <a:r>
              <a:rPr lang="sv-SE" sz="2800" b="1" dirty="0">
                <a:solidFill>
                  <a:schemeClr val="accent1"/>
                </a:solidFill>
              </a:rPr>
              <a:t>Regel 8: Spelets start och återupptagande</a:t>
            </a:r>
          </a:p>
        </p:txBody>
      </p:sp>
    </p:spTree>
    <p:extLst>
      <p:ext uri="{BB962C8B-B14F-4D97-AF65-F5344CB8AC3E}">
        <p14:creationId xmlns:p14="http://schemas.microsoft.com/office/powerpoint/2010/main" val="13522479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6A649B95-B910-CE4E-8D7C-6973ED425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223" y="546287"/>
            <a:ext cx="10242000" cy="770256"/>
          </a:xfrm>
        </p:spPr>
        <p:txBody>
          <a:bodyPr/>
          <a:lstStyle/>
          <a:p>
            <a:r>
              <a:rPr lang="sv-SE" sz="3600" dirty="0"/>
              <a:t>Ändringar i regler för fotboll i spelformen 9 mot 9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C504CEFD-5864-5E4F-8FE2-5486699639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4223" y="2561954"/>
            <a:ext cx="10242000" cy="3168286"/>
          </a:xfrm>
        </p:spPr>
        <p:txBody>
          <a:bodyPr lIns="360000"/>
          <a:lstStyle/>
          <a:p>
            <a:pPr marL="0" indent="0">
              <a:buNone/>
            </a:pPr>
            <a:r>
              <a:rPr lang="sv-SE" sz="2400" b="1" dirty="0"/>
              <a:t>Nedsläpp </a:t>
            </a:r>
          </a:p>
          <a:p>
            <a:pPr marL="0" indent="0">
              <a:buNone/>
            </a:pPr>
            <a:r>
              <a:rPr lang="sv-SE" sz="2400" dirty="0"/>
              <a:t>Domaren släpper bollen </a:t>
            </a:r>
            <a:r>
              <a:rPr lang="sv-SE" sz="2400" dirty="0">
                <a:solidFill>
                  <a:srgbClr val="FF0000"/>
                </a:solidFill>
              </a:rPr>
              <a:t>till en spelare i det lag som senast rörde bollen på den plats där den var när spelet stoppades. </a:t>
            </a:r>
            <a:r>
              <a:rPr lang="sv-SE" sz="2400" dirty="0"/>
              <a:t>Om spelet stoppades innanför straffområdet släpps bollen </a:t>
            </a:r>
            <a:r>
              <a:rPr lang="sv-SE" sz="2400" dirty="0">
                <a:solidFill>
                  <a:srgbClr val="FF0000"/>
                </a:solidFill>
              </a:rPr>
              <a:t>till målvakten </a:t>
            </a:r>
            <a:r>
              <a:rPr lang="sv-SE" sz="2400" dirty="0"/>
              <a:t>på straffområdeslinjen.</a:t>
            </a:r>
          </a:p>
          <a:p>
            <a:pPr marL="0" indent="0">
              <a:buNone/>
            </a:pPr>
            <a:r>
              <a:rPr lang="sv-SE" sz="2400" dirty="0">
                <a:solidFill>
                  <a:srgbClr val="FF0000"/>
                </a:solidFill>
              </a:rPr>
              <a:t>Alla andra spelare i båda lagen måste befinna </a:t>
            </a:r>
            <a:r>
              <a:rPr lang="sv-SE" sz="2400">
                <a:solidFill>
                  <a:srgbClr val="FF0000"/>
                </a:solidFill>
              </a:rPr>
              <a:t>sig 9m </a:t>
            </a:r>
            <a:r>
              <a:rPr lang="sv-SE" sz="2400" dirty="0">
                <a:solidFill>
                  <a:srgbClr val="FF0000"/>
                </a:solidFill>
              </a:rPr>
              <a:t>från bollen till dess den är i spel.</a:t>
            </a:r>
          </a:p>
          <a:p>
            <a:pPr marL="0" indent="0">
              <a:buNone/>
            </a:pPr>
            <a:r>
              <a:rPr lang="sv-SE" sz="2400" dirty="0"/>
              <a:t>Bollen är i spel när den vidrör marken.</a:t>
            </a:r>
          </a:p>
          <a:p>
            <a:endParaRPr lang="sv-SE" dirty="0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7CF6F395-F30C-114F-8D11-EF2DA245246A}"/>
              </a:ext>
            </a:extLst>
          </p:cNvPr>
          <p:cNvCxnSpPr>
            <a:cxnSpLocks/>
          </p:cNvCxnSpPr>
          <p:nvPr/>
        </p:nvCxnSpPr>
        <p:spPr>
          <a:xfrm>
            <a:off x="954625" y="4244457"/>
            <a:ext cx="0" cy="58923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ruta 2">
            <a:extLst>
              <a:ext uri="{FF2B5EF4-FFF2-40B4-BE49-F238E27FC236}">
                <a16:creationId xmlns:a16="http://schemas.microsoft.com/office/drawing/2014/main" id="{51675022-BC01-334F-ADBF-798762389BD0}"/>
              </a:ext>
            </a:extLst>
          </p:cNvPr>
          <p:cNvSpPr txBox="1"/>
          <p:nvPr/>
        </p:nvSpPr>
        <p:spPr>
          <a:xfrm>
            <a:off x="784223" y="1653749"/>
            <a:ext cx="10242000" cy="650352"/>
          </a:xfrm>
          <a:prstGeom prst="rect">
            <a:avLst/>
          </a:prstGeom>
          <a:noFill/>
        </p:spPr>
        <p:txBody>
          <a:bodyPr wrap="square" lIns="360000" rtlCol="0">
            <a:noAutofit/>
          </a:bodyPr>
          <a:lstStyle/>
          <a:p>
            <a:r>
              <a:rPr lang="sv-SE" sz="2800" b="1" dirty="0">
                <a:solidFill>
                  <a:schemeClr val="accent1"/>
                </a:solidFill>
              </a:rPr>
              <a:t>Regel 8: Spelets start och återupptagande</a:t>
            </a:r>
          </a:p>
        </p:txBody>
      </p:sp>
    </p:spTree>
    <p:extLst>
      <p:ext uri="{BB962C8B-B14F-4D97-AF65-F5344CB8AC3E}">
        <p14:creationId xmlns:p14="http://schemas.microsoft.com/office/powerpoint/2010/main" val="38644160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6A649B95-B910-CE4E-8D7C-6973ED425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223" y="546287"/>
            <a:ext cx="10242000" cy="770256"/>
          </a:xfrm>
        </p:spPr>
        <p:txBody>
          <a:bodyPr/>
          <a:lstStyle/>
          <a:p>
            <a:r>
              <a:rPr lang="sv-SE" sz="3600" dirty="0"/>
              <a:t>Ändringar i regler för fotboll i spelformen 9 mot 9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C504CEFD-5864-5E4F-8FE2-5486699639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4223" y="2561954"/>
            <a:ext cx="10242000" cy="3168286"/>
          </a:xfrm>
        </p:spPr>
        <p:txBody>
          <a:bodyPr lIns="360000"/>
          <a:lstStyle/>
          <a:p>
            <a:pPr marL="0" indent="0">
              <a:buNone/>
            </a:pPr>
            <a:r>
              <a:rPr lang="sv-SE" sz="2400" b="1" dirty="0"/>
              <a:t>Bollen i och ur spel</a:t>
            </a:r>
          </a:p>
          <a:p>
            <a:pPr marL="0" indent="0">
              <a:buNone/>
            </a:pPr>
            <a:r>
              <a:rPr lang="sv-SE" sz="2400" dirty="0"/>
              <a:t>Bollen är ur spel när</a:t>
            </a:r>
          </a:p>
          <a:p>
            <a:pPr marL="0" indent="0">
              <a:buNone/>
            </a:pPr>
            <a:r>
              <a:rPr lang="sv-SE" sz="2400" dirty="0"/>
              <a:t>	●  hela bollen har passerat mållinjen eller sidlinjen (på marken eller i      	     luften).</a:t>
            </a:r>
          </a:p>
          <a:p>
            <a:pPr marL="0" indent="0">
              <a:buNone/>
            </a:pPr>
            <a:r>
              <a:rPr lang="sv-SE" sz="2400" dirty="0"/>
              <a:t>	● domaren har stoppat spelet.</a:t>
            </a:r>
          </a:p>
          <a:p>
            <a:pPr marL="0" indent="0">
              <a:buNone/>
            </a:pPr>
            <a:r>
              <a:rPr lang="sv-SE" sz="2400" dirty="0"/>
              <a:t>Bollen är i spel vid alla andra tillfällen </a:t>
            </a:r>
            <a:r>
              <a:rPr lang="sv-SE" sz="2400" dirty="0">
                <a:solidFill>
                  <a:srgbClr val="FF0000"/>
                </a:solidFill>
              </a:rPr>
              <a:t>inkl. när den vidrör domaren och när den studsar från en målstolpe, ribba, hörnflaggstång och blir kvar på spelplanen.</a:t>
            </a:r>
          </a:p>
          <a:p>
            <a:endParaRPr lang="sv-SE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51675022-BC01-334F-ADBF-798762389BD0}"/>
              </a:ext>
            </a:extLst>
          </p:cNvPr>
          <p:cNvSpPr txBox="1"/>
          <p:nvPr/>
        </p:nvSpPr>
        <p:spPr>
          <a:xfrm>
            <a:off x="784223" y="1653749"/>
            <a:ext cx="10242000" cy="650352"/>
          </a:xfrm>
          <a:prstGeom prst="rect">
            <a:avLst/>
          </a:prstGeom>
          <a:noFill/>
        </p:spPr>
        <p:txBody>
          <a:bodyPr wrap="square" lIns="360000" rtlCol="0">
            <a:noAutofit/>
          </a:bodyPr>
          <a:lstStyle/>
          <a:p>
            <a:r>
              <a:rPr lang="sv-SE" sz="2800" b="1" dirty="0">
                <a:solidFill>
                  <a:schemeClr val="accent1"/>
                </a:solidFill>
              </a:rPr>
              <a:t>Regel 9: Bollen i och ur spel</a:t>
            </a:r>
          </a:p>
        </p:txBody>
      </p:sp>
    </p:spTree>
    <p:extLst>
      <p:ext uri="{BB962C8B-B14F-4D97-AF65-F5344CB8AC3E}">
        <p14:creationId xmlns:p14="http://schemas.microsoft.com/office/powerpoint/2010/main" val="2276998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ctrTitle"/>
          </p:nvPr>
        </p:nvSpPr>
        <p:spPr>
          <a:xfrm>
            <a:off x="784226" y="2763785"/>
            <a:ext cx="8948710" cy="3221090"/>
          </a:xfrm>
        </p:spPr>
        <p:txBody>
          <a:bodyPr/>
          <a:lstStyle/>
          <a:p>
            <a:r>
              <a:rPr lang="sv-SE" dirty="0"/>
              <a:t>Olika typer av regeländringar</a:t>
            </a:r>
          </a:p>
        </p:txBody>
      </p:sp>
    </p:spTree>
    <p:extLst>
      <p:ext uri="{BB962C8B-B14F-4D97-AF65-F5344CB8AC3E}">
        <p14:creationId xmlns:p14="http://schemas.microsoft.com/office/powerpoint/2010/main" val="6628415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6A649B95-B910-CE4E-8D7C-6973ED425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223" y="546287"/>
            <a:ext cx="10242000" cy="770256"/>
          </a:xfrm>
        </p:spPr>
        <p:txBody>
          <a:bodyPr/>
          <a:lstStyle/>
          <a:p>
            <a:r>
              <a:rPr lang="sv-SE" sz="3600" dirty="0"/>
              <a:t>Ändringar i regler för fotboll i spelformen 9 mot 9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C504CEFD-5864-5E4F-8FE2-5486699639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4223" y="2561954"/>
            <a:ext cx="10242000" cy="3168286"/>
          </a:xfrm>
        </p:spPr>
        <p:txBody>
          <a:bodyPr lIns="360000"/>
          <a:lstStyle/>
          <a:p>
            <a:pPr marL="0" indent="0">
              <a:buNone/>
            </a:pPr>
            <a:r>
              <a:rPr lang="sv-SE" sz="2400" dirty="0"/>
              <a:t>Domaren kan förtydliga med en signal om bollen är inne i mål och sedan studsar ut igen</a:t>
            </a:r>
          </a:p>
          <a:p>
            <a:pPr marL="0" indent="0">
              <a:buNone/>
            </a:pPr>
            <a:r>
              <a:rPr lang="sv-SE" sz="2400" dirty="0">
                <a:solidFill>
                  <a:srgbClr val="FF0000"/>
                </a:solidFill>
              </a:rPr>
              <a:t>Om målvakten kastar bollen direkt i andra lagets mål döms inspark</a:t>
            </a:r>
          </a:p>
          <a:p>
            <a:endParaRPr lang="sv-SE" dirty="0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7CF6F395-F30C-114F-8D11-EF2DA245246A}"/>
              </a:ext>
            </a:extLst>
          </p:cNvPr>
          <p:cNvCxnSpPr>
            <a:cxnSpLocks/>
          </p:cNvCxnSpPr>
          <p:nvPr/>
        </p:nvCxnSpPr>
        <p:spPr>
          <a:xfrm>
            <a:off x="954626" y="3360760"/>
            <a:ext cx="0" cy="42542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ruta 2">
            <a:extLst>
              <a:ext uri="{FF2B5EF4-FFF2-40B4-BE49-F238E27FC236}">
                <a16:creationId xmlns:a16="http://schemas.microsoft.com/office/drawing/2014/main" id="{51675022-BC01-334F-ADBF-798762389BD0}"/>
              </a:ext>
            </a:extLst>
          </p:cNvPr>
          <p:cNvSpPr txBox="1"/>
          <p:nvPr/>
        </p:nvSpPr>
        <p:spPr>
          <a:xfrm>
            <a:off x="784223" y="1653749"/>
            <a:ext cx="10242000" cy="650352"/>
          </a:xfrm>
          <a:prstGeom prst="rect">
            <a:avLst/>
          </a:prstGeom>
          <a:noFill/>
        </p:spPr>
        <p:txBody>
          <a:bodyPr wrap="square" lIns="360000" rtlCol="0">
            <a:noAutofit/>
          </a:bodyPr>
          <a:lstStyle/>
          <a:p>
            <a:r>
              <a:rPr lang="sv-SE" sz="2800" b="1" dirty="0">
                <a:solidFill>
                  <a:schemeClr val="accent1"/>
                </a:solidFill>
              </a:rPr>
              <a:t>Regel 10: Fastställande av matchens resultat</a:t>
            </a:r>
          </a:p>
        </p:txBody>
      </p:sp>
    </p:spTree>
    <p:extLst>
      <p:ext uri="{BB962C8B-B14F-4D97-AF65-F5344CB8AC3E}">
        <p14:creationId xmlns:p14="http://schemas.microsoft.com/office/powerpoint/2010/main" val="27976720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6A649B95-B910-CE4E-8D7C-6973ED425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223" y="546287"/>
            <a:ext cx="10242000" cy="770256"/>
          </a:xfrm>
        </p:spPr>
        <p:txBody>
          <a:bodyPr/>
          <a:lstStyle/>
          <a:p>
            <a:r>
              <a:rPr lang="sv-SE" sz="3600" dirty="0"/>
              <a:t>Ändringar i regler för fotboll i spelformen 9 mot 9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C504CEFD-5864-5E4F-8FE2-5486699639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4223" y="2561953"/>
            <a:ext cx="10242000" cy="3749759"/>
          </a:xfrm>
        </p:spPr>
        <p:txBody>
          <a:bodyPr lIns="360000"/>
          <a:lstStyle/>
          <a:p>
            <a:pPr marL="0" indent="0">
              <a:buNone/>
            </a:pPr>
            <a:r>
              <a:rPr lang="sv-SE" sz="2400" b="1" dirty="0"/>
              <a:t>Varningar och utvisningar</a:t>
            </a:r>
          </a:p>
          <a:p>
            <a:pPr marL="0" indent="0">
              <a:buNone/>
            </a:pPr>
            <a:r>
              <a:rPr lang="sv-SE" sz="2400" dirty="0"/>
              <a:t>Domaren kan varna och visa ut </a:t>
            </a:r>
            <a:r>
              <a:rPr lang="sv-SE" sz="2400" dirty="0">
                <a:solidFill>
                  <a:srgbClr val="FF0000"/>
                </a:solidFill>
              </a:rPr>
              <a:t>både </a:t>
            </a:r>
            <a:r>
              <a:rPr lang="sv-SE" sz="2400" dirty="0"/>
              <a:t>spelare </a:t>
            </a:r>
            <a:r>
              <a:rPr lang="sv-SE" sz="2400" dirty="0">
                <a:solidFill>
                  <a:srgbClr val="FF0000"/>
                </a:solidFill>
              </a:rPr>
              <a:t>och ledare (de personer som finns på spelarförteckningen). </a:t>
            </a:r>
            <a:r>
              <a:rPr lang="sv-SE" sz="2400" dirty="0"/>
              <a:t>Domaren markerar varning genom att visa ett gult kort för spelaren eller ledare och utvisning genom att visa ett rött. </a:t>
            </a:r>
          </a:p>
          <a:p>
            <a:pPr marL="0" indent="0">
              <a:buNone/>
            </a:pPr>
            <a:r>
              <a:rPr lang="sv-SE" sz="2400" dirty="0">
                <a:solidFill>
                  <a:srgbClr val="FF0000"/>
                </a:solidFill>
              </a:rPr>
              <a:t>Domaren ska varna en ledare som </a:t>
            </a:r>
          </a:p>
          <a:p>
            <a:pPr lvl="2"/>
            <a:r>
              <a:rPr lang="sv-SE" sz="2400" dirty="0">
                <a:solidFill>
                  <a:srgbClr val="FF0000"/>
                </a:solidFill>
              </a:rPr>
              <a:t>med ord eller handling tydligt visar att domarens beslut inte respekteras. t.ex. kastar/sparkar dryckesflaskor eller andra föremål. </a:t>
            </a:r>
          </a:p>
          <a:p>
            <a:pPr lvl="2"/>
            <a:r>
              <a:rPr lang="sv-SE" sz="2400" dirty="0">
                <a:solidFill>
                  <a:srgbClr val="FF0000"/>
                </a:solidFill>
              </a:rPr>
              <a:t>genom gester visar bristande respekt för domaren, som tex sarkastiska applåder.</a:t>
            </a:r>
            <a:endParaRPr lang="sv-SE" sz="2400" b="1" dirty="0">
              <a:solidFill>
                <a:srgbClr val="FF0000"/>
              </a:solidFill>
            </a:endParaRPr>
          </a:p>
          <a:p>
            <a:endParaRPr lang="sv-SE" dirty="0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7CF6F395-F30C-114F-8D11-EF2DA245246A}"/>
              </a:ext>
            </a:extLst>
          </p:cNvPr>
          <p:cNvCxnSpPr>
            <a:cxnSpLocks/>
          </p:cNvCxnSpPr>
          <p:nvPr/>
        </p:nvCxnSpPr>
        <p:spPr>
          <a:xfrm>
            <a:off x="953909" y="3098041"/>
            <a:ext cx="0" cy="9144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ruta 2">
            <a:extLst>
              <a:ext uri="{FF2B5EF4-FFF2-40B4-BE49-F238E27FC236}">
                <a16:creationId xmlns:a16="http://schemas.microsoft.com/office/drawing/2014/main" id="{51675022-BC01-334F-ADBF-798762389BD0}"/>
              </a:ext>
            </a:extLst>
          </p:cNvPr>
          <p:cNvSpPr txBox="1"/>
          <p:nvPr/>
        </p:nvSpPr>
        <p:spPr>
          <a:xfrm>
            <a:off x="784223" y="1653749"/>
            <a:ext cx="10242000" cy="650352"/>
          </a:xfrm>
          <a:prstGeom prst="rect">
            <a:avLst/>
          </a:prstGeom>
          <a:noFill/>
        </p:spPr>
        <p:txBody>
          <a:bodyPr wrap="square" lIns="360000" rtlCol="0">
            <a:noAutofit/>
          </a:bodyPr>
          <a:lstStyle/>
          <a:p>
            <a:r>
              <a:rPr lang="sv-SE" sz="2800" b="1" dirty="0">
                <a:solidFill>
                  <a:schemeClr val="accent1"/>
                </a:solidFill>
              </a:rPr>
              <a:t>Regel 10: Fastställande av matchens resultat</a:t>
            </a:r>
          </a:p>
        </p:txBody>
      </p:sp>
      <p:cxnSp>
        <p:nvCxnSpPr>
          <p:cNvPr id="38" name="Rak 37">
            <a:extLst>
              <a:ext uri="{FF2B5EF4-FFF2-40B4-BE49-F238E27FC236}">
                <a16:creationId xmlns:a16="http://schemas.microsoft.com/office/drawing/2014/main" id="{1188FC82-CEFD-FD43-A18F-3259587B9D71}"/>
              </a:ext>
            </a:extLst>
          </p:cNvPr>
          <p:cNvCxnSpPr>
            <a:cxnSpLocks/>
          </p:cNvCxnSpPr>
          <p:nvPr/>
        </p:nvCxnSpPr>
        <p:spPr>
          <a:xfrm>
            <a:off x="953909" y="4151194"/>
            <a:ext cx="0" cy="40715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ak 39">
            <a:extLst>
              <a:ext uri="{FF2B5EF4-FFF2-40B4-BE49-F238E27FC236}">
                <a16:creationId xmlns:a16="http://schemas.microsoft.com/office/drawing/2014/main" id="{09F4F149-D4A0-E648-841D-36430397BD79}"/>
              </a:ext>
            </a:extLst>
          </p:cNvPr>
          <p:cNvCxnSpPr>
            <a:cxnSpLocks/>
          </p:cNvCxnSpPr>
          <p:nvPr/>
        </p:nvCxnSpPr>
        <p:spPr>
          <a:xfrm>
            <a:off x="1434573" y="4599297"/>
            <a:ext cx="0" cy="147395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6246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6A649B95-B910-CE4E-8D7C-6973ED425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223" y="546287"/>
            <a:ext cx="10242000" cy="770256"/>
          </a:xfrm>
        </p:spPr>
        <p:txBody>
          <a:bodyPr/>
          <a:lstStyle/>
          <a:p>
            <a:r>
              <a:rPr lang="sv-SE" sz="3600" dirty="0"/>
              <a:t>Ändringar i regler för fotboll i spelformen 9 mot 9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C504CEFD-5864-5E4F-8FE2-5486699639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4223" y="2561954"/>
            <a:ext cx="10242000" cy="3168286"/>
          </a:xfrm>
        </p:spPr>
        <p:txBody>
          <a:bodyPr lIns="360000"/>
          <a:lstStyle/>
          <a:p>
            <a:pPr marL="0" indent="0">
              <a:buNone/>
            </a:pPr>
            <a:r>
              <a:rPr lang="sv-SE" sz="2400" b="1" dirty="0"/>
              <a:t>Varningar och utvisningar</a:t>
            </a:r>
          </a:p>
          <a:p>
            <a:pPr marL="0" indent="0">
              <a:buNone/>
            </a:pPr>
            <a:r>
              <a:rPr lang="sv-SE" sz="2400" dirty="0">
                <a:solidFill>
                  <a:srgbClr val="FF0000"/>
                </a:solidFill>
              </a:rPr>
              <a:t>Domaren ska visa ut en ledare som </a:t>
            </a:r>
          </a:p>
          <a:p>
            <a:pPr lvl="2"/>
            <a:r>
              <a:rPr lang="sv-SE" sz="2400" dirty="0">
                <a:solidFill>
                  <a:srgbClr val="FF0000"/>
                </a:solidFill>
              </a:rPr>
              <a:t>med ord eller handling på ett våldsamt eller obehärskat sätt visar att domarens beslut inte respekteras </a:t>
            </a:r>
          </a:p>
          <a:p>
            <a:pPr lvl="2"/>
            <a:r>
              <a:rPr lang="sv-SE" sz="2400" dirty="0">
                <a:solidFill>
                  <a:srgbClr val="FF0000"/>
                </a:solidFill>
              </a:rPr>
              <a:t>beträda spelplanen för att:</a:t>
            </a:r>
            <a:br>
              <a:rPr lang="sv-SE" sz="2400" dirty="0">
                <a:solidFill>
                  <a:srgbClr val="FF0000"/>
                </a:solidFill>
              </a:rPr>
            </a:br>
            <a:r>
              <a:rPr lang="sv-SE" sz="2400" dirty="0">
                <a:solidFill>
                  <a:srgbClr val="FF0000"/>
                </a:solidFill>
              </a:rPr>
              <a:t>	- protestera mot domaren</a:t>
            </a:r>
            <a:br>
              <a:rPr lang="sv-SE" sz="2400" dirty="0">
                <a:solidFill>
                  <a:srgbClr val="FF0000"/>
                </a:solidFill>
              </a:rPr>
            </a:br>
            <a:r>
              <a:rPr lang="sv-SE" sz="2400" dirty="0">
                <a:solidFill>
                  <a:srgbClr val="FF0000"/>
                </a:solidFill>
              </a:rPr>
              <a:t>	- påverka spelet, motspelare eller domaren </a:t>
            </a:r>
          </a:p>
          <a:p>
            <a:pPr lvl="2"/>
            <a:r>
              <a:rPr lang="sv-SE" sz="2400" dirty="0">
                <a:solidFill>
                  <a:srgbClr val="FF0000"/>
                </a:solidFill>
              </a:rPr>
              <a:t>få en andra varning. </a:t>
            </a:r>
          </a:p>
          <a:p>
            <a:endParaRPr lang="sv-SE" dirty="0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7CF6F395-F30C-114F-8D11-EF2DA245246A}"/>
              </a:ext>
            </a:extLst>
          </p:cNvPr>
          <p:cNvCxnSpPr>
            <a:cxnSpLocks/>
          </p:cNvCxnSpPr>
          <p:nvPr/>
        </p:nvCxnSpPr>
        <p:spPr>
          <a:xfrm>
            <a:off x="1420207" y="3429000"/>
            <a:ext cx="0" cy="219387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ruta 2">
            <a:extLst>
              <a:ext uri="{FF2B5EF4-FFF2-40B4-BE49-F238E27FC236}">
                <a16:creationId xmlns:a16="http://schemas.microsoft.com/office/drawing/2014/main" id="{51675022-BC01-334F-ADBF-798762389BD0}"/>
              </a:ext>
            </a:extLst>
          </p:cNvPr>
          <p:cNvSpPr txBox="1"/>
          <p:nvPr/>
        </p:nvSpPr>
        <p:spPr>
          <a:xfrm>
            <a:off x="784223" y="1653749"/>
            <a:ext cx="10242000" cy="650352"/>
          </a:xfrm>
          <a:prstGeom prst="rect">
            <a:avLst/>
          </a:prstGeom>
          <a:noFill/>
        </p:spPr>
        <p:txBody>
          <a:bodyPr wrap="square" lIns="360000" rtlCol="0">
            <a:noAutofit/>
          </a:bodyPr>
          <a:lstStyle/>
          <a:p>
            <a:r>
              <a:rPr lang="sv-SE" sz="2800" b="1" dirty="0">
                <a:solidFill>
                  <a:schemeClr val="accent1"/>
                </a:solidFill>
              </a:rPr>
              <a:t>Regel 10: Fastställande av matchens resultat</a:t>
            </a:r>
          </a:p>
        </p:txBody>
      </p:sp>
      <p:cxnSp>
        <p:nvCxnSpPr>
          <p:cNvPr id="38" name="Rak 37">
            <a:extLst>
              <a:ext uri="{FF2B5EF4-FFF2-40B4-BE49-F238E27FC236}">
                <a16:creationId xmlns:a16="http://schemas.microsoft.com/office/drawing/2014/main" id="{1188FC82-CEFD-FD43-A18F-3259587B9D71}"/>
              </a:ext>
            </a:extLst>
          </p:cNvPr>
          <p:cNvCxnSpPr>
            <a:cxnSpLocks/>
          </p:cNvCxnSpPr>
          <p:nvPr/>
        </p:nvCxnSpPr>
        <p:spPr>
          <a:xfrm>
            <a:off x="956183" y="3062783"/>
            <a:ext cx="0" cy="27068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35232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6A649B95-B910-CE4E-8D7C-6973ED425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223" y="546287"/>
            <a:ext cx="10242000" cy="770256"/>
          </a:xfrm>
        </p:spPr>
        <p:txBody>
          <a:bodyPr/>
          <a:lstStyle/>
          <a:p>
            <a:r>
              <a:rPr lang="sv-SE" sz="3600" dirty="0"/>
              <a:t>Ändringar i regler för fotboll i spelformen 9 mot 9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C504CEFD-5864-5E4F-8FE2-5486699639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4223" y="2561954"/>
            <a:ext cx="10242000" cy="3168286"/>
          </a:xfrm>
        </p:spPr>
        <p:txBody>
          <a:bodyPr lIns="360000"/>
          <a:lstStyle/>
          <a:p>
            <a:pPr marL="0" indent="0">
              <a:buNone/>
            </a:pPr>
            <a:r>
              <a:rPr lang="sv-SE" sz="2400" b="1" dirty="0"/>
              <a:t>Frispark (innanför straffområdet)</a:t>
            </a:r>
          </a:p>
          <a:p>
            <a:pPr marL="0" indent="0">
              <a:buNone/>
            </a:pPr>
            <a:r>
              <a:rPr lang="sv-SE" sz="2400" dirty="0"/>
              <a:t>Bollen </a:t>
            </a:r>
            <a:r>
              <a:rPr lang="sv-SE" sz="2400" dirty="0" err="1"/>
              <a:t>är</a:t>
            </a:r>
            <a:r>
              <a:rPr lang="sv-SE" sz="2400" dirty="0"/>
              <a:t> i spel när en spelare har sparkat den och bollen tydligt rör sig. </a:t>
            </a:r>
          </a:p>
          <a:p>
            <a:pPr marL="0" indent="0">
              <a:buNone/>
            </a:pPr>
            <a:endParaRPr lang="sv-SE" sz="2400" dirty="0"/>
          </a:p>
          <a:p>
            <a:pPr marL="0" indent="0">
              <a:buNone/>
            </a:pPr>
            <a:r>
              <a:rPr lang="sv-SE" sz="2400" b="1" dirty="0"/>
              <a:t>Frisparksmur</a:t>
            </a:r>
            <a:endParaRPr lang="sv-SE" sz="2400" dirty="0"/>
          </a:p>
          <a:p>
            <a:pPr marL="0" indent="0">
              <a:buNone/>
            </a:pPr>
            <a:r>
              <a:rPr lang="sv-SE" sz="2400" dirty="0">
                <a:solidFill>
                  <a:srgbClr val="FF0000"/>
                </a:solidFill>
              </a:rPr>
              <a:t>När tre eller fler spelare i det försvarande laget bildar en ”mur” måste spelare i det anfallande laget befinna sig minst 1 m från muren till dess bollen är i spel. </a:t>
            </a:r>
          </a:p>
          <a:p>
            <a:endParaRPr lang="sv-SE" dirty="0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7CF6F395-F30C-114F-8D11-EF2DA245246A}"/>
              </a:ext>
            </a:extLst>
          </p:cNvPr>
          <p:cNvCxnSpPr>
            <a:cxnSpLocks/>
          </p:cNvCxnSpPr>
          <p:nvPr/>
        </p:nvCxnSpPr>
        <p:spPr>
          <a:xfrm>
            <a:off x="954626" y="4461892"/>
            <a:ext cx="0" cy="65509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ruta 2">
            <a:extLst>
              <a:ext uri="{FF2B5EF4-FFF2-40B4-BE49-F238E27FC236}">
                <a16:creationId xmlns:a16="http://schemas.microsoft.com/office/drawing/2014/main" id="{51675022-BC01-334F-ADBF-798762389BD0}"/>
              </a:ext>
            </a:extLst>
          </p:cNvPr>
          <p:cNvSpPr txBox="1"/>
          <p:nvPr/>
        </p:nvSpPr>
        <p:spPr>
          <a:xfrm>
            <a:off x="784223" y="1653749"/>
            <a:ext cx="10242000" cy="650352"/>
          </a:xfrm>
          <a:prstGeom prst="rect">
            <a:avLst/>
          </a:prstGeom>
          <a:noFill/>
        </p:spPr>
        <p:txBody>
          <a:bodyPr wrap="square" lIns="360000" rtlCol="0">
            <a:noAutofit/>
          </a:bodyPr>
          <a:lstStyle/>
          <a:p>
            <a:r>
              <a:rPr lang="sv-SE" sz="2800" b="1" dirty="0">
                <a:solidFill>
                  <a:schemeClr val="accent1"/>
                </a:solidFill>
              </a:rPr>
              <a:t>Regel 13: Frispark</a:t>
            </a:r>
          </a:p>
        </p:txBody>
      </p:sp>
      <p:cxnSp>
        <p:nvCxnSpPr>
          <p:cNvPr id="6" name="Rak 5">
            <a:extLst>
              <a:ext uri="{FF2B5EF4-FFF2-40B4-BE49-F238E27FC236}">
                <a16:creationId xmlns:a16="http://schemas.microsoft.com/office/drawing/2014/main" id="{98E829DA-D07C-CF4B-B135-5FC113CC0B89}"/>
              </a:ext>
            </a:extLst>
          </p:cNvPr>
          <p:cNvCxnSpPr>
            <a:cxnSpLocks/>
          </p:cNvCxnSpPr>
          <p:nvPr/>
        </p:nvCxnSpPr>
        <p:spPr>
          <a:xfrm>
            <a:off x="954626" y="3044087"/>
            <a:ext cx="0" cy="33778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83427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6A649B95-B910-CE4E-8D7C-6973ED425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223" y="546287"/>
            <a:ext cx="10242000" cy="770256"/>
          </a:xfrm>
        </p:spPr>
        <p:txBody>
          <a:bodyPr/>
          <a:lstStyle/>
          <a:p>
            <a:r>
              <a:rPr lang="sv-SE" sz="3600" dirty="0"/>
              <a:t>Ändringar i regler för fotboll i spelformen 9 mot 9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C504CEFD-5864-5E4F-8FE2-5486699639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4223" y="2509091"/>
            <a:ext cx="10242000" cy="3168286"/>
          </a:xfrm>
        </p:spPr>
        <p:txBody>
          <a:bodyPr lIns="360000"/>
          <a:lstStyle/>
          <a:p>
            <a:pPr marL="0" indent="0">
              <a:buNone/>
            </a:pPr>
            <a:r>
              <a:rPr lang="sv-SE" sz="2400" b="1" dirty="0"/>
              <a:t>Straffspark</a:t>
            </a:r>
          </a:p>
          <a:p>
            <a:pPr marL="0" indent="0">
              <a:buNone/>
            </a:pPr>
            <a:r>
              <a:rPr lang="sv-SE" sz="2400" dirty="0"/>
              <a:t>Bollen måste ligga still på straffpunkten, och det ska tydligt framgå vem som ska lägga straffsparken. Målvakten ska </a:t>
            </a:r>
            <a:r>
              <a:rPr lang="sv-SE" sz="2400" dirty="0">
                <a:solidFill>
                  <a:srgbClr val="FF0000"/>
                </a:solidFill>
              </a:rPr>
              <a:t>ha minst en fot </a:t>
            </a:r>
            <a:r>
              <a:rPr lang="sv-SE" sz="2400" dirty="0"/>
              <a:t>på mållinjen mellan målstolparna och vara vänd mot straffsparksläggaren till dess bollen har sparkats. 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51675022-BC01-334F-ADBF-798762389BD0}"/>
              </a:ext>
            </a:extLst>
          </p:cNvPr>
          <p:cNvSpPr txBox="1"/>
          <p:nvPr/>
        </p:nvSpPr>
        <p:spPr>
          <a:xfrm>
            <a:off x="784223" y="1653749"/>
            <a:ext cx="10242000" cy="650352"/>
          </a:xfrm>
          <a:prstGeom prst="rect">
            <a:avLst/>
          </a:prstGeom>
          <a:noFill/>
        </p:spPr>
        <p:txBody>
          <a:bodyPr wrap="square" lIns="360000" rtlCol="0">
            <a:noAutofit/>
          </a:bodyPr>
          <a:lstStyle/>
          <a:p>
            <a:r>
              <a:rPr lang="sv-SE" sz="2800" b="1" dirty="0">
                <a:solidFill>
                  <a:schemeClr val="accent1"/>
                </a:solidFill>
              </a:rPr>
              <a:t>Regel 14: Straffspark</a:t>
            </a:r>
          </a:p>
        </p:txBody>
      </p:sp>
      <p:cxnSp>
        <p:nvCxnSpPr>
          <p:cNvPr id="6" name="Rak 5">
            <a:extLst>
              <a:ext uri="{FF2B5EF4-FFF2-40B4-BE49-F238E27FC236}">
                <a16:creationId xmlns:a16="http://schemas.microsoft.com/office/drawing/2014/main" id="{98E829DA-D07C-CF4B-B135-5FC113CC0B89}"/>
              </a:ext>
            </a:extLst>
          </p:cNvPr>
          <p:cNvCxnSpPr>
            <a:cxnSpLocks/>
          </p:cNvCxnSpPr>
          <p:nvPr/>
        </p:nvCxnSpPr>
        <p:spPr>
          <a:xfrm flipH="1">
            <a:off x="956183" y="2988859"/>
            <a:ext cx="1" cy="135112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11542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6A649B95-B910-CE4E-8D7C-6973ED425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223" y="546287"/>
            <a:ext cx="10242000" cy="770256"/>
          </a:xfrm>
        </p:spPr>
        <p:txBody>
          <a:bodyPr/>
          <a:lstStyle/>
          <a:p>
            <a:r>
              <a:rPr lang="sv-SE" sz="3600" dirty="0"/>
              <a:t>Ändringar i regler för fotboll i spelformen 9 mot 9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C504CEFD-5864-5E4F-8FE2-5486699639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4223" y="2509091"/>
            <a:ext cx="10242000" cy="3168286"/>
          </a:xfrm>
        </p:spPr>
        <p:txBody>
          <a:bodyPr lIns="360000"/>
          <a:lstStyle/>
          <a:p>
            <a:pPr marL="0" indent="0">
              <a:buNone/>
            </a:pPr>
            <a:r>
              <a:rPr lang="sv-SE" sz="2400" b="1" dirty="0"/>
              <a:t>Inspark</a:t>
            </a:r>
          </a:p>
          <a:p>
            <a:pPr marL="0" indent="0">
              <a:buNone/>
            </a:pPr>
            <a:r>
              <a:rPr lang="sv-SE" sz="2400" dirty="0"/>
              <a:t>Bollen är i spel </a:t>
            </a:r>
            <a:r>
              <a:rPr lang="sv-SE" sz="2400" dirty="0">
                <a:solidFill>
                  <a:srgbClr val="FF0000"/>
                </a:solidFill>
              </a:rPr>
              <a:t>när den sparkats och tydligt rör sig.</a:t>
            </a:r>
          </a:p>
          <a:p>
            <a:pPr marL="0" indent="0">
              <a:buNone/>
            </a:pPr>
            <a:r>
              <a:rPr lang="sv-SE" sz="2400" dirty="0"/>
              <a:t>Vid inspark ska spelarna i det andra laget stå minst nio meter från </a:t>
            </a:r>
            <a:r>
              <a:rPr lang="sv-SE" sz="2400" dirty="0">
                <a:solidFill>
                  <a:srgbClr val="FF0000"/>
                </a:solidFill>
              </a:rPr>
              <a:t>bollen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51675022-BC01-334F-ADBF-798762389BD0}"/>
              </a:ext>
            </a:extLst>
          </p:cNvPr>
          <p:cNvSpPr txBox="1"/>
          <p:nvPr/>
        </p:nvSpPr>
        <p:spPr>
          <a:xfrm>
            <a:off x="784223" y="1653749"/>
            <a:ext cx="10242000" cy="650352"/>
          </a:xfrm>
          <a:prstGeom prst="rect">
            <a:avLst/>
          </a:prstGeom>
          <a:noFill/>
        </p:spPr>
        <p:txBody>
          <a:bodyPr wrap="square" lIns="360000" rtlCol="0">
            <a:noAutofit/>
          </a:bodyPr>
          <a:lstStyle/>
          <a:p>
            <a:r>
              <a:rPr lang="sv-SE" sz="2800" b="1" dirty="0">
                <a:solidFill>
                  <a:schemeClr val="accent1"/>
                </a:solidFill>
              </a:rPr>
              <a:t>Regel 16: Inspark</a:t>
            </a:r>
          </a:p>
        </p:txBody>
      </p:sp>
      <p:cxnSp>
        <p:nvCxnSpPr>
          <p:cNvPr id="6" name="Rak 5">
            <a:extLst>
              <a:ext uri="{FF2B5EF4-FFF2-40B4-BE49-F238E27FC236}">
                <a16:creationId xmlns:a16="http://schemas.microsoft.com/office/drawing/2014/main" id="{98E829DA-D07C-CF4B-B135-5FC113CC0B89}"/>
              </a:ext>
            </a:extLst>
          </p:cNvPr>
          <p:cNvCxnSpPr>
            <a:cxnSpLocks/>
          </p:cNvCxnSpPr>
          <p:nvPr/>
        </p:nvCxnSpPr>
        <p:spPr>
          <a:xfrm flipH="1">
            <a:off x="956184" y="2988859"/>
            <a:ext cx="1" cy="80521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47965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81F1A2-94EC-9348-858B-EB5B9197D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/>
              <a:t>Frågor?</a:t>
            </a:r>
          </a:p>
        </p:txBody>
      </p:sp>
    </p:spTree>
    <p:extLst>
      <p:ext uri="{BB962C8B-B14F-4D97-AF65-F5344CB8AC3E}">
        <p14:creationId xmlns:p14="http://schemas.microsoft.com/office/powerpoint/2010/main" val="4011132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Anledningar till ändringar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sv-SE" sz="2400" dirty="0"/>
              <a:t>Spelreglerna för de olika spelformerna har förtydligats för att motsvara den vision om spelformerna som funnits men där spelreglerna skapat utrymme för tolkning.</a:t>
            </a:r>
          </a:p>
          <a:p>
            <a:pPr marL="342900" indent="-342900">
              <a:buFont typeface="+mj-lt"/>
              <a:buAutoNum type="arabicPeriod"/>
            </a:pPr>
            <a:endParaRPr lang="sv-SE" sz="2400" dirty="0"/>
          </a:p>
          <a:p>
            <a:pPr marL="342900" indent="-342900">
              <a:buFont typeface="+mj-lt"/>
              <a:buAutoNum type="arabicPeriod"/>
            </a:pPr>
            <a:r>
              <a:rPr lang="sv-SE" sz="2400" dirty="0"/>
              <a:t>Spelreglerna har uppdaterats i enlighet med de regeländringar som IFAB beslutat om och som införts i spelregler för fotboll 2020.</a:t>
            </a:r>
          </a:p>
        </p:txBody>
      </p:sp>
    </p:spTree>
    <p:extLst>
      <p:ext uri="{BB962C8B-B14F-4D97-AF65-F5344CB8AC3E}">
        <p14:creationId xmlns:p14="http://schemas.microsoft.com/office/powerpoint/2010/main" val="13051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96887B88-41A6-3E4E-A436-5A2F1677D9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4225" y="2763785"/>
            <a:ext cx="9952092" cy="3221090"/>
          </a:xfrm>
        </p:spPr>
        <p:txBody>
          <a:bodyPr/>
          <a:lstStyle/>
          <a:p>
            <a:r>
              <a:rPr lang="sv-SE" sz="5400" dirty="0"/>
              <a:t>Spelformen 3 mot 3</a:t>
            </a:r>
          </a:p>
        </p:txBody>
      </p:sp>
    </p:spTree>
    <p:extLst>
      <p:ext uri="{BB962C8B-B14F-4D97-AF65-F5344CB8AC3E}">
        <p14:creationId xmlns:p14="http://schemas.microsoft.com/office/powerpoint/2010/main" val="2241104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6A649B95-B910-CE4E-8D7C-6973ED425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223" y="546287"/>
            <a:ext cx="10242000" cy="770256"/>
          </a:xfrm>
        </p:spPr>
        <p:txBody>
          <a:bodyPr/>
          <a:lstStyle/>
          <a:p>
            <a:r>
              <a:rPr lang="sv-SE" sz="3600" dirty="0"/>
              <a:t>Ändringar i regler för fotboll i spelformen 3 mot 3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C504CEFD-5864-5E4F-8FE2-5486699639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4223" y="2561954"/>
            <a:ext cx="10242000" cy="3749636"/>
          </a:xfrm>
        </p:spPr>
        <p:txBody>
          <a:bodyPr lIns="360000"/>
          <a:lstStyle/>
          <a:p>
            <a:pPr marL="0" indent="0">
              <a:buNone/>
            </a:pPr>
            <a:r>
              <a:rPr lang="sv-SE" sz="2400" b="1" dirty="0"/>
              <a:t>Avspark </a:t>
            </a:r>
          </a:p>
          <a:p>
            <a:pPr marL="0" indent="0">
              <a:buNone/>
            </a:pPr>
            <a:r>
              <a:rPr lang="sv-SE" sz="2400" dirty="0"/>
              <a:t>Varje period startar med avspark. Även när ett lag har gjort mål sätts spelet igång igen med avspark. </a:t>
            </a:r>
          </a:p>
          <a:p>
            <a:pPr marL="198000" lvl="1" indent="0">
              <a:buNone/>
            </a:pPr>
            <a:r>
              <a:rPr lang="sv-SE" sz="2400" dirty="0"/>
              <a:t>	</a:t>
            </a:r>
            <a:r>
              <a:rPr lang="sv-SE" sz="2400" dirty="0">
                <a:solidFill>
                  <a:srgbClr val="FF0000"/>
                </a:solidFill>
              </a:rPr>
              <a:t>●</a:t>
            </a:r>
            <a:r>
              <a:rPr lang="sv-SE" sz="2400" dirty="0"/>
              <a:t>  Det lag som vinner slantsinglingen </a:t>
            </a:r>
            <a:r>
              <a:rPr lang="sv-SE" sz="2400" dirty="0">
                <a:solidFill>
                  <a:srgbClr val="FF0000"/>
                </a:solidFill>
              </a:rPr>
              <a:t>väljer boll eller sida. </a:t>
            </a:r>
          </a:p>
          <a:p>
            <a:pPr marL="198000" lvl="1" indent="0">
              <a:buNone/>
            </a:pPr>
            <a:r>
              <a:rPr lang="sv-SE" sz="2400" dirty="0">
                <a:solidFill>
                  <a:srgbClr val="FF0000"/>
                </a:solidFill>
              </a:rPr>
              <a:t>	●</a:t>
            </a:r>
            <a:r>
              <a:rPr lang="sv-SE" sz="2400" dirty="0"/>
              <a:t>  </a:t>
            </a:r>
            <a:r>
              <a:rPr lang="sv-SE" sz="2400" dirty="0">
                <a:solidFill>
                  <a:srgbClr val="FF0000"/>
                </a:solidFill>
              </a:rPr>
              <a:t>Det lag som väljer boll gör avspark i första och tredje perioden. 	</a:t>
            </a:r>
          </a:p>
          <a:p>
            <a:pPr marL="198000" lvl="1" indent="0">
              <a:buNone/>
            </a:pPr>
            <a:r>
              <a:rPr lang="sv-SE" sz="2400" dirty="0"/>
              <a:t>	</a:t>
            </a:r>
            <a:r>
              <a:rPr lang="sv-SE" sz="2400" dirty="0">
                <a:solidFill>
                  <a:srgbClr val="FF0000"/>
                </a:solidFill>
              </a:rPr>
              <a:t>●  Det lag som väljer sida gör avspark i andra och fjärde perioden </a:t>
            </a:r>
          </a:p>
          <a:p>
            <a:pPr marL="198000" lvl="1" indent="0">
              <a:buNone/>
            </a:pPr>
            <a:r>
              <a:rPr lang="sv-SE" sz="2400" dirty="0"/>
              <a:t>	</a:t>
            </a:r>
            <a:r>
              <a:rPr lang="sv-SE" sz="2400" dirty="0">
                <a:solidFill>
                  <a:srgbClr val="FF0000"/>
                </a:solidFill>
              </a:rPr>
              <a:t>●</a:t>
            </a:r>
            <a:r>
              <a:rPr lang="sv-SE" sz="2400" dirty="0"/>
              <a:t>  Inför andra, </a:t>
            </a:r>
            <a:r>
              <a:rPr lang="sv-SE" sz="2400" dirty="0">
                <a:solidFill>
                  <a:srgbClr val="FF0000"/>
                </a:solidFill>
              </a:rPr>
              <a:t>tredje och fjärde perioderna </a:t>
            </a:r>
            <a:r>
              <a:rPr lang="sv-SE" sz="2400" dirty="0"/>
              <a:t>kan lagen byta sida. </a:t>
            </a:r>
          </a:p>
          <a:p>
            <a:pPr marL="198000" lvl="1" indent="0">
              <a:buNone/>
            </a:pPr>
            <a:r>
              <a:rPr lang="sv-SE" sz="2400" dirty="0"/>
              <a:t>	●  När det ena laget har gjort mål gör det andra laget avspark. </a:t>
            </a:r>
          </a:p>
          <a:p>
            <a:endParaRPr lang="sv-SE" dirty="0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7CF6F395-F30C-114F-8D11-EF2DA245246A}"/>
              </a:ext>
            </a:extLst>
          </p:cNvPr>
          <p:cNvCxnSpPr>
            <a:cxnSpLocks/>
          </p:cNvCxnSpPr>
          <p:nvPr/>
        </p:nvCxnSpPr>
        <p:spPr>
          <a:xfrm>
            <a:off x="1812701" y="3850057"/>
            <a:ext cx="0" cy="153001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ruta 2">
            <a:extLst>
              <a:ext uri="{FF2B5EF4-FFF2-40B4-BE49-F238E27FC236}">
                <a16:creationId xmlns:a16="http://schemas.microsoft.com/office/drawing/2014/main" id="{51675022-BC01-334F-ADBF-798762389BD0}"/>
              </a:ext>
            </a:extLst>
          </p:cNvPr>
          <p:cNvSpPr txBox="1"/>
          <p:nvPr/>
        </p:nvSpPr>
        <p:spPr>
          <a:xfrm>
            <a:off x="784223" y="1653749"/>
            <a:ext cx="10242000" cy="650352"/>
          </a:xfrm>
          <a:prstGeom prst="rect">
            <a:avLst/>
          </a:prstGeom>
          <a:noFill/>
        </p:spPr>
        <p:txBody>
          <a:bodyPr wrap="square" lIns="360000" rtlCol="0">
            <a:noAutofit/>
          </a:bodyPr>
          <a:lstStyle/>
          <a:p>
            <a:r>
              <a:rPr lang="sv-SE" sz="2800" b="1" dirty="0">
                <a:solidFill>
                  <a:schemeClr val="accent1"/>
                </a:solidFill>
              </a:rPr>
              <a:t>Regel 8: Spelets start och återupptagande</a:t>
            </a:r>
          </a:p>
        </p:txBody>
      </p:sp>
    </p:spTree>
    <p:extLst>
      <p:ext uri="{BB962C8B-B14F-4D97-AF65-F5344CB8AC3E}">
        <p14:creationId xmlns:p14="http://schemas.microsoft.com/office/powerpoint/2010/main" val="1564170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6A649B95-B910-CE4E-8D7C-6973ED425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223" y="546287"/>
            <a:ext cx="10242000" cy="770256"/>
          </a:xfrm>
        </p:spPr>
        <p:txBody>
          <a:bodyPr/>
          <a:lstStyle/>
          <a:p>
            <a:r>
              <a:rPr lang="sv-SE" sz="3600" dirty="0"/>
              <a:t>Ändringar i regler för fotboll i spelformen 3 mot 3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C504CEFD-5864-5E4F-8FE2-5486699639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4223" y="2561954"/>
            <a:ext cx="10242000" cy="3168286"/>
          </a:xfrm>
        </p:spPr>
        <p:txBody>
          <a:bodyPr lIns="360000"/>
          <a:lstStyle/>
          <a:p>
            <a:pPr marL="0" indent="0">
              <a:buNone/>
            </a:pPr>
            <a:r>
              <a:rPr lang="sv-SE" sz="2400" b="1" dirty="0"/>
              <a:t>Nedsläpp </a:t>
            </a:r>
          </a:p>
          <a:p>
            <a:pPr marL="0" indent="0">
              <a:buNone/>
            </a:pPr>
            <a:r>
              <a:rPr lang="sv-SE" sz="2400" dirty="0"/>
              <a:t>Domaren släpper bollen på mittlinjen </a:t>
            </a:r>
            <a:r>
              <a:rPr lang="sv-SE" sz="2400" dirty="0">
                <a:solidFill>
                  <a:srgbClr val="FF0000"/>
                </a:solidFill>
              </a:rPr>
              <a:t>till en spelare i det lag som senast rörde bollen</a:t>
            </a:r>
            <a:r>
              <a:rPr lang="sv-SE" sz="2400" dirty="0"/>
              <a:t>, oavsett var spelet stoppades. Bollen är i spel när den vidrör marken. </a:t>
            </a:r>
            <a:br>
              <a:rPr lang="sv-SE" sz="2400" dirty="0"/>
            </a:br>
            <a:r>
              <a:rPr lang="sv-SE" sz="2400" dirty="0">
                <a:solidFill>
                  <a:srgbClr val="FF0000"/>
                </a:solidFill>
              </a:rPr>
              <a:t>Alla andra spelare i båda lagen måste befinna sig minst 3 m från bollen till dess den är i spel</a:t>
            </a:r>
            <a:r>
              <a:rPr lang="sv-SE" sz="2400" dirty="0"/>
              <a:t>. </a:t>
            </a:r>
          </a:p>
          <a:p>
            <a:pPr marL="0" indent="0">
              <a:buNone/>
            </a:pPr>
            <a:r>
              <a:rPr lang="sv-SE" sz="2400" dirty="0"/>
              <a:t>Om något blir fel tas nedsläppet om. </a:t>
            </a:r>
          </a:p>
          <a:p>
            <a:endParaRPr lang="sv-SE" dirty="0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7CF6F395-F30C-114F-8D11-EF2DA245246A}"/>
              </a:ext>
            </a:extLst>
          </p:cNvPr>
          <p:cNvCxnSpPr>
            <a:cxnSpLocks/>
          </p:cNvCxnSpPr>
          <p:nvPr/>
        </p:nvCxnSpPr>
        <p:spPr>
          <a:xfrm>
            <a:off x="954625" y="3065799"/>
            <a:ext cx="0" cy="131751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ruta 2">
            <a:extLst>
              <a:ext uri="{FF2B5EF4-FFF2-40B4-BE49-F238E27FC236}">
                <a16:creationId xmlns:a16="http://schemas.microsoft.com/office/drawing/2014/main" id="{51675022-BC01-334F-ADBF-798762389BD0}"/>
              </a:ext>
            </a:extLst>
          </p:cNvPr>
          <p:cNvSpPr txBox="1"/>
          <p:nvPr/>
        </p:nvSpPr>
        <p:spPr>
          <a:xfrm>
            <a:off x="784223" y="1653749"/>
            <a:ext cx="10242000" cy="650352"/>
          </a:xfrm>
          <a:prstGeom prst="rect">
            <a:avLst/>
          </a:prstGeom>
          <a:noFill/>
        </p:spPr>
        <p:txBody>
          <a:bodyPr wrap="square" lIns="360000" rtlCol="0">
            <a:noAutofit/>
          </a:bodyPr>
          <a:lstStyle/>
          <a:p>
            <a:r>
              <a:rPr lang="sv-SE" sz="2800" b="1" dirty="0">
                <a:solidFill>
                  <a:schemeClr val="accent1"/>
                </a:solidFill>
              </a:rPr>
              <a:t>Regel 8: Spelets start och återupptagande</a:t>
            </a:r>
          </a:p>
        </p:txBody>
      </p:sp>
    </p:spTree>
    <p:extLst>
      <p:ext uri="{BB962C8B-B14F-4D97-AF65-F5344CB8AC3E}">
        <p14:creationId xmlns:p14="http://schemas.microsoft.com/office/powerpoint/2010/main" val="350732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6A649B95-B910-CE4E-8D7C-6973ED425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223" y="546287"/>
            <a:ext cx="10242000" cy="770256"/>
          </a:xfrm>
        </p:spPr>
        <p:txBody>
          <a:bodyPr/>
          <a:lstStyle/>
          <a:p>
            <a:r>
              <a:rPr lang="sv-SE" sz="3600" dirty="0"/>
              <a:t>Ändringar i regler för fotboll i spelformen 3 mot 3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C504CEFD-5864-5E4F-8FE2-5486699639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4223" y="2561954"/>
            <a:ext cx="10242000" cy="3168286"/>
          </a:xfrm>
        </p:spPr>
        <p:txBody>
          <a:bodyPr lIns="360000"/>
          <a:lstStyle/>
          <a:p>
            <a:pPr marL="0" indent="0">
              <a:buNone/>
            </a:pPr>
            <a:r>
              <a:rPr lang="sv-SE" sz="2400" b="1" dirty="0"/>
              <a:t>Frispark</a:t>
            </a:r>
          </a:p>
          <a:p>
            <a:pPr marL="0" indent="0">
              <a:buNone/>
            </a:pPr>
            <a:r>
              <a:rPr lang="sv-SE" sz="2400" dirty="0"/>
              <a:t>En frispark ska slås om ifall en spelare slår frisparken direkt </a:t>
            </a:r>
            <a:r>
              <a:rPr lang="sv-SE" sz="2400" dirty="0">
                <a:solidFill>
                  <a:srgbClr val="FF0000"/>
                </a:solidFill>
              </a:rPr>
              <a:t>mot</a:t>
            </a:r>
            <a:r>
              <a:rPr lang="sv-SE" sz="2400" dirty="0"/>
              <a:t> det andra        lagets mål eller i eget mål eller om frisparken görs fel på något annat sätt </a:t>
            </a:r>
            <a:r>
              <a:rPr lang="sv-SE" sz="2400" dirty="0">
                <a:solidFill>
                  <a:srgbClr val="FF0000"/>
                </a:solidFill>
              </a:rPr>
              <a:t>tex att spelaren driver bollen och skjuter mot mål eller petar bollen till en medspelare som skjuter bollen direkt mot mål. </a:t>
            </a:r>
            <a:r>
              <a:rPr lang="sv-SE" sz="2400" dirty="0"/>
              <a:t>Frisparken ska också göras om ifall en spelare driver bollen direkt in i det andra lagets mål eller in i eget mål. </a:t>
            </a:r>
          </a:p>
          <a:p>
            <a:endParaRPr lang="sv-SE" dirty="0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7CF6F395-F30C-114F-8D11-EF2DA245246A}"/>
              </a:ext>
            </a:extLst>
          </p:cNvPr>
          <p:cNvCxnSpPr>
            <a:cxnSpLocks/>
          </p:cNvCxnSpPr>
          <p:nvPr/>
        </p:nvCxnSpPr>
        <p:spPr>
          <a:xfrm>
            <a:off x="954626" y="3109342"/>
            <a:ext cx="0" cy="166585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ruta 2">
            <a:extLst>
              <a:ext uri="{FF2B5EF4-FFF2-40B4-BE49-F238E27FC236}">
                <a16:creationId xmlns:a16="http://schemas.microsoft.com/office/drawing/2014/main" id="{51675022-BC01-334F-ADBF-798762389BD0}"/>
              </a:ext>
            </a:extLst>
          </p:cNvPr>
          <p:cNvSpPr txBox="1"/>
          <p:nvPr/>
        </p:nvSpPr>
        <p:spPr>
          <a:xfrm>
            <a:off x="784223" y="1653749"/>
            <a:ext cx="10242000" cy="650352"/>
          </a:xfrm>
          <a:prstGeom prst="rect">
            <a:avLst/>
          </a:prstGeom>
          <a:noFill/>
        </p:spPr>
        <p:txBody>
          <a:bodyPr wrap="square" lIns="360000" rtlCol="0">
            <a:noAutofit/>
          </a:bodyPr>
          <a:lstStyle/>
          <a:p>
            <a:r>
              <a:rPr lang="sv-SE" sz="2800" b="1" dirty="0">
                <a:solidFill>
                  <a:schemeClr val="accent1"/>
                </a:solidFill>
              </a:rPr>
              <a:t>Regel 13: Frispark</a:t>
            </a:r>
          </a:p>
        </p:txBody>
      </p:sp>
    </p:spTree>
    <p:extLst>
      <p:ext uri="{BB962C8B-B14F-4D97-AF65-F5344CB8AC3E}">
        <p14:creationId xmlns:p14="http://schemas.microsoft.com/office/powerpoint/2010/main" val="3922534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6A649B95-B910-CE4E-8D7C-6973ED425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223" y="546287"/>
            <a:ext cx="10242000" cy="770256"/>
          </a:xfrm>
        </p:spPr>
        <p:txBody>
          <a:bodyPr/>
          <a:lstStyle/>
          <a:p>
            <a:r>
              <a:rPr lang="sv-SE" sz="3600" dirty="0"/>
              <a:t>Ändringar i regler för fotboll i spelformen 3 mot 3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C504CEFD-5864-5E4F-8FE2-5486699639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4223" y="2561954"/>
            <a:ext cx="10242000" cy="3168286"/>
          </a:xfrm>
        </p:spPr>
        <p:txBody>
          <a:bodyPr lIns="360000"/>
          <a:lstStyle/>
          <a:p>
            <a:pPr marL="0" indent="0">
              <a:buNone/>
            </a:pPr>
            <a:r>
              <a:rPr lang="sv-SE" sz="2400" b="1" dirty="0"/>
              <a:t>Sidlinjespark</a:t>
            </a:r>
          </a:p>
          <a:p>
            <a:pPr marL="0" indent="0">
              <a:buNone/>
            </a:pPr>
            <a:r>
              <a:rPr lang="sv-SE" sz="2400" dirty="0"/>
              <a:t>En sidlinjespark ska slås om ifall en spelare slår sidlinjesparken direkt </a:t>
            </a:r>
            <a:r>
              <a:rPr lang="sv-SE" sz="2400" dirty="0">
                <a:solidFill>
                  <a:srgbClr val="FF0000"/>
                </a:solidFill>
              </a:rPr>
              <a:t>mot</a:t>
            </a:r>
            <a:r>
              <a:rPr lang="sv-SE" sz="2400" dirty="0"/>
              <a:t> det andra lagets mål eller i eget mål eller om sidlinjesparken görs fel på något annat sätt </a:t>
            </a:r>
            <a:r>
              <a:rPr lang="sv-SE" sz="2400" dirty="0">
                <a:solidFill>
                  <a:srgbClr val="FF0000"/>
                </a:solidFill>
              </a:rPr>
              <a:t>tex att spelaren driver bollen och skjuter mot mål eller petar bollen till en medspelare som skjuter bollen direkt mot mål.</a:t>
            </a:r>
            <a:r>
              <a:rPr lang="sv-SE" sz="2400" dirty="0"/>
              <a:t> Sidlinjesparken ska också göras om ifall en spelare driver bollen direkt in i det andra lagets mål eller in i eget mål. </a:t>
            </a:r>
          </a:p>
          <a:p>
            <a:endParaRPr lang="sv-SE" dirty="0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7CF6F395-F30C-114F-8D11-EF2DA245246A}"/>
              </a:ext>
            </a:extLst>
          </p:cNvPr>
          <p:cNvCxnSpPr>
            <a:cxnSpLocks/>
          </p:cNvCxnSpPr>
          <p:nvPr/>
        </p:nvCxnSpPr>
        <p:spPr>
          <a:xfrm>
            <a:off x="958568" y="3042745"/>
            <a:ext cx="0" cy="205302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ruta 2">
            <a:extLst>
              <a:ext uri="{FF2B5EF4-FFF2-40B4-BE49-F238E27FC236}">
                <a16:creationId xmlns:a16="http://schemas.microsoft.com/office/drawing/2014/main" id="{51675022-BC01-334F-ADBF-798762389BD0}"/>
              </a:ext>
            </a:extLst>
          </p:cNvPr>
          <p:cNvSpPr txBox="1"/>
          <p:nvPr/>
        </p:nvSpPr>
        <p:spPr>
          <a:xfrm>
            <a:off x="784223" y="1653749"/>
            <a:ext cx="10242000" cy="650352"/>
          </a:xfrm>
          <a:prstGeom prst="rect">
            <a:avLst/>
          </a:prstGeom>
          <a:noFill/>
        </p:spPr>
        <p:txBody>
          <a:bodyPr wrap="square" lIns="360000" rtlCol="0">
            <a:noAutofit/>
          </a:bodyPr>
          <a:lstStyle/>
          <a:p>
            <a:r>
              <a:rPr lang="sv-SE" sz="2800" b="1" dirty="0">
                <a:solidFill>
                  <a:schemeClr val="accent1"/>
                </a:solidFill>
              </a:rPr>
              <a:t>Regel 15: Sidlinjespark</a:t>
            </a:r>
          </a:p>
        </p:txBody>
      </p:sp>
    </p:spTree>
    <p:extLst>
      <p:ext uri="{BB962C8B-B14F-4D97-AF65-F5344CB8AC3E}">
        <p14:creationId xmlns:p14="http://schemas.microsoft.com/office/powerpoint/2010/main" val="1567948611"/>
      </p:ext>
    </p:extLst>
  </p:cSld>
  <p:clrMapOvr>
    <a:masterClrMapping/>
  </p:clrMapOvr>
</p:sld>
</file>

<file path=ppt/theme/theme1.xml><?xml version="1.0" encoding="utf-8"?>
<a:theme xmlns:a="http://schemas.openxmlformats.org/drawingml/2006/main" name="SvFF">
  <a:themeElements>
    <a:clrScheme name="SvFF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5293"/>
      </a:accent1>
      <a:accent2>
        <a:srgbClr val="FECB00"/>
      </a:accent2>
      <a:accent3>
        <a:srgbClr val="63B9E9"/>
      </a:accent3>
      <a:accent4>
        <a:srgbClr val="449DD7"/>
      </a:accent4>
      <a:accent5>
        <a:srgbClr val="0085C8"/>
      </a:accent5>
      <a:accent6>
        <a:srgbClr val="00345C"/>
      </a:accent6>
      <a:hlink>
        <a:srgbClr val="0563C1"/>
      </a:hlink>
      <a:folHlink>
        <a:srgbClr val="954F72"/>
      </a:folHlink>
    </a:clrScheme>
    <a:fontScheme name="SvFF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vFF.potx" id="{8CC39ADD-0E4F-499D-B136-BD8D7D54F8B6}" vid="{AA2A1A0A-DD64-48F4-902A-B9CEAAB49C33}"/>
    </a:ext>
  </a:extLst>
</a:theme>
</file>

<file path=ppt/theme/theme2.xml><?xml version="1.0" encoding="utf-8"?>
<a:theme xmlns:a="http://schemas.openxmlformats.org/drawingml/2006/main" name="Office-tema">
  <a:themeElements>
    <a:clrScheme name="SvFF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5293"/>
      </a:accent1>
      <a:accent2>
        <a:srgbClr val="FECB00"/>
      </a:accent2>
      <a:accent3>
        <a:srgbClr val="63B9E9"/>
      </a:accent3>
      <a:accent4>
        <a:srgbClr val="449DD7"/>
      </a:accent4>
      <a:accent5>
        <a:srgbClr val="0085C8"/>
      </a:accent5>
      <a:accent6>
        <a:srgbClr val="00345C"/>
      </a:accent6>
      <a:hlink>
        <a:srgbClr val="0563C1"/>
      </a:hlink>
      <a:folHlink>
        <a:srgbClr val="954F72"/>
      </a:folHlink>
    </a:clrScheme>
    <a:fontScheme name="SvFF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SvFF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5293"/>
      </a:accent1>
      <a:accent2>
        <a:srgbClr val="FECB00"/>
      </a:accent2>
      <a:accent3>
        <a:srgbClr val="63B9E9"/>
      </a:accent3>
      <a:accent4>
        <a:srgbClr val="449DD7"/>
      </a:accent4>
      <a:accent5>
        <a:srgbClr val="0085C8"/>
      </a:accent5>
      <a:accent6>
        <a:srgbClr val="00345C"/>
      </a:accent6>
      <a:hlink>
        <a:srgbClr val="0563C1"/>
      </a:hlink>
      <a:folHlink>
        <a:srgbClr val="954F72"/>
      </a:folHlink>
    </a:clrScheme>
    <a:fontScheme name="SvFF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AFDD92E4491E94D9A65D1CAA902023D" ma:contentTypeVersion="8" ma:contentTypeDescription="Skapa ett nytt dokument." ma:contentTypeScope="" ma:versionID="5a36b21940d04c0ba50deb1e429a6042">
  <xsd:schema xmlns:xsd="http://www.w3.org/2001/XMLSchema" xmlns:xs="http://www.w3.org/2001/XMLSchema" xmlns:p="http://schemas.microsoft.com/office/2006/metadata/properties" xmlns:ns2="aa553eb3-867b-4451-980a-2580faa24a32" xmlns:ns3="a3571a6b-317f-40a9-9582-10f413eede4a" targetNamespace="http://schemas.microsoft.com/office/2006/metadata/properties" ma:root="true" ma:fieldsID="34ca2aeb866a1ad2bed5259c7e9e4673" ns2:_="" ns3:_="">
    <xsd:import namespace="aa553eb3-867b-4451-980a-2580faa24a32"/>
    <xsd:import namespace="a3571a6b-317f-40a9-9582-10f413eede4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_Flow_SignoffStatus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553eb3-867b-4451-980a-2580faa24a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_Flow_SignoffStatus" ma:index="14" nillable="true" ma:displayName="Godkännandestatus" ma:internalName="_x0024_Resources_x003a_core_x002c_Signoff_Status_x003b_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571a6b-317f-40a9-9582-10f413eede4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at med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at med information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aa553eb3-867b-4451-980a-2580faa24a32" xsi:nil="true"/>
  </documentManagement>
</p:properties>
</file>

<file path=customXml/itemProps1.xml><?xml version="1.0" encoding="utf-8"?>
<ds:datastoreItem xmlns:ds="http://schemas.openxmlformats.org/officeDocument/2006/customXml" ds:itemID="{22D582CB-4C66-4548-A2FF-421B3FF4655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BB7F3CA-98CA-403B-B54F-5762640A1590}">
  <ds:schemaRefs>
    <ds:schemaRef ds:uri="a3571a6b-317f-40a9-9582-10f413eede4a"/>
    <ds:schemaRef ds:uri="aa553eb3-867b-4451-980a-2580faa24a3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532B9739-6B1C-4E8E-8CF0-A2E3CAA51102}">
  <ds:schemaRefs>
    <ds:schemaRef ds:uri="aa553eb3-867b-4451-980a-2580faa24a32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SvFF</Template>
  <TotalTime>671</TotalTime>
  <Words>2830</Words>
  <Application>Microsoft Macintosh PowerPoint</Application>
  <PresentationFormat>Bredbild</PresentationFormat>
  <Paragraphs>173</Paragraphs>
  <Slides>36</Slides>
  <Notes>1</Notes>
  <HiddenSlides>1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36</vt:i4>
      </vt:variant>
    </vt:vector>
  </HeadingPairs>
  <TitlesOfParts>
    <vt:vector size="39" baseType="lpstr">
      <vt:lpstr>Arial</vt:lpstr>
      <vt:lpstr>Calibri</vt:lpstr>
      <vt:lpstr>SvFF</vt:lpstr>
      <vt:lpstr>Instruktionssida (dold sida, visas inte vid utskrift)</vt:lpstr>
      <vt:lpstr>Regeländringar för spelregler för barn- &amp; ungdomsfotboll 2020</vt:lpstr>
      <vt:lpstr>Olika typer av regeländringar</vt:lpstr>
      <vt:lpstr>Anledningar till ändringar</vt:lpstr>
      <vt:lpstr>Spelformen 3 mot 3</vt:lpstr>
      <vt:lpstr>Ändringar i regler för fotboll i spelformen 3 mot 3</vt:lpstr>
      <vt:lpstr>Ändringar i regler för fotboll i spelformen 3 mot 3</vt:lpstr>
      <vt:lpstr>Ändringar i regler för fotboll i spelformen 3 mot 3</vt:lpstr>
      <vt:lpstr>Ändringar i regler för fotboll i spelformen 3 mot 3</vt:lpstr>
      <vt:lpstr>Ändringar i regler för fotboll i spelformen 3 mot 3</vt:lpstr>
      <vt:lpstr>Spelformen 5 mot 5</vt:lpstr>
      <vt:lpstr>Ändringar i regler för fotboll i spelformen 5 mot 5</vt:lpstr>
      <vt:lpstr>Ändringar i regler för fotboll i spelformen 5 mot 5</vt:lpstr>
      <vt:lpstr>Ändringar i regler för fotboll i spelformen 5 mot 5</vt:lpstr>
      <vt:lpstr>Ändringar i regler för fotboll i spelformen 5 mot 5</vt:lpstr>
      <vt:lpstr>Ändringar i regler för fotboll i spelformen 5 mot 5</vt:lpstr>
      <vt:lpstr>Ändringar i regler för fotboll i spelformen 5 mot 5</vt:lpstr>
      <vt:lpstr>Ändringar i regler för fotboll i spelformen 5 mot 5</vt:lpstr>
      <vt:lpstr>Spelformen 7 mot 7</vt:lpstr>
      <vt:lpstr>Ändringar i regler för fotboll i spelformen 7 mot 7</vt:lpstr>
      <vt:lpstr>Ändringar i regler för fotboll i spelformen 7 mot 7</vt:lpstr>
      <vt:lpstr>Ändringar i regler för fotboll i spelformen 7 mot 7</vt:lpstr>
      <vt:lpstr>Ändringar i regler för fotboll i spelformen 7 mot 7</vt:lpstr>
      <vt:lpstr>Ändringar i regler för fotboll i spelformen 7 mot 7</vt:lpstr>
      <vt:lpstr>Ändringar i regler för fotboll i spelformen 7 mot 7</vt:lpstr>
      <vt:lpstr>Spelformen 9 mot 9</vt:lpstr>
      <vt:lpstr>Ändringar i regler för fotboll i spelformen 9 mot 9</vt:lpstr>
      <vt:lpstr>Ändringar i regler för fotboll i spelformen 9 mot 9</vt:lpstr>
      <vt:lpstr>Ändringar i regler för fotboll i spelformen 9 mot 9</vt:lpstr>
      <vt:lpstr>Ändringar i regler för fotboll i spelformen 9 mot 9</vt:lpstr>
      <vt:lpstr>Ändringar i regler för fotboll i spelformen 9 mot 9</vt:lpstr>
      <vt:lpstr>Ändringar i regler för fotboll i spelformen 9 mot 9</vt:lpstr>
      <vt:lpstr>Ändringar i regler för fotboll i spelformen 9 mot 9</vt:lpstr>
      <vt:lpstr>Ändringar i regler för fotboll i spelformen 9 mot 9</vt:lpstr>
      <vt:lpstr>Ändringar i regler för fotboll i spelformen 9 mot 9</vt:lpstr>
      <vt:lpstr>Frågor?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Instruktionssida (dold sida, visas inte vid utskrift)</dc:title>
  <dc:creator>Anna Nyström</dc:creator>
  <cp:lastModifiedBy>Håkan Jonasson</cp:lastModifiedBy>
  <cp:revision>32</cp:revision>
  <dcterms:created xsi:type="dcterms:W3CDTF">2017-11-08T12:19:55Z</dcterms:created>
  <dcterms:modified xsi:type="dcterms:W3CDTF">2019-12-01T05:57:43Z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0x010100FAFDD92E4491E94D9A65D1CAA902023D</vt:lpwstr>
  </property>
</Properties>
</file>