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88" r:id="rId3"/>
    <p:sldId id="304" r:id="rId4"/>
    <p:sldId id="294" r:id="rId5"/>
    <p:sldId id="301" r:id="rId6"/>
    <p:sldId id="300" r:id="rId7"/>
    <p:sldId id="303" r:id="rId8"/>
    <p:sldId id="299" r:id="rId9"/>
    <p:sldId id="295" r:id="rId10"/>
    <p:sldId id="289" r:id="rId11"/>
    <p:sldId id="267" r:id="rId12"/>
    <p:sldId id="290" r:id="rId13"/>
    <p:sldId id="266" r:id="rId14"/>
    <p:sldId id="293" r:id="rId15"/>
    <p:sldId id="291" r:id="rId16"/>
    <p:sldId id="302" r:id="rId17"/>
  </p:sldIdLst>
  <p:sldSz cx="12192000" cy="6858000"/>
  <p:notesSz cx="6735763" cy="98663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262D"/>
    <a:srgbClr val="AA29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106" d="100"/>
          <a:sy n="106" d="100"/>
        </p:scale>
        <p:origin x="12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63B25CB-4761-4915-9298-0202094DE24C}" type="datetimeFigureOut">
              <a:rPr lang="sv-SE" smtClean="0"/>
              <a:t>2015-05-25</a:t>
            </a:fld>
            <a:endParaRPr lang="sv-SE"/>
          </a:p>
        </p:txBody>
      </p:sp>
      <p:sp>
        <p:nvSpPr>
          <p:cNvPr id="4" name="Platshållare för sidfot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BCA0487-5AAB-411A-812B-70CC1E969B9F}" type="slidenum">
              <a:rPr lang="sv-SE" smtClean="0"/>
              <a:t>‹#›</a:t>
            </a:fld>
            <a:endParaRPr lang="sv-SE"/>
          </a:p>
        </p:txBody>
      </p:sp>
    </p:spTree>
    <p:extLst>
      <p:ext uri="{BB962C8B-B14F-4D97-AF65-F5344CB8AC3E}">
        <p14:creationId xmlns:p14="http://schemas.microsoft.com/office/powerpoint/2010/main" val="872746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93E42F5-6D74-47DE-94C8-9497E7324192}" type="datetimeFigureOut">
              <a:rPr lang="sv-SE" smtClean="0"/>
              <a:t>2015-05-25</a:t>
            </a:fld>
            <a:endParaRPr lang="sv-SE"/>
          </a:p>
        </p:txBody>
      </p:sp>
      <p:sp>
        <p:nvSpPr>
          <p:cNvPr id="4" name="Platshållare för bildobjekt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443D7A8-7DF2-43C0-A5FE-2C999CCDC55E}" type="slidenum">
              <a:rPr lang="sv-SE" smtClean="0"/>
              <a:t>‹#›</a:t>
            </a:fld>
            <a:endParaRPr lang="sv-SE"/>
          </a:p>
        </p:txBody>
      </p:sp>
    </p:spTree>
    <p:extLst>
      <p:ext uri="{BB962C8B-B14F-4D97-AF65-F5344CB8AC3E}">
        <p14:creationId xmlns:p14="http://schemas.microsoft.com/office/powerpoint/2010/main" val="3593606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a:t>
            </a:fld>
            <a:endParaRPr lang="sv-SE"/>
          </a:p>
        </p:txBody>
      </p:sp>
    </p:spTree>
    <p:extLst>
      <p:ext uri="{BB962C8B-B14F-4D97-AF65-F5344CB8AC3E}">
        <p14:creationId xmlns:p14="http://schemas.microsoft.com/office/powerpoint/2010/main" val="4157039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10</a:t>
            </a:fld>
            <a:endParaRPr lang="sv-SE"/>
          </a:p>
        </p:txBody>
      </p:sp>
    </p:spTree>
    <p:extLst>
      <p:ext uri="{BB962C8B-B14F-4D97-AF65-F5344CB8AC3E}">
        <p14:creationId xmlns:p14="http://schemas.microsoft.com/office/powerpoint/2010/main" val="1918265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11</a:t>
            </a:fld>
            <a:endParaRPr lang="sv-SE"/>
          </a:p>
        </p:txBody>
      </p:sp>
    </p:spTree>
    <p:extLst>
      <p:ext uri="{BB962C8B-B14F-4D97-AF65-F5344CB8AC3E}">
        <p14:creationId xmlns:p14="http://schemas.microsoft.com/office/powerpoint/2010/main" val="4009946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12</a:t>
            </a:fld>
            <a:endParaRPr lang="sv-SE"/>
          </a:p>
        </p:txBody>
      </p:sp>
    </p:spTree>
    <p:extLst>
      <p:ext uri="{BB962C8B-B14F-4D97-AF65-F5344CB8AC3E}">
        <p14:creationId xmlns:p14="http://schemas.microsoft.com/office/powerpoint/2010/main" val="1043833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13</a:t>
            </a:fld>
            <a:endParaRPr lang="sv-SE"/>
          </a:p>
        </p:txBody>
      </p:sp>
    </p:spTree>
    <p:extLst>
      <p:ext uri="{BB962C8B-B14F-4D97-AF65-F5344CB8AC3E}">
        <p14:creationId xmlns:p14="http://schemas.microsoft.com/office/powerpoint/2010/main" val="4122739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14</a:t>
            </a:fld>
            <a:endParaRPr lang="sv-SE"/>
          </a:p>
        </p:txBody>
      </p:sp>
    </p:spTree>
    <p:extLst>
      <p:ext uri="{BB962C8B-B14F-4D97-AF65-F5344CB8AC3E}">
        <p14:creationId xmlns:p14="http://schemas.microsoft.com/office/powerpoint/2010/main" val="2589912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15</a:t>
            </a:fld>
            <a:endParaRPr lang="sv-SE"/>
          </a:p>
        </p:txBody>
      </p:sp>
    </p:spTree>
    <p:extLst>
      <p:ext uri="{BB962C8B-B14F-4D97-AF65-F5344CB8AC3E}">
        <p14:creationId xmlns:p14="http://schemas.microsoft.com/office/powerpoint/2010/main" val="28560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solidFill>
                  <a:prstClr val="black"/>
                </a:solidFill>
              </a:rPr>
              <a:pPr/>
              <a:t>16</a:t>
            </a:fld>
            <a:endParaRPr lang="sv-SE">
              <a:solidFill>
                <a:prstClr val="black"/>
              </a:solidFill>
            </a:endParaRPr>
          </a:p>
        </p:txBody>
      </p:sp>
    </p:spTree>
    <p:extLst>
      <p:ext uri="{BB962C8B-B14F-4D97-AF65-F5344CB8AC3E}">
        <p14:creationId xmlns:p14="http://schemas.microsoft.com/office/powerpoint/2010/main" val="3931710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2</a:t>
            </a:fld>
            <a:endParaRPr lang="sv-SE"/>
          </a:p>
        </p:txBody>
      </p:sp>
    </p:spTree>
    <p:extLst>
      <p:ext uri="{BB962C8B-B14F-4D97-AF65-F5344CB8AC3E}">
        <p14:creationId xmlns:p14="http://schemas.microsoft.com/office/powerpoint/2010/main" val="323117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3</a:t>
            </a:fld>
            <a:endParaRPr lang="sv-SE"/>
          </a:p>
        </p:txBody>
      </p:sp>
    </p:spTree>
    <p:extLst>
      <p:ext uri="{BB962C8B-B14F-4D97-AF65-F5344CB8AC3E}">
        <p14:creationId xmlns:p14="http://schemas.microsoft.com/office/powerpoint/2010/main" val="4006347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4</a:t>
            </a:fld>
            <a:endParaRPr lang="sv-SE"/>
          </a:p>
        </p:txBody>
      </p:sp>
    </p:spTree>
    <p:extLst>
      <p:ext uri="{BB962C8B-B14F-4D97-AF65-F5344CB8AC3E}">
        <p14:creationId xmlns:p14="http://schemas.microsoft.com/office/powerpoint/2010/main" val="3224334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solidFill>
                  <a:prstClr val="black"/>
                </a:solidFill>
              </a:rPr>
              <a:pPr/>
              <a:t>5</a:t>
            </a:fld>
            <a:endParaRPr lang="sv-SE">
              <a:solidFill>
                <a:prstClr val="black"/>
              </a:solidFill>
            </a:endParaRPr>
          </a:p>
        </p:txBody>
      </p:sp>
    </p:spTree>
    <p:extLst>
      <p:ext uri="{BB962C8B-B14F-4D97-AF65-F5344CB8AC3E}">
        <p14:creationId xmlns:p14="http://schemas.microsoft.com/office/powerpoint/2010/main" val="2506574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solidFill>
                  <a:prstClr val="black"/>
                </a:solidFill>
              </a:rPr>
              <a:pPr/>
              <a:t>6</a:t>
            </a:fld>
            <a:endParaRPr lang="sv-SE">
              <a:solidFill>
                <a:prstClr val="black"/>
              </a:solidFill>
            </a:endParaRPr>
          </a:p>
        </p:txBody>
      </p:sp>
    </p:spTree>
    <p:extLst>
      <p:ext uri="{BB962C8B-B14F-4D97-AF65-F5344CB8AC3E}">
        <p14:creationId xmlns:p14="http://schemas.microsoft.com/office/powerpoint/2010/main" val="1665160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solidFill>
                  <a:prstClr val="black"/>
                </a:solidFill>
              </a:rPr>
              <a:pPr/>
              <a:t>7</a:t>
            </a:fld>
            <a:endParaRPr lang="sv-SE">
              <a:solidFill>
                <a:prstClr val="black"/>
              </a:solidFill>
            </a:endParaRPr>
          </a:p>
        </p:txBody>
      </p:sp>
    </p:spTree>
    <p:extLst>
      <p:ext uri="{BB962C8B-B14F-4D97-AF65-F5344CB8AC3E}">
        <p14:creationId xmlns:p14="http://schemas.microsoft.com/office/powerpoint/2010/main" val="400136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solidFill>
                  <a:prstClr val="black"/>
                </a:solidFill>
              </a:rPr>
              <a:pPr/>
              <a:t>8</a:t>
            </a:fld>
            <a:endParaRPr lang="sv-SE">
              <a:solidFill>
                <a:prstClr val="black"/>
              </a:solidFill>
            </a:endParaRPr>
          </a:p>
        </p:txBody>
      </p:sp>
    </p:spTree>
    <p:extLst>
      <p:ext uri="{BB962C8B-B14F-4D97-AF65-F5344CB8AC3E}">
        <p14:creationId xmlns:p14="http://schemas.microsoft.com/office/powerpoint/2010/main" val="82556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443D7A8-7DF2-43C0-A5FE-2C999CCDC55E}" type="slidenum">
              <a:rPr lang="sv-SE" smtClean="0"/>
              <a:t>9</a:t>
            </a:fld>
            <a:endParaRPr lang="sv-SE"/>
          </a:p>
        </p:txBody>
      </p:sp>
    </p:spTree>
    <p:extLst>
      <p:ext uri="{BB962C8B-B14F-4D97-AF65-F5344CB8AC3E}">
        <p14:creationId xmlns:p14="http://schemas.microsoft.com/office/powerpoint/2010/main" val="1637509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7166676C-2F7C-47A1-9052-B32AC57280B1}" type="datetimeFigureOut">
              <a:rPr lang="sv-SE" smtClean="0"/>
              <a:t>2015-05-25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162325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166676C-2F7C-47A1-9052-B32AC57280B1}" type="datetimeFigureOut">
              <a:rPr lang="sv-SE" smtClean="0"/>
              <a:t>2015-05-25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310136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166676C-2F7C-47A1-9052-B32AC57280B1}" type="datetimeFigureOut">
              <a:rPr lang="sv-SE" smtClean="0"/>
              <a:t>2015-05-25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3594395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166676C-2F7C-47A1-9052-B32AC57280B1}" type="datetimeFigureOut">
              <a:rPr lang="sv-SE" smtClean="0"/>
              <a:t>2015-05-25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81889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166676C-2F7C-47A1-9052-B32AC57280B1}" type="datetimeFigureOut">
              <a:rPr lang="sv-SE" smtClean="0"/>
              <a:t>2015-05-25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158973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166676C-2F7C-47A1-9052-B32AC57280B1}" type="datetimeFigureOut">
              <a:rPr lang="sv-SE" smtClean="0"/>
              <a:t>2015-05-25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68832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7166676C-2F7C-47A1-9052-B32AC57280B1}" type="datetimeFigureOut">
              <a:rPr lang="sv-SE" smtClean="0"/>
              <a:t>2015-05-25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70113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7166676C-2F7C-47A1-9052-B32AC57280B1}" type="datetimeFigureOut">
              <a:rPr lang="sv-SE" smtClean="0"/>
              <a:t>2015-05-25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325626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166676C-2F7C-47A1-9052-B32AC57280B1}" type="datetimeFigureOut">
              <a:rPr lang="sv-SE" smtClean="0"/>
              <a:t>2015-05-25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237491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166676C-2F7C-47A1-9052-B32AC57280B1}" type="datetimeFigureOut">
              <a:rPr lang="sv-SE" smtClean="0"/>
              <a:t>2015-05-25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3238904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166676C-2F7C-47A1-9052-B32AC57280B1}" type="datetimeFigureOut">
              <a:rPr lang="sv-SE" smtClean="0"/>
              <a:t>2015-05-25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575780E-BC76-45E7-9487-C54A463771B1}" type="slidenum">
              <a:rPr lang="sv-SE" smtClean="0"/>
              <a:t>‹#›</a:t>
            </a:fld>
            <a:endParaRPr lang="sv-SE"/>
          </a:p>
        </p:txBody>
      </p:sp>
    </p:spTree>
    <p:extLst>
      <p:ext uri="{BB962C8B-B14F-4D97-AF65-F5344CB8AC3E}">
        <p14:creationId xmlns:p14="http://schemas.microsoft.com/office/powerpoint/2010/main" val="3893446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66676C-2F7C-47A1-9052-B32AC57280B1}" type="datetimeFigureOut">
              <a:rPr lang="sv-SE" smtClean="0"/>
              <a:t>2015-05-25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5780E-BC76-45E7-9487-C54A463771B1}" type="slidenum">
              <a:rPr lang="sv-SE" smtClean="0"/>
              <a:t>‹#›</a:t>
            </a:fld>
            <a:endParaRPr lang="sv-SE"/>
          </a:p>
        </p:txBody>
      </p:sp>
    </p:spTree>
    <p:extLst>
      <p:ext uri="{BB962C8B-B14F-4D97-AF65-F5344CB8AC3E}">
        <p14:creationId xmlns:p14="http://schemas.microsoft.com/office/powerpoint/2010/main" val="198377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sp>
        <p:nvSpPr>
          <p:cNvPr id="3" name="Platshållare för innehåll 2"/>
          <p:cNvSpPr>
            <a:spLocks noGrp="1"/>
          </p:cNvSpPr>
          <p:nvPr>
            <p:ph idx="1"/>
          </p:nvPr>
        </p:nvSpPr>
        <p:spPr>
          <a:xfrm>
            <a:off x="6275293" y="1370863"/>
            <a:ext cx="5316071" cy="5567819"/>
          </a:xfrm>
        </p:spPr>
        <p:txBody>
          <a:bodyPr>
            <a:normAutofit/>
          </a:bodyPr>
          <a:lstStyle/>
          <a:p>
            <a:pPr marL="514350" indent="-514350">
              <a:buFont typeface="+mj-lt"/>
              <a:buAutoNum type="arabicPeriod"/>
            </a:pPr>
            <a:r>
              <a:rPr lang="sv-SE" dirty="0"/>
              <a:t>Utse mötessekreterare + Närvarolista</a:t>
            </a:r>
          </a:p>
          <a:p>
            <a:pPr marL="514350" indent="-514350">
              <a:buFont typeface="+mj-lt"/>
              <a:buAutoNum type="arabicPeriod"/>
            </a:pPr>
            <a:r>
              <a:rPr lang="sv-SE" dirty="0" smtClean="0"/>
              <a:t>Presentation kort om Danmarks IF</a:t>
            </a:r>
          </a:p>
          <a:p>
            <a:pPr marL="514350" indent="-514350">
              <a:buFont typeface="+mj-lt"/>
              <a:buAutoNum type="arabicPeriod"/>
            </a:pPr>
            <a:r>
              <a:rPr lang="sv-SE" dirty="0"/>
              <a:t>Hemsidan</a:t>
            </a:r>
          </a:p>
          <a:p>
            <a:pPr marL="514350" indent="-514350">
              <a:buFont typeface="+mj-lt"/>
              <a:buAutoNum type="arabicPeriod"/>
            </a:pPr>
            <a:r>
              <a:rPr lang="sv-SE" dirty="0" smtClean="0"/>
              <a:t>Lagplikter</a:t>
            </a:r>
            <a:endParaRPr lang="sv-SE" dirty="0"/>
          </a:p>
          <a:p>
            <a:pPr marL="514350" indent="-514350">
              <a:buFont typeface="+mj-lt"/>
              <a:buAutoNum type="arabicPeriod"/>
            </a:pPr>
            <a:r>
              <a:rPr lang="sv-SE" dirty="0" smtClean="0"/>
              <a:t>Roller </a:t>
            </a:r>
            <a:r>
              <a:rPr lang="sv-SE" dirty="0"/>
              <a:t>inom laget</a:t>
            </a:r>
          </a:p>
          <a:p>
            <a:pPr marL="514350" indent="-514350">
              <a:buFont typeface="+mj-lt"/>
              <a:buAutoNum type="arabicPeriod"/>
            </a:pPr>
            <a:r>
              <a:rPr lang="sv-SE" dirty="0" smtClean="0"/>
              <a:t>F -10. </a:t>
            </a:r>
          </a:p>
          <a:p>
            <a:pPr marL="514350" indent="-514350">
              <a:buFont typeface="+mj-lt"/>
              <a:buAutoNum type="arabicPeriod"/>
            </a:pPr>
            <a:r>
              <a:rPr lang="sv-SE" dirty="0" smtClean="0"/>
              <a:t>Fördela ansvarsroller laget</a:t>
            </a:r>
            <a:endParaRPr lang="sv-SE" dirty="0"/>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6" name="Rubrik 1"/>
          <p:cNvSpPr txBox="1">
            <a:spLocks/>
          </p:cNvSpPr>
          <p:nvPr/>
        </p:nvSpPr>
        <p:spPr>
          <a:xfrm>
            <a:off x="389517" y="1815353"/>
            <a:ext cx="5683623" cy="39130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smtClean="0"/>
              <a:t>Uppstartsmöte </a:t>
            </a:r>
            <a:br>
              <a:rPr lang="sv-SE" dirty="0" smtClean="0"/>
            </a:br>
            <a:r>
              <a:rPr lang="sv-SE" dirty="0" smtClean="0"/>
              <a:t>Flickor 10 </a:t>
            </a:r>
            <a:endParaRPr lang="sv-SE" dirty="0"/>
          </a:p>
        </p:txBody>
      </p:sp>
    </p:spTree>
    <p:extLst>
      <p:ext uri="{BB962C8B-B14F-4D97-AF65-F5344CB8AC3E}">
        <p14:creationId xmlns:p14="http://schemas.microsoft.com/office/powerpoint/2010/main" val="3348559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sp>
        <p:nvSpPr>
          <p:cNvPr id="7" name="Platshållare för innehåll 6"/>
          <p:cNvSpPr>
            <a:spLocks noGrp="1"/>
          </p:cNvSpPr>
          <p:nvPr>
            <p:ph idx="1"/>
          </p:nvPr>
        </p:nvSpPr>
        <p:spPr/>
        <p:txBody>
          <a:bodyPr/>
          <a:lstStyle/>
          <a:p>
            <a:endParaRPr lang="sv-SE" dirty="0"/>
          </a:p>
        </p:txBody>
      </p:sp>
      <p:pic>
        <p:nvPicPr>
          <p:cNvPr id="9" name="Bildobjekt 8"/>
          <p:cNvPicPr>
            <a:picLocks noChangeAspect="1"/>
          </p:cNvPicPr>
          <p:nvPr/>
        </p:nvPicPr>
        <p:blipFill>
          <a:blip r:embed="rId3"/>
          <a:stretch>
            <a:fillRect/>
          </a:stretch>
        </p:blipFill>
        <p:spPr>
          <a:xfrm>
            <a:off x="6391834" y="2621616"/>
            <a:ext cx="5800165" cy="4648250"/>
          </a:xfrm>
          <a:prstGeom prst="rect">
            <a:avLst/>
          </a:prstGeom>
        </p:spPr>
      </p:pic>
      <p:pic>
        <p:nvPicPr>
          <p:cNvPr id="10" name="Bildobjekt 9"/>
          <p:cNvPicPr>
            <a:picLocks noChangeAspect="1"/>
          </p:cNvPicPr>
          <p:nvPr/>
        </p:nvPicPr>
        <p:blipFill rotWithShape="1">
          <a:blip r:embed="rId4"/>
          <a:srcRect r="32675"/>
          <a:stretch/>
        </p:blipFill>
        <p:spPr>
          <a:xfrm>
            <a:off x="83229" y="192141"/>
            <a:ext cx="6673401" cy="6376446"/>
          </a:xfrm>
          <a:prstGeom prst="rect">
            <a:avLst/>
          </a:prstGeom>
        </p:spPr>
      </p:pic>
      <p:pic>
        <p:nvPicPr>
          <p:cNvPr id="11" name="Bildobjekt 10"/>
          <p:cNvPicPr>
            <a:picLocks noChangeAspect="1"/>
          </p:cNvPicPr>
          <p:nvPr/>
        </p:nvPicPr>
        <p:blipFill>
          <a:blip r:embed="rId5"/>
          <a:stretch>
            <a:fillRect/>
          </a:stretch>
        </p:blipFill>
        <p:spPr>
          <a:xfrm>
            <a:off x="7939461" y="96240"/>
            <a:ext cx="1734406" cy="6521843"/>
          </a:xfrm>
          <a:prstGeom prst="rect">
            <a:avLst/>
          </a:prstGeom>
        </p:spPr>
      </p:pic>
      <p:pic>
        <p:nvPicPr>
          <p:cNvPr id="12" name="Bildobjekt 11"/>
          <p:cNvPicPr>
            <a:picLocks noChangeAspect="1"/>
          </p:cNvPicPr>
          <p:nvPr/>
        </p:nvPicPr>
        <p:blipFill>
          <a:blip r:embed="rId6"/>
          <a:stretch>
            <a:fillRect/>
          </a:stretch>
        </p:blipFill>
        <p:spPr>
          <a:xfrm>
            <a:off x="9689678" y="23813"/>
            <a:ext cx="1999525" cy="5915260"/>
          </a:xfrm>
          <a:prstGeom prst="rect">
            <a:avLst/>
          </a:prstGeom>
        </p:spPr>
      </p:pic>
      <p:pic>
        <p:nvPicPr>
          <p:cNvPr id="13" name="Bildobjekt 12"/>
          <p:cNvPicPr>
            <a:picLocks noChangeAspect="1"/>
          </p:cNvPicPr>
          <p:nvPr/>
        </p:nvPicPr>
        <p:blipFill>
          <a:blip r:embed="rId7"/>
          <a:stretch>
            <a:fillRect/>
          </a:stretch>
        </p:blipFill>
        <p:spPr>
          <a:xfrm>
            <a:off x="6102037" y="92109"/>
            <a:ext cx="1821614" cy="3878675"/>
          </a:xfrm>
          <a:prstGeom prst="rect">
            <a:avLst/>
          </a:prstGeom>
        </p:spPr>
      </p:pic>
    </p:spTree>
    <p:extLst>
      <p:ext uri="{BB962C8B-B14F-4D97-AF65-F5344CB8AC3E}">
        <p14:creationId xmlns:p14="http://schemas.microsoft.com/office/powerpoint/2010/main" val="3690585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Hemsidan</a:t>
            </a:r>
            <a:endParaRPr lang="sv-SE" b="1" dirty="0">
              <a:solidFill>
                <a:schemeClr val="bg1"/>
              </a:solidFill>
            </a:endParaRPr>
          </a:p>
        </p:txBody>
      </p:sp>
      <p:sp>
        <p:nvSpPr>
          <p:cNvPr id="3" name="Platshållare för innehåll 2"/>
          <p:cNvSpPr>
            <a:spLocks noGrp="1"/>
          </p:cNvSpPr>
          <p:nvPr>
            <p:ph idx="1"/>
          </p:nvPr>
        </p:nvSpPr>
        <p:spPr/>
        <p:txBody>
          <a:bodyPr>
            <a:normAutofit fontScale="92500" lnSpcReduction="20000"/>
          </a:bodyPr>
          <a:lstStyle/>
          <a:p>
            <a:pPr marL="0" indent="0">
              <a:buNone/>
            </a:pPr>
            <a:r>
              <a:rPr lang="sv-SE" dirty="0" smtClean="0"/>
              <a:t>http</a:t>
            </a:r>
            <a:r>
              <a:rPr lang="sv-SE" dirty="0"/>
              <a:t>://</a:t>
            </a:r>
            <a:r>
              <a:rPr lang="sv-SE" dirty="0" smtClean="0"/>
              <a:t>www.laget.se/diff10</a:t>
            </a:r>
          </a:p>
          <a:p>
            <a:pPr marL="0" indent="0">
              <a:buNone/>
            </a:pPr>
            <a:endParaRPr lang="sv-SE" dirty="0"/>
          </a:p>
          <a:p>
            <a:r>
              <a:rPr lang="sv-SE" dirty="0" smtClean="0"/>
              <a:t>Nyheter</a:t>
            </a:r>
          </a:p>
          <a:p>
            <a:r>
              <a:rPr lang="sv-SE" dirty="0" smtClean="0"/>
              <a:t>Kalendern</a:t>
            </a:r>
          </a:p>
          <a:p>
            <a:r>
              <a:rPr lang="sv-SE" dirty="0" smtClean="0"/>
              <a:t>Kontouppgifterna</a:t>
            </a:r>
          </a:p>
          <a:p>
            <a:r>
              <a:rPr lang="sv-SE" dirty="0" smtClean="0"/>
              <a:t>Anmälningsfunktion</a:t>
            </a:r>
          </a:p>
          <a:p>
            <a:pPr marL="0" indent="0">
              <a:buNone/>
            </a:pPr>
            <a:endParaRPr lang="sv-SE" dirty="0" smtClean="0"/>
          </a:p>
          <a:p>
            <a:pPr marL="0" indent="0">
              <a:buNone/>
            </a:pPr>
            <a:r>
              <a:rPr lang="sv-SE" dirty="0" smtClean="0"/>
              <a:t>Om ni vill lägga upp bilder på barnen när de tränar eller spelar match så kan ni fundera på hur ni vill lösa det. Varje förälder bör ge ett medgivande att sitt barn visas på bild på webben. Ansvarig för att koordinera detta beslutar respektive lag.</a:t>
            </a:r>
          </a:p>
          <a:p>
            <a:endParaRPr lang="sv-SE" dirty="0"/>
          </a:p>
          <a:p>
            <a:endParaRPr lang="sv-SE" dirty="0"/>
          </a:p>
        </p:txBody>
      </p:sp>
      <p:sp>
        <p:nvSpPr>
          <p:cNvPr id="5" name="Ellips 4"/>
          <p:cNvSpPr/>
          <p:nvPr/>
        </p:nvSpPr>
        <p:spPr>
          <a:xfrm>
            <a:off x="283029" y="385482"/>
            <a:ext cx="810665" cy="32273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solidFill>
                  <a:srgbClr val="FF0000"/>
                </a:solidFill>
              </a:rPr>
              <a:t>F10</a:t>
            </a:r>
            <a:endParaRPr lang="sv-SE" sz="900" dirty="0">
              <a:solidFill>
                <a:srgbClr val="FF0000"/>
              </a:solidFill>
            </a:endParaRPr>
          </a:p>
        </p:txBody>
      </p:sp>
    </p:spTree>
    <p:extLst>
      <p:ext uri="{BB962C8B-B14F-4D97-AF65-F5344CB8AC3E}">
        <p14:creationId xmlns:p14="http://schemas.microsoft.com/office/powerpoint/2010/main" val="194033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Lagplikter</a:t>
            </a:r>
            <a:endParaRPr lang="sv-SE" b="1" dirty="0">
              <a:solidFill>
                <a:schemeClr val="bg1"/>
              </a:solidFill>
            </a:endParaRPr>
          </a:p>
        </p:txBody>
      </p:sp>
      <p:sp>
        <p:nvSpPr>
          <p:cNvPr id="3" name="Platshållare för innehåll 2"/>
          <p:cNvSpPr>
            <a:spLocks noGrp="1"/>
          </p:cNvSpPr>
          <p:nvPr>
            <p:ph idx="1"/>
          </p:nvPr>
        </p:nvSpPr>
        <p:spPr>
          <a:xfrm>
            <a:off x="838199" y="1290181"/>
            <a:ext cx="10648167" cy="5567819"/>
          </a:xfrm>
        </p:spPr>
        <p:txBody>
          <a:bodyPr>
            <a:normAutofit/>
          </a:bodyPr>
          <a:lstStyle/>
          <a:p>
            <a:r>
              <a:rPr lang="sv-SE" dirty="0"/>
              <a:t>Medlems och </a:t>
            </a:r>
            <a:r>
              <a:rPr lang="sv-SE" dirty="0" smtClean="0"/>
              <a:t>deltagaravgift </a:t>
            </a:r>
            <a:br>
              <a:rPr lang="sv-SE" dirty="0" smtClean="0"/>
            </a:br>
            <a:r>
              <a:rPr lang="sv-SE" dirty="0" smtClean="0"/>
              <a:t>– utan medlemsavgift och deltagaravgift gäller inte försäkring om något skulle hända.</a:t>
            </a:r>
            <a:endParaRPr lang="sv-SE" dirty="0"/>
          </a:p>
          <a:p>
            <a:r>
              <a:rPr lang="sv-SE" dirty="0" smtClean="0"/>
              <a:t>Kiosken</a:t>
            </a:r>
            <a:endParaRPr lang="sv-SE" dirty="0"/>
          </a:p>
          <a:p>
            <a:r>
              <a:rPr lang="sv-SE" dirty="0" smtClean="0"/>
              <a:t>Julmarknad (bullbak)</a:t>
            </a:r>
            <a:endParaRPr lang="sv-SE" dirty="0"/>
          </a:p>
          <a:p>
            <a:r>
              <a:rPr lang="sv-SE" dirty="0"/>
              <a:t>DIF-Dags (</a:t>
            </a:r>
            <a:r>
              <a:rPr lang="sv-SE" dirty="0" smtClean="0"/>
              <a:t>artiklar om laget)</a:t>
            </a:r>
            <a:endParaRPr lang="sv-SE" dirty="0"/>
          </a:p>
          <a:p>
            <a:r>
              <a:rPr lang="sv-SE" dirty="0"/>
              <a:t>DIF </a:t>
            </a:r>
            <a:r>
              <a:rPr lang="sv-SE" dirty="0" smtClean="0"/>
              <a:t>arbetsgrupper </a:t>
            </a:r>
            <a:endParaRPr lang="sv-SE" dirty="0"/>
          </a:p>
          <a:p>
            <a:endParaRPr lang="sv-SE" dirty="0"/>
          </a:p>
        </p:txBody>
      </p:sp>
      <p:sp>
        <p:nvSpPr>
          <p:cNvPr id="6" name="Ellips 5"/>
          <p:cNvSpPr/>
          <p:nvPr/>
        </p:nvSpPr>
        <p:spPr>
          <a:xfrm>
            <a:off x="457200" y="385482"/>
            <a:ext cx="457200" cy="29583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Ellips 6"/>
          <p:cNvSpPr/>
          <p:nvPr/>
        </p:nvSpPr>
        <p:spPr>
          <a:xfrm>
            <a:off x="283029" y="385482"/>
            <a:ext cx="810665" cy="32273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solidFill>
                  <a:srgbClr val="FF0000"/>
                </a:solidFill>
              </a:rPr>
              <a:t>F10</a:t>
            </a:r>
            <a:endParaRPr lang="sv-SE" sz="900" dirty="0">
              <a:solidFill>
                <a:srgbClr val="FF0000"/>
              </a:solidFill>
            </a:endParaRPr>
          </a:p>
        </p:txBody>
      </p:sp>
    </p:spTree>
    <p:extLst>
      <p:ext uri="{BB962C8B-B14F-4D97-AF65-F5344CB8AC3E}">
        <p14:creationId xmlns:p14="http://schemas.microsoft.com/office/powerpoint/2010/main" val="1943977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Roller att tillsätta inom laget</a:t>
            </a:r>
            <a:endParaRPr lang="sv-SE" b="1" dirty="0">
              <a:solidFill>
                <a:schemeClr val="bg1"/>
              </a:solidFill>
            </a:endParaRPr>
          </a:p>
        </p:txBody>
      </p:sp>
      <p:sp>
        <p:nvSpPr>
          <p:cNvPr id="3" name="Platshållare för innehåll 2"/>
          <p:cNvSpPr>
            <a:spLocks noGrp="1"/>
          </p:cNvSpPr>
          <p:nvPr>
            <p:ph idx="1"/>
          </p:nvPr>
        </p:nvSpPr>
        <p:spPr>
          <a:xfrm>
            <a:off x="283029" y="1502229"/>
            <a:ext cx="11756571" cy="5179228"/>
          </a:xfrm>
        </p:spPr>
        <p:txBody>
          <a:bodyPr numCol="2">
            <a:normAutofit/>
          </a:bodyPr>
          <a:lstStyle/>
          <a:p>
            <a:r>
              <a:rPr lang="sv-SE" dirty="0" smtClean="0"/>
              <a:t>Lagledare </a:t>
            </a:r>
          </a:p>
          <a:p>
            <a:r>
              <a:rPr lang="sv-SE" dirty="0" smtClean="0"/>
              <a:t>Tränare / Ass. tränare</a:t>
            </a:r>
          </a:p>
          <a:p>
            <a:r>
              <a:rPr lang="sv-SE" dirty="0" smtClean="0"/>
              <a:t>Kontakt mot kansliet</a:t>
            </a:r>
          </a:p>
          <a:p>
            <a:r>
              <a:rPr lang="sv-SE" dirty="0" err="1" smtClean="0"/>
              <a:t>Webansvarig</a:t>
            </a:r>
            <a:endParaRPr lang="sv-SE" dirty="0" smtClean="0"/>
          </a:p>
          <a:p>
            <a:r>
              <a:rPr lang="sv-SE" dirty="0" smtClean="0"/>
              <a:t>Materialansvarig</a:t>
            </a:r>
          </a:p>
          <a:p>
            <a:r>
              <a:rPr lang="sv-SE" dirty="0" smtClean="0"/>
              <a:t>Närvarorapportering </a:t>
            </a:r>
          </a:p>
          <a:p>
            <a:r>
              <a:rPr lang="sv-SE" dirty="0" smtClean="0"/>
              <a:t>Kassör</a:t>
            </a:r>
          </a:p>
          <a:p>
            <a:r>
              <a:rPr lang="sv-SE" dirty="0" smtClean="0"/>
              <a:t>Lagföräldrar (3-4 personer)</a:t>
            </a:r>
          </a:p>
          <a:p>
            <a:r>
              <a:rPr lang="sv-SE" dirty="0" smtClean="0"/>
              <a:t>Någon som skriver i DIF-</a:t>
            </a:r>
            <a:r>
              <a:rPr lang="sv-SE" dirty="0" err="1" smtClean="0"/>
              <a:t>dax</a:t>
            </a:r>
            <a:endParaRPr lang="sv-SE" dirty="0" smtClean="0"/>
          </a:p>
          <a:p>
            <a:r>
              <a:rPr lang="sv-SE" dirty="0" smtClean="0"/>
              <a:t>Lagplikter </a:t>
            </a:r>
            <a:r>
              <a:rPr lang="sv-SE" sz="1600" dirty="0" smtClean="0"/>
              <a:t>(koordineras av lagföräldrar?)</a:t>
            </a:r>
            <a:endParaRPr lang="sv-SE" sz="1600" dirty="0"/>
          </a:p>
        </p:txBody>
      </p:sp>
      <p:sp>
        <p:nvSpPr>
          <p:cNvPr id="5" name="Ellips 4"/>
          <p:cNvSpPr/>
          <p:nvPr/>
        </p:nvSpPr>
        <p:spPr>
          <a:xfrm>
            <a:off x="283029" y="385482"/>
            <a:ext cx="810665" cy="32273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solidFill>
                  <a:srgbClr val="FF0000"/>
                </a:solidFill>
              </a:rPr>
              <a:t>F10</a:t>
            </a:r>
            <a:endParaRPr lang="sv-SE" sz="900" dirty="0">
              <a:solidFill>
                <a:srgbClr val="FF0000"/>
              </a:solidFill>
            </a:endParaRPr>
          </a:p>
        </p:txBody>
      </p:sp>
    </p:spTree>
    <p:extLst>
      <p:ext uri="{BB962C8B-B14F-4D97-AF65-F5344CB8AC3E}">
        <p14:creationId xmlns:p14="http://schemas.microsoft.com/office/powerpoint/2010/main" val="1334906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Uppstart av lag och annan formalia</a:t>
            </a:r>
            <a:endParaRPr lang="sv-SE" b="1" dirty="0">
              <a:solidFill>
                <a:schemeClr val="bg1"/>
              </a:solidFill>
            </a:endParaRPr>
          </a:p>
        </p:txBody>
      </p:sp>
      <p:sp>
        <p:nvSpPr>
          <p:cNvPr id="3" name="Platshållare för innehåll 2"/>
          <p:cNvSpPr>
            <a:spLocks noGrp="1"/>
          </p:cNvSpPr>
          <p:nvPr>
            <p:ph idx="1"/>
          </p:nvPr>
        </p:nvSpPr>
        <p:spPr>
          <a:xfrm>
            <a:off x="283029" y="1502229"/>
            <a:ext cx="11756571" cy="5029200"/>
          </a:xfrm>
        </p:spPr>
        <p:txBody>
          <a:bodyPr numCol="2">
            <a:normAutofit/>
          </a:bodyPr>
          <a:lstStyle/>
          <a:p>
            <a:endParaRPr lang="sv-SE" dirty="0" smtClean="0"/>
          </a:p>
          <a:p>
            <a:endParaRPr lang="sv-SE" dirty="0" smtClean="0"/>
          </a:p>
        </p:txBody>
      </p:sp>
      <p:sp>
        <p:nvSpPr>
          <p:cNvPr id="5" name="Ellips 4"/>
          <p:cNvSpPr/>
          <p:nvPr/>
        </p:nvSpPr>
        <p:spPr>
          <a:xfrm>
            <a:off x="283029" y="385482"/>
            <a:ext cx="810665" cy="32273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solidFill>
                  <a:srgbClr val="FF0000"/>
                </a:solidFill>
              </a:rPr>
              <a:t>F10</a:t>
            </a:r>
            <a:endParaRPr lang="sv-SE" sz="900" dirty="0">
              <a:solidFill>
                <a:srgbClr val="FF0000"/>
              </a:solidFill>
            </a:endParaRPr>
          </a:p>
        </p:txBody>
      </p:sp>
      <p:sp>
        <p:nvSpPr>
          <p:cNvPr id="6" name="textruta 5"/>
          <p:cNvSpPr txBox="1"/>
          <p:nvPr/>
        </p:nvSpPr>
        <p:spPr>
          <a:xfrm>
            <a:off x="573741" y="1335740"/>
            <a:ext cx="11080377" cy="4893647"/>
          </a:xfrm>
          <a:prstGeom prst="rect">
            <a:avLst/>
          </a:prstGeom>
          <a:noFill/>
        </p:spPr>
        <p:txBody>
          <a:bodyPr wrap="square" rtlCol="0">
            <a:spAutoFit/>
          </a:bodyPr>
          <a:lstStyle/>
          <a:p>
            <a:r>
              <a:rPr lang="sv-SE" sz="2400" dirty="0"/>
              <a:t>När rollerna är fastställda </a:t>
            </a:r>
            <a:r>
              <a:rPr lang="sv-SE" sz="2400" dirty="0" smtClean="0"/>
              <a:t>och det finns en lagledare kan </a:t>
            </a:r>
            <a:r>
              <a:rPr lang="sv-SE" sz="2400" dirty="0"/>
              <a:t>ni boka in träningstid. </a:t>
            </a:r>
            <a:r>
              <a:rPr lang="sv-SE" sz="2400" dirty="0" smtClean="0"/>
              <a:t>På </a:t>
            </a:r>
            <a:r>
              <a:rPr lang="sv-SE" sz="2400" dirty="0"/>
              <a:t>webben finns en översikt över hur övriga lag tränar. Planerna är vid dessa tillfällen </a:t>
            </a:r>
            <a:r>
              <a:rPr lang="sv-SE" sz="2400" dirty="0" smtClean="0"/>
              <a:t>bokade. Lagledare kommunicerar träningstiderna med kansliet.</a:t>
            </a:r>
          </a:p>
          <a:p>
            <a:endParaRPr lang="sv-SE" sz="2400" dirty="0"/>
          </a:p>
          <a:p>
            <a:r>
              <a:rPr lang="sv-SE" sz="2400" dirty="0" smtClean="0"/>
              <a:t>Materialansvarige kommunicerar med kansliet angående antal deltagare för att få tillgång till material. </a:t>
            </a:r>
            <a:endParaRPr lang="sv-SE" sz="2400" dirty="0"/>
          </a:p>
          <a:p>
            <a:endParaRPr lang="sv-SE" sz="2400" dirty="0"/>
          </a:p>
          <a:p>
            <a:r>
              <a:rPr lang="sv-SE" sz="2400" dirty="0" smtClean="0"/>
              <a:t>Vid </a:t>
            </a:r>
            <a:r>
              <a:rPr lang="sv-SE" sz="2400" dirty="0"/>
              <a:t>de första träningarna samlar </a:t>
            </a:r>
            <a:r>
              <a:rPr lang="sv-SE" sz="2400" dirty="0" smtClean="0"/>
              <a:t>lagledare eller tränare </a:t>
            </a:r>
            <a:r>
              <a:rPr lang="sv-SE" sz="2400" dirty="0"/>
              <a:t>in uppgifter från föräldrarna och </a:t>
            </a:r>
            <a:r>
              <a:rPr lang="sv-SE" sz="2400" dirty="0" smtClean="0"/>
              <a:t>ansvarig anmäler </a:t>
            </a:r>
            <a:r>
              <a:rPr lang="sv-SE" sz="2400" dirty="0"/>
              <a:t>in till kansliet och på idrott online. </a:t>
            </a:r>
          </a:p>
          <a:p>
            <a:endParaRPr lang="sv-SE" sz="2400" dirty="0"/>
          </a:p>
          <a:p>
            <a:r>
              <a:rPr lang="sv-SE" sz="2400" dirty="0"/>
              <a:t>Önskas hjälp med webben och idrott online så </a:t>
            </a:r>
            <a:r>
              <a:rPr lang="sv-SE" sz="2400" dirty="0" smtClean="0"/>
              <a:t>kan </a:t>
            </a:r>
            <a:r>
              <a:rPr lang="sv-SE" sz="2400" dirty="0"/>
              <a:t>Magnus </a:t>
            </a:r>
            <a:r>
              <a:rPr lang="sv-SE" sz="2400" dirty="0" err="1" smtClean="0"/>
              <a:t>Gullå</a:t>
            </a:r>
            <a:r>
              <a:rPr lang="sv-SE" sz="2400" dirty="0" smtClean="0"/>
              <a:t> och delvis Mikael Åman bistå med hjälp. </a:t>
            </a:r>
            <a:r>
              <a:rPr lang="sv-SE" sz="2400" dirty="0"/>
              <a:t>Samtliga kontakter via lagets lagledare.</a:t>
            </a:r>
          </a:p>
          <a:p>
            <a:endParaRPr lang="sv-SE" sz="2400" dirty="0"/>
          </a:p>
        </p:txBody>
      </p:sp>
    </p:spTree>
    <p:extLst>
      <p:ext uri="{BB962C8B-B14F-4D97-AF65-F5344CB8AC3E}">
        <p14:creationId xmlns:p14="http://schemas.microsoft.com/office/powerpoint/2010/main" val="2222124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Närvaro och fördelning av roller</a:t>
            </a:r>
            <a:endParaRPr lang="sv-SE" b="1" dirty="0">
              <a:solidFill>
                <a:schemeClr val="bg1"/>
              </a:solidFill>
            </a:endParaRPr>
          </a:p>
        </p:txBody>
      </p:sp>
      <p:sp>
        <p:nvSpPr>
          <p:cNvPr id="3" name="Platshållare för innehåll 2"/>
          <p:cNvSpPr>
            <a:spLocks noGrp="1"/>
          </p:cNvSpPr>
          <p:nvPr>
            <p:ph idx="1"/>
          </p:nvPr>
        </p:nvSpPr>
        <p:spPr>
          <a:xfrm>
            <a:off x="283029" y="1502229"/>
            <a:ext cx="11756571" cy="5029200"/>
          </a:xfrm>
        </p:spPr>
        <p:txBody>
          <a:bodyPr numCol="2">
            <a:normAutofit/>
          </a:bodyPr>
          <a:lstStyle/>
          <a:p>
            <a:endParaRPr lang="sv-SE" dirty="0" smtClean="0"/>
          </a:p>
          <a:p>
            <a:endParaRPr lang="sv-SE" dirty="0" smtClean="0"/>
          </a:p>
        </p:txBody>
      </p:sp>
      <p:sp>
        <p:nvSpPr>
          <p:cNvPr id="5" name="Ellips 4"/>
          <p:cNvSpPr/>
          <p:nvPr/>
        </p:nvSpPr>
        <p:spPr>
          <a:xfrm>
            <a:off x="283029" y="385482"/>
            <a:ext cx="810665" cy="32273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solidFill>
                  <a:srgbClr val="FF0000"/>
                </a:solidFill>
              </a:rPr>
              <a:t>F10</a:t>
            </a:r>
            <a:endParaRPr lang="sv-SE" sz="900" dirty="0">
              <a:solidFill>
                <a:srgbClr val="FF0000"/>
              </a:solidFill>
            </a:endParaRPr>
          </a:p>
        </p:txBody>
      </p:sp>
      <p:pic>
        <p:nvPicPr>
          <p:cNvPr id="9" name="Bildobjekt 8"/>
          <p:cNvPicPr>
            <a:picLocks noChangeAspect="1"/>
          </p:cNvPicPr>
          <p:nvPr/>
        </p:nvPicPr>
        <p:blipFill>
          <a:blip r:embed="rId4"/>
          <a:stretch>
            <a:fillRect/>
          </a:stretch>
        </p:blipFill>
        <p:spPr>
          <a:xfrm>
            <a:off x="121664" y="1178056"/>
            <a:ext cx="11846217" cy="5679943"/>
          </a:xfrm>
          <a:prstGeom prst="rect">
            <a:avLst/>
          </a:prstGeom>
        </p:spPr>
      </p:pic>
    </p:spTree>
    <p:extLst>
      <p:ext uri="{BB962C8B-B14F-4D97-AF65-F5344CB8AC3E}">
        <p14:creationId xmlns:p14="http://schemas.microsoft.com/office/powerpoint/2010/main" val="47933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Fotbollspolicy Barn och Ungdomsfotboll</a:t>
            </a:r>
            <a:endParaRPr lang="sv-SE" b="1" dirty="0">
              <a:solidFill>
                <a:schemeClr val="bg1"/>
              </a:solidFill>
            </a:endParaRPr>
          </a:p>
        </p:txBody>
      </p:sp>
      <p:sp>
        <p:nvSpPr>
          <p:cNvPr id="3" name="Platshållare för innehåll 2"/>
          <p:cNvSpPr>
            <a:spLocks noGrp="1"/>
          </p:cNvSpPr>
          <p:nvPr>
            <p:ph idx="1"/>
          </p:nvPr>
        </p:nvSpPr>
        <p:spPr>
          <a:xfrm>
            <a:off x="283029" y="1502229"/>
            <a:ext cx="11756571" cy="5029200"/>
          </a:xfrm>
        </p:spPr>
        <p:txBody>
          <a:bodyPr numCol="2">
            <a:normAutofit/>
          </a:bodyPr>
          <a:lstStyle/>
          <a:p>
            <a:endParaRPr lang="sv-SE" dirty="0" smtClean="0"/>
          </a:p>
          <a:p>
            <a:endParaRPr lang="sv-SE" dirty="0" smtClean="0"/>
          </a:p>
        </p:txBody>
      </p:sp>
      <p:pic>
        <p:nvPicPr>
          <p:cNvPr id="6" name="Bildobjekt 5"/>
          <p:cNvPicPr>
            <a:picLocks noChangeAspect="1"/>
          </p:cNvPicPr>
          <p:nvPr/>
        </p:nvPicPr>
        <p:blipFill>
          <a:blip r:embed="rId3"/>
          <a:stretch>
            <a:fillRect/>
          </a:stretch>
        </p:blipFill>
        <p:spPr>
          <a:xfrm rot="5400000">
            <a:off x="2946739" y="-1538178"/>
            <a:ext cx="6941803" cy="9850553"/>
          </a:xfrm>
          <a:prstGeom prst="rect">
            <a:avLst/>
          </a:prstGeom>
        </p:spPr>
      </p:pic>
    </p:spTree>
    <p:extLst>
      <p:ext uri="{BB962C8B-B14F-4D97-AF65-F5344CB8AC3E}">
        <p14:creationId xmlns:p14="http://schemas.microsoft.com/office/powerpoint/2010/main" val="2986618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a:xfrm>
            <a:off x="424543" y="1825625"/>
            <a:ext cx="10929257" cy="4351338"/>
          </a:xfrm>
        </p:spPr>
        <p:txBody>
          <a:bodyPr>
            <a:normAutofit fontScale="92500" lnSpcReduction="20000"/>
          </a:bodyPr>
          <a:lstStyle/>
          <a:p>
            <a:pPr marL="0" indent="0">
              <a:buNone/>
            </a:pPr>
            <a:endParaRPr lang="sv-SE" dirty="0" smtClean="0"/>
          </a:p>
          <a:p>
            <a:pPr marL="0" indent="0">
              <a:buNone/>
            </a:pPr>
            <a:r>
              <a:rPr lang="sv-SE" dirty="0" smtClean="0"/>
              <a:t>Danmarks </a:t>
            </a:r>
            <a:r>
              <a:rPr lang="sv-SE" dirty="0"/>
              <a:t>IF, bildad 1931, är en idrottsförening från södra delen i Uppsala kommun. Föreningen har sitt ursprung i Danmarks by vid Danmarks kyrka med kringliggande landsbygd samt i Bergsbrunna stationssamhälle. Efter hand bebyggdes Vilan, </a:t>
            </a:r>
            <a:r>
              <a:rPr lang="sv-SE" dirty="0" err="1"/>
              <a:t>Nåntuna</a:t>
            </a:r>
            <a:r>
              <a:rPr lang="sv-SE" dirty="0"/>
              <a:t>, </a:t>
            </a:r>
            <a:r>
              <a:rPr lang="sv-SE" dirty="0" err="1"/>
              <a:t>Sävja</a:t>
            </a:r>
            <a:r>
              <a:rPr lang="sv-SE" dirty="0"/>
              <a:t> m. </a:t>
            </a:r>
            <a:r>
              <a:rPr lang="sv-SE" dirty="0" err="1"/>
              <a:t>fl</a:t>
            </a:r>
            <a:r>
              <a:rPr lang="sv-SE" dirty="0"/>
              <a:t> områden. I upptagningsområdet bor ca 11 000 invånare.</a:t>
            </a:r>
            <a:br>
              <a:rPr lang="sv-SE" dirty="0"/>
            </a:br>
            <a:r>
              <a:rPr lang="sv-SE" dirty="0"/>
              <a:t/>
            </a:r>
            <a:br>
              <a:rPr lang="sv-SE" dirty="0"/>
            </a:br>
            <a:r>
              <a:rPr lang="sv-SE" dirty="0"/>
              <a:t>Danmarks IF har fotboll, bandy och motionsgymnastik på programmet. Danmarks IF har cirka 1 500 medlemmar, varav cirka en tredjedel är aktiva idrottsutövare.</a:t>
            </a:r>
            <a:br>
              <a:rPr lang="sv-SE" dirty="0"/>
            </a:br>
            <a:r>
              <a:rPr lang="sv-SE" dirty="0"/>
              <a:t/>
            </a:r>
            <a:br>
              <a:rPr lang="sv-SE" dirty="0"/>
            </a:br>
            <a:r>
              <a:rPr lang="sv-SE" dirty="0"/>
              <a:t>Hemmaarena för fotbollen är den egna Danelids IP i Bergsbrunna, där även klubblokal och kansli finns. </a:t>
            </a:r>
            <a:r>
              <a:rPr lang="sv-SE" dirty="0" err="1"/>
              <a:t>Danelid</a:t>
            </a:r>
            <a:r>
              <a:rPr lang="sv-SE" dirty="0"/>
              <a:t> anlades 1959 och den nya klubblokalen och maskinhallen uppfördes under 1990-talet.</a:t>
            </a:r>
          </a:p>
        </p:txBody>
      </p:sp>
      <p:pic>
        <p:nvPicPr>
          <p:cNvPr id="8" name="Bildobjekt 7"/>
          <p:cNvPicPr>
            <a:picLocks noChangeAspect="1"/>
          </p:cNvPicPr>
          <p:nvPr/>
        </p:nvPicPr>
        <p:blipFill>
          <a:blip r:embed="rId5"/>
          <a:stretch>
            <a:fillRect/>
          </a:stretch>
        </p:blipFill>
        <p:spPr>
          <a:xfrm>
            <a:off x="337497" y="1461770"/>
            <a:ext cx="2219325" cy="514350"/>
          </a:xfrm>
          <a:prstGeom prst="rect">
            <a:avLst/>
          </a:prstGeom>
        </p:spPr>
      </p:pic>
    </p:spTree>
    <p:extLst>
      <p:ext uri="{BB962C8B-B14F-4D97-AF65-F5344CB8AC3E}">
        <p14:creationId xmlns:p14="http://schemas.microsoft.com/office/powerpoint/2010/main" val="3362275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a:xfrm>
            <a:off x="424543" y="1976119"/>
            <a:ext cx="10929257" cy="4200843"/>
          </a:xfrm>
        </p:spPr>
        <p:txBody>
          <a:bodyPr>
            <a:normAutofit fontScale="92500" lnSpcReduction="20000"/>
          </a:bodyPr>
          <a:lstStyle/>
          <a:p>
            <a:pPr marL="0" indent="0">
              <a:buNone/>
            </a:pPr>
            <a:r>
              <a:rPr lang="sv-SE" smtClean="0"/>
              <a:t>Idrott 2015 </a:t>
            </a:r>
            <a:r>
              <a:rPr lang="sv-SE" dirty="0" smtClean="0"/>
              <a:t>inom Danmarks IF </a:t>
            </a:r>
          </a:p>
          <a:p>
            <a:pPr marL="0" indent="0">
              <a:buNone/>
            </a:pPr>
            <a:endParaRPr lang="sv-SE" dirty="0" smtClean="0"/>
          </a:p>
          <a:p>
            <a:pPr marL="0" indent="0">
              <a:buNone/>
            </a:pPr>
            <a:r>
              <a:rPr lang="sv-SE" dirty="0" smtClean="0"/>
              <a:t>Fotboll</a:t>
            </a:r>
            <a:endParaRPr lang="sv-SE" dirty="0"/>
          </a:p>
          <a:p>
            <a:pPr marL="0" indent="0">
              <a:buNone/>
            </a:pPr>
            <a:r>
              <a:rPr lang="sv-SE" dirty="0" smtClean="0"/>
              <a:t>Damlag div 4, F00/01, F02, F03, F04, F05, F06, F07, F08, F09, F10?</a:t>
            </a:r>
            <a:endParaRPr lang="sv-SE" dirty="0"/>
          </a:p>
          <a:p>
            <a:pPr marL="0" indent="0">
              <a:buNone/>
            </a:pPr>
            <a:r>
              <a:rPr lang="sv-SE" dirty="0" smtClean="0"/>
              <a:t>Herrlag div 6, P99/00, P00, P01, P02, P03, P04, P05, P06, P07, P08, P09, P10?</a:t>
            </a:r>
          </a:p>
          <a:p>
            <a:pPr marL="0" indent="0">
              <a:buNone/>
            </a:pPr>
            <a:endParaRPr lang="sv-SE" dirty="0"/>
          </a:p>
          <a:p>
            <a:pPr marL="0" indent="0">
              <a:buNone/>
            </a:pPr>
            <a:r>
              <a:rPr lang="sv-SE" dirty="0" smtClean="0"/>
              <a:t>Bandyn</a:t>
            </a:r>
          </a:p>
          <a:p>
            <a:pPr marL="0" indent="0">
              <a:buNone/>
            </a:pPr>
            <a:r>
              <a:rPr lang="sv-SE" dirty="0" smtClean="0"/>
              <a:t>Herrlag och P04 ett gemensamt lag tillsammans med Uppsala BOIS. </a:t>
            </a:r>
          </a:p>
          <a:p>
            <a:pPr marL="0" indent="0">
              <a:buNone/>
            </a:pPr>
            <a:endParaRPr lang="sv-SE" dirty="0"/>
          </a:p>
          <a:p>
            <a:pPr marL="0" indent="0">
              <a:buNone/>
            </a:pPr>
            <a:r>
              <a:rPr lang="sv-SE" dirty="0" smtClean="0"/>
              <a:t>Gymnastik.</a:t>
            </a:r>
          </a:p>
          <a:p>
            <a:pPr marL="0" indent="0">
              <a:buNone/>
            </a:pPr>
            <a:endParaRPr lang="sv-SE" dirty="0" smtClean="0"/>
          </a:p>
        </p:txBody>
      </p:sp>
      <p:pic>
        <p:nvPicPr>
          <p:cNvPr id="8" name="Bildobjekt 7"/>
          <p:cNvPicPr>
            <a:picLocks noChangeAspect="1"/>
          </p:cNvPicPr>
          <p:nvPr/>
        </p:nvPicPr>
        <p:blipFill>
          <a:blip r:embed="rId5"/>
          <a:stretch>
            <a:fillRect/>
          </a:stretch>
        </p:blipFill>
        <p:spPr>
          <a:xfrm>
            <a:off x="337497" y="1461770"/>
            <a:ext cx="2219325" cy="514350"/>
          </a:xfrm>
          <a:prstGeom prst="rect">
            <a:avLst/>
          </a:prstGeom>
        </p:spPr>
      </p:pic>
    </p:spTree>
    <p:extLst>
      <p:ext uri="{BB962C8B-B14F-4D97-AF65-F5344CB8AC3E}">
        <p14:creationId xmlns:p14="http://schemas.microsoft.com/office/powerpoint/2010/main" val="3228664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p:txBody>
          <a:bodyPr>
            <a:normAutofit/>
          </a:bodyPr>
          <a:lstStyle/>
          <a:p>
            <a:endParaRPr lang="sv-SE" dirty="0" smtClean="0"/>
          </a:p>
          <a:p>
            <a:endParaRPr lang="sv-SE" dirty="0"/>
          </a:p>
          <a:p>
            <a:pPr marL="0" indent="0">
              <a:buNone/>
            </a:pPr>
            <a:r>
              <a:rPr lang="sv-SE" dirty="0" smtClean="0"/>
              <a:t>Danmarks </a:t>
            </a:r>
            <a:r>
              <a:rPr lang="sv-SE" dirty="0"/>
              <a:t>IF:s </a:t>
            </a:r>
            <a:r>
              <a:rPr lang="sv-SE" dirty="0" smtClean="0"/>
              <a:t>fotbollssektion </a:t>
            </a:r>
            <a:r>
              <a:rPr lang="sv-SE" dirty="0"/>
              <a:t>ska utgöras av en representant vardera från respektive spelform:</a:t>
            </a:r>
            <a:br>
              <a:rPr lang="sv-SE" dirty="0"/>
            </a:br>
            <a:endParaRPr lang="sv-SE" dirty="0"/>
          </a:p>
          <a:p>
            <a:r>
              <a:rPr lang="sv-SE" dirty="0"/>
              <a:t>5-manna (Knatteligan),</a:t>
            </a:r>
          </a:p>
          <a:p>
            <a:r>
              <a:rPr lang="sv-SE" dirty="0" smtClean="0"/>
              <a:t>7-manna</a:t>
            </a:r>
          </a:p>
          <a:p>
            <a:r>
              <a:rPr lang="sv-SE" dirty="0" smtClean="0"/>
              <a:t>9- </a:t>
            </a:r>
            <a:r>
              <a:rPr lang="sv-SE" dirty="0"/>
              <a:t>och 11-manna ungdom</a:t>
            </a:r>
          </a:p>
          <a:p>
            <a:pPr marL="0" indent="0">
              <a:buNone/>
            </a:pPr>
            <a:endParaRPr lang="sv-SE" dirty="0" smtClean="0"/>
          </a:p>
          <a:p>
            <a:pPr marL="0" indent="0">
              <a:buNone/>
            </a:pPr>
            <a:endParaRPr lang="sv-SE" dirty="0" smtClean="0"/>
          </a:p>
        </p:txBody>
      </p:sp>
      <p:pic>
        <p:nvPicPr>
          <p:cNvPr id="6" name="Bildobjekt 5"/>
          <p:cNvPicPr>
            <a:picLocks noChangeAspect="1"/>
          </p:cNvPicPr>
          <p:nvPr/>
        </p:nvPicPr>
        <p:blipFill>
          <a:blip r:embed="rId5"/>
          <a:stretch>
            <a:fillRect/>
          </a:stretch>
        </p:blipFill>
        <p:spPr>
          <a:xfrm>
            <a:off x="838200" y="1825625"/>
            <a:ext cx="1447800" cy="581025"/>
          </a:xfrm>
          <a:prstGeom prst="rect">
            <a:avLst/>
          </a:prstGeom>
        </p:spPr>
      </p:pic>
    </p:spTree>
    <p:extLst>
      <p:ext uri="{BB962C8B-B14F-4D97-AF65-F5344CB8AC3E}">
        <p14:creationId xmlns:p14="http://schemas.microsoft.com/office/powerpoint/2010/main" val="2789667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a:xfrm>
            <a:off x="402771" y="1687287"/>
            <a:ext cx="11582399" cy="5018314"/>
          </a:xfrm>
        </p:spPr>
        <p:txBody>
          <a:bodyPr>
            <a:normAutofit/>
          </a:bodyPr>
          <a:lstStyle/>
          <a:p>
            <a:pPr marL="0" indent="0">
              <a:buNone/>
            </a:pPr>
            <a:r>
              <a:rPr lang="sv-SE" dirty="0" smtClean="0"/>
              <a:t>Kansliet </a:t>
            </a:r>
            <a:r>
              <a:rPr lang="sv-SE" dirty="0"/>
              <a:t>utför bland annat följande uppgifter i nära samarbete med lagen:</a:t>
            </a:r>
          </a:p>
          <a:p>
            <a:pPr marL="0" indent="0">
              <a:buNone/>
            </a:pPr>
            <a:endParaRPr lang="sv-SE" dirty="0"/>
          </a:p>
          <a:p>
            <a:pPr marL="0" indent="0">
              <a:buNone/>
            </a:pPr>
            <a:r>
              <a:rPr lang="sv-SE" dirty="0"/>
              <a:t>• Bevakar att lagen meddelar vilka lag som ska delta i seriespel och DM och gör sedan </a:t>
            </a:r>
            <a:r>
              <a:rPr lang="sv-SE" dirty="0" smtClean="0"/>
              <a:t>de formella </a:t>
            </a:r>
            <a:r>
              <a:rPr lang="sv-SE" dirty="0"/>
              <a:t>anmälningarna till Upplands Fotbollsförbund.</a:t>
            </a:r>
          </a:p>
          <a:p>
            <a:pPr marL="0" indent="0">
              <a:buNone/>
            </a:pPr>
            <a:r>
              <a:rPr lang="sv-SE" dirty="0"/>
              <a:t>• Administrerar i samråd med domaransvarig att domarlistor upprättas.</a:t>
            </a:r>
          </a:p>
          <a:p>
            <a:pPr marL="0" indent="0">
              <a:buNone/>
            </a:pPr>
            <a:r>
              <a:rPr lang="sv-SE" dirty="0"/>
              <a:t>• Administrerar i samråd med utbildningsgruppen anmälningar till utbildningar.</a:t>
            </a:r>
          </a:p>
          <a:p>
            <a:pPr marL="0" indent="0">
              <a:buNone/>
            </a:pPr>
            <a:r>
              <a:rPr lang="sv-SE" dirty="0"/>
              <a:t>• Administrerar i samråd med </a:t>
            </a:r>
            <a:r>
              <a:rPr lang="sv-SE" dirty="0" err="1"/>
              <a:t>materialgruppen</a:t>
            </a:r>
            <a:r>
              <a:rPr lang="sv-SE" dirty="0"/>
              <a:t> inköp av material och utrustning.</a:t>
            </a:r>
          </a:p>
          <a:p>
            <a:pPr marL="0" indent="0">
              <a:buNone/>
            </a:pPr>
            <a:r>
              <a:rPr lang="sv-SE" dirty="0"/>
              <a:t>Se i övrigt ”Ledarpärm för Danmarks IF”.</a:t>
            </a:r>
          </a:p>
        </p:txBody>
      </p:sp>
      <p:sp>
        <p:nvSpPr>
          <p:cNvPr id="8" name="Femhörning 7"/>
          <p:cNvSpPr/>
          <p:nvPr/>
        </p:nvSpPr>
        <p:spPr>
          <a:xfrm>
            <a:off x="312618" y="1291413"/>
            <a:ext cx="1232846" cy="370116"/>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smtClean="0"/>
              <a:t>Kansliet</a:t>
            </a:r>
            <a:endParaRPr lang="sv-SE" sz="2000" b="1" dirty="0"/>
          </a:p>
        </p:txBody>
      </p:sp>
    </p:spTree>
    <p:extLst>
      <p:ext uri="{BB962C8B-B14F-4D97-AF65-F5344CB8AC3E}">
        <p14:creationId xmlns:p14="http://schemas.microsoft.com/office/powerpoint/2010/main" val="343108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a:xfrm>
            <a:off x="402771" y="2068285"/>
            <a:ext cx="11582399" cy="4637315"/>
          </a:xfrm>
        </p:spPr>
        <p:txBody>
          <a:bodyPr>
            <a:normAutofit fontScale="62500" lnSpcReduction="20000"/>
          </a:bodyPr>
          <a:lstStyle/>
          <a:p>
            <a:pPr marL="0" indent="0">
              <a:buNone/>
            </a:pPr>
            <a:r>
              <a:rPr lang="sv-SE" b="1" dirty="0"/>
              <a:t>OM AVGIFTERNA</a:t>
            </a:r>
            <a:r>
              <a:rPr lang="sv-SE" dirty="0"/>
              <a:t/>
            </a:r>
            <a:br>
              <a:rPr lang="sv-SE" dirty="0"/>
            </a:br>
            <a:r>
              <a:rPr lang="sv-SE" dirty="0"/>
              <a:t>För att ha rätt att delta i Danmarks IF:s verksamhet måste medlemsavgift erläggas. För fotbollsspelare och bandyseniorer tillkommer en deltagaravgift. </a:t>
            </a:r>
            <a:r>
              <a:rPr lang="sv-SE" dirty="0" smtClean="0"/>
              <a:t>Med </a:t>
            </a:r>
            <a:r>
              <a:rPr lang="sv-SE" dirty="0"/>
              <a:t>medlemsavgiften följer en föreningsförsäkring som innefattar alla medlemmar. Våra avgifter står för en betydande del av finansieringen av verksamheten så att vi t.ex. kan erbjuda fina planer och lokaler.</a:t>
            </a:r>
            <a:br>
              <a:rPr lang="sv-SE" dirty="0"/>
            </a:br>
            <a:endParaRPr lang="sv-SE" dirty="0" smtClean="0"/>
          </a:p>
          <a:p>
            <a:pPr marL="0" indent="0">
              <a:buNone/>
            </a:pPr>
            <a:r>
              <a:rPr lang="sv-SE" b="1" dirty="0"/>
              <a:t>AVGIFTER 2015</a:t>
            </a:r>
            <a:r>
              <a:rPr lang="sv-SE" dirty="0"/>
              <a:t/>
            </a:r>
            <a:br>
              <a:rPr lang="sv-SE" dirty="0"/>
            </a:br>
            <a:r>
              <a:rPr lang="sv-SE" dirty="0"/>
              <a:t>Avgifterna för tidigare medlemmar ska vara betalda senast 31 januari för seniorer och senast 28 februari för övriga.</a:t>
            </a:r>
            <a:br>
              <a:rPr lang="sv-SE" dirty="0"/>
            </a:br>
            <a:r>
              <a:rPr lang="sv-SE" dirty="0"/>
              <a:t/>
            </a:r>
            <a:br>
              <a:rPr lang="sv-SE" dirty="0"/>
            </a:br>
            <a:r>
              <a:rPr lang="sv-SE" b="1" dirty="0"/>
              <a:t>Medlemsavgifter</a:t>
            </a:r>
            <a:r>
              <a:rPr lang="sv-SE" dirty="0"/>
              <a:t/>
            </a:r>
            <a:br>
              <a:rPr lang="sv-SE" dirty="0"/>
            </a:br>
            <a:r>
              <a:rPr lang="sv-SE" dirty="0"/>
              <a:t>Enskild: 600 kr</a:t>
            </a:r>
            <a:br>
              <a:rPr lang="sv-SE" dirty="0"/>
            </a:br>
            <a:r>
              <a:rPr lang="sv-SE" dirty="0"/>
              <a:t>Familj: 1000 kr</a:t>
            </a:r>
            <a:br>
              <a:rPr lang="sv-SE" dirty="0"/>
            </a:br>
            <a:r>
              <a:rPr lang="sv-SE" dirty="0"/>
              <a:t/>
            </a:r>
            <a:br>
              <a:rPr lang="sv-SE" dirty="0"/>
            </a:br>
            <a:r>
              <a:rPr lang="sv-SE" b="1" dirty="0"/>
              <a:t>Deltagaravgift Fotboll</a:t>
            </a:r>
            <a:r>
              <a:rPr lang="sv-SE" dirty="0"/>
              <a:t/>
            </a:r>
            <a:br>
              <a:rPr lang="sv-SE" dirty="0"/>
            </a:br>
            <a:r>
              <a:rPr lang="sv-SE" dirty="0"/>
              <a:t>Födelseår 2009 och yngre: 100 </a:t>
            </a:r>
            <a:r>
              <a:rPr lang="sv-SE" dirty="0" smtClean="0"/>
              <a:t>kr</a:t>
            </a:r>
          </a:p>
          <a:p>
            <a:pPr marL="0" indent="0">
              <a:buNone/>
            </a:pPr>
            <a:r>
              <a:rPr lang="sv-SE" b="1" dirty="0"/>
              <a:t>BETALNING</a:t>
            </a:r>
            <a:r>
              <a:rPr lang="sv-SE" dirty="0"/>
              <a:t/>
            </a:r>
            <a:br>
              <a:rPr lang="sv-SE" dirty="0"/>
            </a:br>
            <a:r>
              <a:rPr lang="sv-SE" dirty="0"/>
              <a:t>Alla avgifter ska betalas till Danmarks IF:s bankgiro 5682-4071</a:t>
            </a:r>
            <a:br>
              <a:rPr lang="sv-SE" dirty="0"/>
            </a:br>
            <a:r>
              <a:rPr lang="sv-SE" dirty="0"/>
              <a:t/>
            </a:r>
            <a:br>
              <a:rPr lang="sv-SE" dirty="0"/>
            </a:br>
            <a:r>
              <a:rPr lang="sv-SE" dirty="0"/>
              <a:t>Ange namn och personnummer på den/de betalningen avser.</a:t>
            </a:r>
            <a:br>
              <a:rPr lang="sv-SE" dirty="0"/>
            </a:br>
            <a:r>
              <a:rPr lang="sv-SE" dirty="0"/>
              <a:t/>
            </a:r>
            <a:br>
              <a:rPr lang="sv-SE" dirty="0"/>
            </a:br>
            <a:r>
              <a:rPr lang="sv-SE" dirty="0"/>
              <a:t>Medlemsavgift familj: Skriv namn och personnummer på "familjeansvarig". Komplettera med ett mail till kansliet@danmarksif.org där familjemedlemmarna listas med namn och personnummer. Skriv i mailet vem som angavs som familjeansvarig på betalningen.</a:t>
            </a:r>
          </a:p>
        </p:txBody>
      </p:sp>
      <p:pic>
        <p:nvPicPr>
          <p:cNvPr id="3" name="Bildobjekt 2"/>
          <p:cNvPicPr>
            <a:picLocks noChangeAspect="1"/>
          </p:cNvPicPr>
          <p:nvPr/>
        </p:nvPicPr>
        <p:blipFill>
          <a:blip r:embed="rId5"/>
          <a:stretch>
            <a:fillRect/>
          </a:stretch>
        </p:blipFill>
        <p:spPr>
          <a:xfrm>
            <a:off x="268468" y="1399630"/>
            <a:ext cx="1304925" cy="561975"/>
          </a:xfrm>
          <a:prstGeom prst="rect">
            <a:avLst/>
          </a:prstGeom>
        </p:spPr>
      </p:pic>
    </p:spTree>
    <p:extLst>
      <p:ext uri="{BB962C8B-B14F-4D97-AF65-F5344CB8AC3E}">
        <p14:creationId xmlns:p14="http://schemas.microsoft.com/office/powerpoint/2010/main" val="2615897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a:xfrm>
            <a:off x="402771" y="1861459"/>
            <a:ext cx="11582399" cy="4844142"/>
          </a:xfrm>
        </p:spPr>
        <p:txBody>
          <a:bodyPr>
            <a:normAutofit fontScale="85000" lnSpcReduction="20000"/>
          </a:bodyPr>
          <a:lstStyle/>
          <a:p>
            <a:r>
              <a:rPr lang="sv-SE" b="1" dirty="0"/>
              <a:t>NOLLTOLERANS I UPPLAND 2015</a:t>
            </a:r>
            <a:endParaRPr lang="sv-SE" dirty="0"/>
          </a:p>
          <a:p>
            <a:r>
              <a:rPr lang="sv-SE" dirty="0"/>
              <a:t>En fotbollsmatch blir så bra och trevlig som aktörerna gör den till. Vilka är då aktörerna?</a:t>
            </a:r>
            <a:br>
              <a:rPr lang="sv-SE" dirty="0"/>
            </a:br>
            <a:r>
              <a:rPr lang="sv-SE" dirty="0"/>
              <a:t>Det är samtliga spelare, domare, ledare och publik, ofta föräldrar och anhöriga. Idrotten har ett ansvar gentemot vårt samhälle där accepterade etiska och moraliska principer är av särskild vikt. För att leva upp till detta ansvar och skapa en trygg och trevlig miljö för vår fotbollsfamilj infördes 2008 NOLLTOLERANS inom Upplands Fotbollförbund.</a:t>
            </a:r>
          </a:p>
          <a:p>
            <a:r>
              <a:rPr lang="sv-SE" b="1" i="1" dirty="0"/>
              <a:t>Syftet</a:t>
            </a:r>
            <a:r>
              <a:rPr lang="sv-SE" dirty="0"/>
              <a:t> är att få en bättre arbetsmiljö för såväl spelare, ledare som domare och publik som gör att de tycker det är roligt att träffas på en fotbollsplan för en fotbollsmatch.</a:t>
            </a:r>
          </a:p>
          <a:p>
            <a:r>
              <a:rPr lang="sv-SE" b="1" i="1" dirty="0"/>
              <a:t>Målet</a:t>
            </a:r>
            <a:r>
              <a:rPr lang="sv-SE" dirty="0"/>
              <a:t> med NOLLTOLERANS är att få alla spelare, ledare och publik/föräldrar att uppträda medmänskligt och med fair-play mot varandra och domaren. NOLLTOLERANS innebär att det inte ska förekomma hot, förolämpningar, svordomar ordningsstörningar eller våld inom fotbollen.</a:t>
            </a:r>
          </a:p>
          <a:p>
            <a:r>
              <a:rPr lang="sv-SE" dirty="0"/>
              <a:t>Enligt regelverket ska domaren bestraffa spelare som använder svordomar, hot och förolämpningar mot andra spelare, domare eller publik. </a:t>
            </a:r>
            <a:r>
              <a:rPr lang="sv-SE" b="1" i="1" dirty="0"/>
              <a:t>"En spelare ska utvisas om han/hon använder stötande, förolämpande eller smädligt språk och /eller gester".</a:t>
            </a:r>
            <a:endParaRPr lang="sv-SE" dirty="0"/>
          </a:p>
          <a:p>
            <a:pPr marL="0" indent="0">
              <a:buNone/>
            </a:pPr>
            <a:endParaRPr lang="sv-SE" dirty="0"/>
          </a:p>
        </p:txBody>
      </p:sp>
      <p:sp>
        <p:nvSpPr>
          <p:cNvPr id="8" name="Femhörning 7"/>
          <p:cNvSpPr/>
          <p:nvPr/>
        </p:nvSpPr>
        <p:spPr>
          <a:xfrm>
            <a:off x="402770" y="1317171"/>
            <a:ext cx="1657849" cy="370116"/>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smtClean="0"/>
              <a:t>Nolltolerans</a:t>
            </a:r>
            <a:endParaRPr lang="sv-SE" sz="2000" b="1" dirty="0"/>
          </a:p>
        </p:txBody>
      </p:sp>
    </p:spTree>
    <p:extLst>
      <p:ext uri="{BB962C8B-B14F-4D97-AF65-F5344CB8AC3E}">
        <p14:creationId xmlns:p14="http://schemas.microsoft.com/office/powerpoint/2010/main" val="1144667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Fotbollspolicy Barn och Ungdomsfotboll</a:t>
            </a:r>
            <a:endParaRPr lang="sv-SE" b="1" dirty="0">
              <a:solidFill>
                <a:schemeClr val="bg1"/>
              </a:solidFill>
            </a:endParaRPr>
          </a:p>
        </p:txBody>
      </p:sp>
      <p:sp>
        <p:nvSpPr>
          <p:cNvPr id="3" name="Platshållare för innehåll 2"/>
          <p:cNvSpPr>
            <a:spLocks noGrp="1"/>
          </p:cNvSpPr>
          <p:nvPr>
            <p:ph idx="1"/>
          </p:nvPr>
        </p:nvSpPr>
        <p:spPr>
          <a:xfrm>
            <a:off x="283029" y="1502229"/>
            <a:ext cx="11756571" cy="5029200"/>
          </a:xfrm>
        </p:spPr>
        <p:txBody>
          <a:bodyPr numCol="2">
            <a:normAutofit/>
          </a:bodyPr>
          <a:lstStyle/>
          <a:p>
            <a:endParaRPr lang="sv-SE" dirty="0" smtClean="0"/>
          </a:p>
          <a:p>
            <a:endParaRPr lang="sv-SE" dirty="0" smtClean="0"/>
          </a:p>
        </p:txBody>
      </p:sp>
      <p:pic>
        <p:nvPicPr>
          <p:cNvPr id="6" name="Bildobjekt 5"/>
          <p:cNvPicPr>
            <a:picLocks noChangeAspect="1"/>
          </p:cNvPicPr>
          <p:nvPr/>
        </p:nvPicPr>
        <p:blipFill>
          <a:blip r:embed="rId3"/>
          <a:stretch>
            <a:fillRect/>
          </a:stretch>
        </p:blipFill>
        <p:spPr>
          <a:xfrm rot="5400000">
            <a:off x="2946739" y="-1538178"/>
            <a:ext cx="6941803" cy="9850553"/>
          </a:xfrm>
          <a:prstGeom prst="rect">
            <a:avLst/>
          </a:prstGeom>
        </p:spPr>
      </p:pic>
    </p:spTree>
    <p:extLst>
      <p:ext uri="{BB962C8B-B14F-4D97-AF65-F5344CB8AC3E}">
        <p14:creationId xmlns:p14="http://schemas.microsoft.com/office/powerpoint/2010/main" val="3930447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237720" cy="1143000"/>
          </a:xfrm>
          <a:prstGeom prst="rect">
            <a:avLst/>
          </a:prstGeom>
        </p:spPr>
      </p:pic>
      <p:sp>
        <p:nvSpPr>
          <p:cNvPr id="2" name="Rubrik 1"/>
          <p:cNvSpPr>
            <a:spLocks noGrp="1"/>
          </p:cNvSpPr>
          <p:nvPr>
            <p:ph type="title"/>
          </p:nvPr>
        </p:nvSpPr>
        <p:spPr>
          <a:xfrm>
            <a:off x="1356360" y="23813"/>
            <a:ext cx="9433560" cy="1012507"/>
          </a:xfrm>
        </p:spPr>
        <p:txBody>
          <a:bodyPr/>
          <a:lstStyle/>
          <a:p>
            <a:r>
              <a:rPr lang="sv-SE" b="1" dirty="0" smtClean="0">
                <a:solidFill>
                  <a:schemeClr val="bg1"/>
                </a:solidFill>
              </a:rPr>
              <a:t>Agenda</a:t>
            </a:r>
            <a:endParaRPr lang="sv-SE" b="1" dirty="0">
              <a:solidFill>
                <a:schemeClr val="bg1"/>
              </a:solidFill>
            </a:endParaRPr>
          </a:p>
        </p:txBody>
      </p:sp>
      <p:pic>
        <p:nvPicPr>
          <p:cNvPr id="5" name="Bildobjekt 4"/>
          <p:cNvPicPr>
            <a:picLocks noChangeAspect="1"/>
          </p:cNvPicPr>
          <p:nvPr/>
        </p:nvPicPr>
        <p:blipFill>
          <a:blip r:embed="rId4"/>
          <a:stretch>
            <a:fillRect/>
          </a:stretch>
        </p:blipFill>
        <p:spPr>
          <a:xfrm>
            <a:off x="0" y="0"/>
            <a:ext cx="6673204" cy="1143000"/>
          </a:xfrm>
          <a:prstGeom prst="rect">
            <a:avLst/>
          </a:prstGeom>
        </p:spPr>
      </p:pic>
      <p:sp>
        <p:nvSpPr>
          <p:cNvPr id="7" name="Platshållare för innehåll 6"/>
          <p:cNvSpPr>
            <a:spLocks noGrp="1"/>
          </p:cNvSpPr>
          <p:nvPr>
            <p:ph idx="1"/>
          </p:nvPr>
        </p:nvSpPr>
        <p:spPr/>
        <p:txBody>
          <a:bodyPr>
            <a:normAutofit/>
          </a:bodyPr>
          <a:lstStyle/>
          <a:p>
            <a:pPr marL="0" indent="0">
              <a:buNone/>
            </a:pPr>
            <a:r>
              <a:rPr lang="sv-SE" dirty="0" smtClean="0"/>
              <a:t>Respektive </a:t>
            </a:r>
            <a:r>
              <a:rPr lang="sv-SE" dirty="0"/>
              <a:t>åldersgrupp bemannar följande delar av Danmarks IF</a:t>
            </a:r>
          </a:p>
          <a:p>
            <a:pPr marL="0" indent="0">
              <a:buNone/>
            </a:pPr>
            <a:r>
              <a:rPr lang="sv-SE" dirty="0"/>
              <a:t>=====================================</a:t>
            </a:r>
          </a:p>
          <a:p>
            <a:r>
              <a:rPr lang="sv-SE" dirty="0"/>
              <a:t>P 9 år – Fotbollssektionens styrelse (arvode till laget)</a:t>
            </a:r>
          </a:p>
          <a:p>
            <a:r>
              <a:rPr lang="sv-SE" dirty="0"/>
              <a:t>F 9 år - Domarutskottet</a:t>
            </a:r>
          </a:p>
          <a:p>
            <a:r>
              <a:rPr lang="sv-SE" dirty="0"/>
              <a:t>P 8 år - Utbildningsutskottet</a:t>
            </a:r>
          </a:p>
          <a:p>
            <a:r>
              <a:rPr lang="sv-SE" dirty="0"/>
              <a:t>F 8 år - Kioskgruppen</a:t>
            </a:r>
          </a:p>
          <a:p>
            <a:r>
              <a:rPr lang="sv-SE" dirty="0"/>
              <a:t>P </a:t>
            </a:r>
            <a:r>
              <a:rPr lang="sv-SE" dirty="0" smtClean="0"/>
              <a:t>7 </a:t>
            </a:r>
            <a:r>
              <a:rPr lang="sv-SE" dirty="0"/>
              <a:t>år - </a:t>
            </a:r>
            <a:r>
              <a:rPr lang="sv-SE" dirty="0" err="1"/>
              <a:t>Materialgruppen</a:t>
            </a:r>
            <a:endParaRPr lang="sv-SE" dirty="0"/>
          </a:p>
          <a:p>
            <a:r>
              <a:rPr lang="sv-SE" dirty="0"/>
              <a:t>F 7 år - Planombud</a:t>
            </a:r>
          </a:p>
          <a:p>
            <a:pPr marL="0" indent="0">
              <a:buNone/>
            </a:pPr>
            <a:endParaRPr lang="sv-SE" dirty="0" smtClean="0"/>
          </a:p>
          <a:p>
            <a:pPr marL="0" indent="0">
              <a:buNone/>
            </a:pPr>
            <a:endParaRPr lang="sv-SE" dirty="0" smtClean="0"/>
          </a:p>
        </p:txBody>
      </p:sp>
    </p:spTree>
    <p:extLst>
      <p:ext uri="{BB962C8B-B14F-4D97-AF65-F5344CB8AC3E}">
        <p14:creationId xmlns:p14="http://schemas.microsoft.com/office/powerpoint/2010/main" val="3903734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3427</TotalTime>
  <Words>555</Words>
  <Application>Microsoft Office PowerPoint</Application>
  <PresentationFormat>Bredbild</PresentationFormat>
  <Paragraphs>118</Paragraphs>
  <Slides>16</Slides>
  <Notes>16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Calibri Light</vt:lpstr>
      <vt:lpstr>Office-tema</vt:lpstr>
      <vt:lpstr>Agenda</vt:lpstr>
      <vt:lpstr>Agenda</vt:lpstr>
      <vt:lpstr>Agenda</vt:lpstr>
      <vt:lpstr>Agenda</vt:lpstr>
      <vt:lpstr>Agenda</vt:lpstr>
      <vt:lpstr>Agenda</vt:lpstr>
      <vt:lpstr>Agenda</vt:lpstr>
      <vt:lpstr>Fotbollspolicy Barn och Ungdomsfotboll</vt:lpstr>
      <vt:lpstr>Agenda</vt:lpstr>
      <vt:lpstr>Agenda</vt:lpstr>
      <vt:lpstr>Hemsidan</vt:lpstr>
      <vt:lpstr>Lagplikter</vt:lpstr>
      <vt:lpstr>Roller att tillsätta inom laget</vt:lpstr>
      <vt:lpstr>Uppstart av lag och annan formalia</vt:lpstr>
      <vt:lpstr>Närvaro och fördelning av roller</vt:lpstr>
      <vt:lpstr>Fotbollspolicy Barn och Ungdomsfotboll</vt:lpstr>
    </vt:vector>
  </TitlesOfParts>
  <Company>Landstinget Uppsala Län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Mikael Gustafsson</dc:creator>
  <cp:lastModifiedBy>Mikael Åman</cp:lastModifiedBy>
  <cp:revision>46</cp:revision>
  <cp:lastPrinted>2015-05-25T14:47:21Z</cp:lastPrinted>
  <dcterms:created xsi:type="dcterms:W3CDTF">2014-05-13T21:14:45Z</dcterms:created>
  <dcterms:modified xsi:type="dcterms:W3CDTF">2015-05-26T06:32:48Z</dcterms:modified>
</cp:coreProperties>
</file>