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6" r:id="rId8"/>
    <p:sldId id="267" r:id="rId9"/>
    <p:sldId id="265" r:id="rId10"/>
    <p:sldId id="264"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 Boysen" initials="E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74" d="100"/>
          <a:sy n="74" d="100"/>
        </p:scale>
        <p:origin x="69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8D089F9-AFB0-49CC-9345-7B1D5894F337}" type="datetimeFigureOut">
              <a:rPr lang="sv-SE" smtClean="0"/>
              <a:t>2016-06-21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1589553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8D089F9-AFB0-49CC-9345-7B1D5894F337}" type="datetimeFigureOut">
              <a:rPr lang="sv-SE" smtClean="0"/>
              <a:t>2016-06-21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299892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8D089F9-AFB0-49CC-9345-7B1D5894F337}" type="datetimeFigureOut">
              <a:rPr lang="sv-SE" smtClean="0"/>
              <a:t>2016-06-21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1711391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8D089F9-AFB0-49CC-9345-7B1D5894F337}" type="datetimeFigureOut">
              <a:rPr lang="sv-SE" smtClean="0"/>
              <a:t>2016-06-21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950822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8D089F9-AFB0-49CC-9345-7B1D5894F337}" type="datetimeFigureOut">
              <a:rPr lang="sv-SE" smtClean="0"/>
              <a:t>2016-06-21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3992193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C8D089F9-AFB0-49CC-9345-7B1D5894F337}" type="datetimeFigureOut">
              <a:rPr lang="sv-SE" smtClean="0"/>
              <a:t>2016-06-21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1693154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smtClean="0"/>
              <a:t>Klicka här för att ändra 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8D089F9-AFB0-49CC-9345-7B1D5894F337}" type="datetimeFigureOut">
              <a:rPr lang="sv-SE" smtClean="0"/>
              <a:t>2016-06-21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92032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8D089F9-AFB0-49CC-9345-7B1D5894F337}" type="datetimeFigureOut">
              <a:rPr lang="sv-SE" smtClean="0"/>
              <a:t>2016-06-21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2499512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089F9-AFB0-49CC-9345-7B1D5894F337}" type="datetimeFigureOut">
              <a:rPr lang="sv-SE" smtClean="0"/>
              <a:t>2016-06-21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2630347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8D089F9-AFB0-49CC-9345-7B1D5894F337}" type="datetimeFigureOut">
              <a:rPr lang="sv-SE" smtClean="0"/>
              <a:t>2016-06-21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253503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8D089F9-AFB0-49CC-9345-7B1D5894F337}" type="datetimeFigureOut">
              <a:rPr lang="sv-SE" smtClean="0"/>
              <a:t>2016-06-21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B6CAA5-0505-4694-8B37-BE858200402A}" type="slidenum">
              <a:rPr lang="sv-SE" smtClean="0"/>
              <a:t>‹#›</a:t>
            </a:fld>
            <a:endParaRPr lang="sv-SE"/>
          </a:p>
        </p:txBody>
      </p:sp>
    </p:spTree>
    <p:extLst>
      <p:ext uri="{BB962C8B-B14F-4D97-AF65-F5344CB8AC3E}">
        <p14:creationId xmlns:p14="http://schemas.microsoft.com/office/powerpoint/2010/main" val="4009589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089F9-AFB0-49CC-9345-7B1D5894F337}" type="datetimeFigureOut">
              <a:rPr lang="sv-SE" smtClean="0"/>
              <a:t>2016-06-21</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6CAA5-0505-4694-8B37-BE858200402A}" type="slidenum">
              <a:rPr lang="sv-SE" smtClean="0"/>
              <a:t>‹#›</a:t>
            </a:fld>
            <a:endParaRPr lang="sv-SE"/>
          </a:p>
        </p:txBody>
      </p:sp>
    </p:spTree>
    <p:extLst>
      <p:ext uri="{BB962C8B-B14F-4D97-AF65-F5344CB8AC3E}">
        <p14:creationId xmlns:p14="http://schemas.microsoft.com/office/powerpoint/2010/main" val="12946784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67734" y="2233881"/>
            <a:ext cx="9144000" cy="2950336"/>
          </a:xfrm>
        </p:spPr>
        <p:txBody>
          <a:bodyPr>
            <a:normAutofit/>
          </a:bodyPr>
          <a:lstStyle/>
          <a:p>
            <a:r>
              <a:rPr lang="sv-SE" dirty="0" smtClean="0"/>
              <a:t>Informerar föräldrar om </a:t>
            </a:r>
            <a:br>
              <a:rPr lang="sv-SE" dirty="0" smtClean="0"/>
            </a:br>
            <a:r>
              <a:rPr lang="sv-SE" dirty="0" smtClean="0"/>
              <a:t>Barn- och Ungdomsverksamheten</a:t>
            </a:r>
            <a:endParaRPr lang="sv-SE" dirty="0"/>
          </a:p>
        </p:txBody>
      </p:sp>
      <p:pic>
        <p:nvPicPr>
          <p:cNvPr id="1026"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2484" y="614630"/>
            <a:ext cx="9334500" cy="1619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802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004552" y="1413483"/>
            <a:ext cx="9289847" cy="4351338"/>
          </a:xfrm>
        </p:spPr>
        <p:txBody>
          <a:bodyPr/>
          <a:lstStyle/>
          <a:p>
            <a:pPr marL="0" indent="0" algn="ctr">
              <a:buNone/>
            </a:pPr>
            <a:endParaRPr lang="sv-SE" sz="4000" dirty="0" smtClean="0"/>
          </a:p>
          <a:p>
            <a:pPr marL="0" indent="0">
              <a:lnSpc>
                <a:spcPct val="200000"/>
              </a:lnSpc>
              <a:buNone/>
            </a:pPr>
            <a:r>
              <a:rPr lang="sv-SE" dirty="0" smtClean="0"/>
              <a:t>Du och ditt barn hälsas hjärtligt välkomna till </a:t>
            </a:r>
            <a:r>
              <a:rPr lang="sv-SE" sz="4000" dirty="0" smtClean="0"/>
              <a:t>Båstad GIF </a:t>
            </a:r>
            <a:r>
              <a:rPr lang="sv-SE" dirty="0" smtClean="0"/>
              <a:t>och vi hoppas att du skall känna gemenskap och tillhörighet hos oss.</a:t>
            </a:r>
            <a:endParaRPr lang="sv-SE"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8688" y="140305"/>
            <a:ext cx="8835712" cy="1364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257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77800" y="2483892"/>
            <a:ext cx="3691467" cy="3684151"/>
          </a:xfrm>
        </p:spPr>
        <p:txBody>
          <a:bodyPr>
            <a:normAutofit/>
          </a:bodyPr>
          <a:lstStyle/>
          <a:p>
            <a:pPr lvl="1"/>
            <a:endParaRPr lang="sv-SE" dirty="0" smtClean="0"/>
          </a:p>
          <a:p>
            <a:pPr marL="457200" lvl="1" indent="0">
              <a:buNone/>
            </a:pPr>
            <a:endParaRPr lang="sv-SE"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7773" y="151111"/>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7" name="textruta 6"/>
          <p:cNvSpPr txBox="1"/>
          <p:nvPr/>
        </p:nvSpPr>
        <p:spPr>
          <a:xfrm>
            <a:off x="4614847" y="2482489"/>
            <a:ext cx="1630781" cy="1015663"/>
          </a:xfrm>
          <a:prstGeom prst="rect">
            <a:avLst/>
          </a:prstGeom>
          <a:noFill/>
        </p:spPr>
        <p:txBody>
          <a:bodyPr wrap="square" rtlCol="0">
            <a:spAutoFit/>
          </a:bodyPr>
          <a:lstStyle/>
          <a:p>
            <a:pPr marL="180975" lvl="1" indent="-180975"/>
            <a:endParaRPr lang="sv-SE" sz="2400" dirty="0"/>
          </a:p>
          <a:p>
            <a:pPr marL="0" lvl="1"/>
            <a:r>
              <a:rPr lang="sv-SE" sz="3600" dirty="0" smtClean="0"/>
              <a:t>Fotboll</a:t>
            </a:r>
            <a:endParaRPr lang="sv-SE" sz="3600" dirty="0"/>
          </a:p>
        </p:txBody>
      </p:sp>
      <p:sp>
        <p:nvSpPr>
          <p:cNvPr id="11" name="textruta 10"/>
          <p:cNvSpPr txBox="1"/>
          <p:nvPr/>
        </p:nvSpPr>
        <p:spPr>
          <a:xfrm>
            <a:off x="8994371" y="2643447"/>
            <a:ext cx="1346662" cy="1138243"/>
          </a:xfrm>
          <a:prstGeom prst="rect">
            <a:avLst/>
          </a:prstGeom>
          <a:noFill/>
        </p:spPr>
        <p:txBody>
          <a:bodyPr wrap="square" rtlCol="0">
            <a:spAutoFit/>
          </a:bodyPr>
          <a:lstStyle/>
          <a:p>
            <a:endParaRPr lang="sv-SE" dirty="0"/>
          </a:p>
        </p:txBody>
      </p:sp>
      <p:sp>
        <p:nvSpPr>
          <p:cNvPr id="12" name="textruta 11"/>
          <p:cNvSpPr txBox="1"/>
          <p:nvPr/>
        </p:nvSpPr>
        <p:spPr>
          <a:xfrm>
            <a:off x="8142160" y="2848001"/>
            <a:ext cx="3538913" cy="584775"/>
          </a:xfrm>
          <a:prstGeom prst="rect">
            <a:avLst/>
          </a:prstGeom>
          <a:noFill/>
        </p:spPr>
        <p:txBody>
          <a:bodyPr wrap="square" rtlCol="0">
            <a:spAutoFit/>
          </a:bodyPr>
          <a:lstStyle/>
          <a:p>
            <a:r>
              <a:rPr lang="sv-SE" sz="3200" dirty="0" smtClean="0"/>
              <a:t>Friidrott</a:t>
            </a:r>
            <a:endParaRPr lang="sv-SE" sz="3200" dirty="0"/>
          </a:p>
        </p:txBody>
      </p:sp>
      <p:sp>
        <p:nvSpPr>
          <p:cNvPr id="2" name="textruta 1"/>
          <p:cNvSpPr txBox="1"/>
          <p:nvPr/>
        </p:nvSpPr>
        <p:spPr>
          <a:xfrm>
            <a:off x="2237154" y="1515960"/>
            <a:ext cx="7751927" cy="646331"/>
          </a:xfrm>
          <a:prstGeom prst="rect">
            <a:avLst/>
          </a:prstGeom>
          <a:noFill/>
        </p:spPr>
        <p:txBody>
          <a:bodyPr wrap="square" rtlCol="0">
            <a:spAutoFit/>
          </a:bodyPr>
          <a:lstStyle/>
          <a:p>
            <a:r>
              <a:rPr lang="sv-SE" sz="3600" dirty="0" smtClean="0"/>
              <a:t>Föreningen har tre olika idrotter:</a:t>
            </a:r>
            <a:endParaRPr lang="sv-SE" sz="3600" dirty="0"/>
          </a:p>
        </p:txBody>
      </p:sp>
      <p:sp>
        <p:nvSpPr>
          <p:cNvPr id="5" name="textruta 4"/>
          <p:cNvSpPr txBox="1"/>
          <p:nvPr/>
        </p:nvSpPr>
        <p:spPr>
          <a:xfrm>
            <a:off x="682388" y="2811439"/>
            <a:ext cx="2265528" cy="646331"/>
          </a:xfrm>
          <a:prstGeom prst="rect">
            <a:avLst/>
          </a:prstGeom>
          <a:noFill/>
        </p:spPr>
        <p:txBody>
          <a:bodyPr wrap="square" rtlCol="0">
            <a:spAutoFit/>
          </a:bodyPr>
          <a:lstStyle/>
          <a:p>
            <a:r>
              <a:rPr lang="sv-SE" sz="3600" dirty="0" smtClean="0"/>
              <a:t>Innebandy</a:t>
            </a:r>
            <a:endParaRPr lang="sv-SE" sz="3600" dirty="0"/>
          </a:p>
        </p:txBody>
      </p:sp>
      <p:sp>
        <p:nvSpPr>
          <p:cNvPr id="9" name="textruta 8"/>
          <p:cNvSpPr txBox="1"/>
          <p:nvPr/>
        </p:nvSpPr>
        <p:spPr>
          <a:xfrm>
            <a:off x="1301742" y="4353636"/>
            <a:ext cx="9622750" cy="2308324"/>
          </a:xfrm>
          <a:prstGeom prst="rect">
            <a:avLst/>
          </a:prstGeom>
          <a:noFill/>
        </p:spPr>
        <p:txBody>
          <a:bodyPr wrap="square" rtlCol="0">
            <a:spAutoFit/>
          </a:bodyPr>
          <a:lstStyle/>
          <a:p>
            <a:pPr algn="just"/>
            <a:r>
              <a:rPr lang="sv-SE" sz="3600" dirty="0" smtClean="0"/>
              <a:t>I denna presentation kommer du att få veta hur fotbollen arbetar för att ge barn och ungdomar en bra utvecklingsmiljö och vad du som förälder kan göra för att stötta ditt barn.</a:t>
            </a:r>
            <a:endParaRPr lang="sv-SE" sz="3600" dirty="0"/>
          </a:p>
        </p:txBody>
      </p:sp>
    </p:spTree>
    <p:extLst>
      <p:ext uri="{BB962C8B-B14F-4D97-AF65-F5344CB8AC3E}">
        <p14:creationId xmlns:p14="http://schemas.microsoft.com/office/powerpoint/2010/main" val="869670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144" y="167737"/>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p:cNvSpPr/>
          <p:nvPr/>
        </p:nvSpPr>
        <p:spPr>
          <a:xfrm>
            <a:off x="1907385" y="1942778"/>
            <a:ext cx="8377230" cy="769441"/>
          </a:xfrm>
          <a:prstGeom prst="rect">
            <a:avLst/>
          </a:prstGeom>
        </p:spPr>
        <p:txBody>
          <a:bodyPr wrap="none">
            <a:spAutoFit/>
          </a:bodyPr>
          <a:lstStyle/>
          <a:p>
            <a:r>
              <a:rPr lang="sv-SE" sz="4400" dirty="0" smtClean="0"/>
              <a:t>Varför idrottar barn och ungdomar?</a:t>
            </a:r>
            <a:endParaRPr lang="sv-SE" sz="4400" dirty="0"/>
          </a:p>
        </p:txBody>
      </p:sp>
      <p:sp>
        <p:nvSpPr>
          <p:cNvPr id="6" name="Platshållare för innehåll 5"/>
          <p:cNvSpPr>
            <a:spLocks noGrp="1"/>
          </p:cNvSpPr>
          <p:nvPr>
            <p:ph idx="1"/>
          </p:nvPr>
        </p:nvSpPr>
        <p:spPr>
          <a:xfrm>
            <a:off x="1907385" y="3135862"/>
            <a:ext cx="10812918" cy="3394767"/>
          </a:xfrm>
        </p:spPr>
        <p:txBody>
          <a:bodyPr numCol="2">
            <a:normAutofit/>
          </a:bodyPr>
          <a:lstStyle/>
          <a:p>
            <a:r>
              <a:rPr lang="sv-SE" dirty="0" smtClean="0"/>
              <a:t>Träffa kompisar</a:t>
            </a:r>
          </a:p>
          <a:p>
            <a:r>
              <a:rPr lang="sv-SE" dirty="0" smtClean="0"/>
              <a:t>Vara del av ett sammanhang</a:t>
            </a:r>
          </a:p>
          <a:p>
            <a:r>
              <a:rPr lang="sv-SE" dirty="0" smtClean="0"/>
              <a:t>Brinnande intresse för sporten</a:t>
            </a:r>
          </a:p>
          <a:p>
            <a:r>
              <a:rPr lang="sv-SE" dirty="0" smtClean="0"/>
              <a:t>Mamma och pappa vill </a:t>
            </a:r>
          </a:p>
          <a:p>
            <a:r>
              <a:rPr lang="sv-SE" dirty="0" smtClean="0"/>
              <a:t>Man är talangfull</a:t>
            </a:r>
          </a:p>
          <a:p>
            <a:r>
              <a:rPr lang="sv-SE" dirty="0" smtClean="0"/>
              <a:t>Leka</a:t>
            </a:r>
          </a:p>
          <a:p>
            <a:r>
              <a:rPr lang="sv-SE" dirty="0" smtClean="0"/>
              <a:t>Tävla</a:t>
            </a:r>
          </a:p>
          <a:p>
            <a:r>
              <a:rPr lang="sv-SE" dirty="0" smtClean="0"/>
              <a:t>Uppleva spänning</a:t>
            </a:r>
          </a:p>
          <a:p>
            <a:r>
              <a:rPr lang="sv-SE" dirty="0" smtClean="0"/>
              <a:t>Lära sig nya saker</a:t>
            </a:r>
          </a:p>
          <a:p>
            <a:r>
              <a:rPr lang="sv-SE" dirty="0" smtClean="0"/>
              <a:t>Känna tillhörighet</a:t>
            </a:r>
          </a:p>
          <a:p>
            <a:r>
              <a:rPr lang="sv-SE" dirty="0" smtClean="0"/>
              <a:t>Fysisk aktivitet</a:t>
            </a:r>
          </a:p>
          <a:p>
            <a:r>
              <a:rPr lang="sv-SE" dirty="0" smtClean="0"/>
              <a:t>Få lyckas</a:t>
            </a:r>
            <a:endParaRPr lang="sv-SE" dirty="0"/>
          </a:p>
        </p:txBody>
      </p:sp>
    </p:spTree>
    <p:extLst>
      <p:ext uri="{BB962C8B-B14F-4D97-AF65-F5344CB8AC3E}">
        <p14:creationId xmlns:p14="http://schemas.microsoft.com/office/powerpoint/2010/main" val="19080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p:cNvSpPr>
            <a:spLocks noGrp="1"/>
          </p:cNvSpPr>
          <p:nvPr>
            <p:ph idx="1"/>
          </p:nvPr>
        </p:nvSpPr>
        <p:spPr>
          <a:xfrm>
            <a:off x="1333500" y="1541053"/>
            <a:ext cx="9592733" cy="4998508"/>
          </a:xfrm>
        </p:spPr>
        <p:txBody>
          <a:bodyPr>
            <a:normAutofit/>
          </a:bodyPr>
          <a:lstStyle/>
          <a:p>
            <a:pPr marL="0" indent="0" algn="ctr">
              <a:buNone/>
            </a:pPr>
            <a:r>
              <a:rPr lang="sv-SE" sz="3600" dirty="0" smtClean="0"/>
              <a:t>Hur arbetar Båstad GIF för att ge barn och ungdomar en utvecklande tränings- och </a:t>
            </a:r>
            <a:r>
              <a:rPr lang="sv-SE" sz="3600" dirty="0" smtClean="0"/>
              <a:t>matchmiljö</a:t>
            </a:r>
            <a:r>
              <a:rPr lang="sv-SE" sz="3600" dirty="0" smtClean="0"/>
              <a:t>:</a:t>
            </a:r>
          </a:p>
          <a:p>
            <a:pPr marL="0" indent="0" algn="ctr">
              <a:buNone/>
            </a:pPr>
            <a:endParaRPr lang="sv-SE" sz="3600" dirty="0" smtClean="0"/>
          </a:p>
          <a:p>
            <a:r>
              <a:rPr lang="sv-SE" sz="3200" dirty="0" smtClean="0"/>
              <a:t>Tydliga riktlinjer från föreningen för alla ledare och föräldrar</a:t>
            </a:r>
          </a:p>
          <a:p>
            <a:r>
              <a:rPr lang="sv-SE" sz="3200" dirty="0" smtClean="0"/>
              <a:t>Tränarutbildning för alla ledare</a:t>
            </a:r>
          </a:p>
          <a:p>
            <a:r>
              <a:rPr lang="sv-SE" sz="3200" dirty="0" smtClean="0"/>
              <a:t>Prestationsinriktad miljö (ej resultatinriktad)</a:t>
            </a:r>
          </a:p>
          <a:p>
            <a:endParaRPr lang="sv-SE" sz="3200" dirty="0" smtClean="0"/>
          </a:p>
        </p:txBody>
      </p:sp>
      <p:pic>
        <p:nvPicPr>
          <p:cNvPr id="6"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2011" y="176204"/>
            <a:ext cx="8835712" cy="1364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1370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32847" y="1822450"/>
            <a:ext cx="5364000" cy="4351338"/>
          </a:xfrm>
          <a:ln>
            <a:solidFill>
              <a:schemeClr val="tx1"/>
            </a:solidFill>
          </a:ln>
        </p:spPr>
        <p:txBody>
          <a:bodyPr>
            <a:normAutofit/>
          </a:bodyPr>
          <a:lstStyle/>
          <a:p>
            <a:pPr marL="0" indent="0" algn="ctr">
              <a:buNone/>
            </a:pPr>
            <a:r>
              <a:rPr lang="sv-SE" dirty="0"/>
              <a:t>Vad </a:t>
            </a:r>
            <a:r>
              <a:rPr lang="sv-SE" dirty="0" smtClean="0"/>
              <a:t>har POSITIV påverkan </a:t>
            </a:r>
            <a:r>
              <a:rPr lang="sv-SE" dirty="0"/>
              <a:t>på barn och ungdomar:</a:t>
            </a:r>
          </a:p>
          <a:p>
            <a:pPr lvl="0"/>
            <a:r>
              <a:rPr lang="sv-SE" dirty="0"/>
              <a:t>Inkludering</a:t>
            </a:r>
          </a:p>
          <a:p>
            <a:pPr lvl="0"/>
            <a:r>
              <a:rPr lang="sv-SE" dirty="0"/>
              <a:t>Delaktighet</a:t>
            </a:r>
          </a:p>
          <a:p>
            <a:pPr lvl="0"/>
            <a:r>
              <a:rPr lang="sv-SE" dirty="0"/>
              <a:t>Känsla av sammanhang</a:t>
            </a:r>
          </a:p>
          <a:p>
            <a:pPr lvl="0"/>
            <a:r>
              <a:rPr lang="sv-SE" dirty="0"/>
              <a:t>Tydliga direktiv</a:t>
            </a:r>
          </a:p>
          <a:p>
            <a:pPr lvl="0"/>
            <a:r>
              <a:rPr lang="sv-SE" dirty="0"/>
              <a:t>Prestationsinriktat motivationsklimat</a:t>
            </a:r>
          </a:p>
          <a:p>
            <a:pPr lvl="0"/>
            <a:r>
              <a:rPr lang="sv-SE" dirty="0"/>
              <a:t>Inre motivation</a:t>
            </a:r>
          </a:p>
          <a:p>
            <a:endParaRPr lang="sv-SE"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144" y="167737"/>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p:cNvSpPr/>
          <p:nvPr/>
        </p:nvSpPr>
        <p:spPr>
          <a:xfrm>
            <a:off x="6350523" y="1831778"/>
            <a:ext cx="5393267" cy="4356000"/>
          </a:xfrm>
          <a:prstGeom prst="rect">
            <a:avLst/>
          </a:prstGeom>
          <a:ln>
            <a:solidFill>
              <a:schemeClr val="tx1"/>
            </a:solidFill>
          </a:ln>
        </p:spPr>
        <p:txBody>
          <a:bodyPr wrap="square">
            <a:spAutoFit/>
          </a:bodyPr>
          <a:lstStyle/>
          <a:p>
            <a:pPr algn="ctr">
              <a:spcBef>
                <a:spcPts val="1200"/>
              </a:spcBef>
            </a:pPr>
            <a:r>
              <a:rPr lang="sv-SE" sz="2800" dirty="0" smtClean="0"/>
              <a:t>Vad </a:t>
            </a:r>
            <a:r>
              <a:rPr lang="sv-SE" sz="2800" dirty="0"/>
              <a:t>har </a:t>
            </a:r>
            <a:r>
              <a:rPr lang="sv-SE" sz="2800" dirty="0" smtClean="0"/>
              <a:t>NEGATIV </a:t>
            </a:r>
            <a:r>
              <a:rPr lang="sv-SE" sz="2800" dirty="0"/>
              <a:t>påverkan på barn och ungdomar:</a:t>
            </a:r>
            <a:endParaRPr lang="sv-SE" dirty="0"/>
          </a:p>
          <a:p>
            <a:pPr marL="285750" lvl="0" indent="-285750">
              <a:spcBef>
                <a:spcPts val="1200"/>
              </a:spcBef>
              <a:buFont typeface="Arial" panose="020B0604020202020204" pitchFamily="34" charset="0"/>
              <a:buChar char="•"/>
            </a:pPr>
            <a:r>
              <a:rPr lang="sv-SE" sz="2800" dirty="0"/>
              <a:t>Prediktion och tidig selektering</a:t>
            </a:r>
          </a:p>
          <a:p>
            <a:pPr marL="285750" lvl="0" indent="-285750">
              <a:spcBef>
                <a:spcPts val="1200"/>
              </a:spcBef>
              <a:buFont typeface="Arial" panose="020B0604020202020204" pitchFamily="34" charset="0"/>
              <a:buChar char="•"/>
            </a:pPr>
            <a:r>
              <a:rPr lang="sv-SE" sz="2800" dirty="0"/>
              <a:t>Nivåindelning, RAE (relativa ålderseffekten)</a:t>
            </a:r>
          </a:p>
          <a:p>
            <a:pPr marL="285750" lvl="0" indent="-285750">
              <a:spcBef>
                <a:spcPts val="1200"/>
              </a:spcBef>
              <a:buFont typeface="Arial" panose="020B0604020202020204" pitchFamily="34" charset="0"/>
              <a:buChar char="•"/>
            </a:pPr>
            <a:r>
              <a:rPr lang="sv-SE" sz="2800" dirty="0"/>
              <a:t>Resultatinriktat motivationsklimat</a:t>
            </a:r>
          </a:p>
          <a:p>
            <a:pPr marL="285750" lvl="0" indent="-285750">
              <a:spcBef>
                <a:spcPts val="1200"/>
              </a:spcBef>
              <a:buFont typeface="Arial" panose="020B0604020202020204" pitchFamily="34" charset="0"/>
              <a:buChar char="•"/>
            </a:pPr>
            <a:r>
              <a:rPr lang="sv-SE" sz="2800" dirty="0"/>
              <a:t>Yttre </a:t>
            </a:r>
            <a:r>
              <a:rPr lang="sv-SE" sz="2800" dirty="0" smtClean="0"/>
              <a:t>motivation</a:t>
            </a:r>
            <a:endParaRPr lang="sv-SE" dirty="0"/>
          </a:p>
        </p:txBody>
      </p:sp>
    </p:spTree>
    <p:extLst>
      <p:ext uri="{BB962C8B-B14F-4D97-AF65-F5344CB8AC3E}">
        <p14:creationId xmlns:p14="http://schemas.microsoft.com/office/powerpoint/2010/main" val="266428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144" y="167737"/>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5" name="Platshållare för innehåll 2"/>
          <p:cNvSpPr>
            <a:spLocks noGrp="1"/>
          </p:cNvSpPr>
          <p:nvPr>
            <p:ph idx="1"/>
          </p:nvPr>
        </p:nvSpPr>
        <p:spPr>
          <a:xfrm>
            <a:off x="245533" y="1808690"/>
            <a:ext cx="5884334" cy="4795309"/>
          </a:xfrm>
          <a:ln>
            <a:noFill/>
          </a:ln>
        </p:spPr>
        <p:txBody>
          <a:bodyPr>
            <a:normAutofit fontScale="92500" lnSpcReduction="20000"/>
          </a:bodyPr>
          <a:lstStyle/>
          <a:p>
            <a:pPr marL="0" indent="0" algn="ctr">
              <a:spcAft>
                <a:spcPts val="1200"/>
              </a:spcAft>
              <a:buNone/>
            </a:pPr>
            <a:r>
              <a:rPr lang="sv-SE" sz="3500" u="sng" dirty="0"/>
              <a:t>I ett prestationsinriktat klimat </a:t>
            </a:r>
          </a:p>
          <a:p>
            <a:pPr lvl="0">
              <a:spcBef>
                <a:spcPts val="1200"/>
              </a:spcBef>
              <a:spcAft>
                <a:spcPts val="600"/>
              </a:spcAft>
            </a:pPr>
            <a:r>
              <a:rPr lang="sv-SE" dirty="0"/>
              <a:t>Känner </a:t>
            </a:r>
            <a:r>
              <a:rPr lang="sv-SE" dirty="0" smtClean="0"/>
              <a:t>spelarna </a:t>
            </a:r>
            <a:r>
              <a:rPr lang="sv-SE" dirty="0"/>
              <a:t>sig kompetenta</a:t>
            </a:r>
          </a:p>
          <a:p>
            <a:pPr lvl="0">
              <a:spcBef>
                <a:spcPts val="1200"/>
              </a:spcBef>
              <a:spcAft>
                <a:spcPts val="600"/>
              </a:spcAft>
            </a:pPr>
            <a:r>
              <a:rPr lang="sv-SE" dirty="0" smtClean="0"/>
              <a:t>Känner spelarna glädje</a:t>
            </a:r>
            <a:endParaRPr lang="sv-SE" dirty="0"/>
          </a:p>
          <a:p>
            <a:pPr lvl="0">
              <a:spcBef>
                <a:spcPts val="1200"/>
              </a:spcBef>
              <a:spcAft>
                <a:spcPts val="600"/>
              </a:spcAft>
            </a:pPr>
            <a:r>
              <a:rPr lang="sv-SE" dirty="0"/>
              <a:t>Drivs spelarna av en inre motivation</a:t>
            </a:r>
          </a:p>
          <a:p>
            <a:pPr lvl="0">
              <a:spcBef>
                <a:spcPts val="1200"/>
              </a:spcBef>
              <a:spcAft>
                <a:spcPts val="600"/>
              </a:spcAft>
            </a:pPr>
            <a:r>
              <a:rPr lang="sv-SE" dirty="0"/>
              <a:t>Visar </a:t>
            </a:r>
            <a:r>
              <a:rPr lang="sv-SE" dirty="0" smtClean="0"/>
              <a:t>spelarna </a:t>
            </a:r>
            <a:r>
              <a:rPr lang="sv-SE" dirty="0"/>
              <a:t>respekt för regler och domare</a:t>
            </a:r>
          </a:p>
          <a:p>
            <a:pPr lvl="0">
              <a:spcBef>
                <a:spcPts val="1200"/>
              </a:spcBef>
              <a:spcAft>
                <a:spcPts val="600"/>
              </a:spcAft>
            </a:pPr>
            <a:r>
              <a:rPr lang="sv-SE" dirty="0"/>
              <a:t>Upplever </a:t>
            </a:r>
            <a:r>
              <a:rPr lang="sv-SE" dirty="0" smtClean="0"/>
              <a:t>spelarna </a:t>
            </a:r>
            <a:r>
              <a:rPr lang="sv-SE" dirty="0"/>
              <a:t>att de påverkar sin situation</a:t>
            </a:r>
          </a:p>
          <a:p>
            <a:pPr lvl="0">
              <a:spcBef>
                <a:spcPts val="1200"/>
              </a:spcBef>
              <a:spcAft>
                <a:spcPts val="600"/>
              </a:spcAft>
            </a:pPr>
            <a:r>
              <a:rPr lang="sv-SE" dirty="0"/>
              <a:t>Lär spelarna sig bra strategier för att lära sig sin idrott</a:t>
            </a:r>
          </a:p>
          <a:p>
            <a:pPr marL="0" indent="0">
              <a:buNone/>
            </a:pPr>
            <a:endParaRPr lang="sv-SE" dirty="0"/>
          </a:p>
          <a:p>
            <a:endParaRPr lang="sv-SE" dirty="0"/>
          </a:p>
        </p:txBody>
      </p:sp>
      <p:sp>
        <p:nvSpPr>
          <p:cNvPr id="6" name="Rektangel 5"/>
          <p:cNvSpPr/>
          <p:nvPr/>
        </p:nvSpPr>
        <p:spPr>
          <a:xfrm>
            <a:off x="6417734" y="1698625"/>
            <a:ext cx="5511800" cy="3554819"/>
          </a:xfrm>
          <a:prstGeom prst="rect">
            <a:avLst/>
          </a:prstGeom>
        </p:spPr>
        <p:txBody>
          <a:bodyPr wrap="square">
            <a:spAutoFit/>
          </a:bodyPr>
          <a:lstStyle/>
          <a:p>
            <a:r>
              <a:rPr lang="sv-SE" sz="3200" u="sng" dirty="0"/>
              <a:t>I ett resultatinriktat klimat </a:t>
            </a:r>
          </a:p>
          <a:p>
            <a:pPr marL="457200" lvl="0" indent="-457200">
              <a:spcBef>
                <a:spcPts val="1200"/>
              </a:spcBef>
              <a:spcAft>
                <a:spcPts val="600"/>
              </a:spcAft>
              <a:buFont typeface="Arial" panose="020B0604020202020204" pitchFamily="34" charset="0"/>
              <a:buChar char="•"/>
            </a:pPr>
            <a:r>
              <a:rPr lang="sv-SE" sz="2600" dirty="0"/>
              <a:t>Känner spelarna stress och oro</a:t>
            </a:r>
          </a:p>
          <a:p>
            <a:pPr marL="457200" lvl="0" indent="-457200">
              <a:spcBef>
                <a:spcPts val="1200"/>
              </a:spcBef>
              <a:spcAft>
                <a:spcPts val="600"/>
              </a:spcAft>
              <a:buFont typeface="Arial" panose="020B0604020202020204" pitchFamily="34" charset="0"/>
              <a:buChar char="•"/>
            </a:pPr>
            <a:r>
              <a:rPr lang="sv-SE" sz="2600" dirty="0"/>
              <a:t>Blir </a:t>
            </a:r>
            <a:r>
              <a:rPr lang="sv-SE" sz="2600" dirty="0" smtClean="0"/>
              <a:t>spelarna missnöjda med </a:t>
            </a:r>
            <a:r>
              <a:rPr lang="sv-SE" sz="2600" dirty="0"/>
              <a:t>tränare och lagkamrater</a:t>
            </a:r>
          </a:p>
          <a:p>
            <a:pPr marL="457200" lvl="0" indent="-457200">
              <a:spcBef>
                <a:spcPts val="1200"/>
              </a:spcBef>
              <a:spcAft>
                <a:spcPts val="600"/>
              </a:spcAft>
              <a:buFont typeface="Arial" panose="020B0604020202020204" pitchFamily="34" charset="0"/>
              <a:buChar char="•"/>
            </a:pPr>
            <a:r>
              <a:rPr lang="sv-SE" sz="2600" dirty="0"/>
              <a:t>Präglas </a:t>
            </a:r>
            <a:r>
              <a:rPr lang="sv-SE" sz="2600" dirty="0" smtClean="0"/>
              <a:t>spelet </a:t>
            </a:r>
            <a:r>
              <a:rPr lang="sv-SE" sz="2600" dirty="0"/>
              <a:t>av mindre fair play</a:t>
            </a:r>
          </a:p>
          <a:p>
            <a:r>
              <a:rPr lang="sv-SE" sz="2600" dirty="0"/>
              <a:t> </a:t>
            </a:r>
          </a:p>
          <a:p>
            <a:pPr>
              <a:spcAft>
                <a:spcPts val="0"/>
              </a:spcAft>
            </a:pPr>
            <a:r>
              <a:rPr lang="sv-SE"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sv-SE"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8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910419" y="1532586"/>
            <a:ext cx="10120952" cy="740154"/>
          </a:xfrm>
        </p:spPr>
        <p:txBody>
          <a:bodyPr>
            <a:noAutofit/>
          </a:bodyPr>
          <a:lstStyle/>
          <a:p>
            <a:pPr marL="0" indent="0">
              <a:buNone/>
            </a:pPr>
            <a:r>
              <a:rPr lang="sv-SE" sz="3600" dirty="0" smtClean="0"/>
              <a:t>Vad kan du som förälder förvänta dig av föreningen?</a:t>
            </a:r>
            <a:endParaRPr lang="sv-SE" sz="3600"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144" y="167737"/>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p:cNvSpPr txBox="1"/>
          <p:nvPr/>
        </p:nvSpPr>
        <p:spPr>
          <a:xfrm>
            <a:off x="575479" y="2237587"/>
            <a:ext cx="11041039" cy="4770537"/>
          </a:xfrm>
          <a:prstGeom prst="rect">
            <a:avLst/>
          </a:prstGeom>
          <a:noFill/>
        </p:spPr>
        <p:txBody>
          <a:bodyPr wrap="square" numCol="2" rtlCol="0">
            <a:spAutoFit/>
          </a:bodyPr>
          <a:lstStyle/>
          <a:p>
            <a:pPr marL="285750" indent="-285750">
              <a:buFont typeface="Arial" panose="020B0604020202020204" pitchFamily="34" charset="0"/>
              <a:buChar char="•"/>
            </a:pPr>
            <a:r>
              <a:rPr lang="sv-SE" sz="2400" dirty="0" smtClean="0"/>
              <a:t>Ledarna arbetar för barnens bästa, ex. genom att:</a:t>
            </a:r>
          </a:p>
          <a:p>
            <a:pPr marL="800100" lvl="1" indent="-342900">
              <a:buFont typeface="Wingdings" panose="05000000000000000000" pitchFamily="2" charset="2"/>
              <a:buChar char="ü"/>
            </a:pPr>
            <a:r>
              <a:rPr lang="sv-SE" sz="2000" dirty="0"/>
              <a:t>Ha ett stöttande ledarskap.</a:t>
            </a:r>
          </a:p>
          <a:p>
            <a:pPr marL="800100" lvl="1" indent="-342900">
              <a:buFont typeface="Wingdings" panose="05000000000000000000" pitchFamily="2" charset="2"/>
              <a:buChar char="ü"/>
            </a:pPr>
            <a:r>
              <a:rPr lang="sv-SE" sz="2000" dirty="0" smtClean="0"/>
              <a:t>Visa att man tror på </a:t>
            </a:r>
            <a:r>
              <a:rPr lang="sv-SE" sz="2000" dirty="0"/>
              <a:t>varje </a:t>
            </a:r>
            <a:r>
              <a:rPr lang="sv-SE" sz="2000" dirty="0" smtClean="0"/>
              <a:t>spelare.</a:t>
            </a:r>
          </a:p>
          <a:p>
            <a:pPr marL="800100" lvl="1" indent="-342900">
              <a:buFont typeface="Wingdings" panose="05000000000000000000" pitchFamily="2" charset="2"/>
              <a:buChar char="ü"/>
            </a:pPr>
            <a:r>
              <a:rPr lang="sv-SE" sz="2000" dirty="0" smtClean="0"/>
              <a:t>Låta spelarna </a:t>
            </a:r>
            <a:r>
              <a:rPr lang="sv-SE" sz="2000" dirty="0"/>
              <a:t>få ta egna beslut, inom vissa ramar.</a:t>
            </a:r>
          </a:p>
          <a:p>
            <a:pPr marL="800100" lvl="1" indent="-342900">
              <a:buFont typeface="Wingdings" panose="05000000000000000000" pitchFamily="2" charset="2"/>
              <a:buChar char="ü"/>
            </a:pPr>
            <a:r>
              <a:rPr lang="sv-SE" sz="2000" dirty="0" smtClean="0"/>
              <a:t>Välkomna spelarnas förslag </a:t>
            </a:r>
            <a:r>
              <a:rPr lang="sv-SE" sz="2000" dirty="0"/>
              <a:t>på förbättringar.</a:t>
            </a:r>
          </a:p>
          <a:p>
            <a:pPr marL="800100" lvl="1" indent="-342900">
              <a:buFont typeface="Wingdings" panose="05000000000000000000" pitchFamily="2" charset="2"/>
              <a:buChar char="ü"/>
            </a:pPr>
            <a:r>
              <a:rPr lang="sv-SE" sz="2000" dirty="0" smtClean="0"/>
              <a:t>Ge spelarna möjligheter </a:t>
            </a:r>
            <a:r>
              <a:rPr lang="sv-SE" sz="2000" dirty="0"/>
              <a:t>att ta egna </a:t>
            </a:r>
            <a:r>
              <a:rPr lang="sv-SE" sz="2000" dirty="0" smtClean="0"/>
              <a:t>initiativ.</a:t>
            </a:r>
          </a:p>
          <a:p>
            <a:pPr marL="800100" lvl="1" indent="-342900">
              <a:buFont typeface="Wingdings" panose="05000000000000000000" pitchFamily="2" charset="2"/>
              <a:buChar char="ü"/>
            </a:pPr>
            <a:r>
              <a:rPr lang="sv-SE" sz="2000" dirty="0" smtClean="0"/>
              <a:t>Ge </a:t>
            </a:r>
            <a:r>
              <a:rPr lang="sv-SE" sz="2000" dirty="0"/>
              <a:t>feedback på prestation, inte på resultat.</a:t>
            </a:r>
          </a:p>
          <a:p>
            <a:pPr marL="800100" lvl="1" indent="-342900">
              <a:buFont typeface="Wingdings" panose="05000000000000000000" pitchFamily="2" charset="2"/>
              <a:buChar char="ü"/>
            </a:pPr>
            <a:r>
              <a:rPr lang="sv-SE" sz="2000" dirty="0" smtClean="0"/>
              <a:t>Ha </a:t>
            </a:r>
            <a:r>
              <a:rPr lang="sv-SE" sz="2000" dirty="0"/>
              <a:t>positiva förväntningar på alla </a:t>
            </a:r>
            <a:r>
              <a:rPr lang="sv-SE" sz="2000" dirty="0" smtClean="0"/>
              <a:t>spelare.</a:t>
            </a:r>
          </a:p>
          <a:p>
            <a:pPr marL="800100" lvl="1" indent="-342900">
              <a:buFont typeface="Wingdings" panose="05000000000000000000" pitchFamily="2" charset="2"/>
              <a:buChar char="ü"/>
            </a:pPr>
            <a:r>
              <a:rPr lang="sv-SE" sz="2000" dirty="0" smtClean="0"/>
              <a:t>Ge spelarna en allsidig motorisk träning.</a:t>
            </a:r>
            <a:endParaRPr lang="sv-SE" sz="2000" dirty="0"/>
          </a:p>
          <a:p>
            <a:pPr marL="285750" indent="-285750">
              <a:buFont typeface="Arial" panose="020B0604020202020204" pitchFamily="34" charset="0"/>
              <a:buChar char="•"/>
            </a:pPr>
            <a:endParaRPr lang="sv-SE" sz="2400" dirty="0" smtClean="0"/>
          </a:p>
          <a:p>
            <a:pPr marL="285750" indent="-285750">
              <a:buFont typeface="Arial" panose="020B0604020202020204" pitchFamily="34" charset="0"/>
              <a:buChar char="•"/>
            </a:pPr>
            <a:endParaRPr lang="sv-SE" sz="2400" dirty="0"/>
          </a:p>
          <a:p>
            <a:pPr marL="285750" indent="-285750">
              <a:buFont typeface="Arial" panose="020B0604020202020204" pitchFamily="34" charset="0"/>
              <a:buChar char="•"/>
            </a:pPr>
            <a:endParaRPr lang="sv-SE" sz="2400" dirty="0" smtClean="0"/>
          </a:p>
          <a:p>
            <a:pPr marL="285750" indent="-285750">
              <a:buFont typeface="Arial" panose="020B0604020202020204" pitchFamily="34" charset="0"/>
              <a:buChar char="•"/>
            </a:pPr>
            <a:r>
              <a:rPr lang="sv-SE" sz="2400" dirty="0" smtClean="0"/>
              <a:t>Spelgaranti för alla spelare</a:t>
            </a:r>
          </a:p>
          <a:p>
            <a:pPr marL="742950" lvl="1" indent="-285750">
              <a:buFont typeface="Arial" panose="020B0604020202020204" pitchFamily="34" charset="0"/>
              <a:buChar char="•"/>
            </a:pPr>
            <a:r>
              <a:rPr lang="sv-SE" sz="2000" dirty="0" smtClean="0"/>
              <a:t>Alla får spela lika mycket</a:t>
            </a:r>
          </a:p>
          <a:p>
            <a:pPr marL="742950" lvl="1" indent="-285750">
              <a:buFont typeface="Arial" panose="020B0604020202020204" pitchFamily="34" charset="0"/>
              <a:buChar char="•"/>
            </a:pPr>
            <a:r>
              <a:rPr lang="sv-SE" sz="2000" dirty="0" smtClean="0"/>
              <a:t>Alla får prova och utveckla sitt fotbollskunnande på olika positioner på planen.</a:t>
            </a:r>
          </a:p>
          <a:p>
            <a:pPr marL="742950" lvl="1" indent="-285750">
              <a:buFont typeface="Arial" panose="020B0604020202020204" pitchFamily="34" charset="0"/>
              <a:buChar char="•"/>
            </a:pPr>
            <a:r>
              <a:rPr lang="sv-SE" sz="2000" dirty="0" smtClean="0"/>
              <a:t>Alla spelare  får  regelbundet under säsongen starta matchen.</a:t>
            </a:r>
          </a:p>
          <a:p>
            <a:pPr marL="95250" lvl="1" indent="-95250">
              <a:buFont typeface="Arial" panose="020B0604020202020204" pitchFamily="34" charset="0"/>
              <a:buChar char="•"/>
            </a:pPr>
            <a:endParaRPr lang="sv-SE" sz="1600" dirty="0" smtClean="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2801474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8200" y="1825625"/>
            <a:ext cx="10515600" cy="562733"/>
          </a:xfrm>
        </p:spPr>
        <p:txBody>
          <a:bodyPr>
            <a:normAutofit lnSpcReduction="10000"/>
          </a:bodyPr>
          <a:lstStyle/>
          <a:p>
            <a:pPr marL="0" indent="0" algn="ctr">
              <a:buNone/>
            </a:pPr>
            <a:r>
              <a:rPr lang="sv-SE" sz="3600" dirty="0" smtClean="0"/>
              <a:t>Hur ser föreningen på matchsituationen?</a:t>
            </a:r>
            <a:endParaRPr lang="sv-SE" sz="3600"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144" y="167737"/>
            <a:ext cx="8835712" cy="1364849"/>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p:cNvSpPr txBox="1"/>
          <p:nvPr/>
        </p:nvSpPr>
        <p:spPr>
          <a:xfrm>
            <a:off x="1678144" y="2544442"/>
            <a:ext cx="9398757" cy="3416320"/>
          </a:xfrm>
          <a:prstGeom prst="rect">
            <a:avLst/>
          </a:prstGeom>
          <a:noFill/>
        </p:spPr>
        <p:txBody>
          <a:bodyPr wrap="square" rtlCol="0">
            <a:spAutoFit/>
          </a:bodyPr>
          <a:lstStyle/>
          <a:p>
            <a:r>
              <a:rPr lang="sv-SE" sz="2400" dirty="0"/>
              <a:t>Matchen ska utgå från barnens behov och perspektiv och är en del av spelarnas fotbollsutbildning. Det är ett inlärningstillfälle och en möjlighet att få träna sina färdigheter i skarpt läge. Därför ska alla spelare få spela matcher. Då får vi också spelarna att känna sig utvalda, sedda och kompetenta. </a:t>
            </a:r>
            <a:endParaRPr lang="sv-SE" sz="2400" dirty="0" smtClean="0"/>
          </a:p>
          <a:p>
            <a:endParaRPr lang="sv-SE" sz="2400" dirty="0" smtClean="0"/>
          </a:p>
          <a:p>
            <a:pPr marL="342900" indent="-342900">
              <a:buFont typeface="Arial" panose="020B0604020202020204" pitchFamily="34" charset="0"/>
              <a:buChar char="•"/>
            </a:pPr>
            <a:r>
              <a:rPr lang="sv-SE" sz="2400" dirty="0" smtClean="0"/>
              <a:t>Instruktioner till spelarna ges </a:t>
            </a:r>
            <a:r>
              <a:rPr lang="sv-SE" sz="2400" i="1" dirty="0" smtClean="0"/>
              <a:t>endast av ledarna </a:t>
            </a:r>
            <a:r>
              <a:rPr lang="sv-SE" sz="2400" dirty="0" smtClean="0"/>
              <a:t>för laget.</a:t>
            </a:r>
          </a:p>
          <a:p>
            <a:pPr marL="342900" indent="-342900">
              <a:buFont typeface="Arial" panose="020B0604020202020204" pitchFamily="34" charset="0"/>
              <a:buChar char="•"/>
            </a:pPr>
            <a:r>
              <a:rPr lang="sv-SE" sz="2400" dirty="0" smtClean="0"/>
              <a:t>Instruktioner ges av ledarna när spelaren inte är bollförande.</a:t>
            </a:r>
          </a:p>
          <a:p>
            <a:pPr marL="342900" indent="-342900">
              <a:buFont typeface="Arial" panose="020B0604020202020204" pitchFamily="34" charset="0"/>
              <a:buChar char="•"/>
            </a:pPr>
            <a:r>
              <a:rPr lang="sv-SE" sz="2400" dirty="0" smtClean="0"/>
              <a:t>Utvärdering av matchen görs på prestationen, ej på resultatet.</a:t>
            </a:r>
            <a:endParaRPr lang="sv-SE" sz="2400" dirty="0"/>
          </a:p>
        </p:txBody>
      </p:sp>
    </p:spTree>
    <p:extLst>
      <p:ext uri="{BB962C8B-B14F-4D97-AF65-F5344CB8AC3E}">
        <p14:creationId xmlns:p14="http://schemas.microsoft.com/office/powerpoint/2010/main" val="1309340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286603" y="1591056"/>
            <a:ext cx="11586949" cy="4983480"/>
          </a:xfrm>
        </p:spPr>
        <p:txBody>
          <a:bodyPr>
            <a:normAutofit/>
          </a:bodyPr>
          <a:lstStyle/>
          <a:p>
            <a:pPr marL="0" indent="0" algn="ctr">
              <a:buNone/>
            </a:pPr>
            <a:r>
              <a:rPr lang="sv-SE" sz="4000" dirty="0" smtClean="0"/>
              <a:t>Vad kan föreningen förvänta sig av dig som förälder?</a:t>
            </a:r>
            <a:endParaRPr lang="sv-SE" sz="1800" dirty="0" smtClean="0"/>
          </a:p>
          <a:p>
            <a:r>
              <a:rPr lang="sv-SE" dirty="0" smtClean="0"/>
              <a:t>Att du visar intresse för ditt barns idrott. Ställ frågor om utveckling, glädje eller prestation snarare än resultat.</a:t>
            </a:r>
          </a:p>
          <a:p>
            <a:r>
              <a:rPr lang="sv-SE" dirty="0" smtClean="0"/>
              <a:t>Att du stöttar ditt barn med rätt kost, vätska och sömn.</a:t>
            </a:r>
          </a:p>
          <a:p>
            <a:r>
              <a:rPr lang="sv-SE" dirty="0" smtClean="0"/>
              <a:t>Att du hjälper barnet att se matchen som ett inlärningstillfälle.</a:t>
            </a:r>
          </a:p>
          <a:p>
            <a:r>
              <a:rPr lang="sv-SE" dirty="0" smtClean="0"/>
              <a:t>Att du under match är positiv och stöttar alla barn som spelar.</a:t>
            </a:r>
          </a:p>
          <a:p>
            <a:r>
              <a:rPr lang="sv-SE" dirty="0" smtClean="0"/>
              <a:t>Att du överlåter instruktioner under träning och match till ledarna.</a:t>
            </a:r>
          </a:p>
          <a:p>
            <a:r>
              <a:rPr lang="sv-SE" dirty="0" smtClean="0"/>
              <a:t>Att du vid eventuella synpunkter tar det direkt med ledarna.</a:t>
            </a:r>
          </a:p>
          <a:p>
            <a:r>
              <a:rPr lang="sv-SE" dirty="0" smtClean="0"/>
              <a:t>Att du ställer upp på de uppdrag som föreningen tilldelar lagen.</a:t>
            </a:r>
          </a:p>
          <a:p>
            <a:endParaRPr lang="sv-SE" dirty="0"/>
          </a:p>
        </p:txBody>
      </p:sp>
      <p:pic>
        <p:nvPicPr>
          <p:cNvPr id="4" name="Picture 2" descr="http://cdn.laget.se/41070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8688" y="140305"/>
            <a:ext cx="8835712" cy="1364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984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436</TotalTime>
  <Words>555</Words>
  <Application>Microsoft Office PowerPoint</Application>
  <PresentationFormat>Bredbild</PresentationFormat>
  <Paragraphs>83</Paragraphs>
  <Slides>10</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10</vt:i4>
      </vt:variant>
    </vt:vector>
  </HeadingPairs>
  <TitlesOfParts>
    <vt:vector size="16" baseType="lpstr">
      <vt:lpstr>Arial</vt:lpstr>
      <vt:lpstr>Calibri</vt:lpstr>
      <vt:lpstr>Calibri Light</vt:lpstr>
      <vt:lpstr>Times New Roman</vt:lpstr>
      <vt:lpstr>Wingdings</vt:lpstr>
      <vt:lpstr>Office Theme</vt:lpstr>
      <vt:lpstr>Informerar föräldrar om  Barn- och Ungdomsverksamheten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 får vi fler att idrotta längre?</dc:title>
  <dc:creator>Eva Boysen</dc:creator>
  <cp:lastModifiedBy>Eva Boysen</cp:lastModifiedBy>
  <cp:revision>34</cp:revision>
  <dcterms:created xsi:type="dcterms:W3CDTF">2015-10-07T12:44:19Z</dcterms:created>
  <dcterms:modified xsi:type="dcterms:W3CDTF">2016-06-21T07:41:25Z</dcterms:modified>
</cp:coreProperties>
</file>