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9"/>
  </p:notesMasterIdLst>
  <p:sldIdLst>
    <p:sldId id="256" r:id="rId2"/>
    <p:sldId id="257" r:id="rId3"/>
    <p:sldId id="261" r:id="rId4"/>
    <p:sldId id="258" r:id="rId5"/>
    <p:sldId id="259" r:id="rId6"/>
    <p:sldId id="260"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13" r:id="rId47"/>
    <p:sldId id="302" r:id="rId48"/>
    <p:sldId id="303" r:id="rId49"/>
    <p:sldId id="304" r:id="rId50"/>
    <p:sldId id="305" r:id="rId51"/>
    <p:sldId id="306" r:id="rId52"/>
    <p:sldId id="307" r:id="rId53"/>
    <p:sldId id="308" r:id="rId54"/>
    <p:sldId id="309" r:id="rId55"/>
    <p:sldId id="310" r:id="rId56"/>
    <p:sldId id="311" r:id="rId57"/>
    <p:sldId id="314" r:id="rId58"/>
    <p:sldId id="312" r:id="rId59"/>
    <p:sldId id="315" r:id="rId60"/>
    <p:sldId id="316" r:id="rId61"/>
    <p:sldId id="317" r:id="rId62"/>
    <p:sldId id="318" r:id="rId63"/>
    <p:sldId id="319" r:id="rId64"/>
    <p:sldId id="320" r:id="rId65"/>
    <p:sldId id="321" r:id="rId66"/>
    <p:sldId id="322" r:id="rId67"/>
    <p:sldId id="323" r:id="rId68"/>
    <p:sldId id="324" r:id="rId69"/>
    <p:sldId id="325" r:id="rId70"/>
    <p:sldId id="332" r:id="rId71"/>
    <p:sldId id="326" r:id="rId72"/>
    <p:sldId id="327" r:id="rId73"/>
    <p:sldId id="328" r:id="rId74"/>
    <p:sldId id="333" r:id="rId75"/>
    <p:sldId id="329" r:id="rId76"/>
    <p:sldId id="330" r:id="rId77"/>
    <p:sldId id="331" r:id="rId78"/>
    <p:sldId id="334" r:id="rId79"/>
    <p:sldId id="335" r:id="rId80"/>
    <p:sldId id="336" r:id="rId81"/>
    <p:sldId id="337" r:id="rId82"/>
    <p:sldId id="338" r:id="rId83"/>
    <p:sldId id="339" r:id="rId84"/>
    <p:sldId id="340" r:id="rId85"/>
    <p:sldId id="341" r:id="rId86"/>
    <p:sldId id="342" r:id="rId87"/>
    <p:sldId id="343" r:id="rId88"/>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33"/>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3" d="100"/>
          <a:sy n="73" d="100"/>
        </p:scale>
        <p:origin x="582"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1E920C-9377-4EE1-8E8B-6782CFF9DA11}" type="datetimeFigureOut">
              <a:rPr lang="sv-SE" smtClean="0"/>
              <a:t>2020-08-23</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B43C99-4553-438E-A396-2D5C6C84E472}" type="slidenum">
              <a:rPr lang="sv-SE" smtClean="0"/>
              <a:t>‹#›</a:t>
            </a:fld>
            <a:endParaRPr lang="sv-SE"/>
          </a:p>
        </p:txBody>
      </p:sp>
    </p:spTree>
    <p:extLst>
      <p:ext uri="{BB962C8B-B14F-4D97-AF65-F5344CB8AC3E}">
        <p14:creationId xmlns:p14="http://schemas.microsoft.com/office/powerpoint/2010/main" val="30624398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smtClean="0"/>
              <a:t>Klicka här för att ändra format</a:t>
            </a:r>
            <a:endParaRPr lang="sv-SE"/>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smtClean="0"/>
              <a:t>Klicka om du vill redigera mall för underrubrikformat</a:t>
            </a:r>
            <a:endParaRPr lang="sv-SE"/>
          </a:p>
        </p:txBody>
      </p:sp>
      <p:sp>
        <p:nvSpPr>
          <p:cNvPr id="4" name="Platshållare för datum 3"/>
          <p:cNvSpPr>
            <a:spLocks noGrp="1"/>
          </p:cNvSpPr>
          <p:nvPr>
            <p:ph type="dt" sz="half" idx="10"/>
          </p:nvPr>
        </p:nvSpPr>
        <p:spPr/>
        <p:txBody>
          <a:bodyPr/>
          <a:lstStyle/>
          <a:p>
            <a:fld id="{A23F1A28-5C1A-4CEA-B933-AC779D5D902A}" type="datetimeFigureOut">
              <a:rPr lang="sv-SE" smtClean="0"/>
              <a:t>2020-08-23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A3DB0594-FEE7-40CB-B870-F3B99CFF0E95}" type="slidenum">
              <a:rPr lang="sv-SE" smtClean="0"/>
              <a:t>‹#›</a:t>
            </a:fld>
            <a:endParaRPr lang="sv-SE"/>
          </a:p>
        </p:txBody>
      </p:sp>
    </p:spTree>
    <p:extLst>
      <p:ext uri="{BB962C8B-B14F-4D97-AF65-F5344CB8AC3E}">
        <p14:creationId xmlns:p14="http://schemas.microsoft.com/office/powerpoint/2010/main" val="2252069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A23F1A28-5C1A-4CEA-B933-AC779D5D902A}" type="datetimeFigureOut">
              <a:rPr lang="sv-SE" smtClean="0"/>
              <a:t>2020-08-23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A3DB0594-FEE7-40CB-B870-F3B99CFF0E95}" type="slidenum">
              <a:rPr lang="sv-SE" smtClean="0"/>
              <a:t>‹#›</a:t>
            </a:fld>
            <a:endParaRPr lang="sv-SE"/>
          </a:p>
        </p:txBody>
      </p:sp>
    </p:spTree>
    <p:extLst>
      <p:ext uri="{BB962C8B-B14F-4D97-AF65-F5344CB8AC3E}">
        <p14:creationId xmlns:p14="http://schemas.microsoft.com/office/powerpoint/2010/main" val="169768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724900" y="365125"/>
            <a:ext cx="2628900" cy="5811838"/>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838200" y="365125"/>
            <a:ext cx="7734300" cy="5811838"/>
          </a:xfrm>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A23F1A28-5C1A-4CEA-B933-AC779D5D902A}" type="datetimeFigureOut">
              <a:rPr lang="sv-SE" smtClean="0"/>
              <a:t>2020-08-23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A3DB0594-FEE7-40CB-B870-F3B99CFF0E95}" type="slidenum">
              <a:rPr lang="sv-SE" smtClean="0"/>
              <a:t>‹#›</a:t>
            </a:fld>
            <a:endParaRPr lang="sv-SE"/>
          </a:p>
        </p:txBody>
      </p:sp>
    </p:spTree>
    <p:extLst>
      <p:ext uri="{BB962C8B-B14F-4D97-AF65-F5344CB8AC3E}">
        <p14:creationId xmlns:p14="http://schemas.microsoft.com/office/powerpoint/2010/main" val="486218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A23F1A28-5C1A-4CEA-B933-AC779D5D902A}" type="datetimeFigureOut">
              <a:rPr lang="sv-SE" smtClean="0"/>
              <a:t>2020-08-23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A3DB0594-FEE7-40CB-B870-F3B99CFF0E95}" type="slidenum">
              <a:rPr lang="sv-SE" smtClean="0"/>
              <a:t>‹#›</a:t>
            </a:fld>
            <a:endParaRPr lang="sv-SE"/>
          </a:p>
        </p:txBody>
      </p:sp>
    </p:spTree>
    <p:extLst>
      <p:ext uri="{BB962C8B-B14F-4D97-AF65-F5344CB8AC3E}">
        <p14:creationId xmlns:p14="http://schemas.microsoft.com/office/powerpoint/2010/main" val="41319916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smtClean="0"/>
              <a:t>Klicka här för att ändra format</a:t>
            </a:r>
            <a:endParaRPr lang="sv-SE"/>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smtClean="0"/>
              <a:t>Redigera format för bakgrundstext</a:t>
            </a:r>
          </a:p>
        </p:txBody>
      </p:sp>
      <p:sp>
        <p:nvSpPr>
          <p:cNvPr id="4" name="Platshållare för datum 3"/>
          <p:cNvSpPr>
            <a:spLocks noGrp="1"/>
          </p:cNvSpPr>
          <p:nvPr>
            <p:ph type="dt" sz="half" idx="10"/>
          </p:nvPr>
        </p:nvSpPr>
        <p:spPr/>
        <p:txBody>
          <a:bodyPr/>
          <a:lstStyle/>
          <a:p>
            <a:fld id="{A23F1A28-5C1A-4CEA-B933-AC779D5D902A}" type="datetimeFigureOut">
              <a:rPr lang="sv-SE" smtClean="0"/>
              <a:t>2020-08-23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A3DB0594-FEE7-40CB-B870-F3B99CFF0E95}" type="slidenum">
              <a:rPr lang="sv-SE" smtClean="0"/>
              <a:t>‹#›</a:t>
            </a:fld>
            <a:endParaRPr lang="sv-SE"/>
          </a:p>
        </p:txBody>
      </p:sp>
    </p:spTree>
    <p:extLst>
      <p:ext uri="{BB962C8B-B14F-4D97-AF65-F5344CB8AC3E}">
        <p14:creationId xmlns:p14="http://schemas.microsoft.com/office/powerpoint/2010/main" val="1667502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838200" y="1825625"/>
            <a:ext cx="5181600" cy="435133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6172200" y="1825625"/>
            <a:ext cx="5181600" cy="435133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A23F1A28-5C1A-4CEA-B933-AC779D5D902A}" type="datetimeFigureOut">
              <a:rPr lang="sv-SE" smtClean="0"/>
              <a:t>2020-08-23</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A3DB0594-FEE7-40CB-B870-F3B99CFF0E95}" type="slidenum">
              <a:rPr lang="sv-SE" smtClean="0"/>
              <a:t>‹#›</a:t>
            </a:fld>
            <a:endParaRPr lang="sv-SE"/>
          </a:p>
        </p:txBody>
      </p:sp>
    </p:spTree>
    <p:extLst>
      <p:ext uri="{BB962C8B-B14F-4D97-AF65-F5344CB8AC3E}">
        <p14:creationId xmlns:p14="http://schemas.microsoft.com/office/powerpoint/2010/main" val="2871668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smtClean="0"/>
              <a:t>Klicka här för att ändra format</a:t>
            </a:r>
            <a:endParaRPr lang="sv-SE"/>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4" name="Platshållare för innehåll 3"/>
          <p:cNvSpPr>
            <a:spLocks noGrp="1"/>
          </p:cNvSpPr>
          <p:nvPr>
            <p:ph sz="half" idx="2"/>
          </p:nvPr>
        </p:nvSpPr>
        <p:spPr>
          <a:xfrm>
            <a:off x="839788" y="2505075"/>
            <a:ext cx="5157787" cy="368458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A23F1A28-5C1A-4CEA-B933-AC779D5D902A}" type="datetimeFigureOut">
              <a:rPr lang="sv-SE" smtClean="0"/>
              <a:t>2020-08-23</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A3DB0594-FEE7-40CB-B870-F3B99CFF0E95}" type="slidenum">
              <a:rPr lang="sv-SE" smtClean="0"/>
              <a:t>‹#›</a:t>
            </a:fld>
            <a:endParaRPr lang="sv-SE"/>
          </a:p>
        </p:txBody>
      </p:sp>
    </p:spTree>
    <p:extLst>
      <p:ext uri="{BB962C8B-B14F-4D97-AF65-F5344CB8AC3E}">
        <p14:creationId xmlns:p14="http://schemas.microsoft.com/office/powerpoint/2010/main" val="3890631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A23F1A28-5C1A-4CEA-B933-AC779D5D902A}" type="datetimeFigureOut">
              <a:rPr lang="sv-SE" smtClean="0"/>
              <a:t>2020-08-23</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A3DB0594-FEE7-40CB-B870-F3B99CFF0E95}" type="slidenum">
              <a:rPr lang="sv-SE" smtClean="0"/>
              <a:t>‹#›</a:t>
            </a:fld>
            <a:endParaRPr lang="sv-SE"/>
          </a:p>
        </p:txBody>
      </p:sp>
    </p:spTree>
    <p:extLst>
      <p:ext uri="{BB962C8B-B14F-4D97-AF65-F5344CB8AC3E}">
        <p14:creationId xmlns:p14="http://schemas.microsoft.com/office/powerpoint/2010/main" val="2582198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A23F1A28-5C1A-4CEA-B933-AC779D5D902A}" type="datetimeFigureOut">
              <a:rPr lang="sv-SE" smtClean="0"/>
              <a:t>2020-08-23</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A3DB0594-FEE7-40CB-B870-F3B99CFF0E95}" type="slidenum">
              <a:rPr lang="sv-SE" smtClean="0"/>
              <a:t>‹#›</a:t>
            </a:fld>
            <a:endParaRPr lang="sv-SE"/>
          </a:p>
        </p:txBody>
      </p:sp>
    </p:spTree>
    <p:extLst>
      <p:ext uri="{BB962C8B-B14F-4D97-AF65-F5344CB8AC3E}">
        <p14:creationId xmlns:p14="http://schemas.microsoft.com/office/powerpoint/2010/main" val="257706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sv-SE"/>
          </a:p>
        </p:txBody>
      </p:sp>
      <p:sp>
        <p:nvSpPr>
          <p:cNvPr id="3" name="Platshållare för innehåll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Redigera format för bakgrundstext</a:t>
            </a:r>
          </a:p>
        </p:txBody>
      </p:sp>
      <p:sp>
        <p:nvSpPr>
          <p:cNvPr id="5" name="Platshållare för datum 4"/>
          <p:cNvSpPr>
            <a:spLocks noGrp="1"/>
          </p:cNvSpPr>
          <p:nvPr>
            <p:ph type="dt" sz="half" idx="10"/>
          </p:nvPr>
        </p:nvSpPr>
        <p:spPr/>
        <p:txBody>
          <a:bodyPr/>
          <a:lstStyle/>
          <a:p>
            <a:fld id="{A23F1A28-5C1A-4CEA-B933-AC779D5D902A}" type="datetimeFigureOut">
              <a:rPr lang="sv-SE" smtClean="0"/>
              <a:t>2020-08-23</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A3DB0594-FEE7-40CB-B870-F3B99CFF0E95}" type="slidenum">
              <a:rPr lang="sv-SE" smtClean="0"/>
              <a:t>‹#›</a:t>
            </a:fld>
            <a:endParaRPr lang="sv-SE"/>
          </a:p>
        </p:txBody>
      </p:sp>
    </p:spTree>
    <p:extLst>
      <p:ext uri="{BB962C8B-B14F-4D97-AF65-F5344CB8AC3E}">
        <p14:creationId xmlns:p14="http://schemas.microsoft.com/office/powerpoint/2010/main" val="1759614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sv-SE"/>
          </a:p>
        </p:txBody>
      </p:sp>
      <p:sp>
        <p:nvSpPr>
          <p:cNvPr id="3" name="Platshållare för bild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Redigera format för bakgrundstext</a:t>
            </a:r>
          </a:p>
        </p:txBody>
      </p:sp>
      <p:sp>
        <p:nvSpPr>
          <p:cNvPr id="5" name="Platshållare för datum 4"/>
          <p:cNvSpPr>
            <a:spLocks noGrp="1"/>
          </p:cNvSpPr>
          <p:nvPr>
            <p:ph type="dt" sz="half" idx="10"/>
          </p:nvPr>
        </p:nvSpPr>
        <p:spPr/>
        <p:txBody>
          <a:bodyPr/>
          <a:lstStyle/>
          <a:p>
            <a:fld id="{A23F1A28-5C1A-4CEA-B933-AC779D5D902A}" type="datetimeFigureOut">
              <a:rPr lang="sv-SE" smtClean="0"/>
              <a:t>2020-08-23</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A3DB0594-FEE7-40CB-B870-F3B99CFF0E95}" type="slidenum">
              <a:rPr lang="sv-SE" smtClean="0"/>
              <a:t>‹#›</a:t>
            </a:fld>
            <a:endParaRPr lang="sv-SE"/>
          </a:p>
        </p:txBody>
      </p:sp>
    </p:spTree>
    <p:extLst>
      <p:ext uri="{BB962C8B-B14F-4D97-AF65-F5344CB8AC3E}">
        <p14:creationId xmlns:p14="http://schemas.microsoft.com/office/powerpoint/2010/main" val="19498889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F1A28-5C1A-4CEA-B933-AC779D5D902A}" type="datetimeFigureOut">
              <a:rPr lang="sv-SE" smtClean="0"/>
              <a:t>2020-08-23</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DB0594-FEE7-40CB-B870-F3B99CFF0E95}" type="slidenum">
              <a:rPr lang="sv-SE" smtClean="0"/>
              <a:t>‹#›</a:t>
            </a:fld>
            <a:endParaRPr lang="sv-SE"/>
          </a:p>
        </p:txBody>
      </p:sp>
    </p:spTree>
    <p:extLst>
      <p:ext uri="{BB962C8B-B14F-4D97-AF65-F5344CB8AC3E}">
        <p14:creationId xmlns:p14="http://schemas.microsoft.com/office/powerpoint/2010/main" val="13778661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3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3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4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4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4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4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5.png"/></Relationships>
</file>

<file path=ppt/slides/_rels/slide5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5.png"/></Relationships>
</file>

<file path=ppt/slides/_rels/slide5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6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5.png"/></Relationships>
</file>

<file path=ppt/slides/_rels/slide7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5.png"/></Relationships>
</file>

<file path=ppt/slides/_rels/slide7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5.png"/></Relationships>
</file>

<file path=ppt/slides/_rels/slide7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3279728"/>
          </a:xfrm>
        </p:spPr>
        <p:txBody>
          <a:bodyPr>
            <a:normAutofit/>
          </a:bodyPr>
          <a:lstStyle/>
          <a:p>
            <a:r>
              <a:rPr lang="sv-SE" dirty="0" smtClean="0">
                <a:latin typeface="Book Antiqua" panose="02040602050305030304" pitchFamily="18" charset="0"/>
              </a:rPr>
              <a:t>ÖVNINGAR </a:t>
            </a:r>
            <a:br>
              <a:rPr lang="sv-SE" dirty="0" smtClean="0">
                <a:latin typeface="Book Antiqua" panose="02040602050305030304" pitchFamily="18" charset="0"/>
              </a:rPr>
            </a:br>
            <a:r>
              <a:rPr lang="sv-SE" dirty="0" smtClean="0">
                <a:latin typeface="Book Antiqua" panose="02040602050305030304" pitchFamily="18" charset="0"/>
              </a:rPr>
              <a:t/>
            </a:r>
            <a:br>
              <a:rPr lang="sv-SE" dirty="0" smtClean="0">
                <a:latin typeface="Book Antiqua" panose="02040602050305030304" pitchFamily="18" charset="0"/>
              </a:rPr>
            </a:br>
            <a:r>
              <a:rPr lang="sv-SE" dirty="0" smtClean="0">
                <a:latin typeface="Book Antiqua" panose="02040602050305030304" pitchFamily="18" charset="0"/>
              </a:rPr>
              <a:t>UTESPELARE</a:t>
            </a:r>
            <a:endParaRPr lang="sv-SE" dirty="0">
              <a:latin typeface="Book Antiqua" panose="02040602050305030304" pitchFamily="18" charset="0"/>
            </a:endParaRPr>
          </a:p>
        </p:txBody>
      </p:sp>
      <p:pic>
        <p:nvPicPr>
          <p:cNvPr id="4" name="Bildobjekt 3"/>
          <p:cNvPicPr>
            <a:picLocks noChangeAspect="1"/>
          </p:cNvPicPr>
          <p:nvPr/>
        </p:nvPicPr>
        <p:blipFill>
          <a:blip r:embed="rId2"/>
          <a:stretch>
            <a:fillRect/>
          </a:stretch>
        </p:blipFill>
        <p:spPr>
          <a:xfrm>
            <a:off x="9069185" y="4402091"/>
            <a:ext cx="3122815" cy="2455909"/>
          </a:xfrm>
          <a:prstGeom prst="rect">
            <a:avLst/>
          </a:prstGeom>
        </p:spPr>
      </p:pic>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355002" cy="2083633"/>
          </a:xfrm>
          <a:prstGeom prst="rect">
            <a:avLst/>
          </a:prstGeom>
        </p:spPr>
      </p:pic>
    </p:spTree>
    <p:extLst>
      <p:ext uri="{BB962C8B-B14F-4D97-AF65-F5344CB8AC3E}">
        <p14:creationId xmlns:p14="http://schemas.microsoft.com/office/powerpoint/2010/main" val="847874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5" name="Rubrik 1"/>
          <p:cNvSpPr>
            <a:spLocks noGrp="1"/>
          </p:cNvSpPr>
          <p:nvPr>
            <p:ph type="title"/>
          </p:nvPr>
        </p:nvSpPr>
        <p:spPr>
          <a:xfrm>
            <a:off x="4740594" y="131926"/>
            <a:ext cx="4747953" cy="1325563"/>
          </a:xfrm>
        </p:spPr>
        <p:txBody>
          <a:bodyPr>
            <a:normAutofit/>
          </a:bodyPr>
          <a:lstStyle/>
          <a:p>
            <a:r>
              <a:rPr lang="sv-SE" sz="2800" dirty="0" smtClean="0">
                <a:solidFill>
                  <a:srgbClr val="990033"/>
                </a:solidFill>
                <a:latin typeface="Book Antiqua" panose="02040602050305030304" pitchFamily="18" charset="0"/>
              </a:rPr>
              <a:t>Syfte; Bollkontroll</a:t>
            </a:r>
            <a:endParaRPr lang="sv-SE" sz="2800" dirty="0">
              <a:solidFill>
                <a:srgbClr val="990033"/>
              </a:solidFill>
              <a:latin typeface="Book Antiqua" panose="02040602050305030304" pitchFamily="18" charset="0"/>
            </a:endParaRPr>
          </a:p>
        </p:txBody>
      </p:sp>
      <p:pic>
        <p:nvPicPr>
          <p:cNvPr id="7" name="Bildobjekt 6"/>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8" name="Ned 6"/>
          <p:cNvSpPr/>
          <p:nvPr/>
        </p:nvSpPr>
        <p:spPr>
          <a:xfrm rot="11460000">
            <a:off x="2143108" y="1643050"/>
            <a:ext cx="71438" cy="428628"/>
          </a:xfrm>
          <a:prstGeom prst="downArrow">
            <a:avLst/>
          </a:prstGeom>
          <a:solidFill>
            <a:srgbClr val="000000"/>
          </a:solidFill>
          <a:ln>
            <a:solidFill>
              <a:srgbClr val="00000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9" name="Likbent triangel 8"/>
          <p:cNvSpPr/>
          <p:nvPr/>
        </p:nvSpPr>
        <p:spPr>
          <a:xfrm>
            <a:off x="714348" y="114298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0" name="textruta 9"/>
          <p:cNvSpPr txBox="1"/>
          <p:nvPr/>
        </p:nvSpPr>
        <p:spPr>
          <a:xfrm>
            <a:off x="4714875" y="1457489"/>
            <a:ext cx="4645255" cy="1323439"/>
          </a:xfrm>
          <a:prstGeom prst="rect">
            <a:avLst/>
          </a:prstGeom>
          <a:noFill/>
        </p:spPr>
        <p:txBody>
          <a:bodyPr wrap="square" rtlCol="0">
            <a:spAutoFit/>
          </a:bodyPr>
          <a:lstStyle/>
          <a:p>
            <a:pPr lvl="0"/>
            <a:r>
              <a:rPr lang="sv-SE" sz="1600" dirty="0">
                <a:solidFill>
                  <a:srgbClr val="000000"/>
                </a:solidFill>
                <a:latin typeface="Book Antiqua" panose="02040602050305030304" pitchFamily="18" charset="0"/>
              </a:rPr>
              <a:t>1. Fortsätt med hinderbanor, men plocka in lite svårare moment och gör banorna längre. Kombinera gärna med </a:t>
            </a:r>
            <a:r>
              <a:rPr lang="sv-SE" sz="1600" dirty="0" smtClean="0">
                <a:solidFill>
                  <a:srgbClr val="000000"/>
                </a:solidFill>
                <a:latin typeface="Book Antiqua" panose="02040602050305030304" pitchFamily="18" charset="0"/>
              </a:rPr>
              <a:t>passningsmottagning </a:t>
            </a:r>
            <a:r>
              <a:rPr lang="sv-SE" sz="1600" dirty="0">
                <a:solidFill>
                  <a:srgbClr val="000000"/>
                </a:solidFill>
                <a:latin typeface="Book Antiqua" panose="02040602050305030304" pitchFamily="18" charset="0"/>
              </a:rPr>
              <a:t>genom att ”</a:t>
            </a:r>
            <a:r>
              <a:rPr lang="sv-SE" sz="1600" dirty="0" err="1">
                <a:solidFill>
                  <a:srgbClr val="000000"/>
                </a:solidFill>
                <a:latin typeface="Book Antiqua" panose="02040602050305030304" pitchFamily="18" charset="0"/>
              </a:rPr>
              <a:t>vägga</a:t>
            </a:r>
            <a:r>
              <a:rPr lang="sv-SE" sz="1600" dirty="0">
                <a:solidFill>
                  <a:srgbClr val="000000"/>
                </a:solidFill>
                <a:latin typeface="Book Antiqua" panose="02040602050305030304" pitchFamily="18" charset="0"/>
              </a:rPr>
              <a:t>” med sargen eller balans på en bänk.</a:t>
            </a:r>
          </a:p>
        </p:txBody>
      </p:sp>
      <p:sp>
        <p:nvSpPr>
          <p:cNvPr id="11" name="textruta 10"/>
          <p:cNvSpPr txBox="1"/>
          <p:nvPr/>
        </p:nvSpPr>
        <p:spPr>
          <a:xfrm>
            <a:off x="4714876" y="3786190"/>
            <a:ext cx="4886324" cy="1077218"/>
          </a:xfrm>
          <a:prstGeom prst="rect">
            <a:avLst/>
          </a:prstGeom>
          <a:noFill/>
        </p:spPr>
        <p:txBody>
          <a:bodyPr wrap="square" rtlCol="0">
            <a:spAutoFit/>
          </a:bodyPr>
          <a:lstStyle/>
          <a:p>
            <a:pPr lvl="0"/>
            <a:r>
              <a:rPr lang="sv-SE" sz="1600" dirty="0">
                <a:latin typeface="Book Antiqua" panose="02040602050305030304" pitchFamily="18" charset="0"/>
              </a:rPr>
              <a:t>2. Spelarna passar till en ledare och </a:t>
            </a:r>
            <a:r>
              <a:rPr lang="sv-SE" sz="1600" dirty="0" smtClean="0">
                <a:latin typeface="Book Antiqua" panose="02040602050305030304" pitchFamily="18" charset="0"/>
              </a:rPr>
              <a:t>springer efter </a:t>
            </a:r>
            <a:r>
              <a:rPr lang="sv-SE" sz="1600" dirty="0">
                <a:latin typeface="Book Antiqua" panose="02040602050305030304" pitchFamily="18" charset="0"/>
              </a:rPr>
              <a:t>bollen och tar med den mot mål i ett friläge.</a:t>
            </a:r>
          </a:p>
          <a:p>
            <a:r>
              <a:rPr lang="sv-SE" sz="1600" dirty="0">
                <a:latin typeface="Book Antiqua" panose="02040602050305030304" pitchFamily="18" charset="0"/>
              </a:rPr>
              <a:t>Se till att du som ledare har lite extra bollar ifall passningen skulle komma fel.</a:t>
            </a:r>
          </a:p>
        </p:txBody>
      </p:sp>
      <p:sp>
        <p:nvSpPr>
          <p:cNvPr id="12" name="Multiplicera 11"/>
          <p:cNvSpPr/>
          <p:nvPr/>
        </p:nvSpPr>
        <p:spPr>
          <a:xfrm flipV="1">
            <a:off x="928662" y="8572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1142976" y="8572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1357290" y="8572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Ellips 14"/>
          <p:cNvSpPr/>
          <p:nvPr/>
        </p:nvSpPr>
        <p:spPr>
          <a:xfrm flipH="1">
            <a:off x="1000100" y="121442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Ellips 15"/>
          <p:cNvSpPr/>
          <p:nvPr/>
        </p:nvSpPr>
        <p:spPr>
          <a:xfrm flipH="1">
            <a:off x="1152500" y="136682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Ellips 16"/>
          <p:cNvSpPr/>
          <p:nvPr/>
        </p:nvSpPr>
        <p:spPr>
          <a:xfrm flipH="1">
            <a:off x="1214414" y="121442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Ellips 17"/>
          <p:cNvSpPr/>
          <p:nvPr/>
        </p:nvSpPr>
        <p:spPr>
          <a:xfrm flipH="1">
            <a:off x="1428728" y="128586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Rektangel 18"/>
          <p:cNvSpPr/>
          <p:nvPr/>
        </p:nvSpPr>
        <p:spPr>
          <a:xfrm>
            <a:off x="785786" y="1571612"/>
            <a:ext cx="71438" cy="714380"/>
          </a:xfrm>
          <a:prstGeom prst="rect">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0" name="Likbent triangel 19"/>
          <p:cNvSpPr/>
          <p:nvPr/>
        </p:nvSpPr>
        <p:spPr>
          <a:xfrm>
            <a:off x="785786" y="250030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1" name="Likbent triangel 20"/>
          <p:cNvSpPr/>
          <p:nvPr/>
        </p:nvSpPr>
        <p:spPr>
          <a:xfrm>
            <a:off x="785786"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2" name="Likbent triangel 21"/>
          <p:cNvSpPr/>
          <p:nvPr/>
        </p:nvSpPr>
        <p:spPr>
          <a:xfrm>
            <a:off x="1214414" y="271462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3" name="Likbent triangel 22"/>
          <p:cNvSpPr/>
          <p:nvPr/>
        </p:nvSpPr>
        <p:spPr>
          <a:xfrm>
            <a:off x="1500166"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4" name="Likbent triangel 23"/>
          <p:cNvSpPr/>
          <p:nvPr/>
        </p:nvSpPr>
        <p:spPr>
          <a:xfrm>
            <a:off x="1785918"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5" name="Likbent triangel 24"/>
          <p:cNvSpPr/>
          <p:nvPr/>
        </p:nvSpPr>
        <p:spPr>
          <a:xfrm>
            <a:off x="2071670"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6" name="Likbent triangel 25"/>
          <p:cNvSpPr/>
          <p:nvPr/>
        </p:nvSpPr>
        <p:spPr>
          <a:xfrm>
            <a:off x="2357422"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7" name="Likbent triangel 26"/>
          <p:cNvSpPr/>
          <p:nvPr/>
        </p:nvSpPr>
        <p:spPr>
          <a:xfrm>
            <a:off x="2643174"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8" name="Rektangel 27"/>
          <p:cNvSpPr/>
          <p:nvPr/>
        </p:nvSpPr>
        <p:spPr>
          <a:xfrm rot="1920000">
            <a:off x="4000453" y="2772000"/>
            <a:ext cx="72000" cy="714380"/>
          </a:xfrm>
          <a:prstGeom prst="rect">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9" name="Likbent triangel 28"/>
          <p:cNvSpPr/>
          <p:nvPr/>
        </p:nvSpPr>
        <p:spPr>
          <a:xfrm>
            <a:off x="3428992" y="228599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dirty="0"/>
          </a:p>
        </p:txBody>
      </p:sp>
      <p:sp>
        <p:nvSpPr>
          <p:cNvPr id="30" name="Likbent triangel 29"/>
          <p:cNvSpPr/>
          <p:nvPr/>
        </p:nvSpPr>
        <p:spPr>
          <a:xfrm>
            <a:off x="3571868" y="157161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dirty="0"/>
          </a:p>
        </p:txBody>
      </p:sp>
      <p:sp>
        <p:nvSpPr>
          <p:cNvPr id="31" name="Likbent triangel 30"/>
          <p:cNvSpPr/>
          <p:nvPr/>
        </p:nvSpPr>
        <p:spPr>
          <a:xfrm>
            <a:off x="4071934" y="192880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dirty="0"/>
          </a:p>
        </p:txBody>
      </p:sp>
      <p:sp>
        <p:nvSpPr>
          <p:cNvPr id="32" name="Likbent triangel 31"/>
          <p:cNvSpPr/>
          <p:nvPr/>
        </p:nvSpPr>
        <p:spPr>
          <a:xfrm>
            <a:off x="2357422" y="214311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dirty="0"/>
          </a:p>
        </p:txBody>
      </p:sp>
      <p:sp>
        <p:nvSpPr>
          <p:cNvPr id="33" name="Frihandsfigur 32"/>
          <p:cNvSpPr/>
          <p:nvPr/>
        </p:nvSpPr>
        <p:spPr>
          <a:xfrm>
            <a:off x="598868" y="1004552"/>
            <a:ext cx="2607971" cy="2492062"/>
          </a:xfrm>
          <a:custGeom>
            <a:avLst/>
            <a:gdLst>
              <a:gd name="connsiteX0" fmla="*/ 264017 w 2607971"/>
              <a:gd name="connsiteY0" fmla="*/ 0 h 2492062"/>
              <a:gd name="connsiteX1" fmla="*/ 6439 w 2607971"/>
              <a:gd name="connsiteY1" fmla="*/ 257578 h 2492062"/>
              <a:gd name="connsiteX2" fmla="*/ 225380 w 2607971"/>
              <a:gd name="connsiteY2" fmla="*/ 502276 h 2492062"/>
              <a:gd name="connsiteX3" fmla="*/ 199622 w 2607971"/>
              <a:gd name="connsiteY3" fmla="*/ 1390918 h 2492062"/>
              <a:gd name="connsiteX4" fmla="*/ 122349 w 2607971"/>
              <a:gd name="connsiteY4" fmla="*/ 1635617 h 2492062"/>
              <a:gd name="connsiteX5" fmla="*/ 148107 w 2607971"/>
              <a:gd name="connsiteY5" fmla="*/ 1725769 h 2492062"/>
              <a:gd name="connsiteX6" fmla="*/ 740535 w 2607971"/>
              <a:gd name="connsiteY6" fmla="*/ 1648496 h 2492062"/>
              <a:gd name="connsiteX7" fmla="*/ 856445 w 2607971"/>
              <a:gd name="connsiteY7" fmla="*/ 1931831 h 2492062"/>
              <a:gd name="connsiteX8" fmla="*/ 109470 w 2607971"/>
              <a:gd name="connsiteY8" fmla="*/ 2099256 h 2492062"/>
              <a:gd name="connsiteX9" fmla="*/ 276895 w 2607971"/>
              <a:gd name="connsiteY9" fmla="*/ 2434107 h 2492062"/>
              <a:gd name="connsiteX10" fmla="*/ 1049628 w 2607971"/>
              <a:gd name="connsiteY10" fmla="*/ 2021983 h 2492062"/>
              <a:gd name="connsiteX11" fmla="*/ 1101143 w 2607971"/>
              <a:gd name="connsiteY11" fmla="*/ 2434107 h 2492062"/>
              <a:gd name="connsiteX12" fmla="*/ 1332963 w 2607971"/>
              <a:gd name="connsiteY12" fmla="*/ 2369713 h 2492062"/>
              <a:gd name="connsiteX13" fmla="*/ 1526146 w 2607971"/>
              <a:gd name="connsiteY13" fmla="*/ 2009104 h 2492062"/>
              <a:gd name="connsiteX14" fmla="*/ 1603419 w 2607971"/>
              <a:gd name="connsiteY14" fmla="*/ 2073499 h 2492062"/>
              <a:gd name="connsiteX15" fmla="*/ 1757966 w 2607971"/>
              <a:gd name="connsiteY15" fmla="*/ 2382592 h 2492062"/>
              <a:gd name="connsiteX16" fmla="*/ 1964028 w 2607971"/>
              <a:gd name="connsiteY16" fmla="*/ 2292440 h 2492062"/>
              <a:gd name="connsiteX17" fmla="*/ 2118574 w 2607971"/>
              <a:gd name="connsiteY17" fmla="*/ 2047741 h 2492062"/>
              <a:gd name="connsiteX18" fmla="*/ 2453425 w 2607971"/>
              <a:gd name="connsiteY18" fmla="*/ 2060620 h 2492062"/>
              <a:gd name="connsiteX19" fmla="*/ 2607971 w 2607971"/>
              <a:gd name="connsiteY19" fmla="*/ 2073499 h 24920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607971" h="2492062">
                <a:moveTo>
                  <a:pt x="264017" y="0"/>
                </a:moveTo>
                <a:cubicBezTo>
                  <a:pt x="138447" y="86932"/>
                  <a:pt x="12878" y="173865"/>
                  <a:pt x="6439" y="257578"/>
                </a:cubicBezTo>
                <a:cubicBezTo>
                  <a:pt x="0" y="341291"/>
                  <a:pt x="193183" y="313386"/>
                  <a:pt x="225380" y="502276"/>
                </a:cubicBezTo>
                <a:cubicBezTo>
                  <a:pt x="257577" y="691166"/>
                  <a:pt x="216794" y="1202028"/>
                  <a:pt x="199622" y="1390918"/>
                </a:cubicBezTo>
                <a:cubicBezTo>
                  <a:pt x="182450" y="1579808"/>
                  <a:pt x="130935" y="1579809"/>
                  <a:pt x="122349" y="1635617"/>
                </a:cubicBezTo>
                <a:cubicBezTo>
                  <a:pt x="113763" y="1691426"/>
                  <a:pt x="45076" y="1723623"/>
                  <a:pt x="148107" y="1725769"/>
                </a:cubicBezTo>
                <a:cubicBezTo>
                  <a:pt x="251138" y="1727916"/>
                  <a:pt x="622479" y="1614152"/>
                  <a:pt x="740535" y="1648496"/>
                </a:cubicBezTo>
                <a:cubicBezTo>
                  <a:pt x="858591" y="1682840"/>
                  <a:pt x="961622" y="1856704"/>
                  <a:pt x="856445" y="1931831"/>
                </a:cubicBezTo>
                <a:cubicBezTo>
                  <a:pt x="751268" y="2006958"/>
                  <a:pt x="206062" y="2015543"/>
                  <a:pt x="109470" y="2099256"/>
                </a:cubicBezTo>
                <a:cubicBezTo>
                  <a:pt x="12878" y="2182969"/>
                  <a:pt x="120202" y="2446986"/>
                  <a:pt x="276895" y="2434107"/>
                </a:cubicBezTo>
                <a:cubicBezTo>
                  <a:pt x="433588" y="2421228"/>
                  <a:pt x="912253" y="2021983"/>
                  <a:pt x="1049628" y="2021983"/>
                </a:cubicBezTo>
                <a:cubicBezTo>
                  <a:pt x="1187003" y="2021983"/>
                  <a:pt x="1053920" y="2376152"/>
                  <a:pt x="1101143" y="2434107"/>
                </a:cubicBezTo>
                <a:cubicBezTo>
                  <a:pt x="1148366" y="2492062"/>
                  <a:pt x="1262129" y="2440547"/>
                  <a:pt x="1332963" y="2369713"/>
                </a:cubicBezTo>
                <a:cubicBezTo>
                  <a:pt x="1403797" y="2298879"/>
                  <a:pt x="1481070" y="2058473"/>
                  <a:pt x="1526146" y="2009104"/>
                </a:cubicBezTo>
                <a:cubicBezTo>
                  <a:pt x="1571222" y="1959735"/>
                  <a:pt x="1564782" y="2011251"/>
                  <a:pt x="1603419" y="2073499"/>
                </a:cubicBezTo>
                <a:cubicBezTo>
                  <a:pt x="1642056" y="2135747"/>
                  <a:pt x="1697865" y="2346102"/>
                  <a:pt x="1757966" y="2382592"/>
                </a:cubicBezTo>
                <a:cubicBezTo>
                  <a:pt x="1818067" y="2419082"/>
                  <a:pt x="1903927" y="2348248"/>
                  <a:pt x="1964028" y="2292440"/>
                </a:cubicBezTo>
                <a:cubicBezTo>
                  <a:pt x="2024129" y="2236632"/>
                  <a:pt x="2037008" y="2086378"/>
                  <a:pt x="2118574" y="2047741"/>
                </a:cubicBezTo>
                <a:cubicBezTo>
                  <a:pt x="2200140" y="2009104"/>
                  <a:pt x="2371859" y="2056327"/>
                  <a:pt x="2453425" y="2060620"/>
                </a:cubicBezTo>
                <a:cubicBezTo>
                  <a:pt x="2534991" y="2064913"/>
                  <a:pt x="2571481" y="2069206"/>
                  <a:pt x="2607971" y="2073499"/>
                </a:cubicBezTo>
              </a:path>
            </a:pathLst>
          </a:custGeom>
          <a:ln>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34" name="Multiplicera 33"/>
          <p:cNvSpPr/>
          <p:nvPr/>
        </p:nvSpPr>
        <p:spPr>
          <a:xfrm flipV="1">
            <a:off x="3143240" y="292893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35" name="Rak 34"/>
          <p:cNvCxnSpPr/>
          <p:nvPr/>
        </p:nvCxnSpPr>
        <p:spPr>
          <a:xfrm>
            <a:off x="3428992" y="3143248"/>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6" name="Rak 35"/>
          <p:cNvCxnSpPr/>
          <p:nvPr/>
        </p:nvCxnSpPr>
        <p:spPr>
          <a:xfrm>
            <a:off x="3714744" y="3143248"/>
            <a:ext cx="142876" cy="0"/>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7" name="Rak 36"/>
          <p:cNvCxnSpPr/>
          <p:nvPr/>
        </p:nvCxnSpPr>
        <p:spPr>
          <a:xfrm>
            <a:off x="3714744" y="2928934"/>
            <a:ext cx="214314" cy="71438"/>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8" name="Rak 37"/>
          <p:cNvCxnSpPr/>
          <p:nvPr/>
        </p:nvCxnSpPr>
        <p:spPr>
          <a:xfrm>
            <a:off x="3357554" y="2786058"/>
            <a:ext cx="214314" cy="71438"/>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
        <p:nvSpPr>
          <p:cNvPr id="39" name="Multiplicera 38"/>
          <p:cNvSpPr/>
          <p:nvPr/>
        </p:nvSpPr>
        <p:spPr>
          <a:xfrm flipV="1">
            <a:off x="3143240" y="25717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0" name="Frihandsfigur 39"/>
          <p:cNvSpPr/>
          <p:nvPr/>
        </p:nvSpPr>
        <p:spPr>
          <a:xfrm>
            <a:off x="2112135" y="1418823"/>
            <a:ext cx="2258096" cy="1221346"/>
          </a:xfrm>
          <a:custGeom>
            <a:avLst/>
            <a:gdLst>
              <a:gd name="connsiteX0" fmla="*/ 1146220 w 2258096"/>
              <a:gd name="connsiteY0" fmla="*/ 1221346 h 1221346"/>
              <a:gd name="connsiteX1" fmla="*/ 1365161 w 2258096"/>
              <a:gd name="connsiteY1" fmla="*/ 770585 h 1221346"/>
              <a:gd name="connsiteX2" fmla="*/ 2125014 w 2258096"/>
              <a:gd name="connsiteY2" fmla="*/ 796343 h 1221346"/>
              <a:gd name="connsiteX3" fmla="*/ 2163651 w 2258096"/>
              <a:gd name="connsiteY3" fmla="*/ 487250 h 1221346"/>
              <a:gd name="connsiteX4" fmla="*/ 1880316 w 2258096"/>
              <a:gd name="connsiteY4" fmla="*/ 397098 h 1221346"/>
              <a:gd name="connsiteX5" fmla="*/ 1596980 w 2258096"/>
              <a:gd name="connsiteY5" fmla="*/ 487250 h 1221346"/>
              <a:gd name="connsiteX6" fmla="*/ 1326524 w 2258096"/>
              <a:gd name="connsiteY6" fmla="*/ 435735 h 1221346"/>
              <a:gd name="connsiteX7" fmla="*/ 1403797 w 2258096"/>
              <a:gd name="connsiteY7" fmla="*/ 49369 h 1221346"/>
              <a:gd name="connsiteX8" fmla="*/ 1687133 w 2258096"/>
              <a:gd name="connsiteY8" fmla="*/ 139521 h 1221346"/>
              <a:gd name="connsiteX9" fmla="*/ 1738648 w 2258096"/>
              <a:gd name="connsiteY9" fmla="*/ 332704 h 1221346"/>
              <a:gd name="connsiteX10" fmla="*/ 1043189 w 2258096"/>
              <a:gd name="connsiteY10" fmla="*/ 693312 h 1221346"/>
              <a:gd name="connsiteX11" fmla="*/ 605307 w 2258096"/>
              <a:gd name="connsiteY11" fmla="*/ 912253 h 1221346"/>
              <a:gd name="connsiteX12" fmla="*/ 206062 w 2258096"/>
              <a:gd name="connsiteY12" fmla="*/ 989526 h 1221346"/>
              <a:gd name="connsiteX13" fmla="*/ 51516 w 2258096"/>
              <a:gd name="connsiteY13" fmla="*/ 950890 h 1221346"/>
              <a:gd name="connsiteX14" fmla="*/ 0 w 2258096"/>
              <a:gd name="connsiteY14" fmla="*/ 809222 h 1221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258096" h="1221346">
                <a:moveTo>
                  <a:pt x="1146220" y="1221346"/>
                </a:moveTo>
                <a:cubicBezTo>
                  <a:pt x="1174124" y="1031382"/>
                  <a:pt x="1202029" y="841419"/>
                  <a:pt x="1365161" y="770585"/>
                </a:cubicBezTo>
                <a:cubicBezTo>
                  <a:pt x="1528293" y="699751"/>
                  <a:pt x="1991932" y="843566"/>
                  <a:pt x="2125014" y="796343"/>
                </a:cubicBezTo>
                <a:cubicBezTo>
                  <a:pt x="2258096" y="749121"/>
                  <a:pt x="2204434" y="553791"/>
                  <a:pt x="2163651" y="487250"/>
                </a:cubicBezTo>
                <a:cubicBezTo>
                  <a:pt x="2122868" y="420709"/>
                  <a:pt x="1974761" y="397098"/>
                  <a:pt x="1880316" y="397098"/>
                </a:cubicBezTo>
                <a:cubicBezTo>
                  <a:pt x="1785871" y="397098"/>
                  <a:pt x="1689279" y="480811"/>
                  <a:pt x="1596980" y="487250"/>
                </a:cubicBezTo>
                <a:cubicBezTo>
                  <a:pt x="1504681" y="493689"/>
                  <a:pt x="1358721" y="508715"/>
                  <a:pt x="1326524" y="435735"/>
                </a:cubicBezTo>
                <a:cubicBezTo>
                  <a:pt x="1294327" y="362755"/>
                  <a:pt x="1343696" y="98738"/>
                  <a:pt x="1403797" y="49369"/>
                </a:cubicBezTo>
                <a:cubicBezTo>
                  <a:pt x="1463898" y="0"/>
                  <a:pt x="1631325" y="92299"/>
                  <a:pt x="1687133" y="139521"/>
                </a:cubicBezTo>
                <a:cubicBezTo>
                  <a:pt x="1742942" y="186744"/>
                  <a:pt x="1845972" y="240406"/>
                  <a:pt x="1738648" y="332704"/>
                </a:cubicBezTo>
                <a:cubicBezTo>
                  <a:pt x="1631324" y="425003"/>
                  <a:pt x="1232079" y="596721"/>
                  <a:pt x="1043189" y="693312"/>
                </a:cubicBezTo>
                <a:cubicBezTo>
                  <a:pt x="854299" y="789904"/>
                  <a:pt x="744828" y="862884"/>
                  <a:pt x="605307" y="912253"/>
                </a:cubicBezTo>
                <a:cubicBezTo>
                  <a:pt x="465786" y="961622"/>
                  <a:pt x="298360" y="983087"/>
                  <a:pt x="206062" y="989526"/>
                </a:cubicBezTo>
                <a:cubicBezTo>
                  <a:pt x="113764" y="995965"/>
                  <a:pt x="85860" y="980941"/>
                  <a:pt x="51516" y="950890"/>
                </a:cubicBezTo>
                <a:cubicBezTo>
                  <a:pt x="17172" y="920839"/>
                  <a:pt x="8586" y="865030"/>
                  <a:pt x="0" y="809222"/>
                </a:cubicBezTo>
              </a:path>
            </a:pathLst>
          </a:custGeom>
          <a:ln>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cxnSp>
        <p:nvCxnSpPr>
          <p:cNvPr id="41" name="Rak pil 40"/>
          <p:cNvCxnSpPr/>
          <p:nvPr/>
        </p:nvCxnSpPr>
        <p:spPr>
          <a:xfrm rot="5400000" flipH="1" flipV="1">
            <a:off x="3036083" y="2893215"/>
            <a:ext cx="214314" cy="158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42" name="Multiplicera 41"/>
          <p:cNvSpPr/>
          <p:nvPr/>
        </p:nvSpPr>
        <p:spPr>
          <a:xfrm flipV="1">
            <a:off x="857224"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3" name="Multiplicera 42"/>
          <p:cNvSpPr/>
          <p:nvPr/>
        </p:nvSpPr>
        <p:spPr>
          <a:xfrm flipV="1">
            <a:off x="1000100"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4" name="Multiplicera 43"/>
          <p:cNvSpPr/>
          <p:nvPr/>
        </p:nvSpPr>
        <p:spPr>
          <a:xfrm flipV="1">
            <a:off x="1285852"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5" name="Likbent triangel 44"/>
          <p:cNvSpPr/>
          <p:nvPr/>
        </p:nvSpPr>
        <p:spPr>
          <a:xfrm>
            <a:off x="1643042" y="385762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6" name="Ellips 45"/>
          <p:cNvSpPr/>
          <p:nvPr/>
        </p:nvSpPr>
        <p:spPr>
          <a:xfrm flipH="1">
            <a:off x="1214414" y="400050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7" name="Ellips 46"/>
          <p:cNvSpPr/>
          <p:nvPr/>
        </p:nvSpPr>
        <p:spPr>
          <a:xfrm flipH="1">
            <a:off x="928662" y="400050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8" name="Ellips 47"/>
          <p:cNvSpPr/>
          <p:nvPr/>
        </p:nvSpPr>
        <p:spPr>
          <a:xfrm flipH="1">
            <a:off x="1081062" y="415290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9" name="Ellips 48"/>
          <p:cNvSpPr/>
          <p:nvPr/>
        </p:nvSpPr>
        <p:spPr>
          <a:xfrm flipH="1">
            <a:off x="2428860" y="442913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0" name="textruta 49"/>
          <p:cNvSpPr txBox="1"/>
          <p:nvPr/>
        </p:nvSpPr>
        <p:spPr>
          <a:xfrm>
            <a:off x="2143108" y="4357694"/>
            <a:ext cx="308098" cy="369332"/>
          </a:xfrm>
          <a:prstGeom prst="rect">
            <a:avLst/>
          </a:prstGeom>
          <a:noFill/>
        </p:spPr>
        <p:txBody>
          <a:bodyPr wrap="none" rtlCol="0">
            <a:spAutoFit/>
          </a:bodyPr>
          <a:lstStyle/>
          <a:p>
            <a:r>
              <a:rPr lang="sv-SE" b="1" dirty="0">
                <a:solidFill>
                  <a:srgbClr val="000000"/>
                </a:solidFill>
              </a:rPr>
              <a:t>L</a:t>
            </a:r>
          </a:p>
        </p:txBody>
      </p:sp>
      <p:cxnSp>
        <p:nvCxnSpPr>
          <p:cNvPr id="51" name="Rak 50"/>
          <p:cNvCxnSpPr/>
          <p:nvPr/>
        </p:nvCxnSpPr>
        <p:spPr>
          <a:xfrm>
            <a:off x="1500166" y="4000504"/>
            <a:ext cx="214314" cy="14287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52" name="Rak 51"/>
          <p:cNvCxnSpPr/>
          <p:nvPr/>
        </p:nvCxnSpPr>
        <p:spPr>
          <a:xfrm>
            <a:off x="2071670" y="4429132"/>
            <a:ext cx="152400" cy="80962"/>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53" name="Rak 52"/>
          <p:cNvCxnSpPr/>
          <p:nvPr/>
        </p:nvCxnSpPr>
        <p:spPr>
          <a:xfrm>
            <a:off x="1785918" y="4214818"/>
            <a:ext cx="214314" cy="14287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54" name="Rak 53"/>
          <p:cNvCxnSpPr/>
          <p:nvPr/>
        </p:nvCxnSpPr>
        <p:spPr>
          <a:xfrm flipV="1">
            <a:off x="1928794" y="4581532"/>
            <a:ext cx="223838" cy="61914"/>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55" name="Rak pil 54"/>
          <p:cNvCxnSpPr/>
          <p:nvPr/>
        </p:nvCxnSpPr>
        <p:spPr>
          <a:xfrm rot="16200000" flipH="1">
            <a:off x="1357290" y="4143380"/>
            <a:ext cx="571504" cy="42862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56" name="Multiplicera 55"/>
          <p:cNvSpPr/>
          <p:nvPr/>
        </p:nvSpPr>
        <p:spPr>
          <a:xfrm flipV="1">
            <a:off x="1785918" y="45720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7" name="Ned 56"/>
          <p:cNvSpPr/>
          <p:nvPr/>
        </p:nvSpPr>
        <p:spPr>
          <a:xfrm rot="9817182" flipV="1">
            <a:off x="2310160" y="5510821"/>
            <a:ext cx="223669" cy="382985"/>
          </a:xfrm>
          <a:prstGeom prst="downArrow">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58" name="Frihandsfigur 57"/>
          <p:cNvSpPr/>
          <p:nvPr/>
        </p:nvSpPr>
        <p:spPr>
          <a:xfrm>
            <a:off x="1906073" y="4906851"/>
            <a:ext cx="744828" cy="579549"/>
          </a:xfrm>
          <a:custGeom>
            <a:avLst/>
            <a:gdLst>
              <a:gd name="connsiteX0" fmla="*/ 437882 w 744828"/>
              <a:gd name="connsiteY0" fmla="*/ 579549 h 579549"/>
              <a:gd name="connsiteX1" fmla="*/ 708338 w 744828"/>
              <a:gd name="connsiteY1" fmla="*/ 399245 h 579549"/>
              <a:gd name="connsiteX2" fmla="*/ 218941 w 744828"/>
              <a:gd name="connsiteY2" fmla="*/ 437881 h 579549"/>
              <a:gd name="connsiteX3" fmla="*/ 553792 w 744828"/>
              <a:gd name="connsiteY3" fmla="*/ 231819 h 579549"/>
              <a:gd name="connsiteX4" fmla="*/ 180304 w 744828"/>
              <a:gd name="connsiteY4" fmla="*/ 193183 h 579549"/>
              <a:gd name="connsiteX5" fmla="*/ 528034 w 744828"/>
              <a:gd name="connsiteY5" fmla="*/ 51515 h 579549"/>
              <a:gd name="connsiteX6" fmla="*/ 154547 w 744828"/>
              <a:gd name="connsiteY6" fmla="*/ 77273 h 579549"/>
              <a:gd name="connsiteX7" fmla="*/ 0 w 744828"/>
              <a:gd name="connsiteY7" fmla="*/ 0 h 579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44828" h="579549">
                <a:moveTo>
                  <a:pt x="437882" y="579549"/>
                </a:moveTo>
                <a:cubicBezTo>
                  <a:pt x="591355" y="501202"/>
                  <a:pt x="744828" y="422856"/>
                  <a:pt x="708338" y="399245"/>
                </a:cubicBezTo>
                <a:cubicBezTo>
                  <a:pt x="671848" y="375634"/>
                  <a:pt x="244699" y="465785"/>
                  <a:pt x="218941" y="437881"/>
                </a:cubicBezTo>
                <a:cubicBezTo>
                  <a:pt x="193183" y="409977"/>
                  <a:pt x="560232" y="272602"/>
                  <a:pt x="553792" y="231819"/>
                </a:cubicBezTo>
                <a:cubicBezTo>
                  <a:pt x="547352" y="191036"/>
                  <a:pt x="184597" y="223234"/>
                  <a:pt x="180304" y="193183"/>
                </a:cubicBezTo>
                <a:cubicBezTo>
                  <a:pt x="176011" y="163132"/>
                  <a:pt x="532327" y="70833"/>
                  <a:pt x="528034" y="51515"/>
                </a:cubicBezTo>
                <a:cubicBezTo>
                  <a:pt x="523741" y="32197"/>
                  <a:pt x="242553" y="85859"/>
                  <a:pt x="154547" y="77273"/>
                </a:cubicBezTo>
                <a:cubicBezTo>
                  <a:pt x="66541" y="68687"/>
                  <a:pt x="33270" y="34343"/>
                  <a:pt x="0" y="0"/>
                </a:cubicBezTo>
              </a:path>
            </a:pathLst>
          </a:custGeom>
          <a:ln>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59" name="Ellips 58"/>
          <p:cNvSpPr/>
          <p:nvPr/>
        </p:nvSpPr>
        <p:spPr>
          <a:xfrm flipH="1">
            <a:off x="1366814" y="415290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0" name="Ellips 59"/>
          <p:cNvSpPr/>
          <p:nvPr/>
        </p:nvSpPr>
        <p:spPr>
          <a:xfrm flipH="1">
            <a:off x="1500166" y="385762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1" name="Ellips 60"/>
          <p:cNvSpPr/>
          <p:nvPr/>
        </p:nvSpPr>
        <p:spPr>
          <a:xfrm flipH="1">
            <a:off x="2428860" y="464344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2" name="Ellips 61"/>
          <p:cNvSpPr/>
          <p:nvPr/>
        </p:nvSpPr>
        <p:spPr>
          <a:xfrm flipH="1">
            <a:off x="2714612" y="464344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3" name="Ellips 62"/>
          <p:cNvSpPr/>
          <p:nvPr/>
        </p:nvSpPr>
        <p:spPr>
          <a:xfrm flipH="1">
            <a:off x="2581260" y="458153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40479068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5" name="Rubrik 1"/>
          <p:cNvSpPr>
            <a:spLocks noGrp="1"/>
          </p:cNvSpPr>
          <p:nvPr>
            <p:ph type="title"/>
          </p:nvPr>
        </p:nvSpPr>
        <p:spPr>
          <a:xfrm>
            <a:off x="4740594" y="131926"/>
            <a:ext cx="4747953" cy="1325563"/>
          </a:xfrm>
        </p:spPr>
        <p:txBody>
          <a:bodyPr>
            <a:normAutofit/>
          </a:bodyPr>
          <a:lstStyle/>
          <a:p>
            <a:r>
              <a:rPr lang="sv-SE" sz="2800" dirty="0" smtClean="0">
                <a:solidFill>
                  <a:srgbClr val="990033"/>
                </a:solidFill>
                <a:latin typeface="Book Antiqua" panose="02040602050305030304" pitchFamily="18" charset="0"/>
              </a:rPr>
              <a:t>Syfte; Bollkontroll</a:t>
            </a:r>
            <a:endParaRPr lang="sv-SE" sz="2800" dirty="0">
              <a:solidFill>
                <a:srgbClr val="990033"/>
              </a:solidFill>
              <a:latin typeface="Book Antiqua" panose="02040602050305030304" pitchFamily="18" charset="0"/>
            </a:endParaRPr>
          </a:p>
        </p:txBody>
      </p:sp>
      <p:pic>
        <p:nvPicPr>
          <p:cNvPr id="6" name="Bildobjekt 5"/>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Ned 5"/>
          <p:cNvSpPr/>
          <p:nvPr/>
        </p:nvSpPr>
        <p:spPr>
          <a:xfrm rot="540000">
            <a:off x="2615559" y="4365351"/>
            <a:ext cx="142876" cy="571504"/>
          </a:xfrm>
          <a:prstGeom prst="downArrow">
            <a:avLst/>
          </a:prstGeom>
          <a:solidFill>
            <a:srgbClr val="000000"/>
          </a:solidFill>
          <a:ln>
            <a:solidFill>
              <a:srgbClr val="00000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8" name="Likbent triangel 7"/>
          <p:cNvSpPr/>
          <p:nvPr/>
        </p:nvSpPr>
        <p:spPr>
          <a:xfrm>
            <a:off x="1428728"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9" name="textruta 8"/>
          <p:cNvSpPr txBox="1"/>
          <p:nvPr/>
        </p:nvSpPr>
        <p:spPr>
          <a:xfrm>
            <a:off x="4786314" y="1255928"/>
            <a:ext cx="5468215" cy="1815882"/>
          </a:xfrm>
          <a:prstGeom prst="rect">
            <a:avLst/>
          </a:prstGeom>
          <a:noFill/>
          <a:ln>
            <a:noFill/>
          </a:ln>
        </p:spPr>
        <p:txBody>
          <a:bodyPr wrap="square" rtlCol="0">
            <a:spAutoFit/>
          </a:bodyPr>
          <a:lstStyle/>
          <a:p>
            <a:pPr indent="-342900"/>
            <a:r>
              <a:rPr lang="sv-SE" sz="1600" dirty="0" smtClean="0">
                <a:solidFill>
                  <a:srgbClr val="000000"/>
                </a:solidFill>
                <a:latin typeface="Book Antiqua" panose="02040602050305030304" pitchFamily="18" charset="0"/>
              </a:rPr>
              <a:t>1. Sätt </a:t>
            </a:r>
            <a:r>
              <a:rPr lang="sv-SE" sz="1600" dirty="0">
                <a:solidFill>
                  <a:srgbClr val="000000"/>
                </a:solidFill>
                <a:latin typeface="Book Antiqua" panose="02040602050305030304" pitchFamily="18" charset="0"/>
              </a:rPr>
              <a:t>ut koner och/eller använd de befintliga linjerna för att markera ett område. Innanför detta område så ska spelarna försöka slå ut kompisarnas boll, samtidigt som de försvarar sin egen. Tänk på att det är ”vanlig” regler som gäller, dvs  spelarna inte får lyfta klubbor osv. Börja med att man får gå in igen om bollen åker ut, men avsluta det som en tävling.</a:t>
            </a:r>
          </a:p>
        </p:txBody>
      </p:sp>
      <p:sp>
        <p:nvSpPr>
          <p:cNvPr id="10" name="textruta 9"/>
          <p:cNvSpPr txBox="1"/>
          <p:nvPr/>
        </p:nvSpPr>
        <p:spPr>
          <a:xfrm>
            <a:off x="4864715" y="3648817"/>
            <a:ext cx="6074833" cy="1569660"/>
          </a:xfrm>
          <a:prstGeom prst="rect">
            <a:avLst/>
          </a:prstGeom>
          <a:noFill/>
        </p:spPr>
        <p:txBody>
          <a:bodyPr wrap="square" rtlCol="0">
            <a:spAutoFit/>
          </a:bodyPr>
          <a:lstStyle/>
          <a:p>
            <a:pPr lvl="0" indent="-342900"/>
            <a:r>
              <a:rPr lang="sv-SE" sz="1600" dirty="0" smtClean="0">
                <a:solidFill>
                  <a:srgbClr val="000000"/>
                </a:solidFill>
                <a:latin typeface="Book Antiqua" panose="02040602050305030304" pitchFamily="18" charset="0"/>
              </a:rPr>
              <a:t>2. De </a:t>
            </a:r>
            <a:r>
              <a:rPr lang="sv-SE" sz="1600" dirty="0">
                <a:solidFill>
                  <a:srgbClr val="000000"/>
                </a:solidFill>
                <a:latin typeface="Book Antiqua" panose="02040602050305030304" pitchFamily="18" charset="0"/>
              </a:rPr>
              <a:t>två leden springer emot varandra och gör en överlämning, A, mottagaren går för avslut. Det ska inte vara en passning utan ett stopp av bollen när spelarna är bredvid varandra. Det är viktigt att spelaren som har bollen är närmare mål och täcker bollen vid överlämningen.</a:t>
            </a:r>
          </a:p>
          <a:p>
            <a:pPr indent="-342900"/>
            <a:r>
              <a:rPr lang="sv-SE" sz="1600" dirty="0">
                <a:solidFill>
                  <a:srgbClr val="000000"/>
                </a:solidFill>
                <a:latin typeface="Book Antiqua" panose="02040602050305030304" pitchFamily="18" charset="0"/>
              </a:rPr>
              <a:t> </a:t>
            </a:r>
          </a:p>
        </p:txBody>
      </p:sp>
      <p:sp>
        <p:nvSpPr>
          <p:cNvPr id="11" name="Multiplicera 10"/>
          <p:cNvSpPr/>
          <p:nvPr/>
        </p:nvSpPr>
        <p:spPr>
          <a:xfrm flipV="1">
            <a:off x="1785918" y="22145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Likbent triangel 11"/>
          <p:cNvSpPr/>
          <p:nvPr/>
        </p:nvSpPr>
        <p:spPr>
          <a:xfrm>
            <a:off x="3286116" y="257174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3" name="Likbent triangel 12"/>
          <p:cNvSpPr/>
          <p:nvPr/>
        </p:nvSpPr>
        <p:spPr>
          <a:xfrm>
            <a:off x="3286116" y="200024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Likbent triangel 13"/>
          <p:cNvSpPr/>
          <p:nvPr/>
        </p:nvSpPr>
        <p:spPr>
          <a:xfrm>
            <a:off x="2357422" y="200024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Likbent triangel 14"/>
          <p:cNvSpPr/>
          <p:nvPr/>
        </p:nvSpPr>
        <p:spPr>
          <a:xfrm>
            <a:off x="1428728" y="200024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Likbent triangel 15"/>
          <p:cNvSpPr/>
          <p:nvPr/>
        </p:nvSpPr>
        <p:spPr>
          <a:xfrm>
            <a:off x="1428728" y="257174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Likbent triangel 16"/>
          <p:cNvSpPr/>
          <p:nvPr/>
        </p:nvSpPr>
        <p:spPr>
          <a:xfrm>
            <a:off x="2357422"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3286116"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Multiplicera 18"/>
          <p:cNvSpPr/>
          <p:nvPr/>
        </p:nvSpPr>
        <p:spPr>
          <a:xfrm flipV="1">
            <a:off x="1785918" y="278605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Multiplicera 19"/>
          <p:cNvSpPr/>
          <p:nvPr/>
        </p:nvSpPr>
        <p:spPr>
          <a:xfrm flipV="1">
            <a:off x="2571736"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1" name="Multiplicera 20"/>
          <p:cNvSpPr/>
          <p:nvPr/>
        </p:nvSpPr>
        <p:spPr>
          <a:xfrm flipV="1">
            <a:off x="2714612" y="271462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Multiplicera 21"/>
          <p:cNvSpPr/>
          <p:nvPr/>
        </p:nvSpPr>
        <p:spPr>
          <a:xfrm flipV="1">
            <a:off x="2214546" y="25003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3" name="Ellips 22"/>
          <p:cNvSpPr/>
          <p:nvPr/>
        </p:nvSpPr>
        <p:spPr>
          <a:xfrm flipH="1">
            <a:off x="2000232" y="250030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Ellips 23"/>
          <p:cNvSpPr/>
          <p:nvPr/>
        </p:nvSpPr>
        <p:spPr>
          <a:xfrm flipH="1">
            <a:off x="2000232" y="285749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Ellips 24"/>
          <p:cNvSpPr/>
          <p:nvPr/>
        </p:nvSpPr>
        <p:spPr>
          <a:xfrm flipH="1">
            <a:off x="2305032" y="280510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Ellips 25"/>
          <p:cNvSpPr/>
          <p:nvPr/>
        </p:nvSpPr>
        <p:spPr>
          <a:xfrm flipH="1">
            <a:off x="2786050" y="264318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Ellips 26"/>
          <p:cNvSpPr/>
          <p:nvPr/>
        </p:nvSpPr>
        <p:spPr>
          <a:xfrm flipH="1">
            <a:off x="2643174" y="300037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8" name="Likbent triangel 27"/>
          <p:cNvSpPr/>
          <p:nvPr/>
        </p:nvSpPr>
        <p:spPr>
          <a:xfrm>
            <a:off x="1214414" y="385762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9" name="Likbent triangel 28"/>
          <p:cNvSpPr/>
          <p:nvPr/>
        </p:nvSpPr>
        <p:spPr>
          <a:xfrm>
            <a:off x="3071802" y="407194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0" name="Multiplicera 29"/>
          <p:cNvSpPr/>
          <p:nvPr/>
        </p:nvSpPr>
        <p:spPr>
          <a:xfrm flipV="1">
            <a:off x="1214414"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1" name="Multiplicera 30"/>
          <p:cNvSpPr/>
          <p:nvPr/>
        </p:nvSpPr>
        <p:spPr>
          <a:xfrm flipV="1">
            <a:off x="785786"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2" name="Multiplicera 31"/>
          <p:cNvSpPr/>
          <p:nvPr/>
        </p:nvSpPr>
        <p:spPr>
          <a:xfrm flipV="1">
            <a:off x="1000100"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Multiplicera 32"/>
          <p:cNvSpPr/>
          <p:nvPr/>
        </p:nvSpPr>
        <p:spPr>
          <a:xfrm flipV="1">
            <a:off x="3143240" y="378619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4" name="Multiplicera 33"/>
          <p:cNvSpPr/>
          <p:nvPr/>
        </p:nvSpPr>
        <p:spPr>
          <a:xfrm flipV="1">
            <a:off x="3295640" y="393859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5" name="Multiplicera 34"/>
          <p:cNvSpPr/>
          <p:nvPr/>
        </p:nvSpPr>
        <p:spPr>
          <a:xfrm flipV="1">
            <a:off x="3448040" y="409099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6" name="Ellips 35"/>
          <p:cNvSpPr/>
          <p:nvPr/>
        </p:nvSpPr>
        <p:spPr>
          <a:xfrm flipH="1">
            <a:off x="3428992" y="385762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7" name="Ellips 36"/>
          <p:cNvSpPr/>
          <p:nvPr/>
        </p:nvSpPr>
        <p:spPr>
          <a:xfrm flipH="1">
            <a:off x="3571868" y="385762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8" name="Ellips 37"/>
          <p:cNvSpPr/>
          <p:nvPr/>
        </p:nvSpPr>
        <p:spPr>
          <a:xfrm flipH="1">
            <a:off x="3733792" y="416242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9" name="Ellips 38"/>
          <p:cNvSpPr/>
          <p:nvPr/>
        </p:nvSpPr>
        <p:spPr>
          <a:xfrm flipH="1">
            <a:off x="3724268" y="401002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40" name="Rak pil 39"/>
          <p:cNvCxnSpPr/>
          <p:nvPr/>
        </p:nvCxnSpPr>
        <p:spPr>
          <a:xfrm>
            <a:off x="1428728" y="3786190"/>
            <a:ext cx="714380" cy="7143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41" name="Multiplicera 40"/>
          <p:cNvSpPr/>
          <p:nvPr/>
        </p:nvSpPr>
        <p:spPr>
          <a:xfrm flipV="1">
            <a:off x="2143108"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2" name="Multiplicera 41"/>
          <p:cNvSpPr/>
          <p:nvPr/>
        </p:nvSpPr>
        <p:spPr>
          <a:xfrm flipV="1">
            <a:off x="2285984" y="42148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3" name="Frihandsfigur 42"/>
          <p:cNvSpPr/>
          <p:nvPr/>
        </p:nvSpPr>
        <p:spPr>
          <a:xfrm>
            <a:off x="2369713" y="3801414"/>
            <a:ext cx="444320" cy="461493"/>
          </a:xfrm>
          <a:custGeom>
            <a:avLst/>
            <a:gdLst>
              <a:gd name="connsiteX0" fmla="*/ 0 w 444320"/>
              <a:gd name="connsiteY0" fmla="*/ 75127 h 461493"/>
              <a:gd name="connsiteX1" fmla="*/ 77273 w 444320"/>
              <a:gd name="connsiteY1" fmla="*/ 10732 h 461493"/>
              <a:gd name="connsiteX2" fmla="*/ 115910 w 444320"/>
              <a:gd name="connsiteY2" fmla="*/ 139521 h 461493"/>
              <a:gd name="connsiteX3" fmla="*/ 218941 w 444320"/>
              <a:gd name="connsiteY3" fmla="*/ 100885 h 461493"/>
              <a:gd name="connsiteX4" fmla="*/ 296214 w 444320"/>
              <a:gd name="connsiteY4" fmla="*/ 203916 h 461493"/>
              <a:gd name="connsiteX5" fmla="*/ 425002 w 444320"/>
              <a:gd name="connsiteY5" fmla="*/ 165279 h 461493"/>
              <a:gd name="connsiteX6" fmla="*/ 412124 w 444320"/>
              <a:gd name="connsiteY6" fmla="*/ 409978 h 461493"/>
              <a:gd name="connsiteX7" fmla="*/ 373487 w 444320"/>
              <a:gd name="connsiteY7" fmla="*/ 461493 h 461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4320" h="461493">
                <a:moveTo>
                  <a:pt x="0" y="75127"/>
                </a:moveTo>
                <a:cubicBezTo>
                  <a:pt x="28977" y="37563"/>
                  <a:pt x="57955" y="0"/>
                  <a:pt x="77273" y="10732"/>
                </a:cubicBezTo>
                <a:cubicBezTo>
                  <a:pt x="96591" y="21464"/>
                  <a:pt x="92299" y="124496"/>
                  <a:pt x="115910" y="139521"/>
                </a:cubicBezTo>
                <a:cubicBezTo>
                  <a:pt x="139521" y="154546"/>
                  <a:pt x="188890" y="90153"/>
                  <a:pt x="218941" y="100885"/>
                </a:cubicBezTo>
                <a:cubicBezTo>
                  <a:pt x="248992" y="111618"/>
                  <a:pt x="261871" y="193184"/>
                  <a:pt x="296214" y="203916"/>
                </a:cubicBezTo>
                <a:cubicBezTo>
                  <a:pt x="330557" y="214648"/>
                  <a:pt x="405684" y="130935"/>
                  <a:pt x="425002" y="165279"/>
                </a:cubicBezTo>
                <a:cubicBezTo>
                  <a:pt x="444320" y="199623"/>
                  <a:pt x="420710" y="360609"/>
                  <a:pt x="412124" y="409978"/>
                </a:cubicBezTo>
                <a:cubicBezTo>
                  <a:pt x="403538" y="459347"/>
                  <a:pt x="388512" y="460420"/>
                  <a:pt x="373487" y="461493"/>
                </a:cubicBezTo>
              </a:path>
            </a:pathLst>
          </a:custGeom>
          <a:ln>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cxnSp>
        <p:nvCxnSpPr>
          <p:cNvPr id="44" name="Rak 43"/>
          <p:cNvCxnSpPr/>
          <p:nvPr/>
        </p:nvCxnSpPr>
        <p:spPr>
          <a:xfrm rot="16200000" flipV="1">
            <a:off x="2178827" y="3964785"/>
            <a:ext cx="142876" cy="71438"/>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45" name="Rak 44"/>
          <p:cNvCxnSpPr/>
          <p:nvPr/>
        </p:nvCxnSpPr>
        <p:spPr>
          <a:xfrm rot="16200000" flipV="1">
            <a:off x="2250265" y="4179099"/>
            <a:ext cx="142876" cy="71438"/>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
        <p:nvSpPr>
          <p:cNvPr id="46" name="Frihandsfigur 45"/>
          <p:cNvSpPr/>
          <p:nvPr/>
        </p:nvSpPr>
        <p:spPr>
          <a:xfrm>
            <a:off x="2485623" y="3928056"/>
            <a:ext cx="669701" cy="425003"/>
          </a:xfrm>
          <a:custGeom>
            <a:avLst/>
            <a:gdLst>
              <a:gd name="connsiteX0" fmla="*/ 0 w 669701"/>
              <a:gd name="connsiteY0" fmla="*/ 425003 h 425003"/>
              <a:gd name="connsiteX1" fmla="*/ 51515 w 669701"/>
              <a:gd name="connsiteY1" fmla="*/ 231820 h 425003"/>
              <a:gd name="connsiteX2" fmla="*/ 309092 w 669701"/>
              <a:gd name="connsiteY2" fmla="*/ 321972 h 425003"/>
              <a:gd name="connsiteX3" fmla="*/ 373487 w 669701"/>
              <a:gd name="connsiteY3" fmla="*/ 180305 h 425003"/>
              <a:gd name="connsiteX4" fmla="*/ 489397 w 669701"/>
              <a:gd name="connsiteY4" fmla="*/ 206062 h 425003"/>
              <a:gd name="connsiteX5" fmla="*/ 605307 w 669701"/>
              <a:gd name="connsiteY5" fmla="*/ 25758 h 425003"/>
              <a:gd name="connsiteX6" fmla="*/ 669701 w 669701"/>
              <a:gd name="connsiteY6" fmla="*/ 51516 h 425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9701" h="425003">
                <a:moveTo>
                  <a:pt x="0" y="425003"/>
                </a:moveTo>
                <a:cubicBezTo>
                  <a:pt x="0" y="336997"/>
                  <a:pt x="0" y="248992"/>
                  <a:pt x="51515" y="231820"/>
                </a:cubicBezTo>
                <a:cubicBezTo>
                  <a:pt x="103030" y="214648"/>
                  <a:pt x="255430" y="330558"/>
                  <a:pt x="309092" y="321972"/>
                </a:cubicBezTo>
                <a:cubicBezTo>
                  <a:pt x="362754" y="313386"/>
                  <a:pt x="343436" y="199623"/>
                  <a:pt x="373487" y="180305"/>
                </a:cubicBezTo>
                <a:cubicBezTo>
                  <a:pt x="403538" y="160987"/>
                  <a:pt x="450760" y="231820"/>
                  <a:pt x="489397" y="206062"/>
                </a:cubicBezTo>
                <a:cubicBezTo>
                  <a:pt x="528034" y="180304"/>
                  <a:pt x="575256" y="51516"/>
                  <a:pt x="605307" y="25758"/>
                </a:cubicBezTo>
                <a:cubicBezTo>
                  <a:pt x="635358" y="0"/>
                  <a:pt x="652529" y="25758"/>
                  <a:pt x="669701" y="51516"/>
                </a:cubicBezTo>
              </a:path>
            </a:pathLst>
          </a:custGeom>
          <a:ln>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dirty="0">
              <a:solidFill>
                <a:srgbClr val="000000"/>
              </a:solidFill>
            </a:endParaRPr>
          </a:p>
        </p:txBody>
      </p:sp>
      <p:sp>
        <p:nvSpPr>
          <p:cNvPr id="47" name="textruta 46"/>
          <p:cNvSpPr txBox="1"/>
          <p:nvPr/>
        </p:nvSpPr>
        <p:spPr>
          <a:xfrm>
            <a:off x="1285852" y="3714752"/>
            <a:ext cx="317716" cy="369332"/>
          </a:xfrm>
          <a:prstGeom prst="rect">
            <a:avLst/>
          </a:prstGeom>
          <a:noFill/>
        </p:spPr>
        <p:txBody>
          <a:bodyPr wrap="none" rtlCol="0">
            <a:spAutoFit/>
          </a:bodyPr>
          <a:lstStyle/>
          <a:p>
            <a:r>
              <a:rPr lang="sv-SE" dirty="0"/>
              <a:t>A</a:t>
            </a:r>
          </a:p>
        </p:txBody>
      </p:sp>
    </p:spTree>
    <p:extLst>
      <p:ext uri="{BB962C8B-B14F-4D97-AF65-F5344CB8AC3E}">
        <p14:creationId xmlns:p14="http://schemas.microsoft.com/office/powerpoint/2010/main" val="2741098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5" name="Rubrik 1"/>
          <p:cNvSpPr>
            <a:spLocks noGrp="1"/>
          </p:cNvSpPr>
          <p:nvPr>
            <p:ph type="title"/>
          </p:nvPr>
        </p:nvSpPr>
        <p:spPr>
          <a:xfrm>
            <a:off x="4740594" y="131926"/>
            <a:ext cx="4747953" cy="1325563"/>
          </a:xfrm>
        </p:spPr>
        <p:txBody>
          <a:bodyPr>
            <a:normAutofit/>
          </a:bodyPr>
          <a:lstStyle/>
          <a:p>
            <a:r>
              <a:rPr lang="sv-SE" sz="2800" dirty="0" smtClean="0">
                <a:solidFill>
                  <a:srgbClr val="990033"/>
                </a:solidFill>
                <a:latin typeface="Book Antiqua" panose="02040602050305030304" pitchFamily="18" charset="0"/>
              </a:rPr>
              <a:t>Syfte; bollkontroll/passning</a:t>
            </a:r>
            <a:endParaRPr lang="sv-SE" sz="2800" dirty="0">
              <a:solidFill>
                <a:srgbClr val="990033"/>
              </a:solidFill>
              <a:latin typeface="Book Antiqua" panose="02040602050305030304" pitchFamily="18" charset="0"/>
            </a:endParaRPr>
          </a:p>
        </p:txBody>
      </p:sp>
      <p:pic>
        <p:nvPicPr>
          <p:cNvPr id="6" name="Bildobjekt 5"/>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6" y="1412776"/>
            <a:ext cx="4911262" cy="1600438"/>
          </a:xfrm>
          <a:prstGeom prst="rect">
            <a:avLst/>
          </a:prstGeom>
          <a:noFill/>
        </p:spPr>
        <p:txBody>
          <a:bodyPr wrap="square" rtlCol="0">
            <a:spAutoFit/>
          </a:bodyPr>
          <a:lstStyle/>
          <a:p>
            <a:r>
              <a:rPr lang="sv-SE" sz="1600" dirty="0">
                <a:latin typeface="Book Antiqua" panose="02040602050305030304" pitchFamily="18" charset="0"/>
              </a:rPr>
              <a:t>1. Spelarna tar sig fram och tillbaka genom hinderbanan och växlar genom att stanna bollen i ett markerat område (tejpa en ruta eller sätt ut koner.) Genom att byta bana eller hinder så kan man höja eller sänka svårighetsnivån. </a:t>
            </a:r>
          </a:p>
          <a:p>
            <a:pPr lvl="0"/>
            <a:endParaRPr lang="sv-SE" dirty="0">
              <a:solidFill>
                <a:schemeClr val="bg1">
                  <a:lumMod val="50000"/>
                </a:schemeClr>
              </a:solidFill>
              <a:latin typeface="Book Antiqua" panose="02040602050305030304" pitchFamily="18" charset="0"/>
            </a:endParaRPr>
          </a:p>
        </p:txBody>
      </p:sp>
      <p:sp>
        <p:nvSpPr>
          <p:cNvPr id="8" name="Multiplicera 7"/>
          <p:cNvSpPr/>
          <p:nvPr/>
        </p:nvSpPr>
        <p:spPr>
          <a:xfrm flipV="1">
            <a:off x="1714480" y="16430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9" name="Likbent triangel 8"/>
          <p:cNvSpPr/>
          <p:nvPr/>
        </p:nvSpPr>
        <p:spPr>
          <a:xfrm>
            <a:off x="714348" y="278605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0" name="Bildobjekt 9" descr="Boll.png"/>
          <p:cNvPicPr>
            <a:picLocks noChangeAspect="1"/>
          </p:cNvPicPr>
          <p:nvPr/>
        </p:nvPicPr>
        <p:blipFill>
          <a:blip r:embed="rId4" cstate="print"/>
          <a:stretch>
            <a:fillRect/>
          </a:stretch>
        </p:blipFill>
        <p:spPr>
          <a:xfrm>
            <a:off x="785786" y="2357430"/>
            <a:ext cx="60955" cy="85337"/>
          </a:xfrm>
          <a:prstGeom prst="rect">
            <a:avLst/>
          </a:prstGeom>
        </p:spPr>
      </p:pic>
      <p:cxnSp>
        <p:nvCxnSpPr>
          <p:cNvPr id="11" name="Rak 10"/>
          <p:cNvCxnSpPr/>
          <p:nvPr/>
        </p:nvCxnSpPr>
        <p:spPr>
          <a:xfrm rot="5400000">
            <a:off x="1285852" y="4643446"/>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2" name="Likbent triangel 11"/>
          <p:cNvSpPr/>
          <p:nvPr/>
        </p:nvSpPr>
        <p:spPr>
          <a:xfrm>
            <a:off x="1357290" y="171448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3" name="Likbent triangel 12"/>
          <p:cNvSpPr/>
          <p:nvPr/>
        </p:nvSpPr>
        <p:spPr>
          <a:xfrm>
            <a:off x="1428728" y="242886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Likbent triangel 13"/>
          <p:cNvSpPr/>
          <p:nvPr/>
        </p:nvSpPr>
        <p:spPr>
          <a:xfrm>
            <a:off x="1357290" y="307181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Likbent triangel 14"/>
          <p:cNvSpPr/>
          <p:nvPr/>
        </p:nvSpPr>
        <p:spPr>
          <a:xfrm>
            <a:off x="857224" y="214311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Likbent triangel 15"/>
          <p:cNvSpPr/>
          <p:nvPr/>
        </p:nvSpPr>
        <p:spPr>
          <a:xfrm>
            <a:off x="1571604" y="150017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Likbent triangel 16"/>
          <p:cNvSpPr/>
          <p:nvPr/>
        </p:nvSpPr>
        <p:spPr>
          <a:xfrm>
            <a:off x="1357290" y="150017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1571604" y="171448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Multiplicera 18"/>
          <p:cNvSpPr/>
          <p:nvPr/>
        </p:nvSpPr>
        <p:spPr>
          <a:xfrm flipV="1">
            <a:off x="1714480" y="135729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Multiplicera 19"/>
          <p:cNvSpPr/>
          <p:nvPr/>
        </p:nvSpPr>
        <p:spPr>
          <a:xfrm flipV="1">
            <a:off x="1714480" y="10715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1" name="Multiplicera 20"/>
          <p:cNvSpPr/>
          <p:nvPr/>
        </p:nvSpPr>
        <p:spPr>
          <a:xfrm flipV="1">
            <a:off x="571472" y="207167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Multiplicera 21"/>
          <p:cNvSpPr/>
          <p:nvPr/>
        </p:nvSpPr>
        <p:spPr>
          <a:xfrm flipV="1">
            <a:off x="4000496" y="16430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3" name="Likbent triangel 22"/>
          <p:cNvSpPr/>
          <p:nvPr/>
        </p:nvSpPr>
        <p:spPr>
          <a:xfrm>
            <a:off x="3000364" y="278605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24" name="Bildobjekt 23" descr="Boll.png"/>
          <p:cNvPicPr>
            <a:picLocks noChangeAspect="1"/>
          </p:cNvPicPr>
          <p:nvPr/>
        </p:nvPicPr>
        <p:blipFill>
          <a:blip r:embed="rId4" cstate="print"/>
          <a:stretch>
            <a:fillRect/>
          </a:stretch>
        </p:blipFill>
        <p:spPr>
          <a:xfrm>
            <a:off x="3500430" y="2500306"/>
            <a:ext cx="60955" cy="85337"/>
          </a:xfrm>
          <a:prstGeom prst="rect">
            <a:avLst/>
          </a:prstGeom>
        </p:spPr>
      </p:pic>
      <p:sp>
        <p:nvSpPr>
          <p:cNvPr id="25" name="Likbent triangel 24"/>
          <p:cNvSpPr/>
          <p:nvPr/>
        </p:nvSpPr>
        <p:spPr>
          <a:xfrm>
            <a:off x="3643306" y="171448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6" name="Likbent triangel 25"/>
          <p:cNvSpPr/>
          <p:nvPr/>
        </p:nvSpPr>
        <p:spPr>
          <a:xfrm>
            <a:off x="3714744" y="242886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7" name="Likbent triangel 26"/>
          <p:cNvSpPr/>
          <p:nvPr/>
        </p:nvSpPr>
        <p:spPr>
          <a:xfrm>
            <a:off x="3643306" y="307181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8" name="Likbent triangel 27"/>
          <p:cNvSpPr/>
          <p:nvPr/>
        </p:nvSpPr>
        <p:spPr>
          <a:xfrm>
            <a:off x="3143240" y="214311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9" name="Likbent triangel 28"/>
          <p:cNvSpPr/>
          <p:nvPr/>
        </p:nvSpPr>
        <p:spPr>
          <a:xfrm>
            <a:off x="3857620" y="150017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0" name="Likbent triangel 29"/>
          <p:cNvSpPr/>
          <p:nvPr/>
        </p:nvSpPr>
        <p:spPr>
          <a:xfrm>
            <a:off x="3643306" y="150017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1" name="Likbent triangel 30"/>
          <p:cNvSpPr/>
          <p:nvPr/>
        </p:nvSpPr>
        <p:spPr>
          <a:xfrm>
            <a:off x="3857620" y="171448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2" name="Multiplicera 31"/>
          <p:cNvSpPr/>
          <p:nvPr/>
        </p:nvSpPr>
        <p:spPr>
          <a:xfrm flipV="1">
            <a:off x="4000496" y="135729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Multiplicera 32"/>
          <p:cNvSpPr/>
          <p:nvPr/>
        </p:nvSpPr>
        <p:spPr>
          <a:xfrm flipV="1">
            <a:off x="4000496" y="10715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4" name="Multiplicera 33"/>
          <p:cNvSpPr/>
          <p:nvPr/>
        </p:nvSpPr>
        <p:spPr>
          <a:xfrm flipV="1">
            <a:off x="3286116"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5" name="textruta 34"/>
          <p:cNvSpPr txBox="1"/>
          <p:nvPr/>
        </p:nvSpPr>
        <p:spPr>
          <a:xfrm>
            <a:off x="4714876" y="3643314"/>
            <a:ext cx="5185582" cy="1107996"/>
          </a:xfrm>
          <a:prstGeom prst="rect">
            <a:avLst/>
          </a:prstGeom>
          <a:noFill/>
        </p:spPr>
        <p:txBody>
          <a:bodyPr wrap="square" rtlCol="0">
            <a:spAutoFit/>
          </a:bodyPr>
          <a:lstStyle/>
          <a:p>
            <a:pPr lvl="0"/>
            <a:r>
              <a:rPr lang="sv-SE" sz="1600" dirty="0">
                <a:latin typeface="Book Antiqua" panose="02040602050305030304" pitchFamily="18" charset="0"/>
              </a:rPr>
              <a:t>2. Första spelaren springer runt triangeln och passar till andra sidan genom konerna. Denna stafett går att köra i lag eller en och en.</a:t>
            </a:r>
          </a:p>
          <a:p>
            <a:endParaRPr lang="sv-SE" dirty="0">
              <a:latin typeface="Book Antiqua" panose="02040602050305030304" pitchFamily="18" charset="0"/>
            </a:endParaRPr>
          </a:p>
        </p:txBody>
      </p:sp>
      <p:sp>
        <p:nvSpPr>
          <p:cNvPr id="36" name="Likbent triangel 35"/>
          <p:cNvSpPr/>
          <p:nvPr/>
        </p:nvSpPr>
        <p:spPr>
          <a:xfrm>
            <a:off x="1357290" y="392906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7" name="Likbent triangel 36"/>
          <p:cNvSpPr/>
          <p:nvPr/>
        </p:nvSpPr>
        <p:spPr>
          <a:xfrm>
            <a:off x="1357290" y="435769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8" name="Likbent triangel 37"/>
          <p:cNvSpPr/>
          <p:nvPr/>
        </p:nvSpPr>
        <p:spPr>
          <a:xfrm>
            <a:off x="1000100" y="414338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9" name="Likbent triangel 38"/>
          <p:cNvSpPr/>
          <p:nvPr/>
        </p:nvSpPr>
        <p:spPr>
          <a:xfrm>
            <a:off x="1000100" y="48577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0" name="Likbent triangel 39"/>
          <p:cNvSpPr/>
          <p:nvPr/>
        </p:nvSpPr>
        <p:spPr>
          <a:xfrm>
            <a:off x="1428728" y="48577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1" name="Likbent triangel 40"/>
          <p:cNvSpPr/>
          <p:nvPr/>
        </p:nvSpPr>
        <p:spPr>
          <a:xfrm>
            <a:off x="1285852" y="542926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2" name="Likbent triangel 41"/>
          <p:cNvSpPr/>
          <p:nvPr/>
        </p:nvSpPr>
        <p:spPr>
          <a:xfrm>
            <a:off x="1285852" y="585789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3" name="Likbent triangel 42"/>
          <p:cNvSpPr/>
          <p:nvPr/>
        </p:nvSpPr>
        <p:spPr>
          <a:xfrm>
            <a:off x="928662" y="564357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4" name="Multiplicera 43"/>
          <p:cNvSpPr/>
          <p:nvPr/>
        </p:nvSpPr>
        <p:spPr>
          <a:xfrm flipV="1">
            <a:off x="1714480" y="42148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5" name="Multiplicera 44"/>
          <p:cNvSpPr/>
          <p:nvPr/>
        </p:nvSpPr>
        <p:spPr>
          <a:xfrm flipV="1">
            <a:off x="1857356" y="42148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6" name="Multiplicera 45"/>
          <p:cNvSpPr/>
          <p:nvPr/>
        </p:nvSpPr>
        <p:spPr>
          <a:xfrm flipV="1">
            <a:off x="1500166" y="42148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7" name="Bildobjekt 46" descr="Boll.png"/>
          <p:cNvPicPr>
            <a:picLocks noChangeAspect="1"/>
          </p:cNvPicPr>
          <p:nvPr/>
        </p:nvPicPr>
        <p:blipFill>
          <a:blip r:embed="rId4" cstate="print"/>
          <a:stretch>
            <a:fillRect/>
          </a:stretch>
        </p:blipFill>
        <p:spPr>
          <a:xfrm>
            <a:off x="1500166" y="4500570"/>
            <a:ext cx="60955" cy="85337"/>
          </a:xfrm>
          <a:prstGeom prst="rect">
            <a:avLst/>
          </a:prstGeom>
        </p:spPr>
      </p:pic>
      <p:cxnSp>
        <p:nvCxnSpPr>
          <p:cNvPr id="48" name="Rak 47"/>
          <p:cNvCxnSpPr/>
          <p:nvPr/>
        </p:nvCxnSpPr>
        <p:spPr>
          <a:xfrm rot="5400000">
            <a:off x="1285852" y="4929198"/>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9" name="Rak 48"/>
          <p:cNvCxnSpPr/>
          <p:nvPr/>
        </p:nvCxnSpPr>
        <p:spPr>
          <a:xfrm rot="5400000">
            <a:off x="1285852" y="5214950"/>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50" name="Multiplicera 49"/>
          <p:cNvSpPr/>
          <p:nvPr/>
        </p:nvSpPr>
        <p:spPr>
          <a:xfrm flipV="1">
            <a:off x="1428728" y="528638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1" name="Multiplicera 50"/>
          <p:cNvSpPr/>
          <p:nvPr/>
        </p:nvSpPr>
        <p:spPr>
          <a:xfrm flipV="1">
            <a:off x="1643042" y="528638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2" name="Multiplicera 51"/>
          <p:cNvSpPr/>
          <p:nvPr/>
        </p:nvSpPr>
        <p:spPr>
          <a:xfrm flipV="1">
            <a:off x="1785918" y="528638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3" name="Frihandsfigur 52"/>
          <p:cNvSpPr/>
          <p:nvPr/>
        </p:nvSpPr>
        <p:spPr>
          <a:xfrm>
            <a:off x="2979312" y="1931831"/>
            <a:ext cx="1000260" cy="540913"/>
          </a:xfrm>
          <a:custGeom>
            <a:avLst/>
            <a:gdLst>
              <a:gd name="connsiteX0" fmla="*/ 1000260 w 1000260"/>
              <a:gd name="connsiteY0" fmla="*/ 0 h 540913"/>
              <a:gd name="connsiteX1" fmla="*/ 678288 w 1000260"/>
              <a:gd name="connsiteY1" fmla="*/ 154546 h 540913"/>
              <a:gd name="connsiteX2" fmla="*/ 227527 w 1000260"/>
              <a:gd name="connsiteY2" fmla="*/ 51515 h 540913"/>
              <a:gd name="connsiteX3" fmla="*/ 21465 w 1000260"/>
              <a:gd name="connsiteY3" fmla="*/ 270456 h 540913"/>
              <a:gd name="connsiteX4" fmla="*/ 98739 w 1000260"/>
              <a:gd name="connsiteY4" fmla="*/ 476518 h 540913"/>
              <a:gd name="connsiteX5" fmla="*/ 317680 w 1000260"/>
              <a:gd name="connsiteY5" fmla="*/ 540913 h 540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260" h="540913">
                <a:moveTo>
                  <a:pt x="1000260" y="0"/>
                </a:moveTo>
                <a:cubicBezTo>
                  <a:pt x="903668" y="72980"/>
                  <a:pt x="807077" y="145960"/>
                  <a:pt x="678288" y="154546"/>
                </a:cubicBezTo>
                <a:cubicBezTo>
                  <a:pt x="549499" y="163132"/>
                  <a:pt x="336997" y="32197"/>
                  <a:pt x="227527" y="51515"/>
                </a:cubicBezTo>
                <a:cubicBezTo>
                  <a:pt x="118057" y="70833"/>
                  <a:pt x="42930" y="199622"/>
                  <a:pt x="21465" y="270456"/>
                </a:cubicBezTo>
                <a:cubicBezTo>
                  <a:pt x="0" y="341290"/>
                  <a:pt x="49370" y="431442"/>
                  <a:pt x="98739" y="476518"/>
                </a:cubicBezTo>
                <a:cubicBezTo>
                  <a:pt x="148108" y="521594"/>
                  <a:pt x="232894" y="531253"/>
                  <a:pt x="317680" y="540913"/>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54" name="Frihandsfigur 53"/>
          <p:cNvSpPr/>
          <p:nvPr/>
        </p:nvSpPr>
        <p:spPr>
          <a:xfrm>
            <a:off x="686874" y="1888901"/>
            <a:ext cx="1013137" cy="236113"/>
          </a:xfrm>
          <a:custGeom>
            <a:avLst/>
            <a:gdLst>
              <a:gd name="connsiteX0" fmla="*/ 1013137 w 1013137"/>
              <a:gd name="connsiteY0" fmla="*/ 42930 h 236113"/>
              <a:gd name="connsiteX1" fmla="*/ 871470 w 1013137"/>
              <a:gd name="connsiteY1" fmla="*/ 133082 h 236113"/>
              <a:gd name="connsiteX2" fmla="*/ 549498 w 1013137"/>
              <a:gd name="connsiteY2" fmla="*/ 4293 h 236113"/>
              <a:gd name="connsiteX3" fmla="*/ 407830 w 1013137"/>
              <a:gd name="connsiteY3" fmla="*/ 158840 h 236113"/>
              <a:gd name="connsiteX4" fmla="*/ 60101 w 1013137"/>
              <a:gd name="connsiteY4" fmla="*/ 145961 h 236113"/>
              <a:gd name="connsiteX5" fmla="*/ 47222 w 1013137"/>
              <a:gd name="connsiteY5" fmla="*/ 236113 h 236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13137" h="236113">
                <a:moveTo>
                  <a:pt x="1013137" y="42930"/>
                </a:moveTo>
                <a:cubicBezTo>
                  <a:pt x="980940" y="91226"/>
                  <a:pt x="948743" y="139522"/>
                  <a:pt x="871470" y="133082"/>
                </a:cubicBezTo>
                <a:cubicBezTo>
                  <a:pt x="794197" y="126642"/>
                  <a:pt x="626771" y="0"/>
                  <a:pt x="549498" y="4293"/>
                </a:cubicBezTo>
                <a:cubicBezTo>
                  <a:pt x="472225" y="8586"/>
                  <a:pt x="489396" y="135229"/>
                  <a:pt x="407830" y="158840"/>
                </a:cubicBezTo>
                <a:cubicBezTo>
                  <a:pt x="326264" y="182451"/>
                  <a:pt x="120202" y="133082"/>
                  <a:pt x="60101" y="145961"/>
                </a:cubicBezTo>
                <a:cubicBezTo>
                  <a:pt x="0" y="158840"/>
                  <a:pt x="23611" y="197476"/>
                  <a:pt x="47222" y="236113"/>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55" name="Frihandsfigur 54"/>
          <p:cNvSpPr/>
          <p:nvPr/>
        </p:nvSpPr>
        <p:spPr>
          <a:xfrm>
            <a:off x="897228" y="3805706"/>
            <a:ext cx="704045" cy="766294"/>
          </a:xfrm>
          <a:custGeom>
            <a:avLst/>
            <a:gdLst>
              <a:gd name="connsiteX0" fmla="*/ 661116 w 704045"/>
              <a:gd name="connsiteY0" fmla="*/ 534474 h 766294"/>
              <a:gd name="connsiteX1" fmla="*/ 686873 w 704045"/>
              <a:gd name="connsiteY1" fmla="*/ 135229 h 766294"/>
              <a:gd name="connsiteX2" fmla="*/ 558085 w 704045"/>
              <a:gd name="connsiteY2" fmla="*/ 6440 h 766294"/>
              <a:gd name="connsiteX3" fmla="*/ 300507 w 704045"/>
              <a:gd name="connsiteY3" fmla="*/ 173866 h 766294"/>
              <a:gd name="connsiteX4" fmla="*/ 145961 w 704045"/>
              <a:gd name="connsiteY4" fmla="*/ 251139 h 766294"/>
              <a:gd name="connsiteX5" fmla="*/ 68687 w 704045"/>
              <a:gd name="connsiteY5" fmla="*/ 418564 h 766294"/>
              <a:gd name="connsiteX6" fmla="*/ 30051 w 704045"/>
              <a:gd name="connsiteY6" fmla="*/ 521595 h 766294"/>
              <a:gd name="connsiteX7" fmla="*/ 248992 w 704045"/>
              <a:gd name="connsiteY7" fmla="*/ 585990 h 766294"/>
              <a:gd name="connsiteX8" fmla="*/ 313386 w 704045"/>
              <a:gd name="connsiteY8" fmla="*/ 727657 h 766294"/>
              <a:gd name="connsiteX9" fmla="*/ 493690 w 704045"/>
              <a:gd name="connsiteY9" fmla="*/ 766294 h 766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04045" h="766294">
                <a:moveTo>
                  <a:pt x="661116" y="534474"/>
                </a:moveTo>
                <a:cubicBezTo>
                  <a:pt x="682580" y="378854"/>
                  <a:pt x="704045" y="223235"/>
                  <a:pt x="686873" y="135229"/>
                </a:cubicBezTo>
                <a:cubicBezTo>
                  <a:pt x="669701" y="47223"/>
                  <a:pt x="622479" y="0"/>
                  <a:pt x="558085" y="6440"/>
                </a:cubicBezTo>
                <a:cubicBezTo>
                  <a:pt x="493691" y="12880"/>
                  <a:pt x="369194" y="133083"/>
                  <a:pt x="300507" y="173866"/>
                </a:cubicBezTo>
                <a:cubicBezTo>
                  <a:pt x="231820" y="214649"/>
                  <a:pt x="184598" y="210356"/>
                  <a:pt x="145961" y="251139"/>
                </a:cubicBezTo>
                <a:cubicBezTo>
                  <a:pt x="107324" y="291922"/>
                  <a:pt x="88005" y="373488"/>
                  <a:pt x="68687" y="418564"/>
                </a:cubicBezTo>
                <a:cubicBezTo>
                  <a:pt x="49369" y="463640"/>
                  <a:pt x="0" y="493691"/>
                  <a:pt x="30051" y="521595"/>
                </a:cubicBezTo>
                <a:cubicBezTo>
                  <a:pt x="60102" y="549499"/>
                  <a:pt x="201770" y="551646"/>
                  <a:pt x="248992" y="585990"/>
                </a:cubicBezTo>
                <a:cubicBezTo>
                  <a:pt x="296215" y="620334"/>
                  <a:pt x="272603" y="697606"/>
                  <a:pt x="313386" y="727657"/>
                </a:cubicBezTo>
                <a:cubicBezTo>
                  <a:pt x="354169" y="757708"/>
                  <a:pt x="423929" y="762001"/>
                  <a:pt x="493690" y="766294"/>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Tree>
    <p:extLst>
      <p:ext uri="{BB962C8B-B14F-4D97-AF65-F5344CB8AC3E}">
        <p14:creationId xmlns:p14="http://schemas.microsoft.com/office/powerpoint/2010/main" val="23421403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5" name="Rubrik 1"/>
          <p:cNvSpPr>
            <a:spLocks noGrp="1"/>
          </p:cNvSpPr>
          <p:nvPr>
            <p:ph type="title"/>
          </p:nvPr>
        </p:nvSpPr>
        <p:spPr>
          <a:xfrm>
            <a:off x="4740594" y="131926"/>
            <a:ext cx="4747953" cy="1325563"/>
          </a:xfrm>
        </p:spPr>
        <p:txBody>
          <a:bodyPr>
            <a:normAutofit/>
          </a:bodyPr>
          <a:lstStyle/>
          <a:p>
            <a:r>
              <a:rPr lang="sv-SE" sz="2800" dirty="0" smtClean="0">
                <a:solidFill>
                  <a:srgbClr val="990033"/>
                </a:solidFill>
                <a:latin typeface="Book Antiqua" panose="02040602050305030304" pitchFamily="18" charset="0"/>
              </a:rPr>
              <a:t>Syfte; Passning</a:t>
            </a:r>
            <a:endParaRPr lang="sv-SE" sz="2800" dirty="0">
              <a:solidFill>
                <a:srgbClr val="990033"/>
              </a:solidFill>
              <a:latin typeface="Book Antiqua" panose="02040602050305030304" pitchFamily="18" charset="0"/>
            </a:endParaRPr>
          </a:p>
        </p:txBody>
      </p:sp>
      <p:pic>
        <p:nvPicPr>
          <p:cNvPr id="6" name="Bildobjekt 5"/>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Likbent triangel 6"/>
          <p:cNvSpPr/>
          <p:nvPr/>
        </p:nvSpPr>
        <p:spPr>
          <a:xfrm>
            <a:off x="785786" y="12858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8" name="textruta 7"/>
          <p:cNvSpPr txBox="1"/>
          <p:nvPr/>
        </p:nvSpPr>
        <p:spPr>
          <a:xfrm>
            <a:off x="4714876" y="1450519"/>
            <a:ext cx="5209452" cy="2062103"/>
          </a:xfrm>
          <a:prstGeom prst="rect">
            <a:avLst/>
          </a:prstGeom>
          <a:noFill/>
        </p:spPr>
        <p:txBody>
          <a:bodyPr wrap="square" rtlCol="0">
            <a:spAutoFit/>
          </a:bodyPr>
          <a:lstStyle/>
          <a:p>
            <a:pPr lvl="0"/>
            <a:r>
              <a:rPr lang="sv-SE" sz="1600" dirty="0">
                <a:latin typeface="Book Antiqua" panose="02040602050305030304" pitchFamily="18" charset="0"/>
              </a:rPr>
              <a:t>1. Femman är en övning där spelarna får rörelse efter pass som en naturlig del av innebandy.  Dessutom så står man i grunduppställningen för 2-1-2 (likt femman på en tärning, därav namnet).</a:t>
            </a:r>
          </a:p>
          <a:p>
            <a:r>
              <a:rPr lang="sv-SE" sz="1600" dirty="0">
                <a:latin typeface="Book Antiqua" panose="02040602050305030304" pitchFamily="18" charset="0"/>
              </a:rPr>
              <a:t>Spelaren passar bollen och följer den enligt bilden. Se till att spelarna tar emot passningen ordentligt innan de passar vidare. Tänk på att anpassa avståndet mellan spelarna så att det inte blir för långt.</a:t>
            </a:r>
          </a:p>
        </p:txBody>
      </p:sp>
      <p:sp>
        <p:nvSpPr>
          <p:cNvPr id="9" name="Multiplicera 8"/>
          <p:cNvSpPr/>
          <p:nvPr/>
        </p:nvSpPr>
        <p:spPr>
          <a:xfrm flipV="1">
            <a:off x="1000100"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Multiplicera 9"/>
          <p:cNvSpPr/>
          <p:nvPr/>
        </p:nvSpPr>
        <p:spPr>
          <a:xfrm flipV="1">
            <a:off x="1214414"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1000100" y="9286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785786"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3857620"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3857620" y="11429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Multiplicera 14"/>
          <p:cNvSpPr/>
          <p:nvPr/>
        </p:nvSpPr>
        <p:spPr>
          <a:xfrm flipV="1">
            <a:off x="2285984" y="21431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Likbent triangel 15"/>
          <p:cNvSpPr/>
          <p:nvPr/>
        </p:nvSpPr>
        <p:spPr>
          <a:xfrm>
            <a:off x="642910" y="328612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Likbent triangel 16"/>
          <p:cNvSpPr/>
          <p:nvPr/>
        </p:nvSpPr>
        <p:spPr>
          <a:xfrm>
            <a:off x="4071934" y="342900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4071934" y="100010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Likbent triangel 18"/>
          <p:cNvSpPr/>
          <p:nvPr/>
        </p:nvSpPr>
        <p:spPr>
          <a:xfrm>
            <a:off x="2214546" y="242886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20" name="Bildobjekt 19" descr="Boll.png"/>
          <p:cNvPicPr>
            <a:picLocks noChangeAspect="1"/>
          </p:cNvPicPr>
          <p:nvPr/>
        </p:nvPicPr>
        <p:blipFill>
          <a:blip r:embed="rId4" cstate="print"/>
          <a:stretch>
            <a:fillRect/>
          </a:stretch>
        </p:blipFill>
        <p:spPr>
          <a:xfrm>
            <a:off x="1224897" y="1142984"/>
            <a:ext cx="60955" cy="85337"/>
          </a:xfrm>
          <a:prstGeom prst="rect">
            <a:avLst/>
          </a:prstGeom>
        </p:spPr>
      </p:pic>
      <p:pic>
        <p:nvPicPr>
          <p:cNvPr id="21" name="Bildobjekt 20" descr="Boll.png"/>
          <p:cNvPicPr>
            <a:picLocks noChangeAspect="1"/>
          </p:cNvPicPr>
          <p:nvPr/>
        </p:nvPicPr>
        <p:blipFill>
          <a:blip r:embed="rId4" cstate="print"/>
          <a:stretch>
            <a:fillRect/>
          </a:stretch>
        </p:blipFill>
        <p:spPr>
          <a:xfrm>
            <a:off x="1214414" y="1295384"/>
            <a:ext cx="60955" cy="85337"/>
          </a:xfrm>
          <a:prstGeom prst="rect">
            <a:avLst/>
          </a:prstGeom>
        </p:spPr>
      </p:pic>
      <p:pic>
        <p:nvPicPr>
          <p:cNvPr id="22" name="Bildobjekt 21" descr="Boll.png"/>
          <p:cNvPicPr>
            <a:picLocks noChangeAspect="1"/>
          </p:cNvPicPr>
          <p:nvPr/>
        </p:nvPicPr>
        <p:blipFill>
          <a:blip r:embed="rId4" cstate="print"/>
          <a:stretch>
            <a:fillRect/>
          </a:stretch>
        </p:blipFill>
        <p:spPr>
          <a:xfrm>
            <a:off x="1377297" y="1142984"/>
            <a:ext cx="60955" cy="85337"/>
          </a:xfrm>
          <a:prstGeom prst="rect">
            <a:avLst/>
          </a:prstGeom>
        </p:spPr>
      </p:pic>
      <p:pic>
        <p:nvPicPr>
          <p:cNvPr id="23" name="Bildobjekt 22" descr="Boll.png"/>
          <p:cNvPicPr>
            <a:picLocks noChangeAspect="1"/>
          </p:cNvPicPr>
          <p:nvPr/>
        </p:nvPicPr>
        <p:blipFill>
          <a:blip r:embed="rId4" cstate="print"/>
          <a:stretch>
            <a:fillRect/>
          </a:stretch>
        </p:blipFill>
        <p:spPr>
          <a:xfrm>
            <a:off x="1285852" y="1295384"/>
            <a:ext cx="60955" cy="85337"/>
          </a:xfrm>
          <a:prstGeom prst="rect">
            <a:avLst/>
          </a:prstGeom>
        </p:spPr>
      </p:pic>
      <p:pic>
        <p:nvPicPr>
          <p:cNvPr id="24" name="Bildobjekt 23" descr="Boll.png"/>
          <p:cNvPicPr>
            <a:picLocks noChangeAspect="1"/>
          </p:cNvPicPr>
          <p:nvPr/>
        </p:nvPicPr>
        <p:blipFill>
          <a:blip r:embed="rId4" cstate="print"/>
          <a:stretch>
            <a:fillRect/>
          </a:stretch>
        </p:blipFill>
        <p:spPr>
          <a:xfrm>
            <a:off x="939145" y="1500174"/>
            <a:ext cx="60955" cy="85337"/>
          </a:xfrm>
          <a:prstGeom prst="rect">
            <a:avLst/>
          </a:prstGeom>
        </p:spPr>
      </p:pic>
      <p:cxnSp>
        <p:nvCxnSpPr>
          <p:cNvPr id="25" name="Rak 24"/>
          <p:cNvCxnSpPr/>
          <p:nvPr/>
        </p:nvCxnSpPr>
        <p:spPr>
          <a:xfrm rot="5400000">
            <a:off x="928662" y="1714488"/>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6" name="Rak 25"/>
          <p:cNvCxnSpPr/>
          <p:nvPr/>
        </p:nvCxnSpPr>
        <p:spPr>
          <a:xfrm rot="5400000">
            <a:off x="928662" y="2000240"/>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7" name="Rak 26"/>
          <p:cNvCxnSpPr/>
          <p:nvPr/>
        </p:nvCxnSpPr>
        <p:spPr>
          <a:xfrm rot="5400000">
            <a:off x="928662" y="2285992"/>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8" name="Rak 27"/>
          <p:cNvCxnSpPr/>
          <p:nvPr/>
        </p:nvCxnSpPr>
        <p:spPr>
          <a:xfrm rot="5400000">
            <a:off x="928662" y="2571744"/>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9" name="Rak 28"/>
          <p:cNvCxnSpPr/>
          <p:nvPr/>
        </p:nvCxnSpPr>
        <p:spPr>
          <a:xfrm rot="5400000">
            <a:off x="928662" y="2857496"/>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0" name="Rak 29"/>
          <p:cNvCxnSpPr/>
          <p:nvPr/>
        </p:nvCxnSpPr>
        <p:spPr>
          <a:xfrm rot="10800000">
            <a:off x="1000100" y="3286124"/>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1" name="Rak 30"/>
          <p:cNvCxnSpPr/>
          <p:nvPr/>
        </p:nvCxnSpPr>
        <p:spPr>
          <a:xfrm rot="10800000">
            <a:off x="1357290" y="3286124"/>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2" name="Rak 31"/>
          <p:cNvCxnSpPr/>
          <p:nvPr/>
        </p:nvCxnSpPr>
        <p:spPr>
          <a:xfrm rot="5400000">
            <a:off x="892943" y="3107529"/>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3" name="Rak 32"/>
          <p:cNvCxnSpPr/>
          <p:nvPr/>
        </p:nvCxnSpPr>
        <p:spPr>
          <a:xfrm rot="10800000">
            <a:off x="2143108" y="3286124"/>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4" name="Rak 33"/>
          <p:cNvCxnSpPr/>
          <p:nvPr/>
        </p:nvCxnSpPr>
        <p:spPr>
          <a:xfrm rot="10800000">
            <a:off x="2500298" y="3286124"/>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5" name="Rak 34"/>
          <p:cNvCxnSpPr/>
          <p:nvPr/>
        </p:nvCxnSpPr>
        <p:spPr>
          <a:xfrm rot="10800000">
            <a:off x="2857488" y="3286124"/>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6" name="Rak 35"/>
          <p:cNvCxnSpPr/>
          <p:nvPr/>
        </p:nvCxnSpPr>
        <p:spPr>
          <a:xfrm rot="10800000">
            <a:off x="3214678" y="3286124"/>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7" name="Rak 36"/>
          <p:cNvCxnSpPr/>
          <p:nvPr/>
        </p:nvCxnSpPr>
        <p:spPr>
          <a:xfrm rot="10800000">
            <a:off x="1714480" y="3286124"/>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8" name="Rak 37"/>
          <p:cNvCxnSpPr/>
          <p:nvPr/>
        </p:nvCxnSpPr>
        <p:spPr>
          <a:xfrm rot="10800000">
            <a:off x="3643306" y="3286124"/>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9" name="Rak 38"/>
          <p:cNvCxnSpPr/>
          <p:nvPr/>
        </p:nvCxnSpPr>
        <p:spPr>
          <a:xfrm rot="5400000">
            <a:off x="3857620" y="3000372"/>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0" name="Rak 39"/>
          <p:cNvCxnSpPr/>
          <p:nvPr/>
        </p:nvCxnSpPr>
        <p:spPr>
          <a:xfrm rot="5400000">
            <a:off x="3857620" y="2143116"/>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1" name="Rak 40"/>
          <p:cNvCxnSpPr/>
          <p:nvPr/>
        </p:nvCxnSpPr>
        <p:spPr>
          <a:xfrm rot="5400000">
            <a:off x="3857620" y="2428868"/>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2" name="Rak 41"/>
          <p:cNvCxnSpPr/>
          <p:nvPr/>
        </p:nvCxnSpPr>
        <p:spPr>
          <a:xfrm rot="5400000">
            <a:off x="3857620" y="2714620"/>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3" name="Rak 42"/>
          <p:cNvCxnSpPr/>
          <p:nvPr/>
        </p:nvCxnSpPr>
        <p:spPr>
          <a:xfrm rot="5400000">
            <a:off x="3857620" y="1785926"/>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4" name="Rak 43"/>
          <p:cNvCxnSpPr/>
          <p:nvPr/>
        </p:nvCxnSpPr>
        <p:spPr>
          <a:xfrm rot="5400000">
            <a:off x="3857620" y="1500174"/>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5" name="Rak 44"/>
          <p:cNvCxnSpPr/>
          <p:nvPr/>
        </p:nvCxnSpPr>
        <p:spPr>
          <a:xfrm rot="10800000" flipV="1">
            <a:off x="2571736" y="2071678"/>
            <a:ext cx="214314" cy="13335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6" name="Rak 45"/>
          <p:cNvCxnSpPr/>
          <p:nvPr/>
        </p:nvCxnSpPr>
        <p:spPr>
          <a:xfrm rot="10800000" flipV="1">
            <a:off x="2857488" y="1928802"/>
            <a:ext cx="214314" cy="13335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7" name="Rak 46"/>
          <p:cNvCxnSpPr/>
          <p:nvPr/>
        </p:nvCxnSpPr>
        <p:spPr>
          <a:xfrm rot="10800000" flipV="1">
            <a:off x="3143240" y="1785926"/>
            <a:ext cx="214314" cy="13335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8" name="Rak 47"/>
          <p:cNvCxnSpPr/>
          <p:nvPr/>
        </p:nvCxnSpPr>
        <p:spPr>
          <a:xfrm rot="10800000" flipV="1">
            <a:off x="3428992" y="1571612"/>
            <a:ext cx="214314" cy="13335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9" name="Rak 48"/>
          <p:cNvCxnSpPr/>
          <p:nvPr/>
        </p:nvCxnSpPr>
        <p:spPr>
          <a:xfrm rot="10800000" flipV="1">
            <a:off x="3714744" y="1357298"/>
            <a:ext cx="214314" cy="13335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50" name="Bildobjekt 49" descr="Skott.png"/>
          <p:cNvPicPr>
            <a:picLocks noChangeAspect="1"/>
          </p:cNvPicPr>
          <p:nvPr/>
        </p:nvPicPr>
        <p:blipFill>
          <a:blip r:embed="rId5" cstate="print"/>
          <a:stretch>
            <a:fillRect/>
          </a:stretch>
        </p:blipFill>
        <p:spPr>
          <a:xfrm rot="-480000">
            <a:off x="2268000" y="1648885"/>
            <a:ext cx="324000" cy="503234"/>
          </a:xfrm>
          <a:prstGeom prst="rect">
            <a:avLst/>
          </a:prstGeom>
        </p:spPr>
      </p:pic>
    </p:spTree>
    <p:extLst>
      <p:ext uri="{BB962C8B-B14F-4D97-AF65-F5344CB8AC3E}">
        <p14:creationId xmlns:p14="http://schemas.microsoft.com/office/powerpoint/2010/main" val="24820225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5" name="Rubrik 1"/>
          <p:cNvSpPr>
            <a:spLocks noGrp="1"/>
          </p:cNvSpPr>
          <p:nvPr>
            <p:ph type="title"/>
          </p:nvPr>
        </p:nvSpPr>
        <p:spPr>
          <a:xfrm>
            <a:off x="4740594" y="131926"/>
            <a:ext cx="4747953" cy="1325563"/>
          </a:xfrm>
        </p:spPr>
        <p:txBody>
          <a:bodyPr>
            <a:normAutofit/>
          </a:bodyPr>
          <a:lstStyle/>
          <a:p>
            <a:r>
              <a:rPr lang="sv-SE" sz="2800" dirty="0" smtClean="0">
                <a:solidFill>
                  <a:srgbClr val="990033"/>
                </a:solidFill>
                <a:latin typeface="Book Antiqua" panose="02040602050305030304" pitchFamily="18" charset="0"/>
              </a:rPr>
              <a:t>Syfte; Passning</a:t>
            </a:r>
            <a:endParaRPr lang="sv-SE" sz="2800" dirty="0">
              <a:solidFill>
                <a:srgbClr val="990033"/>
              </a:solidFill>
              <a:latin typeface="Book Antiqua" panose="02040602050305030304" pitchFamily="18" charset="0"/>
            </a:endParaRPr>
          </a:p>
        </p:txBody>
      </p:sp>
      <p:pic>
        <p:nvPicPr>
          <p:cNvPr id="6" name="Bildobjekt 5"/>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Likbent triangel 6"/>
          <p:cNvSpPr/>
          <p:nvPr/>
        </p:nvSpPr>
        <p:spPr>
          <a:xfrm>
            <a:off x="785786" y="12858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8" name="textruta 7"/>
          <p:cNvSpPr txBox="1"/>
          <p:nvPr/>
        </p:nvSpPr>
        <p:spPr>
          <a:xfrm>
            <a:off x="4714876" y="1390124"/>
            <a:ext cx="5138014" cy="2062103"/>
          </a:xfrm>
          <a:prstGeom prst="rect">
            <a:avLst/>
          </a:prstGeom>
          <a:noFill/>
          <a:ln>
            <a:noFill/>
          </a:ln>
        </p:spPr>
        <p:txBody>
          <a:bodyPr wrap="square" rtlCol="0">
            <a:spAutoFit/>
          </a:bodyPr>
          <a:lstStyle/>
          <a:p>
            <a:pPr lvl="0"/>
            <a:r>
              <a:rPr lang="sv-SE" sz="1600" dirty="0">
                <a:solidFill>
                  <a:srgbClr val="000000"/>
                </a:solidFill>
                <a:latin typeface="Book Antiqua" panose="02040602050305030304" pitchFamily="18" charset="0"/>
              </a:rPr>
              <a:t>1. </a:t>
            </a:r>
            <a:r>
              <a:rPr lang="sv-SE" sz="1600" dirty="0" smtClean="0">
                <a:solidFill>
                  <a:srgbClr val="000000"/>
                </a:solidFill>
                <a:latin typeface="Book Antiqua" panose="02040602050305030304" pitchFamily="18" charset="0"/>
              </a:rPr>
              <a:t>McDonalds </a:t>
            </a:r>
            <a:r>
              <a:rPr lang="sv-SE" sz="1600" dirty="0">
                <a:solidFill>
                  <a:srgbClr val="000000"/>
                </a:solidFill>
                <a:latin typeface="Book Antiqua" panose="02040602050305030304" pitchFamily="18" charset="0"/>
              </a:rPr>
              <a:t>är en klassisk </a:t>
            </a:r>
            <a:r>
              <a:rPr lang="sv-SE" sz="1600" dirty="0" smtClean="0">
                <a:solidFill>
                  <a:srgbClr val="000000"/>
                </a:solidFill>
                <a:latin typeface="Book Antiqua" panose="02040602050305030304" pitchFamily="18" charset="0"/>
              </a:rPr>
              <a:t>målvaktsuppvärmning </a:t>
            </a:r>
            <a:r>
              <a:rPr lang="sv-SE" sz="1600" dirty="0">
                <a:solidFill>
                  <a:srgbClr val="000000"/>
                </a:solidFill>
                <a:latin typeface="Book Antiqua" panose="02040602050305030304" pitchFamily="18" charset="0"/>
              </a:rPr>
              <a:t>som innehåller både passning och skott. Spelarna står i varsitt hörn med bollar och passar diagonalt över till löpande spelare. När man passat så springer man och får i sin tur en passning osv. Anpassa längden på löpningen och skottavståndet beroende på spelarnas förmåga. Sätt gärna ut koner de första gångerna så att spelarna vet var de </a:t>
            </a:r>
            <a:r>
              <a:rPr lang="sv-SE" sz="1600" dirty="0" smtClean="0">
                <a:solidFill>
                  <a:srgbClr val="000000"/>
                </a:solidFill>
                <a:latin typeface="Book Antiqua" panose="02040602050305030304" pitchFamily="18" charset="0"/>
              </a:rPr>
              <a:t>ska </a:t>
            </a:r>
            <a:r>
              <a:rPr lang="sv-SE" sz="1600" dirty="0">
                <a:solidFill>
                  <a:srgbClr val="000000"/>
                </a:solidFill>
                <a:latin typeface="Book Antiqua" panose="02040602050305030304" pitchFamily="18" charset="0"/>
              </a:rPr>
              <a:t>ta vägen. </a:t>
            </a:r>
          </a:p>
        </p:txBody>
      </p:sp>
      <p:sp>
        <p:nvSpPr>
          <p:cNvPr id="9" name="Multiplicera 8"/>
          <p:cNvSpPr/>
          <p:nvPr/>
        </p:nvSpPr>
        <p:spPr>
          <a:xfrm flipV="1">
            <a:off x="571472"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Multiplicera 9"/>
          <p:cNvSpPr/>
          <p:nvPr/>
        </p:nvSpPr>
        <p:spPr>
          <a:xfrm flipV="1">
            <a:off x="785786"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571472" y="9286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1357290" y="26431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Likbent triangel 12"/>
          <p:cNvSpPr/>
          <p:nvPr/>
        </p:nvSpPr>
        <p:spPr>
          <a:xfrm>
            <a:off x="785786" y="285749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4" name="Bildobjekt 13" descr="Boll.png"/>
          <p:cNvPicPr>
            <a:picLocks noChangeAspect="1"/>
          </p:cNvPicPr>
          <p:nvPr/>
        </p:nvPicPr>
        <p:blipFill>
          <a:blip r:embed="rId4" cstate="print"/>
          <a:stretch>
            <a:fillRect/>
          </a:stretch>
        </p:blipFill>
        <p:spPr>
          <a:xfrm>
            <a:off x="796269" y="1142984"/>
            <a:ext cx="60955" cy="85337"/>
          </a:xfrm>
          <a:prstGeom prst="rect">
            <a:avLst/>
          </a:prstGeom>
        </p:spPr>
      </p:pic>
      <p:pic>
        <p:nvPicPr>
          <p:cNvPr id="15" name="Bildobjekt 14" descr="Boll.png"/>
          <p:cNvPicPr>
            <a:picLocks noChangeAspect="1"/>
          </p:cNvPicPr>
          <p:nvPr/>
        </p:nvPicPr>
        <p:blipFill>
          <a:blip r:embed="rId4" cstate="print"/>
          <a:stretch>
            <a:fillRect/>
          </a:stretch>
        </p:blipFill>
        <p:spPr>
          <a:xfrm>
            <a:off x="928662" y="1200523"/>
            <a:ext cx="60955" cy="85337"/>
          </a:xfrm>
          <a:prstGeom prst="rect">
            <a:avLst/>
          </a:prstGeom>
        </p:spPr>
      </p:pic>
      <p:pic>
        <p:nvPicPr>
          <p:cNvPr id="16" name="Bildobjekt 15" descr="Boll.png"/>
          <p:cNvPicPr>
            <a:picLocks noChangeAspect="1"/>
          </p:cNvPicPr>
          <p:nvPr/>
        </p:nvPicPr>
        <p:blipFill>
          <a:blip r:embed="rId4" cstate="print"/>
          <a:stretch>
            <a:fillRect/>
          </a:stretch>
        </p:blipFill>
        <p:spPr>
          <a:xfrm>
            <a:off x="1071538" y="928670"/>
            <a:ext cx="60955" cy="85337"/>
          </a:xfrm>
          <a:prstGeom prst="rect">
            <a:avLst/>
          </a:prstGeom>
        </p:spPr>
      </p:pic>
      <p:pic>
        <p:nvPicPr>
          <p:cNvPr id="17" name="Bildobjekt 16" descr="Boll.png"/>
          <p:cNvPicPr>
            <a:picLocks noChangeAspect="1"/>
          </p:cNvPicPr>
          <p:nvPr/>
        </p:nvPicPr>
        <p:blipFill>
          <a:blip r:embed="rId4" cstate="print"/>
          <a:stretch>
            <a:fillRect/>
          </a:stretch>
        </p:blipFill>
        <p:spPr>
          <a:xfrm>
            <a:off x="1071538" y="1057647"/>
            <a:ext cx="60955" cy="85337"/>
          </a:xfrm>
          <a:prstGeom prst="rect">
            <a:avLst/>
          </a:prstGeom>
        </p:spPr>
      </p:pic>
      <p:pic>
        <p:nvPicPr>
          <p:cNvPr id="18" name="Bildobjekt 17" descr="Boll.png"/>
          <p:cNvPicPr>
            <a:picLocks noChangeAspect="1"/>
          </p:cNvPicPr>
          <p:nvPr/>
        </p:nvPicPr>
        <p:blipFill>
          <a:blip r:embed="rId4" cstate="print"/>
          <a:stretch>
            <a:fillRect/>
          </a:stretch>
        </p:blipFill>
        <p:spPr>
          <a:xfrm>
            <a:off x="714348" y="1500174"/>
            <a:ext cx="60955" cy="85337"/>
          </a:xfrm>
          <a:prstGeom prst="rect">
            <a:avLst/>
          </a:prstGeom>
        </p:spPr>
      </p:pic>
      <p:pic>
        <p:nvPicPr>
          <p:cNvPr id="19" name="Bildobjekt 18" descr="Skott.png"/>
          <p:cNvPicPr>
            <a:picLocks noChangeAspect="1"/>
          </p:cNvPicPr>
          <p:nvPr/>
        </p:nvPicPr>
        <p:blipFill>
          <a:blip r:embed="rId5" cstate="print"/>
          <a:stretch>
            <a:fillRect/>
          </a:stretch>
        </p:blipFill>
        <p:spPr>
          <a:xfrm rot="1175849">
            <a:off x="1476358" y="2044868"/>
            <a:ext cx="324000" cy="623281"/>
          </a:xfrm>
          <a:prstGeom prst="rect">
            <a:avLst/>
          </a:prstGeom>
        </p:spPr>
      </p:pic>
      <p:sp>
        <p:nvSpPr>
          <p:cNvPr id="20" name="textruta 19"/>
          <p:cNvSpPr txBox="1"/>
          <p:nvPr/>
        </p:nvSpPr>
        <p:spPr>
          <a:xfrm>
            <a:off x="4714875" y="4286256"/>
            <a:ext cx="5326899" cy="2092881"/>
          </a:xfrm>
          <a:prstGeom prst="rect">
            <a:avLst/>
          </a:prstGeom>
          <a:noFill/>
        </p:spPr>
        <p:txBody>
          <a:bodyPr wrap="square" rtlCol="0">
            <a:spAutoFit/>
          </a:bodyPr>
          <a:lstStyle/>
          <a:p>
            <a:pPr lvl="0"/>
            <a:r>
              <a:rPr lang="sv-SE" sz="1600" dirty="0">
                <a:solidFill>
                  <a:srgbClr val="000000"/>
                </a:solidFill>
                <a:latin typeface="Book Antiqua" panose="02040602050305030304" pitchFamily="18" charset="0"/>
              </a:rPr>
              <a:t>2. En annan klassisk målvaktsuppvärmning är att ha spelare i ett hörn och sedan passa till </a:t>
            </a:r>
            <a:r>
              <a:rPr lang="sv-SE" sz="1600" dirty="0">
                <a:latin typeface="Book Antiqua" panose="02040602050305030304" pitchFamily="18" charset="0"/>
              </a:rPr>
              <a:t>personen framför sig. Denna övning går att höja tempot på genom att springa med två spelare vilket gör att man passar till den som </a:t>
            </a:r>
            <a:r>
              <a:rPr lang="sv-SE" sz="1600" dirty="0">
                <a:solidFill>
                  <a:srgbClr val="000000"/>
                </a:solidFill>
                <a:latin typeface="Book Antiqua" panose="02040602050305030304" pitchFamily="18" charset="0"/>
              </a:rPr>
              <a:t>är två platser framför sig. Anpassa även här längden i löpning och skott för att göra det lagom svårt för spelarna.</a:t>
            </a:r>
          </a:p>
          <a:p>
            <a:endParaRPr lang="sv-SE" dirty="0">
              <a:latin typeface="Book Antiqua" panose="02040602050305030304" pitchFamily="18" charset="0"/>
            </a:endParaRPr>
          </a:p>
        </p:txBody>
      </p:sp>
      <p:cxnSp>
        <p:nvCxnSpPr>
          <p:cNvPr id="21" name="Rak pil 20"/>
          <p:cNvCxnSpPr/>
          <p:nvPr/>
        </p:nvCxnSpPr>
        <p:spPr>
          <a:xfrm rot="16200000" flipH="1">
            <a:off x="-107189" y="2321711"/>
            <a:ext cx="1571636" cy="7143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cxnSp>
        <p:nvCxnSpPr>
          <p:cNvPr id="22" name="Rak pil 21"/>
          <p:cNvCxnSpPr/>
          <p:nvPr/>
        </p:nvCxnSpPr>
        <p:spPr>
          <a:xfrm flipV="1">
            <a:off x="785786" y="2928934"/>
            <a:ext cx="500066" cy="142876"/>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23" name="Multiplicera 22"/>
          <p:cNvSpPr/>
          <p:nvPr/>
        </p:nvSpPr>
        <p:spPr>
          <a:xfrm flipV="1">
            <a:off x="3929058" y="9381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4143372" y="11429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3786182" y="7143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Likbent triangel 25"/>
          <p:cNvSpPr/>
          <p:nvPr/>
        </p:nvSpPr>
        <p:spPr>
          <a:xfrm>
            <a:off x="4000496" y="12858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7" name="Likbent triangel 26"/>
          <p:cNvSpPr/>
          <p:nvPr/>
        </p:nvSpPr>
        <p:spPr>
          <a:xfrm>
            <a:off x="4000496" y="285749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28" name="Bildobjekt 27" descr="Boll.png"/>
          <p:cNvPicPr>
            <a:picLocks noChangeAspect="1"/>
          </p:cNvPicPr>
          <p:nvPr/>
        </p:nvPicPr>
        <p:blipFill>
          <a:blip r:embed="rId4" cstate="print"/>
          <a:stretch>
            <a:fillRect/>
          </a:stretch>
        </p:blipFill>
        <p:spPr>
          <a:xfrm>
            <a:off x="3725227" y="928670"/>
            <a:ext cx="60955" cy="85337"/>
          </a:xfrm>
          <a:prstGeom prst="rect">
            <a:avLst/>
          </a:prstGeom>
        </p:spPr>
      </p:pic>
      <p:pic>
        <p:nvPicPr>
          <p:cNvPr id="29" name="Bildobjekt 28" descr="Boll.png"/>
          <p:cNvPicPr>
            <a:picLocks noChangeAspect="1"/>
          </p:cNvPicPr>
          <p:nvPr/>
        </p:nvPicPr>
        <p:blipFill>
          <a:blip r:embed="rId4" cstate="print"/>
          <a:stretch>
            <a:fillRect/>
          </a:stretch>
        </p:blipFill>
        <p:spPr>
          <a:xfrm>
            <a:off x="3877627" y="1081070"/>
            <a:ext cx="60955" cy="85337"/>
          </a:xfrm>
          <a:prstGeom prst="rect">
            <a:avLst/>
          </a:prstGeom>
        </p:spPr>
      </p:pic>
      <p:pic>
        <p:nvPicPr>
          <p:cNvPr id="30" name="Bildobjekt 29" descr="Boll.png"/>
          <p:cNvPicPr>
            <a:picLocks noChangeAspect="1"/>
          </p:cNvPicPr>
          <p:nvPr/>
        </p:nvPicPr>
        <p:blipFill>
          <a:blip r:embed="rId4" cstate="print"/>
          <a:stretch>
            <a:fillRect/>
          </a:stretch>
        </p:blipFill>
        <p:spPr>
          <a:xfrm>
            <a:off x="3571868" y="6215082"/>
            <a:ext cx="60955" cy="85337"/>
          </a:xfrm>
          <a:prstGeom prst="rect">
            <a:avLst/>
          </a:prstGeom>
        </p:spPr>
      </p:pic>
      <p:pic>
        <p:nvPicPr>
          <p:cNvPr id="31" name="Bildobjekt 30" descr="Boll.png"/>
          <p:cNvPicPr>
            <a:picLocks noChangeAspect="1"/>
          </p:cNvPicPr>
          <p:nvPr/>
        </p:nvPicPr>
        <p:blipFill>
          <a:blip r:embed="rId4" cstate="print"/>
          <a:stretch>
            <a:fillRect/>
          </a:stretch>
        </p:blipFill>
        <p:spPr>
          <a:xfrm>
            <a:off x="4296731" y="1428736"/>
            <a:ext cx="60955" cy="85337"/>
          </a:xfrm>
          <a:prstGeom prst="rect">
            <a:avLst/>
          </a:prstGeom>
        </p:spPr>
      </p:pic>
      <p:cxnSp>
        <p:nvCxnSpPr>
          <p:cNvPr id="32" name="Rak 31"/>
          <p:cNvCxnSpPr/>
          <p:nvPr/>
        </p:nvCxnSpPr>
        <p:spPr>
          <a:xfrm flipV="1">
            <a:off x="1643042" y="2643182"/>
            <a:ext cx="285752" cy="14287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3" name="Rak 32"/>
          <p:cNvCxnSpPr/>
          <p:nvPr/>
        </p:nvCxnSpPr>
        <p:spPr>
          <a:xfrm flipV="1">
            <a:off x="2500298" y="2214554"/>
            <a:ext cx="285752" cy="14287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4" name="Rak 33"/>
          <p:cNvCxnSpPr/>
          <p:nvPr/>
        </p:nvCxnSpPr>
        <p:spPr>
          <a:xfrm flipV="1">
            <a:off x="2071670" y="2428868"/>
            <a:ext cx="285752" cy="14287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5" name="Rak 34"/>
          <p:cNvCxnSpPr/>
          <p:nvPr/>
        </p:nvCxnSpPr>
        <p:spPr>
          <a:xfrm flipV="1">
            <a:off x="2928926" y="2000240"/>
            <a:ext cx="285752" cy="14287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6" name="Rak 35"/>
          <p:cNvCxnSpPr/>
          <p:nvPr/>
        </p:nvCxnSpPr>
        <p:spPr>
          <a:xfrm flipV="1">
            <a:off x="3286116" y="1785926"/>
            <a:ext cx="285752" cy="14287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7" name="Rak 36"/>
          <p:cNvCxnSpPr/>
          <p:nvPr/>
        </p:nvCxnSpPr>
        <p:spPr>
          <a:xfrm flipV="1">
            <a:off x="3714744" y="1571612"/>
            <a:ext cx="285752" cy="14287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8" name="Rak pil 37"/>
          <p:cNvCxnSpPr/>
          <p:nvPr/>
        </p:nvCxnSpPr>
        <p:spPr>
          <a:xfrm rot="5400000">
            <a:off x="4000496" y="1857364"/>
            <a:ext cx="428628" cy="158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39" name="Likbent triangel 38"/>
          <p:cNvSpPr/>
          <p:nvPr/>
        </p:nvSpPr>
        <p:spPr>
          <a:xfrm>
            <a:off x="3786182" y="585789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0" name="Likbent triangel 39"/>
          <p:cNvSpPr/>
          <p:nvPr/>
        </p:nvSpPr>
        <p:spPr>
          <a:xfrm>
            <a:off x="3786182" y="421481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1" name="Multiplicera 40"/>
          <p:cNvSpPr/>
          <p:nvPr/>
        </p:nvSpPr>
        <p:spPr>
          <a:xfrm flipV="1">
            <a:off x="3929058" y="55007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2" name="Multiplicera 41"/>
          <p:cNvSpPr/>
          <p:nvPr/>
        </p:nvSpPr>
        <p:spPr>
          <a:xfrm flipV="1">
            <a:off x="3929058" y="57864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3" name="Multiplicera 42"/>
          <p:cNvSpPr/>
          <p:nvPr/>
        </p:nvSpPr>
        <p:spPr>
          <a:xfrm flipV="1">
            <a:off x="3929058" y="61436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4" name="Multiplicera 43"/>
          <p:cNvSpPr/>
          <p:nvPr/>
        </p:nvSpPr>
        <p:spPr>
          <a:xfrm flipV="1">
            <a:off x="3286116" y="42148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45" name="Rak pil 44"/>
          <p:cNvCxnSpPr/>
          <p:nvPr/>
        </p:nvCxnSpPr>
        <p:spPr>
          <a:xfrm rot="16200000" flipV="1">
            <a:off x="3286116" y="4786322"/>
            <a:ext cx="1500198" cy="7143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cxnSp>
        <p:nvCxnSpPr>
          <p:cNvPr id="46" name="Rak pil 45"/>
          <p:cNvCxnSpPr/>
          <p:nvPr/>
        </p:nvCxnSpPr>
        <p:spPr>
          <a:xfrm rot="10800000" flipV="1">
            <a:off x="3500430" y="4000504"/>
            <a:ext cx="500066" cy="285752"/>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pic>
        <p:nvPicPr>
          <p:cNvPr id="47" name="Bildobjekt 46" descr="Boll.png"/>
          <p:cNvPicPr>
            <a:picLocks noChangeAspect="1"/>
          </p:cNvPicPr>
          <p:nvPr/>
        </p:nvPicPr>
        <p:blipFill>
          <a:blip r:embed="rId4" cstate="print"/>
          <a:stretch>
            <a:fillRect/>
          </a:stretch>
        </p:blipFill>
        <p:spPr>
          <a:xfrm>
            <a:off x="3938582" y="1424361"/>
            <a:ext cx="60955" cy="85337"/>
          </a:xfrm>
          <a:prstGeom prst="rect">
            <a:avLst/>
          </a:prstGeom>
        </p:spPr>
      </p:pic>
      <p:pic>
        <p:nvPicPr>
          <p:cNvPr id="48" name="Bildobjekt 47" descr="Boll.png"/>
          <p:cNvPicPr>
            <a:picLocks noChangeAspect="1"/>
          </p:cNvPicPr>
          <p:nvPr/>
        </p:nvPicPr>
        <p:blipFill>
          <a:blip r:embed="rId4" cstate="print"/>
          <a:stretch>
            <a:fillRect/>
          </a:stretch>
        </p:blipFill>
        <p:spPr>
          <a:xfrm>
            <a:off x="3938582" y="6296044"/>
            <a:ext cx="60955" cy="85337"/>
          </a:xfrm>
          <a:prstGeom prst="rect">
            <a:avLst/>
          </a:prstGeom>
        </p:spPr>
      </p:pic>
      <p:pic>
        <p:nvPicPr>
          <p:cNvPr id="49" name="Bildobjekt 48" descr="Boll.png"/>
          <p:cNvPicPr>
            <a:picLocks noChangeAspect="1"/>
          </p:cNvPicPr>
          <p:nvPr/>
        </p:nvPicPr>
        <p:blipFill>
          <a:blip r:embed="rId4" cstate="print"/>
          <a:stretch>
            <a:fillRect/>
          </a:stretch>
        </p:blipFill>
        <p:spPr>
          <a:xfrm>
            <a:off x="3786182" y="6143644"/>
            <a:ext cx="60955" cy="85337"/>
          </a:xfrm>
          <a:prstGeom prst="rect">
            <a:avLst/>
          </a:prstGeom>
        </p:spPr>
      </p:pic>
      <p:pic>
        <p:nvPicPr>
          <p:cNvPr id="50" name="Bildobjekt 49" descr="Boll.png"/>
          <p:cNvPicPr>
            <a:picLocks noChangeAspect="1"/>
          </p:cNvPicPr>
          <p:nvPr/>
        </p:nvPicPr>
        <p:blipFill>
          <a:blip r:embed="rId4" cstate="print"/>
          <a:stretch>
            <a:fillRect/>
          </a:stretch>
        </p:blipFill>
        <p:spPr>
          <a:xfrm>
            <a:off x="3724268" y="6367482"/>
            <a:ext cx="60955" cy="85337"/>
          </a:xfrm>
          <a:prstGeom prst="rect">
            <a:avLst/>
          </a:prstGeom>
        </p:spPr>
      </p:pic>
      <p:pic>
        <p:nvPicPr>
          <p:cNvPr id="51" name="Bildobjekt 50" descr="Boll.png"/>
          <p:cNvPicPr>
            <a:picLocks noChangeAspect="1"/>
          </p:cNvPicPr>
          <p:nvPr/>
        </p:nvPicPr>
        <p:blipFill>
          <a:blip r:embed="rId4" cstate="print"/>
          <a:stretch>
            <a:fillRect/>
          </a:stretch>
        </p:blipFill>
        <p:spPr>
          <a:xfrm>
            <a:off x="3939541" y="5786454"/>
            <a:ext cx="60955" cy="85337"/>
          </a:xfrm>
          <a:prstGeom prst="rect">
            <a:avLst/>
          </a:prstGeom>
        </p:spPr>
      </p:pic>
      <p:cxnSp>
        <p:nvCxnSpPr>
          <p:cNvPr id="52" name="Rak 51"/>
          <p:cNvCxnSpPr>
            <a:stCxn id="51" idx="0"/>
          </p:cNvCxnSpPr>
          <p:nvPr/>
        </p:nvCxnSpPr>
        <p:spPr>
          <a:xfrm rot="16200000" flipV="1">
            <a:off x="3806663" y="5623097"/>
            <a:ext cx="214314" cy="11239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Rak 52"/>
          <p:cNvCxnSpPr/>
          <p:nvPr/>
        </p:nvCxnSpPr>
        <p:spPr>
          <a:xfrm rot="16200000" flipV="1">
            <a:off x="3663786" y="5265907"/>
            <a:ext cx="214314" cy="11239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Rak 53"/>
          <p:cNvCxnSpPr/>
          <p:nvPr/>
        </p:nvCxnSpPr>
        <p:spPr>
          <a:xfrm rot="16200000" flipV="1">
            <a:off x="3520910" y="4980155"/>
            <a:ext cx="214314" cy="11239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Rak 54"/>
          <p:cNvCxnSpPr/>
          <p:nvPr/>
        </p:nvCxnSpPr>
        <p:spPr>
          <a:xfrm rot="16200000" flipV="1">
            <a:off x="3378034" y="4694403"/>
            <a:ext cx="214314" cy="11239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56" name="Bildobjekt 55" descr="Skott.png"/>
          <p:cNvPicPr>
            <a:picLocks noChangeAspect="1"/>
          </p:cNvPicPr>
          <p:nvPr/>
        </p:nvPicPr>
        <p:blipFill>
          <a:blip r:embed="rId5" cstate="print"/>
          <a:stretch>
            <a:fillRect/>
          </a:stretch>
        </p:blipFill>
        <p:spPr>
          <a:xfrm rot="11984399">
            <a:off x="2953225" y="4465534"/>
            <a:ext cx="324000" cy="623281"/>
          </a:xfrm>
          <a:prstGeom prst="rect">
            <a:avLst/>
          </a:prstGeom>
        </p:spPr>
      </p:pic>
    </p:spTree>
    <p:extLst>
      <p:ext uri="{BB962C8B-B14F-4D97-AF65-F5344CB8AC3E}">
        <p14:creationId xmlns:p14="http://schemas.microsoft.com/office/powerpoint/2010/main" val="35363664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40594" y="131926"/>
            <a:ext cx="4747953" cy="1325563"/>
          </a:xfrm>
        </p:spPr>
        <p:txBody>
          <a:bodyPr>
            <a:normAutofit/>
          </a:bodyPr>
          <a:lstStyle/>
          <a:p>
            <a:r>
              <a:rPr lang="sv-SE" sz="2800" dirty="0" smtClean="0">
                <a:solidFill>
                  <a:srgbClr val="990033"/>
                </a:solidFill>
                <a:latin typeface="Book Antiqua" panose="02040602050305030304" pitchFamily="18" charset="0"/>
              </a:rPr>
              <a:t>Syfte; Reaktion/balans</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4714875" y="1399169"/>
            <a:ext cx="4952827" cy="1569660"/>
          </a:xfrm>
          <a:prstGeom prst="rect">
            <a:avLst/>
          </a:prstGeom>
          <a:noFill/>
        </p:spPr>
        <p:txBody>
          <a:bodyPr wrap="square" rtlCol="0">
            <a:spAutoFit/>
          </a:bodyPr>
          <a:lstStyle/>
          <a:p>
            <a:pPr lvl="0"/>
            <a:r>
              <a:rPr lang="sv-SE" sz="1600" dirty="0">
                <a:latin typeface="Book Antiqua" panose="02040602050305030304" pitchFamily="18" charset="0"/>
              </a:rPr>
              <a:t>1. Spelaren passar inte till ledaren förrän ledaren ropar: passa, sitt namn eller annat som du som ledare tycker är lämpligt. Spelaren går sedan mot mål för avslut. Det bli lite bollkontroll i denna övningen men ditt syfte är reaktion. Var noga med att spelaren inte får passa för än du ropar.</a:t>
            </a:r>
            <a:endParaRPr lang="sv-SE" dirty="0">
              <a:solidFill>
                <a:schemeClr val="bg1">
                  <a:lumMod val="50000"/>
                </a:schemeClr>
              </a:solidFill>
              <a:latin typeface="Book Antiqua" panose="02040602050305030304" pitchFamily="18" charset="0"/>
            </a:endParaRPr>
          </a:p>
        </p:txBody>
      </p:sp>
      <p:cxnSp>
        <p:nvCxnSpPr>
          <p:cNvPr id="7" name="Rak 7"/>
          <p:cNvCxnSpPr/>
          <p:nvPr/>
        </p:nvCxnSpPr>
        <p:spPr>
          <a:xfrm>
            <a:off x="3000364" y="2928934"/>
            <a:ext cx="214314" cy="71438"/>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 name="textruta 7"/>
          <p:cNvSpPr txBox="1"/>
          <p:nvPr/>
        </p:nvSpPr>
        <p:spPr>
          <a:xfrm>
            <a:off x="4714876" y="4000504"/>
            <a:ext cx="5252084" cy="1323439"/>
          </a:xfrm>
          <a:prstGeom prst="rect">
            <a:avLst/>
          </a:prstGeom>
          <a:noFill/>
        </p:spPr>
        <p:txBody>
          <a:bodyPr wrap="square" rtlCol="0">
            <a:spAutoFit/>
          </a:bodyPr>
          <a:lstStyle/>
          <a:p>
            <a:pPr lvl="0"/>
            <a:r>
              <a:rPr lang="sv-SE" sz="1600" dirty="0">
                <a:latin typeface="Book Antiqua" panose="02040602050305030304" pitchFamily="18" charset="0"/>
              </a:rPr>
              <a:t>2. Spelarna kommer mot bänken från sidan med boll och passar till spelaren som kliver ner från bänken. De skall alltså inte gå på bänken med bollen utan nu bara lära sig att gå på bänken. När de fått passningen går de in i banan och skjuter. </a:t>
            </a:r>
            <a:endParaRPr lang="sv-SE" dirty="0">
              <a:latin typeface="Book Antiqua" panose="02040602050305030304" pitchFamily="18" charset="0"/>
            </a:endParaRPr>
          </a:p>
        </p:txBody>
      </p:sp>
      <p:sp>
        <p:nvSpPr>
          <p:cNvPr id="9" name="Likbent triangel 8"/>
          <p:cNvSpPr/>
          <p:nvPr/>
        </p:nvSpPr>
        <p:spPr>
          <a:xfrm>
            <a:off x="2071670" y="421481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0" name="Multiplicera 9"/>
          <p:cNvSpPr/>
          <p:nvPr/>
        </p:nvSpPr>
        <p:spPr>
          <a:xfrm flipV="1">
            <a:off x="3214678" y="292893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1" name="Bildobjekt 10" descr="Boll.png"/>
          <p:cNvPicPr>
            <a:picLocks noChangeAspect="1"/>
          </p:cNvPicPr>
          <p:nvPr/>
        </p:nvPicPr>
        <p:blipFill>
          <a:blip r:embed="rId4" cstate="print"/>
          <a:stretch>
            <a:fillRect/>
          </a:stretch>
        </p:blipFill>
        <p:spPr>
          <a:xfrm>
            <a:off x="3428992" y="2928934"/>
            <a:ext cx="60955" cy="85337"/>
          </a:xfrm>
          <a:prstGeom prst="rect">
            <a:avLst/>
          </a:prstGeom>
        </p:spPr>
      </p:pic>
      <p:sp>
        <p:nvSpPr>
          <p:cNvPr id="12" name="Multiplicera 11"/>
          <p:cNvSpPr/>
          <p:nvPr/>
        </p:nvSpPr>
        <p:spPr>
          <a:xfrm flipV="1">
            <a:off x="221454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3367078" y="308133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3519478" y="323373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5" name="Bildobjekt 14" descr="Boll.png"/>
          <p:cNvPicPr>
            <a:picLocks noChangeAspect="1"/>
          </p:cNvPicPr>
          <p:nvPr/>
        </p:nvPicPr>
        <p:blipFill>
          <a:blip r:embed="rId4" cstate="print"/>
          <a:stretch>
            <a:fillRect/>
          </a:stretch>
        </p:blipFill>
        <p:spPr>
          <a:xfrm>
            <a:off x="3581392" y="3081334"/>
            <a:ext cx="60955" cy="85337"/>
          </a:xfrm>
          <a:prstGeom prst="rect">
            <a:avLst/>
          </a:prstGeom>
        </p:spPr>
      </p:pic>
      <p:pic>
        <p:nvPicPr>
          <p:cNvPr id="16" name="Bildobjekt 15" descr="Boll.png"/>
          <p:cNvPicPr>
            <a:picLocks noChangeAspect="1"/>
          </p:cNvPicPr>
          <p:nvPr/>
        </p:nvPicPr>
        <p:blipFill>
          <a:blip r:embed="rId4" cstate="print"/>
          <a:stretch>
            <a:fillRect/>
          </a:stretch>
        </p:blipFill>
        <p:spPr>
          <a:xfrm>
            <a:off x="3582351" y="2928934"/>
            <a:ext cx="60955" cy="85337"/>
          </a:xfrm>
          <a:prstGeom prst="rect">
            <a:avLst/>
          </a:prstGeom>
        </p:spPr>
      </p:pic>
      <p:pic>
        <p:nvPicPr>
          <p:cNvPr id="17" name="Bildobjekt 16" descr="Boll.png"/>
          <p:cNvPicPr>
            <a:picLocks noChangeAspect="1"/>
          </p:cNvPicPr>
          <p:nvPr/>
        </p:nvPicPr>
        <p:blipFill>
          <a:blip r:embed="rId4" cstate="print"/>
          <a:stretch>
            <a:fillRect/>
          </a:stretch>
        </p:blipFill>
        <p:spPr>
          <a:xfrm>
            <a:off x="3733792" y="3233734"/>
            <a:ext cx="60955" cy="85337"/>
          </a:xfrm>
          <a:prstGeom prst="rect">
            <a:avLst/>
          </a:prstGeom>
        </p:spPr>
      </p:pic>
      <p:sp>
        <p:nvSpPr>
          <p:cNvPr id="18" name="textruta 17"/>
          <p:cNvSpPr txBox="1"/>
          <p:nvPr/>
        </p:nvSpPr>
        <p:spPr>
          <a:xfrm>
            <a:off x="2214546" y="2357430"/>
            <a:ext cx="282450" cy="369332"/>
          </a:xfrm>
          <a:prstGeom prst="rect">
            <a:avLst/>
          </a:prstGeom>
          <a:noFill/>
        </p:spPr>
        <p:txBody>
          <a:bodyPr wrap="none" rtlCol="0">
            <a:spAutoFit/>
          </a:bodyPr>
          <a:lstStyle/>
          <a:p>
            <a:r>
              <a:rPr lang="sv-SE" b="1" dirty="0"/>
              <a:t>L</a:t>
            </a:r>
          </a:p>
        </p:txBody>
      </p:sp>
      <p:cxnSp>
        <p:nvCxnSpPr>
          <p:cNvPr id="19" name="Rak 19"/>
          <p:cNvCxnSpPr/>
          <p:nvPr/>
        </p:nvCxnSpPr>
        <p:spPr>
          <a:xfrm>
            <a:off x="2714612" y="2786058"/>
            <a:ext cx="214314" cy="71438"/>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0" name="Rak 20"/>
          <p:cNvCxnSpPr/>
          <p:nvPr/>
        </p:nvCxnSpPr>
        <p:spPr>
          <a:xfrm>
            <a:off x="2428860" y="2643182"/>
            <a:ext cx="214314" cy="71438"/>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1" name="Rak 21"/>
          <p:cNvCxnSpPr/>
          <p:nvPr/>
        </p:nvCxnSpPr>
        <p:spPr>
          <a:xfrm>
            <a:off x="2500298" y="2500306"/>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2" name="Rak 22"/>
          <p:cNvCxnSpPr/>
          <p:nvPr/>
        </p:nvCxnSpPr>
        <p:spPr>
          <a:xfrm>
            <a:off x="2857488" y="2500306"/>
            <a:ext cx="2143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3" name="Rak pil 23"/>
          <p:cNvCxnSpPr/>
          <p:nvPr/>
        </p:nvCxnSpPr>
        <p:spPr>
          <a:xfrm rot="16200000" flipV="1">
            <a:off x="3071802" y="2643182"/>
            <a:ext cx="285752"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4" name="Multiplicera 23"/>
          <p:cNvSpPr/>
          <p:nvPr/>
        </p:nvSpPr>
        <p:spPr>
          <a:xfrm flipV="1">
            <a:off x="3143240" y="22859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Frihandsfigur 24"/>
          <p:cNvSpPr/>
          <p:nvPr/>
        </p:nvSpPr>
        <p:spPr>
          <a:xfrm>
            <a:off x="2629437" y="1378039"/>
            <a:ext cx="641797" cy="953037"/>
          </a:xfrm>
          <a:custGeom>
            <a:avLst/>
            <a:gdLst>
              <a:gd name="connsiteX0" fmla="*/ 641797 w 641797"/>
              <a:gd name="connsiteY0" fmla="*/ 953037 h 953037"/>
              <a:gd name="connsiteX1" fmla="*/ 397098 w 641797"/>
              <a:gd name="connsiteY1" fmla="*/ 914400 h 953037"/>
              <a:gd name="connsiteX2" fmla="*/ 513008 w 641797"/>
              <a:gd name="connsiteY2" fmla="*/ 785612 h 953037"/>
              <a:gd name="connsiteX3" fmla="*/ 345583 w 641797"/>
              <a:gd name="connsiteY3" fmla="*/ 656823 h 953037"/>
              <a:gd name="connsiteX4" fmla="*/ 371340 w 641797"/>
              <a:gd name="connsiteY4" fmla="*/ 489398 h 953037"/>
              <a:gd name="connsiteX5" fmla="*/ 139521 w 641797"/>
              <a:gd name="connsiteY5" fmla="*/ 386367 h 953037"/>
              <a:gd name="connsiteX6" fmla="*/ 255431 w 641797"/>
              <a:gd name="connsiteY6" fmla="*/ 180305 h 953037"/>
              <a:gd name="connsiteX7" fmla="*/ 36490 w 641797"/>
              <a:gd name="connsiteY7" fmla="*/ 64395 h 953037"/>
              <a:gd name="connsiteX8" fmla="*/ 36490 w 641797"/>
              <a:gd name="connsiteY8" fmla="*/ 0 h 9530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1797" h="953037">
                <a:moveTo>
                  <a:pt x="641797" y="953037"/>
                </a:moveTo>
                <a:cubicBezTo>
                  <a:pt x="530180" y="947670"/>
                  <a:pt x="418563" y="942304"/>
                  <a:pt x="397098" y="914400"/>
                </a:cubicBezTo>
                <a:cubicBezTo>
                  <a:pt x="375633" y="886496"/>
                  <a:pt x="521594" y="828541"/>
                  <a:pt x="513008" y="785612"/>
                </a:cubicBezTo>
                <a:cubicBezTo>
                  <a:pt x="504422" y="742683"/>
                  <a:pt x="369194" y="706192"/>
                  <a:pt x="345583" y="656823"/>
                </a:cubicBezTo>
                <a:cubicBezTo>
                  <a:pt x="321972" y="607454"/>
                  <a:pt x="405684" y="534474"/>
                  <a:pt x="371340" y="489398"/>
                </a:cubicBezTo>
                <a:cubicBezTo>
                  <a:pt x="336996" y="444322"/>
                  <a:pt x="158839" y="437882"/>
                  <a:pt x="139521" y="386367"/>
                </a:cubicBezTo>
                <a:cubicBezTo>
                  <a:pt x="120203" y="334852"/>
                  <a:pt x="272603" y="233967"/>
                  <a:pt x="255431" y="180305"/>
                </a:cubicBezTo>
                <a:cubicBezTo>
                  <a:pt x="238259" y="126643"/>
                  <a:pt x="72980" y="94446"/>
                  <a:pt x="36490" y="64395"/>
                </a:cubicBezTo>
                <a:cubicBezTo>
                  <a:pt x="0" y="34344"/>
                  <a:pt x="18245" y="17172"/>
                  <a:pt x="36490"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26" name="Bildobjekt 25" descr="Skott.png"/>
          <p:cNvPicPr>
            <a:picLocks noChangeAspect="1"/>
          </p:cNvPicPr>
          <p:nvPr/>
        </p:nvPicPr>
        <p:blipFill>
          <a:blip r:embed="rId5" cstate="print"/>
          <a:stretch>
            <a:fillRect/>
          </a:stretch>
        </p:blipFill>
        <p:spPr>
          <a:xfrm rot="18685170">
            <a:off x="2485264" y="1181395"/>
            <a:ext cx="251479" cy="361475"/>
          </a:xfrm>
          <a:prstGeom prst="rect">
            <a:avLst/>
          </a:prstGeom>
        </p:spPr>
      </p:pic>
      <p:pic>
        <p:nvPicPr>
          <p:cNvPr id="27" name="Bildobjekt 26" descr="Boll.png"/>
          <p:cNvPicPr>
            <a:picLocks noChangeAspect="1"/>
          </p:cNvPicPr>
          <p:nvPr/>
        </p:nvPicPr>
        <p:blipFill>
          <a:blip r:embed="rId4" cstate="print"/>
          <a:stretch>
            <a:fillRect/>
          </a:stretch>
        </p:blipFill>
        <p:spPr>
          <a:xfrm>
            <a:off x="2285984" y="4500570"/>
            <a:ext cx="60955" cy="85337"/>
          </a:xfrm>
          <a:prstGeom prst="rect">
            <a:avLst/>
          </a:prstGeom>
        </p:spPr>
      </p:pic>
      <p:pic>
        <p:nvPicPr>
          <p:cNvPr id="28" name="Bildobjekt 27" descr="Boll.png"/>
          <p:cNvPicPr>
            <a:picLocks noChangeAspect="1"/>
          </p:cNvPicPr>
          <p:nvPr/>
        </p:nvPicPr>
        <p:blipFill>
          <a:blip r:embed="rId4" cstate="print"/>
          <a:stretch>
            <a:fillRect/>
          </a:stretch>
        </p:blipFill>
        <p:spPr>
          <a:xfrm>
            <a:off x="2438384" y="4652970"/>
            <a:ext cx="60955" cy="85337"/>
          </a:xfrm>
          <a:prstGeom prst="rect">
            <a:avLst/>
          </a:prstGeom>
        </p:spPr>
      </p:pic>
      <p:pic>
        <p:nvPicPr>
          <p:cNvPr id="29" name="Bildobjekt 28" descr="Boll.png"/>
          <p:cNvPicPr>
            <a:picLocks noChangeAspect="1"/>
          </p:cNvPicPr>
          <p:nvPr/>
        </p:nvPicPr>
        <p:blipFill>
          <a:blip r:embed="rId4" cstate="print"/>
          <a:stretch>
            <a:fillRect/>
          </a:stretch>
        </p:blipFill>
        <p:spPr>
          <a:xfrm>
            <a:off x="2571736" y="4572008"/>
            <a:ext cx="60955" cy="85337"/>
          </a:xfrm>
          <a:prstGeom prst="rect">
            <a:avLst/>
          </a:prstGeom>
        </p:spPr>
      </p:pic>
      <p:pic>
        <p:nvPicPr>
          <p:cNvPr id="30" name="Bildobjekt 29" descr="Boll.png"/>
          <p:cNvPicPr>
            <a:picLocks noChangeAspect="1"/>
          </p:cNvPicPr>
          <p:nvPr/>
        </p:nvPicPr>
        <p:blipFill>
          <a:blip r:embed="rId4" cstate="print"/>
          <a:stretch>
            <a:fillRect/>
          </a:stretch>
        </p:blipFill>
        <p:spPr>
          <a:xfrm>
            <a:off x="2428860" y="4438656"/>
            <a:ext cx="60955" cy="85337"/>
          </a:xfrm>
          <a:prstGeom prst="rect">
            <a:avLst/>
          </a:prstGeom>
        </p:spPr>
      </p:pic>
      <p:sp>
        <p:nvSpPr>
          <p:cNvPr id="31" name="Multiplicera 30"/>
          <p:cNvSpPr/>
          <p:nvPr/>
        </p:nvSpPr>
        <p:spPr>
          <a:xfrm flipV="1">
            <a:off x="2643174"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2" name="Multiplicera 31"/>
          <p:cNvSpPr/>
          <p:nvPr/>
        </p:nvSpPr>
        <p:spPr>
          <a:xfrm flipH="1" flipV="1">
            <a:off x="2428860" y="4143380"/>
            <a:ext cx="214314" cy="285752"/>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Multiplicera 32"/>
          <p:cNvSpPr/>
          <p:nvPr/>
        </p:nvSpPr>
        <p:spPr>
          <a:xfrm flipV="1">
            <a:off x="1357290"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4" name="Frihandsfigur 33"/>
          <p:cNvSpPr/>
          <p:nvPr/>
        </p:nvSpPr>
        <p:spPr>
          <a:xfrm>
            <a:off x="1596980" y="4256468"/>
            <a:ext cx="360609" cy="188889"/>
          </a:xfrm>
          <a:custGeom>
            <a:avLst/>
            <a:gdLst>
              <a:gd name="connsiteX0" fmla="*/ 360609 w 360609"/>
              <a:gd name="connsiteY0" fmla="*/ 135228 h 188889"/>
              <a:gd name="connsiteX1" fmla="*/ 257578 w 360609"/>
              <a:gd name="connsiteY1" fmla="*/ 6439 h 188889"/>
              <a:gd name="connsiteX2" fmla="*/ 103031 w 360609"/>
              <a:gd name="connsiteY2" fmla="*/ 173864 h 188889"/>
              <a:gd name="connsiteX3" fmla="*/ 0 w 360609"/>
              <a:gd name="connsiteY3" fmla="*/ 96591 h 188889"/>
            </a:gdLst>
            <a:ahLst/>
            <a:cxnLst>
              <a:cxn ang="0">
                <a:pos x="connsiteX0" y="connsiteY0"/>
              </a:cxn>
              <a:cxn ang="0">
                <a:pos x="connsiteX1" y="connsiteY1"/>
              </a:cxn>
              <a:cxn ang="0">
                <a:pos x="connsiteX2" y="connsiteY2"/>
              </a:cxn>
              <a:cxn ang="0">
                <a:pos x="connsiteX3" y="connsiteY3"/>
              </a:cxn>
            </a:cxnLst>
            <a:rect l="l" t="t" r="r" b="b"/>
            <a:pathLst>
              <a:path w="360609" h="188889">
                <a:moveTo>
                  <a:pt x="360609" y="135228"/>
                </a:moveTo>
                <a:cubicBezTo>
                  <a:pt x="330558" y="67614"/>
                  <a:pt x="300508" y="0"/>
                  <a:pt x="257578" y="6439"/>
                </a:cubicBezTo>
                <a:cubicBezTo>
                  <a:pt x="214648" y="12878"/>
                  <a:pt x="145961" y="158839"/>
                  <a:pt x="103031" y="173864"/>
                </a:cubicBezTo>
                <a:cubicBezTo>
                  <a:pt x="60101" y="188889"/>
                  <a:pt x="30050" y="142740"/>
                  <a:pt x="0" y="96591"/>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5" name="Rektangel 34"/>
          <p:cNvSpPr/>
          <p:nvPr/>
        </p:nvSpPr>
        <p:spPr>
          <a:xfrm>
            <a:off x="1071538" y="4071942"/>
            <a:ext cx="214314" cy="1143008"/>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6" name="Multiplicera 35"/>
          <p:cNvSpPr/>
          <p:nvPr/>
        </p:nvSpPr>
        <p:spPr>
          <a:xfrm flipV="1">
            <a:off x="1357290" y="48577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37" name="Rak 37"/>
          <p:cNvCxnSpPr/>
          <p:nvPr/>
        </p:nvCxnSpPr>
        <p:spPr>
          <a:xfrm rot="5400000">
            <a:off x="1428728" y="4572008"/>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8" name="Rak 38"/>
          <p:cNvCxnSpPr/>
          <p:nvPr/>
        </p:nvCxnSpPr>
        <p:spPr>
          <a:xfrm rot="5400000">
            <a:off x="1428728" y="4786322"/>
            <a:ext cx="14287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9" name="Frihandsfigur 38"/>
          <p:cNvSpPr/>
          <p:nvPr/>
        </p:nvSpPr>
        <p:spPr>
          <a:xfrm>
            <a:off x="1571223" y="5069983"/>
            <a:ext cx="811369" cy="141668"/>
          </a:xfrm>
          <a:custGeom>
            <a:avLst/>
            <a:gdLst>
              <a:gd name="connsiteX0" fmla="*/ 0 w 811369"/>
              <a:gd name="connsiteY0" fmla="*/ 107324 h 141668"/>
              <a:gd name="connsiteX1" fmla="*/ 193183 w 811369"/>
              <a:gd name="connsiteY1" fmla="*/ 4293 h 141668"/>
              <a:gd name="connsiteX2" fmla="*/ 309092 w 811369"/>
              <a:gd name="connsiteY2" fmla="*/ 133082 h 141668"/>
              <a:gd name="connsiteX3" fmla="*/ 489397 w 811369"/>
              <a:gd name="connsiteY3" fmla="*/ 55809 h 141668"/>
              <a:gd name="connsiteX4" fmla="*/ 618185 w 811369"/>
              <a:gd name="connsiteY4" fmla="*/ 133082 h 141668"/>
              <a:gd name="connsiteX5" fmla="*/ 811369 w 811369"/>
              <a:gd name="connsiteY5" fmla="*/ 94445 h 141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1369" h="141668">
                <a:moveTo>
                  <a:pt x="0" y="107324"/>
                </a:moveTo>
                <a:cubicBezTo>
                  <a:pt x="70834" y="53662"/>
                  <a:pt x="141668" y="0"/>
                  <a:pt x="193183" y="4293"/>
                </a:cubicBezTo>
                <a:cubicBezTo>
                  <a:pt x="244698" y="8586"/>
                  <a:pt x="259723" y="124496"/>
                  <a:pt x="309092" y="133082"/>
                </a:cubicBezTo>
                <a:cubicBezTo>
                  <a:pt x="358461" y="141668"/>
                  <a:pt x="437882" y="55809"/>
                  <a:pt x="489397" y="55809"/>
                </a:cubicBezTo>
                <a:cubicBezTo>
                  <a:pt x="540912" y="55809"/>
                  <a:pt x="564523" y="126643"/>
                  <a:pt x="618185" y="133082"/>
                </a:cubicBezTo>
                <a:cubicBezTo>
                  <a:pt x="671847" y="139521"/>
                  <a:pt x="741608" y="116983"/>
                  <a:pt x="811369" y="94445"/>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40" name="Bildobjekt 39" descr="Skott.png"/>
          <p:cNvPicPr>
            <a:picLocks noChangeAspect="1"/>
          </p:cNvPicPr>
          <p:nvPr/>
        </p:nvPicPr>
        <p:blipFill>
          <a:blip r:embed="rId5" cstate="print"/>
          <a:stretch>
            <a:fillRect/>
          </a:stretch>
        </p:blipFill>
        <p:spPr>
          <a:xfrm rot="20520000" flipH="1" flipV="1">
            <a:off x="2269858" y="5248351"/>
            <a:ext cx="279896" cy="402321"/>
          </a:xfrm>
          <a:prstGeom prst="rect">
            <a:avLst/>
          </a:prstGeom>
        </p:spPr>
      </p:pic>
    </p:spTree>
    <p:extLst>
      <p:ext uri="{BB962C8B-B14F-4D97-AF65-F5344CB8AC3E}">
        <p14:creationId xmlns:p14="http://schemas.microsoft.com/office/powerpoint/2010/main" val="38695915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40594" y="131926"/>
            <a:ext cx="4747953" cy="1325563"/>
          </a:xfrm>
        </p:spPr>
        <p:txBody>
          <a:bodyPr>
            <a:normAutofit/>
          </a:bodyPr>
          <a:lstStyle/>
          <a:p>
            <a:r>
              <a:rPr lang="sv-SE" sz="2800" dirty="0" smtClean="0">
                <a:solidFill>
                  <a:srgbClr val="990033"/>
                </a:solidFill>
                <a:latin typeface="Book Antiqua" panose="02040602050305030304" pitchFamily="18" charset="0"/>
              </a:rPr>
              <a:t>Syfte; Skott</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4714875" y="1408127"/>
            <a:ext cx="4770341" cy="2092881"/>
          </a:xfrm>
          <a:prstGeom prst="rect">
            <a:avLst/>
          </a:prstGeom>
          <a:noFill/>
        </p:spPr>
        <p:txBody>
          <a:bodyPr wrap="square" rtlCol="0">
            <a:spAutoFit/>
          </a:bodyPr>
          <a:lstStyle/>
          <a:p>
            <a:pPr lvl="0"/>
            <a:r>
              <a:rPr lang="sv-SE" sz="1600" dirty="0">
                <a:latin typeface="Book Antiqua" panose="02040602050305030304" pitchFamily="18" charset="0"/>
              </a:rPr>
              <a:t>1. Spelarna tar med sig en boll och springer i ett led från hörnet upp runt konen och skjuter mot mål.</a:t>
            </a:r>
          </a:p>
          <a:p>
            <a:r>
              <a:rPr lang="sv-SE" sz="1600" dirty="0">
                <a:latin typeface="Book Antiqua" panose="02040602050305030304" pitchFamily="18" charset="0"/>
              </a:rPr>
              <a:t>Övningen kallas masken eller ormen och går att göra från ett håll i taget eller från varannan sida. Man kan dessutom göra löpningarna olika långa.</a:t>
            </a:r>
          </a:p>
          <a:p>
            <a:r>
              <a:rPr lang="sv-SE" sz="1600" dirty="0">
                <a:latin typeface="Book Antiqua" panose="02040602050305030304" pitchFamily="18" charset="0"/>
              </a:rPr>
              <a:t> </a:t>
            </a:r>
          </a:p>
          <a:p>
            <a:pPr lvl="0"/>
            <a:endParaRPr lang="sv-SE" dirty="0">
              <a:solidFill>
                <a:schemeClr val="bg1">
                  <a:lumMod val="50000"/>
                </a:schemeClr>
              </a:solidFill>
              <a:latin typeface="Book Antiqua" panose="02040602050305030304" pitchFamily="18" charset="0"/>
            </a:endParaRPr>
          </a:p>
        </p:txBody>
      </p:sp>
      <p:pic>
        <p:nvPicPr>
          <p:cNvPr id="7" name="Bildobjekt 6" descr="Skott.png"/>
          <p:cNvPicPr>
            <a:picLocks noChangeAspect="1"/>
          </p:cNvPicPr>
          <p:nvPr/>
        </p:nvPicPr>
        <p:blipFill>
          <a:blip r:embed="rId4" cstate="print"/>
          <a:stretch>
            <a:fillRect/>
          </a:stretch>
        </p:blipFill>
        <p:spPr>
          <a:xfrm rot="18906040">
            <a:off x="2973741" y="1833195"/>
            <a:ext cx="324000" cy="503234"/>
          </a:xfrm>
          <a:prstGeom prst="rect">
            <a:avLst/>
          </a:prstGeom>
        </p:spPr>
      </p:pic>
      <p:sp>
        <p:nvSpPr>
          <p:cNvPr id="8" name="textruta 7"/>
          <p:cNvSpPr txBox="1"/>
          <p:nvPr/>
        </p:nvSpPr>
        <p:spPr>
          <a:xfrm>
            <a:off x="4714876" y="3643314"/>
            <a:ext cx="4286280" cy="1600438"/>
          </a:xfrm>
          <a:prstGeom prst="rect">
            <a:avLst/>
          </a:prstGeom>
          <a:noFill/>
        </p:spPr>
        <p:txBody>
          <a:bodyPr wrap="square" rtlCol="0">
            <a:spAutoFit/>
          </a:bodyPr>
          <a:lstStyle/>
          <a:p>
            <a:r>
              <a:rPr lang="sv-SE" sz="1600" dirty="0">
                <a:latin typeface="Book Antiqua" panose="02040602050305030304" pitchFamily="18" charset="0"/>
              </a:rPr>
              <a:t>2. Spelarna går åt vart annat håll så de får träna sig att skjuta från bägge hållen. Om du gör övning relativt nära mål så kan spelarna skjuta backhand när de avslutar.</a:t>
            </a:r>
          </a:p>
          <a:p>
            <a:pPr lvl="0"/>
            <a:r>
              <a:rPr lang="sv-SE" sz="1600" dirty="0">
                <a:latin typeface="Book Antiqua" panose="02040602050305030304" pitchFamily="18" charset="0"/>
              </a:rPr>
              <a:t> </a:t>
            </a:r>
          </a:p>
          <a:p>
            <a:endParaRPr lang="sv-SE" dirty="0">
              <a:latin typeface="Book Antiqua" panose="02040602050305030304" pitchFamily="18" charset="0"/>
            </a:endParaRPr>
          </a:p>
        </p:txBody>
      </p:sp>
      <p:sp>
        <p:nvSpPr>
          <p:cNvPr id="9" name="Likbent triangel 8"/>
          <p:cNvSpPr/>
          <p:nvPr/>
        </p:nvSpPr>
        <p:spPr>
          <a:xfrm>
            <a:off x="4000496" y="142873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0" name="Multiplicera 9"/>
          <p:cNvSpPr/>
          <p:nvPr/>
        </p:nvSpPr>
        <p:spPr>
          <a:xfrm flipV="1">
            <a:off x="3857620" y="11429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2357422"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3643306" y="9286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Likbent triangel 12"/>
          <p:cNvSpPr/>
          <p:nvPr/>
        </p:nvSpPr>
        <p:spPr>
          <a:xfrm>
            <a:off x="4000496" y="250030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4" name="Bildobjekt 13" descr="Boll.png"/>
          <p:cNvPicPr>
            <a:picLocks noChangeAspect="1"/>
          </p:cNvPicPr>
          <p:nvPr/>
        </p:nvPicPr>
        <p:blipFill>
          <a:blip r:embed="rId5" cstate="print"/>
          <a:stretch>
            <a:fillRect/>
          </a:stretch>
        </p:blipFill>
        <p:spPr>
          <a:xfrm>
            <a:off x="3714744" y="1357298"/>
            <a:ext cx="60955" cy="85337"/>
          </a:xfrm>
          <a:prstGeom prst="rect">
            <a:avLst/>
          </a:prstGeom>
        </p:spPr>
      </p:pic>
      <p:pic>
        <p:nvPicPr>
          <p:cNvPr id="15" name="Bildobjekt 14" descr="Boll.png"/>
          <p:cNvPicPr>
            <a:picLocks noChangeAspect="1"/>
          </p:cNvPicPr>
          <p:nvPr/>
        </p:nvPicPr>
        <p:blipFill>
          <a:blip r:embed="rId5" cstate="print"/>
          <a:stretch>
            <a:fillRect/>
          </a:stretch>
        </p:blipFill>
        <p:spPr>
          <a:xfrm>
            <a:off x="3500430" y="1357298"/>
            <a:ext cx="60955" cy="85337"/>
          </a:xfrm>
          <a:prstGeom prst="rect">
            <a:avLst/>
          </a:prstGeom>
        </p:spPr>
      </p:pic>
      <p:pic>
        <p:nvPicPr>
          <p:cNvPr id="16" name="Bildobjekt 15" descr="Boll.png"/>
          <p:cNvPicPr>
            <a:picLocks noChangeAspect="1"/>
          </p:cNvPicPr>
          <p:nvPr/>
        </p:nvPicPr>
        <p:blipFill>
          <a:blip r:embed="rId5" cstate="print"/>
          <a:stretch>
            <a:fillRect/>
          </a:stretch>
        </p:blipFill>
        <p:spPr>
          <a:xfrm>
            <a:off x="4214810" y="1643050"/>
            <a:ext cx="60955" cy="85337"/>
          </a:xfrm>
          <a:prstGeom prst="rect">
            <a:avLst/>
          </a:prstGeom>
        </p:spPr>
      </p:pic>
      <p:pic>
        <p:nvPicPr>
          <p:cNvPr id="17" name="Bildobjekt 16" descr="Boll.png"/>
          <p:cNvPicPr>
            <a:picLocks noChangeAspect="1"/>
          </p:cNvPicPr>
          <p:nvPr/>
        </p:nvPicPr>
        <p:blipFill>
          <a:blip r:embed="rId5" cstate="print"/>
          <a:stretch>
            <a:fillRect/>
          </a:stretch>
        </p:blipFill>
        <p:spPr>
          <a:xfrm>
            <a:off x="3643306" y="1428736"/>
            <a:ext cx="60955" cy="85337"/>
          </a:xfrm>
          <a:prstGeom prst="rect">
            <a:avLst/>
          </a:prstGeom>
        </p:spPr>
      </p:pic>
      <p:pic>
        <p:nvPicPr>
          <p:cNvPr id="18" name="Bildobjekt 17" descr="Boll.png"/>
          <p:cNvPicPr>
            <a:picLocks noChangeAspect="1"/>
          </p:cNvPicPr>
          <p:nvPr/>
        </p:nvPicPr>
        <p:blipFill>
          <a:blip r:embed="rId5" cstate="print"/>
          <a:stretch>
            <a:fillRect/>
          </a:stretch>
        </p:blipFill>
        <p:spPr>
          <a:xfrm>
            <a:off x="3786182" y="1428736"/>
            <a:ext cx="60955" cy="85337"/>
          </a:xfrm>
          <a:prstGeom prst="rect">
            <a:avLst/>
          </a:prstGeom>
        </p:spPr>
      </p:pic>
      <p:pic>
        <p:nvPicPr>
          <p:cNvPr id="19" name="Bildobjekt 18" descr="Boll.png"/>
          <p:cNvPicPr>
            <a:picLocks noChangeAspect="1"/>
          </p:cNvPicPr>
          <p:nvPr/>
        </p:nvPicPr>
        <p:blipFill>
          <a:blip r:embed="rId5" cstate="print"/>
          <a:stretch>
            <a:fillRect/>
          </a:stretch>
        </p:blipFill>
        <p:spPr>
          <a:xfrm>
            <a:off x="3938582" y="1581136"/>
            <a:ext cx="60955" cy="85337"/>
          </a:xfrm>
          <a:prstGeom prst="rect">
            <a:avLst/>
          </a:prstGeom>
        </p:spPr>
      </p:pic>
      <p:sp>
        <p:nvSpPr>
          <p:cNvPr id="20" name="Multiplicera 19"/>
          <p:cNvSpPr/>
          <p:nvPr/>
        </p:nvSpPr>
        <p:spPr>
          <a:xfrm flipV="1">
            <a:off x="4214810" y="135729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1" name="Frihandsfigur 20"/>
          <p:cNvSpPr/>
          <p:nvPr/>
        </p:nvSpPr>
        <p:spPr>
          <a:xfrm>
            <a:off x="3528811" y="1764406"/>
            <a:ext cx="871471" cy="1056067"/>
          </a:xfrm>
          <a:custGeom>
            <a:avLst/>
            <a:gdLst>
              <a:gd name="connsiteX0" fmla="*/ 798490 w 871471"/>
              <a:gd name="connsiteY0" fmla="*/ 0 h 1056067"/>
              <a:gd name="connsiteX1" fmla="*/ 708338 w 871471"/>
              <a:gd name="connsiteY1" fmla="*/ 193183 h 1056067"/>
              <a:gd name="connsiteX2" fmla="*/ 772733 w 871471"/>
              <a:gd name="connsiteY2" fmla="*/ 437881 h 1056067"/>
              <a:gd name="connsiteX3" fmla="*/ 656823 w 871471"/>
              <a:gd name="connsiteY3" fmla="*/ 540912 h 1056067"/>
              <a:gd name="connsiteX4" fmla="*/ 862885 w 871471"/>
              <a:gd name="connsiteY4" fmla="*/ 940157 h 1056067"/>
              <a:gd name="connsiteX5" fmla="*/ 605307 w 871471"/>
              <a:gd name="connsiteY5" fmla="*/ 1056067 h 1056067"/>
              <a:gd name="connsiteX6" fmla="*/ 257578 w 871471"/>
              <a:gd name="connsiteY6" fmla="*/ 940157 h 1056067"/>
              <a:gd name="connsiteX7" fmla="*/ 180304 w 871471"/>
              <a:gd name="connsiteY7" fmla="*/ 772732 h 1056067"/>
              <a:gd name="connsiteX8" fmla="*/ 0 w 871471"/>
              <a:gd name="connsiteY8" fmla="*/ 734095 h 10560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71471" h="1056067">
                <a:moveTo>
                  <a:pt x="798490" y="0"/>
                </a:moveTo>
                <a:cubicBezTo>
                  <a:pt x="755560" y="60101"/>
                  <a:pt x="712631" y="120203"/>
                  <a:pt x="708338" y="193183"/>
                </a:cubicBezTo>
                <a:cubicBezTo>
                  <a:pt x="704045" y="266163"/>
                  <a:pt x="781319" y="379926"/>
                  <a:pt x="772733" y="437881"/>
                </a:cubicBezTo>
                <a:cubicBezTo>
                  <a:pt x="764147" y="495836"/>
                  <a:pt x="641798" y="457199"/>
                  <a:pt x="656823" y="540912"/>
                </a:cubicBezTo>
                <a:cubicBezTo>
                  <a:pt x="671848" y="624625"/>
                  <a:pt x="871471" y="854298"/>
                  <a:pt x="862885" y="940157"/>
                </a:cubicBezTo>
                <a:cubicBezTo>
                  <a:pt x="854299" y="1026016"/>
                  <a:pt x="706191" y="1056067"/>
                  <a:pt x="605307" y="1056067"/>
                </a:cubicBezTo>
                <a:cubicBezTo>
                  <a:pt x="504423" y="1056067"/>
                  <a:pt x="328412" y="987379"/>
                  <a:pt x="257578" y="940157"/>
                </a:cubicBezTo>
                <a:cubicBezTo>
                  <a:pt x="186744" y="892935"/>
                  <a:pt x="223234" y="807076"/>
                  <a:pt x="180304" y="772732"/>
                </a:cubicBezTo>
                <a:cubicBezTo>
                  <a:pt x="137374" y="738388"/>
                  <a:pt x="68687" y="736241"/>
                  <a:pt x="0" y="734095"/>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22" name="Multiplicera 21"/>
          <p:cNvSpPr/>
          <p:nvPr/>
        </p:nvSpPr>
        <p:spPr>
          <a:xfrm flipV="1">
            <a:off x="3286116" y="22859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3" name="Multiplicera 22"/>
          <p:cNvSpPr/>
          <p:nvPr/>
        </p:nvSpPr>
        <p:spPr>
          <a:xfrm flipV="1">
            <a:off x="2285984"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2500298" y="342900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1785918"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3143240"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27" name="Bildobjekt 26" descr="Boll.png"/>
          <p:cNvPicPr>
            <a:picLocks noChangeAspect="1"/>
          </p:cNvPicPr>
          <p:nvPr/>
        </p:nvPicPr>
        <p:blipFill>
          <a:blip r:embed="rId5" cstate="print"/>
          <a:stretch>
            <a:fillRect/>
          </a:stretch>
        </p:blipFill>
        <p:spPr>
          <a:xfrm>
            <a:off x="2000232" y="4572008"/>
            <a:ext cx="60955" cy="85337"/>
          </a:xfrm>
          <a:prstGeom prst="rect">
            <a:avLst/>
          </a:prstGeom>
        </p:spPr>
      </p:pic>
      <p:pic>
        <p:nvPicPr>
          <p:cNvPr id="28" name="Bildobjekt 27" descr="Boll.png"/>
          <p:cNvPicPr>
            <a:picLocks noChangeAspect="1"/>
          </p:cNvPicPr>
          <p:nvPr/>
        </p:nvPicPr>
        <p:blipFill>
          <a:blip r:embed="rId5" cstate="print"/>
          <a:stretch>
            <a:fillRect/>
          </a:stretch>
        </p:blipFill>
        <p:spPr>
          <a:xfrm>
            <a:off x="2571736" y="4000504"/>
            <a:ext cx="60955" cy="85337"/>
          </a:xfrm>
          <a:prstGeom prst="rect">
            <a:avLst/>
          </a:prstGeom>
        </p:spPr>
      </p:pic>
      <p:pic>
        <p:nvPicPr>
          <p:cNvPr id="29" name="Bildobjekt 28" descr="Boll.png"/>
          <p:cNvPicPr>
            <a:picLocks noChangeAspect="1"/>
          </p:cNvPicPr>
          <p:nvPr/>
        </p:nvPicPr>
        <p:blipFill>
          <a:blip r:embed="rId5" cstate="print"/>
          <a:stretch>
            <a:fillRect/>
          </a:stretch>
        </p:blipFill>
        <p:spPr>
          <a:xfrm>
            <a:off x="3214678" y="4572008"/>
            <a:ext cx="60955" cy="85337"/>
          </a:xfrm>
          <a:prstGeom prst="rect">
            <a:avLst/>
          </a:prstGeom>
        </p:spPr>
      </p:pic>
      <p:pic>
        <p:nvPicPr>
          <p:cNvPr id="30" name="Bildobjekt 29" descr="Boll.png"/>
          <p:cNvPicPr>
            <a:picLocks noChangeAspect="1"/>
          </p:cNvPicPr>
          <p:nvPr/>
        </p:nvPicPr>
        <p:blipFill>
          <a:blip r:embed="rId5" cstate="print"/>
          <a:stretch>
            <a:fillRect/>
          </a:stretch>
        </p:blipFill>
        <p:spPr>
          <a:xfrm>
            <a:off x="2571736" y="3786190"/>
            <a:ext cx="60955" cy="85337"/>
          </a:xfrm>
          <a:prstGeom prst="rect">
            <a:avLst/>
          </a:prstGeom>
        </p:spPr>
      </p:pic>
      <p:pic>
        <p:nvPicPr>
          <p:cNvPr id="31" name="Bildobjekt 30" descr="Boll.png"/>
          <p:cNvPicPr>
            <a:picLocks noChangeAspect="1"/>
          </p:cNvPicPr>
          <p:nvPr/>
        </p:nvPicPr>
        <p:blipFill>
          <a:blip r:embed="rId5" cstate="print"/>
          <a:stretch>
            <a:fillRect/>
          </a:stretch>
        </p:blipFill>
        <p:spPr>
          <a:xfrm>
            <a:off x="2724136" y="3714752"/>
            <a:ext cx="60955" cy="85337"/>
          </a:xfrm>
          <a:prstGeom prst="rect">
            <a:avLst/>
          </a:prstGeom>
        </p:spPr>
      </p:pic>
      <p:pic>
        <p:nvPicPr>
          <p:cNvPr id="32" name="Bildobjekt 31" descr="Boll.png"/>
          <p:cNvPicPr>
            <a:picLocks noChangeAspect="1"/>
          </p:cNvPicPr>
          <p:nvPr/>
        </p:nvPicPr>
        <p:blipFill>
          <a:blip r:embed="rId5" cstate="print"/>
          <a:stretch>
            <a:fillRect/>
          </a:stretch>
        </p:blipFill>
        <p:spPr>
          <a:xfrm>
            <a:off x="2643174" y="3857628"/>
            <a:ext cx="60955" cy="85337"/>
          </a:xfrm>
          <a:prstGeom prst="rect">
            <a:avLst/>
          </a:prstGeom>
        </p:spPr>
      </p:pic>
      <p:sp>
        <p:nvSpPr>
          <p:cNvPr id="33" name="Frihandsfigur 32"/>
          <p:cNvSpPr/>
          <p:nvPr/>
        </p:nvSpPr>
        <p:spPr>
          <a:xfrm>
            <a:off x="2717442" y="4031087"/>
            <a:ext cx="437882" cy="309094"/>
          </a:xfrm>
          <a:custGeom>
            <a:avLst/>
            <a:gdLst>
              <a:gd name="connsiteX0" fmla="*/ 0 w 437882"/>
              <a:gd name="connsiteY0" fmla="*/ 0 h 309094"/>
              <a:gd name="connsiteX1" fmla="*/ 51516 w 437882"/>
              <a:gd name="connsiteY1" fmla="*/ 206062 h 309094"/>
              <a:gd name="connsiteX2" fmla="*/ 231820 w 437882"/>
              <a:gd name="connsiteY2" fmla="*/ 115910 h 309094"/>
              <a:gd name="connsiteX3" fmla="*/ 257578 w 437882"/>
              <a:gd name="connsiteY3" fmla="*/ 283336 h 309094"/>
              <a:gd name="connsiteX4" fmla="*/ 437882 w 437882"/>
              <a:gd name="connsiteY4" fmla="*/ 270457 h 3090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7882" h="309094">
                <a:moveTo>
                  <a:pt x="0" y="0"/>
                </a:moveTo>
                <a:cubicBezTo>
                  <a:pt x="6439" y="93372"/>
                  <a:pt x="12879" y="186744"/>
                  <a:pt x="51516" y="206062"/>
                </a:cubicBezTo>
                <a:cubicBezTo>
                  <a:pt x="90153" y="225380"/>
                  <a:pt x="197476" y="103031"/>
                  <a:pt x="231820" y="115910"/>
                </a:cubicBezTo>
                <a:cubicBezTo>
                  <a:pt x="266164" y="128789"/>
                  <a:pt x="223235" y="257578"/>
                  <a:pt x="257578" y="283336"/>
                </a:cubicBezTo>
                <a:cubicBezTo>
                  <a:pt x="291921" y="309094"/>
                  <a:pt x="403538" y="268311"/>
                  <a:pt x="437882" y="270457"/>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4" name="Frihandsfigur 33"/>
          <p:cNvSpPr/>
          <p:nvPr/>
        </p:nvSpPr>
        <p:spPr>
          <a:xfrm>
            <a:off x="1918952" y="4076164"/>
            <a:ext cx="399245" cy="315532"/>
          </a:xfrm>
          <a:custGeom>
            <a:avLst/>
            <a:gdLst>
              <a:gd name="connsiteX0" fmla="*/ 399245 w 399245"/>
              <a:gd name="connsiteY0" fmla="*/ 32197 h 315532"/>
              <a:gd name="connsiteX1" fmla="*/ 283335 w 399245"/>
              <a:gd name="connsiteY1" fmla="*/ 19318 h 315532"/>
              <a:gd name="connsiteX2" fmla="*/ 167425 w 399245"/>
              <a:gd name="connsiteY2" fmla="*/ 148106 h 315532"/>
              <a:gd name="connsiteX3" fmla="*/ 77273 w 399245"/>
              <a:gd name="connsiteY3" fmla="*/ 173864 h 315532"/>
              <a:gd name="connsiteX4" fmla="*/ 90152 w 399245"/>
              <a:gd name="connsiteY4" fmla="*/ 289774 h 315532"/>
              <a:gd name="connsiteX5" fmla="*/ 0 w 399245"/>
              <a:gd name="connsiteY5" fmla="*/ 315532 h 315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9245" h="315532">
                <a:moveTo>
                  <a:pt x="399245" y="32197"/>
                </a:moveTo>
                <a:cubicBezTo>
                  <a:pt x="360608" y="16098"/>
                  <a:pt x="321972" y="0"/>
                  <a:pt x="283335" y="19318"/>
                </a:cubicBezTo>
                <a:cubicBezTo>
                  <a:pt x="244698" y="38636"/>
                  <a:pt x="201769" y="122348"/>
                  <a:pt x="167425" y="148106"/>
                </a:cubicBezTo>
                <a:cubicBezTo>
                  <a:pt x="133081" y="173864"/>
                  <a:pt x="90152" y="150253"/>
                  <a:pt x="77273" y="173864"/>
                </a:cubicBezTo>
                <a:cubicBezTo>
                  <a:pt x="64394" y="197475"/>
                  <a:pt x="103031" y="266163"/>
                  <a:pt x="90152" y="289774"/>
                </a:cubicBezTo>
                <a:cubicBezTo>
                  <a:pt x="77273" y="313385"/>
                  <a:pt x="38636" y="314458"/>
                  <a:pt x="0" y="315532"/>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35" name="Bildobjekt 34" descr="Skott.png"/>
          <p:cNvPicPr>
            <a:picLocks noChangeAspect="1"/>
          </p:cNvPicPr>
          <p:nvPr/>
        </p:nvPicPr>
        <p:blipFill>
          <a:blip r:embed="rId4" cstate="print"/>
          <a:stretch>
            <a:fillRect/>
          </a:stretch>
        </p:blipFill>
        <p:spPr>
          <a:xfrm rot="9097038">
            <a:off x="1858836" y="4682412"/>
            <a:ext cx="324000" cy="503234"/>
          </a:xfrm>
          <a:prstGeom prst="rect">
            <a:avLst/>
          </a:prstGeom>
        </p:spPr>
      </p:pic>
      <p:pic>
        <p:nvPicPr>
          <p:cNvPr id="36" name="Bildobjekt 35" descr="Skott.png"/>
          <p:cNvPicPr>
            <a:picLocks noChangeAspect="1"/>
          </p:cNvPicPr>
          <p:nvPr/>
        </p:nvPicPr>
        <p:blipFill>
          <a:blip r:embed="rId4" cstate="print"/>
          <a:stretch>
            <a:fillRect/>
          </a:stretch>
        </p:blipFill>
        <p:spPr>
          <a:xfrm rot="11648338">
            <a:off x="2914043" y="4675396"/>
            <a:ext cx="324000" cy="503234"/>
          </a:xfrm>
          <a:prstGeom prst="rect">
            <a:avLst/>
          </a:prstGeom>
        </p:spPr>
      </p:pic>
    </p:spTree>
    <p:extLst>
      <p:ext uri="{BB962C8B-B14F-4D97-AF65-F5344CB8AC3E}">
        <p14:creationId xmlns:p14="http://schemas.microsoft.com/office/powerpoint/2010/main" val="30562795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textruta 2"/>
          <p:cNvSpPr txBox="1"/>
          <p:nvPr/>
        </p:nvSpPr>
        <p:spPr>
          <a:xfrm>
            <a:off x="348466" y="751879"/>
            <a:ext cx="9402364" cy="5232202"/>
          </a:xfrm>
          <a:prstGeom prst="rect">
            <a:avLst/>
          </a:prstGeom>
          <a:noFill/>
        </p:spPr>
        <p:txBody>
          <a:bodyPr wrap="square" rtlCol="0">
            <a:spAutoFit/>
          </a:bodyPr>
          <a:lstStyle/>
          <a:p>
            <a:r>
              <a:rPr lang="sv-SE" sz="1400" b="1" dirty="0">
                <a:latin typeface="Book Antiqua" panose="02040602050305030304" pitchFamily="18" charset="0"/>
              </a:rPr>
              <a:t>9 år</a:t>
            </a:r>
          </a:p>
          <a:p>
            <a:r>
              <a:rPr lang="sv-SE" sz="1400" dirty="0" smtClean="0">
                <a:latin typeface="Book Antiqua" panose="02040602050305030304" pitchFamily="18" charset="0"/>
              </a:rPr>
              <a:t>Det </a:t>
            </a:r>
            <a:r>
              <a:rPr lang="sv-SE" sz="1400" dirty="0">
                <a:latin typeface="Book Antiqua" panose="02040602050305030304" pitchFamily="18" charset="0"/>
              </a:rPr>
              <a:t>är nu dags att börja få ihop det tre delarna </a:t>
            </a:r>
            <a:r>
              <a:rPr lang="sv-SE" sz="1400" dirty="0" smtClean="0">
                <a:latin typeface="Book Antiqua" panose="02040602050305030304" pitchFamily="18" charset="0"/>
              </a:rPr>
              <a:t>pass</a:t>
            </a:r>
            <a:r>
              <a:rPr lang="sv-SE" sz="1400" dirty="0">
                <a:latin typeface="Book Antiqua" panose="02040602050305030304" pitchFamily="18" charset="0"/>
              </a:rPr>
              <a:t>, skott och rörelse. Tänk på att alla inte är lika långt </a:t>
            </a:r>
            <a:r>
              <a:rPr lang="sv-SE" sz="1400" dirty="0" smtClean="0">
                <a:latin typeface="Book Antiqua" panose="02040602050305030304" pitchFamily="18" charset="0"/>
              </a:rPr>
              <a:t>fram </a:t>
            </a:r>
            <a:r>
              <a:rPr lang="sv-SE" sz="1400" dirty="0">
                <a:latin typeface="Book Antiqua" panose="02040602050305030304" pitchFamily="18" charset="0"/>
              </a:rPr>
              <a:t>i sin utveckling så var inte rädd för att fortsätta med stillastående passningar/skott. Börja med att </a:t>
            </a:r>
            <a:r>
              <a:rPr lang="sv-SE" sz="1400" dirty="0" smtClean="0">
                <a:latin typeface="Book Antiqua" panose="02040602050305030304" pitchFamily="18" charset="0"/>
              </a:rPr>
              <a:t>introducera </a:t>
            </a:r>
            <a:r>
              <a:rPr lang="sv-SE" sz="1400" dirty="0">
                <a:latin typeface="Book Antiqua" panose="02040602050305030304" pitchFamily="18" charset="0"/>
              </a:rPr>
              <a:t>lite termer </a:t>
            </a:r>
            <a:r>
              <a:rPr lang="sv-SE" sz="1400" dirty="0" smtClean="0">
                <a:latin typeface="Book Antiqua" panose="02040602050305030304" pitchFamily="18" charset="0"/>
              </a:rPr>
              <a:t>t ex </a:t>
            </a:r>
            <a:r>
              <a:rPr lang="sv-SE" sz="1400" dirty="0">
                <a:latin typeface="Book Antiqua" panose="02040602050305030304" pitchFamily="18" charset="0"/>
              </a:rPr>
              <a:t>olika uppställningar och förklara vad det är. Börja även ”leka” taktik (se femman leken). </a:t>
            </a:r>
          </a:p>
          <a:p>
            <a:r>
              <a:rPr lang="sv-SE" sz="1000" dirty="0">
                <a:latin typeface="Book Antiqua" panose="02040602050305030304" pitchFamily="18" charset="0"/>
              </a:rPr>
              <a:t> </a:t>
            </a:r>
            <a:endParaRPr lang="sv-SE" sz="500" dirty="0">
              <a:latin typeface="Book Antiqua" panose="02040602050305030304" pitchFamily="18" charset="0"/>
            </a:endParaRPr>
          </a:p>
          <a:p>
            <a:r>
              <a:rPr lang="sv-SE" sz="1400" b="1" u="sng" dirty="0">
                <a:latin typeface="Book Antiqua" panose="02040602050305030304" pitchFamily="18" charset="0"/>
              </a:rPr>
              <a:t>Du som ledare:</a:t>
            </a:r>
            <a:endParaRPr lang="sv-SE" sz="1400" b="1" dirty="0">
              <a:latin typeface="Book Antiqua" panose="02040602050305030304" pitchFamily="18" charset="0"/>
            </a:endParaRPr>
          </a:p>
          <a:p>
            <a:r>
              <a:rPr lang="sv-SE" sz="1400" dirty="0">
                <a:latin typeface="Book Antiqua" panose="02040602050305030304" pitchFamily="18" charset="0"/>
              </a:rPr>
              <a:t>Var noga med att uppmärksamma alla dina spelare. Uppmuntra dem att passa varandra och säg ifrån/prata med spelarna om någon skäller ut en </a:t>
            </a:r>
            <a:r>
              <a:rPr lang="sv-SE" sz="1400" dirty="0" smtClean="0">
                <a:latin typeface="Book Antiqua" panose="02040602050305030304" pitchFamily="18" charset="0"/>
              </a:rPr>
              <a:t>lagkompis eller på andra sätt uppför sig illa på planen eller har ett språkbruk som inte är lämpligt. </a:t>
            </a:r>
            <a:r>
              <a:rPr lang="sv-SE" sz="1400" dirty="0">
                <a:latin typeface="Book Antiqua" panose="02040602050305030304" pitchFamily="18" charset="0"/>
              </a:rPr>
              <a:t>Rättvisa är ett extra viktigt ledord för dig i denna åldern.</a:t>
            </a:r>
          </a:p>
          <a:p>
            <a:r>
              <a:rPr lang="sv-SE" sz="1050" dirty="0">
                <a:latin typeface="Book Antiqua" panose="02040602050305030304" pitchFamily="18" charset="0"/>
              </a:rPr>
              <a:t> </a:t>
            </a:r>
          </a:p>
          <a:p>
            <a:r>
              <a:rPr lang="sv-SE" sz="1400" b="1" u="sng" dirty="0">
                <a:latin typeface="Book Antiqua" panose="02040602050305030304" pitchFamily="18" charset="0"/>
              </a:rPr>
              <a:t>Viktiga träningsmoment:</a:t>
            </a:r>
            <a:endParaRPr lang="sv-SE" sz="1400" b="1" dirty="0">
              <a:latin typeface="Book Antiqua" panose="02040602050305030304" pitchFamily="18" charset="0"/>
            </a:endParaRPr>
          </a:p>
          <a:p>
            <a:pPr lvl="0"/>
            <a:r>
              <a:rPr lang="sv-SE" sz="1400" dirty="0">
                <a:latin typeface="Book Antiqua" panose="02040602050305030304" pitchFamily="18" charset="0"/>
              </a:rPr>
              <a:t>Pass i rörelse</a:t>
            </a:r>
          </a:p>
          <a:p>
            <a:pPr lvl="0"/>
            <a:r>
              <a:rPr lang="sv-SE" sz="1400" dirty="0">
                <a:latin typeface="Book Antiqua" panose="02040602050305030304" pitchFamily="18" charset="0"/>
              </a:rPr>
              <a:t>Mottagning av pass i rörelse</a:t>
            </a:r>
          </a:p>
          <a:p>
            <a:pPr lvl="0"/>
            <a:r>
              <a:rPr lang="sv-SE" sz="1400" dirty="0">
                <a:latin typeface="Book Antiqua" panose="02040602050305030304" pitchFamily="18" charset="0"/>
              </a:rPr>
              <a:t>Skott i rörelse</a:t>
            </a:r>
          </a:p>
          <a:p>
            <a:pPr lvl="0"/>
            <a:r>
              <a:rPr lang="sv-SE" sz="1400" dirty="0">
                <a:latin typeface="Book Antiqua" panose="02040602050305030304" pitchFamily="18" charset="0"/>
              </a:rPr>
              <a:t>Grunduppställning 2-1-2</a:t>
            </a:r>
          </a:p>
          <a:p>
            <a:r>
              <a:rPr lang="sv-SE" sz="1050" dirty="0">
                <a:latin typeface="Book Antiqua" panose="02040602050305030304" pitchFamily="18" charset="0"/>
              </a:rPr>
              <a:t> </a:t>
            </a:r>
            <a:endParaRPr lang="sv-SE" sz="500" dirty="0">
              <a:latin typeface="Book Antiqua" panose="02040602050305030304" pitchFamily="18" charset="0"/>
            </a:endParaRPr>
          </a:p>
          <a:p>
            <a:r>
              <a:rPr lang="sv-SE" sz="1400" b="1" u="sng" dirty="0" err="1">
                <a:latin typeface="Book Antiqua" panose="02040602050305030304" pitchFamily="18" charset="0"/>
              </a:rPr>
              <a:t>Fys</a:t>
            </a:r>
            <a:r>
              <a:rPr lang="sv-SE" sz="1400" b="1" dirty="0">
                <a:latin typeface="Book Antiqua" panose="02040602050305030304" pitchFamily="18" charset="0"/>
              </a:rPr>
              <a:t>:</a:t>
            </a:r>
          </a:p>
          <a:p>
            <a:pPr lvl="0"/>
            <a:r>
              <a:rPr lang="sv-SE" sz="1400" dirty="0">
                <a:latin typeface="Book Antiqua" panose="02040602050305030304" pitchFamily="18" charset="0"/>
              </a:rPr>
              <a:t>Reaktion</a:t>
            </a:r>
          </a:p>
          <a:p>
            <a:pPr lvl="0"/>
            <a:r>
              <a:rPr lang="sv-SE" sz="1400" dirty="0">
                <a:latin typeface="Book Antiqua" panose="02040602050305030304" pitchFamily="18" charset="0"/>
              </a:rPr>
              <a:t>Balans</a:t>
            </a:r>
          </a:p>
          <a:p>
            <a:pPr lvl="0"/>
            <a:r>
              <a:rPr lang="sv-SE" sz="1400" dirty="0">
                <a:latin typeface="Book Antiqua" panose="02040602050305030304" pitchFamily="18" charset="0"/>
              </a:rPr>
              <a:t>Rörlighet</a:t>
            </a:r>
          </a:p>
          <a:p>
            <a:pPr lvl="0"/>
            <a:r>
              <a:rPr lang="sv-SE" sz="1400" dirty="0">
                <a:latin typeface="Book Antiqua" panose="02040602050305030304" pitchFamily="18" charset="0"/>
              </a:rPr>
              <a:t>Viss Aerob kondition</a:t>
            </a:r>
          </a:p>
          <a:p>
            <a:r>
              <a:rPr lang="sv-SE" sz="1100" dirty="0">
                <a:latin typeface="Book Antiqua" panose="02040602050305030304" pitchFamily="18" charset="0"/>
              </a:rPr>
              <a:t> </a:t>
            </a:r>
            <a:endParaRPr lang="sv-SE" sz="1000" dirty="0">
              <a:latin typeface="Book Antiqua" panose="02040602050305030304" pitchFamily="18" charset="0"/>
            </a:endParaRPr>
          </a:p>
          <a:p>
            <a:r>
              <a:rPr lang="sv-SE" sz="1400" b="1" u="sng" dirty="0" smtClean="0">
                <a:latin typeface="Book Antiqua" panose="02040602050305030304" pitchFamily="18" charset="0"/>
              </a:rPr>
              <a:t>Uppvärmning </a:t>
            </a:r>
            <a:r>
              <a:rPr lang="sv-SE" sz="1400" b="1" u="sng" dirty="0">
                <a:latin typeface="Book Antiqua" panose="02040602050305030304" pitchFamily="18" charset="0"/>
              </a:rPr>
              <a:t>&amp; </a:t>
            </a:r>
            <a:r>
              <a:rPr lang="sv-SE" sz="1400" b="1" u="sng" dirty="0" smtClean="0">
                <a:latin typeface="Book Antiqua" panose="02040602050305030304" pitchFamily="18" charset="0"/>
              </a:rPr>
              <a:t>nedvarvning:</a:t>
            </a:r>
            <a:endParaRPr lang="sv-SE" sz="1400" b="1" dirty="0">
              <a:latin typeface="Book Antiqua" panose="02040602050305030304" pitchFamily="18" charset="0"/>
            </a:endParaRPr>
          </a:p>
          <a:p>
            <a:pPr lvl="0"/>
            <a:r>
              <a:rPr lang="sv-SE" sz="1400" dirty="0">
                <a:latin typeface="Book Antiqua" panose="02040602050305030304" pitchFamily="18" charset="0"/>
              </a:rPr>
              <a:t>Lekarna fungerar fortfarande men börja gärna med att de </a:t>
            </a:r>
            <a:r>
              <a:rPr lang="sv-SE" sz="1400" dirty="0" smtClean="0">
                <a:latin typeface="Book Antiqua" panose="02040602050305030304" pitchFamily="18" charset="0"/>
              </a:rPr>
              <a:t>ska </a:t>
            </a:r>
            <a:r>
              <a:rPr lang="sv-SE" sz="1400" dirty="0">
                <a:latin typeface="Book Antiqua" panose="02040602050305030304" pitchFamily="18" charset="0"/>
              </a:rPr>
              <a:t>springa ett par </a:t>
            </a:r>
            <a:r>
              <a:rPr lang="sv-SE" sz="1400" dirty="0" smtClean="0">
                <a:latin typeface="Book Antiqua" panose="02040602050305030304" pitchFamily="18" charset="0"/>
              </a:rPr>
              <a:t>varv </a:t>
            </a:r>
            <a:r>
              <a:rPr lang="sv-SE" sz="1400" dirty="0">
                <a:latin typeface="Book Antiqua" panose="02040602050305030304" pitchFamily="18" charset="0"/>
              </a:rPr>
              <a:t>i hallen innan ni gör det.</a:t>
            </a:r>
          </a:p>
          <a:p>
            <a:r>
              <a:rPr lang="sv-SE" sz="1200" dirty="0">
                <a:solidFill>
                  <a:srgbClr val="FF0000"/>
                </a:solidFill>
                <a:latin typeface="Book Antiqua" panose="02040602050305030304" pitchFamily="18" charset="0"/>
              </a:rPr>
              <a:t> </a:t>
            </a:r>
            <a:endParaRPr lang="sv-SE" sz="900" dirty="0">
              <a:solidFill>
                <a:srgbClr val="FF0000"/>
              </a:solidFill>
              <a:latin typeface="Book Antiqua" panose="02040602050305030304" pitchFamily="18" charset="0"/>
            </a:endParaRPr>
          </a:p>
        </p:txBody>
      </p:sp>
    </p:spTree>
    <p:extLst>
      <p:ext uri="{BB962C8B-B14F-4D97-AF65-F5344CB8AC3E}">
        <p14:creationId xmlns:p14="http://schemas.microsoft.com/office/powerpoint/2010/main" val="18864092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40594" y="131926"/>
            <a:ext cx="4747953" cy="1325563"/>
          </a:xfrm>
        </p:spPr>
        <p:txBody>
          <a:bodyPr>
            <a:normAutofit/>
          </a:bodyPr>
          <a:lstStyle/>
          <a:p>
            <a:r>
              <a:rPr lang="sv-SE" sz="2800" dirty="0" smtClean="0">
                <a:solidFill>
                  <a:srgbClr val="990033"/>
                </a:solidFill>
                <a:latin typeface="Book Antiqua" panose="02040602050305030304" pitchFamily="18" charset="0"/>
              </a:rPr>
              <a:t>Syfte; Skott i rörelse</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4714876" y="1232774"/>
            <a:ext cx="5368462" cy="2092881"/>
          </a:xfrm>
          <a:prstGeom prst="rect">
            <a:avLst/>
          </a:prstGeom>
          <a:noFill/>
        </p:spPr>
        <p:txBody>
          <a:bodyPr wrap="square" rtlCol="0">
            <a:spAutoFit/>
          </a:bodyPr>
          <a:lstStyle/>
          <a:p>
            <a:pPr lvl="0"/>
            <a:r>
              <a:rPr lang="sv-SE" sz="1600" dirty="0">
                <a:latin typeface="Book Antiqua" panose="02040602050305030304" pitchFamily="18" charset="0"/>
              </a:rPr>
              <a:t>1. Spelaren rör sig ner mot de första konerna och springer runt med kropp och boll. Efter detta </a:t>
            </a:r>
            <a:r>
              <a:rPr lang="sv-SE" sz="1600" dirty="0" smtClean="0">
                <a:latin typeface="Book Antiqua" panose="02040602050305030304" pitchFamily="18" charset="0"/>
              </a:rPr>
              <a:t>gör </a:t>
            </a:r>
            <a:r>
              <a:rPr lang="sv-SE" sz="1600" dirty="0">
                <a:latin typeface="Book Antiqua" panose="02040602050305030304" pitchFamily="18" charset="0"/>
              </a:rPr>
              <a:t>spelaren en dragning på ledaren och bryter in i slottet. Sedan skjuter han/hon i farten vid mitten konen. Sätt gärna ut koner bakom ledaren så att spelarna inte tar en för rak linje mot mål om du vill ha skott. Annars är det friläge.</a:t>
            </a:r>
          </a:p>
          <a:p>
            <a:r>
              <a:rPr lang="sv-SE" sz="1600" dirty="0">
                <a:latin typeface="Book Antiqua" panose="02040602050305030304" pitchFamily="18" charset="0"/>
              </a:rPr>
              <a:t> </a:t>
            </a:r>
          </a:p>
          <a:p>
            <a:pPr lvl="0"/>
            <a:endParaRPr lang="sv-SE" dirty="0">
              <a:solidFill>
                <a:schemeClr val="bg1">
                  <a:lumMod val="50000"/>
                </a:schemeClr>
              </a:solidFill>
              <a:latin typeface="Book Antiqua" panose="02040602050305030304" pitchFamily="18" charset="0"/>
            </a:endParaRPr>
          </a:p>
        </p:txBody>
      </p:sp>
      <p:pic>
        <p:nvPicPr>
          <p:cNvPr id="7" name="Bildobjekt 6" descr="Skott.png"/>
          <p:cNvPicPr>
            <a:picLocks noChangeAspect="1"/>
          </p:cNvPicPr>
          <p:nvPr/>
        </p:nvPicPr>
        <p:blipFill>
          <a:blip r:embed="rId4" cstate="print"/>
          <a:stretch>
            <a:fillRect/>
          </a:stretch>
        </p:blipFill>
        <p:spPr>
          <a:xfrm rot="-480000">
            <a:off x="2247988" y="1520272"/>
            <a:ext cx="324000" cy="503234"/>
          </a:xfrm>
          <a:prstGeom prst="rect">
            <a:avLst/>
          </a:prstGeom>
        </p:spPr>
      </p:pic>
      <p:sp>
        <p:nvSpPr>
          <p:cNvPr id="8" name="textruta 7"/>
          <p:cNvSpPr txBox="1"/>
          <p:nvPr/>
        </p:nvSpPr>
        <p:spPr>
          <a:xfrm>
            <a:off x="4714876" y="3742581"/>
            <a:ext cx="5566642" cy="1600438"/>
          </a:xfrm>
          <a:prstGeom prst="rect">
            <a:avLst/>
          </a:prstGeom>
          <a:noFill/>
        </p:spPr>
        <p:txBody>
          <a:bodyPr wrap="square" rtlCol="0">
            <a:spAutoFit/>
          </a:bodyPr>
          <a:lstStyle/>
          <a:p>
            <a:r>
              <a:rPr lang="sv-SE" sz="1600" dirty="0">
                <a:latin typeface="Book Antiqua" panose="02040602050305030304" pitchFamily="18" charset="0"/>
              </a:rPr>
              <a:t>2. Spelare A spelar ut till spelare B som rört sig upp i fickan. B tar med sig bollen från fickan och skjuter mot mål. Spelare C går mot mål för att styra eller ta retur. Som ledare </a:t>
            </a:r>
            <a:r>
              <a:rPr lang="sv-SE" sz="1600" dirty="0" smtClean="0">
                <a:latin typeface="Book Antiqua" panose="02040602050305030304" pitchFamily="18" charset="0"/>
              </a:rPr>
              <a:t>ska </a:t>
            </a:r>
            <a:r>
              <a:rPr lang="sv-SE" sz="1600" dirty="0">
                <a:latin typeface="Book Antiqua" panose="02040602050305030304" pitchFamily="18" charset="0"/>
              </a:rPr>
              <a:t>du agera back mot inlöpningen, men var mycket passiv så spelarna lyckas med övningen.</a:t>
            </a:r>
          </a:p>
          <a:p>
            <a:pPr lvl="0"/>
            <a:endParaRPr lang="sv-SE" dirty="0">
              <a:latin typeface="Book Antiqua" panose="02040602050305030304" pitchFamily="18" charset="0"/>
            </a:endParaRPr>
          </a:p>
        </p:txBody>
      </p:sp>
      <p:sp>
        <p:nvSpPr>
          <p:cNvPr id="9" name="Likbent triangel 8"/>
          <p:cNvSpPr/>
          <p:nvPr/>
        </p:nvSpPr>
        <p:spPr>
          <a:xfrm>
            <a:off x="3857620" y="278605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0" name="Likbent triangel 9"/>
          <p:cNvSpPr/>
          <p:nvPr/>
        </p:nvSpPr>
        <p:spPr>
          <a:xfrm>
            <a:off x="3571868" y="321468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1" name="Multiplicera 10"/>
          <p:cNvSpPr/>
          <p:nvPr/>
        </p:nvSpPr>
        <p:spPr>
          <a:xfrm flipV="1">
            <a:off x="3357554"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2" name="Bildobjekt 11" descr="Boll.png"/>
          <p:cNvPicPr>
            <a:picLocks noChangeAspect="1"/>
          </p:cNvPicPr>
          <p:nvPr/>
        </p:nvPicPr>
        <p:blipFill>
          <a:blip r:embed="rId5" cstate="print"/>
          <a:stretch>
            <a:fillRect/>
          </a:stretch>
        </p:blipFill>
        <p:spPr>
          <a:xfrm>
            <a:off x="2143108" y="3857628"/>
            <a:ext cx="60955" cy="85337"/>
          </a:xfrm>
          <a:prstGeom prst="rect">
            <a:avLst/>
          </a:prstGeom>
        </p:spPr>
      </p:pic>
      <p:sp>
        <p:nvSpPr>
          <p:cNvPr id="13" name="Multiplicera 12"/>
          <p:cNvSpPr/>
          <p:nvPr/>
        </p:nvSpPr>
        <p:spPr>
          <a:xfrm flipV="1">
            <a:off x="2214546"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Likbent triangel 13"/>
          <p:cNvSpPr/>
          <p:nvPr/>
        </p:nvSpPr>
        <p:spPr>
          <a:xfrm>
            <a:off x="3214678" y="257174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textruta 14"/>
          <p:cNvSpPr txBox="1"/>
          <p:nvPr/>
        </p:nvSpPr>
        <p:spPr>
          <a:xfrm>
            <a:off x="3500430" y="1928802"/>
            <a:ext cx="282450" cy="369332"/>
          </a:xfrm>
          <a:prstGeom prst="rect">
            <a:avLst/>
          </a:prstGeom>
          <a:noFill/>
        </p:spPr>
        <p:txBody>
          <a:bodyPr wrap="none" rtlCol="0">
            <a:spAutoFit/>
          </a:bodyPr>
          <a:lstStyle/>
          <a:p>
            <a:r>
              <a:rPr lang="sv-SE" b="1" dirty="0"/>
              <a:t>L</a:t>
            </a:r>
          </a:p>
        </p:txBody>
      </p:sp>
      <p:sp>
        <p:nvSpPr>
          <p:cNvPr id="16" name="Likbent triangel 15"/>
          <p:cNvSpPr/>
          <p:nvPr/>
        </p:nvSpPr>
        <p:spPr>
          <a:xfrm>
            <a:off x="3714744"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Likbent triangel 16"/>
          <p:cNvSpPr/>
          <p:nvPr/>
        </p:nvSpPr>
        <p:spPr>
          <a:xfrm>
            <a:off x="3428992"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2571736" y="185736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Frihandsfigur 18"/>
          <p:cNvSpPr/>
          <p:nvPr/>
        </p:nvSpPr>
        <p:spPr>
          <a:xfrm>
            <a:off x="2382592" y="1944709"/>
            <a:ext cx="1884608" cy="1223494"/>
          </a:xfrm>
          <a:custGeom>
            <a:avLst/>
            <a:gdLst>
              <a:gd name="connsiteX0" fmla="*/ 1068946 w 1884608"/>
              <a:gd name="connsiteY0" fmla="*/ 1223494 h 1223494"/>
              <a:gd name="connsiteX1" fmla="*/ 1481070 w 1884608"/>
              <a:gd name="connsiteY1" fmla="*/ 1184857 h 1223494"/>
              <a:gd name="connsiteX2" fmla="*/ 1674253 w 1884608"/>
              <a:gd name="connsiteY2" fmla="*/ 1068947 h 1223494"/>
              <a:gd name="connsiteX3" fmla="*/ 1854557 w 1884608"/>
              <a:gd name="connsiteY3" fmla="*/ 953037 h 1223494"/>
              <a:gd name="connsiteX4" fmla="*/ 1493949 w 1884608"/>
              <a:gd name="connsiteY4" fmla="*/ 785612 h 1223494"/>
              <a:gd name="connsiteX5" fmla="*/ 1287887 w 1884608"/>
              <a:gd name="connsiteY5" fmla="*/ 888643 h 1223494"/>
              <a:gd name="connsiteX6" fmla="*/ 1043188 w 1884608"/>
              <a:gd name="connsiteY6" fmla="*/ 875764 h 1223494"/>
              <a:gd name="connsiteX7" fmla="*/ 888642 w 1884608"/>
              <a:gd name="connsiteY7" fmla="*/ 901522 h 1223494"/>
              <a:gd name="connsiteX8" fmla="*/ 759853 w 1884608"/>
              <a:gd name="connsiteY8" fmla="*/ 824249 h 1223494"/>
              <a:gd name="connsiteX9" fmla="*/ 721216 w 1884608"/>
              <a:gd name="connsiteY9" fmla="*/ 643945 h 1223494"/>
              <a:gd name="connsiteX10" fmla="*/ 953036 w 1884608"/>
              <a:gd name="connsiteY10" fmla="*/ 528035 h 1223494"/>
              <a:gd name="connsiteX11" fmla="*/ 1197735 w 1884608"/>
              <a:gd name="connsiteY11" fmla="*/ 579550 h 1223494"/>
              <a:gd name="connsiteX12" fmla="*/ 1223493 w 1884608"/>
              <a:gd name="connsiteY12" fmla="*/ 412125 h 1223494"/>
              <a:gd name="connsiteX13" fmla="*/ 978794 w 1884608"/>
              <a:gd name="connsiteY13" fmla="*/ 373488 h 1223494"/>
              <a:gd name="connsiteX14" fmla="*/ 1545464 w 1884608"/>
              <a:gd name="connsiteY14" fmla="*/ 283336 h 1223494"/>
              <a:gd name="connsiteX15" fmla="*/ 1236371 w 1884608"/>
              <a:gd name="connsiteY15" fmla="*/ 38637 h 1223494"/>
              <a:gd name="connsiteX16" fmla="*/ 1043188 w 1884608"/>
              <a:gd name="connsiteY16" fmla="*/ 51516 h 1223494"/>
              <a:gd name="connsiteX17" fmla="*/ 734095 w 1884608"/>
              <a:gd name="connsiteY17" fmla="*/ 103032 h 1223494"/>
              <a:gd name="connsiteX18" fmla="*/ 540912 w 1884608"/>
              <a:gd name="connsiteY18" fmla="*/ 244699 h 1223494"/>
              <a:gd name="connsiteX19" fmla="*/ 334850 w 1884608"/>
              <a:gd name="connsiteY19" fmla="*/ 180305 h 1223494"/>
              <a:gd name="connsiteX20" fmla="*/ 115909 w 1884608"/>
              <a:gd name="connsiteY20" fmla="*/ 257578 h 1223494"/>
              <a:gd name="connsiteX21" fmla="*/ 0 w 1884608"/>
              <a:gd name="connsiteY21" fmla="*/ 141668 h 12234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884608" h="1223494">
                <a:moveTo>
                  <a:pt x="1068946" y="1223494"/>
                </a:moveTo>
                <a:cubicBezTo>
                  <a:pt x="1224565" y="1217054"/>
                  <a:pt x="1380185" y="1210615"/>
                  <a:pt x="1481070" y="1184857"/>
                </a:cubicBezTo>
                <a:cubicBezTo>
                  <a:pt x="1581955" y="1159099"/>
                  <a:pt x="1612005" y="1107584"/>
                  <a:pt x="1674253" y="1068947"/>
                </a:cubicBezTo>
                <a:cubicBezTo>
                  <a:pt x="1736501" y="1030310"/>
                  <a:pt x="1884608" y="1000259"/>
                  <a:pt x="1854557" y="953037"/>
                </a:cubicBezTo>
                <a:cubicBezTo>
                  <a:pt x="1824506" y="905815"/>
                  <a:pt x="1588394" y="796344"/>
                  <a:pt x="1493949" y="785612"/>
                </a:cubicBezTo>
                <a:cubicBezTo>
                  <a:pt x="1399504" y="774880"/>
                  <a:pt x="1363014" y="873618"/>
                  <a:pt x="1287887" y="888643"/>
                </a:cubicBezTo>
                <a:cubicBezTo>
                  <a:pt x="1212760" y="903668"/>
                  <a:pt x="1109729" y="873618"/>
                  <a:pt x="1043188" y="875764"/>
                </a:cubicBezTo>
                <a:cubicBezTo>
                  <a:pt x="976647" y="877910"/>
                  <a:pt x="935864" y="910108"/>
                  <a:pt x="888642" y="901522"/>
                </a:cubicBezTo>
                <a:cubicBezTo>
                  <a:pt x="841420" y="892936"/>
                  <a:pt x="787757" y="867179"/>
                  <a:pt x="759853" y="824249"/>
                </a:cubicBezTo>
                <a:cubicBezTo>
                  <a:pt x="731949" y="781320"/>
                  <a:pt x="689019" y="693314"/>
                  <a:pt x="721216" y="643945"/>
                </a:cubicBezTo>
                <a:cubicBezTo>
                  <a:pt x="753413" y="594576"/>
                  <a:pt x="873616" y="538767"/>
                  <a:pt x="953036" y="528035"/>
                </a:cubicBezTo>
                <a:cubicBezTo>
                  <a:pt x="1032456" y="517303"/>
                  <a:pt x="1152659" y="598868"/>
                  <a:pt x="1197735" y="579550"/>
                </a:cubicBezTo>
                <a:cubicBezTo>
                  <a:pt x="1242811" y="560232"/>
                  <a:pt x="1259983" y="446469"/>
                  <a:pt x="1223493" y="412125"/>
                </a:cubicBezTo>
                <a:cubicBezTo>
                  <a:pt x="1187003" y="377781"/>
                  <a:pt x="925132" y="394953"/>
                  <a:pt x="978794" y="373488"/>
                </a:cubicBezTo>
                <a:cubicBezTo>
                  <a:pt x="1032456" y="352023"/>
                  <a:pt x="1502534" y="339145"/>
                  <a:pt x="1545464" y="283336"/>
                </a:cubicBezTo>
                <a:cubicBezTo>
                  <a:pt x="1588394" y="227527"/>
                  <a:pt x="1320084" y="77274"/>
                  <a:pt x="1236371" y="38637"/>
                </a:cubicBezTo>
                <a:cubicBezTo>
                  <a:pt x="1152658" y="0"/>
                  <a:pt x="1126901" y="40783"/>
                  <a:pt x="1043188" y="51516"/>
                </a:cubicBezTo>
                <a:cubicBezTo>
                  <a:pt x="959475" y="62249"/>
                  <a:pt x="817808" y="70835"/>
                  <a:pt x="734095" y="103032"/>
                </a:cubicBezTo>
                <a:cubicBezTo>
                  <a:pt x="650382" y="135229"/>
                  <a:pt x="607453" y="231820"/>
                  <a:pt x="540912" y="244699"/>
                </a:cubicBezTo>
                <a:cubicBezTo>
                  <a:pt x="474371" y="257578"/>
                  <a:pt x="405684" y="178159"/>
                  <a:pt x="334850" y="180305"/>
                </a:cubicBezTo>
                <a:cubicBezTo>
                  <a:pt x="264016" y="182451"/>
                  <a:pt x="171717" y="264018"/>
                  <a:pt x="115909" y="257578"/>
                </a:cubicBezTo>
                <a:cubicBezTo>
                  <a:pt x="60101" y="251139"/>
                  <a:pt x="30050" y="196403"/>
                  <a:pt x="0" y="141668"/>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0" name="Rak 21"/>
          <p:cNvCxnSpPr/>
          <p:nvPr/>
        </p:nvCxnSpPr>
        <p:spPr>
          <a:xfrm rot="10800000" flipV="1">
            <a:off x="2000232" y="3786190"/>
            <a:ext cx="214314" cy="71438"/>
          </a:xfrm>
          <a:prstGeom prst="line">
            <a:avLst/>
          </a:prstGeom>
          <a:ln/>
        </p:spPr>
        <p:style>
          <a:lnRef idx="1">
            <a:schemeClr val="dk1"/>
          </a:lnRef>
          <a:fillRef idx="0">
            <a:schemeClr val="dk1"/>
          </a:fillRef>
          <a:effectRef idx="0">
            <a:schemeClr val="dk1"/>
          </a:effectRef>
          <a:fontRef idx="minor">
            <a:schemeClr val="tx1"/>
          </a:fontRef>
        </p:style>
      </p:cxnSp>
      <p:sp>
        <p:nvSpPr>
          <p:cNvPr id="21" name="Multiplicera 20"/>
          <p:cNvSpPr/>
          <p:nvPr/>
        </p:nvSpPr>
        <p:spPr>
          <a:xfrm flipV="1">
            <a:off x="500034" y="44291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Multiplicera 21"/>
          <p:cNvSpPr/>
          <p:nvPr/>
        </p:nvSpPr>
        <p:spPr>
          <a:xfrm flipV="1">
            <a:off x="3500430" y="48577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b="1" dirty="0"/>
          </a:p>
        </p:txBody>
      </p:sp>
      <p:pic>
        <p:nvPicPr>
          <p:cNvPr id="23" name="Bildobjekt 22" descr="Boll.png"/>
          <p:cNvPicPr>
            <a:picLocks noChangeAspect="1"/>
          </p:cNvPicPr>
          <p:nvPr/>
        </p:nvPicPr>
        <p:blipFill>
          <a:blip r:embed="rId5" cstate="print"/>
          <a:stretch>
            <a:fillRect/>
          </a:stretch>
        </p:blipFill>
        <p:spPr>
          <a:xfrm>
            <a:off x="2367905" y="3929066"/>
            <a:ext cx="60955" cy="85337"/>
          </a:xfrm>
          <a:prstGeom prst="rect">
            <a:avLst/>
          </a:prstGeom>
        </p:spPr>
      </p:pic>
      <p:pic>
        <p:nvPicPr>
          <p:cNvPr id="24" name="Bildobjekt 23" descr="Boll.png"/>
          <p:cNvPicPr>
            <a:picLocks noChangeAspect="1"/>
          </p:cNvPicPr>
          <p:nvPr/>
        </p:nvPicPr>
        <p:blipFill>
          <a:blip r:embed="rId5" cstate="print"/>
          <a:stretch>
            <a:fillRect/>
          </a:stretch>
        </p:blipFill>
        <p:spPr>
          <a:xfrm>
            <a:off x="2500298" y="3786190"/>
            <a:ext cx="60955" cy="85337"/>
          </a:xfrm>
          <a:prstGeom prst="rect">
            <a:avLst/>
          </a:prstGeom>
        </p:spPr>
      </p:pic>
      <p:pic>
        <p:nvPicPr>
          <p:cNvPr id="25" name="Bildobjekt 24" descr="Boll.png"/>
          <p:cNvPicPr>
            <a:picLocks noChangeAspect="1"/>
          </p:cNvPicPr>
          <p:nvPr/>
        </p:nvPicPr>
        <p:blipFill>
          <a:blip r:embed="rId5" cstate="print"/>
          <a:stretch>
            <a:fillRect/>
          </a:stretch>
        </p:blipFill>
        <p:spPr>
          <a:xfrm>
            <a:off x="2571736" y="3938590"/>
            <a:ext cx="60955" cy="85337"/>
          </a:xfrm>
          <a:prstGeom prst="rect">
            <a:avLst/>
          </a:prstGeom>
        </p:spPr>
      </p:pic>
      <p:pic>
        <p:nvPicPr>
          <p:cNvPr id="26" name="Bildobjekt 25" descr="Boll.png"/>
          <p:cNvPicPr>
            <a:picLocks noChangeAspect="1"/>
          </p:cNvPicPr>
          <p:nvPr/>
        </p:nvPicPr>
        <p:blipFill>
          <a:blip r:embed="rId5" cstate="print"/>
          <a:stretch>
            <a:fillRect/>
          </a:stretch>
        </p:blipFill>
        <p:spPr>
          <a:xfrm>
            <a:off x="2724136" y="3857628"/>
            <a:ext cx="60955" cy="85337"/>
          </a:xfrm>
          <a:prstGeom prst="rect">
            <a:avLst/>
          </a:prstGeom>
        </p:spPr>
      </p:pic>
      <p:sp>
        <p:nvSpPr>
          <p:cNvPr id="27" name="Multiplicera 26"/>
          <p:cNvSpPr/>
          <p:nvPr/>
        </p:nvSpPr>
        <p:spPr>
          <a:xfrm flipV="1">
            <a:off x="2428860" y="350043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8" name="Multiplicera 27"/>
          <p:cNvSpPr/>
          <p:nvPr/>
        </p:nvSpPr>
        <p:spPr>
          <a:xfrm flipV="1">
            <a:off x="2643174" y="350043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9" name="Multiplicera 28"/>
          <p:cNvSpPr/>
          <p:nvPr/>
        </p:nvSpPr>
        <p:spPr>
          <a:xfrm flipV="1">
            <a:off x="3643306" y="45720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0" name="Multiplicera 29"/>
          <p:cNvSpPr/>
          <p:nvPr/>
        </p:nvSpPr>
        <p:spPr>
          <a:xfrm flipV="1">
            <a:off x="3714744"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31" name="Rak pil 32"/>
          <p:cNvCxnSpPr/>
          <p:nvPr/>
        </p:nvCxnSpPr>
        <p:spPr>
          <a:xfrm rot="10800000" flipV="1">
            <a:off x="2571736" y="5214950"/>
            <a:ext cx="857256" cy="64294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2" name="Multiplicera 31"/>
          <p:cNvSpPr/>
          <p:nvPr/>
        </p:nvSpPr>
        <p:spPr>
          <a:xfrm flipV="1">
            <a:off x="142844"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Multiplicera 32"/>
          <p:cNvSpPr/>
          <p:nvPr/>
        </p:nvSpPr>
        <p:spPr>
          <a:xfrm flipV="1">
            <a:off x="142844" y="45720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4" name="Multiplicera 33"/>
          <p:cNvSpPr/>
          <p:nvPr/>
        </p:nvSpPr>
        <p:spPr>
          <a:xfrm flipV="1">
            <a:off x="642910"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35" name="Rak 36"/>
          <p:cNvCxnSpPr/>
          <p:nvPr/>
        </p:nvCxnSpPr>
        <p:spPr>
          <a:xfrm rot="10800000" flipV="1">
            <a:off x="928662" y="4000504"/>
            <a:ext cx="285752" cy="71438"/>
          </a:xfrm>
          <a:prstGeom prst="line">
            <a:avLst/>
          </a:prstGeom>
          <a:ln/>
        </p:spPr>
        <p:style>
          <a:lnRef idx="1">
            <a:schemeClr val="dk1"/>
          </a:lnRef>
          <a:fillRef idx="0">
            <a:schemeClr val="dk1"/>
          </a:fillRef>
          <a:effectRef idx="0">
            <a:schemeClr val="dk1"/>
          </a:effectRef>
          <a:fontRef idx="minor">
            <a:schemeClr val="tx1"/>
          </a:fontRef>
        </p:style>
      </p:cxnSp>
      <p:cxnSp>
        <p:nvCxnSpPr>
          <p:cNvPr id="36" name="Rak 37"/>
          <p:cNvCxnSpPr/>
          <p:nvPr/>
        </p:nvCxnSpPr>
        <p:spPr>
          <a:xfrm rot="10800000" flipV="1">
            <a:off x="1357290" y="3929066"/>
            <a:ext cx="285752" cy="71438"/>
          </a:xfrm>
          <a:prstGeom prst="line">
            <a:avLst/>
          </a:prstGeom>
          <a:ln/>
        </p:spPr>
        <p:style>
          <a:lnRef idx="1">
            <a:schemeClr val="dk1"/>
          </a:lnRef>
          <a:fillRef idx="0">
            <a:schemeClr val="dk1"/>
          </a:fillRef>
          <a:effectRef idx="0">
            <a:schemeClr val="dk1"/>
          </a:effectRef>
          <a:fontRef idx="minor">
            <a:schemeClr val="tx1"/>
          </a:fontRef>
        </p:style>
      </p:cxnSp>
      <p:cxnSp>
        <p:nvCxnSpPr>
          <p:cNvPr id="37" name="Rak 38"/>
          <p:cNvCxnSpPr/>
          <p:nvPr/>
        </p:nvCxnSpPr>
        <p:spPr>
          <a:xfrm rot="10800000" flipV="1">
            <a:off x="1714480" y="3857628"/>
            <a:ext cx="214314" cy="71438"/>
          </a:xfrm>
          <a:prstGeom prst="line">
            <a:avLst/>
          </a:prstGeom>
          <a:ln/>
        </p:spPr>
        <p:style>
          <a:lnRef idx="1">
            <a:schemeClr val="dk1"/>
          </a:lnRef>
          <a:fillRef idx="0">
            <a:schemeClr val="dk1"/>
          </a:fillRef>
          <a:effectRef idx="0">
            <a:schemeClr val="dk1"/>
          </a:effectRef>
          <a:fontRef idx="minor">
            <a:schemeClr val="tx1"/>
          </a:fontRef>
        </p:style>
      </p:cxnSp>
      <p:cxnSp>
        <p:nvCxnSpPr>
          <p:cNvPr id="38" name="Rak pil 39"/>
          <p:cNvCxnSpPr/>
          <p:nvPr/>
        </p:nvCxnSpPr>
        <p:spPr>
          <a:xfrm rot="5400000" flipH="1" flipV="1">
            <a:off x="535753" y="4321975"/>
            <a:ext cx="285752"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9" name="Frihandsfigur 38"/>
          <p:cNvSpPr/>
          <p:nvPr/>
        </p:nvSpPr>
        <p:spPr>
          <a:xfrm>
            <a:off x="843566" y="4159876"/>
            <a:ext cx="579549" cy="528034"/>
          </a:xfrm>
          <a:custGeom>
            <a:avLst/>
            <a:gdLst>
              <a:gd name="connsiteX0" fmla="*/ 19319 w 579549"/>
              <a:gd name="connsiteY0" fmla="*/ 0 h 528034"/>
              <a:gd name="connsiteX1" fmla="*/ 45076 w 579549"/>
              <a:gd name="connsiteY1" fmla="*/ 154547 h 528034"/>
              <a:gd name="connsiteX2" fmla="*/ 289775 w 579549"/>
              <a:gd name="connsiteY2" fmla="*/ 141668 h 528034"/>
              <a:gd name="connsiteX3" fmla="*/ 238259 w 579549"/>
              <a:gd name="connsiteY3" fmla="*/ 309093 h 528034"/>
              <a:gd name="connsiteX4" fmla="*/ 418564 w 579549"/>
              <a:gd name="connsiteY4" fmla="*/ 270456 h 528034"/>
              <a:gd name="connsiteX5" fmla="*/ 341290 w 579549"/>
              <a:gd name="connsiteY5" fmla="*/ 476518 h 528034"/>
              <a:gd name="connsiteX6" fmla="*/ 547352 w 579549"/>
              <a:gd name="connsiteY6" fmla="*/ 399245 h 528034"/>
              <a:gd name="connsiteX7" fmla="*/ 534473 w 579549"/>
              <a:gd name="connsiteY7" fmla="*/ 489397 h 528034"/>
              <a:gd name="connsiteX8" fmla="*/ 560231 w 579549"/>
              <a:gd name="connsiteY8" fmla="*/ 528034 h 528034"/>
              <a:gd name="connsiteX9" fmla="*/ 560231 w 579549"/>
              <a:gd name="connsiteY9" fmla="*/ 528034 h 528034"/>
              <a:gd name="connsiteX10" fmla="*/ 573110 w 579549"/>
              <a:gd name="connsiteY10" fmla="*/ 528034 h 528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79549" h="528034">
                <a:moveTo>
                  <a:pt x="19319" y="0"/>
                </a:moveTo>
                <a:cubicBezTo>
                  <a:pt x="9659" y="65468"/>
                  <a:pt x="0" y="130936"/>
                  <a:pt x="45076" y="154547"/>
                </a:cubicBezTo>
                <a:cubicBezTo>
                  <a:pt x="90152" y="178158"/>
                  <a:pt x="257578" y="115910"/>
                  <a:pt x="289775" y="141668"/>
                </a:cubicBezTo>
                <a:cubicBezTo>
                  <a:pt x="321972" y="167426"/>
                  <a:pt x="216794" y="287628"/>
                  <a:pt x="238259" y="309093"/>
                </a:cubicBezTo>
                <a:cubicBezTo>
                  <a:pt x="259724" y="330558"/>
                  <a:pt x="401392" y="242552"/>
                  <a:pt x="418564" y="270456"/>
                </a:cubicBezTo>
                <a:cubicBezTo>
                  <a:pt x="435736" y="298360"/>
                  <a:pt x="319825" y="455053"/>
                  <a:pt x="341290" y="476518"/>
                </a:cubicBezTo>
                <a:cubicBezTo>
                  <a:pt x="362755" y="497983"/>
                  <a:pt x="515155" y="397099"/>
                  <a:pt x="547352" y="399245"/>
                </a:cubicBezTo>
                <a:cubicBezTo>
                  <a:pt x="579549" y="401391"/>
                  <a:pt x="532327" y="467932"/>
                  <a:pt x="534473" y="489397"/>
                </a:cubicBezTo>
                <a:cubicBezTo>
                  <a:pt x="536620" y="510862"/>
                  <a:pt x="560231" y="528034"/>
                  <a:pt x="560231" y="528034"/>
                </a:cubicBezTo>
                <a:lnTo>
                  <a:pt x="560231" y="528034"/>
                </a:lnTo>
                <a:lnTo>
                  <a:pt x="573110" y="528034"/>
                </a:ln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40" name="Bildobjekt 39" descr="Skott.png"/>
          <p:cNvPicPr>
            <a:picLocks noChangeAspect="1"/>
          </p:cNvPicPr>
          <p:nvPr/>
        </p:nvPicPr>
        <p:blipFill>
          <a:blip r:embed="rId4" cstate="print"/>
          <a:stretch>
            <a:fillRect/>
          </a:stretch>
        </p:blipFill>
        <p:spPr>
          <a:xfrm rot="7641875">
            <a:off x="1493588" y="4673288"/>
            <a:ext cx="324000" cy="503234"/>
          </a:xfrm>
          <a:prstGeom prst="rect">
            <a:avLst/>
          </a:prstGeom>
        </p:spPr>
      </p:pic>
      <p:sp>
        <p:nvSpPr>
          <p:cNvPr id="41" name="textruta 40"/>
          <p:cNvSpPr txBox="1"/>
          <p:nvPr/>
        </p:nvSpPr>
        <p:spPr>
          <a:xfrm>
            <a:off x="2000232" y="3429000"/>
            <a:ext cx="324128" cy="369332"/>
          </a:xfrm>
          <a:prstGeom prst="rect">
            <a:avLst/>
          </a:prstGeom>
          <a:noFill/>
        </p:spPr>
        <p:txBody>
          <a:bodyPr wrap="none" rtlCol="0">
            <a:spAutoFit/>
          </a:bodyPr>
          <a:lstStyle/>
          <a:p>
            <a:r>
              <a:rPr lang="sv-SE" b="1" dirty="0"/>
              <a:t>A</a:t>
            </a:r>
          </a:p>
        </p:txBody>
      </p:sp>
      <p:sp>
        <p:nvSpPr>
          <p:cNvPr id="42" name="textruta 41"/>
          <p:cNvSpPr txBox="1"/>
          <p:nvPr/>
        </p:nvSpPr>
        <p:spPr>
          <a:xfrm>
            <a:off x="571472" y="4429132"/>
            <a:ext cx="314510" cy="369332"/>
          </a:xfrm>
          <a:prstGeom prst="rect">
            <a:avLst/>
          </a:prstGeom>
          <a:noFill/>
        </p:spPr>
        <p:txBody>
          <a:bodyPr wrap="none" rtlCol="0">
            <a:spAutoFit/>
          </a:bodyPr>
          <a:lstStyle/>
          <a:p>
            <a:r>
              <a:rPr lang="sv-SE" b="1" dirty="0"/>
              <a:t>B</a:t>
            </a:r>
          </a:p>
        </p:txBody>
      </p:sp>
      <p:sp>
        <p:nvSpPr>
          <p:cNvPr id="43" name="textruta 42"/>
          <p:cNvSpPr txBox="1"/>
          <p:nvPr/>
        </p:nvSpPr>
        <p:spPr>
          <a:xfrm>
            <a:off x="3571868" y="4857760"/>
            <a:ext cx="235056" cy="369332"/>
          </a:xfrm>
          <a:prstGeom prst="rect">
            <a:avLst/>
          </a:prstGeom>
          <a:noFill/>
        </p:spPr>
        <p:txBody>
          <a:bodyPr wrap="square" rtlCol="0">
            <a:spAutoFit/>
          </a:bodyPr>
          <a:lstStyle/>
          <a:p>
            <a:r>
              <a:rPr lang="sv-SE" b="1" dirty="0"/>
              <a:t>C</a:t>
            </a:r>
          </a:p>
        </p:txBody>
      </p:sp>
      <p:sp>
        <p:nvSpPr>
          <p:cNvPr id="44" name="textruta 43"/>
          <p:cNvSpPr txBox="1"/>
          <p:nvPr/>
        </p:nvSpPr>
        <p:spPr>
          <a:xfrm>
            <a:off x="2714612" y="5286388"/>
            <a:ext cx="282450" cy="369332"/>
          </a:xfrm>
          <a:prstGeom prst="rect">
            <a:avLst/>
          </a:prstGeom>
          <a:noFill/>
        </p:spPr>
        <p:txBody>
          <a:bodyPr wrap="none" rtlCol="0">
            <a:spAutoFit/>
          </a:bodyPr>
          <a:lstStyle/>
          <a:p>
            <a:r>
              <a:rPr lang="sv-SE" b="1" dirty="0"/>
              <a:t>L</a:t>
            </a:r>
          </a:p>
        </p:txBody>
      </p:sp>
    </p:spTree>
    <p:extLst>
      <p:ext uri="{BB962C8B-B14F-4D97-AF65-F5344CB8AC3E}">
        <p14:creationId xmlns:p14="http://schemas.microsoft.com/office/powerpoint/2010/main" val="12052092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40594" y="131926"/>
            <a:ext cx="4747953" cy="1325563"/>
          </a:xfrm>
        </p:spPr>
        <p:txBody>
          <a:bodyPr>
            <a:normAutofit/>
          </a:bodyPr>
          <a:lstStyle/>
          <a:p>
            <a:r>
              <a:rPr lang="sv-SE" sz="2800" dirty="0" smtClean="0">
                <a:solidFill>
                  <a:srgbClr val="990033"/>
                </a:solidFill>
                <a:latin typeface="Book Antiqua" panose="02040602050305030304" pitchFamily="18" charset="0"/>
              </a:rPr>
              <a:t>Syfte; Passningar i rörelse</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407034" y="586204"/>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836190" y="1371374"/>
            <a:ext cx="5016700" cy="1846659"/>
          </a:xfrm>
          <a:prstGeom prst="rect">
            <a:avLst/>
          </a:prstGeom>
          <a:noFill/>
        </p:spPr>
        <p:txBody>
          <a:bodyPr wrap="square" rtlCol="0">
            <a:spAutoFit/>
          </a:bodyPr>
          <a:lstStyle/>
          <a:p>
            <a:r>
              <a:rPr lang="sv-SE" sz="1600" dirty="0">
                <a:latin typeface="Book Antiqua" panose="02040602050305030304" pitchFamily="18" charset="0"/>
              </a:rPr>
              <a:t>1. Spelaren rör sig genom hinderbanan och väggspelar med sig själv mot en bänk och avslutar sedan med ett friläge. Se till att friläget inte tar för lång tid men lägg vikten vid att passningen funkar. Det kan vara lite svårt innan de lär sig vart de </a:t>
            </a:r>
            <a:r>
              <a:rPr lang="sv-SE" sz="1600" dirty="0" smtClean="0">
                <a:latin typeface="Book Antiqua" panose="02040602050305030304" pitchFamily="18" charset="0"/>
              </a:rPr>
              <a:t>ska </a:t>
            </a:r>
            <a:r>
              <a:rPr lang="sv-SE" sz="1600" dirty="0">
                <a:latin typeface="Book Antiqua" panose="02040602050305030304" pitchFamily="18" charset="0"/>
              </a:rPr>
              <a:t>träffa på bänken för att få bollen dit de vill.</a:t>
            </a:r>
          </a:p>
          <a:p>
            <a:pPr lvl="0"/>
            <a:endParaRPr lang="sv-SE" dirty="0">
              <a:solidFill>
                <a:schemeClr val="bg1">
                  <a:lumMod val="50000"/>
                </a:schemeClr>
              </a:solidFill>
              <a:latin typeface="Book Antiqua" panose="02040602050305030304" pitchFamily="18" charset="0"/>
            </a:endParaRPr>
          </a:p>
        </p:txBody>
      </p:sp>
      <p:cxnSp>
        <p:nvCxnSpPr>
          <p:cNvPr id="8" name="Rak 7"/>
          <p:cNvCxnSpPr/>
          <p:nvPr/>
        </p:nvCxnSpPr>
        <p:spPr>
          <a:xfrm rot="10800000">
            <a:off x="1550042" y="2872220"/>
            <a:ext cx="214314" cy="0"/>
          </a:xfrm>
          <a:prstGeom prst="line">
            <a:avLst/>
          </a:prstGeom>
          <a:ln/>
        </p:spPr>
        <p:style>
          <a:lnRef idx="1">
            <a:schemeClr val="dk1"/>
          </a:lnRef>
          <a:fillRef idx="0">
            <a:schemeClr val="dk1"/>
          </a:fillRef>
          <a:effectRef idx="0">
            <a:schemeClr val="dk1"/>
          </a:effectRef>
          <a:fontRef idx="minor">
            <a:schemeClr val="tx1"/>
          </a:fontRef>
        </p:style>
      </p:cxnSp>
      <p:pic>
        <p:nvPicPr>
          <p:cNvPr id="9" name="Bildobjekt 8" descr="Skott.png"/>
          <p:cNvPicPr>
            <a:picLocks noChangeAspect="1"/>
          </p:cNvPicPr>
          <p:nvPr/>
        </p:nvPicPr>
        <p:blipFill>
          <a:blip r:embed="rId4" cstate="print"/>
          <a:stretch>
            <a:fillRect/>
          </a:stretch>
        </p:blipFill>
        <p:spPr>
          <a:xfrm rot="8928311">
            <a:off x="2027474" y="4490341"/>
            <a:ext cx="324000" cy="503234"/>
          </a:xfrm>
          <a:prstGeom prst="rect">
            <a:avLst/>
          </a:prstGeom>
        </p:spPr>
      </p:pic>
      <p:sp>
        <p:nvSpPr>
          <p:cNvPr id="10" name="textruta 9"/>
          <p:cNvSpPr txBox="1"/>
          <p:nvPr/>
        </p:nvSpPr>
        <p:spPr>
          <a:xfrm>
            <a:off x="4764752" y="3800266"/>
            <a:ext cx="5318586" cy="2062103"/>
          </a:xfrm>
          <a:prstGeom prst="rect">
            <a:avLst/>
          </a:prstGeom>
          <a:noFill/>
        </p:spPr>
        <p:txBody>
          <a:bodyPr wrap="square" rtlCol="0">
            <a:spAutoFit/>
          </a:bodyPr>
          <a:lstStyle/>
          <a:p>
            <a:pPr lvl="0"/>
            <a:r>
              <a:rPr lang="sv-SE" sz="1600" dirty="0">
                <a:latin typeface="Book Antiqua" panose="02040602050305030304" pitchFamily="18" charset="0"/>
              </a:rPr>
              <a:t>2. Spelaren springer ”gatlopp” mellan passarna och passar tillbaka bollen. Efter sista passningen så vänder de runt vid konen och springer mot mål där de får en passning som de </a:t>
            </a:r>
            <a:r>
              <a:rPr lang="sv-SE" sz="1600" dirty="0" smtClean="0">
                <a:latin typeface="Book Antiqua" panose="02040602050305030304" pitchFamily="18" charset="0"/>
              </a:rPr>
              <a:t>ska </a:t>
            </a:r>
            <a:r>
              <a:rPr lang="sv-SE" sz="1600" dirty="0">
                <a:latin typeface="Book Antiqua" panose="02040602050305030304" pitchFamily="18" charset="0"/>
              </a:rPr>
              <a:t>skjuta på. Denna övningen går att variera på flera sätt genom olika långa passningar, direktpassningar om de klarar det, friläge mm. Glöm inte att byta ut de fasta passar efter ett tag och se till att dessa har några extra bollar.  </a:t>
            </a:r>
            <a:endParaRPr lang="sv-SE" dirty="0">
              <a:latin typeface="Book Antiqua" panose="02040602050305030304" pitchFamily="18" charset="0"/>
            </a:endParaRPr>
          </a:p>
        </p:txBody>
      </p:sp>
      <p:sp>
        <p:nvSpPr>
          <p:cNvPr id="11" name="Likbent triangel 10"/>
          <p:cNvSpPr/>
          <p:nvPr/>
        </p:nvSpPr>
        <p:spPr>
          <a:xfrm>
            <a:off x="2407298" y="315797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2" name="Likbent triangel 11"/>
          <p:cNvSpPr/>
          <p:nvPr/>
        </p:nvSpPr>
        <p:spPr>
          <a:xfrm>
            <a:off x="907100" y="594405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3" name="Multiplicera 12"/>
          <p:cNvSpPr/>
          <p:nvPr/>
        </p:nvSpPr>
        <p:spPr>
          <a:xfrm flipV="1">
            <a:off x="3550306" y="308653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4" name="Bildobjekt 13" descr="Boll.png"/>
          <p:cNvPicPr>
            <a:picLocks noChangeAspect="1"/>
          </p:cNvPicPr>
          <p:nvPr/>
        </p:nvPicPr>
        <p:blipFill>
          <a:blip r:embed="rId5" cstate="print"/>
          <a:stretch>
            <a:fillRect/>
          </a:stretch>
        </p:blipFill>
        <p:spPr>
          <a:xfrm>
            <a:off x="3560789" y="2943658"/>
            <a:ext cx="60955" cy="85337"/>
          </a:xfrm>
          <a:prstGeom prst="rect">
            <a:avLst/>
          </a:prstGeom>
        </p:spPr>
      </p:pic>
      <p:sp>
        <p:nvSpPr>
          <p:cNvPr id="15" name="Multiplicera 14"/>
          <p:cNvSpPr/>
          <p:nvPr/>
        </p:nvSpPr>
        <p:spPr>
          <a:xfrm flipV="1">
            <a:off x="1764356" y="26579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3764620" y="308653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Multiplicera 16"/>
          <p:cNvSpPr/>
          <p:nvPr/>
        </p:nvSpPr>
        <p:spPr>
          <a:xfrm flipV="1">
            <a:off x="3978934" y="308653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Likbent triangel 17"/>
          <p:cNvSpPr/>
          <p:nvPr/>
        </p:nvSpPr>
        <p:spPr>
          <a:xfrm>
            <a:off x="3335992" y="33008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Likbent triangel 18"/>
          <p:cNvSpPr/>
          <p:nvPr/>
        </p:nvSpPr>
        <p:spPr>
          <a:xfrm>
            <a:off x="2978802" y="251503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0" name="Likbent triangel 19"/>
          <p:cNvSpPr/>
          <p:nvPr/>
        </p:nvSpPr>
        <p:spPr>
          <a:xfrm>
            <a:off x="1978670" y="280078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1" name="Frihandsfigur 20"/>
          <p:cNvSpPr/>
          <p:nvPr/>
        </p:nvSpPr>
        <p:spPr>
          <a:xfrm>
            <a:off x="1968828" y="2396712"/>
            <a:ext cx="1506828" cy="1004551"/>
          </a:xfrm>
          <a:custGeom>
            <a:avLst/>
            <a:gdLst>
              <a:gd name="connsiteX0" fmla="*/ 1506828 w 1506828"/>
              <a:gd name="connsiteY0" fmla="*/ 830687 h 1004551"/>
              <a:gd name="connsiteX1" fmla="*/ 1313645 w 1506828"/>
              <a:gd name="connsiteY1" fmla="*/ 714777 h 1004551"/>
              <a:gd name="connsiteX2" fmla="*/ 1468192 w 1506828"/>
              <a:gd name="connsiteY2" fmla="*/ 585988 h 1004551"/>
              <a:gd name="connsiteX3" fmla="*/ 1287887 w 1506828"/>
              <a:gd name="connsiteY3" fmla="*/ 470078 h 1004551"/>
              <a:gd name="connsiteX4" fmla="*/ 1365161 w 1506828"/>
              <a:gd name="connsiteY4" fmla="*/ 276895 h 1004551"/>
              <a:gd name="connsiteX5" fmla="*/ 1275009 w 1506828"/>
              <a:gd name="connsiteY5" fmla="*/ 173864 h 1004551"/>
              <a:gd name="connsiteX6" fmla="*/ 1223493 w 1506828"/>
              <a:gd name="connsiteY6" fmla="*/ 19318 h 1004551"/>
              <a:gd name="connsiteX7" fmla="*/ 1146220 w 1506828"/>
              <a:gd name="connsiteY7" fmla="*/ 57954 h 1004551"/>
              <a:gd name="connsiteX8" fmla="*/ 965916 w 1506828"/>
              <a:gd name="connsiteY8" fmla="*/ 109470 h 1004551"/>
              <a:gd name="connsiteX9" fmla="*/ 991673 w 1506828"/>
              <a:gd name="connsiteY9" fmla="*/ 379926 h 1004551"/>
              <a:gd name="connsiteX10" fmla="*/ 850006 w 1506828"/>
              <a:gd name="connsiteY10" fmla="*/ 457199 h 1004551"/>
              <a:gd name="connsiteX11" fmla="*/ 850006 w 1506828"/>
              <a:gd name="connsiteY11" fmla="*/ 689019 h 1004551"/>
              <a:gd name="connsiteX12" fmla="*/ 682580 w 1506828"/>
              <a:gd name="connsiteY12" fmla="*/ 714777 h 1004551"/>
              <a:gd name="connsiteX13" fmla="*/ 708338 w 1506828"/>
              <a:gd name="connsiteY13" fmla="*/ 843566 h 1004551"/>
              <a:gd name="connsiteX14" fmla="*/ 618186 w 1506828"/>
              <a:gd name="connsiteY14" fmla="*/ 959475 h 1004551"/>
              <a:gd name="connsiteX15" fmla="*/ 489397 w 1506828"/>
              <a:gd name="connsiteY15" fmla="*/ 998112 h 1004551"/>
              <a:gd name="connsiteX16" fmla="*/ 296214 w 1506828"/>
              <a:gd name="connsiteY16" fmla="*/ 920839 h 1004551"/>
              <a:gd name="connsiteX17" fmla="*/ 347730 w 1506828"/>
              <a:gd name="connsiteY17" fmla="*/ 830687 h 1004551"/>
              <a:gd name="connsiteX18" fmla="*/ 167425 w 1506828"/>
              <a:gd name="connsiteY18" fmla="*/ 740535 h 1004551"/>
              <a:gd name="connsiteX19" fmla="*/ 244699 w 1506828"/>
              <a:gd name="connsiteY19" fmla="*/ 585988 h 1004551"/>
              <a:gd name="connsiteX20" fmla="*/ 141668 w 1506828"/>
              <a:gd name="connsiteY20" fmla="*/ 418563 h 1004551"/>
              <a:gd name="connsiteX21" fmla="*/ 128789 w 1506828"/>
              <a:gd name="connsiteY21" fmla="*/ 328411 h 1004551"/>
              <a:gd name="connsiteX22" fmla="*/ 0 w 1506828"/>
              <a:gd name="connsiteY22" fmla="*/ 328411 h 1004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506828" h="1004551">
                <a:moveTo>
                  <a:pt x="1506828" y="830687"/>
                </a:moveTo>
                <a:cubicBezTo>
                  <a:pt x="1413456" y="793123"/>
                  <a:pt x="1320084" y="755560"/>
                  <a:pt x="1313645" y="714777"/>
                </a:cubicBezTo>
                <a:cubicBezTo>
                  <a:pt x="1307206" y="673994"/>
                  <a:pt x="1472485" y="626771"/>
                  <a:pt x="1468192" y="585988"/>
                </a:cubicBezTo>
                <a:cubicBezTo>
                  <a:pt x="1463899" y="545205"/>
                  <a:pt x="1305059" y="521594"/>
                  <a:pt x="1287887" y="470078"/>
                </a:cubicBezTo>
                <a:cubicBezTo>
                  <a:pt x="1270715" y="418562"/>
                  <a:pt x="1367307" y="326264"/>
                  <a:pt x="1365161" y="276895"/>
                </a:cubicBezTo>
                <a:cubicBezTo>
                  <a:pt x="1363015" y="227526"/>
                  <a:pt x="1298620" y="216793"/>
                  <a:pt x="1275009" y="173864"/>
                </a:cubicBezTo>
                <a:cubicBezTo>
                  <a:pt x="1251398" y="130935"/>
                  <a:pt x="1244958" y="38636"/>
                  <a:pt x="1223493" y="19318"/>
                </a:cubicBezTo>
                <a:cubicBezTo>
                  <a:pt x="1202028" y="0"/>
                  <a:pt x="1189150" y="42929"/>
                  <a:pt x="1146220" y="57954"/>
                </a:cubicBezTo>
                <a:cubicBezTo>
                  <a:pt x="1103291" y="72979"/>
                  <a:pt x="991674" y="55808"/>
                  <a:pt x="965916" y="109470"/>
                </a:cubicBezTo>
                <a:cubicBezTo>
                  <a:pt x="940158" y="163132"/>
                  <a:pt x="1010991" y="321971"/>
                  <a:pt x="991673" y="379926"/>
                </a:cubicBezTo>
                <a:cubicBezTo>
                  <a:pt x="972355" y="437881"/>
                  <a:pt x="873617" y="405684"/>
                  <a:pt x="850006" y="457199"/>
                </a:cubicBezTo>
                <a:cubicBezTo>
                  <a:pt x="826395" y="508714"/>
                  <a:pt x="877910" y="646089"/>
                  <a:pt x="850006" y="689019"/>
                </a:cubicBezTo>
                <a:cubicBezTo>
                  <a:pt x="822102" y="731949"/>
                  <a:pt x="706191" y="689019"/>
                  <a:pt x="682580" y="714777"/>
                </a:cubicBezTo>
                <a:cubicBezTo>
                  <a:pt x="658969" y="740535"/>
                  <a:pt x="719070" y="802783"/>
                  <a:pt x="708338" y="843566"/>
                </a:cubicBezTo>
                <a:cubicBezTo>
                  <a:pt x="697606" y="884349"/>
                  <a:pt x="654676" y="933717"/>
                  <a:pt x="618186" y="959475"/>
                </a:cubicBezTo>
                <a:cubicBezTo>
                  <a:pt x="581696" y="985233"/>
                  <a:pt x="543059" y="1004551"/>
                  <a:pt x="489397" y="998112"/>
                </a:cubicBezTo>
                <a:cubicBezTo>
                  <a:pt x="435735" y="991673"/>
                  <a:pt x="319825" y="948743"/>
                  <a:pt x="296214" y="920839"/>
                </a:cubicBezTo>
                <a:cubicBezTo>
                  <a:pt x="272603" y="892935"/>
                  <a:pt x="369195" y="860738"/>
                  <a:pt x="347730" y="830687"/>
                </a:cubicBezTo>
                <a:cubicBezTo>
                  <a:pt x="326265" y="800636"/>
                  <a:pt x="184597" y="781318"/>
                  <a:pt x="167425" y="740535"/>
                </a:cubicBezTo>
                <a:cubicBezTo>
                  <a:pt x="150253" y="699752"/>
                  <a:pt x="248992" y="639650"/>
                  <a:pt x="244699" y="585988"/>
                </a:cubicBezTo>
                <a:cubicBezTo>
                  <a:pt x="240406" y="532326"/>
                  <a:pt x="160986" y="461493"/>
                  <a:pt x="141668" y="418563"/>
                </a:cubicBezTo>
                <a:cubicBezTo>
                  <a:pt x="122350" y="375633"/>
                  <a:pt x="152400" y="343436"/>
                  <a:pt x="128789" y="328411"/>
                </a:cubicBezTo>
                <a:cubicBezTo>
                  <a:pt x="105178" y="313386"/>
                  <a:pt x="52589" y="320898"/>
                  <a:pt x="0" y="328411"/>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2" name="Rak 22"/>
          <p:cNvCxnSpPr/>
          <p:nvPr/>
        </p:nvCxnSpPr>
        <p:spPr>
          <a:xfrm rot="10800000">
            <a:off x="1121414" y="2872220"/>
            <a:ext cx="285752" cy="0"/>
          </a:xfrm>
          <a:prstGeom prst="line">
            <a:avLst/>
          </a:prstGeom>
          <a:ln/>
        </p:spPr>
        <p:style>
          <a:lnRef idx="1">
            <a:schemeClr val="dk1"/>
          </a:lnRef>
          <a:fillRef idx="0">
            <a:schemeClr val="dk1"/>
          </a:fillRef>
          <a:effectRef idx="0">
            <a:schemeClr val="dk1"/>
          </a:effectRef>
          <a:fontRef idx="minor">
            <a:schemeClr val="tx1"/>
          </a:fontRef>
        </p:style>
      </p:cxnSp>
      <p:cxnSp>
        <p:nvCxnSpPr>
          <p:cNvPr id="23" name="Rak 23"/>
          <p:cNvCxnSpPr/>
          <p:nvPr/>
        </p:nvCxnSpPr>
        <p:spPr>
          <a:xfrm rot="10800000" flipV="1">
            <a:off x="835662" y="2800782"/>
            <a:ext cx="142876" cy="71438"/>
          </a:xfrm>
          <a:prstGeom prst="line">
            <a:avLst/>
          </a:prstGeom>
          <a:ln/>
        </p:spPr>
        <p:style>
          <a:lnRef idx="1">
            <a:schemeClr val="dk1"/>
          </a:lnRef>
          <a:fillRef idx="0">
            <a:schemeClr val="dk1"/>
          </a:fillRef>
          <a:effectRef idx="0">
            <a:schemeClr val="dk1"/>
          </a:effectRef>
          <a:fontRef idx="minor">
            <a:schemeClr val="tx1"/>
          </a:fontRef>
        </p:style>
      </p:cxnSp>
      <p:cxnSp>
        <p:nvCxnSpPr>
          <p:cNvPr id="24" name="Rak 24"/>
          <p:cNvCxnSpPr/>
          <p:nvPr/>
        </p:nvCxnSpPr>
        <p:spPr>
          <a:xfrm rot="10800000">
            <a:off x="835662" y="2872220"/>
            <a:ext cx="214314" cy="0"/>
          </a:xfrm>
          <a:prstGeom prst="line">
            <a:avLst/>
          </a:prstGeom>
          <a:ln/>
        </p:spPr>
        <p:style>
          <a:lnRef idx="1">
            <a:schemeClr val="dk1"/>
          </a:lnRef>
          <a:fillRef idx="0">
            <a:schemeClr val="dk1"/>
          </a:fillRef>
          <a:effectRef idx="0">
            <a:schemeClr val="dk1"/>
          </a:effectRef>
          <a:fontRef idx="minor">
            <a:schemeClr val="tx1"/>
          </a:fontRef>
        </p:style>
      </p:cxnSp>
      <p:cxnSp>
        <p:nvCxnSpPr>
          <p:cNvPr id="25" name="Rak 25"/>
          <p:cNvCxnSpPr/>
          <p:nvPr/>
        </p:nvCxnSpPr>
        <p:spPr>
          <a:xfrm rot="10800000" flipV="1">
            <a:off x="1049976" y="2657906"/>
            <a:ext cx="214314" cy="71438"/>
          </a:xfrm>
          <a:prstGeom prst="line">
            <a:avLst/>
          </a:prstGeom>
          <a:ln/>
        </p:spPr>
        <p:style>
          <a:lnRef idx="1">
            <a:schemeClr val="dk1"/>
          </a:lnRef>
          <a:fillRef idx="0">
            <a:schemeClr val="dk1"/>
          </a:fillRef>
          <a:effectRef idx="0">
            <a:schemeClr val="dk1"/>
          </a:effectRef>
          <a:fontRef idx="minor">
            <a:schemeClr val="tx1"/>
          </a:fontRef>
        </p:style>
      </p:cxnSp>
      <p:cxnSp>
        <p:nvCxnSpPr>
          <p:cNvPr id="26" name="Rak 26"/>
          <p:cNvCxnSpPr/>
          <p:nvPr/>
        </p:nvCxnSpPr>
        <p:spPr>
          <a:xfrm rot="10800000" flipV="1">
            <a:off x="1335728" y="2515030"/>
            <a:ext cx="214314" cy="71438"/>
          </a:xfrm>
          <a:prstGeom prst="line">
            <a:avLst/>
          </a:prstGeom>
          <a:ln/>
        </p:spPr>
        <p:style>
          <a:lnRef idx="1">
            <a:schemeClr val="dk1"/>
          </a:lnRef>
          <a:fillRef idx="0">
            <a:schemeClr val="dk1"/>
          </a:fillRef>
          <a:effectRef idx="0">
            <a:schemeClr val="dk1"/>
          </a:effectRef>
          <a:fontRef idx="minor">
            <a:schemeClr val="tx1"/>
          </a:fontRef>
        </p:style>
      </p:cxnSp>
      <p:cxnSp>
        <p:nvCxnSpPr>
          <p:cNvPr id="27" name="Rak pil 27"/>
          <p:cNvCxnSpPr>
            <a:stCxn id="15" idx="2"/>
          </p:cNvCxnSpPr>
          <p:nvPr/>
        </p:nvCxnSpPr>
        <p:spPr>
          <a:xfrm flipH="1" flipV="1">
            <a:off x="1764356" y="2515030"/>
            <a:ext cx="162841" cy="22866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8" name="Multiplicera 27"/>
          <p:cNvSpPr/>
          <p:nvPr/>
        </p:nvSpPr>
        <p:spPr>
          <a:xfrm flipV="1">
            <a:off x="1550042" y="222927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9" name="Frihandsfigur 28"/>
          <p:cNvSpPr/>
          <p:nvPr/>
        </p:nvSpPr>
        <p:spPr>
          <a:xfrm>
            <a:off x="1633977" y="1295568"/>
            <a:ext cx="787758" cy="965915"/>
          </a:xfrm>
          <a:custGeom>
            <a:avLst/>
            <a:gdLst>
              <a:gd name="connsiteX0" fmla="*/ 0 w 787758"/>
              <a:gd name="connsiteY0" fmla="*/ 965915 h 965915"/>
              <a:gd name="connsiteX1" fmla="*/ 334851 w 787758"/>
              <a:gd name="connsiteY1" fmla="*/ 901521 h 965915"/>
              <a:gd name="connsiteX2" fmla="*/ 103031 w 787758"/>
              <a:gd name="connsiteY2" fmla="*/ 759853 h 965915"/>
              <a:gd name="connsiteX3" fmla="*/ 360609 w 787758"/>
              <a:gd name="connsiteY3" fmla="*/ 734095 h 965915"/>
              <a:gd name="connsiteX4" fmla="*/ 218941 w 787758"/>
              <a:gd name="connsiteY4" fmla="*/ 553791 h 965915"/>
              <a:gd name="connsiteX5" fmla="*/ 437882 w 787758"/>
              <a:gd name="connsiteY5" fmla="*/ 489397 h 965915"/>
              <a:gd name="connsiteX6" fmla="*/ 360609 w 787758"/>
              <a:gd name="connsiteY6" fmla="*/ 334850 h 965915"/>
              <a:gd name="connsiteX7" fmla="*/ 605307 w 787758"/>
              <a:gd name="connsiteY7" fmla="*/ 321972 h 965915"/>
              <a:gd name="connsiteX8" fmla="*/ 618186 w 787758"/>
              <a:gd name="connsiteY8" fmla="*/ 128788 h 965915"/>
              <a:gd name="connsiteX9" fmla="*/ 759854 w 787758"/>
              <a:gd name="connsiteY9" fmla="*/ 90152 h 965915"/>
              <a:gd name="connsiteX10" fmla="*/ 785612 w 787758"/>
              <a:gd name="connsiteY10" fmla="*/ 0 h 9659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87758" h="965915">
                <a:moveTo>
                  <a:pt x="0" y="965915"/>
                </a:moveTo>
                <a:cubicBezTo>
                  <a:pt x="158839" y="950890"/>
                  <a:pt x="317679" y="935865"/>
                  <a:pt x="334851" y="901521"/>
                </a:cubicBezTo>
                <a:cubicBezTo>
                  <a:pt x="352023" y="867177"/>
                  <a:pt x="98738" y="787757"/>
                  <a:pt x="103031" y="759853"/>
                </a:cubicBezTo>
                <a:cubicBezTo>
                  <a:pt x="107324" y="731949"/>
                  <a:pt x="341291" y="768439"/>
                  <a:pt x="360609" y="734095"/>
                </a:cubicBezTo>
                <a:cubicBezTo>
                  <a:pt x="379927" y="699751"/>
                  <a:pt x="206062" y="594574"/>
                  <a:pt x="218941" y="553791"/>
                </a:cubicBezTo>
                <a:cubicBezTo>
                  <a:pt x="231820" y="513008"/>
                  <a:pt x="414271" y="525887"/>
                  <a:pt x="437882" y="489397"/>
                </a:cubicBezTo>
                <a:cubicBezTo>
                  <a:pt x="461493" y="452907"/>
                  <a:pt x="332705" y="362754"/>
                  <a:pt x="360609" y="334850"/>
                </a:cubicBezTo>
                <a:cubicBezTo>
                  <a:pt x="388513" y="306946"/>
                  <a:pt x="562378" y="356316"/>
                  <a:pt x="605307" y="321972"/>
                </a:cubicBezTo>
                <a:cubicBezTo>
                  <a:pt x="648236" y="287628"/>
                  <a:pt x="592428" y="167425"/>
                  <a:pt x="618186" y="128788"/>
                </a:cubicBezTo>
                <a:cubicBezTo>
                  <a:pt x="643944" y="90151"/>
                  <a:pt x="731950" y="111617"/>
                  <a:pt x="759854" y="90152"/>
                </a:cubicBezTo>
                <a:cubicBezTo>
                  <a:pt x="787758" y="68687"/>
                  <a:pt x="786685" y="34343"/>
                  <a:pt x="785612"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30" name="Bildobjekt 29" descr="Boll.png"/>
          <p:cNvPicPr>
            <a:picLocks noChangeAspect="1"/>
          </p:cNvPicPr>
          <p:nvPr/>
        </p:nvPicPr>
        <p:blipFill>
          <a:blip r:embed="rId5" cstate="print"/>
          <a:stretch>
            <a:fillRect/>
          </a:stretch>
        </p:blipFill>
        <p:spPr>
          <a:xfrm>
            <a:off x="3713189" y="3015096"/>
            <a:ext cx="60955" cy="85337"/>
          </a:xfrm>
          <a:prstGeom prst="rect">
            <a:avLst/>
          </a:prstGeom>
        </p:spPr>
      </p:pic>
      <p:pic>
        <p:nvPicPr>
          <p:cNvPr id="31" name="Bildobjekt 30" descr="Boll.png"/>
          <p:cNvPicPr>
            <a:picLocks noChangeAspect="1"/>
          </p:cNvPicPr>
          <p:nvPr/>
        </p:nvPicPr>
        <p:blipFill>
          <a:blip r:embed="rId5" cstate="print"/>
          <a:stretch>
            <a:fillRect/>
          </a:stretch>
        </p:blipFill>
        <p:spPr>
          <a:xfrm>
            <a:off x="3846541" y="2872220"/>
            <a:ext cx="60955" cy="85337"/>
          </a:xfrm>
          <a:prstGeom prst="rect">
            <a:avLst/>
          </a:prstGeom>
        </p:spPr>
      </p:pic>
      <p:pic>
        <p:nvPicPr>
          <p:cNvPr id="32" name="Bildobjekt 31" descr="Boll.png"/>
          <p:cNvPicPr>
            <a:picLocks noChangeAspect="1"/>
          </p:cNvPicPr>
          <p:nvPr/>
        </p:nvPicPr>
        <p:blipFill>
          <a:blip r:embed="rId5" cstate="print"/>
          <a:stretch>
            <a:fillRect/>
          </a:stretch>
        </p:blipFill>
        <p:spPr>
          <a:xfrm>
            <a:off x="3524548" y="3144073"/>
            <a:ext cx="60955" cy="85337"/>
          </a:xfrm>
          <a:prstGeom prst="rect">
            <a:avLst/>
          </a:prstGeom>
        </p:spPr>
      </p:pic>
      <p:pic>
        <p:nvPicPr>
          <p:cNvPr id="33" name="Bildobjekt 32" descr="Boll.png"/>
          <p:cNvPicPr>
            <a:picLocks noChangeAspect="1"/>
          </p:cNvPicPr>
          <p:nvPr/>
        </p:nvPicPr>
        <p:blipFill>
          <a:blip r:embed="rId5" cstate="print"/>
          <a:stretch>
            <a:fillRect/>
          </a:stretch>
        </p:blipFill>
        <p:spPr>
          <a:xfrm>
            <a:off x="3907496" y="3024620"/>
            <a:ext cx="60955" cy="85337"/>
          </a:xfrm>
          <a:prstGeom prst="rect">
            <a:avLst/>
          </a:prstGeom>
        </p:spPr>
      </p:pic>
      <p:sp>
        <p:nvSpPr>
          <p:cNvPr id="34" name="Multiplicera 33"/>
          <p:cNvSpPr/>
          <p:nvPr/>
        </p:nvSpPr>
        <p:spPr>
          <a:xfrm flipV="1">
            <a:off x="549910" y="522967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5" name="Multiplicera 34"/>
          <p:cNvSpPr/>
          <p:nvPr/>
        </p:nvSpPr>
        <p:spPr>
          <a:xfrm flipV="1">
            <a:off x="1407166" y="49439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6" name="Multiplicera 35"/>
          <p:cNvSpPr/>
          <p:nvPr/>
        </p:nvSpPr>
        <p:spPr>
          <a:xfrm flipV="1">
            <a:off x="621348" y="43724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7" name="Multiplicera 36"/>
          <p:cNvSpPr/>
          <p:nvPr/>
        </p:nvSpPr>
        <p:spPr>
          <a:xfrm flipV="1">
            <a:off x="1335728" y="408666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8" name="Likbent triangel 37"/>
          <p:cNvSpPr/>
          <p:nvPr/>
        </p:nvSpPr>
        <p:spPr>
          <a:xfrm>
            <a:off x="1049976" y="372947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9" name="Multiplicera 38"/>
          <p:cNvSpPr/>
          <p:nvPr/>
        </p:nvSpPr>
        <p:spPr>
          <a:xfrm flipV="1">
            <a:off x="1049976" y="580117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0" name="Multiplicera 39"/>
          <p:cNvSpPr/>
          <p:nvPr/>
        </p:nvSpPr>
        <p:spPr>
          <a:xfrm flipV="1">
            <a:off x="1202376" y="595357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1" name="Multiplicera 40"/>
          <p:cNvSpPr/>
          <p:nvPr/>
        </p:nvSpPr>
        <p:spPr>
          <a:xfrm flipV="1">
            <a:off x="1354776" y="610597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2" name="Bildobjekt 41" descr="Boll.png"/>
          <p:cNvPicPr>
            <a:picLocks noChangeAspect="1"/>
          </p:cNvPicPr>
          <p:nvPr/>
        </p:nvPicPr>
        <p:blipFill>
          <a:blip r:embed="rId5" cstate="print"/>
          <a:stretch>
            <a:fillRect/>
          </a:stretch>
        </p:blipFill>
        <p:spPr>
          <a:xfrm>
            <a:off x="3979893" y="5801178"/>
            <a:ext cx="60955" cy="85337"/>
          </a:xfrm>
          <a:prstGeom prst="rect">
            <a:avLst/>
          </a:prstGeom>
        </p:spPr>
      </p:pic>
      <p:pic>
        <p:nvPicPr>
          <p:cNvPr id="43" name="Bildobjekt 42" descr="Boll.png"/>
          <p:cNvPicPr>
            <a:picLocks noChangeAspect="1"/>
          </p:cNvPicPr>
          <p:nvPr/>
        </p:nvPicPr>
        <p:blipFill>
          <a:blip r:embed="rId5" cstate="print"/>
          <a:stretch>
            <a:fillRect/>
          </a:stretch>
        </p:blipFill>
        <p:spPr>
          <a:xfrm>
            <a:off x="4132293" y="5953578"/>
            <a:ext cx="60955" cy="85337"/>
          </a:xfrm>
          <a:prstGeom prst="rect">
            <a:avLst/>
          </a:prstGeom>
        </p:spPr>
      </p:pic>
      <p:pic>
        <p:nvPicPr>
          <p:cNvPr id="44" name="Bildobjekt 43" descr="Boll.png"/>
          <p:cNvPicPr>
            <a:picLocks noChangeAspect="1"/>
          </p:cNvPicPr>
          <p:nvPr/>
        </p:nvPicPr>
        <p:blipFill>
          <a:blip r:embed="rId5" cstate="print"/>
          <a:stretch>
            <a:fillRect/>
          </a:stretch>
        </p:blipFill>
        <p:spPr>
          <a:xfrm>
            <a:off x="4122769" y="5801178"/>
            <a:ext cx="60955" cy="85337"/>
          </a:xfrm>
          <a:prstGeom prst="rect">
            <a:avLst/>
          </a:prstGeom>
        </p:spPr>
      </p:pic>
      <p:pic>
        <p:nvPicPr>
          <p:cNvPr id="45" name="Bildobjekt 44" descr="Boll.png"/>
          <p:cNvPicPr>
            <a:picLocks noChangeAspect="1"/>
          </p:cNvPicPr>
          <p:nvPr/>
        </p:nvPicPr>
        <p:blipFill>
          <a:blip r:embed="rId5" cstate="print"/>
          <a:stretch>
            <a:fillRect/>
          </a:stretch>
        </p:blipFill>
        <p:spPr>
          <a:xfrm>
            <a:off x="3908455" y="5953578"/>
            <a:ext cx="60955" cy="85337"/>
          </a:xfrm>
          <a:prstGeom prst="rect">
            <a:avLst/>
          </a:prstGeom>
        </p:spPr>
      </p:pic>
      <p:pic>
        <p:nvPicPr>
          <p:cNvPr id="46" name="Bildobjekt 45" descr="Boll.png"/>
          <p:cNvPicPr>
            <a:picLocks noChangeAspect="1"/>
          </p:cNvPicPr>
          <p:nvPr/>
        </p:nvPicPr>
        <p:blipFill>
          <a:blip r:embed="rId5" cstate="print"/>
          <a:stretch>
            <a:fillRect/>
          </a:stretch>
        </p:blipFill>
        <p:spPr>
          <a:xfrm>
            <a:off x="3764620" y="5801178"/>
            <a:ext cx="60955" cy="85337"/>
          </a:xfrm>
          <a:prstGeom prst="rect">
            <a:avLst/>
          </a:prstGeom>
        </p:spPr>
      </p:pic>
      <p:pic>
        <p:nvPicPr>
          <p:cNvPr id="47" name="Bildobjekt 46" descr="Boll.png"/>
          <p:cNvPicPr>
            <a:picLocks noChangeAspect="1"/>
          </p:cNvPicPr>
          <p:nvPr/>
        </p:nvPicPr>
        <p:blipFill>
          <a:blip r:embed="rId5" cstate="print"/>
          <a:stretch>
            <a:fillRect/>
          </a:stretch>
        </p:blipFill>
        <p:spPr>
          <a:xfrm>
            <a:off x="3550306" y="5515426"/>
            <a:ext cx="60955" cy="85337"/>
          </a:xfrm>
          <a:prstGeom prst="rect">
            <a:avLst/>
          </a:prstGeom>
        </p:spPr>
      </p:pic>
      <p:sp>
        <p:nvSpPr>
          <p:cNvPr id="48" name="Multiplicera 47"/>
          <p:cNvSpPr/>
          <p:nvPr/>
        </p:nvSpPr>
        <p:spPr>
          <a:xfrm flipV="1">
            <a:off x="3550306" y="55154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9" name="Bildobjekt 48" descr="Boll.png"/>
          <p:cNvPicPr>
            <a:picLocks noChangeAspect="1"/>
          </p:cNvPicPr>
          <p:nvPr/>
        </p:nvPicPr>
        <p:blipFill>
          <a:blip r:embed="rId5" cstate="print"/>
          <a:stretch>
            <a:fillRect/>
          </a:stretch>
        </p:blipFill>
        <p:spPr>
          <a:xfrm>
            <a:off x="774707" y="5443988"/>
            <a:ext cx="60955" cy="85337"/>
          </a:xfrm>
          <a:prstGeom prst="rect">
            <a:avLst/>
          </a:prstGeom>
        </p:spPr>
      </p:pic>
      <p:pic>
        <p:nvPicPr>
          <p:cNvPr id="50" name="Bildobjekt 49" descr="Boll.png"/>
          <p:cNvPicPr>
            <a:picLocks noChangeAspect="1"/>
          </p:cNvPicPr>
          <p:nvPr/>
        </p:nvPicPr>
        <p:blipFill>
          <a:blip r:embed="rId5" cstate="print"/>
          <a:stretch>
            <a:fillRect/>
          </a:stretch>
        </p:blipFill>
        <p:spPr>
          <a:xfrm>
            <a:off x="1335728" y="5158236"/>
            <a:ext cx="60955" cy="85337"/>
          </a:xfrm>
          <a:prstGeom prst="rect">
            <a:avLst/>
          </a:prstGeom>
        </p:spPr>
      </p:pic>
      <p:pic>
        <p:nvPicPr>
          <p:cNvPr id="51" name="Bildobjekt 50" descr="Boll.png"/>
          <p:cNvPicPr>
            <a:picLocks noChangeAspect="1"/>
          </p:cNvPicPr>
          <p:nvPr/>
        </p:nvPicPr>
        <p:blipFill>
          <a:blip r:embed="rId5" cstate="print"/>
          <a:stretch>
            <a:fillRect/>
          </a:stretch>
        </p:blipFill>
        <p:spPr>
          <a:xfrm>
            <a:off x="692786" y="4658170"/>
            <a:ext cx="60955" cy="85337"/>
          </a:xfrm>
          <a:prstGeom prst="rect">
            <a:avLst/>
          </a:prstGeom>
        </p:spPr>
      </p:pic>
      <p:pic>
        <p:nvPicPr>
          <p:cNvPr id="52" name="Bildobjekt 51" descr="Boll.png"/>
          <p:cNvPicPr>
            <a:picLocks noChangeAspect="1"/>
          </p:cNvPicPr>
          <p:nvPr/>
        </p:nvPicPr>
        <p:blipFill>
          <a:blip r:embed="rId5" cstate="print"/>
          <a:stretch>
            <a:fillRect/>
          </a:stretch>
        </p:blipFill>
        <p:spPr>
          <a:xfrm>
            <a:off x="1417649" y="4372418"/>
            <a:ext cx="60955" cy="85337"/>
          </a:xfrm>
          <a:prstGeom prst="rect">
            <a:avLst/>
          </a:prstGeom>
        </p:spPr>
      </p:pic>
      <p:cxnSp>
        <p:nvCxnSpPr>
          <p:cNvPr id="53" name="Rak pil 53"/>
          <p:cNvCxnSpPr/>
          <p:nvPr/>
        </p:nvCxnSpPr>
        <p:spPr>
          <a:xfrm rot="16200000" flipV="1">
            <a:off x="-93826" y="4730402"/>
            <a:ext cx="2215372" cy="7064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4" name="Rak pil 54"/>
          <p:cNvCxnSpPr/>
          <p:nvPr/>
        </p:nvCxnSpPr>
        <p:spPr>
          <a:xfrm>
            <a:off x="1121414" y="3658038"/>
            <a:ext cx="785818" cy="21431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5" name="Rak pil 55"/>
          <p:cNvCxnSpPr/>
          <p:nvPr/>
        </p:nvCxnSpPr>
        <p:spPr>
          <a:xfrm rot="16200000" flipH="1">
            <a:off x="1835794" y="4158104"/>
            <a:ext cx="500066"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6" name="Multiplicera 55"/>
          <p:cNvSpPr/>
          <p:nvPr/>
        </p:nvSpPr>
        <p:spPr>
          <a:xfrm flipV="1">
            <a:off x="1907232" y="365803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57" name="Rak 57"/>
          <p:cNvCxnSpPr/>
          <p:nvPr/>
        </p:nvCxnSpPr>
        <p:spPr>
          <a:xfrm rot="10800000">
            <a:off x="764224" y="5586864"/>
            <a:ext cx="214314" cy="142876"/>
          </a:xfrm>
          <a:prstGeom prst="line">
            <a:avLst/>
          </a:prstGeom>
          <a:ln/>
        </p:spPr>
        <p:style>
          <a:lnRef idx="1">
            <a:schemeClr val="dk1"/>
          </a:lnRef>
          <a:fillRef idx="0">
            <a:schemeClr val="dk1"/>
          </a:fillRef>
          <a:effectRef idx="0">
            <a:schemeClr val="dk1"/>
          </a:effectRef>
          <a:fontRef idx="minor">
            <a:schemeClr val="tx1"/>
          </a:fontRef>
        </p:style>
      </p:cxnSp>
      <p:cxnSp>
        <p:nvCxnSpPr>
          <p:cNvPr id="58" name="Rak 58"/>
          <p:cNvCxnSpPr/>
          <p:nvPr/>
        </p:nvCxnSpPr>
        <p:spPr>
          <a:xfrm rot="10800000">
            <a:off x="835662" y="5515426"/>
            <a:ext cx="142876" cy="71438"/>
          </a:xfrm>
          <a:prstGeom prst="line">
            <a:avLst/>
          </a:prstGeom>
          <a:ln/>
        </p:spPr>
        <p:style>
          <a:lnRef idx="1">
            <a:schemeClr val="dk1"/>
          </a:lnRef>
          <a:fillRef idx="0">
            <a:schemeClr val="dk1"/>
          </a:fillRef>
          <a:effectRef idx="0">
            <a:schemeClr val="dk1"/>
          </a:effectRef>
          <a:fontRef idx="minor">
            <a:schemeClr val="tx1"/>
          </a:fontRef>
        </p:style>
      </p:cxnSp>
      <p:cxnSp>
        <p:nvCxnSpPr>
          <p:cNvPr id="59" name="Rak 59"/>
          <p:cNvCxnSpPr/>
          <p:nvPr/>
        </p:nvCxnSpPr>
        <p:spPr>
          <a:xfrm rot="10800000" flipV="1">
            <a:off x="1192853" y="5301112"/>
            <a:ext cx="214313" cy="71438"/>
          </a:xfrm>
          <a:prstGeom prst="line">
            <a:avLst/>
          </a:prstGeom>
          <a:ln/>
        </p:spPr>
        <p:style>
          <a:lnRef idx="1">
            <a:schemeClr val="dk1"/>
          </a:lnRef>
          <a:fillRef idx="0">
            <a:schemeClr val="dk1"/>
          </a:fillRef>
          <a:effectRef idx="0">
            <a:schemeClr val="dk1"/>
          </a:effectRef>
          <a:fontRef idx="minor">
            <a:schemeClr val="tx1"/>
          </a:fontRef>
        </p:style>
      </p:cxnSp>
      <p:cxnSp>
        <p:nvCxnSpPr>
          <p:cNvPr id="60" name="Rak 60"/>
          <p:cNvCxnSpPr/>
          <p:nvPr/>
        </p:nvCxnSpPr>
        <p:spPr>
          <a:xfrm rot="10800000">
            <a:off x="1121416" y="5086798"/>
            <a:ext cx="214313" cy="0"/>
          </a:xfrm>
          <a:prstGeom prst="line">
            <a:avLst/>
          </a:prstGeom>
          <a:ln/>
        </p:spPr>
        <p:style>
          <a:lnRef idx="1">
            <a:schemeClr val="dk1"/>
          </a:lnRef>
          <a:fillRef idx="0">
            <a:schemeClr val="dk1"/>
          </a:fillRef>
          <a:effectRef idx="0">
            <a:schemeClr val="dk1"/>
          </a:effectRef>
          <a:fontRef idx="minor">
            <a:schemeClr val="tx1"/>
          </a:fontRef>
        </p:style>
      </p:cxnSp>
      <p:cxnSp>
        <p:nvCxnSpPr>
          <p:cNvPr id="61" name="Rak 61"/>
          <p:cNvCxnSpPr/>
          <p:nvPr/>
        </p:nvCxnSpPr>
        <p:spPr>
          <a:xfrm rot="10800000">
            <a:off x="835662" y="4586732"/>
            <a:ext cx="142876" cy="0"/>
          </a:xfrm>
          <a:prstGeom prst="line">
            <a:avLst/>
          </a:prstGeom>
          <a:ln/>
        </p:spPr>
        <p:style>
          <a:lnRef idx="1">
            <a:schemeClr val="dk1"/>
          </a:lnRef>
          <a:fillRef idx="0">
            <a:schemeClr val="dk1"/>
          </a:fillRef>
          <a:effectRef idx="0">
            <a:schemeClr val="dk1"/>
          </a:effectRef>
          <a:fontRef idx="minor">
            <a:schemeClr val="tx1"/>
          </a:fontRef>
        </p:style>
      </p:cxnSp>
      <p:cxnSp>
        <p:nvCxnSpPr>
          <p:cNvPr id="62" name="Rak 62"/>
          <p:cNvCxnSpPr/>
          <p:nvPr/>
        </p:nvCxnSpPr>
        <p:spPr>
          <a:xfrm rot="10800000">
            <a:off x="835662" y="4729608"/>
            <a:ext cx="142876" cy="71438"/>
          </a:xfrm>
          <a:prstGeom prst="line">
            <a:avLst/>
          </a:prstGeom>
          <a:ln/>
        </p:spPr>
        <p:style>
          <a:lnRef idx="1">
            <a:schemeClr val="dk1"/>
          </a:lnRef>
          <a:fillRef idx="0">
            <a:schemeClr val="dk1"/>
          </a:fillRef>
          <a:effectRef idx="0">
            <a:schemeClr val="dk1"/>
          </a:effectRef>
          <a:fontRef idx="minor">
            <a:schemeClr val="tx1"/>
          </a:fontRef>
        </p:style>
      </p:cxnSp>
      <p:cxnSp>
        <p:nvCxnSpPr>
          <p:cNvPr id="63" name="Rak 63"/>
          <p:cNvCxnSpPr/>
          <p:nvPr/>
        </p:nvCxnSpPr>
        <p:spPr>
          <a:xfrm rot="10800000">
            <a:off x="1264290" y="4300980"/>
            <a:ext cx="142876" cy="0"/>
          </a:xfrm>
          <a:prstGeom prst="line">
            <a:avLst/>
          </a:prstGeom>
          <a:ln/>
        </p:spPr>
        <p:style>
          <a:lnRef idx="1">
            <a:schemeClr val="dk1"/>
          </a:lnRef>
          <a:fillRef idx="0">
            <a:schemeClr val="dk1"/>
          </a:fillRef>
          <a:effectRef idx="0">
            <a:schemeClr val="dk1"/>
          </a:effectRef>
          <a:fontRef idx="minor">
            <a:schemeClr val="tx1"/>
          </a:fontRef>
        </p:style>
      </p:cxnSp>
      <p:cxnSp>
        <p:nvCxnSpPr>
          <p:cNvPr id="64" name="Rak 64"/>
          <p:cNvCxnSpPr/>
          <p:nvPr/>
        </p:nvCxnSpPr>
        <p:spPr>
          <a:xfrm rot="10800000">
            <a:off x="1049976" y="4300980"/>
            <a:ext cx="142876" cy="0"/>
          </a:xfrm>
          <a:prstGeom prst="line">
            <a:avLst/>
          </a:prstGeom>
          <a:ln/>
        </p:spPr>
        <p:style>
          <a:lnRef idx="1">
            <a:schemeClr val="dk1"/>
          </a:lnRef>
          <a:fillRef idx="0">
            <a:schemeClr val="dk1"/>
          </a:fillRef>
          <a:effectRef idx="0">
            <a:schemeClr val="dk1"/>
          </a:effectRef>
          <a:fontRef idx="minor">
            <a:schemeClr val="tx1"/>
          </a:fontRef>
        </p:style>
      </p:cxnSp>
      <p:cxnSp>
        <p:nvCxnSpPr>
          <p:cNvPr id="65" name="Rak 65"/>
          <p:cNvCxnSpPr/>
          <p:nvPr/>
        </p:nvCxnSpPr>
        <p:spPr>
          <a:xfrm rot="10800000" flipV="1">
            <a:off x="1049976" y="4443856"/>
            <a:ext cx="295276" cy="61914"/>
          </a:xfrm>
          <a:prstGeom prst="line">
            <a:avLst/>
          </a:prstGeom>
          <a:ln/>
        </p:spPr>
        <p:style>
          <a:lnRef idx="1">
            <a:schemeClr val="dk1"/>
          </a:lnRef>
          <a:fillRef idx="0">
            <a:schemeClr val="dk1"/>
          </a:fillRef>
          <a:effectRef idx="0">
            <a:schemeClr val="dk1"/>
          </a:effectRef>
          <a:fontRef idx="minor">
            <a:schemeClr val="tx1"/>
          </a:fontRef>
        </p:style>
      </p:cxnSp>
      <p:cxnSp>
        <p:nvCxnSpPr>
          <p:cNvPr id="66" name="Rak 66"/>
          <p:cNvCxnSpPr/>
          <p:nvPr/>
        </p:nvCxnSpPr>
        <p:spPr>
          <a:xfrm rot="10800000">
            <a:off x="2264422" y="4434332"/>
            <a:ext cx="214314" cy="152400"/>
          </a:xfrm>
          <a:prstGeom prst="line">
            <a:avLst/>
          </a:prstGeom>
          <a:ln/>
        </p:spPr>
        <p:style>
          <a:lnRef idx="1">
            <a:schemeClr val="dk1"/>
          </a:lnRef>
          <a:fillRef idx="0">
            <a:schemeClr val="dk1"/>
          </a:fillRef>
          <a:effectRef idx="0">
            <a:schemeClr val="dk1"/>
          </a:effectRef>
          <a:fontRef idx="minor">
            <a:schemeClr val="tx1"/>
          </a:fontRef>
        </p:style>
      </p:cxnSp>
      <p:cxnSp>
        <p:nvCxnSpPr>
          <p:cNvPr id="67" name="Rak 67"/>
          <p:cNvCxnSpPr/>
          <p:nvPr/>
        </p:nvCxnSpPr>
        <p:spPr>
          <a:xfrm rot="10800000">
            <a:off x="2978803" y="5005836"/>
            <a:ext cx="214314" cy="152400"/>
          </a:xfrm>
          <a:prstGeom prst="line">
            <a:avLst/>
          </a:prstGeom>
          <a:ln/>
        </p:spPr>
        <p:style>
          <a:lnRef idx="1">
            <a:schemeClr val="dk1"/>
          </a:lnRef>
          <a:fillRef idx="0">
            <a:schemeClr val="dk1"/>
          </a:fillRef>
          <a:effectRef idx="0">
            <a:schemeClr val="dk1"/>
          </a:effectRef>
          <a:fontRef idx="minor">
            <a:schemeClr val="tx1"/>
          </a:fontRef>
        </p:style>
      </p:cxnSp>
      <p:cxnSp>
        <p:nvCxnSpPr>
          <p:cNvPr id="68" name="Rak 68"/>
          <p:cNvCxnSpPr/>
          <p:nvPr/>
        </p:nvCxnSpPr>
        <p:spPr>
          <a:xfrm rot="10800000">
            <a:off x="2621612" y="4739132"/>
            <a:ext cx="214314" cy="152400"/>
          </a:xfrm>
          <a:prstGeom prst="line">
            <a:avLst/>
          </a:prstGeom>
          <a:ln/>
        </p:spPr>
        <p:style>
          <a:lnRef idx="1">
            <a:schemeClr val="dk1"/>
          </a:lnRef>
          <a:fillRef idx="0">
            <a:schemeClr val="dk1"/>
          </a:fillRef>
          <a:effectRef idx="0">
            <a:schemeClr val="dk1"/>
          </a:effectRef>
          <a:fontRef idx="minor">
            <a:schemeClr val="tx1"/>
          </a:fontRef>
        </p:style>
      </p:cxnSp>
      <p:cxnSp>
        <p:nvCxnSpPr>
          <p:cNvPr id="69" name="Rak 69"/>
          <p:cNvCxnSpPr/>
          <p:nvPr/>
        </p:nvCxnSpPr>
        <p:spPr>
          <a:xfrm rot="10800000">
            <a:off x="3335992" y="5291588"/>
            <a:ext cx="214314" cy="152400"/>
          </a:xfrm>
          <a:prstGeom prst="line">
            <a:avLst/>
          </a:prstGeom>
          <a:ln/>
        </p:spPr>
        <p:style>
          <a:lnRef idx="1">
            <a:schemeClr val="dk1"/>
          </a:lnRef>
          <a:fillRef idx="0">
            <a:schemeClr val="dk1"/>
          </a:fillRef>
          <a:effectRef idx="0">
            <a:schemeClr val="dk1"/>
          </a:effectRef>
          <a:fontRef idx="minor">
            <a:schemeClr val="tx1"/>
          </a:fontRef>
        </p:style>
      </p:cxnSp>
      <p:pic>
        <p:nvPicPr>
          <p:cNvPr id="70" name="Picture 70" descr="Liggande bänk.png"/>
          <p:cNvPicPr>
            <a:picLocks noChangeAspect="1"/>
          </p:cNvPicPr>
          <p:nvPr/>
        </p:nvPicPr>
        <p:blipFill>
          <a:blip r:embed="rId6" cstate="print"/>
          <a:stretch>
            <a:fillRect/>
          </a:stretch>
        </p:blipFill>
        <p:spPr>
          <a:xfrm>
            <a:off x="549910" y="2586468"/>
            <a:ext cx="530308" cy="780224"/>
          </a:xfrm>
          <a:prstGeom prst="rect">
            <a:avLst/>
          </a:prstGeom>
        </p:spPr>
      </p:pic>
    </p:spTree>
    <p:extLst>
      <p:ext uri="{BB962C8B-B14F-4D97-AF65-F5344CB8AC3E}">
        <p14:creationId xmlns:p14="http://schemas.microsoft.com/office/powerpoint/2010/main" val="1947167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latin typeface="Book Antiqua" panose="02040602050305030304" pitchFamily="18" charset="0"/>
              </a:rPr>
              <a:t>Teckenförklaringar</a:t>
            </a:r>
            <a:endParaRPr lang="sv-SE" dirty="0">
              <a:latin typeface="Book Antiqua" panose="02040602050305030304" pitchFamily="18" charset="0"/>
            </a:endParaRPr>
          </a:p>
        </p:txBody>
      </p:sp>
      <p:pic>
        <p:nvPicPr>
          <p:cNvPr id="4" name="Bildobjekt 3"/>
          <p:cNvPicPr>
            <a:picLocks noChangeAspect="1"/>
          </p:cNvPicPr>
          <p:nvPr/>
        </p:nvPicPr>
        <p:blipFill>
          <a:blip r:embed="rId2"/>
          <a:stretch>
            <a:fillRect/>
          </a:stretch>
        </p:blipFill>
        <p:spPr>
          <a:xfrm>
            <a:off x="10281518" y="0"/>
            <a:ext cx="1910482" cy="1503758"/>
          </a:xfrm>
          <a:prstGeom prst="rect">
            <a:avLst/>
          </a:prstGeom>
        </p:spPr>
      </p:pic>
      <p:cxnSp>
        <p:nvCxnSpPr>
          <p:cNvPr id="6" name="Rak 5"/>
          <p:cNvCxnSpPr/>
          <p:nvPr/>
        </p:nvCxnSpPr>
        <p:spPr>
          <a:xfrm>
            <a:off x="857224" y="5510254"/>
            <a:ext cx="142876" cy="0"/>
          </a:xfrm>
          <a:prstGeom prst="line">
            <a:avLst/>
          </a:prstGeom>
          <a:ln/>
        </p:spPr>
        <p:style>
          <a:lnRef idx="1">
            <a:schemeClr val="dk1"/>
          </a:lnRef>
          <a:fillRef idx="0">
            <a:schemeClr val="dk1"/>
          </a:fillRef>
          <a:effectRef idx="0">
            <a:schemeClr val="dk1"/>
          </a:effectRef>
          <a:fontRef idx="minor">
            <a:schemeClr val="tx1"/>
          </a:fontRef>
        </p:style>
      </p:cxnSp>
      <p:pic>
        <p:nvPicPr>
          <p:cNvPr id="7" name="Bildobjekt 6" descr="Skott.png"/>
          <p:cNvPicPr>
            <a:picLocks noChangeAspect="1"/>
          </p:cNvPicPr>
          <p:nvPr/>
        </p:nvPicPr>
        <p:blipFill>
          <a:blip r:embed="rId3" cstate="print"/>
          <a:stretch>
            <a:fillRect/>
          </a:stretch>
        </p:blipFill>
        <p:spPr>
          <a:xfrm rot="-480000">
            <a:off x="881046" y="3315119"/>
            <a:ext cx="304836" cy="363656"/>
          </a:xfrm>
          <a:prstGeom prst="rect">
            <a:avLst/>
          </a:prstGeom>
        </p:spPr>
      </p:pic>
      <p:sp>
        <p:nvSpPr>
          <p:cNvPr id="8" name="Likbent triangel 7"/>
          <p:cNvSpPr/>
          <p:nvPr/>
        </p:nvSpPr>
        <p:spPr>
          <a:xfrm>
            <a:off x="1000100" y="293848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9" name="Multiplicera 8"/>
          <p:cNvSpPr/>
          <p:nvPr/>
        </p:nvSpPr>
        <p:spPr>
          <a:xfrm flipV="1">
            <a:off x="1000100" y="172404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0" name="Bildobjekt 9" descr="Boll.png"/>
          <p:cNvPicPr>
            <a:picLocks noChangeAspect="1"/>
          </p:cNvPicPr>
          <p:nvPr/>
        </p:nvPicPr>
        <p:blipFill>
          <a:blip r:embed="rId4" cstate="print"/>
          <a:stretch>
            <a:fillRect/>
          </a:stretch>
        </p:blipFill>
        <p:spPr>
          <a:xfrm>
            <a:off x="1071538" y="4938750"/>
            <a:ext cx="60955" cy="85337"/>
          </a:xfrm>
          <a:prstGeom prst="rect">
            <a:avLst/>
          </a:prstGeom>
        </p:spPr>
      </p:pic>
      <p:sp>
        <p:nvSpPr>
          <p:cNvPr id="11" name="textruta 10"/>
          <p:cNvSpPr txBox="1"/>
          <p:nvPr/>
        </p:nvSpPr>
        <p:spPr>
          <a:xfrm>
            <a:off x="1142976" y="1652602"/>
            <a:ext cx="2571768" cy="5016758"/>
          </a:xfrm>
          <a:prstGeom prst="rect">
            <a:avLst/>
          </a:prstGeom>
          <a:noFill/>
        </p:spPr>
        <p:txBody>
          <a:bodyPr wrap="square" rtlCol="0">
            <a:spAutoFit/>
          </a:bodyPr>
          <a:lstStyle/>
          <a:p>
            <a:r>
              <a:rPr lang="sv-SE" sz="1600" dirty="0"/>
              <a:t>Anfallande spelare / alltid </a:t>
            </a:r>
          </a:p>
          <a:p>
            <a:r>
              <a:rPr lang="sv-SE" sz="1600" dirty="0"/>
              <a:t>Våra spelare i taktikavsnitt.</a:t>
            </a:r>
          </a:p>
          <a:p>
            <a:endParaRPr lang="sv-SE" sz="1600" dirty="0"/>
          </a:p>
          <a:p>
            <a:r>
              <a:rPr lang="sv-SE" sz="1600" dirty="0"/>
              <a:t>Försvare / motståndare</a:t>
            </a:r>
          </a:p>
          <a:p>
            <a:endParaRPr lang="sv-SE" sz="1600" dirty="0"/>
          </a:p>
          <a:p>
            <a:r>
              <a:rPr lang="sv-SE" sz="1600" dirty="0"/>
              <a:t>Koner</a:t>
            </a:r>
          </a:p>
          <a:p>
            <a:endParaRPr lang="sv-SE" sz="1600" dirty="0"/>
          </a:p>
          <a:p>
            <a:r>
              <a:rPr lang="sv-SE" sz="1600" dirty="0"/>
              <a:t>Skott</a:t>
            </a:r>
          </a:p>
          <a:p>
            <a:endParaRPr lang="sv-SE" sz="1600" dirty="0"/>
          </a:p>
          <a:p>
            <a:r>
              <a:rPr lang="sv-SE" sz="1600" dirty="0"/>
              <a:t>Rörelse med boll</a:t>
            </a:r>
          </a:p>
          <a:p>
            <a:endParaRPr lang="sv-SE" sz="1600" dirty="0"/>
          </a:p>
          <a:p>
            <a:r>
              <a:rPr lang="sv-SE" sz="1600" dirty="0"/>
              <a:t>Rörelse utan boll</a:t>
            </a:r>
          </a:p>
          <a:p>
            <a:endParaRPr lang="sv-SE" sz="1600" dirty="0"/>
          </a:p>
          <a:p>
            <a:r>
              <a:rPr lang="sv-SE" sz="1600" dirty="0"/>
              <a:t>Boll</a:t>
            </a:r>
          </a:p>
          <a:p>
            <a:endParaRPr lang="sv-SE" sz="1600" dirty="0"/>
          </a:p>
          <a:p>
            <a:r>
              <a:rPr lang="sv-SE" sz="1600" dirty="0"/>
              <a:t>Passning</a:t>
            </a:r>
          </a:p>
          <a:p>
            <a:endParaRPr lang="sv-SE" sz="1600" dirty="0"/>
          </a:p>
          <a:p>
            <a:endParaRPr lang="sv-SE" sz="1600" dirty="0"/>
          </a:p>
          <a:p>
            <a:endParaRPr lang="sv-SE" sz="1600" dirty="0"/>
          </a:p>
          <a:p>
            <a:endParaRPr lang="sv-SE" sz="1600" dirty="0"/>
          </a:p>
        </p:txBody>
      </p:sp>
      <p:sp>
        <p:nvSpPr>
          <p:cNvPr id="12" name="Ellips 11"/>
          <p:cNvSpPr/>
          <p:nvPr/>
        </p:nvSpPr>
        <p:spPr>
          <a:xfrm>
            <a:off x="928662" y="243842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3" name="Frihandsfigur 12"/>
          <p:cNvSpPr/>
          <p:nvPr/>
        </p:nvSpPr>
        <p:spPr>
          <a:xfrm>
            <a:off x="918630" y="3915476"/>
            <a:ext cx="173864" cy="244698"/>
          </a:xfrm>
          <a:custGeom>
            <a:avLst/>
            <a:gdLst>
              <a:gd name="connsiteX0" fmla="*/ 122349 w 173864"/>
              <a:gd name="connsiteY0" fmla="*/ 244698 h 244698"/>
              <a:gd name="connsiteX1" fmla="*/ 6439 w 173864"/>
              <a:gd name="connsiteY1" fmla="*/ 141667 h 244698"/>
              <a:gd name="connsiteX2" fmla="*/ 160985 w 173864"/>
              <a:gd name="connsiteY2" fmla="*/ 115910 h 244698"/>
              <a:gd name="connsiteX3" fmla="*/ 83712 w 173864"/>
              <a:gd name="connsiteY3" fmla="*/ 38636 h 244698"/>
              <a:gd name="connsiteX4" fmla="*/ 160985 w 173864"/>
              <a:gd name="connsiteY4" fmla="*/ 0 h 2446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864" h="244698">
                <a:moveTo>
                  <a:pt x="122349" y="244698"/>
                </a:moveTo>
                <a:cubicBezTo>
                  <a:pt x="61174" y="203915"/>
                  <a:pt x="0" y="163132"/>
                  <a:pt x="6439" y="141667"/>
                </a:cubicBezTo>
                <a:cubicBezTo>
                  <a:pt x="12878" y="120202"/>
                  <a:pt x="148106" y="133082"/>
                  <a:pt x="160985" y="115910"/>
                </a:cubicBezTo>
                <a:cubicBezTo>
                  <a:pt x="173864" y="98738"/>
                  <a:pt x="83712" y="57954"/>
                  <a:pt x="83712" y="38636"/>
                </a:cubicBezTo>
                <a:cubicBezTo>
                  <a:pt x="83712" y="19318"/>
                  <a:pt x="122348" y="9659"/>
                  <a:pt x="160985"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14" name="Rak pil 13"/>
          <p:cNvCxnSpPr/>
          <p:nvPr/>
        </p:nvCxnSpPr>
        <p:spPr>
          <a:xfrm rot="5400000" flipH="1" flipV="1">
            <a:off x="928662" y="4367246"/>
            <a:ext cx="214314" cy="21431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5" name="Rak 14"/>
          <p:cNvCxnSpPr/>
          <p:nvPr/>
        </p:nvCxnSpPr>
        <p:spPr>
          <a:xfrm flipH="1">
            <a:off x="1071538" y="5508607"/>
            <a:ext cx="125624" cy="1647"/>
          </a:xfrm>
          <a:prstGeom prst="line">
            <a:avLst/>
          </a:prstGeom>
          <a:ln/>
        </p:spPr>
        <p:style>
          <a:lnRef idx="1">
            <a:schemeClr val="dk1"/>
          </a:lnRef>
          <a:fillRef idx="0">
            <a:schemeClr val="dk1"/>
          </a:fillRef>
          <a:effectRef idx="0">
            <a:schemeClr val="dk1"/>
          </a:effectRef>
          <a:fontRef idx="minor">
            <a:schemeClr val="tx1"/>
          </a:fontRef>
        </p:style>
      </p:cxnSp>
      <p:pic>
        <p:nvPicPr>
          <p:cNvPr id="16" name="Bildobjekt 15" descr="Bänk.png"/>
          <p:cNvPicPr>
            <a:picLocks noChangeAspect="1"/>
          </p:cNvPicPr>
          <p:nvPr/>
        </p:nvPicPr>
        <p:blipFill>
          <a:blip r:embed="rId5" cstate="print"/>
          <a:stretch>
            <a:fillRect/>
          </a:stretch>
        </p:blipFill>
        <p:spPr>
          <a:xfrm>
            <a:off x="4810902" y="4843078"/>
            <a:ext cx="262107" cy="377921"/>
          </a:xfrm>
          <a:prstGeom prst="rect">
            <a:avLst/>
          </a:prstGeom>
        </p:spPr>
      </p:pic>
      <p:pic>
        <p:nvPicPr>
          <p:cNvPr id="17" name="Bildobjekt 16" descr="Liggande bänk.png"/>
          <p:cNvPicPr>
            <a:picLocks noChangeAspect="1"/>
          </p:cNvPicPr>
          <p:nvPr/>
        </p:nvPicPr>
        <p:blipFill>
          <a:blip r:embed="rId6" cstate="print"/>
          <a:stretch>
            <a:fillRect/>
          </a:stretch>
        </p:blipFill>
        <p:spPr>
          <a:xfrm>
            <a:off x="4762347" y="5271706"/>
            <a:ext cx="313709" cy="461550"/>
          </a:xfrm>
          <a:prstGeom prst="rect">
            <a:avLst/>
          </a:prstGeom>
        </p:spPr>
      </p:pic>
      <p:sp>
        <p:nvSpPr>
          <p:cNvPr id="18" name="textruta 17"/>
          <p:cNvSpPr txBox="1"/>
          <p:nvPr/>
        </p:nvSpPr>
        <p:spPr>
          <a:xfrm>
            <a:off x="5179223" y="1699101"/>
            <a:ext cx="2849161" cy="4278094"/>
          </a:xfrm>
          <a:prstGeom prst="rect">
            <a:avLst/>
          </a:prstGeom>
          <a:noFill/>
        </p:spPr>
        <p:txBody>
          <a:bodyPr wrap="square" rtlCol="0">
            <a:spAutoFit/>
          </a:bodyPr>
          <a:lstStyle/>
          <a:p>
            <a:r>
              <a:rPr lang="sv-SE" sz="1600" dirty="0"/>
              <a:t>Ledare</a:t>
            </a:r>
          </a:p>
          <a:p>
            <a:endParaRPr lang="sv-SE" sz="1600" dirty="0"/>
          </a:p>
          <a:p>
            <a:r>
              <a:rPr lang="sv-SE" sz="1600" dirty="0"/>
              <a:t>Första moment alt. Spelare A</a:t>
            </a:r>
          </a:p>
          <a:p>
            <a:r>
              <a:rPr lang="sv-SE" sz="1600" dirty="0"/>
              <a:t>Andra moment alt. Spelare B</a:t>
            </a:r>
          </a:p>
          <a:p>
            <a:endParaRPr lang="sv-SE" sz="1600" dirty="0"/>
          </a:p>
          <a:p>
            <a:r>
              <a:rPr lang="sv-SE" sz="1600" dirty="0"/>
              <a:t>Stol</a:t>
            </a:r>
          </a:p>
          <a:p>
            <a:endParaRPr lang="sv-SE" sz="1600" dirty="0"/>
          </a:p>
          <a:p>
            <a:r>
              <a:rPr lang="sv-SE" sz="1600" dirty="0"/>
              <a:t>Madrass</a:t>
            </a:r>
          </a:p>
          <a:p>
            <a:endParaRPr lang="sv-SE" sz="1600" dirty="0"/>
          </a:p>
          <a:p>
            <a:r>
              <a:rPr lang="sv-SE" sz="1600" dirty="0"/>
              <a:t>Målvakt</a:t>
            </a:r>
          </a:p>
          <a:p>
            <a:endParaRPr lang="sv-SE" sz="1600" dirty="0"/>
          </a:p>
          <a:p>
            <a:r>
              <a:rPr lang="sv-SE" sz="1600" dirty="0" smtClean="0"/>
              <a:t>Småmål</a:t>
            </a:r>
          </a:p>
          <a:p>
            <a:endParaRPr lang="sv-SE" sz="1600" dirty="0" smtClean="0"/>
          </a:p>
          <a:p>
            <a:r>
              <a:rPr lang="sv-SE" sz="1600" dirty="0"/>
              <a:t>Stående bänk</a:t>
            </a:r>
          </a:p>
          <a:p>
            <a:endParaRPr lang="sv-SE" sz="1600" dirty="0"/>
          </a:p>
          <a:p>
            <a:r>
              <a:rPr lang="sv-SE" sz="1600" dirty="0"/>
              <a:t>Liggande bänk</a:t>
            </a:r>
          </a:p>
          <a:p>
            <a:endParaRPr lang="sv-SE" sz="1600" dirty="0"/>
          </a:p>
        </p:txBody>
      </p:sp>
      <p:sp>
        <p:nvSpPr>
          <p:cNvPr id="19" name="textruta 18"/>
          <p:cNvSpPr txBox="1"/>
          <p:nvPr/>
        </p:nvSpPr>
        <p:spPr>
          <a:xfrm>
            <a:off x="4928396" y="1690688"/>
            <a:ext cx="500066" cy="1138773"/>
          </a:xfrm>
          <a:prstGeom prst="rect">
            <a:avLst/>
          </a:prstGeom>
          <a:noFill/>
        </p:spPr>
        <p:txBody>
          <a:bodyPr wrap="square" rtlCol="0">
            <a:spAutoFit/>
          </a:bodyPr>
          <a:lstStyle/>
          <a:p>
            <a:r>
              <a:rPr lang="sv-SE" sz="1600" b="1" dirty="0"/>
              <a:t>L</a:t>
            </a:r>
          </a:p>
          <a:p>
            <a:endParaRPr lang="sv-SE" sz="1600" b="1" dirty="0"/>
          </a:p>
          <a:p>
            <a:r>
              <a:rPr lang="sv-SE" b="1" dirty="0"/>
              <a:t>A</a:t>
            </a:r>
          </a:p>
          <a:p>
            <a:r>
              <a:rPr lang="sv-SE" b="1" dirty="0"/>
              <a:t>B</a:t>
            </a:r>
          </a:p>
        </p:txBody>
      </p:sp>
      <p:cxnSp>
        <p:nvCxnSpPr>
          <p:cNvPr id="20" name="Rak 19"/>
          <p:cNvCxnSpPr/>
          <p:nvPr/>
        </p:nvCxnSpPr>
        <p:spPr>
          <a:xfrm rot="5400000">
            <a:off x="4857752" y="3018089"/>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21" name="Rak 20"/>
          <p:cNvCxnSpPr/>
          <p:nvPr/>
        </p:nvCxnSpPr>
        <p:spPr>
          <a:xfrm>
            <a:off x="5000628" y="3018089"/>
            <a:ext cx="142876" cy="0"/>
          </a:xfrm>
          <a:prstGeom prst="line">
            <a:avLst/>
          </a:prstGeom>
        </p:spPr>
        <p:style>
          <a:lnRef idx="1">
            <a:schemeClr val="dk1"/>
          </a:lnRef>
          <a:fillRef idx="0">
            <a:schemeClr val="dk1"/>
          </a:fillRef>
          <a:effectRef idx="0">
            <a:schemeClr val="dk1"/>
          </a:effectRef>
          <a:fontRef idx="minor">
            <a:schemeClr val="tx1"/>
          </a:fontRef>
        </p:style>
      </p:cxnSp>
      <p:cxnSp>
        <p:nvCxnSpPr>
          <p:cNvPr id="22" name="Rak 21"/>
          <p:cNvCxnSpPr/>
          <p:nvPr/>
        </p:nvCxnSpPr>
        <p:spPr>
          <a:xfrm rot="5400000">
            <a:off x="5072066" y="3069530"/>
            <a:ext cx="142876" cy="0"/>
          </a:xfrm>
          <a:prstGeom prst="line">
            <a:avLst/>
          </a:prstGeom>
        </p:spPr>
        <p:style>
          <a:lnRef idx="1">
            <a:schemeClr val="dk1"/>
          </a:lnRef>
          <a:fillRef idx="0">
            <a:schemeClr val="dk1"/>
          </a:fillRef>
          <a:effectRef idx="0">
            <a:schemeClr val="dk1"/>
          </a:effectRef>
          <a:fontRef idx="minor">
            <a:schemeClr val="tx1"/>
          </a:fontRef>
        </p:style>
      </p:cxnSp>
      <p:sp>
        <p:nvSpPr>
          <p:cNvPr id="23" name="Rektangel 22"/>
          <p:cNvSpPr/>
          <p:nvPr/>
        </p:nvSpPr>
        <p:spPr>
          <a:xfrm>
            <a:off x="4714876" y="3518155"/>
            <a:ext cx="428628" cy="2143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4" name="textruta 23"/>
          <p:cNvSpPr txBox="1"/>
          <p:nvPr/>
        </p:nvSpPr>
        <p:spPr>
          <a:xfrm>
            <a:off x="4878744" y="3884336"/>
            <a:ext cx="386644" cy="369332"/>
          </a:xfrm>
          <a:prstGeom prst="rect">
            <a:avLst/>
          </a:prstGeom>
          <a:noFill/>
        </p:spPr>
        <p:txBody>
          <a:bodyPr wrap="none" rtlCol="0">
            <a:spAutoFit/>
          </a:bodyPr>
          <a:lstStyle/>
          <a:p>
            <a:r>
              <a:rPr lang="sv-SE" b="1" dirty="0"/>
              <a:t>M</a:t>
            </a:r>
          </a:p>
        </p:txBody>
      </p:sp>
      <p:sp>
        <p:nvSpPr>
          <p:cNvPr id="25" name="Rektangel 24"/>
          <p:cNvSpPr/>
          <p:nvPr/>
        </p:nvSpPr>
        <p:spPr>
          <a:xfrm>
            <a:off x="714348" y="1455526"/>
            <a:ext cx="8728970" cy="499781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26" name="Straight Connector 26"/>
          <p:cNvCxnSpPr/>
          <p:nvPr/>
        </p:nvCxnSpPr>
        <p:spPr>
          <a:xfrm rot="5400000">
            <a:off x="4786314" y="4589725"/>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27" name="Rak 5"/>
          <p:cNvCxnSpPr/>
          <p:nvPr/>
        </p:nvCxnSpPr>
        <p:spPr>
          <a:xfrm>
            <a:off x="4857752" y="4732601"/>
            <a:ext cx="142876" cy="0"/>
          </a:xfrm>
          <a:prstGeom prst="line">
            <a:avLst/>
          </a:prstGeom>
          <a:ln/>
        </p:spPr>
        <p:style>
          <a:lnRef idx="1">
            <a:schemeClr val="dk1"/>
          </a:lnRef>
          <a:fillRef idx="0">
            <a:schemeClr val="dk1"/>
          </a:fillRef>
          <a:effectRef idx="0">
            <a:schemeClr val="dk1"/>
          </a:effectRef>
          <a:fontRef idx="minor">
            <a:schemeClr val="tx1"/>
          </a:fontRef>
        </p:style>
      </p:cxnSp>
      <p:cxnSp>
        <p:nvCxnSpPr>
          <p:cNvPr id="28" name="Rak 5"/>
          <p:cNvCxnSpPr/>
          <p:nvPr/>
        </p:nvCxnSpPr>
        <p:spPr>
          <a:xfrm>
            <a:off x="4857752" y="4446849"/>
            <a:ext cx="142876" cy="0"/>
          </a:xfrm>
          <a:prstGeom prst="line">
            <a:avLst/>
          </a:prstGeom>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3084296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40594" y="131926"/>
            <a:ext cx="5276242" cy="1325563"/>
          </a:xfrm>
        </p:spPr>
        <p:txBody>
          <a:bodyPr>
            <a:normAutofit/>
          </a:bodyPr>
          <a:lstStyle/>
          <a:p>
            <a:r>
              <a:rPr lang="sv-SE" sz="2800" dirty="0" smtClean="0">
                <a:solidFill>
                  <a:srgbClr val="990033"/>
                </a:solidFill>
                <a:latin typeface="Book Antiqua" panose="02040602050305030304" pitchFamily="18" charset="0"/>
              </a:rPr>
              <a:t>Syfte; Passningar/skott i rörelse</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6" y="1476299"/>
            <a:ext cx="4637948" cy="1354217"/>
          </a:xfrm>
          <a:prstGeom prst="rect">
            <a:avLst/>
          </a:prstGeom>
          <a:noFill/>
        </p:spPr>
        <p:txBody>
          <a:bodyPr wrap="square" rtlCol="0">
            <a:spAutoFit/>
          </a:bodyPr>
          <a:lstStyle/>
          <a:p>
            <a:pPr lvl="0"/>
            <a:r>
              <a:rPr lang="sv-SE" sz="1600" dirty="0">
                <a:latin typeface="Book Antiqua" panose="02040602050305030304" pitchFamily="18" charset="0"/>
              </a:rPr>
              <a:t>1. Spelare A rör sig ut mot konen och passar till Spelare B. Spelare B tar emot bollen och bågar in i slottet och tar ett avslut.</a:t>
            </a:r>
          </a:p>
          <a:p>
            <a:r>
              <a:rPr lang="sv-SE" sz="1600" dirty="0">
                <a:latin typeface="Book Antiqua" panose="02040602050305030304" pitchFamily="18" charset="0"/>
              </a:rPr>
              <a:t> </a:t>
            </a:r>
          </a:p>
          <a:p>
            <a:pPr lvl="0"/>
            <a:endParaRPr lang="sv-SE" dirty="0">
              <a:solidFill>
                <a:schemeClr val="bg1">
                  <a:lumMod val="50000"/>
                </a:schemeClr>
              </a:solidFill>
              <a:latin typeface="Book Antiqua" panose="02040602050305030304" pitchFamily="18" charset="0"/>
            </a:endParaRPr>
          </a:p>
        </p:txBody>
      </p:sp>
      <p:pic>
        <p:nvPicPr>
          <p:cNvPr id="8" name="Bildobjekt 7" descr="Skott.png"/>
          <p:cNvPicPr>
            <a:picLocks noChangeAspect="1"/>
          </p:cNvPicPr>
          <p:nvPr/>
        </p:nvPicPr>
        <p:blipFill>
          <a:blip r:embed="rId4" cstate="print"/>
          <a:stretch>
            <a:fillRect/>
          </a:stretch>
        </p:blipFill>
        <p:spPr>
          <a:xfrm rot="-480000">
            <a:off x="2319427" y="1377395"/>
            <a:ext cx="324000" cy="503234"/>
          </a:xfrm>
          <a:prstGeom prst="rect">
            <a:avLst/>
          </a:prstGeom>
        </p:spPr>
      </p:pic>
      <p:sp>
        <p:nvSpPr>
          <p:cNvPr id="9" name="textruta 8"/>
          <p:cNvSpPr txBox="1"/>
          <p:nvPr/>
        </p:nvSpPr>
        <p:spPr>
          <a:xfrm>
            <a:off x="4714876" y="3833753"/>
            <a:ext cx="5119080" cy="1323439"/>
          </a:xfrm>
          <a:prstGeom prst="rect">
            <a:avLst/>
          </a:prstGeom>
          <a:noFill/>
        </p:spPr>
        <p:txBody>
          <a:bodyPr wrap="square" rtlCol="0">
            <a:spAutoFit/>
          </a:bodyPr>
          <a:lstStyle/>
          <a:p>
            <a:pPr lvl="0"/>
            <a:r>
              <a:rPr lang="sv-SE" sz="1600" dirty="0">
                <a:latin typeface="Book Antiqua" panose="02040602050305030304" pitchFamily="18" charset="0"/>
              </a:rPr>
              <a:t>2. Spelare A rör sig ner bakom mål och passar bakom mål till spelare B som rör sig uppåt och passar spelare C som skjuter</a:t>
            </a:r>
          </a:p>
          <a:p>
            <a:r>
              <a:rPr lang="sv-SE" sz="1600" dirty="0">
                <a:latin typeface="Book Antiqua" panose="02040602050305030304" pitchFamily="18" charset="0"/>
              </a:rPr>
              <a:t>Tänk på att anpassa avståndet mellan spelare A och B så passningen inte blir för svår. </a:t>
            </a:r>
            <a:endParaRPr lang="sv-SE" dirty="0">
              <a:latin typeface="Book Antiqua" panose="02040602050305030304" pitchFamily="18" charset="0"/>
            </a:endParaRPr>
          </a:p>
        </p:txBody>
      </p:sp>
      <p:sp>
        <p:nvSpPr>
          <p:cNvPr id="10" name="Likbent triangel 9"/>
          <p:cNvSpPr/>
          <p:nvPr/>
        </p:nvSpPr>
        <p:spPr>
          <a:xfrm>
            <a:off x="1142976" y="578645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1" name="Likbent triangel 10"/>
          <p:cNvSpPr/>
          <p:nvPr/>
        </p:nvSpPr>
        <p:spPr>
          <a:xfrm>
            <a:off x="3714744" y="142873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2" name="Multiplicera 11"/>
          <p:cNvSpPr/>
          <p:nvPr/>
        </p:nvSpPr>
        <p:spPr>
          <a:xfrm flipV="1">
            <a:off x="3857620"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3" name="Bildobjekt 12" descr="Boll.png"/>
          <p:cNvPicPr>
            <a:picLocks noChangeAspect="1"/>
          </p:cNvPicPr>
          <p:nvPr/>
        </p:nvPicPr>
        <p:blipFill>
          <a:blip r:embed="rId5" cstate="print"/>
          <a:stretch>
            <a:fillRect/>
          </a:stretch>
        </p:blipFill>
        <p:spPr>
          <a:xfrm>
            <a:off x="2643174" y="3214686"/>
            <a:ext cx="60955" cy="85337"/>
          </a:xfrm>
          <a:prstGeom prst="rect">
            <a:avLst/>
          </a:prstGeom>
        </p:spPr>
      </p:pic>
      <p:sp>
        <p:nvSpPr>
          <p:cNvPr id="14" name="Multiplicera 13"/>
          <p:cNvSpPr/>
          <p:nvPr/>
        </p:nvSpPr>
        <p:spPr>
          <a:xfrm flipV="1">
            <a:off x="3286116" y="47863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Multiplicera 14"/>
          <p:cNvSpPr/>
          <p:nvPr/>
        </p:nvSpPr>
        <p:spPr>
          <a:xfrm flipV="1">
            <a:off x="3857620" y="10001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3857620"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17" name="Likbent triangel 16"/>
          <p:cNvSpPr/>
          <p:nvPr/>
        </p:nvSpPr>
        <p:spPr>
          <a:xfrm>
            <a:off x="3500430"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3286116" y="17954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Likbent triangel 18"/>
          <p:cNvSpPr/>
          <p:nvPr/>
        </p:nvSpPr>
        <p:spPr>
          <a:xfrm>
            <a:off x="3071802" y="185736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0" name="Likbent triangel 19"/>
          <p:cNvSpPr/>
          <p:nvPr/>
        </p:nvSpPr>
        <p:spPr>
          <a:xfrm>
            <a:off x="2857488" y="185736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1" name="Likbent triangel 20"/>
          <p:cNvSpPr/>
          <p:nvPr/>
        </p:nvSpPr>
        <p:spPr>
          <a:xfrm>
            <a:off x="2643174" y="185736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2" name="Likbent triangel 21"/>
          <p:cNvSpPr/>
          <p:nvPr/>
        </p:nvSpPr>
        <p:spPr>
          <a:xfrm>
            <a:off x="3714744"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3" name="Likbent triangel 22"/>
          <p:cNvSpPr/>
          <p:nvPr/>
        </p:nvSpPr>
        <p:spPr>
          <a:xfrm>
            <a:off x="3071802"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4" name="Multiplicera 23"/>
          <p:cNvSpPr/>
          <p:nvPr/>
        </p:nvSpPr>
        <p:spPr>
          <a:xfrm flipV="1">
            <a:off x="2857488" y="321468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2643174" y="321468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2500298" y="321468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27" name="Bildobjekt 26" descr="Boll.png"/>
          <p:cNvPicPr>
            <a:picLocks noChangeAspect="1"/>
          </p:cNvPicPr>
          <p:nvPr/>
        </p:nvPicPr>
        <p:blipFill>
          <a:blip r:embed="rId5" cstate="print"/>
          <a:stretch>
            <a:fillRect/>
          </a:stretch>
        </p:blipFill>
        <p:spPr>
          <a:xfrm>
            <a:off x="2867971" y="3143248"/>
            <a:ext cx="60955" cy="85337"/>
          </a:xfrm>
          <a:prstGeom prst="rect">
            <a:avLst/>
          </a:prstGeom>
        </p:spPr>
      </p:pic>
      <p:pic>
        <p:nvPicPr>
          <p:cNvPr id="28" name="Bildobjekt 27" descr="Boll.png"/>
          <p:cNvPicPr>
            <a:picLocks noChangeAspect="1"/>
          </p:cNvPicPr>
          <p:nvPr/>
        </p:nvPicPr>
        <p:blipFill>
          <a:blip r:embed="rId5" cstate="print"/>
          <a:stretch>
            <a:fillRect/>
          </a:stretch>
        </p:blipFill>
        <p:spPr>
          <a:xfrm>
            <a:off x="2714612" y="3143248"/>
            <a:ext cx="60955" cy="85337"/>
          </a:xfrm>
          <a:prstGeom prst="rect">
            <a:avLst/>
          </a:prstGeom>
        </p:spPr>
      </p:pic>
      <p:pic>
        <p:nvPicPr>
          <p:cNvPr id="29" name="Bildobjekt 28" descr="Boll.png"/>
          <p:cNvPicPr>
            <a:picLocks noChangeAspect="1"/>
          </p:cNvPicPr>
          <p:nvPr/>
        </p:nvPicPr>
        <p:blipFill>
          <a:blip r:embed="rId5" cstate="print"/>
          <a:stretch>
            <a:fillRect/>
          </a:stretch>
        </p:blipFill>
        <p:spPr>
          <a:xfrm>
            <a:off x="2939409" y="3000372"/>
            <a:ext cx="60955" cy="85337"/>
          </a:xfrm>
          <a:prstGeom prst="rect">
            <a:avLst/>
          </a:prstGeom>
        </p:spPr>
      </p:pic>
      <p:pic>
        <p:nvPicPr>
          <p:cNvPr id="30" name="Bildobjekt 29" descr="Boll.png"/>
          <p:cNvPicPr>
            <a:picLocks noChangeAspect="1"/>
          </p:cNvPicPr>
          <p:nvPr/>
        </p:nvPicPr>
        <p:blipFill>
          <a:blip r:embed="rId5" cstate="print"/>
          <a:stretch>
            <a:fillRect/>
          </a:stretch>
        </p:blipFill>
        <p:spPr>
          <a:xfrm>
            <a:off x="3082285" y="3343663"/>
            <a:ext cx="60955" cy="85337"/>
          </a:xfrm>
          <a:prstGeom prst="rect">
            <a:avLst/>
          </a:prstGeom>
        </p:spPr>
      </p:pic>
      <p:pic>
        <p:nvPicPr>
          <p:cNvPr id="31" name="Bildobjekt 30" descr="Boll.png"/>
          <p:cNvPicPr>
            <a:picLocks noChangeAspect="1"/>
          </p:cNvPicPr>
          <p:nvPr/>
        </p:nvPicPr>
        <p:blipFill>
          <a:blip r:embed="rId5" cstate="print"/>
          <a:stretch>
            <a:fillRect/>
          </a:stretch>
        </p:blipFill>
        <p:spPr>
          <a:xfrm>
            <a:off x="2571736" y="3129349"/>
            <a:ext cx="60955" cy="85337"/>
          </a:xfrm>
          <a:prstGeom prst="rect">
            <a:avLst/>
          </a:prstGeom>
        </p:spPr>
      </p:pic>
      <p:sp>
        <p:nvSpPr>
          <p:cNvPr id="32" name="textruta 31"/>
          <p:cNvSpPr txBox="1"/>
          <p:nvPr/>
        </p:nvSpPr>
        <p:spPr>
          <a:xfrm>
            <a:off x="3000364" y="3286124"/>
            <a:ext cx="317716" cy="369332"/>
          </a:xfrm>
          <a:prstGeom prst="rect">
            <a:avLst/>
          </a:prstGeom>
          <a:noFill/>
        </p:spPr>
        <p:txBody>
          <a:bodyPr wrap="none" rtlCol="0">
            <a:spAutoFit/>
          </a:bodyPr>
          <a:lstStyle/>
          <a:p>
            <a:r>
              <a:rPr lang="sv-SE" dirty="0"/>
              <a:t>A</a:t>
            </a:r>
          </a:p>
        </p:txBody>
      </p:sp>
      <p:sp>
        <p:nvSpPr>
          <p:cNvPr id="33" name="Frihandsfigur 32"/>
          <p:cNvSpPr/>
          <p:nvPr/>
        </p:nvSpPr>
        <p:spPr>
          <a:xfrm>
            <a:off x="3245476" y="3312017"/>
            <a:ext cx="708338" cy="148107"/>
          </a:xfrm>
          <a:custGeom>
            <a:avLst/>
            <a:gdLst>
              <a:gd name="connsiteX0" fmla="*/ 0 w 708338"/>
              <a:gd name="connsiteY0" fmla="*/ 75127 h 148107"/>
              <a:gd name="connsiteX1" fmla="*/ 141668 w 708338"/>
              <a:gd name="connsiteY1" fmla="*/ 10732 h 148107"/>
              <a:gd name="connsiteX2" fmla="*/ 231820 w 708338"/>
              <a:gd name="connsiteY2" fmla="*/ 139521 h 148107"/>
              <a:gd name="connsiteX3" fmla="*/ 412124 w 708338"/>
              <a:gd name="connsiteY3" fmla="*/ 62248 h 148107"/>
              <a:gd name="connsiteX4" fmla="*/ 489397 w 708338"/>
              <a:gd name="connsiteY4" fmla="*/ 113763 h 148107"/>
              <a:gd name="connsiteX5" fmla="*/ 708338 w 708338"/>
              <a:gd name="connsiteY5" fmla="*/ 23611 h 14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08338" h="148107">
                <a:moveTo>
                  <a:pt x="0" y="75127"/>
                </a:moveTo>
                <a:cubicBezTo>
                  <a:pt x="51515" y="37563"/>
                  <a:pt x="103031" y="0"/>
                  <a:pt x="141668" y="10732"/>
                </a:cubicBezTo>
                <a:cubicBezTo>
                  <a:pt x="180305" y="21464"/>
                  <a:pt x="186744" y="130935"/>
                  <a:pt x="231820" y="139521"/>
                </a:cubicBezTo>
                <a:cubicBezTo>
                  <a:pt x="276896" y="148107"/>
                  <a:pt x="369195" y="66541"/>
                  <a:pt x="412124" y="62248"/>
                </a:cubicBezTo>
                <a:cubicBezTo>
                  <a:pt x="455053" y="57955"/>
                  <a:pt x="440028" y="120202"/>
                  <a:pt x="489397" y="113763"/>
                </a:cubicBezTo>
                <a:cubicBezTo>
                  <a:pt x="538766" y="107324"/>
                  <a:pt x="623552" y="65467"/>
                  <a:pt x="708338" y="23611"/>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34" name="Rak 33"/>
          <p:cNvCxnSpPr/>
          <p:nvPr/>
        </p:nvCxnSpPr>
        <p:spPr>
          <a:xfrm rot="5400000">
            <a:off x="3864767" y="3064663"/>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35" name="Rak 34"/>
          <p:cNvCxnSpPr/>
          <p:nvPr/>
        </p:nvCxnSpPr>
        <p:spPr>
          <a:xfrm rot="5400000">
            <a:off x="3864767" y="2636035"/>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36" name="Rak 35"/>
          <p:cNvCxnSpPr/>
          <p:nvPr/>
        </p:nvCxnSpPr>
        <p:spPr>
          <a:xfrm rot="5400000">
            <a:off x="3864767" y="2207407"/>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37" name="Rak 36"/>
          <p:cNvCxnSpPr/>
          <p:nvPr/>
        </p:nvCxnSpPr>
        <p:spPr>
          <a:xfrm rot="5400000">
            <a:off x="3864767" y="1778779"/>
            <a:ext cx="271458" cy="0"/>
          </a:xfrm>
          <a:prstGeom prst="line">
            <a:avLst/>
          </a:prstGeom>
        </p:spPr>
        <p:style>
          <a:lnRef idx="1">
            <a:schemeClr val="dk1"/>
          </a:lnRef>
          <a:fillRef idx="0">
            <a:schemeClr val="dk1"/>
          </a:fillRef>
          <a:effectRef idx="0">
            <a:schemeClr val="dk1"/>
          </a:effectRef>
          <a:fontRef idx="minor">
            <a:schemeClr val="tx1"/>
          </a:fontRef>
        </p:style>
      </p:cxnSp>
      <p:sp>
        <p:nvSpPr>
          <p:cNvPr id="38" name="Frihandsfigur 37"/>
          <p:cNvSpPr/>
          <p:nvPr/>
        </p:nvSpPr>
        <p:spPr>
          <a:xfrm>
            <a:off x="2446986" y="1519707"/>
            <a:ext cx="1519707" cy="661116"/>
          </a:xfrm>
          <a:custGeom>
            <a:avLst/>
            <a:gdLst>
              <a:gd name="connsiteX0" fmla="*/ 1519707 w 1519707"/>
              <a:gd name="connsiteY0" fmla="*/ 0 h 661116"/>
              <a:gd name="connsiteX1" fmla="*/ 1493949 w 1519707"/>
              <a:gd name="connsiteY1" fmla="*/ 128789 h 661116"/>
              <a:gd name="connsiteX2" fmla="*/ 1365160 w 1519707"/>
              <a:gd name="connsiteY2" fmla="*/ 128789 h 661116"/>
              <a:gd name="connsiteX3" fmla="*/ 1365160 w 1519707"/>
              <a:gd name="connsiteY3" fmla="*/ 309093 h 661116"/>
              <a:gd name="connsiteX4" fmla="*/ 1133341 w 1519707"/>
              <a:gd name="connsiteY4" fmla="*/ 321972 h 661116"/>
              <a:gd name="connsiteX5" fmla="*/ 1133341 w 1519707"/>
              <a:gd name="connsiteY5" fmla="*/ 463639 h 661116"/>
              <a:gd name="connsiteX6" fmla="*/ 837127 w 1519707"/>
              <a:gd name="connsiteY6" fmla="*/ 528034 h 661116"/>
              <a:gd name="connsiteX7" fmla="*/ 759853 w 1519707"/>
              <a:gd name="connsiteY7" fmla="*/ 643944 h 661116"/>
              <a:gd name="connsiteX8" fmla="*/ 553791 w 1519707"/>
              <a:gd name="connsiteY8" fmla="*/ 553792 h 661116"/>
              <a:gd name="connsiteX9" fmla="*/ 515155 w 1519707"/>
              <a:gd name="connsiteY9" fmla="*/ 631065 h 661116"/>
              <a:gd name="connsiteX10" fmla="*/ 360608 w 1519707"/>
              <a:gd name="connsiteY10" fmla="*/ 528034 h 661116"/>
              <a:gd name="connsiteX11" fmla="*/ 283335 w 1519707"/>
              <a:gd name="connsiteY11" fmla="*/ 656823 h 661116"/>
              <a:gd name="connsiteX12" fmla="*/ 128789 w 1519707"/>
              <a:gd name="connsiteY12" fmla="*/ 553792 h 661116"/>
              <a:gd name="connsiteX13" fmla="*/ 0 w 1519707"/>
              <a:gd name="connsiteY13" fmla="*/ 450761 h 661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19707" h="661116">
                <a:moveTo>
                  <a:pt x="1519707" y="0"/>
                </a:moveTo>
                <a:cubicBezTo>
                  <a:pt x="1519707" y="53662"/>
                  <a:pt x="1519707" y="107324"/>
                  <a:pt x="1493949" y="128789"/>
                </a:cubicBezTo>
                <a:cubicBezTo>
                  <a:pt x="1468191" y="150254"/>
                  <a:pt x="1386625" y="98738"/>
                  <a:pt x="1365160" y="128789"/>
                </a:cubicBezTo>
                <a:cubicBezTo>
                  <a:pt x="1343695" y="158840"/>
                  <a:pt x="1403796" y="276896"/>
                  <a:pt x="1365160" y="309093"/>
                </a:cubicBezTo>
                <a:cubicBezTo>
                  <a:pt x="1326524" y="341290"/>
                  <a:pt x="1171977" y="296214"/>
                  <a:pt x="1133341" y="321972"/>
                </a:cubicBezTo>
                <a:cubicBezTo>
                  <a:pt x="1094705" y="347730"/>
                  <a:pt x="1182710" y="429295"/>
                  <a:pt x="1133341" y="463639"/>
                </a:cubicBezTo>
                <a:cubicBezTo>
                  <a:pt x="1083972" y="497983"/>
                  <a:pt x="899375" y="497983"/>
                  <a:pt x="837127" y="528034"/>
                </a:cubicBezTo>
                <a:cubicBezTo>
                  <a:pt x="774879" y="558085"/>
                  <a:pt x="807076" y="639651"/>
                  <a:pt x="759853" y="643944"/>
                </a:cubicBezTo>
                <a:cubicBezTo>
                  <a:pt x="712630" y="648237"/>
                  <a:pt x="594574" y="555938"/>
                  <a:pt x="553791" y="553792"/>
                </a:cubicBezTo>
                <a:cubicBezTo>
                  <a:pt x="513008" y="551646"/>
                  <a:pt x="547352" y="635358"/>
                  <a:pt x="515155" y="631065"/>
                </a:cubicBezTo>
                <a:cubicBezTo>
                  <a:pt x="482958" y="626772"/>
                  <a:pt x="399245" y="523741"/>
                  <a:pt x="360608" y="528034"/>
                </a:cubicBezTo>
                <a:cubicBezTo>
                  <a:pt x="321971" y="532327"/>
                  <a:pt x="321971" y="652530"/>
                  <a:pt x="283335" y="656823"/>
                </a:cubicBezTo>
                <a:cubicBezTo>
                  <a:pt x="244699" y="661116"/>
                  <a:pt x="176012" y="588136"/>
                  <a:pt x="128789" y="553792"/>
                </a:cubicBezTo>
                <a:cubicBezTo>
                  <a:pt x="81567" y="519448"/>
                  <a:pt x="40783" y="485104"/>
                  <a:pt x="0" y="450761"/>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9" name="textruta 38"/>
          <p:cNvSpPr txBox="1"/>
          <p:nvPr/>
        </p:nvSpPr>
        <p:spPr>
          <a:xfrm>
            <a:off x="4000496" y="1214422"/>
            <a:ext cx="309700" cy="369332"/>
          </a:xfrm>
          <a:prstGeom prst="rect">
            <a:avLst/>
          </a:prstGeom>
          <a:noFill/>
        </p:spPr>
        <p:txBody>
          <a:bodyPr wrap="none" rtlCol="0">
            <a:spAutoFit/>
          </a:bodyPr>
          <a:lstStyle/>
          <a:p>
            <a:r>
              <a:rPr lang="sv-SE" dirty="0"/>
              <a:t>B</a:t>
            </a:r>
          </a:p>
        </p:txBody>
      </p:sp>
      <p:sp>
        <p:nvSpPr>
          <p:cNvPr id="40" name="Multiplicera 39"/>
          <p:cNvSpPr/>
          <p:nvPr/>
        </p:nvSpPr>
        <p:spPr>
          <a:xfrm flipV="1">
            <a:off x="3286116"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1" name="Multiplicera 40"/>
          <p:cNvSpPr/>
          <p:nvPr/>
        </p:nvSpPr>
        <p:spPr>
          <a:xfrm flipV="1">
            <a:off x="3286116" y="45720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2" name="Bildobjekt 41" descr="Boll.png"/>
          <p:cNvPicPr>
            <a:picLocks noChangeAspect="1"/>
          </p:cNvPicPr>
          <p:nvPr/>
        </p:nvPicPr>
        <p:blipFill>
          <a:blip r:embed="rId5" cstate="print"/>
          <a:stretch>
            <a:fillRect/>
          </a:stretch>
        </p:blipFill>
        <p:spPr>
          <a:xfrm>
            <a:off x="3510913" y="4843861"/>
            <a:ext cx="60955" cy="85337"/>
          </a:xfrm>
          <a:prstGeom prst="rect">
            <a:avLst/>
          </a:prstGeom>
        </p:spPr>
      </p:pic>
      <p:pic>
        <p:nvPicPr>
          <p:cNvPr id="43" name="Bildobjekt 42" descr="Boll.png"/>
          <p:cNvPicPr>
            <a:picLocks noChangeAspect="1"/>
          </p:cNvPicPr>
          <p:nvPr/>
        </p:nvPicPr>
        <p:blipFill>
          <a:blip r:embed="rId5" cstate="print"/>
          <a:stretch>
            <a:fillRect/>
          </a:stretch>
        </p:blipFill>
        <p:spPr>
          <a:xfrm>
            <a:off x="3428992" y="5072074"/>
            <a:ext cx="60955" cy="85337"/>
          </a:xfrm>
          <a:prstGeom prst="rect">
            <a:avLst/>
          </a:prstGeom>
        </p:spPr>
      </p:pic>
      <p:pic>
        <p:nvPicPr>
          <p:cNvPr id="44" name="Bildobjekt 43" descr="Boll.png"/>
          <p:cNvPicPr>
            <a:picLocks noChangeAspect="1"/>
          </p:cNvPicPr>
          <p:nvPr/>
        </p:nvPicPr>
        <p:blipFill>
          <a:blip r:embed="rId5" cstate="print"/>
          <a:stretch>
            <a:fillRect/>
          </a:stretch>
        </p:blipFill>
        <p:spPr>
          <a:xfrm>
            <a:off x="3582351" y="4700985"/>
            <a:ext cx="60955" cy="85337"/>
          </a:xfrm>
          <a:prstGeom prst="rect">
            <a:avLst/>
          </a:prstGeom>
        </p:spPr>
      </p:pic>
      <p:pic>
        <p:nvPicPr>
          <p:cNvPr id="45" name="Bildobjekt 44" descr="Boll.png"/>
          <p:cNvPicPr>
            <a:picLocks noChangeAspect="1"/>
          </p:cNvPicPr>
          <p:nvPr/>
        </p:nvPicPr>
        <p:blipFill>
          <a:blip r:embed="rId5" cstate="print"/>
          <a:stretch>
            <a:fillRect/>
          </a:stretch>
        </p:blipFill>
        <p:spPr>
          <a:xfrm>
            <a:off x="3500430" y="4572008"/>
            <a:ext cx="60955" cy="85337"/>
          </a:xfrm>
          <a:prstGeom prst="rect">
            <a:avLst/>
          </a:prstGeom>
        </p:spPr>
      </p:pic>
      <p:pic>
        <p:nvPicPr>
          <p:cNvPr id="46" name="Bildobjekt 45" descr="Boll.png"/>
          <p:cNvPicPr>
            <a:picLocks noChangeAspect="1"/>
          </p:cNvPicPr>
          <p:nvPr/>
        </p:nvPicPr>
        <p:blipFill>
          <a:blip r:embed="rId5" cstate="print"/>
          <a:stretch>
            <a:fillRect/>
          </a:stretch>
        </p:blipFill>
        <p:spPr>
          <a:xfrm>
            <a:off x="3652830" y="4500570"/>
            <a:ext cx="60955" cy="85337"/>
          </a:xfrm>
          <a:prstGeom prst="rect">
            <a:avLst/>
          </a:prstGeom>
        </p:spPr>
      </p:pic>
      <p:sp>
        <p:nvSpPr>
          <p:cNvPr id="47" name="Frihandsfigur 46"/>
          <p:cNvSpPr/>
          <p:nvPr/>
        </p:nvSpPr>
        <p:spPr>
          <a:xfrm>
            <a:off x="3266941" y="5061397"/>
            <a:ext cx="225380" cy="1236372"/>
          </a:xfrm>
          <a:custGeom>
            <a:avLst/>
            <a:gdLst>
              <a:gd name="connsiteX0" fmla="*/ 94445 w 225380"/>
              <a:gd name="connsiteY0" fmla="*/ 0 h 1236372"/>
              <a:gd name="connsiteX1" fmla="*/ 17172 w 225380"/>
              <a:gd name="connsiteY1" fmla="*/ 154547 h 1236372"/>
              <a:gd name="connsiteX2" fmla="*/ 197476 w 225380"/>
              <a:gd name="connsiteY2" fmla="*/ 270457 h 1236372"/>
              <a:gd name="connsiteX3" fmla="*/ 30051 w 225380"/>
              <a:gd name="connsiteY3" fmla="*/ 476518 h 1236372"/>
              <a:gd name="connsiteX4" fmla="*/ 184597 w 225380"/>
              <a:gd name="connsiteY4" fmla="*/ 682580 h 1236372"/>
              <a:gd name="connsiteX5" fmla="*/ 55808 w 225380"/>
              <a:gd name="connsiteY5" fmla="*/ 927279 h 1236372"/>
              <a:gd name="connsiteX6" fmla="*/ 223234 w 225380"/>
              <a:gd name="connsiteY6" fmla="*/ 1107583 h 1236372"/>
              <a:gd name="connsiteX7" fmla="*/ 68687 w 225380"/>
              <a:gd name="connsiteY7" fmla="*/ 1236372 h 1236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5380" h="1236372">
                <a:moveTo>
                  <a:pt x="94445" y="0"/>
                </a:moveTo>
                <a:cubicBezTo>
                  <a:pt x="47222" y="54735"/>
                  <a:pt x="0" y="109471"/>
                  <a:pt x="17172" y="154547"/>
                </a:cubicBezTo>
                <a:cubicBezTo>
                  <a:pt x="34344" y="199623"/>
                  <a:pt x="195330" y="216795"/>
                  <a:pt x="197476" y="270457"/>
                </a:cubicBezTo>
                <a:cubicBezTo>
                  <a:pt x="199622" y="324119"/>
                  <a:pt x="32197" y="407831"/>
                  <a:pt x="30051" y="476518"/>
                </a:cubicBezTo>
                <a:cubicBezTo>
                  <a:pt x="27905" y="545205"/>
                  <a:pt x="180304" y="607453"/>
                  <a:pt x="184597" y="682580"/>
                </a:cubicBezTo>
                <a:cubicBezTo>
                  <a:pt x="188890" y="757707"/>
                  <a:pt x="49369" y="856445"/>
                  <a:pt x="55808" y="927279"/>
                </a:cubicBezTo>
                <a:cubicBezTo>
                  <a:pt x="62247" y="998113"/>
                  <a:pt x="221088" y="1056068"/>
                  <a:pt x="223234" y="1107583"/>
                </a:cubicBezTo>
                <a:cubicBezTo>
                  <a:pt x="225380" y="1159098"/>
                  <a:pt x="68687" y="1236372"/>
                  <a:pt x="68687" y="1236372"/>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48" name="Multiplicera 47"/>
          <p:cNvSpPr/>
          <p:nvPr/>
        </p:nvSpPr>
        <p:spPr>
          <a:xfrm flipV="1">
            <a:off x="1285852" y="60722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9" name="Multiplicera 48"/>
          <p:cNvSpPr/>
          <p:nvPr/>
        </p:nvSpPr>
        <p:spPr>
          <a:xfrm flipV="1">
            <a:off x="928662" y="57150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0" name="Multiplicera 49"/>
          <p:cNvSpPr/>
          <p:nvPr/>
        </p:nvSpPr>
        <p:spPr>
          <a:xfrm flipV="1">
            <a:off x="785786" y="57150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1" name="textruta 50"/>
          <p:cNvSpPr txBox="1"/>
          <p:nvPr/>
        </p:nvSpPr>
        <p:spPr>
          <a:xfrm>
            <a:off x="1071538" y="6143644"/>
            <a:ext cx="309700" cy="369332"/>
          </a:xfrm>
          <a:prstGeom prst="rect">
            <a:avLst/>
          </a:prstGeom>
          <a:noFill/>
        </p:spPr>
        <p:txBody>
          <a:bodyPr wrap="none" rtlCol="0">
            <a:spAutoFit/>
          </a:bodyPr>
          <a:lstStyle/>
          <a:p>
            <a:r>
              <a:rPr lang="sv-SE" dirty="0"/>
              <a:t>B</a:t>
            </a:r>
          </a:p>
        </p:txBody>
      </p:sp>
      <p:sp>
        <p:nvSpPr>
          <p:cNvPr id="52" name="textruta 51"/>
          <p:cNvSpPr txBox="1"/>
          <p:nvPr/>
        </p:nvSpPr>
        <p:spPr>
          <a:xfrm>
            <a:off x="3071802" y="4786322"/>
            <a:ext cx="317716" cy="369332"/>
          </a:xfrm>
          <a:prstGeom prst="rect">
            <a:avLst/>
          </a:prstGeom>
          <a:noFill/>
        </p:spPr>
        <p:txBody>
          <a:bodyPr wrap="none" rtlCol="0">
            <a:spAutoFit/>
          </a:bodyPr>
          <a:lstStyle/>
          <a:p>
            <a:r>
              <a:rPr lang="sv-SE" dirty="0"/>
              <a:t>A</a:t>
            </a:r>
          </a:p>
        </p:txBody>
      </p:sp>
      <p:sp>
        <p:nvSpPr>
          <p:cNvPr id="53" name="Multiplicera 52"/>
          <p:cNvSpPr/>
          <p:nvPr/>
        </p:nvSpPr>
        <p:spPr>
          <a:xfrm flipV="1">
            <a:off x="571472" y="57150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4" name="Multiplicera 53"/>
          <p:cNvSpPr/>
          <p:nvPr/>
        </p:nvSpPr>
        <p:spPr>
          <a:xfrm flipV="1">
            <a:off x="1857356" y="46434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5" name="Multiplicera 54"/>
          <p:cNvSpPr/>
          <p:nvPr/>
        </p:nvSpPr>
        <p:spPr>
          <a:xfrm flipV="1">
            <a:off x="1714480"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6" name="Multiplicera 55"/>
          <p:cNvSpPr/>
          <p:nvPr/>
        </p:nvSpPr>
        <p:spPr>
          <a:xfrm flipV="1">
            <a:off x="1714480"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57" name="Rak 56"/>
          <p:cNvCxnSpPr/>
          <p:nvPr/>
        </p:nvCxnSpPr>
        <p:spPr>
          <a:xfrm rot="10800000">
            <a:off x="3000364" y="628652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58" name="Rak 57"/>
          <p:cNvCxnSpPr/>
          <p:nvPr/>
        </p:nvCxnSpPr>
        <p:spPr>
          <a:xfrm rot="10800000">
            <a:off x="2571736" y="628652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59" name="Rak 58"/>
          <p:cNvCxnSpPr/>
          <p:nvPr/>
        </p:nvCxnSpPr>
        <p:spPr>
          <a:xfrm rot="10800000">
            <a:off x="2143108" y="628652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60" name="Rak 59"/>
          <p:cNvCxnSpPr/>
          <p:nvPr/>
        </p:nvCxnSpPr>
        <p:spPr>
          <a:xfrm rot="10800000">
            <a:off x="1714480" y="628652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61" name="Rak 60"/>
          <p:cNvCxnSpPr/>
          <p:nvPr/>
        </p:nvCxnSpPr>
        <p:spPr>
          <a:xfrm rot="10800000">
            <a:off x="1428728" y="6286520"/>
            <a:ext cx="142876" cy="0"/>
          </a:xfrm>
          <a:prstGeom prst="line">
            <a:avLst/>
          </a:prstGeom>
        </p:spPr>
        <p:style>
          <a:lnRef idx="1">
            <a:schemeClr val="dk1"/>
          </a:lnRef>
          <a:fillRef idx="0">
            <a:schemeClr val="dk1"/>
          </a:fillRef>
          <a:effectRef idx="0">
            <a:schemeClr val="dk1"/>
          </a:effectRef>
          <a:fontRef idx="minor">
            <a:schemeClr val="tx1"/>
          </a:fontRef>
        </p:style>
      </p:cxnSp>
      <p:sp>
        <p:nvSpPr>
          <p:cNvPr id="62" name="Frihandsfigur 61"/>
          <p:cNvSpPr/>
          <p:nvPr/>
        </p:nvSpPr>
        <p:spPr>
          <a:xfrm>
            <a:off x="1365161" y="5422006"/>
            <a:ext cx="195329" cy="695459"/>
          </a:xfrm>
          <a:custGeom>
            <a:avLst/>
            <a:gdLst>
              <a:gd name="connsiteX0" fmla="*/ 0 w 195329"/>
              <a:gd name="connsiteY0" fmla="*/ 695459 h 695459"/>
              <a:gd name="connsiteX1" fmla="*/ 193183 w 195329"/>
              <a:gd name="connsiteY1" fmla="*/ 566670 h 695459"/>
              <a:gd name="connsiteX2" fmla="*/ 12878 w 195329"/>
              <a:gd name="connsiteY2" fmla="*/ 437881 h 695459"/>
              <a:gd name="connsiteX3" fmla="*/ 128788 w 195329"/>
              <a:gd name="connsiteY3" fmla="*/ 334850 h 695459"/>
              <a:gd name="connsiteX4" fmla="*/ 25757 w 195329"/>
              <a:gd name="connsiteY4" fmla="*/ 180304 h 695459"/>
              <a:gd name="connsiteX5" fmla="*/ 103031 w 195329"/>
              <a:gd name="connsiteY5" fmla="*/ 115909 h 695459"/>
              <a:gd name="connsiteX6" fmla="*/ 25757 w 195329"/>
              <a:gd name="connsiteY6" fmla="*/ 0 h 695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5329" h="695459">
                <a:moveTo>
                  <a:pt x="0" y="695459"/>
                </a:moveTo>
                <a:cubicBezTo>
                  <a:pt x="95518" y="652529"/>
                  <a:pt x="191037" y="609600"/>
                  <a:pt x="193183" y="566670"/>
                </a:cubicBezTo>
                <a:cubicBezTo>
                  <a:pt x="195329" y="523740"/>
                  <a:pt x="23611" y="476518"/>
                  <a:pt x="12878" y="437881"/>
                </a:cubicBezTo>
                <a:cubicBezTo>
                  <a:pt x="2146" y="399244"/>
                  <a:pt x="126642" y="377779"/>
                  <a:pt x="128788" y="334850"/>
                </a:cubicBezTo>
                <a:cubicBezTo>
                  <a:pt x="130934" y="291921"/>
                  <a:pt x="30050" y="216794"/>
                  <a:pt x="25757" y="180304"/>
                </a:cubicBezTo>
                <a:cubicBezTo>
                  <a:pt x="21464" y="143814"/>
                  <a:pt x="103031" y="145960"/>
                  <a:pt x="103031" y="115909"/>
                </a:cubicBezTo>
                <a:cubicBezTo>
                  <a:pt x="103031" y="85858"/>
                  <a:pt x="64394" y="42929"/>
                  <a:pt x="25757"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63" name="Rak 62"/>
          <p:cNvCxnSpPr/>
          <p:nvPr/>
        </p:nvCxnSpPr>
        <p:spPr>
          <a:xfrm rot="10800000" flipV="1">
            <a:off x="1357290" y="5214950"/>
            <a:ext cx="223838" cy="142876"/>
          </a:xfrm>
          <a:prstGeom prst="line">
            <a:avLst/>
          </a:prstGeom>
        </p:spPr>
        <p:style>
          <a:lnRef idx="1">
            <a:schemeClr val="dk1"/>
          </a:lnRef>
          <a:fillRef idx="0">
            <a:schemeClr val="dk1"/>
          </a:fillRef>
          <a:effectRef idx="0">
            <a:schemeClr val="dk1"/>
          </a:effectRef>
          <a:fontRef idx="minor">
            <a:schemeClr val="tx1"/>
          </a:fontRef>
        </p:style>
      </p:cxnSp>
      <p:cxnSp>
        <p:nvCxnSpPr>
          <p:cNvPr id="64" name="Rak 63"/>
          <p:cNvCxnSpPr/>
          <p:nvPr/>
        </p:nvCxnSpPr>
        <p:spPr>
          <a:xfrm rot="10800000" flipV="1">
            <a:off x="1633517" y="5000636"/>
            <a:ext cx="223838" cy="142876"/>
          </a:xfrm>
          <a:prstGeom prst="line">
            <a:avLst/>
          </a:prstGeom>
        </p:spPr>
        <p:style>
          <a:lnRef idx="1">
            <a:schemeClr val="dk1"/>
          </a:lnRef>
          <a:fillRef idx="0">
            <a:schemeClr val="dk1"/>
          </a:fillRef>
          <a:effectRef idx="0">
            <a:schemeClr val="dk1"/>
          </a:effectRef>
          <a:fontRef idx="minor">
            <a:schemeClr val="tx1"/>
          </a:fontRef>
        </p:style>
      </p:cxnSp>
      <p:pic>
        <p:nvPicPr>
          <p:cNvPr id="65" name="Bildobjekt 64" descr="Skott.png"/>
          <p:cNvPicPr>
            <a:picLocks noChangeAspect="1"/>
          </p:cNvPicPr>
          <p:nvPr/>
        </p:nvPicPr>
        <p:blipFill>
          <a:blip r:embed="rId4" cstate="print"/>
          <a:stretch>
            <a:fillRect/>
          </a:stretch>
        </p:blipFill>
        <p:spPr>
          <a:xfrm rot="8791074">
            <a:off x="1969285" y="4976815"/>
            <a:ext cx="324000" cy="503234"/>
          </a:xfrm>
          <a:prstGeom prst="rect">
            <a:avLst/>
          </a:prstGeom>
        </p:spPr>
      </p:pic>
      <p:sp>
        <p:nvSpPr>
          <p:cNvPr id="66" name="textruta 65"/>
          <p:cNvSpPr txBox="1"/>
          <p:nvPr/>
        </p:nvSpPr>
        <p:spPr>
          <a:xfrm>
            <a:off x="1643042" y="4643446"/>
            <a:ext cx="308098" cy="369332"/>
          </a:xfrm>
          <a:prstGeom prst="rect">
            <a:avLst/>
          </a:prstGeom>
          <a:noFill/>
        </p:spPr>
        <p:txBody>
          <a:bodyPr wrap="none" rtlCol="0">
            <a:spAutoFit/>
          </a:bodyPr>
          <a:lstStyle/>
          <a:p>
            <a:r>
              <a:rPr lang="sv-SE" dirty="0"/>
              <a:t>C</a:t>
            </a:r>
          </a:p>
        </p:txBody>
      </p:sp>
    </p:spTree>
    <p:extLst>
      <p:ext uri="{BB962C8B-B14F-4D97-AF65-F5344CB8AC3E}">
        <p14:creationId xmlns:p14="http://schemas.microsoft.com/office/powerpoint/2010/main" val="35114444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40594" y="131926"/>
            <a:ext cx="4747953" cy="1325563"/>
          </a:xfrm>
        </p:spPr>
        <p:txBody>
          <a:bodyPr>
            <a:normAutofit/>
          </a:bodyPr>
          <a:lstStyle/>
          <a:p>
            <a:r>
              <a:rPr lang="sv-SE" sz="2800" dirty="0" smtClean="0">
                <a:solidFill>
                  <a:srgbClr val="990033"/>
                </a:solidFill>
                <a:latin typeface="Book Antiqua" panose="02040602050305030304" pitchFamily="18" charset="0"/>
              </a:rPr>
              <a:t>Syfte; Kondition/reaktion</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5" y="1442968"/>
            <a:ext cx="5127531" cy="3816429"/>
          </a:xfrm>
          <a:prstGeom prst="rect">
            <a:avLst/>
          </a:prstGeom>
          <a:noFill/>
        </p:spPr>
        <p:txBody>
          <a:bodyPr wrap="square" rtlCol="0">
            <a:spAutoFit/>
          </a:bodyPr>
          <a:lstStyle/>
          <a:p>
            <a:pPr lvl="0"/>
            <a:r>
              <a:rPr lang="sv-SE" sz="1600" dirty="0">
                <a:latin typeface="Book Antiqua" panose="02040602050305030304" pitchFamily="18" charset="0"/>
              </a:rPr>
              <a:t>1. Stafetten syftar till att öka konditionen hos spelarna. När du gör den så bryt innan spelarna tröttnat så den blir ett roligt inslag i träningen. Spelarna springer med boll och klubba runt hela hallen och byter med nästa genom att lämna över bollen. </a:t>
            </a:r>
          </a:p>
          <a:p>
            <a:r>
              <a:rPr lang="sv-SE" sz="1600" dirty="0">
                <a:latin typeface="Book Antiqua" panose="02040602050305030304" pitchFamily="18" charset="0"/>
              </a:rPr>
              <a:t> </a:t>
            </a:r>
            <a:endParaRPr lang="sv-SE" sz="1600" dirty="0" smtClean="0">
              <a:latin typeface="Book Antiqua" panose="02040602050305030304" pitchFamily="18" charset="0"/>
            </a:endParaRPr>
          </a:p>
          <a:p>
            <a:endParaRPr lang="sv-SE" sz="1600" dirty="0">
              <a:latin typeface="Book Antiqua" panose="02040602050305030304" pitchFamily="18" charset="0"/>
            </a:endParaRPr>
          </a:p>
          <a:p>
            <a:endParaRPr lang="sv-SE" sz="1600" dirty="0" smtClean="0">
              <a:latin typeface="Book Antiqua" panose="02040602050305030304" pitchFamily="18" charset="0"/>
            </a:endParaRPr>
          </a:p>
          <a:p>
            <a:endParaRPr lang="sv-SE" sz="1600" dirty="0">
              <a:latin typeface="Book Antiqua" panose="02040602050305030304" pitchFamily="18" charset="0"/>
            </a:endParaRPr>
          </a:p>
          <a:p>
            <a:r>
              <a:rPr lang="sv-SE" sz="1600" dirty="0">
                <a:latin typeface="Book Antiqua" panose="02040602050305030304" pitchFamily="18" charset="0"/>
              </a:rPr>
              <a:t>2. Att träna tekningar kan tyckas vara lustigt men det är ett viktigt moment i matcher och det ökar vår reaktionsförmåga. Låt spelarna stå i hela hallen och, när du blåser i pipan, teka. Det är inget nödvändigt att de står på ”rätt plats” när de gör detta. </a:t>
            </a:r>
          </a:p>
          <a:p>
            <a:pPr lvl="0"/>
            <a:endParaRPr lang="sv-SE" dirty="0">
              <a:solidFill>
                <a:schemeClr val="bg1">
                  <a:lumMod val="50000"/>
                </a:schemeClr>
              </a:solidFill>
              <a:latin typeface="Book Antiqua" panose="02040602050305030304" pitchFamily="18" charset="0"/>
            </a:endParaRPr>
          </a:p>
        </p:txBody>
      </p:sp>
      <p:sp>
        <p:nvSpPr>
          <p:cNvPr id="8" name="Likbent triangel 7"/>
          <p:cNvSpPr/>
          <p:nvPr/>
        </p:nvSpPr>
        <p:spPr>
          <a:xfrm>
            <a:off x="2428860" y="600076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9" name="Likbent triangel 8"/>
          <p:cNvSpPr/>
          <p:nvPr/>
        </p:nvSpPr>
        <p:spPr>
          <a:xfrm>
            <a:off x="1142976" y="342900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0" name="Multiplicera 9"/>
          <p:cNvSpPr/>
          <p:nvPr/>
        </p:nvSpPr>
        <p:spPr>
          <a:xfrm flipV="1">
            <a:off x="2500298" y="14287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1" name="Bildobjekt 10" descr="Boll.png"/>
          <p:cNvPicPr>
            <a:picLocks noChangeAspect="1"/>
          </p:cNvPicPr>
          <p:nvPr/>
        </p:nvPicPr>
        <p:blipFill>
          <a:blip r:embed="rId4" cstate="print"/>
          <a:stretch>
            <a:fillRect/>
          </a:stretch>
        </p:blipFill>
        <p:spPr>
          <a:xfrm>
            <a:off x="2643174" y="6286520"/>
            <a:ext cx="60955" cy="85337"/>
          </a:xfrm>
          <a:prstGeom prst="rect">
            <a:avLst/>
          </a:prstGeom>
        </p:spPr>
      </p:pic>
      <p:sp>
        <p:nvSpPr>
          <p:cNvPr id="12" name="Multiplicera 11"/>
          <p:cNvSpPr/>
          <p:nvPr/>
        </p:nvSpPr>
        <p:spPr>
          <a:xfrm flipV="1">
            <a:off x="1500166"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Likbent triangel 12"/>
          <p:cNvSpPr/>
          <p:nvPr/>
        </p:nvSpPr>
        <p:spPr>
          <a:xfrm>
            <a:off x="2357422" y="100010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Likbent triangel 13"/>
          <p:cNvSpPr/>
          <p:nvPr/>
        </p:nvSpPr>
        <p:spPr>
          <a:xfrm>
            <a:off x="3714744" y="350043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Multiplicera 14"/>
          <p:cNvSpPr/>
          <p:nvPr/>
        </p:nvSpPr>
        <p:spPr>
          <a:xfrm flipV="1">
            <a:off x="1285852" y="342900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857224" y="335756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7" name="Bildobjekt 16" descr="Boll.png"/>
          <p:cNvPicPr>
            <a:picLocks noChangeAspect="1"/>
          </p:cNvPicPr>
          <p:nvPr/>
        </p:nvPicPr>
        <p:blipFill>
          <a:blip r:embed="rId4" cstate="print"/>
          <a:stretch>
            <a:fillRect/>
          </a:stretch>
        </p:blipFill>
        <p:spPr>
          <a:xfrm>
            <a:off x="785786" y="3643314"/>
            <a:ext cx="60955" cy="85337"/>
          </a:xfrm>
          <a:prstGeom prst="rect">
            <a:avLst/>
          </a:prstGeom>
        </p:spPr>
      </p:pic>
      <p:pic>
        <p:nvPicPr>
          <p:cNvPr id="18" name="Bildobjekt 17" descr="Boll.png"/>
          <p:cNvPicPr>
            <a:picLocks noChangeAspect="1"/>
          </p:cNvPicPr>
          <p:nvPr/>
        </p:nvPicPr>
        <p:blipFill>
          <a:blip r:embed="rId4" cstate="print"/>
          <a:stretch>
            <a:fillRect/>
          </a:stretch>
        </p:blipFill>
        <p:spPr>
          <a:xfrm>
            <a:off x="4071934" y="3643314"/>
            <a:ext cx="60955" cy="85337"/>
          </a:xfrm>
          <a:prstGeom prst="rect">
            <a:avLst/>
          </a:prstGeom>
        </p:spPr>
      </p:pic>
      <p:pic>
        <p:nvPicPr>
          <p:cNvPr id="19" name="Bildobjekt 18" descr="Boll.png"/>
          <p:cNvPicPr>
            <a:picLocks noChangeAspect="1"/>
          </p:cNvPicPr>
          <p:nvPr/>
        </p:nvPicPr>
        <p:blipFill>
          <a:blip r:embed="rId4" cstate="print"/>
          <a:stretch>
            <a:fillRect/>
          </a:stretch>
        </p:blipFill>
        <p:spPr>
          <a:xfrm>
            <a:off x="2357422" y="928670"/>
            <a:ext cx="60955" cy="85337"/>
          </a:xfrm>
          <a:prstGeom prst="rect">
            <a:avLst/>
          </a:prstGeom>
        </p:spPr>
      </p:pic>
      <p:sp>
        <p:nvSpPr>
          <p:cNvPr id="20" name="Multiplicera 19"/>
          <p:cNvSpPr/>
          <p:nvPr/>
        </p:nvSpPr>
        <p:spPr>
          <a:xfrm flipV="1">
            <a:off x="2500298" y="11429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1" name="Multiplicera 20"/>
          <p:cNvSpPr/>
          <p:nvPr/>
        </p:nvSpPr>
        <p:spPr>
          <a:xfrm flipV="1">
            <a:off x="2500298"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Multiplicera 21"/>
          <p:cNvSpPr/>
          <p:nvPr/>
        </p:nvSpPr>
        <p:spPr>
          <a:xfrm flipV="1">
            <a:off x="4000496"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3" name="Multiplicera 22"/>
          <p:cNvSpPr/>
          <p:nvPr/>
        </p:nvSpPr>
        <p:spPr>
          <a:xfrm flipV="1">
            <a:off x="3357554" y="342900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3143240" y="342900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2357422" y="61436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2428860" y="57150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Multiplicera 26"/>
          <p:cNvSpPr/>
          <p:nvPr/>
        </p:nvSpPr>
        <p:spPr>
          <a:xfrm flipV="1">
            <a:off x="2428860" y="55007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8" name="Likbent triangel 27"/>
          <p:cNvSpPr/>
          <p:nvPr/>
        </p:nvSpPr>
        <p:spPr>
          <a:xfrm>
            <a:off x="3786182" y="114298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9" name="Likbent triangel 28"/>
          <p:cNvSpPr/>
          <p:nvPr/>
        </p:nvSpPr>
        <p:spPr>
          <a:xfrm>
            <a:off x="857224" y="114298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0" name="Likbent triangel 29"/>
          <p:cNvSpPr/>
          <p:nvPr/>
        </p:nvSpPr>
        <p:spPr>
          <a:xfrm>
            <a:off x="928662" y="592933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1" name="Likbent triangel 30"/>
          <p:cNvSpPr/>
          <p:nvPr/>
        </p:nvSpPr>
        <p:spPr>
          <a:xfrm>
            <a:off x="3929058" y="600076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32" name="Rak pil 31"/>
          <p:cNvCxnSpPr/>
          <p:nvPr/>
        </p:nvCxnSpPr>
        <p:spPr>
          <a:xfrm rot="5400000">
            <a:off x="607191" y="3893347"/>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 name="Rak pil 32"/>
          <p:cNvCxnSpPr/>
          <p:nvPr/>
        </p:nvCxnSpPr>
        <p:spPr>
          <a:xfrm rot="10800000">
            <a:off x="2071670" y="857232"/>
            <a:ext cx="35719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4" name="Rak pil 33"/>
          <p:cNvCxnSpPr/>
          <p:nvPr/>
        </p:nvCxnSpPr>
        <p:spPr>
          <a:xfrm>
            <a:off x="2643174" y="6429396"/>
            <a:ext cx="35719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 name="Rak pil 34"/>
          <p:cNvCxnSpPr/>
          <p:nvPr/>
        </p:nvCxnSpPr>
        <p:spPr>
          <a:xfrm rot="5400000" flipH="1" flipV="1">
            <a:off x="3929058" y="3429000"/>
            <a:ext cx="28575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5324121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6" y="152245"/>
            <a:ext cx="4747953" cy="1325563"/>
          </a:xfrm>
        </p:spPr>
        <p:txBody>
          <a:bodyPr>
            <a:normAutofit/>
          </a:bodyPr>
          <a:lstStyle/>
          <a:p>
            <a:r>
              <a:rPr lang="sv-SE" sz="2800" dirty="0" smtClean="0">
                <a:solidFill>
                  <a:srgbClr val="990033"/>
                </a:solidFill>
                <a:latin typeface="Book Antiqua" panose="02040602050305030304" pitchFamily="18" charset="0"/>
              </a:rPr>
              <a:t>Syfte; Taktik offensiv</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6" y="1477808"/>
            <a:ext cx="5071302" cy="4555093"/>
          </a:xfrm>
          <a:prstGeom prst="rect">
            <a:avLst/>
          </a:prstGeom>
          <a:noFill/>
        </p:spPr>
        <p:txBody>
          <a:bodyPr wrap="square" rtlCol="0">
            <a:spAutoFit/>
          </a:bodyPr>
          <a:lstStyle/>
          <a:p>
            <a:r>
              <a:rPr lang="sv-SE" sz="1600" dirty="0">
                <a:latin typeface="Book Antiqua" panose="02040602050305030304" pitchFamily="18" charset="0"/>
              </a:rPr>
              <a:t>Tre saker är viktiga att prata om i anfallsspelet.</a:t>
            </a:r>
          </a:p>
          <a:p>
            <a:pPr marL="342900" indent="-342900">
              <a:buAutoNum type="arabicPeriod"/>
            </a:pPr>
            <a:r>
              <a:rPr lang="sv-SE" sz="1600" dirty="0">
                <a:latin typeface="Book Antiqua" panose="02040602050305030304" pitchFamily="18" charset="0"/>
              </a:rPr>
              <a:t>Löpningar som gör det svårt för motståndarna att markera </a:t>
            </a:r>
            <a:r>
              <a:rPr lang="sv-SE" sz="1600" dirty="0" smtClean="0">
                <a:latin typeface="Book Antiqua" panose="02040602050305030304" pitchFamily="18" charset="0"/>
              </a:rPr>
              <a:t>anfallande lag</a:t>
            </a:r>
            <a:r>
              <a:rPr lang="sv-SE" sz="1600" dirty="0">
                <a:latin typeface="Book Antiqua" panose="02040602050305030304" pitchFamily="18" charset="0"/>
              </a:rPr>
              <a:t>.</a:t>
            </a:r>
          </a:p>
          <a:p>
            <a:pPr marL="342900" indent="-342900">
              <a:buAutoNum type="arabicPeriod"/>
            </a:pPr>
            <a:r>
              <a:rPr lang="sv-SE" sz="1600" dirty="0">
                <a:latin typeface="Book Antiqua" panose="02040602050305030304" pitchFamily="18" charset="0"/>
              </a:rPr>
              <a:t>Små men snabba ryck som ställer motståndarna.</a:t>
            </a:r>
          </a:p>
          <a:p>
            <a:pPr marL="342900" indent="-342900">
              <a:buAutoNum type="arabicPeriod"/>
            </a:pPr>
            <a:r>
              <a:rPr lang="sv-SE" sz="1600" dirty="0">
                <a:latin typeface="Book Antiqua" panose="02040602050305030304" pitchFamily="18" charset="0"/>
              </a:rPr>
              <a:t>Skott med en medspelare framför mål som kan styra och slå rekord.</a:t>
            </a:r>
          </a:p>
          <a:p>
            <a:endParaRPr lang="sv-SE" sz="1600" dirty="0">
              <a:latin typeface="Book Antiqua" panose="02040602050305030304" pitchFamily="18" charset="0"/>
            </a:endParaRPr>
          </a:p>
          <a:p>
            <a:r>
              <a:rPr lang="sv-SE" sz="1600" dirty="0">
                <a:latin typeface="Book Antiqua" panose="02040602050305030304" pitchFamily="18" charset="0"/>
              </a:rPr>
              <a:t>Termer som ni skall prata om är:</a:t>
            </a:r>
          </a:p>
          <a:p>
            <a:r>
              <a:rPr lang="sv-SE" sz="1600" b="1" dirty="0">
                <a:latin typeface="Book Antiqua" panose="02040602050305030304" pitchFamily="18" charset="0"/>
              </a:rPr>
              <a:t>Fickan:</a:t>
            </a:r>
            <a:r>
              <a:rPr lang="sv-SE" sz="1600" dirty="0">
                <a:latin typeface="Book Antiqua" panose="02040602050305030304" pitchFamily="18" charset="0"/>
              </a:rPr>
              <a:t> Området bakom motståndarnas forward. </a:t>
            </a:r>
            <a:r>
              <a:rPr lang="sv-SE" sz="1600" u="sng" dirty="0">
                <a:latin typeface="Book Antiqua" panose="02040602050305030304" pitchFamily="18" charset="0"/>
              </a:rPr>
              <a:t>Fickan</a:t>
            </a:r>
            <a:r>
              <a:rPr lang="sv-SE" sz="1600" dirty="0">
                <a:latin typeface="Book Antiqua" panose="02040602050305030304" pitchFamily="18" charset="0"/>
              </a:rPr>
              <a:t> är ett specifikt område på bägge sidor av planen medans </a:t>
            </a:r>
            <a:r>
              <a:rPr lang="sv-SE" sz="1600" u="sng" dirty="0">
                <a:latin typeface="Book Antiqua" panose="02040602050305030304" pitchFamily="18" charset="0"/>
              </a:rPr>
              <a:t>fickor</a:t>
            </a:r>
            <a:r>
              <a:rPr lang="sv-SE" sz="1600" dirty="0">
                <a:latin typeface="Book Antiqua" panose="02040602050305030304" pitchFamily="18" charset="0"/>
              </a:rPr>
              <a:t> är ett område mellan två motståndare där det finns plats att passa in bollen.</a:t>
            </a:r>
          </a:p>
          <a:p>
            <a:r>
              <a:rPr lang="sv-SE" sz="1600" b="1" dirty="0">
                <a:latin typeface="Book Antiqua" panose="02040602050305030304" pitchFamily="18" charset="0"/>
              </a:rPr>
              <a:t>Korslöpning: </a:t>
            </a:r>
            <a:r>
              <a:rPr lang="sv-SE" sz="1600" dirty="0">
                <a:latin typeface="Book Antiqua" panose="02040602050305030304" pitchFamily="18" charset="0"/>
              </a:rPr>
              <a:t>Två spelare löper och korsar varandras löpvägar.</a:t>
            </a:r>
          </a:p>
          <a:p>
            <a:r>
              <a:rPr lang="sv-SE" sz="1600" b="1" dirty="0">
                <a:latin typeface="Book Antiqua" panose="02040602050305030304" pitchFamily="18" charset="0"/>
              </a:rPr>
              <a:t>V-löpning:</a:t>
            </a:r>
            <a:r>
              <a:rPr lang="sv-SE" sz="1600" dirty="0">
                <a:latin typeface="Book Antiqua" panose="02040602050305030304" pitchFamily="18" charset="0"/>
              </a:rPr>
              <a:t> Ett ryck i en V form som </a:t>
            </a:r>
            <a:r>
              <a:rPr lang="sv-SE" sz="1600" dirty="0" smtClean="0">
                <a:latin typeface="Book Antiqua" panose="02040602050305030304" pitchFamily="18" charset="0"/>
              </a:rPr>
              <a:t>ska </a:t>
            </a:r>
            <a:r>
              <a:rPr lang="sv-SE" sz="1600" dirty="0">
                <a:latin typeface="Book Antiqua" panose="02040602050305030304" pitchFamily="18" charset="0"/>
              </a:rPr>
              <a:t>ställa motståndaren.</a:t>
            </a:r>
            <a:endParaRPr lang="sv-SE" sz="1600" b="1" dirty="0">
              <a:latin typeface="Book Antiqua" panose="02040602050305030304" pitchFamily="18" charset="0"/>
            </a:endParaRPr>
          </a:p>
          <a:p>
            <a:r>
              <a:rPr lang="sv-SE" sz="1600" dirty="0">
                <a:latin typeface="Book Antiqua" panose="02040602050305030304" pitchFamily="18" charset="0"/>
              </a:rPr>
              <a:t> </a:t>
            </a:r>
          </a:p>
          <a:p>
            <a:pPr lvl="0"/>
            <a:endParaRPr lang="sv-SE" dirty="0">
              <a:solidFill>
                <a:schemeClr val="bg1">
                  <a:lumMod val="50000"/>
                </a:schemeClr>
              </a:solidFill>
              <a:latin typeface="Book Antiqua" panose="02040602050305030304" pitchFamily="18" charset="0"/>
            </a:endParaRPr>
          </a:p>
        </p:txBody>
      </p:sp>
      <p:sp>
        <p:nvSpPr>
          <p:cNvPr id="8" name="Multiplicera 7"/>
          <p:cNvSpPr/>
          <p:nvPr/>
        </p:nvSpPr>
        <p:spPr>
          <a:xfrm flipV="1">
            <a:off x="3571868"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9" name="Multiplicera 8"/>
          <p:cNvSpPr/>
          <p:nvPr/>
        </p:nvSpPr>
        <p:spPr>
          <a:xfrm flipV="1">
            <a:off x="1285852" y="200024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10" name="Rak pil 9"/>
          <p:cNvCxnSpPr/>
          <p:nvPr/>
        </p:nvCxnSpPr>
        <p:spPr>
          <a:xfrm flipV="1">
            <a:off x="1571604" y="1428736"/>
            <a:ext cx="1928826" cy="71438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1" name="Rak pil 10"/>
          <p:cNvCxnSpPr/>
          <p:nvPr/>
        </p:nvCxnSpPr>
        <p:spPr>
          <a:xfrm rot="10800000">
            <a:off x="1428728" y="1357298"/>
            <a:ext cx="2143140" cy="107157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2" name="textruta 11"/>
          <p:cNvSpPr txBox="1"/>
          <p:nvPr/>
        </p:nvSpPr>
        <p:spPr>
          <a:xfrm>
            <a:off x="2786050" y="1714488"/>
            <a:ext cx="1290610" cy="369332"/>
          </a:xfrm>
          <a:prstGeom prst="rect">
            <a:avLst/>
          </a:prstGeom>
          <a:noFill/>
        </p:spPr>
        <p:txBody>
          <a:bodyPr wrap="none" rtlCol="0">
            <a:spAutoFit/>
          </a:bodyPr>
          <a:lstStyle/>
          <a:p>
            <a:r>
              <a:rPr lang="sv-SE" dirty="0"/>
              <a:t>Korslöpning</a:t>
            </a:r>
          </a:p>
        </p:txBody>
      </p:sp>
      <p:sp>
        <p:nvSpPr>
          <p:cNvPr id="13" name="Multiplicera 12"/>
          <p:cNvSpPr/>
          <p:nvPr/>
        </p:nvSpPr>
        <p:spPr>
          <a:xfrm flipV="1">
            <a:off x="2285984" y="557214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14" name="Rak pil 13"/>
          <p:cNvCxnSpPr/>
          <p:nvPr/>
        </p:nvCxnSpPr>
        <p:spPr>
          <a:xfrm rot="16200000" flipV="1">
            <a:off x="1785918" y="5214950"/>
            <a:ext cx="357190" cy="35719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5" name="Rak pil 14"/>
          <p:cNvCxnSpPr/>
          <p:nvPr/>
        </p:nvCxnSpPr>
        <p:spPr>
          <a:xfrm flipV="1">
            <a:off x="1857356" y="4929198"/>
            <a:ext cx="500066" cy="21431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6" name="textruta 15"/>
          <p:cNvSpPr txBox="1"/>
          <p:nvPr/>
        </p:nvSpPr>
        <p:spPr>
          <a:xfrm>
            <a:off x="2071670" y="5072074"/>
            <a:ext cx="984565" cy="338554"/>
          </a:xfrm>
          <a:prstGeom prst="rect">
            <a:avLst/>
          </a:prstGeom>
          <a:noFill/>
        </p:spPr>
        <p:txBody>
          <a:bodyPr wrap="none" rtlCol="0">
            <a:spAutoFit/>
          </a:bodyPr>
          <a:lstStyle/>
          <a:p>
            <a:r>
              <a:rPr lang="sv-SE" sz="1600" dirty="0"/>
              <a:t>V-löpning</a:t>
            </a:r>
          </a:p>
        </p:txBody>
      </p:sp>
      <p:cxnSp>
        <p:nvCxnSpPr>
          <p:cNvPr id="17" name="Rak 16"/>
          <p:cNvCxnSpPr/>
          <p:nvPr/>
        </p:nvCxnSpPr>
        <p:spPr>
          <a:xfrm>
            <a:off x="428596" y="3143248"/>
            <a:ext cx="4032000" cy="0"/>
          </a:xfrm>
          <a:prstGeom prst="line">
            <a:avLst/>
          </a:prstGeom>
          <a:ln w="44450"/>
        </p:spPr>
        <p:style>
          <a:lnRef idx="1">
            <a:schemeClr val="dk1"/>
          </a:lnRef>
          <a:fillRef idx="0">
            <a:schemeClr val="dk1"/>
          </a:fillRef>
          <a:effectRef idx="0">
            <a:schemeClr val="dk1"/>
          </a:effectRef>
          <a:fontRef idx="minor">
            <a:schemeClr val="tx1"/>
          </a:fontRef>
        </p:style>
      </p:cxnSp>
      <p:cxnSp>
        <p:nvCxnSpPr>
          <p:cNvPr id="18" name="Rak 17"/>
          <p:cNvCxnSpPr/>
          <p:nvPr/>
        </p:nvCxnSpPr>
        <p:spPr>
          <a:xfrm>
            <a:off x="428596" y="3929066"/>
            <a:ext cx="285752" cy="0"/>
          </a:xfrm>
          <a:prstGeom prst="line">
            <a:avLst/>
          </a:prstGeom>
          <a:ln w="25400"/>
        </p:spPr>
        <p:style>
          <a:lnRef idx="1">
            <a:schemeClr val="accent2"/>
          </a:lnRef>
          <a:fillRef idx="0">
            <a:schemeClr val="accent2"/>
          </a:fillRef>
          <a:effectRef idx="0">
            <a:schemeClr val="accent2"/>
          </a:effectRef>
          <a:fontRef idx="minor">
            <a:schemeClr val="tx1"/>
          </a:fontRef>
        </p:style>
      </p:cxnSp>
      <p:cxnSp>
        <p:nvCxnSpPr>
          <p:cNvPr id="19" name="Rak 18"/>
          <p:cNvCxnSpPr/>
          <p:nvPr/>
        </p:nvCxnSpPr>
        <p:spPr>
          <a:xfrm>
            <a:off x="428596" y="3214686"/>
            <a:ext cx="285752" cy="0"/>
          </a:xfrm>
          <a:prstGeom prst="line">
            <a:avLst/>
          </a:prstGeom>
          <a:ln w="25400"/>
        </p:spPr>
        <p:style>
          <a:lnRef idx="1">
            <a:schemeClr val="accent2"/>
          </a:lnRef>
          <a:fillRef idx="0">
            <a:schemeClr val="accent2"/>
          </a:fillRef>
          <a:effectRef idx="0">
            <a:schemeClr val="accent2"/>
          </a:effectRef>
          <a:fontRef idx="minor">
            <a:schemeClr val="tx1"/>
          </a:fontRef>
        </p:style>
      </p:cxnSp>
      <p:cxnSp>
        <p:nvCxnSpPr>
          <p:cNvPr id="20" name="Rak 19"/>
          <p:cNvCxnSpPr/>
          <p:nvPr/>
        </p:nvCxnSpPr>
        <p:spPr>
          <a:xfrm rot="5400000">
            <a:off x="366682" y="3562352"/>
            <a:ext cx="704856" cy="9524"/>
          </a:xfrm>
          <a:prstGeom prst="line">
            <a:avLst/>
          </a:prstGeom>
          <a:ln w="25400"/>
        </p:spPr>
        <p:style>
          <a:lnRef idx="1">
            <a:schemeClr val="accent2"/>
          </a:lnRef>
          <a:fillRef idx="0">
            <a:schemeClr val="accent2"/>
          </a:fillRef>
          <a:effectRef idx="0">
            <a:schemeClr val="accent2"/>
          </a:effectRef>
          <a:fontRef idx="minor">
            <a:schemeClr val="tx1"/>
          </a:fontRef>
        </p:style>
      </p:cxnSp>
      <p:sp>
        <p:nvSpPr>
          <p:cNvPr id="21" name="textruta 20"/>
          <p:cNvSpPr txBox="1"/>
          <p:nvPr/>
        </p:nvSpPr>
        <p:spPr>
          <a:xfrm>
            <a:off x="642910" y="3214686"/>
            <a:ext cx="706925" cy="338554"/>
          </a:xfrm>
          <a:prstGeom prst="rect">
            <a:avLst/>
          </a:prstGeom>
          <a:noFill/>
        </p:spPr>
        <p:txBody>
          <a:bodyPr wrap="none" rtlCol="0">
            <a:spAutoFit/>
          </a:bodyPr>
          <a:lstStyle/>
          <a:p>
            <a:r>
              <a:rPr lang="sv-SE" sz="1600" dirty="0"/>
              <a:t>Fickan</a:t>
            </a:r>
          </a:p>
        </p:txBody>
      </p:sp>
      <p:sp>
        <p:nvSpPr>
          <p:cNvPr id="22" name="Ellips 21"/>
          <p:cNvSpPr/>
          <p:nvPr/>
        </p:nvSpPr>
        <p:spPr>
          <a:xfrm>
            <a:off x="3357554" y="442913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3" name="Ellips 22"/>
          <p:cNvSpPr/>
          <p:nvPr/>
        </p:nvSpPr>
        <p:spPr>
          <a:xfrm>
            <a:off x="3357554" y="535782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24" name="Rak 23"/>
          <p:cNvCxnSpPr/>
          <p:nvPr/>
        </p:nvCxnSpPr>
        <p:spPr>
          <a:xfrm rot="5400000">
            <a:off x="3081326" y="4991112"/>
            <a:ext cx="704856" cy="9524"/>
          </a:xfrm>
          <a:prstGeom prst="line">
            <a:avLst/>
          </a:prstGeom>
          <a:ln w="25400"/>
        </p:spPr>
        <p:style>
          <a:lnRef idx="1">
            <a:schemeClr val="accent2"/>
          </a:lnRef>
          <a:fillRef idx="0">
            <a:schemeClr val="accent2"/>
          </a:fillRef>
          <a:effectRef idx="0">
            <a:schemeClr val="accent2"/>
          </a:effectRef>
          <a:fontRef idx="minor">
            <a:schemeClr val="tx1"/>
          </a:fontRef>
        </p:style>
      </p:cxnSp>
      <p:sp>
        <p:nvSpPr>
          <p:cNvPr id="25" name="textruta 24"/>
          <p:cNvSpPr txBox="1"/>
          <p:nvPr/>
        </p:nvSpPr>
        <p:spPr>
          <a:xfrm>
            <a:off x="3428992" y="4857760"/>
            <a:ext cx="599523" cy="338554"/>
          </a:xfrm>
          <a:prstGeom prst="rect">
            <a:avLst/>
          </a:prstGeom>
          <a:noFill/>
        </p:spPr>
        <p:txBody>
          <a:bodyPr wrap="none" rtlCol="0">
            <a:spAutoFit/>
          </a:bodyPr>
          <a:lstStyle/>
          <a:p>
            <a:r>
              <a:rPr lang="sv-SE" sz="1600" dirty="0"/>
              <a:t>Ficka</a:t>
            </a:r>
          </a:p>
        </p:txBody>
      </p:sp>
      <p:sp>
        <p:nvSpPr>
          <p:cNvPr id="26" name="textruta 25"/>
          <p:cNvSpPr txBox="1"/>
          <p:nvPr/>
        </p:nvSpPr>
        <p:spPr>
          <a:xfrm>
            <a:off x="1857356" y="2285992"/>
            <a:ext cx="958468" cy="338554"/>
          </a:xfrm>
          <a:prstGeom prst="rect">
            <a:avLst/>
          </a:prstGeom>
          <a:noFill/>
        </p:spPr>
        <p:txBody>
          <a:bodyPr wrap="none" rtlCol="0">
            <a:spAutoFit/>
          </a:bodyPr>
          <a:lstStyle/>
          <a:p>
            <a:r>
              <a:rPr lang="sv-SE" sz="1600" dirty="0"/>
              <a:t>Forwards</a:t>
            </a:r>
          </a:p>
        </p:txBody>
      </p:sp>
    </p:spTree>
    <p:extLst>
      <p:ext uri="{BB962C8B-B14F-4D97-AF65-F5344CB8AC3E}">
        <p14:creationId xmlns:p14="http://schemas.microsoft.com/office/powerpoint/2010/main" val="35921337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6" y="152245"/>
            <a:ext cx="4747953" cy="1325563"/>
          </a:xfrm>
        </p:spPr>
        <p:txBody>
          <a:bodyPr>
            <a:normAutofit/>
          </a:bodyPr>
          <a:lstStyle/>
          <a:p>
            <a:r>
              <a:rPr lang="sv-SE" sz="2800" dirty="0" smtClean="0">
                <a:solidFill>
                  <a:srgbClr val="990033"/>
                </a:solidFill>
                <a:latin typeface="Book Antiqua" panose="02040602050305030304" pitchFamily="18" charset="0"/>
              </a:rPr>
              <a:t>Syfte; Taktik 2-1-2 defensiv</a:t>
            </a:r>
            <a:endParaRPr lang="sv-SE" sz="2800" dirty="0">
              <a:solidFill>
                <a:srgbClr val="990033"/>
              </a:solidFill>
              <a:latin typeface="Book Antiqua" panose="02040602050305030304" pitchFamily="18" charset="0"/>
            </a:endParaRPr>
          </a:p>
        </p:txBody>
      </p:sp>
      <p:pic>
        <p:nvPicPr>
          <p:cNvPr id="7" name="Bildobjekt 6"/>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9" name="textruta 8"/>
          <p:cNvSpPr txBox="1"/>
          <p:nvPr/>
        </p:nvSpPr>
        <p:spPr>
          <a:xfrm>
            <a:off x="4714875" y="1556787"/>
            <a:ext cx="4747953" cy="3816429"/>
          </a:xfrm>
          <a:prstGeom prst="rect">
            <a:avLst/>
          </a:prstGeom>
          <a:noFill/>
        </p:spPr>
        <p:txBody>
          <a:bodyPr wrap="square" rtlCol="0">
            <a:spAutoFit/>
          </a:bodyPr>
          <a:lstStyle/>
          <a:p>
            <a:r>
              <a:rPr lang="sv-SE" sz="1600" dirty="0">
                <a:latin typeface="Book Antiqua" panose="02040602050305030304" pitchFamily="18" charset="0"/>
              </a:rPr>
              <a:t>Förklaring av bilden på nästa sida.</a:t>
            </a:r>
          </a:p>
          <a:p>
            <a:r>
              <a:rPr lang="sv-SE" sz="1600" dirty="0">
                <a:latin typeface="Book Antiqua" panose="02040602050305030304" pitchFamily="18" charset="0"/>
              </a:rPr>
              <a:t>På bilden har motståndarens högerback bollen.</a:t>
            </a:r>
          </a:p>
          <a:p>
            <a:endParaRPr lang="sv-SE" sz="1600" dirty="0">
              <a:latin typeface="Book Antiqua" panose="02040602050305030304" pitchFamily="18" charset="0"/>
            </a:endParaRPr>
          </a:p>
          <a:p>
            <a:endParaRPr lang="sv-SE" sz="1600" dirty="0">
              <a:latin typeface="Book Antiqua" panose="02040602050305030304" pitchFamily="18" charset="0"/>
            </a:endParaRPr>
          </a:p>
          <a:p>
            <a:r>
              <a:rPr lang="sv-SE" sz="1600" dirty="0">
                <a:latin typeface="Book Antiqua" panose="02040602050305030304" pitchFamily="18" charset="0"/>
              </a:rPr>
              <a:t>Strecken visar på de Zoner som respektive spelare har ansvar för. Tänk på att forwards och backar har likadana fast spegelvända.</a:t>
            </a:r>
          </a:p>
          <a:p>
            <a:endParaRPr lang="sv-SE" sz="1600" dirty="0">
              <a:latin typeface="Book Antiqua" panose="02040602050305030304" pitchFamily="18" charset="0"/>
            </a:endParaRPr>
          </a:p>
          <a:p>
            <a:endParaRPr lang="sv-SE" sz="1600" dirty="0">
              <a:latin typeface="Book Antiqua" panose="02040602050305030304" pitchFamily="18" charset="0"/>
            </a:endParaRPr>
          </a:p>
          <a:p>
            <a:r>
              <a:rPr lang="sv-SE" sz="1600" dirty="0">
                <a:latin typeface="Book Antiqua" panose="02040602050305030304" pitchFamily="18" charset="0"/>
              </a:rPr>
              <a:t>Back:</a:t>
            </a:r>
          </a:p>
          <a:p>
            <a:r>
              <a:rPr lang="sv-SE" sz="1600" dirty="0">
                <a:latin typeface="Book Antiqua" panose="02040602050305030304" pitchFamily="18" charset="0"/>
              </a:rPr>
              <a:t>Center:</a:t>
            </a:r>
          </a:p>
          <a:p>
            <a:r>
              <a:rPr lang="sv-SE" sz="1600" dirty="0">
                <a:latin typeface="Book Antiqua" panose="02040602050305030304" pitchFamily="18" charset="0"/>
              </a:rPr>
              <a:t>Forward:</a:t>
            </a:r>
          </a:p>
          <a:p>
            <a:endParaRPr lang="sv-SE" sz="1600" dirty="0">
              <a:latin typeface="Book Antiqua" panose="02040602050305030304" pitchFamily="18" charset="0"/>
            </a:endParaRPr>
          </a:p>
          <a:p>
            <a:endParaRPr lang="sv-SE" sz="1600" dirty="0">
              <a:latin typeface="Book Antiqua" panose="02040602050305030304" pitchFamily="18" charset="0"/>
            </a:endParaRPr>
          </a:p>
          <a:p>
            <a:pPr lvl="0"/>
            <a:endParaRPr lang="sv-SE" dirty="0">
              <a:solidFill>
                <a:schemeClr val="bg1">
                  <a:lumMod val="50000"/>
                </a:schemeClr>
              </a:solidFill>
              <a:latin typeface="Book Antiqua" panose="02040602050305030304" pitchFamily="18" charset="0"/>
            </a:endParaRPr>
          </a:p>
        </p:txBody>
      </p:sp>
      <p:sp>
        <p:nvSpPr>
          <p:cNvPr id="10" name="Multiplicera 9"/>
          <p:cNvSpPr/>
          <p:nvPr/>
        </p:nvSpPr>
        <p:spPr>
          <a:xfrm flipV="1">
            <a:off x="1357290" y="16430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1" name="Bildobjekt 10" descr="Boll.png"/>
          <p:cNvPicPr>
            <a:picLocks noChangeAspect="1"/>
          </p:cNvPicPr>
          <p:nvPr/>
        </p:nvPicPr>
        <p:blipFill>
          <a:blip r:embed="rId4" cstate="print"/>
          <a:stretch>
            <a:fillRect/>
          </a:stretch>
        </p:blipFill>
        <p:spPr>
          <a:xfrm>
            <a:off x="3143240" y="4071942"/>
            <a:ext cx="60955" cy="85337"/>
          </a:xfrm>
          <a:prstGeom prst="rect">
            <a:avLst/>
          </a:prstGeom>
        </p:spPr>
      </p:pic>
      <p:sp>
        <p:nvSpPr>
          <p:cNvPr id="12" name="Multiplicera 11"/>
          <p:cNvSpPr/>
          <p:nvPr/>
        </p:nvSpPr>
        <p:spPr>
          <a:xfrm flipV="1">
            <a:off x="3214678" y="19288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1928794" y="25717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14" name="Multiplicera 13"/>
          <p:cNvSpPr/>
          <p:nvPr/>
        </p:nvSpPr>
        <p:spPr>
          <a:xfrm flipV="1">
            <a:off x="1500166" y="342900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15" name="Multiplicera 14"/>
          <p:cNvSpPr/>
          <p:nvPr/>
        </p:nvSpPr>
        <p:spPr>
          <a:xfrm flipV="1">
            <a:off x="3214678"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Ellips 15"/>
          <p:cNvSpPr/>
          <p:nvPr/>
        </p:nvSpPr>
        <p:spPr>
          <a:xfrm>
            <a:off x="3286116" y="414338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6"/>
          <p:cNvSpPr/>
          <p:nvPr/>
        </p:nvSpPr>
        <p:spPr>
          <a:xfrm>
            <a:off x="714348" y="285749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Ellips 17"/>
          <p:cNvSpPr/>
          <p:nvPr/>
        </p:nvSpPr>
        <p:spPr>
          <a:xfrm>
            <a:off x="1571604" y="400050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Ellips 18"/>
          <p:cNvSpPr/>
          <p:nvPr/>
        </p:nvSpPr>
        <p:spPr>
          <a:xfrm>
            <a:off x="1214414" y="200024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0" name="Ellips 19"/>
          <p:cNvSpPr/>
          <p:nvPr/>
        </p:nvSpPr>
        <p:spPr>
          <a:xfrm>
            <a:off x="3500430" y="214311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1" name="textruta 20"/>
          <p:cNvSpPr txBox="1"/>
          <p:nvPr/>
        </p:nvSpPr>
        <p:spPr>
          <a:xfrm>
            <a:off x="1500166" y="1643050"/>
            <a:ext cx="1187826" cy="369332"/>
          </a:xfrm>
          <a:prstGeom prst="rect">
            <a:avLst/>
          </a:prstGeom>
          <a:noFill/>
        </p:spPr>
        <p:txBody>
          <a:bodyPr wrap="none" rtlCol="0">
            <a:spAutoFit/>
          </a:bodyPr>
          <a:lstStyle/>
          <a:p>
            <a:r>
              <a:rPr lang="sv-SE" dirty="0"/>
              <a:t>Högerback</a:t>
            </a:r>
          </a:p>
        </p:txBody>
      </p:sp>
      <p:sp>
        <p:nvSpPr>
          <p:cNvPr id="22" name="textruta 21"/>
          <p:cNvSpPr txBox="1"/>
          <p:nvPr/>
        </p:nvSpPr>
        <p:spPr>
          <a:xfrm>
            <a:off x="3214678" y="1643050"/>
            <a:ext cx="1327351" cy="369332"/>
          </a:xfrm>
          <a:prstGeom prst="rect">
            <a:avLst/>
          </a:prstGeom>
          <a:noFill/>
        </p:spPr>
        <p:txBody>
          <a:bodyPr wrap="none" rtlCol="0">
            <a:spAutoFit/>
          </a:bodyPr>
          <a:lstStyle/>
          <a:p>
            <a:r>
              <a:rPr lang="sv-SE" dirty="0"/>
              <a:t>Vänsterback</a:t>
            </a:r>
          </a:p>
        </p:txBody>
      </p:sp>
      <p:sp>
        <p:nvSpPr>
          <p:cNvPr id="23" name="textruta 22"/>
          <p:cNvSpPr txBox="1"/>
          <p:nvPr/>
        </p:nvSpPr>
        <p:spPr>
          <a:xfrm>
            <a:off x="2285984" y="2786058"/>
            <a:ext cx="813236" cy="369332"/>
          </a:xfrm>
          <a:prstGeom prst="rect">
            <a:avLst/>
          </a:prstGeom>
          <a:noFill/>
        </p:spPr>
        <p:txBody>
          <a:bodyPr wrap="none" rtlCol="0">
            <a:spAutoFit/>
          </a:bodyPr>
          <a:lstStyle/>
          <a:p>
            <a:r>
              <a:rPr lang="sv-SE" dirty="0"/>
              <a:t>Center</a:t>
            </a:r>
          </a:p>
        </p:txBody>
      </p:sp>
      <p:sp>
        <p:nvSpPr>
          <p:cNvPr id="24" name="textruta 23"/>
          <p:cNvSpPr txBox="1"/>
          <p:nvPr/>
        </p:nvSpPr>
        <p:spPr>
          <a:xfrm>
            <a:off x="857224" y="3214686"/>
            <a:ext cx="1494255" cy="369332"/>
          </a:xfrm>
          <a:prstGeom prst="rect">
            <a:avLst/>
          </a:prstGeom>
          <a:noFill/>
        </p:spPr>
        <p:txBody>
          <a:bodyPr wrap="none" rtlCol="0">
            <a:spAutoFit/>
          </a:bodyPr>
          <a:lstStyle/>
          <a:p>
            <a:r>
              <a:rPr lang="sv-SE" dirty="0"/>
              <a:t>Högerforward</a:t>
            </a:r>
          </a:p>
        </p:txBody>
      </p:sp>
      <p:sp>
        <p:nvSpPr>
          <p:cNvPr id="25" name="textruta 24"/>
          <p:cNvSpPr txBox="1"/>
          <p:nvPr/>
        </p:nvSpPr>
        <p:spPr>
          <a:xfrm>
            <a:off x="2786050" y="3571876"/>
            <a:ext cx="1633781" cy="369332"/>
          </a:xfrm>
          <a:prstGeom prst="rect">
            <a:avLst/>
          </a:prstGeom>
          <a:noFill/>
        </p:spPr>
        <p:txBody>
          <a:bodyPr wrap="none" rtlCol="0">
            <a:spAutoFit/>
          </a:bodyPr>
          <a:lstStyle/>
          <a:p>
            <a:r>
              <a:rPr lang="sv-SE" dirty="0"/>
              <a:t>Vänsterforward</a:t>
            </a:r>
          </a:p>
        </p:txBody>
      </p:sp>
      <p:cxnSp>
        <p:nvCxnSpPr>
          <p:cNvPr id="26" name="Rak 23"/>
          <p:cNvCxnSpPr/>
          <p:nvPr/>
        </p:nvCxnSpPr>
        <p:spPr>
          <a:xfrm rot="5400000">
            <a:off x="2393141" y="1178703"/>
            <a:ext cx="214314" cy="142876"/>
          </a:xfrm>
          <a:prstGeom prst="line">
            <a:avLst/>
          </a:prstGeom>
          <a:effectLst>
            <a:glow rad="63500">
              <a:schemeClr val="accent2">
                <a:satMod val="175000"/>
                <a:alpha val="40000"/>
              </a:schemeClr>
            </a:glow>
          </a:effectLst>
        </p:spPr>
        <p:style>
          <a:lnRef idx="1">
            <a:schemeClr val="dk1"/>
          </a:lnRef>
          <a:fillRef idx="0">
            <a:schemeClr val="dk1"/>
          </a:fillRef>
          <a:effectRef idx="0">
            <a:schemeClr val="dk1"/>
          </a:effectRef>
          <a:fontRef idx="minor">
            <a:schemeClr val="tx1"/>
          </a:fontRef>
        </p:style>
      </p:cxnSp>
      <p:cxnSp>
        <p:nvCxnSpPr>
          <p:cNvPr id="27" name="Rak 24"/>
          <p:cNvCxnSpPr/>
          <p:nvPr/>
        </p:nvCxnSpPr>
        <p:spPr>
          <a:xfrm rot="5400000">
            <a:off x="1928794" y="1857364"/>
            <a:ext cx="1000132" cy="0"/>
          </a:xfrm>
          <a:prstGeom prst="line">
            <a:avLst/>
          </a:prstGeom>
          <a:effectLst>
            <a:glow rad="63500">
              <a:schemeClr val="accent2">
                <a:satMod val="175000"/>
                <a:alpha val="40000"/>
              </a:schemeClr>
            </a:glow>
          </a:effectLst>
        </p:spPr>
        <p:style>
          <a:lnRef idx="1">
            <a:schemeClr val="dk1"/>
          </a:lnRef>
          <a:fillRef idx="0">
            <a:schemeClr val="dk1"/>
          </a:fillRef>
          <a:effectRef idx="0">
            <a:schemeClr val="dk1"/>
          </a:effectRef>
          <a:fontRef idx="minor">
            <a:schemeClr val="tx1"/>
          </a:fontRef>
        </p:style>
      </p:cxnSp>
      <p:cxnSp>
        <p:nvCxnSpPr>
          <p:cNvPr id="28" name="Rak 25"/>
          <p:cNvCxnSpPr/>
          <p:nvPr/>
        </p:nvCxnSpPr>
        <p:spPr>
          <a:xfrm rot="10800000">
            <a:off x="428596" y="2357430"/>
            <a:ext cx="2000264" cy="0"/>
          </a:xfrm>
          <a:prstGeom prst="line">
            <a:avLst/>
          </a:prstGeom>
          <a:effectLst>
            <a:glow rad="63500">
              <a:schemeClr val="accent2">
                <a:satMod val="175000"/>
                <a:alpha val="40000"/>
              </a:schemeClr>
            </a:glow>
          </a:effectLst>
        </p:spPr>
        <p:style>
          <a:lnRef idx="1">
            <a:schemeClr val="dk1"/>
          </a:lnRef>
          <a:fillRef idx="0">
            <a:schemeClr val="dk1"/>
          </a:fillRef>
          <a:effectRef idx="0">
            <a:schemeClr val="dk1"/>
          </a:effectRef>
          <a:fontRef idx="minor">
            <a:schemeClr val="tx1"/>
          </a:fontRef>
        </p:style>
      </p:cxnSp>
      <p:cxnSp>
        <p:nvCxnSpPr>
          <p:cNvPr id="29" name="Rak 26"/>
          <p:cNvCxnSpPr/>
          <p:nvPr/>
        </p:nvCxnSpPr>
        <p:spPr>
          <a:xfrm flipV="1">
            <a:off x="714348" y="1142984"/>
            <a:ext cx="1584000" cy="1214446"/>
          </a:xfrm>
          <a:prstGeom prst="line">
            <a:avLst/>
          </a:prstGeom>
          <a:effectLst>
            <a:glow rad="63500">
              <a:schemeClr val="accent6">
                <a:satMod val="175000"/>
                <a:alpha val="40000"/>
              </a:schemeClr>
            </a:glow>
          </a:effectLst>
        </p:spPr>
        <p:style>
          <a:lnRef idx="1">
            <a:schemeClr val="accent2"/>
          </a:lnRef>
          <a:fillRef idx="0">
            <a:schemeClr val="accent2"/>
          </a:fillRef>
          <a:effectRef idx="0">
            <a:schemeClr val="accent2"/>
          </a:effectRef>
          <a:fontRef idx="minor">
            <a:schemeClr val="tx1"/>
          </a:fontRef>
        </p:style>
      </p:cxnSp>
      <p:cxnSp>
        <p:nvCxnSpPr>
          <p:cNvPr id="30" name="Rak 27"/>
          <p:cNvCxnSpPr/>
          <p:nvPr/>
        </p:nvCxnSpPr>
        <p:spPr>
          <a:xfrm rot="5400000" flipH="1" flipV="1">
            <a:off x="250001" y="2821777"/>
            <a:ext cx="928694" cy="0"/>
          </a:xfrm>
          <a:prstGeom prst="line">
            <a:avLst/>
          </a:prstGeom>
          <a:effectLst>
            <a:glow rad="63500">
              <a:schemeClr val="accent6">
                <a:satMod val="175000"/>
                <a:alpha val="40000"/>
              </a:schemeClr>
            </a:glow>
          </a:effectLst>
        </p:spPr>
        <p:style>
          <a:lnRef idx="1">
            <a:schemeClr val="accent2"/>
          </a:lnRef>
          <a:fillRef idx="0">
            <a:schemeClr val="accent2"/>
          </a:fillRef>
          <a:effectRef idx="0">
            <a:schemeClr val="accent2"/>
          </a:effectRef>
          <a:fontRef idx="minor">
            <a:schemeClr val="tx1"/>
          </a:fontRef>
        </p:style>
      </p:cxnSp>
      <p:cxnSp>
        <p:nvCxnSpPr>
          <p:cNvPr id="31" name="Rak 28"/>
          <p:cNvCxnSpPr/>
          <p:nvPr/>
        </p:nvCxnSpPr>
        <p:spPr>
          <a:xfrm rot="10800000">
            <a:off x="714348" y="3286124"/>
            <a:ext cx="3429024" cy="0"/>
          </a:xfrm>
          <a:prstGeom prst="line">
            <a:avLst/>
          </a:prstGeom>
          <a:effectLst>
            <a:glow rad="63500">
              <a:schemeClr val="accent6">
                <a:satMod val="175000"/>
                <a:alpha val="40000"/>
              </a:schemeClr>
            </a:glow>
          </a:effectLst>
        </p:spPr>
        <p:style>
          <a:lnRef idx="1">
            <a:schemeClr val="accent2"/>
          </a:lnRef>
          <a:fillRef idx="0">
            <a:schemeClr val="accent2"/>
          </a:fillRef>
          <a:effectRef idx="0">
            <a:schemeClr val="accent2"/>
          </a:effectRef>
          <a:fontRef idx="minor">
            <a:schemeClr val="tx1"/>
          </a:fontRef>
        </p:style>
      </p:cxnSp>
      <p:cxnSp>
        <p:nvCxnSpPr>
          <p:cNvPr id="32" name="Rak 29"/>
          <p:cNvCxnSpPr/>
          <p:nvPr/>
        </p:nvCxnSpPr>
        <p:spPr>
          <a:xfrm rot="5400000" flipH="1" flipV="1">
            <a:off x="3679025" y="2821777"/>
            <a:ext cx="928694" cy="0"/>
          </a:xfrm>
          <a:prstGeom prst="line">
            <a:avLst/>
          </a:prstGeom>
          <a:effectLst>
            <a:glow rad="63500">
              <a:schemeClr val="accent6">
                <a:satMod val="175000"/>
                <a:alpha val="40000"/>
              </a:schemeClr>
            </a:glow>
          </a:effectLst>
        </p:spPr>
        <p:style>
          <a:lnRef idx="1">
            <a:schemeClr val="accent2"/>
          </a:lnRef>
          <a:fillRef idx="0">
            <a:schemeClr val="accent2"/>
          </a:fillRef>
          <a:effectRef idx="0">
            <a:schemeClr val="accent2"/>
          </a:effectRef>
          <a:fontRef idx="minor">
            <a:schemeClr val="tx1"/>
          </a:fontRef>
        </p:style>
      </p:cxnSp>
      <p:cxnSp>
        <p:nvCxnSpPr>
          <p:cNvPr id="33" name="Rak 30"/>
          <p:cNvCxnSpPr/>
          <p:nvPr/>
        </p:nvCxnSpPr>
        <p:spPr>
          <a:xfrm rot="10800000">
            <a:off x="2643174" y="1142984"/>
            <a:ext cx="1500198" cy="1214446"/>
          </a:xfrm>
          <a:prstGeom prst="line">
            <a:avLst/>
          </a:prstGeom>
          <a:effectLst>
            <a:glow rad="63500">
              <a:schemeClr val="accent6">
                <a:satMod val="175000"/>
                <a:alpha val="40000"/>
              </a:schemeClr>
            </a:glow>
          </a:effectLst>
        </p:spPr>
        <p:style>
          <a:lnRef idx="1">
            <a:schemeClr val="accent2"/>
          </a:lnRef>
          <a:fillRef idx="0">
            <a:schemeClr val="accent2"/>
          </a:fillRef>
          <a:effectRef idx="0">
            <a:schemeClr val="accent2"/>
          </a:effectRef>
          <a:fontRef idx="minor">
            <a:schemeClr val="tx1"/>
          </a:fontRef>
        </p:style>
      </p:cxnSp>
      <p:cxnSp>
        <p:nvCxnSpPr>
          <p:cNvPr id="34" name="Rak 31"/>
          <p:cNvCxnSpPr/>
          <p:nvPr/>
        </p:nvCxnSpPr>
        <p:spPr>
          <a:xfrm rot="5400000">
            <a:off x="2107389" y="3607595"/>
            <a:ext cx="857256" cy="357190"/>
          </a:xfrm>
          <a:prstGeom prst="line">
            <a:avLst/>
          </a:prstGeom>
          <a:effectLst>
            <a:glow rad="63500">
              <a:schemeClr val="accent4">
                <a:satMod val="175000"/>
                <a:alpha val="40000"/>
              </a:schemeClr>
            </a:glow>
          </a:effectLst>
        </p:spPr>
        <p:style>
          <a:lnRef idx="1">
            <a:schemeClr val="dk1"/>
          </a:lnRef>
          <a:fillRef idx="0">
            <a:schemeClr val="dk1"/>
          </a:fillRef>
          <a:effectRef idx="0">
            <a:schemeClr val="dk1"/>
          </a:effectRef>
          <a:fontRef idx="minor">
            <a:schemeClr val="tx1"/>
          </a:fontRef>
        </p:style>
      </p:cxnSp>
      <p:cxnSp>
        <p:nvCxnSpPr>
          <p:cNvPr id="35" name="Rak 32"/>
          <p:cNvCxnSpPr/>
          <p:nvPr/>
        </p:nvCxnSpPr>
        <p:spPr>
          <a:xfrm rot="10800000">
            <a:off x="2714612" y="3357562"/>
            <a:ext cx="857256" cy="0"/>
          </a:xfrm>
          <a:prstGeom prst="line">
            <a:avLst/>
          </a:prstGeom>
          <a:effectLst>
            <a:glow rad="63500">
              <a:schemeClr val="accent4">
                <a:satMod val="175000"/>
                <a:alpha val="40000"/>
              </a:schemeClr>
            </a:glow>
          </a:effectLst>
        </p:spPr>
        <p:style>
          <a:lnRef idx="1">
            <a:schemeClr val="dk1"/>
          </a:lnRef>
          <a:fillRef idx="0">
            <a:schemeClr val="dk1"/>
          </a:fillRef>
          <a:effectRef idx="0">
            <a:schemeClr val="dk1"/>
          </a:effectRef>
          <a:fontRef idx="minor">
            <a:schemeClr val="tx1"/>
          </a:fontRef>
        </p:style>
      </p:cxnSp>
      <p:cxnSp>
        <p:nvCxnSpPr>
          <p:cNvPr id="36" name="Rak 33"/>
          <p:cNvCxnSpPr/>
          <p:nvPr/>
        </p:nvCxnSpPr>
        <p:spPr>
          <a:xfrm rot="5400000">
            <a:off x="2821769" y="2250273"/>
            <a:ext cx="1857388" cy="357190"/>
          </a:xfrm>
          <a:prstGeom prst="line">
            <a:avLst/>
          </a:prstGeom>
          <a:effectLst>
            <a:glow rad="63500">
              <a:schemeClr val="accent4">
                <a:satMod val="175000"/>
                <a:alpha val="40000"/>
              </a:schemeClr>
            </a:glow>
          </a:effectLst>
        </p:spPr>
        <p:style>
          <a:lnRef idx="1">
            <a:schemeClr val="dk1"/>
          </a:lnRef>
          <a:fillRef idx="0">
            <a:schemeClr val="dk1"/>
          </a:fillRef>
          <a:effectRef idx="0">
            <a:schemeClr val="dk1"/>
          </a:effectRef>
          <a:fontRef idx="minor">
            <a:schemeClr val="tx1"/>
          </a:fontRef>
        </p:style>
      </p:cxnSp>
      <p:cxnSp>
        <p:nvCxnSpPr>
          <p:cNvPr id="37" name="Rak 34"/>
          <p:cNvCxnSpPr/>
          <p:nvPr/>
        </p:nvCxnSpPr>
        <p:spPr>
          <a:xfrm rot="10800000">
            <a:off x="5643570" y="4437111"/>
            <a:ext cx="785818" cy="0"/>
          </a:xfrm>
          <a:prstGeom prst="line">
            <a:avLst/>
          </a:prstGeom>
          <a:effectLst>
            <a:glow rad="63500">
              <a:schemeClr val="accent4">
                <a:satMod val="175000"/>
                <a:alpha val="40000"/>
              </a:schemeClr>
            </a:glow>
          </a:effectLst>
        </p:spPr>
        <p:style>
          <a:lnRef idx="1">
            <a:schemeClr val="dk1"/>
          </a:lnRef>
          <a:fillRef idx="0">
            <a:schemeClr val="dk1"/>
          </a:fillRef>
          <a:effectRef idx="0">
            <a:schemeClr val="dk1"/>
          </a:effectRef>
          <a:fontRef idx="minor">
            <a:schemeClr val="tx1"/>
          </a:fontRef>
        </p:style>
      </p:cxnSp>
      <p:cxnSp>
        <p:nvCxnSpPr>
          <p:cNvPr id="38" name="Rak 35"/>
          <p:cNvCxnSpPr/>
          <p:nvPr/>
        </p:nvCxnSpPr>
        <p:spPr>
          <a:xfrm rot="10800000">
            <a:off x="5500694" y="4222797"/>
            <a:ext cx="857256" cy="0"/>
          </a:xfrm>
          <a:prstGeom prst="line">
            <a:avLst/>
          </a:prstGeom>
          <a:effectLst>
            <a:glow rad="63500">
              <a:schemeClr val="accent6">
                <a:satMod val="175000"/>
                <a:alpha val="40000"/>
              </a:schemeClr>
            </a:glow>
          </a:effectLst>
        </p:spPr>
        <p:style>
          <a:lnRef idx="1">
            <a:schemeClr val="accent2"/>
          </a:lnRef>
          <a:fillRef idx="0">
            <a:schemeClr val="accent2"/>
          </a:fillRef>
          <a:effectRef idx="0">
            <a:schemeClr val="accent2"/>
          </a:effectRef>
          <a:fontRef idx="minor">
            <a:schemeClr val="tx1"/>
          </a:fontRef>
        </p:style>
      </p:cxnSp>
      <p:cxnSp>
        <p:nvCxnSpPr>
          <p:cNvPr id="39" name="Rak 36"/>
          <p:cNvCxnSpPr/>
          <p:nvPr/>
        </p:nvCxnSpPr>
        <p:spPr>
          <a:xfrm rot="10800000">
            <a:off x="5357818" y="3937045"/>
            <a:ext cx="714380" cy="0"/>
          </a:xfrm>
          <a:prstGeom prst="line">
            <a:avLst/>
          </a:prstGeom>
          <a:effectLst>
            <a:glow rad="63500">
              <a:schemeClr val="accent2">
                <a:satMod val="175000"/>
                <a:alpha val="40000"/>
              </a:schemeClr>
            </a:glow>
          </a:effectLst>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663630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52294" y="178195"/>
            <a:ext cx="5351837" cy="1325563"/>
          </a:xfrm>
        </p:spPr>
        <p:txBody>
          <a:bodyPr>
            <a:normAutofit/>
          </a:bodyPr>
          <a:lstStyle/>
          <a:p>
            <a:r>
              <a:rPr lang="sv-SE" sz="2800" dirty="0" smtClean="0">
                <a:solidFill>
                  <a:srgbClr val="990033"/>
                </a:solidFill>
                <a:latin typeface="Book Antiqua" panose="02040602050305030304" pitchFamily="18" charset="0"/>
              </a:rPr>
              <a:t>Förklaring taktik 2-1-2 defensiv</a:t>
            </a:r>
            <a:endParaRPr lang="sv-SE" sz="2800" dirty="0">
              <a:solidFill>
                <a:srgbClr val="990033"/>
              </a:solidFill>
              <a:latin typeface="Book Antiqua" panose="02040602050305030304" pitchFamily="18" charset="0"/>
            </a:endParaRPr>
          </a:p>
        </p:txBody>
      </p:sp>
      <p:sp>
        <p:nvSpPr>
          <p:cNvPr id="5" name="textruta 4"/>
          <p:cNvSpPr txBox="1"/>
          <p:nvPr/>
        </p:nvSpPr>
        <p:spPr>
          <a:xfrm>
            <a:off x="452294" y="1399169"/>
            <a:ext cx="9398288" cy="5539978"/>
          </a:xfrm>
          <a:prstGeom prst="rect">
            <a:avLst/>
          </a:prstGeom>
          <a:noFill/>
        </p:spPr>
        <p:txBody>
          <a:bodyPr wrap="square" rtlCol="0">
            <a:spAutoFit/>
          </a:bodyPr>
          <a:lstStyle/>
          <a:p>
            <a:r>
              <a:rPr lang="sv-SE" sz="1600" dirty="0">
                <a:latin typeface="Book Antiqua" panose="02040602050305030304" pitchFamily="18" charset="0"/>
              </a:rPr>
              <a:t>När ni gör övningen ”femman” så ta gärna lite tid att prata om forwards, center och backar så detta inte kommer som något helt nytt. Detta är första steget och det kommer att byggas på i senare åldersgrupper. Syftet är att lära spelarna tänka på samma sätt i försvarsspelet. Femman leken är när spelarna under övningen får stå som passiva försvarare vid dem som skall passa och skjuta. </a:t>
            </a:r>
          </a:p>
          <a:p>
            <a:endParaRPr lang="sv-SE" sz="1600" dirty="0">
              <a:latin typeface="Book Antiqua" panose="02040602050305030304" pitchFamily="18" charset="0"/>
            </a:endParaRPr>
          </a:p>
          <a:p>
            <a:pPr lvl="0"/>
            <a:r>
              <a:rPr lang="sv-SE" sz="1600" dirty="0">
                <a:latin typeface="Book Antiqua" panose="02040602050305030304" pitchFamily="18" charset="0"/>
              </a:rPr>
              <a:t>I defensiven är detta grunduppställningen för 2-1-2. Det är två backar, en center och två forwards. </a:t>
            </a:r>
          </a:p>
          <a:p>
            <a:pPr lvl="0"/>
            <a:endParaRPr lang="sv-SE" sz="1600" dirty="0">
              <a:latin typeface="Book Antiqua" panose="02040602050305030304" pitchFamily="18" charset="0"/>
            </a:endParaRPr>
          </a:p>
          <a:p>
            <a:r>
              <a:rPr lang="sv-SE" sz="1600" b="1" dirty="0">
                <a:latin typeface="Book Antiqua" panose="02040602050305030304" pitchFamily="18" charset="0"/>
              </a:rPr>
              <a:t>Backarna</a:t>
            </a:r>
            <a:r>
              <a:rPr lang="sv-SE" sz="1600" dirty="0">
                <a:latin typeface="Book Antiqua" panose="02040602050305030304" pitchFamily="18" charset="0"/>
              </a:rPr>
              <a:t> skall hålla sin zon men måste våga kliva till sin markering.  Om ex vänsterbacken är ute i hörnet </a:t>
            </a:r>
            <a:r>
              <a:rPr lang="sv-SE" sz="1600" dirty="0" smtClean="0">
                <a:latin typeface="Book Antiqua" panose="02040602050305030304" pitchFamily="18" charset="0"/>
              </a:rPr>
              <a:t>ska </a:t>
            </a:r>
            <a:r>
              <a:rPr lang="sv-SE" sz="1600" dirty="0">
                <a:latin typeface="Book Antiqua" panose="02040602050305030304" pitchFamily="18" charset="0"/>
              </a:rPr>
              <a:t>högerbacken vara framför mål.</a:t>
            </a:r>
          </a:p>
          <a:p>
            <a:r>
              <a:rPr lang="sv-SE" sz="1600" b="1" dirty="0">
                <a:latin typeface="Book Antiqua" panose="02040602050305030304" pitchFamily="18" charset="0"/>
              </a:rPr>
              <a:t>Centern</a:t>
            </a:r>
            <a:r>
              <a:rPr lang="sv-SE" sz="1600" dirty="0">
                <a:latin typeface="Book Antiqua" panose="02040602050305030304" pitchFamily="18" charset="0"/>
              </a:rPr>
              <a:t> </a:t>
            </a:r>
            <a:r>
              <a:rPr lang="sv-SE" sz="1600" dirty="0" smtClean="0">
                <a:latin typeface="Book Antiqua" panose="02040602050305030304" pitchFamily="18" charset="0"/>
              </a:rPr>
              <a:t>ska </a:t>
            </a:r>
            <a:r>
              <a:rPr lang="sv-SE" sz="1600" dirty="0">
                <a:latin typeface="Book Antiqua" panose="02040602050305030304" pitchFamily="18" charset="0"/>
              </a:rPr>
              <a:t>täcka i slottet och vara beredd på motståndarnas center. Han/hon skall i </a:t>
            </a:r>
            <a:r>
              <a:rPr lang="sv-SE" sz="1600" dirty="0" smtClean="0">
                <a:latin typeface="Book Antiqua" panose="02040602050305030304" pitchFamily="18" charset="0"/>
              </a:rPr>
              <a:t>grundupp-ställningen </a:t>
            </a:r>
            <a:r>
              <a:rPr lang="sv-SE" sz="1600" dirty="0">
                <a:latin typeface="Book Antiqua" panose="02040602050305030304" pitchFamily="18" charset="0"/>
              </a:rPr>
              <a:t>ta ett kliv åt den sidan där deras markering står.</a:t>
            </a:r>
          </a:p>
          <a:p>
            <a:r>
              <a:rPr lang="sv-SE" sz="1600" b="1" dirty="0">
                <a:latin typeface="Book Antiqua" panose="02040602050305030304" pitchFamily="18" charset="0"/>
              </a:rPr>
              <a:t>Forwards</a:t>
            </a:r>
            <a:r>
              <a:rPr lang="sv-SE" sz="1600" dirty="0">
                <a:latin typeface="Book Antiqua" panose="02040602050305030304" pitchFamily="18" charset="0"/>
              </a:rPr>
              <a:t> </a:t>
            </a:r>
            <a:r>
              <a:rPr lang="sv-SE" sz="1600" dirty="0" smtClean="0">
                <a:latin typeface="Book Antiqua" panose="02040602050305030304" pitchFamily="18" charset="0"/>
              </a:rPr>
              <a:t>ska </a:t>
            </a:r>
            <a:r>
              <a:rPr lang="sv-SE" sz="1600" dirty="0">
                <a:latin typeface="Book Antiqua" panose="02040602050305030304" pitchFamily="18" charset="0"/>
              </a:rPr>
              <a:t>markera varsin av motståndarnas backar. De </a:t>
            </a:r>
            <a:r>
              <a:rPr lang="sv-SE" sz="1600" dirty="0" smtClean="0">
                <a:latin typeface="Book Antiqua" panose="02040602050305030304" pitchFamily="18" charset="0"/>
              </a:rPr>
              <a:t>ska </a:t>
            </a:r>
            <a:r>
              <a:rPr lang="sv-SE" sz="1600" dirty="0">
                <a:latin typeface="Book Antiqua" panose="02040602050305030304" pitchFamily="18" charset="0"/>
              </a:rPr>
              <a:t>även ner och hjälpa backarna om bollen går ner på deras sida.</a:t>
            </a:r>
          </a:p>
          <a:p>
            <a:endParaRPr lang="sv-SE" sz="1600" dirty="0">
              <a:latin typeface="Book Antiqua" panose="02040602050305030304" pitchFamily="18" charset="0"/>
            </a:endParaRPr>
          </a:p>
          <a:p>
            <a:r>
              <a:rPr lang="sv-SE" sz="1600" dirty="0">
                <a:latin typeface="Book Antiqua" panose="02040602050305030304" pitchFamily="18" charset="0"/>
              </a:rPr>
              <a:t>Termer som ni skall prata om är:</a:t>
            </a:r>
          </a:p>
          <a:p>
            <a:r>
              <a:rPr lang="sv-SE" sz="1600" b="1" dirty="0">
                <a:latin typeface="Book Antiqua" panose="02040602050305030304" pitchFamily="18" charset="0"/>
              </a:rPr>
              <a:t>Försvar:</a:t>
            </a:r>
            <a:r>
              <a:rPr lang="sv-SE" sz="1600" dirty="0">
                <a:latin typeface="Book Antiqua" panose="02040602050305030304" pitchFamily="18" charset="0"/>
              </a:rPr>
              <a:t> Att alla jobbar hem, ställer sig i sin zon och hittar en markering.</a:t>
            </a:r>
          </a:p>
          <a:p>
            <a:r>
              <a:rPr lang="sv-SE" sz="1600" b="1" dirty="0">
                <a:latin typeface="Book Antiqua" panose="02040602050305030304" pitchFamily="18" charset="0"/>
              </a:rPr>
              <a:t>Markering: </a:t>
            </a:r>
            <a:r>
              <a:rPr lang="sv-SE" sz="1600" dirty="0">
                <a:latin typeface="Book Antiqua" panose="02040602050305030304" pitchFamily="18" charset="0"/>
              </a:rPr>
              <a:t>Att stå vid och följa en motståndare med syfte att ta bollen från den samma alt. förhindra att denna får bollen.</a:t>
            </a:r>
          </a:p>
          <a:p>
            <a:r>
              <a:rPr lang="sv-SE" sz="1600" b="1" dirty="0">
                <a:latin typeface="Book Antiqua" panose="02040602050305030304" pitchFamily="18" charset="0"/>
              </a:rPr>
              <a:t>Zon:</a:t>
            </a:r>
            <a:r>
              <a:rPr lang="sv-SE" sz="1600" dirty="0">
                <a:latin typeface="Book Antiqua" panose="02040602050305030304" pitchFamily="18" charset="0"/>
              </a:rPr>
              <a:t> Ett område som en spelare försvarar.</a:t>
            </a:r>
            <a:endParaRPr lang="sv-SE" sz="1600" b="1" dirty="0">
              <a:latin typeface="Book Antiqua" panose="02040602050305030304" pitchFamily="18" charset="0"/>
            </a:endParaRPr>
          </a:p>
          <a:p>
            <a:r>
              <a:rPr lang="sv-SE" sz="1600" b="1" dirty="0">
                <a:latin typeface="Book Antiqua" panose="02040602050305030304" pitchFamily="18" charset="0"/>
              </a:rPr>
              <a:t>Slottet:</a:t>
            </a:r>
            <a:r>
              <a:rPr lang="sv-SE" sz="1600" dirty="0">
                <a:latin typeface="Book Antiqua" panose="02040602050305030304" pitchFamily="18" charset="0"/>
              </a:rPr>
              <a:t> Området mitt framför mål. Detta område är viktigt då det är det bästa läget att få boll på.</a:t>
            </a:r>
          </a:p>
          <a:p>
            <a:endParaRPr lang="sv-SE" sz="1600" dirty="0">
              <a:latin typeface="Book Antiqua" panose="02040602050305030304" pitchFamily="18" charset="0"/>
            </a:endParaRPr>
          </a:p>
          <a:p>
            <a:pPr lvl="0"/>
            <a:endParaRPr lang="sv-SE" dirty="0">
              <a:solidFill>
                <a:schemeClr val="bg1">
                  <a:lumMod val="50000"/>
                </a:schemeClr>
              </a:solidFill>
              <a:latin typeface="Book Antiqua" panose="02040602050305030304" pitchFamily="18" charset="0"/>
            </a:endParaRPr>
          </a:p>
        </p:txBody>
      </p:sp>
    </p:spTree>
    <p:extLst>
      <p:ext uri="{BB962C8B-B14F-4D97-AF65-F5344CB8AC3E}">
        <p14:creationId xmlns:p14="http://schemas.microsoft.com/office/powerpoint/2010/main" val="22156850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textruta 2"/>
          <p:cNvSpPr txBox="1"/>
          <p:nvPr/>
        </p:nvSpPr>
        <p:spPr>
          <a:xfrm>
            <a:off x="500033" y="1340768"/>
            <a:ext cx="9849311" cy="4370427"/>
          </a:xfrm>
          <a:prstGeom prst="rect">
            <a:avLst/>
          </a:prstGeom>
          <a:noFill/>
        </p:spPr>
        <p:txBody>
          <a:bodyPr wrap="square" rtlCol="0">
            <a:spAutoFit/>
          </a:bodyPr>
          <a:lstStyle/>
          <a:p>
            <a:r>
              <a:rPr lang="sv-SE" sz="1400" b="1" dirty="0">
                <a:latin typeface="Book Antiqua" panose="02040602050305030304" pitchFamily="18" charset="0"/>
              </a:rPr>
              <a:t>10 år</a:t>
            </a:r>
          </a:p>
          <a:p>
            <a:r>
              <a:rPr lang="sv-SE" sz="1200" dirty="0">
                <a:latin typeface="Book Antiqua" panose="02040602050305030304" pitchFamily="18" charset="0"/>
              </a:rPr>
              <a:t> </a:t>
            </a:r>
            <a:r>
              <a:rPr lang="sv-SE" sz="1200" dirty="0" smtClean="0">
                <a:latin typeface="Book Antiqua" panose="02040602050305030304" pitchFamily="18" charset="0"/>
              </a:rPr>
              <a:t>För </a:t>
            </a:r>
            <a:r>
              <a:rPr lang="sv-SE" sz="1200" dirty="0">
                <a:latin typeface="Book Antiqua" panose="02040602050305030304" pitchFamily="18" charset="0"/>
              </a:rPr>
              <a:t>de som är 10 år är det inte mycket skillnad mot de som är 9 år. Använd de bekanta övningarna </a:t>
            </a:r>
            <a:r>
              <a:rPr lang="sv-SE" sz="1200" dirty="0" smtClean="0">
                <a:latin typeface="Book Antiqua" panose="02040602050305030304" pitchFamily="18" charset="0"/>
              </a:rPr>
              <a:t>men </a:t>
            </a:r>
            <a:r>
              <a:rPr lang="sv-SE" sz="1200" dirty="0">
                <a:latin typeface="Book Antiqua" panose="02040602050305030304" pitchFamily="18" charset="0"/>
              </a:rPr>
              <a:t>försöka att få in mer rörelse i dem.</a:t>
            </a:r>
          </a:p>
          <a:p>
            <a:r>
              <a:rPr lang="sv-SE" sz="1200" dirty="0">
                <a:latin typeface="Book Antiqua" panose="02040602050305030304" pitchFamily="18" charset="0"/>
              </a:rPr>
              <a:t> </a:t>
            </a:r>
          </a:p>
          <a:p>
            <a:r>
              <a:rPr lang="sv-SE" sz="1200" dirty="0">
                <a:latin typeface="Book Antiqua" panose="02040602050305030304" pitchFamily="18" charset="0"/>
              </a:rPr>
              <a:t> </a:t>
            </a:r>
          </a:p>
          <a:p>
            <a:r>
              <a:rPr lang="sv-SE" sz="1200" b="1" u="sng" dirty="0">
                <a:latin typeface="Book Antiqua" panose="02040602050305030304" pitchFamily="18" charset="0"/>
              </a:rPr>
              <a:t>Du som ledare:</a:t>
            </a:r>
            <a:endParaRPr lang="sv-SE" sz="1200" b="1" dirty="0">
              <a:latin typeface="Book Antiqua" panose="02040602050305030304" pitchFamily="18" charset="0"/>
            </a:endParaRPr>
          </a:p>
          <a:p>
            <a:r>
              <a:rPr lang="sv-SE" sz="1200" dirty="0" smtClean="0">
                <a:latin typeface="Book Antiqua" panose="02040602050305030304" pitchFamily="18" charset="0"/>
              </a:rPr>
              <a:t>Fortsätt att u</a:t>
            </a:r>
            <a:r>
              <a:rPr lang="sv-SE" sz="1200" dirty="0" smtClean="0">
                <a:latin typeface="Book Antiqua" panose="02040602050305030304" pitchFamily="18" charset="0"/>
              </a:rPr>
              <a:t>ppmuntra </a:t>
            </a:r>
            <a:r>
              <a:rPr lang="sv-SE" sz="1200" dirty="0">
                <a:latin typeface="Book Antiqua" panose="02040602050305030304" pitchFamily="18" charset="0"/>
              </a:rPr>
              <a:t>dem att passa varandra och säg ifrån/prata med spelarna om någon skäller ut en lagkompis eller på andra sätt uppför sig illa på planen eller har ett språkbruk som inte är lämpligt. </a:t>
            </a:r>
            <a:endParaRPr lang="sv-SE" sz="1200" dirty="0" smtClean="0">
              <a:latin typeface="Book Antiqua" panose="02040602050305030304" pitchFamily="18" charset="0"/>
            </a:endParaRPr>
          </a:p>
          <a:p>
            <a:endParaRPr lang="sv-SE" sz="1200" b="1" u="sng" dirty="0">
              <a:latin typeface="Book Antiqua" panose="02040602050305030304" pitchFamily="18" charset="0"/>
            </a:endParaRPr>
          </a:p>
          <a:p>
            <a:r>
              <a:rPr lang="sv-SE" sz="1200" b="1" u="sng" dirty="0" smtClean="0">
                <a:latin typeface="Book Antiqua" panose="02040602050305030304" pitchFamily="18" charset="0"/>
              </a:rPr>
              <a:t>Viktiga </a:t>
            </a:r>
            <a:r>
              <a:rPr lang="sv-SE" sz="1200" b="1" u="sng" dirty="0">
                <a:latin typeface="Book Antiqua" panose="02040602050305030304" pitchFamily="18" charset="0"/>
              </a:rPr>
              <a:t>träningsmoment:</a:t>
            </a:r>
            <a:endParaRPr lang="sv-SE" sz="1200" b="1" dirty="0">
              <a:latin typeface="Book Antiqua" panose="02040602050305030304" pitchFamily="18" charset="0"/>
            </a:endParaRPr>
          </a:p>
          <a:p>
            <a:pPr lvl="0"/>
            <a:r>
              <a:rPr lang="sv-SE" sz="1200" dirty="0">
                <a:latin typeface="Book Antiqua" panose="02040602050305030304" pitchFamily="18" charset="0"/>
              </a:rPr>
              <a:t>Pass i rörelse</a:t>
            </a:r>
          </a:p>
          <a:p>
            <a:pPr lvl="0"/>
            <a:r>
              <a:rPr lang="sv-SE" sz="1200" dirty="0">
                <a:latin typeface="Book Antiqua" panose="02040602050305030304" pitchFamily="18" charset="0"/>
              </a:rPr>
              <a:t>Mottagning av pass i rörelse</a:t>
            </a:r>
          </a:p>
          <a:p>
            <a:pPr lvl="0"/>
            <a:r>
              <a:rPr lang="sv-SE" sz="1200" dirty="0">
                <a:latin typeface="Book Antiqua" panose="02040602050305030304" pitchFamily="18" charset="0"/>
              </a:rPr>
              <a:t>Skott i rörelse</a:t>
            </a:r>
          </a:p>
          <a:p>
            <a:pPr lvl="0"/>
            <a:r>
              <a:rPr lang="sv-SE" sz="1200" dirty="0">
                <a:latin typeface="Book Antiqua" panose="02040602050305030304" pitchFamily="18" charset="0"/>
              </a:rPr>
              <a:t>Grunder i taktik</a:t>
            </a:r>
          </a:p>
          <a:p>
            <a:r>
              <a:rPr lang="sv-SE" sz="1200" dirty="0">
                <a:latin typeface="Book Antiqua" panose="02040602050305030304" pitchFamily="18" charset="0"/>
              </a:rPr>
              <a:t> </a:t>
            </a:r>
          </a:p>
          <a:p>
            <a:r>
              <a:rPr lang="sv-SE" sz="1200" b="1" u="sng" dirty="0" err="1">
                <a:latin typeface="Book Antiqua" panose="02040602050305030304" pitchFamily="18" charset="0"/>
              </a:rPr>
              <a:t>Fys</a:t>
            </a:r>
            <a:r>
              <a:rPr lang="sv-SE" sz="1200" b="1" dirty="0">
                <a:latin typeface="Book Antiqua" panose="02040602050305030304" pitchFamily="18" charset="0"/>
              </a:rPr>
              <a:t>:</a:t>
            </a:r>
          </a:p>
          <a:p>
            <a:pPr lvl="0"/>
            <a:r>
              <a:rPr lang="sv-SE" sz="1200" dirty="0">
                <a:latin typeface="Book Antiqua" panose="02040602050305030304" pitchFamily="18" charset="0"/>
              </a:rPr>
              <a:t>Reaktion</a:t>
            </a:r>
          </a:p>
          <a:p>
            <a:pPr lvl="0"/>
            <a:r>
              <a:rPr lang="sv-SE" sz="1200" dirty="0">
                <a:latin typeface="Book Antiqua" panose="02040602050305030304" pitchFamily="18" charset="0"/>
              </a:rPr>
              <a:t>Balans</a:t>
            </a:r>
          </a:p>
          <a:p>
            <a:pPr lvl="0"/>
            <a:r>
              <a:rPr lang="sv-SE" sz="1200" dirty="0">
                <a:latin typeface="Book Antiqua" panose="02040602050305030304" pitchFamily="18" charset="0"/>
              </a:rPr>
              <a:t>Rörlighet</a:t>
            </a:r>
          </a:p>
          <a:p>
            <a:pPr lvl="0"/>
            <a:r>
              <a:rPr lang="sv-SE" sz="1200" dirty="0">
                <a:latin typeface="Book Antiqua" panose="02040602050305030304" pitchFamily="18" charset="0"/>
              </a:rPr>
              <a:t>Viss styrka</a:t>
            </a:r>
          </a:p>
          <a:p>
            <a:r>
              <a:rPr lang="sv-SE" sz="1200" dirty="0">
                <a:latin typeface="Book Antiqua" panose="02040602050305030304" pitchFamily="18" charset="0"/>
              </a:rPr>
              <a:t> </a:t>
            </a:r>
          </a:p>
          <a:p>
            <a:r>
              <a:rPr lang="sv-SE" sz="1200" b="1" u="sng" dirty="0" smtClean="0">
                <a:latin typeface="Book Antiqua" panose="02040602050305030304" pitchFamily="18" charset="0"/>
              </a:rPr>
              <a:t>Uppvärmning </a:t>
            </a:r>
            <a:r>
              <a:rPr lang="sv-SE" sz="1200" b="1" u="sng" dirty="0">
                <a:latin typeface="Book Antiqua" panose="02040602050305030304" pitchFamily="18" charset="0"/>
              </a:rPr>
              <a:t>&amp; </a:t>
            </a:r>
            <a:r>
              <a:rPr lang="sv-SE" sz="1200" b="1" u="sng" dirty="0" smtClean="0">
                <a:latin typeface="Book Antiqua" panose="02040602050305030304" pitchFamily="18" charset="0"/>
              </a:rPr>
              <a:t>nedvarvning:</a:t>
            </a:r>
            <a:endParaRPr lang="sv-SE" sz="1200" b="1" dirty="0">
              <a:latin typeface="Book Antiqua" panose="02040602050305030304" pitchFamily="18" charset="0"/>
            </a:endParaRPr>
          </a:p>
          <a:p>
            <a:pPr lvl="0"/>
            <a:r>
              <a:rPr lang="sv-SE" sz="1200" dirty="0">
                <a:latin typeface="Book Antiqua" panose="02040602050305030304" pitchFamily="18" charset="0"/>
              </a:rPr>
              <a:t>Lite löpning och lekar</a:t>
            </a:r>
          </a:p>
          <a:p>
            <a:r>
              <a:rPr lang="sv-SE" sz="1200" dirty="0">
                <a:latin typeface="Book Antiqua" panose="02040602050305030304" pitchFamily="18" charset="0"/>
              </a:rPr>
              <a:t> </a:t>
            </a:r>
          </a:p>
        </p:txBody>
      </p:sp>
    </p:spTree>
    <p:extLst>
      <p:ext uri="{BB962C8B-B14F-4D97-AF65-F5344CB8AC3E}">
        <p14:creationId xmlns:p14="http://schemas.microsoft.com/office/powerpoint/2010/main" val="26196341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6" y="152245"/>
            <a:ext cx="5379738" cy="1325563"/>
          </a:xfrm>
        </p:spPr>
        <p:txBody>
          <a:bodyPr>
            <a:normAutofit/>
          </a:bodyPr>
          <a:lstStyle/>
          <a:p>
            <a:r>
              <a:rPr lang="sv-SE" sz="2800" dirty="0" smtClean="0">
                <a:solidFill>
                  <a:srgbClr val="990033"/>
                </a:solidFill>
                <a:latin typeface="Book Antiqua" panose="02040602050305030304" pitchFamily="18" charset="0"/>
              </a:rPr>
              <a:t>Syfte; Pass i rörelse/bollkontroll</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6" y="1491749"/>
            <a:ext cx="4945172" cy="2831544"/>
          </a:xfrm>
          <a:prstGeom prst="rect">
            <a:avLst/>
          </a:prstGeom>
          <a:noFill/>
        </p:spPr>
        <p:txBody>
          <a:bodyPr wrap="square" rtlCol="0">
            <a:spAutoFit/>
          </a:bodyPr>
          <a:lstStyle/>
          <a:p>
            <a:pPr lvl="0"/>
            <a:r>
              <a:rPr lang="sv-SE" sz="1600" dirty="0" smtClean="0">
                <a:latin typeface="Book Antiqua" panose="02040602050305030304" pitchFamily="18" charset="0"/>
              </a:rPr>
              <a:t>1. Passa </a:t>
            </a:r>
            <a:r>
              <a:rPr lang="sv-SE" sz="1600" dirty="0">
                <a:latin typeface="Book Antiqua" panose="02040602050305030304" pitchFamily="18" charset="0"/>
              </a:rPr>
              <a:t>till nästa spelare på den sidan om konerna som är ”närmre” passaren. Mottagaren tar med sig bollen och passar vid nästa kon. Sedan följer man bollens väg och byter plats</a:t>
            </a:r>
            <a:r>
              <a:rPr lang="sv-SE" sz="1600" dirty="0" smtClean="0">
                <a:latin typeface="Book Antiqua" panose="02040602050305030304" pitchFamily="18" charset="0"/>
              </a:rPr>
              <a:t>.</a:t>
            </a:r>
          </a:p>
          <a:p>
            <a:pPr lvl="0"/>
            <a:endParaRPr lang="sv-SE" sz="1600" dirty="0">
              <a:latin typeface="Book Antiqua" panose="02040602050305030304" pitchFamily="18" charset="0"/>
            </a:endParaRPr>
          </a:p>
          <a:p>
            <a:r>
              <a:rPr lang="sv-SE" sz="1600" dirty="0">
                <a:latin typeface="Book Antiqua" panose="02040602050305030304" pitchFamily="18" charset="0"/>
              </a:rPr>
              <a:t>Känner man att man vill ha omväxling så varierar man längden i passningarna. Börja i ett lugnt tempo. Både mottagning med rörelse och passningen gör detta till en relativt svår övning.</a:t>
            </a:r>
          </a:p>
          <a:p>
            <a:endParaRPr lang="sv-SE" sz="1600" dirty="0">
              <a:latin typeface="Book Antiqua" panose="02040602050305030304" pitchFamily="18" charset="0"/>
            </a:endParaRPr>
          </a:p>
          <a:p>
            <a:pPr lvl="0"/>
            <a:endParaRPr lang="sv-SE" dirty="0">
              <a:solidFill>
                <a:schemeClr val="bg1">
                  <a:lumMod val="50000"/>
                </a:schemeClr>
              </a:solidFill>
              <a:latin typeface="Book Antiqua" panose="02040602050305030304" pitchFamily="18" charset="0"/>
            </a:endParaRPr>
          </a:p>
        </p:txBody>
      </p:sp>
      <p:pic>
        <p:nvPicPr>
          <p:cNvPr id="8" name="Bildobjekt 7" descr="Skott.png"/>
          <p:cNvPicPr>
            <a:picLocks noChangeAspect="1"/>
          </p:cNvPicPr>
          <p:nvPr/>
        </p:nvPicPr>
        <p:blipFill>
          <a:blip r:embed="rId4" cstate="print"/>
          <a:stretch>
            <a:fillRect/>
          </a:stretch>
        </p:blipFill>
        <p:spPr>
          <a:xfrm rot="-480000">
            <a:off x="2247988" y="1591709"/>
            <a:ext cx="324000" cy="503234"/>
          </a:xfrm>
          <a:prstGeom prst="rect">
            <a:avLst/>
          </a:prstGeom>
        </p:spPr>
      </p:pic>
      <p:sp>
        <p:nvSpPr>
          <p:cNvPr id="9" name="Likbent triangel 8"/>
          <p:cNvSpPr/>
          <p:nvPr/>
        </p:nvSpPr>
        <p:spPr>
          <a:xfrm>
            <a:off x="1357290" y="571501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0" name="Likbent triangel 9"/>
          <p:cNvSpPr/>
          <p:nvPr/>
        </p:nvSpPr>
        <p:spPr>
          <a:xfrm>
            <a:off x="1357290" y="542926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1" name="Multiplicera 10"/>
          <p:cNvSpPr/>
          <p:nvPr/>
        </p:nvSpPr>
        <p:spPr>
          <a:xfrm flipV="1">
            <a:off x="2357422" y="507207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2" name="Bildobjekt 11" descr="Boll.png"/>
          <p:cNvPicPr>
            <a:picLocks noChangeAspect="1"/>
          </p:cNvPicPr>
          <p:nvPr/>
        </p:nvPicPr>
        <p:blipFill>
          <a:blip r:embed="rId5" cstate="print"/>
          <a:stretch>
            <a:fillRect/>
          </a:stretch>
        </p:blipFill>
        <p:spPr>
          <a:xfrm>
            <a:off x="1285852" y="5786454"/>
            <a:ext cx="60955" cy="85337"/>
          </a:xfrm>
          <a:prstGeom prst="rect">
            <a:avLst/>
          </a:prstGeom>
        </p:spPr>
      </p:pic>
      <p:sp>
        <p:nvSpPr>
          <p:cNvPr id="13" name="Multiplicera 12"/>
          <p:cNvSpPr/>
          <p:nvPr/>
        </p:nvSpPr>
        <p:spPr>
          <a:xfrm flipV="1">
            <a:off x="1142976" y="57864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Likbent triangel 13"/>
          <p:cNvSpPr/>
          <p:nvPr/>
        </p:nvSpPr>
        <p:spPr>
          <a:xfrm>
            <a:off x="2214546" y="48577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Likbent triangel 14"/>
          <p:cNvSpPr/>
          <p:nvPr/>
        </p:nvSpPr>
        <p:spPr>
          <a:xfrm>
            <a:off x="2214546" y="457200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Likbent triangel 15"/>
          <p:cNvSpPr/>
          <p:nvPr/>
        </p:nvSpPr>
        <p:spPr>
          <a:xfrm>
            <a:off x="1357290" y="414338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Likbent triangel 16"/>
          <p:cNvSpPr/>
          <p:nvPr/>
        </p:nvSpPr>
        <p:spPr>
          <a:xfrm>
            <a:off x="1357290" y="385762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2285984" y="342900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Likbent triangel 18"/>
          <p:cNvSpPr/>
          <p:nvPr/>
        </p:nvSpPr>
        <p:spPr>
          <a:xfrm>
            <a:off x="2285984" y="300037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0" name="Likbent triangel 19"/>
          <p:cNvSpPr/>
          <p:nvPr/>
        </p:nvSpPr>
        <p:spPr>
          <a:xfrm>
            <a:off x="1285852" y="264318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1" name="Likbent triangel 20"/>
          <p:cNvSpPr/>
          <p:nvPr/>
        </p:nvSpPr>
        <p:spPr>
          <a:xfrm>
            <a:off x="1285852" y="235743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2" name="Likbent triangel 21"/>
          <p:cNvSpPr/>
          <p:nvPr/>
        </p:nvSpPr>
        <p:spPr>
          <a:xfrm>
            <a:off x="2428860" y="221455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3" name="Multiplicera 22"/>
          <p:cNvSpPr/>
          <p:nvPr/>
        </p:nvSpPr>
        <p:spPr>
          <a:xfrm flipV="1">
            <a:off x="2214546" y="207167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1071538" y="42148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2428860"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1071538" y="271462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27" name="Bildobjekt 26" descr="Boll.png"/>
          <p:cNvPicPr>
            <a:picLocks noChangeAspect="1"/>
          </p:cNvPicPr>
          <p:nvPr/>
        </p:nvPicPr>
        <p:blipFill>
          <a:blip r:embed="rId5" cstate="print"/>
          <a:stretch>
            <a:fillRect/>
          </a:stretch>
        </p:blipFill>
        <p:spPr>
          <a:xfrm>
            <a:off x="1438252" y="5938854"/>
            <a:ext cx="60955" cy="85337"/>
          </a:xfrm>
          <a:prstGeom prst="rect">
            <a:avLst/>
          </a:prstGeom>
        </p:spPr>
      </p:pic>
      <p:pic>
        <p:nvPicPr>
          <p:cNvPr id="28" name="Bildobjekt 27" descr="Boll.png"/>
          <p:cNvPicPr>
            <a:picLocks noChangeAspect="1"/>
          </p:cNvPicPr>
          <p:nvPr/>
        </p:nvPicPr>
        <p:blipFill>
          <a:blip r:embed="rId5" cstate="print"/>
          <a:stretch>
            <a:fillRect/>
          </a:stretch>
        </p:blipFill>
        <p:spPr>
          <a:xfrm>
            <a:off x="1357290" y="6072206"/>
            <a:ext cx="60955" cy="85337"/>
          </a:xfrm>
          <a:prstGeom prst="rect">
            <a:avLst/>
          </a:prstGeom>
        </p:spPr>
      </p:pic>
      <p:sp>
        <p:nvSpPr>
          <p:cNvPr id="29" name="Multiplicera 28"/>
          <p:cNvSpPr/>
          <p:nvPr/>
        </p:nvSpPr>
        <p:spPr>
          <a:xfrm flipV="1">
            <a:off x="1142976" y="60007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0" name="Multiplicera 29"/>
          <p:cNvSpPr/>
          <p:nvPr/>
        </p:nvSpPr>
        <p:spPr>
          <a:xfrm flipV="1">
            <a:off x="1142976" y="62150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1" name="Bildobjekt 30" descr="Boll.png"/>
          <p:cNvPicPr>
            <a:picLocks noChangeAspect="1"/>
          </p:cNvPicPr>
          <p:nvPr/>
        </p:nvPicPr>
        <p:blipFill>
          <a:blip r:embed="rId5" cstate="print"/>
          <a:stretch>
            <a:fillRect/>
          </a:stretch>
        </p:blipFill>
        <p:spPr>
          <a:xfrm>
            <a:off x="1428728" y="6091254"/>
            <a:ext cx="60955" cy="85337"/>
          </a:xfrm>
          <a:prstGeom prst="rect">
            <a:avLst/>
          </a:prstGeom>
        </p:spPr>
      </p:pic>
      <p:pic>
        <p:nvPicPr>
          <p:cNvPr id="32" name="Bildobjekt 31" descr="Boll.png"/>
          <p:cNvPicPr>
            <a:picLocks noChangeAspect="1"/>
          </p:cNvPicPr>
          <p:nvPr/>
        </p:nvPicPr>
        <p:blipFill>
          <a:blip r:embed="rId5" cstate="print"/>
          <a:stretch>
            <a:fillRect/>
          </a:stretch>
        </p:blipFill>
        <p:spPr>
          <a:xfrm>
            <a:off x="1367773" y="6243654"/>
            <a:ext cx="60955" cy="85337"/>
          </a:xfrm>
          <a:prstGeom prst="rect">
            <a:avLst/>
          </a:prstGeom>
        </p:spPr>
      </p:pic>
      <p:pic>
        <p:nvPicPr>
          <p:cNvPr id="33" name="Bildobjekt 32" descr="Boll.png"/>
          <p:cNvPicPr>
            <a:picLocks noChangeAspect="1"/>
          </p:cNvPicPr>
          <p:nvPr/>
        </p:nvPicPr>
        <p:blipFill>
          <a:blip r:embed="rId5" cstate="print"/>
          <a:stretch>
            <a:fillRect/>
          </a:stretch>
        </p:blipFill>
        <p:spPr>
          <a:xfrm>
            <a:off x="1581128" y="6243654"/>
            <a:ext cx="60955" cy="85337"/>
          </a:xfrm>
          <a:prstGeom prst="rect">
            <a:avLst/>
          </a:prstGeom>
        </p:spPr>
      </p:pic>
      <p:pic>
        <p:nvPicPr>
          <p:cNvPr id="34" name="Bildobjekt 33" descr="Boll.png"/>
          <p:cNvPicPr>
            <a:picLocks noChangeAspect="1"/>
          </p:cNvPicPr>
          <p:nvPr/>
        </p:nvPicPr>
        <p:blipFill>
          <a:blip r:embed="rId5" cstate="print"/>
          <a:stretch>
            <a:fillRect/>
          </a:stretch>
        </p:blipFill>
        <p:spPr>
          <a:xfrm>
            <a:off x="1428728" y="6286520"/>
            <a:ext cx="60955" cy="85337"/>
          </a:xfrm>
          <a:prstGeom prst="rect">
            <a:avLst/>
          </a:prstGeom>
        </p:spPr>
      </p:pic>
      <p:sp>
        <p:nvSpPr>
          <p:cNvPr id="35" name="Frihandsfigur 34"/>
          <p:cNvSpPr/>
          <p:nvPr/>
        </p:nvSpPr>
        <p:spPr>
          <a:xfrm>
            <a:off x="1090411" y="5422006"/>
            <a:ext cx="197476" cy="412124"/>
          </a:xfrm>
          <a:custGeom>
            <a:avLst/>
            <a:gdLst>
              <a:gd name="connsiteX0" fmla="*/ 145961 w 197476"/>
              <a:gd name="connsiteY0" fmla="*/ 412124 h 412124"/>
              <a:gd name="connsiteX1" fmla="*/ 4293 w 197476"/>
              <a:gd name="connsiteY1" fmla="*/ 309093 h 412124"/>
              <a:gd name="connsiteX2" fmla="*/ 171719 w 197476"/>
              <a:gd name="connsiteY2" fmla="*/ 218940 h 412124"/>
              <a:gd name="connsiteX3" fmla="*/ 42930 w 197476"/>
              <a:gd name="connsiteY3" fmla="*/ 103031 h 412124"/>
              <a:gd name="connsiteX4" fmla="*/ 197476 w 197476"/>
              <a:gd name="connsiteY4" fmla="*/ 0 h 4121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7476" h="412124">
                <a:moveTo>
                  <a:pt x="145961" y="412124"/>
                </a:moveTo>
                <a:cubicBezTo>
                  <a:pt x="72980" y="376707"/>
                  <a:pt x="0" y="341290"/>
                  <a:pt x="4293" y="309093"/>
                </a:cubicBezTo>
                <a:cubicBezTo>
                  <a:pt x="8586" y="276896"/>
                  <a:pt x="165280" y="253284"/>
                  <a:pt x="171719" y="218940"/>
                </a:cubicBezTo>
                <a:cubicBezTo>
                  <a:pt x="178158" y="184596"/>
                  <a:pt x="38637" y="139521"/>
                  <a:pt x="42930" y="103031"/>
                </a:cubicBezTo>
                <a:cubicBezTo>
                  <a:pt x="47223" y="66541"/>
                  <a:pt x="122349" y="33270"/>
                  <a:pt x="197476"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6" name="Frihandsfigur 35"/>
          <p:cNvSpPr/>
          <p:nvPr/>
        </p:nvSpPr>
        <p:spPr>
          <a:xfrm>
            <a:off x="2369713" y="4520485"/>
            <a:ext cx="130585" cy="623027"/>
          </a:xfrm>
          <a:custGeom>
            <a:avLst/>
            <a:gdLst>
              <a:gd name="connsiteX0" fmla="*/ 115910 w 188890"/>
              <a:gd name="connsiteY0" fmla="*/ 437881 h 437881"/>
              <a:gd name="connsiteX1" fmla="*/ 180304 w 188890"/>
              <a:gd name="connsiteY1" fmla="*/ 360608 h 437881"/>
              <a:gd name="connsiteX2" fmla="*/ 64394 w 188890"/>
              <a:gd name="connsiteY2" fmla="*/ 283335 h 437881"/>
              <a:gd name="connsiteX3" fmla="*/ 128788 w 188890"/>
              <a:gd name="connsiteY3" fmla="*/ 115909 h 437881"/>
              <a:gd name="connsiteX4" fmla="*/ 0 w 188890"/>
              <a:gd name="connsiteY4" fmla="*/ 0 h 4378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8890" h="437881">
                <a:moveTo>
                  <a:pt x="115910" y="437881"/>
                </a:moveTo>
                <a:cubicBezTo>
                  <a:pt x="152400" y="412123"/>
                  <a:pt x="188890" y="386366"/>
                  <a:pt x="180304" y="360608"/>
                </a:cubicBezTo>
                <a:cubicBezTo>
                  <a:pt x="171718" y="334850"/>
                  <a:pt x="72980" y="324118"/>
                  <a:pt x="64394" y="283335"/>
                </a:cubicBezTo>
                <a:cubicBezTo>
                  <a:pt x="55808" y="242552"/>
                  <a:pt x="139520" y="163131"/>
                  <a:pt x="128788" y="115909"/>
                </a:cubicBezTo>
                <a:cubicBezTo>
                  <a:pt x="118056" y="68687"/>
                  <a:pt x="59028" y="34343"/>
                  <a:pt x="0"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7" name="Frihandsfigur 36"/>
          <p:cNvSpPr/>
          <p:nvPr/>
        </p:nvSpPr>
        <p:spPr>
          <a:xfrm>
            <a:off x="1129048" y="3812146"/>
            <a:ext cx="184597" cy="437882"/>
          </a:xfrm>
          <a:custGeom>
            <a:avLst/>
            <a:gdLst>
              <a:gd name="connsiteX0" fmla="*/ 107324 w 184597"/>
              <a:gd name="connsiteY0" fmla="*/ 437882 h 437882"/>
              <a:gd name="connsiteX1" fmla="*/ 4293 w 184597"/>
              <a:gd name="connsiteY1" fmla="*/ 321972 h 437882"/>
              <a:gd name="connsiteX2" fmla="*/ 81566 w 184597"/>
              <a:gd name="connsiteY2" fmla="*/ 218941 h 437882"/>
              <a:gd name="connsiteX3" fmla="*/ 17172 w 184597"/>
              <a:gd name="connsiteY3" fmla="*/ 128789 h 437882"/>
              <a:gd name="connsiteX4" fmla="*/ 184597 w 184597"/>
              <a:gd name="connsiteY4" fmla="*/ 0 h 4378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4597" h="437882">
                <a:moveTo>
                  <a:pt x="107324" y="437882"/>
                </a:moveTo>
                <a:cubicBezTo>
                  <a:pt x="57955" y="398172"/>
                  <a:pt x="8586" y="358462"/>
                  <a:pt x="4293" y="321972"/>
                </a:cubicBezTo>
                <a:cubicBezTo>
                  <a:pt x="0" y="285482"/>
                  <a:pt x="79420" y="251138"/>
                  <a:pt x="81566" y="218941"/>
                </a:cubicBezTo>
                <a:cubicBezTo>
                  <a:pt x="83712" y="186744"/>
                  <a:pt x="0" y="165279"/>
                  <a:pt x="17172" y="128789"/>
                </a:cubicBezTo>
                <a:cubicBezTo>
                  <a:pt x="34344" y="92299"/>
                  <a:pt x="109470" y="46149"/>
                  <a:pt x="184597"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8" name="Frihandsfigur 37"/>
          <p:cNvSpPr/>
          <p:nvPr/>
        </p:nvSpPr>
        <p:spPr>
          <a:xfrm>
            <a:off x="2500298" y="2928935"/>
            <a:ext cx="197826" cy="638514"/>
          </a:xfrm>
          <a:custGeom>
            <a:avLst/>
            <a:gdLst>
              <a:gd name="connsiteX0" fmla="*/ 0 w 186744"/>
              <a:gd name="connsiteY0" fmla="*/ 450761 h 450761"/>
              <a:gd name="connsiteX1" fmla="*/ 180305 w 186744"/>
              <a:gd name="connsiteY1" fmla="*/ 347730 h 450761"/>
              <a:gd name="connsiteX2" fmla="*/ 38637 w 186744"/>
              <a:gd name="connsiteY2" fmla="*/ 257578 h 450761"/>
              <a:gd name="connsiteX3" fmla="*/ 128789 w 186744"/>
              <a:gd name="connsiteY3" fmla="*/ 115910 h 450761"/>
              <a:gd name="connsiteX4" fmla="*/ 38637 w 186744"/>
              <a:gd name="connsiteY4" fmla="*/ 0 h 4507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744" h="450761">
                <a:moveTo>
                  <a:pt x="0" y="450761"/>
                </a:moveTo>
                <a:cubicBezTo>
                  <a:pt x="86933" y="415344"/>
                  <a:pt x="173866" y="379927"/>
                  <a:pt x="180305" y="347730"/>
                </a:cubicBezTo>
                <a:cubicBezTo>
                  <a:pt x="186744" y="315533"/>
                  <a:pt x="47223" y="296215"/>
                  <a:pt x="38637" y="257578"/>
                </a:cubicBezTo>
                <a:cubicBezTo>
                  <a:pt x="30051" y="218941"/>
                  <a:pt x="128789" y="158840"/>
                  <a:pt x="128789" y="115910"/>
                </a:cubicBezTo>
                <a:cubicBezTo>
                  <a:pt x="128789" y="72980"/>
                  <a:pt x="83713" y="36490"/>
                  <a:pt x="38637"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9" name="Frihandsfigur 38"/>
          <p:cNvSpPr/>
          <p:nvPr/>
        </p:nvSpPr>
        <p:spPr>
          <a:xfrm>
            <a:off x="1056068" y="2279561"/>
            <a:ext cx="206062" cy="489397"/>
          </a:xfrm>
          <a:custGeom>
            <a:avLst/>
            <a:gdLst>
              <a:gd name="connsiteX0" fmla="*/ 167425 w 206062"/>
              <a:gd name="connsiteY0" fmla="*/ 489397 h 489397"/>
              <a:gd name="connsiteX1" fmla="*/ 0 w 206062"/>
              <a:gd name="connsiteY1" fmla="*/ 425002 h 489397"/>
              <a:gd name="connsiteX2" fmla="*/ 167425 w 206062"/>
              <a:gd name="connsiteY2" fmla="*/ 334850 h 489397"/>
              <a:gd name="connsiteX3" fmla="*/ 64394 w 206062"/>
              <a:gd name="connsiteY3" fmla="*/ 257577 h 489397"/>
              <a:gd name="connsiteX4" fmla="*/ 154546 w 206062"/>
              <a:gd name="connsiteY4" fmla="*/ 167425 h 489397"/>
              <a:gd name="connsiteX5" fmla="*/ 128788 w 206062"/>
              <a:gd name="connsiteY5" fmla="*/ 51515 h 489397"/>
              <a:gd name="connsiteX6" fmla="*/ 206062 w 206062"/>
              <a:gd name="connsiteY6" fmla="*/ 0 h 489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6062" h="489397">
                <a:moveTo>
                  <a:pt x="167425" y="489397"/>
                </a:moveTo>
                <a:cubicBezTo>
                  <a:pt x="83712" y="470078"/>
                  <a:pt x="0" y="450760"/>
                  <a:pt x="0" y="425002"/>
                </a:cubicBezTo>
                <a:cubicBezTo>
                  <a:pt x="0" y="399244"/>
                  <a:pt x="156693" y="362754"/>
                  <a:pt x="167425" y="334850"/>
                </a:cubicBezTo>
                <a:cubicBezTo>
                  <a:pt x="178157" y="306946"/>
                  <a:pt x="66540" y="285481"/>
                  <a:pt x="64394" y="257577"/>
                </a:cubicBezTo>
                <a:cubicBezTo>
                  <a:pt x="62248" y="229673"/>
                  <a:pt x="143814" y="201769"/>
                  <a:pt x="154546" y="167425"/>
                </a:cubicBezTo>
                <a:cubicBezTo>
                  <a:pt x="165278" y="133081"/>
                  <a:pt x="120202" y="79419"/>
                  <a:pt x="128788" y="51515"/>
                </a:cubicBezTo>
                <a:cubicBezTo>
                  <a:pt x="137374" y="23611"/>
                  <a:pt x="171718" y="11805"/>
                  <a:pt x="206062"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40" name="Rak 39"/>
          <p:cNvCxnSpPr/>
          <p:nvPr/>
        </p:nvCxnSpPr>
        <p:spPr>
          <a:xfrm rot="10800000">
            <a:off x="1714480" y="228599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1" name="Rak 40"/>
          <p:cNvCxnSpPr/>
          <p:nvPr/>
        </p:nvCxnSpPr>
        <p:spPr>
          <a:xfrm rot="10800000">
            <a:off x="1357290" y="2285992"/>
            <a:ext cx="223838" cy="9524"/>
          </a:xfrm>
          <a:prstGeom prst="line">
            <a:avLst/>
          </a:prstGeom>
        </p:spPr>
        <p:style>
          <a:lnRef idx="1">
            <a:schemeClr val="dk1"/>
          </a:lnRef>
          <a:fillRef idx="0">
            <a:schemeClr val="dk1"/>
          </a:fillRef>
          <a:effectRef idx="0">
            <a:schemeClr val="dk1"/>
          </a:effectRef>
          <a:fontRef idx="minor">
            <a:schemeClr val="tx1"/>
          </a:fontRef>
        </p:style>
      </p:cxnSp>
      <p:cxnSp>
        <p:nvCxnSpPr>
          <p:cNvPr id="42" name="Rak 41"/>
          <p:cNvCxnSpPr/>
          <p:nvPr/>
        </p:nvCxnSpPr>
        <p:spPr>
          <a:xfrm rot="10800000">
            <a:off x="2000232" y="228599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3" name="Rak 42"/>
          <p:cNvCxnSpPr/>
          <p:nvPr/>
        </p:nvCxnSpPr>
        <p:spPr>
          <a:xfrm rot="10800000">
            <a:off x="1357290" y="292893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4" name="Rak 43"/>
          <p:cNvCxnSpPr/>
          <p:nvPr/>
        </p:nvCxnSpPr>
        <p:spPr>
          <a:xfrm rot="10800000">
            <a:off x="1643042" y="292893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5" name="Rak 44"/>
          <p:cNvCxnSpPr/>
          <p:nvPr/>
        </p:nvCxnSpPr>
        <p:spPr>
          <a:xfrm rot="10800000">
            <a:off x="1928794" y="292893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6" name="Rak 45"/>
          <p:cNvCxnSpPr/>
          <p:nvPr/>
        </p:nvCxnSpPr>
        <p:spPr>
          <a:xfrm rot="10800000">
            <a:off x="2214546" y="292893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7" name="Rak 46"/>
          <p:cNvCxnSpPr/>
          <p:nvPr/>
        </p:nvCxnSpPr>
        <p:spPr>
          <a:xfrm rot="10800000">
            <a:off x="1428728" y="378619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8" name="Rak 47"/>
          <p:cNvCxnSpPr/>
          <p:nvPr/>
        </p:nvCxnSpPr>
        <p:spPr>
          <a:xfrm rot="10800000">
            <a:off x="1714480" y="378619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9" name="Rak 48"/>
          <p:cNvCxnSpPr/>
          <p:nvPr/>
        </p:nvCxnSpPr>
        <p:spPr>
          <a:xfrm rot="10800000">
            <a:off x="2000232" y="378619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0" name="Rak 49"/>
          <p:cNvCxnSpPr/>
          <p:nvPr/>
        </p:nvCxnSpPr>
        <p:spPr>
          <a:xfrm rot="10800000">
            <a:off x="2285984" y="378619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1" name="Rak 50"/>
          <p:cNvCxnSpPr/>
          <p:nvPr/>
        </p:nvCxnSpPr>
        <p:spPr>
          <a:xfrm rot="10800000">
            <a:off x="2071670" y="450057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2" name="Rak 51"/>
          <p:cNvCxnSpPr/>
          <p:nvPr/>
        </p:nvCxnSpPr>
        <p:spPr>
          <a:xfrm rot="10800000">
            <a:off x="1714480" y="450057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3" name="Rak 52"/>
          <p:cNvCxnSpPr/>
          <p:nvPr/>
        </p:nvCxnSpPr>
        <p:spPr>
          <a:xfrm rot="10800000">
            <a:off x="1428728" y="450057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4" name="Rak 53"/>
          <p:cNvCxnSpPr/>
          <p:nvPr/>
        </p:nvCxnSpPr>
        <p:spPr>
          <a:xfrm rot="10800000">
            <a:off x="1357290" y="5357826"/>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5" name="Rak 54"/>
          <p:cNvCxnSpPr/>
          <p:nvPr/>
        </p:nvCxnSpPr>
        <p:spPr>
          <a:xfrm rot="10800000">
            <a:off x="1714480" y="5357826"/>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6" name="Rak 55"/>
          <p:cNvCxnSpPr/>
          <p:nvPr/>
        </p:nvCxnSpPr>
        <p:spPr>
          <a:xfrm rot="10800000">
            <a:off x="2071670" y="5357826"/>
            <a:ext cx="214314"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8354881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291343" y="152245"/>
            <a:ext cx="5990175" cy="1325563"/>
          </a:xfrm>
        </p:spPr>
        <p:txBody>
          <a:bodyPr>
            <a:normAutofit/>
          </a:bodyPr>
          <a:lstStyle/>
          <a:p>
            <a:r>
              <a:rPr lang="sv-SE" sz="2800" dirty="0" smtClean="0">
                <a:solidFill>
                  <a:srgbClr val="990033"/>
                </a:solidFill>
                <a:latin typeface="Book Antiqua" panose="02040602050305030304" pitchFamily="18" charset="0"/>
              </a:rPr>
              <a:t>Syfte; Passning/mottagning i rörelse</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6" y="1468522"/>
            <a:ext cx="4636942" cy="1600438"/>
          </a:xfrm>
          <a:prstGeom prst="rect">
            <a:avLst/>
          </a:prstGeom>
          <a:noFill/>
        </p:spPr>
        <p:txBody>
          <a:bodyPr wrap="square" rtlCol="0">
            <a:spAutoFit/>
          </a:bodyPr>
          <a:lstStyle/>
          <a:p>
            <a:r>
              <a:rPr lang="sv-SE" sz="1600" dirty="0">
                <a:latin typeface="Book Antiqua" panose="02040602050305030304" pitchFamily="18" charset="0"/>
              </a:rPr>
              <a:t>1. Spelare A rör sig framåt med bollen och passar spelare B, som rör sig med bollen och passar tillbaka till spelare A.  Det blir alltså passning och mottagning för bägge spelarna i denna övningen.</a:t>
            </a:r>
          </a:p>
          <a:p>
            <a:pPr lvl="0"/>
            <a:endParaRPr lang="sv-SE" dirty="0">
              <a:solidFill>
                <a:schemeClr val="bg1">
                  <a:lumMod val="50000"/>
                </a:schemeClr>
              </a:solidFill>
              <a:latin typeface="Book Antiqua" panose="02040602050305030304" pitchFamily="18" charset="0"/>
            </a:endParaRPr>
          </a:p>
        </p:txBody>
      </p:sp>
      <p:pic>
        <p:nvPicPr>
          <p:cNvPr id="8" name="Bildobjekt 7" descr="Skott.png"/>
          <p:cNvPicPr>
            <a:picLocks noChangeAspect="1"/>
          </p:cNvPicPr>
          <p:nvPr/>
        </p:nvPicPr>
        <p:blipFill>
          <a:blip r:embed="rId4" cstate="print"/>
          <a:stretch>
            <a:fillRect/>
          </a:stretch>
        </p:blipFill>
        <p:spPr>
          <a:xfrm rot="1079484">
            <a:off x="1784277" y="1823660"/>
            <a:ext cx="324000" cy="503234"/>
          </a:xfrm>
          <a:prstGeom prst="rect">
            <a:avLst/>
          </a:prstGeom>
        </p:spPr>
      </p:pic>
      <p:sp>
        <p:nvSpPr>
          <p:cNvPr id="9" name="textruta 8"/>
          <p:cNvSpPr txBox="1"/>
          <p:nvPr/>
        </p:nvSpPr>
        <p:spPr>
          <a:xfrm>
            <a:off x="4714875" y="3643314"/>
            <a:ext cx="4578753" cy="830997"/>
          </a:xfrm>
          <a:prstGeom prst="rect">
            <a:avLst/>
          </a:prstGeom>
          <a:noFill/>
        </p:spPr>
        <p:txBody>
          <a:bodyPr wrap="square" rtlCol="0">
            <a:spAutoFit/>
          </a:bodyPr>
          <a:lstStyle/>
          <a:p>
            <a:pPr lvl="0"/>
            <a:r>
              <a:rPr lang="sv-SE" sz="1600" dirty="0">
                <a:latin typeface="Book Antiqua" panose="02040602050305030304" pitchFamily="18" charset="0"/>
              </a:rPr>
              <a:t>2. Försvararen rör sig in i mitten med bollen och passar ut till anfallaren som gjort en liten V-löpning ut i fickan. En mot en efter passningen. </a:t>
            </a:r>
            <a:endParaRPr lang="sv-SE" dirty="0">
              <a:latin typeface="Book Antiqua" panose="02040602050305030304" pitchFamily="18" charset="0"/>
            </a:endParaRPr>
          </a:p>
        </p:txBody>
      </p:sp>
      <p:sp>
        <p:nvSpPr>
          <p:cNvPr id="10" name="Likbent triangel 9"/>
          <p:cNvSpPr/>
          <p:nvPr/>
        </p:nvSpPr>
        <p:spPr>
          <a:xfrm>
            <a:off x="857224" y="12858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1" name="Multiplicera 10"/>
          <p:cNvSpPr/>
          <p:nvPr/>
        </p:nvSpPr>
        <p:spPr>
          <a:xfrm flipV="1">
            <a:off x="714348" y="10715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2" name="Bildobjekt 11" descr="Boll.png"/>
          <p:cNvPicPr>
            <a:picLocks noChangeAspect="1"/>
          </p:cNvPicPr>
          <p:nvPr/>
        </p:nvPicPr>
        <p:blipFill>
          <a:blip r:embed="rId5" cstate="print"/>
          <a:stretch>
            <a:fillRect/>
          </a:stretch>
        </p:blipFill>
        <p:spPr>
          <a:xfrm>
            <a:off x="3643306" y="3071810"/>
            <a:ext cx="60955" cy="85337"/>
          </a:xfrm>
          <a:prstGeom prst="rect">
            <a:avLst/>
          </a:prstGeom>
        </p:spPr>
      </p:pic>
      <p:sp>
        <p:nvSpPr>
          <p:cNvPr id="13" name="Multiplicera 12"/>
          <p:cNvSpPr/>
          <p:nvPr/>
        </p:nvSpPr>
        <p:spPr>
          <a:xfrm flipV="1">
            <a:off x="3714744"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Ellips 13"/>
          <p:cNvSpPr/>
          <p:nvPr/>
        </p:nvSpPr>
        <p:spPr>
          <a:xfrm>
            <a:off x="714348" y="550070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Likbent triangel 14"/>
          <p:cNvSpPr/>
          <p:nvPr/>
        </p:nvSpPr>
        <p:spPr>
          <a:xfrm>
            <a:off x="3571868" y="328612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Likbent triangel 15"/>
          <p:cNvSpPr/>
          <p:nvPr/>
        </p:nvSpPr>
        <p:spPr>
          <a:xfrm>
            <a:off x="2714612" y="300037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Likbent triangel 16"/>
          <p:cNvSpPr/>
          <p:nvPr/>
        </p:nvSpPr>
        <p:spPr>
          <a:xfrm>
            <a:off x="928662" y="257174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1785918" y="300037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Multiplicera 18"/>
          <p:cNvSpPr/>
          <p:nvPr/>
        </p:nvSpPr>
        <p:spPr>
          <a:xfrm flipV="1">
            <a:off x="3929058"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Multiplicera 19"/>
          <p:cNvSpPr/>
          <p:nvPr/>
        </p:nvSpPr>
        <p:spPr>
          <a:xfrm flipV="1">
            <a:off x="4143372"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21" name="Bildobjekt 20" descr="Boll.png"/>
          <p:cNvPicPr>
            <a:picLocks noChangeAspect="1"/>
          </p:cNvPicPr>
          <p:nvPr/>
        </p:nvPicPr>
        <p:blipFill>
          <a:blip r:embed="rId5" cstate="print"/>
          <a:stretch>
            <a:fillRect/>
          </a:stretch>
        </p:blipFill>
        <p:spPr>
          <a:xfrm>
            <a:off x="4143372" y="2857496"/>
            <a:ext cx="60955" cy="85337"/>
          </a:xfrm>
          <a:prstGeom prst="rect">
            <a:avLst/>
          </a:prstGeom>
        </p:spPr>
      </p:pic>
      <p:pic>
        <p:nvPicPr>
          <p:cNvPr id="22" name="Bildobjekt 21" descr="Boll.png"/>
          <p:cNvPicPr>
            <a:picLocks noChangeAspect="1"/>
          </p:cNvPicPr>
          <p:nvPr/>
        </p:nvPicPr>
        <p:blipFill>
          <a:blip r:embed="rId5" cstate="print"/>
          <a:stretch>
            <a:fillRect/>
          </a:stretch>
        </p:blipFill>
        <p:spPr>
          <a:xfrm>
            <a:off x="3795706" y="3000372"/>
            <a:ext cx="60955" cy="85337"/>
          </a:xfrm>
          <a:prstGeom prst="rect">
            <a:avLst/>
          </a:prstGeom>
        </p:spPr>
      </p:pic>
      <p:pic>
        <p:nvPicPr>
          <p:cNvPr id="23" name="Bildobjekt 22" descr="Boll.png"/>
          <p:cNvPicPr>
            <a:picLocks noChangeAspect="1"/>
          </p:cNvPicPr>
          <p:nvPr/>
        </p:nvPicPr>
        <p:blipFill>
          <a:blip r:embed="rId5" cstate="print"/>
          <a:stretch>
            <a:fillRect/>
          </a:stretch>
        </p:blipFill>
        <p:spPr>
          <a:xfrm>
            <a:off x="3929058" y="3000372"/>
            <a:ext cx="60955" cy="85337"/>
          </a:xfrm>
          <a:prstGeom prst="rect">
            <a:avLst/>
          </a:prstGeom>
        </p:spPr>
      </p:pic>
      <p:pic>
        <p:nvPicPr>
          <p:cNvPr id="24" name="Bildobjekt 23" descr="Boll.png"/>
          <p:cNvPicPr>
            <a:picLocks noChangeAspect="1"/>
          </p:cNvPicPr>
          <p:nvPr/>
        </p:nvPicPr>
        <p:blipFill>
          <a:blip r:embed="rId5" cstate="print"/>
          <a:stretch>
            <a:fillRect/>
          </a:stretch>
        </p:blipFill>
        <p:spPr>
          <a:xfrm>
            <a:off x="4000496" y="2928934"/>
            <a:ext cx="60955" cy="85337"/>
          </a:xfrm>
          <a:prstGeom prst="rect">
            <a:avLst/>
          </a:prstGeom>
        </p:spPr>
      </p:pic>
      <p:pic>
        <p:nvPicPr>
          <p:cNvPr id="25" name="Bildobjekt 24" descr="Boll.png"/>
          <p:cNvPicPr>
            <a:picLocks noChangeAspect="1"/>
          </p:cNvPicPr>
          <p:nvPr/>
        </p:nvPicPr>
        <p:blipFill>
          <a:blip r:embed="rId5" cstate="print"/>
          <a:stretch>
            <a:fillRect/>
          </a:stretch>
        </p:blipFill>
        <p:spPr>
          <a:xfrm>
            <a:off x="4153855" y="3000372"/>
            <a:ext cx="60955" cy="85337"/>
          </a:xfrm>
          <a:prstGeom prst="rect">
            <a:avLst/>
          </a:prstGeom>
        </p:spPr>
      </p:pic>
      <p:sp>
        <p:nvSpPr>
          <p:cNvPr id="26" name="Frihandsfigur 25"/>
          <p:cNvSpPr/>
          <p:nvPr/>
        </p:nvSpPr>
        <p:spPr>
          <a:xfrm>
            <a:off x="2846231" y="3112394"/>
            <a:ext cx="824248" cy="221087"/>
          </a:xfrm>
          <a:custGeom>
            <a:avLst/>
            <a:gdLst>
              <a:gd name="connsiteX0" fmla="*/ 824248 w 824248"/>
              <a:gd name="connsiteY0" fmla="*/ 133082 h 221087"/>
              <a:gd name="connsiteX1" fmla="*/ 579549 w 824248"/>
              <a:gd name="connsiteY1" fmla="*/ 4293 h 221087"/>
              <a:gd name="connsiteX2" fmla="*/ 566670 w 824248"/>
              <a:gd name="connsiteY2" fmla="*/ 158840 h 221087"/>
              <a:gd name="connsiteX3" fmla="*/ 321972 w 824248"/>
              <a:gd name="connsiteY3" fmla="*/ 68688 h 221087"/>
              <a:gd name="connsiteX4" fmla="*/ 180304 w 824248"/>
              <a:gd name="connsiteY4" fmla="*/ 210355 h 221087"/>
              <a:gd name="connsiteX5" fmla="*/ 0 w 824248"/>
              <a:gd name="connsiteY5" fmla="*/ 133082 h 2210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24248" h="221087">
                <a:moveTo>
                  <a:pt x="824248" y="133082"/>
                </a:moveTo>
                <a:cubicBezTo>
                  <a:pt x="723363" y="66541"/>
                  <a:pt x="622479" y="0"/>
                  <a:pt x="579549" y="4293"/>
                </a:cubicBezTo>
                <a:cubicBezTo>
                  <a:pt x="536619" y="8586"/>
                  <a:pt x="609599" y="148108"/>
                  <a:pt x="566670" y="158840"/>
                </a:cubicBezTo>
                <a:cubicBezTo>
                  <a:pt x="523741" y="169572"/>
                  <a:pt x="386366" y="60102"/>
                  <a:pt x="321972" y="68688"/>
                </a:cubicBezTo>
                <a:cubicBezTo>
                  <a:pt x="257578" y="77274"/>
                  <a:pt x="233966" y="199623"/>
                  <a:pt x="180304" y="210355"/>
                </a:cubicBezTo>
                <a:cubicBezTo>
                  <a:pt x="126642" y="221087"/>
                  <a:pt x="63321" y="177084"/>
                  <a:pt x="0" y="133082"/>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7" name="Rak pil 26"/>
          <p:cNvCxnSpPr/>
          <p:nvPr/>
        </p:nvCxnSpPr>
        <p:spPr>
          <a:xfrm rot="16200000" flipH="1">
            <a:off x="500034" y="1643050"/>
            <a:ext cx="571504"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8" name="Rak 27"/>
          <p:cNvCxnSpPr/>
          <p:nvPr/>
        </p:nvCxnSpPr>
        <p:spPr>
          <a:xfrm rot="10800000">
            <a:off x="2357422" y="2928934"/>
            <a:ext cx="214314"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29" name="Rak 28"/>
          <p:cNvCxnSpPr/>
          <p:nvPr/>
        </p:nvCxnSpPr>
        <p:spPr>
          <a:xfrm rot="10800000">
            <a:off x="1643042" y="2500306"/>
            <a:ext cx="214314"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30" name="Rak 29"/>
          <p:cNvCxnSpPr/>
          <p:nvPr/>
        </p:nvCxnSpPr>
        <p:spPr>
          <a:xfrm rot="10800000">
            <a:off x="1285852" y="2285992"/>
            <a:ext cx="214314"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31" name="Rak 30"/>
          <p:cNvCxnSpPr/>
          <p:nvPr/>
        </p:nvCxnSpPr>
        <p:spPr>
          <a:xfrm rot="10800000">
            <a:off x="2000232" y="2714620"/>
            <a:ext cx="214314"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32" name="Rak 31"/>
          <p:cNvCxnSpPr/>
          <p:nvPr/>
        </p:nvCxnSpPr>
        <p:spPr>
          <a:xfrm rot="10800000">
            <a:off x="1000100" y="2071678"/>
            <a:ext cx="214314"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33" name="Frihandsfigur 32"/>
          <p:cNvSpPr/>
          <p:nvPr/>
        </p:nvSpPr>
        <p:spPr>
          <a:xfrm>
            <a:off x="654677" y="2176530"/>
            <a:ext cx="285481" cy="682580"/>
          </a:xfrm>
          <a:custGeom>
            <a:avLst/>
            <a:gdLst>
              <a:gd name="connsiteX0" fmla="*/ 208208 w 285481"/>
              <a:gd name="connsiteY0" fmla="*/ 0 h 682580"/>
              <a:gd name="connsiteX1" fmla="*/ 79419 w 285481"/>
              <a:gd name="connsiteY1" fmla="*/ 218940 h 682580"/>
              <a:gd name="connsiteX2" fmla="*/ 233965 w 285481"/>
              <a:gd name="connsiteY2" fmla="*/ 257577 h 682580"/>
              <a:gd name="connsiteX3" fmla="*/ 2146 w 285481"/>
              <a:gd name="connsiteY3" fmla="*/ 515155 h 682580"/>
              <a:gd name="connsiteX4" fmla="*/ 221086 w 285481"/>
              <a:gd name="connsiteY4" fmla="*/ 656822 h 682580"/>
              <a:gd name="connsiteX5" fmla="*/ 221086 w 285481"/>
              <a:gd name="connsiteY5" fmla="*/ 656822 h 682580"/>
              <a:gd name="connsiteX6" fmla="*/ 285481 w 285481"/>
              <a:gd name="connsiteY6" fmla="*/ 682580 h 6825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481" h="682580">
                <a:moveTo>
                  <a:pt x="208208" y="0"/>
                </a:moveTo>
                <a:cubicBezTo>
                  <a:pt x="141667" y="88005"/>
                  <a:pt x="75126" y="176011"/>
                  <a:pt x="79419" y="218940"/>
                </a:cubicBezTo>
                <a:cubicBezTo>
                  <a:pt x="83712" y="261869"/>
                  <a:pt x="246844" y="208208"/>
                  <a:pt x="233965" y="257577"/>
                </a:cubicBezTo>
                <a:cubicBezTo>
                  <a:pt x="221086" y="306946"/>
                  <a:pt x="4292" y="448614"/>
                  <a:pt x="2146" y="515155"/>
                </a:cubicBezTo>
                <a:cubicBezTo>
                  <a:pt x="0" y="581696"/>
                  <a:pt x="221086" y="656822"/>
                  <a:pt x="221086" y="656822"/>
                </a:cubicBezTo>
                <a:lnTo>
                  <a:pt x="221086" y="656822"/>
                </a:lnTo>
                <a:lnTo>
                  <a:pt x="285481" y="682580"/>
                </a:ln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34" name="Rak pil 33"/>
          <p:cNvCxnSpPr/>
          <p:nvPr/>
        </p:nvCxnSpPr>
        <p:spPr>
          <a:xfrm rot="10800000">
            <a:off x="2000232" y="3286124"/>
            <a:ext cx="71438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 name="Rak 34"/>
          <p:cNvCxnSpPr/>
          <p:nvPr/>
        </p:nvCxnSpPr>
        <p:spPr>
          <a:xfrm rot="10800000">
            <a:off x="1071538" y="2928934"/>
            <a:ext cx="214314"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36" name="Rak 35"/>
          <p:cNvCxnSpPr/>
          <p:nvPr/>
        </p:nvCxnSpPr>
        <p:spPr>
          <a:xfrm rot="10800000">
            <a:off x="1428728" y="3143248"/>
            <a:ext cx="285752"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37" name="Frihandsfigur 36"/>
          <p:cNvSpPr/>
          <p:nvPr/>
        </p:nvSpPr>
        <p:spPr>
          <a:xfrm>
            <a:off x="1493949" y="2382592"/>
            <a:ext cx="403538" cy="837126"/>
          </a:xfrm>
          <a:custGeom>
            <a:avLst/>
            <a:gdLst>
              <a:gd name="connsiteX0" fmla="*/ 270457 w 403538"/>
              <a:gd name="connsiteY0" fmla="*/ 837126 h 837126"/>
              <a:gd name="connsiteX1" fmla="*/ 12879 w 403538"/>
              <a:gd name="connsiteY1" fmla="*/ 605307 h 837126"/>
              <a:gd name="connsiteX2" fmla="*/ 347730 w 403538"/>
              <a:gd name="connsiteY2" fmla="*/ 528033 h 837126"/>
              <a:gd name="connsiteX3" fmla="*/ 128789 w 403538"/>
              <a:gd name="connsiteY3" fmla="*/ 257577 h 837126"/>
              <a:gd name="connsiteX4" fmla="*/ 386366 w 403538"/>
              <a:gd name="connsiteY4" fmla="*/ 206062 h 837126"/>
              <a:gd name="connsiteX5" fmla="*/ 231820 w 403538"/>
              <a:gd name="connsiteY5" fmla="*/ 0 h 8371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3538" h="837126">
                <a:moveTo>
                  <a:pt x="270457" y="837126"/>
                </a:moveTo>
                <a:cubicBezTo>
                  <a:pt x="135228" y="746974"/>
                  <a:pt x="0" y="656822"/>
                  <a:pt x="12879" y="605307"/>
                </a:cubicBezTo>
                <a:cubicBezTo>
                  <a:pt x="25758" y="553792"/>
                  <a:pt x="328412" y="585988"/>
                  <a:pt x="347730" y="528033"/>
                </a:cubicBezTo>
                <a:cubicBezTo>
                  <a:pt x="367048" y="470078"/>
                  <a:pt x="122350" y="311239"/>
                  <a:pt x="128789" y="257577"/>
                </a:cubicBezTo>
                <a:cubicBezTo>
                  <a:pt x="135228" y="203915"/>
                  <a:pt x="369194" y="248992"/>
                  <a:pt x="386366" y="206062"/>
                </a:cubicBezTo>
                <a:cubicBezTo>
                  <a:pt x="403538" y="163132"/>
                  <a:pt x="317679" y="81566"/>
                  <a:pt x="231820"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8" name="textruta 37"/>
          <p:cNvSpPr txBox="1"/>
          <p:nvPr/>
        </p:nvSpPr>
        <p:spPr>
          <a:xfrm>
            <a:off x="3643306" y="3286124"/>
            <a:ext cx="324128" cy="369332"/>
          </a:xfrm>
          <a:prstGeom prst="rect">
            <a:avLst/>
          </a:prstGeom>
          <a:noFill/>
        </p:spPr>
        <p:txBody>
          <a:bodyPr wrap="none" rtlCol="0">
            <a:spAutoFit/>
          </a:bodyPr>
          <a:lstStyle/>
          <a:p>
            <a:r>
              <a:rPr lang="sv-SE" b="1" dirty="0"/>
              <a:t>A</a:t>
            </a:r>
          </a:p>
        </p:txBody>
      </p:sp>
      <p:sp>
        <p:nvSpPr>
          <p:cNvPr id="39" name="textruta 38"/>
          <p:cNvSpPr txBox="1"/>
          <p:nvPr/>
        </p:nvSpPr>
        <p:spPr>
          <a:xfrm>
            <a:off x="928662" y="1071546"/>
            <a:ext cx="314510" cy="369332"/>
          </a:xfrm>
          <a:prstGeom prst="rect">
            <a:avLst/>
          </a:prstGeom>
          <a:noFill/>
        </p:spPr>
        <p:txBody>
          <a:bodyPr wrap="none" rtlCol="0">
            <a:spAutoFit/>
          </a:bodyPr>
          <a:lstStyle/>
          <a:p>
            <a:r>
              <a:rPr lang="sv-SE" b="1" dirty="0"/>
              <a:t>B</a:t>
            </a:r>
          </a:p>
        </p:txBody>
      </p:sp>
      <p:sp>
        <p:nvSpPr>
          <p:cNvPr id="40" name="Multiplicera 39"/>
          <p:cNvSpPr/>
          <p:nvPr/>
        </p:nvSpPr>
        <p:spPr>
          <a:xfrm flipV="1">
            <a:off x="1571604" y="378619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1" name="Ellips 40"/>
          <p:cNvSpPr/>
          <p:nvPr/>
        </p:nvSpPr>
        <p:spPr>
          <a:xfrm>
            <a:off x="714348" y="578645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2" name="Ellips 41"/>
          <p:cNvSpPr/>
          <p:nvPr/>
        </p:nvSpPr>
        <p:spPr>
          <a:xfrm>
            <a:off x="714348" y="607220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3" name="Likbent triangel 42"/>
          <p:cNvSpPr/>
          <p:nvPr/>
        </p:nvSpPr>
        <p:spPr>
          <a:xfrm>
            <a:off x="1000100" y="542926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44" name="Bildobjekt 43" descr="Boll.png"/>
          <p:cNvPicPr>
            <a:picLocks noChangeAspect="1"/>
          </p:cNvPicPr>
          <p:nvPr/>
        </p:nvPicPr>
        <p:blipFill>
          <a:blip r:embed="rId5" cstate="print"/>
          <a:stretch>
            <a:fillRect/>
          </a:stretch>
        </p:blipFill>
        <p:spPr>
          <a:xfrm>
            <a:off x="1000100" y="5715016"/>
            <a:ext cx="60955" cy="85337"/>
          </a:xfrm>
          <a:prstGeom prst="rect">
            <a:avLst/>
          </a:prstGeom>
        </p:spPr>
      </p:pic>
      <p:pic>
        <p:nvPicPr>
          <p:cNvPr id="45" name="Bildobjekt 44" descr="Boll.png"/>
          <p:cNvPicPr>
            <a:picLocks noChangeAspect="1"/>
          </p:cNvPicPr>
          <p:nvPr/>
        </p:nvPicPr>
        <p:blipFill>
          <a:blip r:embed="rId5" cstate="print"/>
          <a:stretch>
            <a:fillRect/>
          </a:stretch>
        </p:blipFill>
        <p:spPr>
          <a:xfrm>
            <a:off x="1142976" y="5643578"/>
            <a:ext cx="60955" cy="85337"/>
          </a:xfrm>
          <a:prstGeom prst="rect">
            <a:avLst/>
          </a:prstGeom>
        </p:spPr>
      </p:pic>
      <p:pic>
        <p:nvPicPr>
          <p:cNvPr id="46" name="Bildobjekt 45" descr="Boll.png"/>
          <p:cNvPicPr>
            <a:picLocks noChangeAspect="1"/>
          </p:cNvPicPr>
          <p:nvPr/>
        </p:nvPicPr>
        <p:blipFill>
          <a:blip r:embed="rId5" cstate="print"/>
          <a:stretch>
            <a:fillRect/>
          </a:stretch>
        </p:blipFill>
        <p:spPr>
          <a:xfrm>
            <a:off x="1142976" y="5786454"/>
            <a:ext cx="60955" cy="85337"/>
          </a:xfrm>
          <a:prstGeom prst="rect">
            <a:avLst/>
          </a:prstGeom>
        </p:spPr>
      </p:pic>
      <p:pic>
        <p:nvPicPr>
          <p:cNvPr id="47" name="Bildobjekt 46" descr="Boll.png"/>
          <p:cNvPicPr>
            <a:picLocks noChangeAspect="1"/>
          </p:cNvPicPr>
          <p:nvPr/>
        </p:nvPicPr>
        <p:blipFill>
          <a:blip r:embed="rId5" cstate="print"/>
          <a:stretch>
            <a:fillRect/>
          </a:stretch>
        </p:blipFill>
        <p:spPr>
          <a:xfrm>
            <a:off x="1071538" y="6072206"/>
            <a:ext cx="60955" cy="85337"/>
          </a:xfrm>
          <a:prstGeom prst="rect">
            <a:avLst/>
          </a:prstGeom>
        </p:spPr>
      </p:pic>
      <p:pic>
        <p:nvPicPr>
          <p:cNvPr id="48" name="Bildobjekt 47" descr="Boll.png"/>
          <p:cNvPicPr>
            <a:picLocks noChangeAspect="1"/>
          </p:cNvPicPr>
          <p:nvPr/>
        </p:nvPicPr>
        <p:blipFill>
          <a:blip r:embed="rId5" cstate="print"/>
          <a:stretch>
            <a:fillRect/>
          </a:stretch>
        </p:blipFill>
        <p:spPr>
          <a:xfrm>
            <a:off x="1071538" y="5929330"/>
            <a:ext cx="60955" cy="85337"/>
          </a:xfrm>
          <a:prstGeom prst="rect">
            <a:avLst/>
          </a:prstGeom>
        </p:spPr>
      </p:pic>
      <p:sp>
        <p:nvSpPr>
          <p:cNvPr id="49" name="Likbent triangel 48"/>
          <p:cNvSpPr/>
          <p:nvPr/>
        </p:nvSpPr>
        <p:spPr>
          <a:xfrm>
            <a:off x="1428728" y="385762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0" name="Multiplicera 49"/>
          <p:cNvSpPr/>
          <p:nvPr/>
        </p:nvSpPr>
        <p:spPr>
          <a:xfrm flipV="1">
            <a:off x="1928794" y="378619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1" name="Multiplicera 50"/>
          <p:cNvSpPr/>
          <p:nvPr/>
        </p:nvSpPr>
        <p:spPr>
          <a:xfrm flipV="1">
            <a:off x="1714480" y="378619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2" name="Likbent triangel 51"/>
          <p:cNvSpPr/>
          <p:nvPr/>
        </p:nvSpPr>
        <p:spPr>
          <a:xfrm>
            <a:off x="857224" y="371475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3" name="Likbent triangel 52"/>
          <p:cNvSpPr/>
          <p:nvPr/>
        </p:nvSpPr>
        <p:spPr>
          <a:xfrm>
            <a:off x="857224" y="407194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54" name="Rak pil 53"/>
          <p:cNvCxnSpPr/>
          <p:nvPr/>
        </p:nvCxnSpPr>
        <p:spPr>
          <a:xfrm rot="10800000">
            <a:off x="857224" y="3571876"/>
            <a:ext cx="571504" cy="28575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5" name="Rak pil 54"/>
          <p:cNvCxnSpPr/>
          <p:nvPr/>
        </p:nvCxnSpPr>
        <p:spPr>
          <a:xfrm rot="5400000">
            <a:off x="321439" y="3893347"/>
            <a:ext cx="64294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6" name="Ellips 55"/>
          <p:cNvSpPr/>
          <p:nvPr/>
        </p:nvSpPr>
        <p:spPr>
          <a:xfrm>
            <a:off x="1928794" y="507207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57" name="Bildobjekt 56" descr="Boll.png"/>
          <p:cNvPicPr>
            <a:picLocks noChangeAspect="1"/>
          </p:cNvPicPr>
          <p:nvPr/>
        </p:nvPicPr>
        <p:blipFill>
          <a:blip r:embed="rId5" cstate="print"/>
          <a:stretch>
            <a:fillRect/>
          </a:stretch>
        </p:blipFill>
        <p:spPr>
          <a:xfrm>
            <a:off x="1857356" y="5072074"/>
            <a:ext cx="60955" cy="85337"/>
          </a:xfrm>
          <a:prstGeom prst="rect">
            <a:avLst/>
          </a:prstGeom>
        </p:spPr>
      </p:pic>
      <p:sp>
        <p:nvSpPr>
          <p:cNvPr id="58" name="Frihandsfigur 57"/>
          <p:cNvSpPr/>
          <p:nvPr/>
        </p:nvSpPr>
        <p:spPr>
          <a:xfrm>
            <a:off x="953037" y="5267459"/>
            <a:ext cx="914400" cy="180304"/>
          </a:xfrm>
          <a:custGeom>
            <a:avLst/>
            <a:gdLst>
              <a:gd name="connsiteX0" fmla="*/ 0 w 914400"/>
              <a:gd name="connsiteY0" fmla="*/ 180304 h 180304"/>
              <a:gd name="connsiteX1" fmla="*/ 77273 w 914400"/>
              <a:gd name="connsiteY1" fmla="*/ 154547 h 180304"/>
              <a:gd name="connsiteX2" fmla="*/ 141667 w 914400"/>
              <a:gd name="connsiteY2" fmla="*/ 64395 h 180304"/>
              <a:gd name="connsiteX3" fmla="*/ 412124 w 914400"/>
              <a:gd name="connsiteY3" fmla="*/ 115910 h 180304"/>
              <a:gd name="connsiteX4" fmla="*/ 489397 w 914400"/>
              <a:gd name="connsiteY4" fmla="*/ 25758 h 180304"/>
              <a:gd name="connsiteX5" fmla="*/ 695459 w 914400"/>
              <a:gd name="connsiteY5" fmla="*/ 128789 h 180304"/>
              <a:gd name="connsiteX6" fmla="*/ 914400 w 914400"/>
              <a:gd name="connsiteY6" fmla="*/ 0 h 180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 h="180304">
                <a:moveTo>
                  <a:pt x="0" y="180304"/>
                </a:moveTo>
                <a:cubicBezTo>
                  <a:pt x="26831" y="177084"/>
                  <a:pt x="53662" y="173865"/>
                  <a:pt x="77273" y="154547"/>
                </a:cubicBezTo>
                <a:cubicBezTo>
                  <a:pt x="100884" y="135229"/>
                  <a:pt x="85859" y="70835"/>
                  <a:pt x="141667" y="64395"/>
                </a:cubicBezTo>
                <a:cubicBezTo>
                  <a:pt x="197476" y="57956"/>
                  <a:pt x="354169" y="122350"/>
                  <a:pt x="412124" y="115910"/>
                </a:cubicBezTo>
                <a:cubicBezTo>
                  <a:pt x="470079" y="109471"/>
                  <a:pt x="442175" y="23612"/>
                  <a:pt x="489397" y="25758"/>
                </a:cubicBezTo>
                <a:cubicBezTo>
                  <a:pt x="536619" y="27904"/>
                  <a:pt x="624625" y="133082"/>
                  <a:pt x="695459" y="128789"/>
                </a:cubicBezTo>
                <a:cubicBezTo>
                  <a:pt x="766293" y="124496"/>
                  <a:pt x="840346" y="62248"/>
                  <a:pt x="914400"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59" name="Rak 58"/>
          <p:cNvCxnSpPr/>
          <p:nvPr/>
        </p:nvCxnSpPr>
        <p:spPr>
          <a:xfrm rot="10800000">
            <a:off x="1571604" y="4857760"/>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60" name="Rak 59"/>
          <p:cNvCxnSpPr/>
          <p:nvPr/>
        </p:nvCxnSpPr>
        <p:spPr>
          <a:xfrm rot="10800000">
            <a:off x="857224" y="4429132"/>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61" name="Rak 60"/>
          <p:cNvCxnSpPr/>
          <p:nvPr/>
        </p:nvCxnSpPr>
        <p:spPr>
          <a:xfrm rot="10800000">
            <a:off x="1214414" y="4643446"/>
            <a:ext cx="214314" cy="142876"/>
          </a:xfrm>
          <a:prstGeom prst="line">
            <a:avLst/>
          </a:prstGeom>
        </p:spPr>
        <p:style>
          <a:lnRef idx="1">
            <a:schemeClr val="dk1"/>
          </a:lnRef>
          <a:fillRef idx="0">
            <a:schemeClr val="dk1"/>
          </a:fillRef>
          <a:effectRef idx="0">
            <a:schemeClr val="dk1"/>
          </a:effectRef>
          <a:fontRef idx="minor">
            <a:schemeClr val="tx1"/>
          </a:fontRef>
        </p:style>
      </p:cxnSp>
      <p:sp>
        <p:nvSpPr>
          <p:cNvPr id="62" name="Multiplicera 61"/>
          <p:cNvSpPr/>
          <p:nvPr/>
        </p:nvSpPr>
        <p:spPr>
          <a:xfrm flipV="1">
            <a:off x="571472"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3" name="Frihandsfigur 62"/>
          <p:cNvSpPr/>
          <p:nvPr/>
        </p:nvSpPr>
        <p:spPr>
          <a:xfrm>
            <a:off x="680434" y="4572000"/>
            <a:ext cx="774879" cy="321972"/>
          </a:xfrm>
          <a:custGeom>
            <a:avLst/>
            <a:gdLst>
              <a:gd name="connsiteX0" fmla="*/ 40783 w 774879"/>
              <a:gd name="connsiteY0" fmla="*/ 0 h 321972"/>
              <a:gd name="connsiteX1" fmla="*/ 40783 w 774879"/>
              <a:gd name="connsiteY1" fmla="*/ 193183 h 321972"/>
              <a:gd name="connsiteX2" fmla="*/ 285481 w 774879"/>
              <a:gd name="connsiteY2" fmla="*/ 103031 h 321972"/>
              <a:gd name="connsiteX3" fmla="*/ 375634 w 774879"/>
              <a:gd name="connsiteY3" fmla="*/ 257577 h 321972"/>
              <a:gd name="connsiteX4" fmla="*/ 633211 w 774879"/>
              <a:gd name="connsiteY4" fmla="*/ 193183 h 321972"/>
              <a:gd name="connsiteX5" fmla="*/ 774879 w 774879"/>
              <a:gd name="connsiteY5" fmla="*/ 321972 h 321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74879" h="321972">
                <a:moveTo>
                  <a:pt x="40783" y="0"/>
                </a:moveTo>
                <a:cubicBezTo>
                  <a:pt x="20391" y="88005"/>
                  <a:pt x="0" y="176011"/>
                  <a:pt x="40783" y="193183"/>
                </a:cubicBezTo>
                <a:cubicBezTo>
                  <a:pt x="81566" y="210355"/>
                  <a:pt x="229673" y="92299"/>
                  <a:pt x="285481" y="103031"/>
                </a:cubicBezTo>
                <a:cubicBezTo>
                  <a:pt x="341289" y="113763"/>
                  <a:pt x="317679" y="242552"/>
                  <a:pt x="375634" y="257577"/>
                </a:cubicBezTo>
                <a:cubicBezTo>
                  <a:pt x="433589" y="272602"/>
                  <a:pt x="566670" y="182451"/>
                  <a:pt x="633211" y="193183"/>
                </a:cubicBezTo>
                <a:cubicBezTo>
                  <a:pt x="699752" y="203915"/>
                  <a:pt x="737315" y="262943"/>
                  <a:pt x="774879" y="321972"/>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Tree>
    <p:extLst>
      <p:ext uri="{BB962C8B-B14F-4D97-AF65-F5344CB8AC3E}">
        <p14:creationId xmlns:p14="http://schemas.microsoft.com/office/powerpoint/2010/main" val="15398694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6" y="152245"/>
            <a:ext cx="4747953" cy="1325563"/>
          </a:xfrm>
        </p:spPr>
        <p:txBody>
          <a:bodyPr>
            <a:normAutofit/>
          </a:bodyPr>
          <a:lstStyle/>
          <a:p>
            <a:r>
              <a:rPr lang="sv-SE" sz="2800" dirty="0" smtClean="0">
                <a:solidFill>
                  <a:srgbClr val="990033"/>
                </a:solidFill>
                <a:latin typeface="Book Antiqua" panose="02040602050305030304" pitchFamily="18" charset="0"/>
              </a:rPr>
              <a:t>Syfte; Skott i rörelse</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6" y="1491749"/>
            <a:ext cx="4923700" cy="2339102"/>
          </a:xfrm>
          <a:prstGeom prst="rect">
            <a:avLst/>
          </a:prstGeom>
          <a:noFill/>
        </p:spPr>
        <p:txBody>
          <a:bodyPr wrap="square" rtlCol="0">
            <a:spAutoFit/>
          </a:bodyPr>
          <a:lstStyle/>
          <a:p>
            <a:r>
              <a:rPr lang="sv-SE" sz="1600" dirty="0">
                <a:latin typeface="Book Antiqua" panose="02040602050305030304" pitchFamily="18" charset="0"/>
              </a:rPr>
              <a:t>1. Vikten av att behärska de tre ”</a:t>
            </a:r>
            <a:r>
              <a:rPr lang="sv-SE" sz="1600" dirty="0" smtClean="0">
                <a:latin typeface="Book Antiqua" panose="02040602050305030304" pitchFamily="18" charset="0"/>
              </a:rPr>
              <a:t>grundskotten</a:t>
            </a:r>
            <a:r>
              <a:rPr lang="sv-SE" sz="1600" dirty="0">
                <a:latin typeface="Book Antiqua" panose="02040602050305030304" pitchFamily="18" charset="0"/>
              </a:rPr>
              <a:t>” kan inte  överdrivas. Denna övningen påminner om masken fast det är en passning och ett visst skott från specifika ställen.</a:t>
            </a:r>
          </a:p>
          <a:p>
            <a:r>
              <a:rPr lang="sv-SE" sz="1600" dirty="0">
                <a:latin typeface="Book Antiqua" panose="02040602050305030304" pitchFamily="18" charset="0"/>
              </a:rPr>
              <a:t>Handledsskott i slottet, dragskott från kanten och kombiskott från distans. Glöm inte att köra från bägge håll och be dem gärna testa backhand i slottet. </a:t>
            </a:r>
          </a:p>
          <a:p>
            <a:endParaRPr lang="sv-SE" sz="1600" dirty="0">
              <a:latin typeface="Book Antiqua" panose="02040602050305030304" pitchFamily="18" charset="0"/>
            </a:endParaRPr>
          </a:p>
          <a:p>
            <a:pPr lvl="0"/>
            <a:endParaRPr lang="sv-SE" dirty="0">
              <a:solidFill>
                <a:schemeClr val="bg1">
                  <a:lumMod val="50000"/>
                </a:schemeClr>
              </a:solidFill>
              <a:latin typeface="Book Antiqua" panose="02040602050305030304" pitchFamily="18" charset="0"/>
            </a:endParaRPr>
          </a:p>
        </p:txBody>
      </p:sp>
      <p:cxnSp>
        <p:nvCxnSpPr>
          <p:cNvPr id="8" name="Rak 7"/>
          <p:cNvCxnSpPr/>
          <p:nvPr/>
        </p:nvCxnSpPr>
        <p:spPr>
          <a:xfrm rot="16200000" flipH="1">
            <a:off x="3071802" y="5715016"/>
            <a:ext cx="285752" cy="285752"/>
          </a:xfrm>
          <a:prstGeom prst="line">
            <a:avLst/>
          </a:prstGeom>
          <a:ln/>
        </p:spPr>
        <p:style>
          <a:lnRef idx="1">
            <a:schemeClr val="dk1"/>
          </a:lnRef>
          <a:fillRef idx="0">
            <a:schemeClr val="dk1"/>
          </a:fillRef>
          <a:effectRef idx="0">
            <a:schemeClr val="dk1"/>
          </a:effectRef>
          <a:fontRef idx="minor">
            <a:schemeClr val="tx1"/>
          </a:fontRef>
        </p:style>
      </p:cxnSp>
      <p:pic>
        <p:nvPicPr>
          <p:cNvPr id="9" name="Bildobjekt 8" descr="Skott.png"/>
          <p:cNvPicPr>
            <a:picLocks noChangeAspect="1"/>
          </p:cNvPicPr>
          <p:nvPr/>
        </p:nvPicPr>
        <p:blipFill>
          <a:blip r:embed="rId4" cstate="print"/>
          <a:stretch>
            <a:fillRect/>
          </a:stretch>
        </p:blipFill>
        <p:spPr>
          <a:xfrm rot="-480000">
            <a:off x="2176549" y="1663147"/>
            <a:ext cx="324000" cy="503234"/>
          </a:xfrm>
          <a:prstGeom prst="rect">
            <a:avLst/>
          </a:prstGeom>
        </p:spPr>
      </p:pic>
      <p:sp>
        <p:nvSpPr>
          <p:cNvPr id="10" name="textruta 9"/>
          <p:cNvSpPr txBox="1"/>
          <p:nvPr/>
        </p:nvSpPr>
        <p:spPr>
          <a:xfrm>
            <a:off x="4714876" y="3815169"/>
            <a:ext cx="5277022" cy="1815882"/>
          </a:xfrm>
          <a:prstGeom prst="rect">
            <a:avLst/>
          </a:prstGeom>
          <a:noFill/>
        </p:spPr>
        <p:txBody>
          <a:bodyPr wrap="square" rtlCol="0">
            <a:spAutoFit/>
          </a:bodyPr>
          <a:lstStyle/>
          <a:p>
            <a:pPr lvl="0"/>
            <a:r>
              <a:rPr lang="sv-SE" sz="1600" dirty="0">
                <a:latin typeface="Book Antiqua" panose="02040602050305030304" pitchFamily="18" charset="0"/>
              </a:rPr>
              <a:t>2. Två mot en med överlämning och skott är det många som gör under uppvärmningen. Försvararna passar till en av anfallarna som tar med bollen och gör en överlämning. Efter detta så blir det två mot en. När man har gjort övningen så flyttar man ett steg åt höger.</a:t>
            </a:r>
          </a:p>
          <a:p>
            <a:pPr lvl="0"/>
            <a:r>
              <a:rPr lang="sv-SE" sz="1600" dirty="0">
                <a:latin typeface="Book Antiqua" panose="02040602050305030304" pitchFamily="18" charset="0"/>
              </a:rPr>
              <a:t>Tänk på att inte ha försvararna rakt bakom mål för att inte riskera att någon blir träffad.</a:t>
            </a:r>
            <a:endParaRPr lang="sv-SE" dirty="0">
              <a:latin typeface="Book Antiqua" panose="02040602050305030304" pitchFamily="18" charset="0"/>
            </a:endParaRPr>
          </a:p>
        </p:txBody>
      </p:sp>
      <p:sp>
        <p:nvSpPr>
          <p:cNvPr id="11" name="Likbent triangel 10"/>
          <p:cNvSpPr/>
          <p:nvPr/>
        </p:nvSpPr>
        <p:spPr>
          <a:xfrm>
            <a:off x="1000100" y="585789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2" name="Likbent triangel 11"/>
          <p:cNvSpPr/>
          <p:nvPr/>
        </p:nvSpPr>
        <p:spPr>
          <a:xfrm>
            <a:off x="3357554"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3" name="Multiplicera 12"/>
          <p:cNvSpPr/>
          <p:nvPr/>
        </p:nvSpPr>
        <p:spPr>
          <a:xfrm flipV="1">
            <a:off x="642910" y="10001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4" name="Bildobjekt 13" descr="Boll.png"/>
          <p:cNvPicPr>
            <a:picLocks noChangeAspect="1"/>
          </p:cNvPicPr>
          <p:nvPr/>
        </p:nvPicPr>
        <p:blipFill>
          <a:blip r:embed="rId5" cstate="print"/>
          <a:stretch>
            <a:fillRect/>
          </a:stretch>
        </p:blipFill>
        <p:spPr>
          <a:xfrm>
            <a:off x="1142976" y="1357298"/>
            <a:ext cx="60955" cy="85337"/>
          </a:xfrm>
          <a:prstGeom prst="rect">
            <a:avLst/>
          </a:prstGeom>
        </p:spPr>
      </p:pic>
      <p:sp>
        <p:nvSpPr>
          <p:cNvPr id="15" name="Multiplicera 14"/>
          <p:cNvSpPr/>
          <p:nvPr/>
        </p:nvSpPr>
        <p:spPr>
          <a:xfrm flipV="1">
            <a:off x="785786" y="58578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Ellips 15"/>
          <p:cNvSpPr/>
          <p:nvPr/>
        </p:nvSpPr>
        <p:spPr>
          <a:xfrm>
            <a:off x="3428992" y="592933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Multiplicera 16"/>
          <p:cNvSpPr/>
          <p:nvPr/>
        </p:nvSpPr>
        <p:spPr>
          <a:xfrm flipV="1">
            <a:off x="795310" y="11525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Multiplicera 17"/>
          <p:cNvSpPr/>
          <p:nvPr/>
        </p:nvSpPr>
        <p:spPr>
          <a:xfrm flipV="1">
            <a:off x="947710" y="13049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Multiplicera 18"/>
          <p:cNvSpPr/>
          <p:nvPr/>
        </p:nvSpPr>
        <p:spPr>
          <a:xfrm flipV="1">
            <a:off x="4071934"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Multiplicera 19"/>
          <p:cNvSpPr/>
          <p:nvPr/>
        </p:nvSpPr>
        <p:spPr>
          <a:xfrm flipV="1">
            <a:off x="3500430" y="9286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1" name="Multiplicera 20"/>
          <p:cNvSpPr/>
          <p:nvPr/>
        </p:nvSpPr>
        <p:spPr>
          <a:xfrm flipV="1">
            <a:off x="3500430" y="11429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Multiplicera 21"/>
          <p:cNvSpPr/>
          <p:nvPr/>
        </p:nvSpPr>
        <p:spPr>
          <a:xfrm flipV="1">
            <a:off x="3500430" y="14287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3" name="Likbent triangel 22"/>
          <p:cNvSpPr/>
          <p:nvPr/>
        </p:nvSpPr>
        <p:spPr>
          <a:xfrm>
            <a:off x="2428860" y="207167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24" name="Bildobjekt 23" descr="Boll.png"/>
          <p:cNvPicPr>
            <a:picLocks noChangeAspect="1"/>
          </p:cNvPicPr>
          <p:nvPr/>
        </p:nvPicPr>
        <p:blipFill>
          <a:blip r:embed="rId5" cstate="print"/>
          <a:stretch>
            <a:fillRect/>
          </a:stretch>
        </p:blipFill>
        <p:spPr>
          <a:xfrm>
            <a:off x="857224" y="1000108"/>
            <a:ext cx="60955" cy="85337"/>
          </a:xfrm>
          <a:prstGeom prst="rect">
            <a:avLst/>
          </a:prstGeom>
        </p:spPr>
      </p:pic>
      <p:pic>
        <p:nvPicPr>
          <p:cNvPr id="25" name="Bildobjekt 24" descr="Boll.png"/>
          <p:cNvPicPr>
            <a:picLocks noChangeAspect="1"/>
          </p:cNvPicPr>
          <p:nvPr/>
        </p:nvPicPr>
        <p:blipFill>
          <a:blip r:embed="rId5" cstate="print"/>
          <a:stretch>
            <a:fillRect/>
          </a:stretch>
        </p:blipFill>
        <p:spPr>
          <a:xfrm>
            <a:off x="1009624" y="1152508"/>
            <a:ext cx="60955" cy="85337"/>
          </a:xfrm>
          <a:prstGeom prst="rect">
            <a:avLst/>
          </a:prstGeom>
        </p:spPr>
      </p:pic>
      <p:pic>
        <p:nvPicPr>
          <p:cNvPr id="26" name="Bildobjekt 25" descr="Boll.png"/>
          <p:cNvPicPr>
            <a:picLocks noChangeAspect="1"/>
          </p:cNvPicPr>
          <p:nvPr/>
        </p:nvPicPr>
        <p:blipFill>
          <a:blip r:embed="rId5" cstate="print"/>
          <a:stretch>
            <a:fillRect/>
          </a:stretch>
        </p:blipFill>
        <p:spPr>
          <a:xfrm>
            <a:off x="1162024" y="1071546"/>
            <a:ext cx="60955" cy="85337"/>
          </a:xfrm>
          <a:prstGeom prst="rect">
            <a:avLst/>
          </a:prstGeom>
        </p:spPr>
      </p:pic>
      <p:pic>
        <p:nvPicPr>
          <p:cNvPr id="27" name="Bildobjekt 26" descr="Boll.png"/>
          <p:cNvPicPr>
            <a:picLocks noChangeAspect="1"/>
          </p:cNvPicPr>
          <p:nvPr/>
        </p:nvPicPr>
        <p:blipFill>
          <a:blip r:embed="rId5" cstate="print"/>
          <a:stretch>
            <a:fillRect/>
          </a:stretch>
        </p:blipFill>
        <p:spPr>
          <a:xfrm>
            <a:off x="1142976" y="1223946"/>
            <a:ext cx="60955" cy="85337"/>
          </a:xfrm>
          <a:prstGeom prst="rect">
            <a:avLst/>
          </a:prstGeom>
        </p:spPr>
      </p:pic>
      <p:pic>
        <p:nvPicPr>
          <p:cNvPr id="28" name="Bildobjekt 27" descr="Boll.png"/>
          <p:cNvPicPr>
            <a:picLocks noChangeAspect="1"/>
          </p:cNvPicPr>
          <p:nvPr/>
        </p:nvPicPr>
        <p:blipFill>
          <a:blip r:embed="rId5" cstate="print"/>
          <a:stretch>
            <a:fillRect/>
          </a:stretch>
        </p:blipFill>
        <p:spPr>
          <a:xfrm>
            <a:off x="1000100" y="1000108"/>
            <a:ext cx="60955" cy="85337"/>
          </a:xfrm>
          <a:prstGeom prst="rect">
            <a:avLst/>
          </a:prstGeom>
        </p:spPr>
      </p:pic>
      <p:cxnSp>
        <p:nvCxnSpPr>
          <p:cNvPr id="29" name="Rak pil 28"/>
          <p:cNvCxnSpPr/>
          <p:nvPr/>
        </p:nvCxnSpPr>
        <p:spPr>
          <a:xfrm rot="5400000">
            <a:off x="3250397" y="2035959"/>
            <a:ext cx="64294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0" name="Likbent triangel 29"/>
          <p:cNvSpPr/>
          <p:nvPr/>
        </p:nvSpPr>
        <p:spPr>
          <a:xfrm>
            <a:off x="3286116" y="207167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31" name="Rak pil 30"/>
          <p:cNvCxnSpPr/>
          <p:nvPr/>
        </p:nvCxnSpPr>
        <p:spPr>
          <a:xfrm rot="10800000">
            <a:off x="3143240" y="2285992"/>
            <a:ext cx="35719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2" name="Rak 31"/>
          <p:cNvCxnSpPr/>
          <p:nvPr/>
        </p:nvCxnSpPr>
        <p:spPr>
          <a:xfrm>
            <a:off x="1214414" y="1500174"/>
            <a:ext cx="285752"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33" name="Rak 32"/>
          <p:cNvCxnSpPr/>
          <p:nvPr/>
        </p:nvCxnSpPr>
        <p:spPr>
          <a:xfrm>
            <a:off x="2071670" y="1857364"/>
            <a:ext cx="285752"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34" name="Rak 33"/>
          <p:cNvCxnSpPr/>
          <p:nvPr/>
        </p:nvCxnSpPr>
        <p:spPr>
          <a:xfrm>
            <a:off x="2500298" y="2000240"/>
            <a:ext cx="285752"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35" name="Rak 34"/>
          <p:cNvCxnSpPr/>
          <p:nvPr/>
        </p:nvCxnSpPr>
        <p:spPr>
          <a:xfrm>
            <a:off x="2857488" y="2143116"/>
            <a:ext cx="214314" cy="71438"/>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36" name="Rak 35"/>
          <p:cNvCxnSpPr/>
          <p:nvPr/>
        </p:nvCxnSpPr>
        <p:spPr>
          <a:xfrm>
            <a:off x="1643042" y="1714488"/>
            <a:ext cx="285752" cy="14287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37" name="Frihandsfigur 36"/>
          <p:cNvSpPr/>
          <p:nvPr/>
        </p:nvSpPr>
        <p:spPr>
          <a:xfrm>
            <a:off x="2279561" y="2228045"/>
            <a:ext cx="837126" cy="171718"/>
          </a:xfrm>
          <a:custGeom>
            <a:avLst/>
            <a:gdLst>
              <a:gd name="connsiteX0" fmla="*/ 837126 w 837126"/>
              <a:gd name="connsiteY0" fmla="*/ 38637 h 171718"/>
              <a:gd name="connsiteX1" fmla="*/ 772732 w 837126"/>
              <a:gd name="connsiteY1" fmla="*/ 167425 h 171718"/>
              <a:gd name="connsiteX2" fmla="*/ 579549 w 837126"/>
              <a:gd name="connsiteY2" fmla="*/ 12879 h 171718"/>
              <a:gd name="connsiteX3" fmla="*/ 553791 w 837126"/>
              <a:gd name="connsiteY3" fmla="*/ 103031 h 171718"/>
              <a:gd name="connsiteX4" fmla="*/ 412124 w 837126"/>
              <a:gd name="connsiteY4" fmla="*/ 25758 h 171718"/>
              <a:gd name="connsiteX5" fmla="*/ 231819 w 837126"/>
              <a:gd name="connsiteY5" fmla="*/ 103031 h 171718"/>
              <a:gd name="connsiteX6" fmla="*/ 0 w 837126"/>
              <a:gd name="connsiteY6" fmla="*/ 0 h 171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37126" h="171718">
                <a:moveTo>
                  <a:pt x="837126" y="38637"/>
                </a:moveTo>
                <a:cubicBezTo>
                  <a:pt x="826393" y="105177"/>
                  <a:pt x="815661" y="171718"/>
                  <a:pt x="772732" y="167425"/>
                </a:cubicBezTo>
                <a:cubicBezTo>
                  <a:pt x="729803" y="163132"/>
                  <a:pt x="616039" y="23611"/>
                  <a:pt x="579549" y="12879"/>
                </a:cubicBezTo>
                <a:cubicBezTo>
                  <a:pt x="543059" y="2147"/>
                  <a:pt x="581695" y="100885"/>
                  <a:pt x="553791" y="103031"/>
                </a:cubicBezTo>
                <a:cubicBezTo>
                  <a:pt x="525887" y="105177"/>
                  <a:pt x="465786" y="25758"/>
                  <a:pt x="412124" y="25758"/>
                </a:cubicBezTo>
                <a:cubicBezTo>
                  <a:pt x="358462" y="25758"/>
                  <a:pt x="300506" y="107324"/>
                  <a:pt x="231819" y="103031"/>
                </a:cubicBezTo>
                <a:cubicBezTo>
                  <a:pt x="163132" y="98738"/>
                  <a:pt x="81566" y="49369"/>
                  <a:pt x="0"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8" name="Multiplicera 37"/>
          <p:cNvSpPr/>
          <p:nvPr/>
        </p:nvSpPr>
        <p:spPr>
          <a:xfrm flipV="1">
            <a:off x="571472" y="18573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9" name="textruta 38"/>
          <p:cNvSpPr txBox="1"/>
          <p:nvPr/>
        </p:nvSpPr>
        <p:spPr>
          <a:xfrm>
            <a:off x="2786050" y="3286124"/>
            <a:ext cx="1240276" cy="369332"/>
          </a:xfrm>
          <a:prstGeom prst="rect">
            <a:avLst/>
          </a:prstGeom>
          <a:noFill/>
        </p:spPr>
        <p:txBody>
          <a:bodyPr wrap="none" rtlCol="0">
            <a:spAutoFit/>
          </a:bodyPr>
          <a:lstStyle/>
          <a:p>
            <a:r>
              <a:rPr lang="sv-SE" dirty="0"/>
              <a:t>Kombiskott</a:t>
            </a:r>
          </a:p>
        </p:txBody>
      </p:sp>
      <p:sp>
        <p:nvSpPr>
          <p:cNvPr id="40" name="textruta 39"/>
          <p:cNvSpPr txBox="1"/>
          <p:nvPr/>
        </p:nvSpPr>
        <p:spPr>
          <a:xfrm>
            <a:off x="428596" y="2071678"/>
            <a:ext cx="1081002" cy="369332"/>
          </a:xfrm>
          <a:prstGeom prst="rect">
            <a:avLst/>
          </a:prstGeom>
          <a:noFill/>
        </p:spPr>
        <p:txBody>
          <a:bodyPr wrap="none" rtlCol="0">
            <a:spAutoFit/>
          </a:bodyPr>
          <a:lstStyle/>
          <a:p>
            <a:r>
              <a:rPr lang="sv-SE" dirty="0"/>
              <a:t>Dragskott</a:t>
            </a:r>
          </a:p>
        </p:txBody>
      </p:sp>
      <p:sp>
        <p:nvSpPr>
          <p:cNvPr id="41" name="Likbent triangel 40"/>
          <p:cNvSpPr/>
          <p:nvPr/>
        </p:nvSpPr>
        <p:spPr>
          <a:xfrm>
            <a:off x="785786" y="200024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2" name="Likbent triangel 41"/>
          <p:cNvSpPr/>
          <p:nvPr/>
        </p:nvSpPr>
        <p:spPr>
          <a:xfrm>
            <a:off x="1071538" y="242886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3" name="Likbent triangel 42"/>
          <p:cNvSpPr/>
          <p:nvPr/>
        </p:nvSpPr>
        <p:spPr>
          <a:xfrm>
            <a:off x="3857620"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4" name="Likbent triangel 43"/>
          <p:cNvSpPr/>
          <p:nvPr/>
        </p:nvSpPr>
        <p:spPr>
          <a:xfrm>
            <a:off x="3286116"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45" name="Rak pil 44"/>
          <p:cNvCxnSpPr/>
          <p:nvPr/>
        </p:nvCxnSpPr>
        <p:spPr>
          <a:xfrm rot="16200000" flipH="1">
            <a:off x="571472" y="2214554"/>
            <a:ext cx="285752"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6" name="Rak pil 45"/>
          <p:cNvCxnSpPr/>
          <p:nvPr/>
        </p:nvCxnSpPr>
        <p:spPr>
          <a:xfrm rot="10800000">
            <a:off x="3643306" y="3357562"/>
            <a:ext cx="35719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7" name="Multiplicera 46"/>
          <p:cNvSpPr/>
          <p:nvPr/>
        </p:nvSpPr>
        <p:spPr>
          <a:xfrm flipV="1">
            <a:off x="714348" y="60722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8" name="Multiplicera 47"/>
          <p:cNvSpPr/>
          <p:nvPr/>
        </p:nvSpPr>
        <p:spPr>
          <a:xfrm flipV="1">
            <a:off x="857224" y="62150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9" name="Multiplicera 48"/>
          <p:cNvSpPr/>
          <p:nvPr/>
        </p:nvSpPr>
        <p:spPr>
          <a:xfrm flipV="1">
            <a:off x="3857620" y="58578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0" name="Multiplicera 49"/>
          <p:cNvSpPr/>
          <p:nvPr/>
        </p:nvSpPr>
        <p:spPr>
          <a:xfrm flipV="1">
            <a:off x="4000496" y="60722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1" name="Multiplicera 50"/>
          <p:cNvSpPr/>
          <p:nvPr/>
        </p:nvSpPr>
        <p:spPr>
          <a:xfrm flipV="1">
            <a:off x="4143372" y="62150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52" name="Bildobjekt 51" descr="Boll.png"/>
          <p:cNvPicPr>
            <a:picLocks noChangeAspect="1"/>
          </p:cNvPicPr>
          <p:nvPr/>
        </p:nvPicPr>
        <p:blipFill>
          <a:blip r:embed="rId5" cstate="print"/>
          <a:stretch>
            <a:fillRect/>
          </a:stretch>
        </p:blipFill>
        <p:spPr>
          <a:xfrm>
            <a:off x="3348030" y="6072206"/>
            <a:ext cx="60955" cy="85337"/>
          </a:xfrm>
          <a:prstGeom prst="rect">
            <a:avLst/>
          </a:prstGeom>
        </p:spPr>
      </p:pic>
      <p:pic>
        <p:nvPicPr>
          <p:cNvPr id="53" name="Bildobjekt 52" descr="Boll.png"/>
          <p:cNvPicPr>
            <a:picLocks noChangeAspect="1"/>
          </p:cNvPicPr>
          <p:nvPr/>
        </p:nvPicPr>
        <p:blipFill>
          <a:blip r:embed="rId5" cstate="print"/>
          <a:stretch>
            <a:fillRect/>
          </a:stretch>
        </p:blipFill>
        <p:spPr>
          <a:xfrm>
            <a:off x="3500430" y="6224606"/>
            <a:ext cx="60955" cy="85337"/>
          </a:xfrm>
          <a:prstGeom prst="rect">
            <a:avLst/>
          </a:prstGeom>
        </p:spPr>
      </p:pic>
      <p:pic>
        <p:nvPicPr>
          <p:cNvPr id="54" name="Bildobjekt 53" descr="Boll.png"/>
          <p:cNvPicPr>
            <a:picLocks noChangeAspect="1"/>
          </p:cNvPicPr>
          <p:nvPr/>
        </p:nvPicPr>
        <p:blipFill>
          <a:blip r:embed="rId5" cstate="print"/>
          <a:stretch>
            <a:fillRect/>
          </a:stretch>
        </p:blipFill>
        <p:spPr>
          <a:xfrm>
            <a:off x="3348989" y="6224606"/>
            <a:ext cx="60955" cy="85337"/>
          </a:xfrm>
          <a:prstGeom prst="rect">
            <a:avLst/>
          </a:prstGeom>
        </p:spPr>
      </p:pic>
      <p:pic>
        <p:nvPicPr>
          <p:cNvPr id="55" name="Bildobjekt 54" descr="Boll.png"/>
          <p:cNvPicPr>
            <a:picLocks noChangeAspect="1"/>
          </p:cNvPicPr>
          <p:nvPr/>
        </p:nvPicPr>
        <p:blipFill>
          <a:blip r:embed="rId5" cstate="print"/>
          <a:stretch>
            <a:fillRect/>
          </a:stretch>
        </p:blipFill>
        <p:spPr>
          <a:xfrm>
            <a:off x="3501389" y="6377006"/>
            <a:ext cx="60955" cy="85337"/>
          </a:xfrm>
          <a:prstGeom prst="rect">
            <a:avLst/>
          </a:prstGeom>
        </p:spPr>
      </p:pic>
      <p:pic>
        <p:nvPicPr>
          <p:cNvPr id="56" name="Bildobjekt 55" descr="Boll.png"/>
          <p:cNvPicPr>
            <a:picLocks noChangeAspect="1"/>
          </p:cNvPicPr>
          <p:nvPr/>
        </p:nvPicPr>
        <p:blipFill>
          <a:blip r:embed="rId5" cstate="print"/>
          <a:stretch>
            <a:fillRect/>
          </a:stretch>
        </p:blipFill>
        <p:spPr>
          <a:xfrm>
            <a:off x="3653789" y="6357958"/>
            <a:ext cx="60955" cy="85337"/>
          </a:xfrm>
          <a:prstGeom prst="rect">
            <a:avLst/>
          </a:prstGeom>
        </p:spPr>
      </p:pic>
      <p:sp>
        <p:nvSpPr>
          <p:cNvPr id="57" name="Ellips 56"/>
          <p:cNvSpPr/>
          <p:nvPr/>
        </p:nvSpPr>
        <p:spPr>
          <a:xfrm>
            <a:off x="3581392" y="608173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8" name="Ellips 57"/>
          <p:cNvSpPr/>
          <p:nvPr/>
        </p:nvSpPr>
        <p:spPr>
          <a:xfrm>
            <a:off x="3733792" y="623413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9" name="Likbent triangel 58"/>
          <p:cNvSpPr/>
          <p:nvPr/>
        </p:nvSpPr>
        <p:spPr>
          <a:xfrm>
            <a:off x="3857620" y="578645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60" name="Rak 59"/>
          <p:cNvCxnSpPr/>
          <p:nvPr/>
        </p:nvCxnSpPr>
        <p:spPr>
          <a:xfrm rot="16200000" flipH="1">
            <a:off x="1428728" y="4286256"/>
            <a:ext cx="285752" cy="285752"/>
          </a:xfrm>
          <a:prstGeom prst="line">
            <a:avLst/>
          </a:prstGeom>
          <a:ln/>
        </p:spPr>
        <p:style>
          <a:lnRef idx="1">
            <a:schemeClr val="dk1"/>
          </a:lnRef>
          <a:fillRef idx="0">
            <a:schemeClr val="dk1"/>
          </a:fillRef>
          <a:effectRef idx="0">
            <a:schemeClr val="dk1"/>
          </a:effectRef>
          <a:fontRef idx="minor">
            <a:schemeClr val="tx1"/>
          </a:fontRef>
        </p:style>
      </p:cxnSp>
      <p:cxnSp>
        <p:nvCxnSpPr>
          <p:cNvPr id="61" name="Rak 60"/>
          <p:cNvCxnSpPr/>
          <p:nvPr/>
        </p:nvCxnSpPr>
        <p:spPr>
          <a:xfrm rot="16200000" flipH="1">
            <a:off x="1857356" y="4643446"/>
            <a:ext cx="285752" cy="285752"/>
          </a:xfrm>
          <a:prstGeom prst="line">
            <a:avLst/>
          </a:prstGeom>
          <a:ln/>
        </p:spPr>
        <p:style>
          <a:lnRef idx="1">
            <a:schemeClr val="dk1"/>
          </a:lnRef>
          <a:fillRef idx="0">
            <a:schemeClr val="dk1"/>
          </a:fillRef>
          <a:effectRef idx="0">
            <a:schemeClr val="dk1"/>
          </a:effectRef>
          <a:fontRef idx="minor">
            <a:schemeClr val="tx1"/>
          </a:fontRef>
        </p:style>
      </p:cxnSp>
      <p:cxnSp>
        <p:nvCxnSpPr>
          <p:cNvPr id="62" name="Rak 61"/>
          <p:cNvCxnSpPr/>
          <p:nvPr/>
        </p:nvCxnSpPr>
        <p:spPr>
          <a:xfrm rot="16200000" flipH="1">
            <a:off x="2285984" y="5000636"/>
            <a:ext cx="285752" cy="285752"/>
          </a:xfrm>
          <a:prstGeom prst="line">
            <a:avLst/>
          </a:prstGeom>
          <a:ln/>
        </p:spPr>
        <p:style>
          <a:lnRef idx="1">
            <a:schemeClr val="dk1"/>
          </a:lnRef>
          <a:fillRef idx="0">
            <a:schemeClr val="dk1"/>
          </a:fillRef>
          <a:effectRef idx="0">
            <a:schemeClr val="dk1"/>
          </a:effectRef>
          <a:fontRef idx="minor">
            <a:schemeClr val="tx1"/>
          </a:fontRef>
        </p:style>
      </p:cxnSp>
      <p:cxnSp>
        <p:nvCxnSpPr>
          <p:cNvPr id="63" name="Rak 62"/>
          <p:cNvCxnSpPr/>
          <p:nvPr/>
        </p:nvCxnSpPr>
        <p:spPr>
          <a:xfrm rot="16200000" flipH="1">
            <a:off x="2714612" y="5357826"/>
            <a:ext cx="285752" cy="285752"/>
          </a:xfrm>
          <a:prstGeom prst="line">
            <a:avLst/>
          </a:prstGeom>
          <a:ln/>
        </p:spPr>
        <p:style>
          <a:lnRef idx="1">
            <a:schemeClr val="dk1"/>
          </a:lnRef>
          <a:fillRef idx="0">
            <a:schemeClr val="dk1"/>
          </a:fillRef>
          <a:effectRef idx="0">
            <a:schemeClr val="dk1"/>
          </a:effectRef>
          <a:fontRef idx="minor">
            <a:schemeClr val="tx1"/>
          </a:fontRef>
        </p:style>
      </p:cxnSp>
      <p:sp>
        <p:nvSpPr>
          <p:cNvPr id="64" name="Likbent triangel 63"/>
          <p:cNvSpPr/>
          <p:nvPr/>
        </p:nvSpPr>
        <p:spPr>
          <a:xfrm>
            <a:off x="1000100" y="442913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65" name="Likbent triangel 64"/>
          <p:cNvSpPr/>
          <p:nvPr/>
        </p:nvSpPr>
        <p:spPr>
          <a:xfrm>
            <a:off x="3643306" y="442913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66" name="Rak pil 65"/>
          <p:cNvCxnSpPr/>
          <p:nvPr/>
        </p:nvCxnSpPr>
        <p:spPr>
          <a:xfrm rot="5400000" flipH="1" flipV="1">
            <a:off x="34893" y="5107793"/>
            <a:ext cx="1643868"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7" name="Rak pil 66"/>
          <p:cNvCxnSpPr/>
          <p:nvPr/>
        </p:nvCxnSpPr>
        <p:spPr>
          <a:xfrm>
            <a:off x="1000100" y="4214818"/>
            <a:ext cx="28575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68" name="Frihandsfigur 67"/>
          <p:cNvSpPr/>
          <p:nvPr/>
        </p:nvSpPr>
        <p:spPr>
          <a:xfrm>
            <a:off x="1403797" y="4136264"/>
            <a:ext cx="1277155" cy="240407"/>
          </a:xfrm>
          <a:custGeom>
            <a:avLst/>
            <a:gdLst>
              <a:gd name="connsiteX0" fmla="*/ 0 w 1277155"/>
              <a:gd name="connsiteY0" fmla="*/ 100885 h 240407"/>
              <a:gd name="connsiteX1" fmla="*/ 257578 w 1277155"/>
              <a:gd name="connsiteY1" fmla="*/ 10733 h 240407"/>
              <a:gd name="connsiteX2" fmla="*/ 386366 w 1277155"/>
              <a:gd name="connsiteY2" fmla="*/ 165280 h 240407"/>
              <a:gd name="connsiteX3" fmla="*/ 643944 w 1277155"/>
              <a:gd name="connsiteY3" fmla="*/ 100885 h 240407"/>
              <a:gd name="connsiteX4" fmla="*/ 927279 w 1277155"/>
              <a:gd name="connsiteY4" fmla="*/ 229674 h 240407"/>
              <a:gd name="connsiteX5" fmla="*/ 1056068 w 1277155"/>
              <a:gd name="connsiteY5" fmla="*/ 165280 h 240407"/>
              <a:gd name="connsiteX6" fmla="*/ 1249251 w 1277155"/>
              <a:gd name="connsiteY6" fmla="*/ 191037 h 240407"/>
              <a:gd name="connsiteX7" fmla="*/ 1223493 w 1277155"/>
              <a:gd name="connsiteY7" fmla="*/ 191037 h 2404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77155" h="240407">
                <a:moveTo>
                  <a:pt x="0" y="100885"/>
                </a:moveTo>
                <a:cubicBezTo>
                  <a:pt x="96592" y="50442"/>
                  <a:pt x="193184" y="0"/>
                  <a:pt x="257578" y="10733"/>
                </a:cubicBezTo>
                <a:cubicBezTo>
                  <a:pt x="321972" y="21466"/>
                  <a:pt x="321972" y="150255"/>
                  <a:pt x="386366" y="165280"/>
                </a:cubicBezTo>
                <a:cubicBezTo>
                  <a:pt x="450760" y="180305"/>
                  <a:pt x="553792" y="90153"/>
                  <a:pt x="643944" y="100885"/>
                </a:cubicBezTo>
                <a:cubicBezTo>
                  <a:pt x="734096" y="111617"/>
                  <a:pt x="858592" y="218942"/>
                  <a:pt x="927279" y="229674"/>
                </a:cubicBezTo>
                <a:cubicBezTo>
                  <a:pt x="995966" y="240407"/>
                  <a:pt x="1002406" y="171719"/>
                  <a:pt x="1056068" y="165280"/>
                </a:cubicBezTo>
                <a:cubicBezTo>
                  <a:pt x="1109730" y="158841"/>
                  <a:pt x="1221347" y="186744"/>
                  <a:pt x="1249251" y="191037"/>
                </a:cubicBezTo>
                <a:cubicBezTo>
                  <a:pt x="1277155" y="195330"/>
                  <a:pt x="1250324" y="193183"/>
                  <a:pt x="1223493" y="191037"/>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69" name="Rak pil 68"/>
          <p:cNvCxnSpPr/>
          <p:nvPr/>
        </p:nvCxnSpPr>
        <p:spPr>
          <a:xfrm rot="16200000" flipV="1">
            <a:off x="3178959" y="5036355"/>
            <a:ext cx="1714512"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0" name="Rak pil 69"/>
          <p:cNvCxnSpPr/>
          <p:nvPr/>
        </p:nvCxnSpPr>
        <p:spPr>
          <a:xfrm rot="10800000">
            <a:off x="2357422" y="4143380"/>
            <a:ext cx="1571636"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71" name="textruta 70"/>
          <p:cNvSpPr txBox="1"/>
          <p:nvPr/>
        </p:nvSpPr>
        <p:spPr>
          <a:xfrm>
            <a:off x="1800071" y="2359801"/>
            <a:ext cx="1521763" cy="369332"/>
          </a:xfrm>
          <a:prstGeom prst="rect">
            <a:avLst/>
          </a:prstGeom>
          <a:noFill/>
        </p:spPr>
        <p:txBody>
          <a:bodyPr wrap="none" rtlCol="0">
            <a:spAutoFit/>
          </a:bodyPr>
          <a:lstStyle/>
          <a:p>
            <a:r>
              <a:rPr lang="sv-SE" dirty="0"/>
              <a:t>Handledsskott</a:t>
            </a:r>
          </a:p>
        </p:txBody>
      </p:sp>
    </p:spTree>
    <p:extLst>
      <p:ext uri="{BB962C8B-B14F-4D97-AF65-F5344CB8AC3E}">
        <p14:creationId xmlns:p14="http://schemas.microsoft.com/office/powerpoint/2010/main" val="38488826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6" y="152245"/>
            <a:ext cx="4747953" cy="1325563"/>
          </a:xfrm>
        </p:spPr>
        <p:txBody>
          <a:bodyPr>
            <a:normAutofit/>
          </a:bodyPr>
          <a:lstStyle/>
          <a:p>
            <a:r>
              <a:rPr lang="sv-SE" sz="2800" dirty="0" smtClean="0">
                <a:solidFill>
                  <a:srgbClr val="990033"/>
                </a:solidFill>
                <a:latin typeface="Book Antiqua" panose="02040602050305030304" pitchFamily="18" charset="0"/>
              </a:rPr>
              <a:t>Syfte; Styrka/balans</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5" y="1445836"/>
            <a:ext cx="5539559" cy="2092881"/>
          </a:xfrm>
          <a:prstGeom prst="rect">
            <a:avLst/>
          </a:prstGeom>
          <a:noFill/>
        </p:spPr>
        <p:txBody>
          <a:bodyPr wrap="square" rtlCol="0">
            <a:spAutoFit/>
          </a:bodyPr>
          <a:lstStyle/>
          <a:p>
            <a:pPr lvl="0"/>
            <a:r>
              <a:rPr lang="sv-SE" sz="1600" dirty="0" smtClean="0">
                <a:latin typeface="Book Antiqua" panose="02040602050305030304" pitchFamily="18" charset="0"/>
              </a:rPr>
              <a:t>1. Börja </a:t>
            </a:r>
            <a:r>
              <a:rPr lang="sv-SE" sz="1600" dirty="0">
                <a:latin typeface="Book Antiqua" panose="02040602050305030304" pitchFamily="18" charset="0"/>
              </a:rPr>
              <a:t>träningen efter uppvärmningen med en tävling. Låt dessa tävlingar vara </a:t>
            </a:r>
            <a:r>
              <a:rPr lang="sv-SE" sz="1600" dirty="0" smtClean="0">
                <a:latin typeface="Book Antiqua" panose="02040602050305030304" pitchFamily="18" charset="0"/>
              </a:rPr>
              <a:t>styrkebetonade, t ex:</a:t>
            </a:r>
          </a:p>
          <a:p>
            <a:pPr lvl="0"/>
            <a:endParaRPr lang="sv-SE" sz="1600" dirty="0">
              <a:latin typeface="Book Antiqua" panose="02040602050305030304" pitchFamily="18" charset="0"/>
            </a:endParaRPr>
          </a:p>
          <a:p>
            <a:pPr marL="285750" lvl="0" indent="-285750">
              <a:buFont typeface="Wingdings" panose="05000000000000000000" pitchFamily="2" charset="2"/>
              <a:buChar char="Ø"/>
            </a:pPr>
            <a:r>
              <a:rPr lang="sv-SE" sz="1600" dirty="0">
                <a:latin typeface="Book Antiqua" panose="02040602050305030304" pitchFamily="18" charset="0"/>
              </a:rPr>
              <a:t>Vem kan stå längst, så som man börjar en armhävning?</a:t>
            </a:r>
          </a:p>
          <a:p>
            <a:pPr marL="285750" lvl="0" indent="-285750">
              <a:buFont typeface="Wingdings" panose="05000000000000000000" pitchFamily="2" charset="2"/>
              <a:buChar char="Ø"/>
            </a:pPr>
            <a:r>
              <a:rPr lang="sv-SE" sz="1600" dirty="0" smtClean="0">
                <a:latin typeface="Book Antiqua" panose="02040602050305030304" pitchFamily="18" charset="0"/>
              </a:rPr>
              <a:t>Vem </a:t>
            </a:r>
            <a:r>
              <a:rPr lang="sv-SE" sz="1600" dirty="0">
                <a:latin typeface="Book Antiqua" panose="02040602050305030304" pitchFamily="18" charset="0"/>
              </a:rPr>
              <a:t>kan stå längst i ”botten” av en armhävning?</a:t>
            </a:r>
          </a:p>
          <a:p>
            <a:pPr marL="285750" lvl="0" indent="-285750">
              <a:buFont typeface="Wingdings" panose="05000000000000000000" pitchFamily="2" charset="2"/>
              <a:buChar char="Ø"/>
            </a:pPr>
            <a:r>
              <a:rPr lang="sv-SE" sz="1600" dirty="0">
                <a:latin typeface="Book Antiqua" panose="02040602050305030304" pitchFamily="18" charset="0"/>
              </a:rPr>
              <a:t>Vem kan sitta i jägarvila längst?</a:t>
            </a:r>
          </a:p>
          <a:p>
            <a:pPr marL="285750" lvl="0" indent="-285750">
              <a:buFont typeface="Wingdings" panose="05000000000000000000" pitchFamily="2" charset="2"/>
              <a:buChar char="Ø"/>
            </a:pPr>
            <a:r>
              <a:rPr lang="sv-SE" sz="1600" dirty="0">
                <a:latin typeface="Book Antiqua" panose="02040602050305030304" pitchFamily="18" charset="0"/>
              </a:rPr>
              <a:t>Vem kan hoppas längst med tre </a:t>
            </a:r>
            <a:r>
              <a:rPr lang="sv-SE" sz="1600" dirty="0" smtClean="0">
                <a:latin typeface="Book Antiqua" panose="02040602050305030304" pitchFamily="18" charset="0"/>
              </a:rPr>
              <a:t>jämfotahopp</a:t>
            </a:r>
            <a:endParaRPr lang="sv-SE" sz="1600" dirty="0">
              <a:latin typeface="Book Antiqua" panose="02040602050305030304" pitchFamily="18" charset="0"/>
            </a:endParaRPr>
          </a:p>
          <a:p>
            <a:pPr lvl="0"/>
            <a:endParaRPr lang="sv-SE" dirty="0">
              <a:solidFill>
                <a:schemeClr val="bg1">
                  <a:lumMod val="50000"/>
                </a:schemeClr>
              </a:solidFill>
              <a:latin typeface="Book Antiqua" panose="02040602050305030304" pitchFamily="18" charset="0"/>
            </a:endParaRPr>
          </a:p>
        </p:txBody>
      </p:sp>
      <p:sp>
        <p:nvSpPr>
          <p:cNvPr id="8" name="textruta 7"/>
          <p:cNvSpPr txBox="1"/>
          <p:nvPr/>
        </p:nvSpPr>
        <p:spPr>
          <a:xfrm>
            <a:off x="4714875" y="3988802"/>
            <a:ext cx="5277023" cy="1323439"/>
          </a:xfrm>
          <a:prstGeom prst="rect">
            <a:avLst/>
          </a:prstGeom>
          <a:noFill/>
        </p:spPr>
        <p:txBody>
          <a:bodyPr wrap="square" rtlCol="0">
            <a:spAutoFit/>
          </a:bodyPr>
          <a:lstStyle/>
          <a:p>
            <a:pPr lvl="0"/>
            <a:r>
              <a:rPr lang="sv-SE" sz="1600" dirty="0">
                <a:latin typeface="Book Antiqua" panose="02040602050305030304" pitchFamily="18" charset="0"/>
              </a:rPr>
              <a:t>2. Spelarna </a:t>
            </a:r>
            <a:r>
              <a:rPr lang="sv-SE" sz="1600" dirty="0" smtClean="0">
                <a:latin typeface="Book Antiqua" panose="02040602050305030304" pitchFamily="18" charset="0"/>
              </a:rPr>
              <a:t>ska </a:t>
            </a:r>
            <a:r>
              <a:rPr lang="sv-SE" sz="1600" dirty="0">
                <a:latin typeface="Book Antiqua" panose="02040602050305030304" pitchFamily="18" charset="0"/>
              </a:rPr>
              <a:t>på ett ben balansera bollen på bladet. Om det är för svårt tar du bort bollen ur övningen, om det skulle vara för lätt så kan du lägga in att de </a:t>
            </a:r>
            <a:r>
              <a:rPr lang="sv-SE" sz="1600" dirty="0" smtClean="0">
                <a:latin typeface="Book Antiqua" panose="02040602050305030304" pitchFamily="18" charset="0"/>
              </a:rPr>
              <a:t>ska </a:t>
            </a:r>
            <a:r>
              <a:rPr lang="sv-SE" sz="1600" dirty="0">
                <a:latin typeface="Book Antiqua" panose="02040602050305030304" pitchFamily="18" charset="0"/>
              </a:rPr>
              <a:t>hoppa fram en liten bit med jämna mellanrum. </a:t>
            </a:r>
          </a:p>
          <a:p>
            <a:r>
              <a:rPr lang="sv-SE" sz="1600" dirty="0">
                <a:latin typeface="Book Antiqua" panose="02040602050305030304" pitchFamily="18" charset="0"/>
              </a:rPr>
              <a:t>Glöm inte att växla ben efter ett tag. </a:t>
            </a:r>
            <a:endParaRPr lang="sv-SE" dirty="0">
              <a:latin typeface="Book Antiqua" panose="02040602050305030304" pitchFamily="18" charset="0"/>
            </a:endParaRPr>
          </a:p>
        </p:txBody>
      </p:sp>
      <p:cxnSp>
        <p:nvCxnSpPr>
          <p:cNvPr id="9" name="Rak 8"/>
          <p:cNvCxnSpPr/>
          <p:nvPr/>
        </p:nvCxnSpPr>
        <p:spPr>
          <a:xfrm rot="5400000">
            <a:off x="571472" y="1928802"/>
            <a:ext cx="428628"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10" name="Rak 9"/>
          <p:cNvCxnSpPr/>
          <p:nvPr/>
        </p:nvCxnSpPr>
        <p:spPr>
          <a:xfrm rot="10800000" flipV="1">
            <a:off x="785786" y="2143116"/>
            <a:ext cx="276228" cy="9524"/>
          </a:xfrm>
          <a:prstGeom prst="line">
            <a:avLst/>
          </a:prstGeom>
          <a:ln w="38100"/>
        </p:spPr>
        <p:style>
          <a:lnRef idx="1">
            <a:schemeClr val="dk1"/>
          </a:lnRef>
          <a:fillRef idx="0">
            <a:schemeClr val="dk1"/>
          </a:fillRef>
          <a:effectRef idx="0">
            <a:schemeClr val="dk1"/>
          </a:effectRef>
          <a:fontRef idx="minor">
            <a:schemeClr val="tx1"/>
          </a:fontRef>
        </p:style>
      </p:cxnSp>
      <p:cxnSp>
        <p:nvCxnSpPr>
          <p:cNvPr id="11" name="Rak 10"/>
          <p:cNvCxnSpPr/>
          <p:nvPr/>
        </p:nvCxnSpPr>
        <p:spPr>
          <a:xfrm rot="5400000" flipH="1" flipV="1">
            <a:off x="933424" y="2290754"/>
            <a:ext cx="276228"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12" name="Rak 11"/>
          <p:cNvCxnSpPr/>
          <p:nvPr/>
        </p:nvCxnSpPr>
        <p:spPr>
          <a:xfrm rot="10800000">
            <a:off x="1071538" y="2428868"/>
            <a:ext cx="142876" cy="0"/>
          </a:xfrm>
          <a:prstGeom prst="line">
            <a:avLst/>
          </a:prstGeom>
          <a:ln w="38100"/>
        </p:spPr>
        <p:style>
          <a:lnRef idx="1">
            <a:schemeClr val="dk1"/>
          </a:lnRef>
          <a:fillRef idx="0">
            <a:schemeClr val="dk1"/>
          </a:fillRef>
          <a:effectRef idx="0">
            <a:schemeClr val="dk1"/>
          </a:effectRef>
          <a:fontRef idx="minor">
            <a:schemeClr val="tx1"/>
          </a:fontRef>
        </p:style>
      </p:cxnSp>
      <p:sp>
        <p:nvSpPr>
          <p:cNvPr id="13" name="Ellips 12"/>
          <p:cNvSpPr/>
          <p:nvPr/>
        </p:nvSpPr>
        <p:spPr>
          <a:xfrm>
            <a:off x="714348" y="1500174"/>
            <a:ext cx="142876" cy="214314"/>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14" name="Rak 13"/>
          <p:cNvCxnSpPr/>
          <p:nvPr/>
        </p:nvCxnSpPr>
        <p:spPr>
          <a:xfrm rot="10800000" flipV="1">
            <a:off x="785786" y="1785926"/>
            <a:ext cx="357190" cy="9524"/>
          </a:xfrm>
          <a:prstGeom prst="line">
            <a:avLst/>
          </a:prstGeom>
          <a:ln w="38100"/>
        </p:spPr>
        <p:style>
          <a:lnRef idx="1">
            <a:schemeClr val="dk1"/>
          </a:lnRef>
          <a:fillRef idx="0">
            <a:schemeClr val="dk1"/>
          </a:fillRef>
          <a:effectRef idx="0">
            <a:schemeClr val="dk1"/>
          </a:effectRef>
          <a:fontRef idx="minor">
            <a:schemeClr val="tx1"/>
          </a:fontRef>
        </p:style>
      </p:cxnSp>
      <p:cxnSp>
        <p:nvCxnSpPr>
          <p:cNvPr id="15" name="Rak 14"/>
          <p:cNvCxnSpPr/>
          <p:nvPr/>
        </p:nvCxnSpPr>
        <p:spPr>
          <a:xfrm rot="10800000">
            <a:off x="714348" y="2428868"/>
            <a:ext cx="857256" cy="0"/>
          </a:xfrm>
          <a:prstGeom prst="line">
            <a:avLst/>
          </a:prstGeom>
        </p:spPr>
        <p:style>
          <a:lnRef idx="1">
            <a:schemeClr val="dk1"/>
          </a:lnRef>
          <a:fillRef idx="0">
            <a:schemeClr val="dk1"/>
          </a:fillRef>
          <a:effectRef idx="0">
            <a:schemeClr val="dk1"/>
          </a:effectRef>
          <a:fontRef idx="minor">
            <a:schemeClr val="tx1"/>
          </a:fontRef>
        </p:style>
      </p:cxnSp>
      <p:cxnSp>
        <p:nvCxnSpPr>
          <p:cNvPr id="16" name="Rak 15"/>
          <p:cNvCxnSpPr/>
          <p:nvPr/>
        </p:nvCxnSpPr>
        <p:spPr>
          <a:xfrm rot="5400000">
            <a:off x="178563" y="1821645"/>
            <a:ext cx="1214446" cy="0"/>
          </a:xfrm>
          <a:prstGeom prst="line">
            <a:avLst/>
          </a:prstGeom>
        </p:spPr>
        <p:style>
          <a:lnRef idx="1">
            <a:schemeClr val="dk1"/>
          </a:lnRef>
          <a:fillRef idx="0">
            <a:schemeClr val="dk1"/>
          </a:fillRef>
          <a:effectRef idx="0">
            <a:schemeClr val="dk1"/>
          </a:effectRef>
          <a:fontRef idx="minor">
            <a:schemeClr val="tx1"/>
          </a:fontRef>
        </p:style>
      </p:cxnSp>
      <p:sp>
        <p:nvSpPr>
          <p:cNvPr id="17" name="textruta 16"/>
          <p:cNvSpPr txBox="1"/>
          <p:nvPr/>
        </p:nvSpPr>
        <p:spPr>
          <a:xfrm>
            <a:off x="1285852" y="1500174"/>
            <a:ext cx="2812565" cy="830997"/>
          </a:xfrm>
          <a:prstGeom prst="rect">
            <a:avLst/>
          </a:prstGeom>
          <a:noFill/>
        </p:spPr>
        <p:txBody>
          <a:bodyPr wrap="none" rtlCol="0">
            <a:spAutoFit/>
          </a:bodyPr>
          <a:lstStyle/>
          <a:p>
            <a:r>
              <a:rPr lang="sv-SE" sz="1600" dirty="0"/>
              <a:t>Jägarvila: Sitt mot en vägg med </a:t>
            </a:r>
          </a:p>
          <a:p>
            <a:r>
              <a:rPr lang="sv-SE" sz="1600" dirty="0"/>
              <a:t>90grader i knä och höft.</a:t>
            </a:r>
          </a:p>
          <a:p>
            <a:r>
              <a:rPr lang="sv-SE" sz="1600" dirty="0"/>
              <a:t>Tränar låren</a:t>
            </a:r>
          </a:p>
        </p:txBody>
      </p:sp>
      <p:cxnSp>
        <p:nvCxnSpPr>
          <p:cNvPr id="18" name="Rak 17"/>
          <p:cNvCxnSpPr/>
          <p:nvPr/>
        </p:nvCxnSpPr>
        <p:spPr>
          <a:xfrm rot="10800000">
            <a:off x="1357290" y="3214686"/>
            <a:ext cx="428628"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19" name="Rak 18"/>
          <p:cNvCxnSpPr/>
          <p:nvPr/>
        </p:nvCxnSpPr>
        <p:spPr>
          <a:xfrm rot="10800000" flipV="1">
            <a:off x="1142976" y="3214686"/>
            <a:ext cx="204790" cy="71438"/>
          </a:xfrm>
          <a:prstGeom prst="line">
            <a:avLst/>
          </a:prstGeom>
          <a:ln w="38100"/>
        </p:spPr>
        <p:style>
          <a:lnRef idx="1">
            <a:schemeClr val="dk1"/>
          </a:lnRef>
          <a:fillRef idx="0">
            <a:schemeClr val="dk1"/>
          </a:fillRef>
          <a:effectRef idx="0">
            <a:schemeClr val="dk1"/>
          </a:effectRef>
          <a:fontRef idx="minor">
            <a:schemeClr val="tx1"/>
          </a:fontRef>
        </p:style>
      </p:cxnSp>
      <p:cxnSp>
        <p:nvCxnSpPr>
          <p:cNvPr id="20" name="Rak 19"/>
          <p:cNvCxnSpPr/>
          <p:nvPr/>
        </p:nvCxnSpPr>
        <p:spPr>
          <a:xfrm flipV="1">
            <a:off x="857224" y="3286124"/>
            <a:ext cx="285752" cy="61914"/>
          </a:xfrm>
          <a:prstGeom prst="line">
            <a:avLst/>
          </a:prstGeom>
          <a:ln w="38100"/>
        </p:spPr>
        <p:style>
          <a:lnRef idx="1">
            <a:schemeClr val="dk1"/>
          </a:lnRef>
          <a:fillRef idx="0">
            <a:schemeClr val="dk1"/>
          </a:fillRef>
          <a:effectRef idx="0">
            <a:schemeClr val="dk1"/>
          </a:effectRef>
          <a:fontRef idx="minor">
            <a:schemeClr val="tx1"/>
          </a:fontRef>
        </p:style>
      </p:cxnSp>
      <p:cxnSp>
        <p:nvCxnSpPr>
          <p:cNvPr id="21" name="Rak 20"/>
          <p:cNvCxnSpPr/>
          <p:nvPr/>
        </p:nvCxnSpPr>
        <p:spPr>
          <a:xfrm rot="5400000">
            <a:off x="785786" y="3429000"/>
            <a:ext cx="142876" cy="0"/>
          </a:xfrm>
          <a:prstGeom prst="line">
            <a:avLst/>
          </a:prstGeom>
          <a:ln w="38100"/>
        </p:spPr>
        <p:style>
          <a:lnRef idx="1">
            <a:schemeClr val="dk1"/>
          </a:lnRef>
          <a:fillRef idx="0">
            <a:schemeClr val="dk1"/>
          </a:fillRef>
          <a:effectRef idx="0">
            <a:schemeClr val="dk1"/>
          </a:effectRef>
          <a:fontRef idx="minor">
            <a:schemeClr val="tx1"/>
          </a:fontRef>
        </p:style>
      </p:cxnSp>
      <p:sp>
        <p:nvSpPr>
          <p:cNvPr id="22" name="Ellips 21"/>
          <p:cNvSpPr/>
          <p:nvPr/>
        </p:nvSpPr>
        <p:spPr>
          <a:xfrm>
            <a:off x="1785918" y="3071810"/>
            <a:ext cx="142876" cy="214314"/>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23" name="Rak 22"/>
          <p:cNvCxnSpPr/>
          <p:nvPr/>
        </p:nvCxnSpPr>
        <p:spPr>
          <a:xfrm rot="5400000">
            <a:off x="1643042" y="3357562"/>
            <a:ext cx="285752" cy="0"/>
          </a:xfrm>
          <a:prstGeom prst="line">
            <a:avLst/>
          </a:prstGeom>
          <a:ln w="38100"/>
        </p:spPr>
        <p:style>
          <a:lnRef idx="1">
            <a:schemeClr val="dk1"/>
          </a:lnRef>
          <a:fillRef idx="0">
            <a:schemeClr val="dk1"/>
          </a:fillRef>
          <a:effectRef idx="0">
            <a:schemeClr val="dk1"/>
          </a:effectRef>
          <a:fontRef idx="minor">
            <a:schemeClr val="tx1"/>
          </a:fontRef>
        </p:style>
      </p:cxnSp>
      <p:sp>
        <p:nvSpPr>
          <p:cNvPr id="24" name="textruta 23"/>
          <p:cNvSpPr txBox="1"/>
          <p:nvPr/>
        </p:nvSpPr>
        <p:spPr>
          <a:xfrm>
            <a:off x="428596" y="2500306"/>
            <a:ext cx="4116320" cy="584775"/>
          </a:xfrm>
          <a:prstGeom prst="rect">
            <a:avLst/>
          </a:prstGeom>
          <a:noFill/>
        </p:spPr>
        <p:txBody>
          <a:bodyPr wrap="none" rtlCol="0">
            <a:spAutoFit/>
          </a:bodyPr>
          <a:lstStyle/>
          <a:p>
            <a:r>
              <a:rPr lang="sv-SE" sz="1600" dirty="0"/>
              <a:t>Armhävningar tränar </a:t>
            </a:r>
            <a:r>
              <a:rPr lang="sv-SE" sz="1600" dirty="0" err="1"/>
              <a:t>Triceps</a:t>
            </a:r>
            <a:r>
              <a:rPr lang="sv-SE" sz="1600" dirty="0"/>
              <a:t> och bröstmuskeln.</a:t>
            </a:r>
          </a:p>
          <a:p>
            <a:r>
              <a:rPr lang="sv-SE" sz="1600" dirty="0"/>
              <a:t>                  Start		Botten</a:t>
            </a:r>
          </a:p>
        </p:txBody>
      </p:sp>
      <p:cxnSp>
        <p:nvCxnSpPr>
          <p:cNvPr id="25" name="Rak 24"/>
          <p:cNvCxnSpPr/>
          <p:nvPr/>
        </p:nvCxnSpPr>
        <p:spPr>
          <a:xfrm rot="10800000">
            <a:off x="3357554" y="3357562"/>
            <a:ext cx="428628"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26" name="Rak 25"/>
          <p:cNvCxnSpPr/>
          <p:nvPr/>
        </p:nvCxnSpPr>
        <p:spPr>
          <a:xfrm rot="10800000">
            <a:off x="3071802" y="3357562"/>
            <a:ext cx="285752"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27" name="Rak 26"/>
          <p:cNvCxnSpPr/>
          <p:nvPr/>
        </p:nvCxnSpPr>
        <p:spPr>
          <a:xfrm>
            <a:off x="2786050" y="3348038"/>
            <a:ext cx="285752" cy="9524"/>
          </a:xfrm>
          <a:prstGeom prst="line">
            <a:avLst/>
          </a:prstGeom>
          <a:ln w="38100"/>
        </p:spPr>
        <p:style>
          <a:lnRef idx="1">
            <a:schemeClr val="dk1"/>
          </a:lnRef>
          <a:fillRef idx="0">
            <a:schemeClr val="dk1"/>
          </a:fillRef>
          <a:effectRef idx="0">
            <a:schemeClr val="dk1"/>
          </a:effectRef>
          <a:fontRef idx="minor">
            <a:schemeClr val="tx1"/>
          </a:fontRef>
        </p:style>
      </p:cxnSp>
      <p:cxnSp>
        <p:nvCxnSpPr>
          <p:cNvPr id="28" name="Rak 27"/>
          <p:cNvCxnSpPr/>
          <p:nvPr/>
        </p:nvCxnSpPr>
        <p:spPr>
          <a:xfrm rot="5400000">
            <a:off x="2714612" y="3429000"/>
            <a:ext cx="142876" cy="0"/>
          </a:xfrm>
          <a:prstGeom prst="line">
            <a:avLst/>
          </a:prstGeom>
          <a:ln w="38100"/>
        </p:spPr>
        <p:style>
          <a:lnRef idx="1">
            <a:schemeClr val="dk1"/>
          </a:lnRef>
          <a:fillRef idx="0">
            <a:schemeClr val="dk1"/>
          </a:fillRef>
          <a:effectRef idx="0">
            <a:schemeClr val="dk1"/>
          </a:effectRef>
          <a:fontRef idx="minor">
            <a:schemeClr val="tx1"/>
          </a:fontRef>
        </p:style>
      </p:cxnSp>
      <p:sp>
        <p:nvSpPr>
          <p:cNvPr id="29" name="Ellips 28"/>
          <p:cNvSpPr/>
          <p:nvPr/>
        </p:nvSpPr>
        <p:spPr>
          <a:xfrm>
            <a:off x="3786182" y="3214686"/>
            <a:ext cx="142876" cy="214314"/>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30" name="Rak 29"/>
          <p:cNvCxnSpPr/>
          <p:nvPr/>
        </p:nvCxnSpPr>
        <p:spPr>
          <a:xfrm rot="5400000">
            <a:off x="3500430" y="3357562"/>
            <a:ext cx="285752"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31" name="Rak 30"/>
          <p:cNvCxnSpPr/>
          <p:nvPr/>
        </p:nvCxnSpPr>
        <p:spPr>
          <a:xfrm rot="16200000" flipH="1">
            <a:off x="3643306" y="3214687"/>
            <a:ext cx="142876" cy="142876"/>
          </a:xfrm>
          <a:prstGeom prst="line">
            <a:avLst/>
          </a:prstGeom>
          <a:ln w="3810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826198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871451" y="961101"/>
            <a:ext cx="8654934" cy="5522826"/>
          </a:xfrm>
        </p:spPr>
        <p:txBody>
          <a:bodyPr>
            <a:noAutofit/>
          </a:bodyPr>
          <a:lstStyle/>
          <a:p>
            <a:pPr marL="0" lvl="0" indent="0">
              <a:lnSpc>
                <a:spcPct val="100000"/>
              </a:lnSpc>
              <a:spcBef>
                <a:spcPts val="0"/>
              </a:spcBef>
              <a:buNone/>
            </a:pPr>
            <a:r>
              <a:rPr lang="sv-SE" sz="1400" b="1" dirty="0" smtClean="0">
                <a:solidFill>
                  <a:prstClr val="black"/>
                </a:solidFill>
                <a:latin typeface="Book Antiqua" panose="02040602050305030304" pitchFamily="18" charset="0"/>
              </a:rPr>
              <a:t>6 - 7 </a:t>
            </a:r>
            <a:r>
              <a:rPr lang="sv-SE" sz="1400" b="1" dirty="0">
                <a:solidFill>
                  <a:prstClr val="black"/>
                </a:solidFill>
                <a:latin typeface="Book Antiqua" panose="02040602050305030304" pitchFamily="18" charset="0"/>
              </a:rPr>
              <a:t>år</a:t>
            </a:r>
          </a:p>
          <a:p>
            <a:pPr marL="0" lvl="0" indent="0">
              <a:lnSpc>
                <a:spcPct val="100000"/>
              </a:lnSpc>
              <a:spcBef>
                <a:spcPts val="0"/>
              </a:spcBef>
              <a:buNone/>
            </a:pPr>
            <a:r>
              <a:rPr lang="sv-SE" sz="1400" dirty="0">
                <a:solidFill>
                  <a:prstClr val="black"/>
                </a:solidFill>
                <a:latin typeface="Book Antiqua" panose="02040602050305030304" pitchFamily="18" charset="0"/>
              </a:rPr>
              <a:t> </a:t>
            </a:r>
          </a:p>
          <a:p>
            <a:pPr marL="0" lvl="0" indent="0">
              <a:lnSpc>
                <a:spcPct val="100000"/>
              </a:lnSpc>
              <a:spcBef>
                <a:spcPts val="0"/>
              </a:spcBef>
              <a:buNone/>
            </a:pPr>
            <a:r>
              <a:rPr lang="sv-SE" sz="1400" dirty="0">
                <a:solidFill>
                  <a:prstClr val="black"/>
                </a:solidFill>
                <a:latin typeface="Book Antiqua" panose="02040602050305030304" pitchFamily="18" charset="0"/>
              </a:rPr>
              <a:t>I dessa åldrar är det viktiga att låta barnen ha kul och träningen behöver inte vara bara </a:t>
            </a:r>
            <a:r>
              <a:rPr lang="sv-SE" sz="1400" dirty="0" smtClean="0">
                <a:solidFill>
                  <a:prstClr val="black"/>
                </a:solidFill>
                <a:latin typeface="Book Antiqua" panose="02040602050305030304" pitchFamily="18" charset="0"/>
              </a:rPr>
              <a:t>innebandy</a:t>
            </a:r>
            <a:r>
              <a:rPr lang="sv-SE" sz="1400" dirty="0">
                <a:solidFill>
                  <a:prstClr val="black"/>
                </a:solidFill>
                <a:latin typeface="Book Antiqua" panose="02040602050305030304" pitchFamily="18" charset="0"/>
              </a:rPr>
              <a:t>. Lek med barnen och få dem att hitta glädje i att gå och träna. Många av övningarna bör </a:t>
            </a:r>
            <a:r>
              <a:rPr lang="sv-SE" sz="1400" dirty="0" smtClean="0">
                <a:solidFill>
                  <a:prstClr val="black"/>
                </a:solidFill>
                <a:latin typeface="Book Antiqua" panose="02040602050305030304" pitchFamily="18" charset="0"/>
              </a:rPr>
              <a:t>göras </a:t>
            </a:r>
            <a:r>
              <a:rPr lang="sv-SE" sz="1400" dirty="0">
                <a:solidFill>
                  <a:prstClr val="black"/>
                </a:solidFill>
                <a:latin typeface="Book Antiqua" panose="02040602050305030304" pitchFamily="18" charset="0"/>
              </a:rPr>
              <a:t>”stillastående” för att öva in rätt teknik. Visa övningarna praktiskt så barnen ser hur man </a:t>
            </a:r>
            <a:r>
              <a:rPr lang="sv-SE" sz="1400" dirty="0" smtClean="0">
                <a:solidFill>
                  <a:prstClr val="black"/>
                </a:solidFill>
                <a:latin typeface="Book Antiqua" panose="02040602050305030304" pitchFamily="18" charset="0"/>
              </a:rPr>
              <a:t>ska göra, t ex </a:t>
            </a:r>
            <a:r>
              <a:rPr lang="sv-SE" sz="1400" dirty="0">
                <a:solidFill>
                  <a:prstClr val="black"/>
                </a:solidFill>
                <a:latin typeface="Book Antiqua" panose="02040602050305030304" pitchFamily="18" charset="0"/>
              </a:rPr>
              <a:t>vid en hinderbana.</a:t>
            </a:r>
          </a:p>
          <a:p>
            <a:pPr marL="0" lvl="0" indent="0">
              <a:lnSpc>
                <a:spcPct val="100000"/>
              </a:lnSpc>
              <a:spcBef>
                <a:spcPts val="0"/>
              </a:spcBef>
              <a:buNone/>
            </a:pPr>
            <a:r>
              <a:rPr lang="sv-SE" sz="1400" dirty="0">
                <a:solidFill>
                  <a:prstClr val="black"/>
                </a:solidFill>
                <a:latin typeface="Book Antiqua" panose="02040602050305030304" pitchFamily="18" charset="0"/>
              </a:rPr>
              <a:t> </a:t>
            </a:r>
          </a:p>
          <a:p>
            <a:pPr marL="0" lvl="0" indent="0">
              <a:lnSpc>
                <a:spcPct val="100000"/>
              </a:lnSpc>
              <a:spcBef>
                <a:spcPts val="0"/>
              </a:spcBef>
              <a:buNone/>
            </a:pPr>
            <a:r>
              <a:rPr lang="sv-SE" sz="1400" b="1" u="sng" dirty="0">
                <a:solidFill>
                  <a:prstClr val="black"/>
                </a:solidFill>
                <a:latin typeface="Book Antiqua" panose="02040602050305030304" pitchFamily="18" charset="0"/>
              </a:rPr>
              <a:t>Du som ledare:</a:t>
            </a:r>
            <a:endParaRPr lang="sv-SE" sz="1400" b="1" dirty="0">
              <a:solidFill>
                <a:prstClr val="black"/>
              </a:solidFill>
              <a:latin typeface="Book Antiqua" panose="02040602050305030304" pitchFamily="18" charset="0"/>
            </a:endParaRPr>
          </a:p>
          <a:p>
            <a:pPr marL="0" lvl="0" indent="0">
              <a:lnSpc>
                <a:spcPct val="100000"/>
              </a:lnSpc>
              <a:spcBef>
                <a:spcPts val="0"/>
              </a:spcBef>
              <a:buNone/>
            </a:pPr>
            <a:r>
              <a:rPr lang="sv-SE" sz="1400" dirty="0">
                <a:solidFill>
                  <a:prstClr val="black"/>
                </a:solidFill>
                <a:latin typeface="Book Antiqua" panose="02040602050305030304" pitchFamily="18" charset="0"/>
              </a:rPr>
              <a:t>Tänk på att uppmuntra alla försök. Huruvida det går bra eller dåligt är av ringa intresse i denna ålder. Det viktiga är att barnen tycker det är kul</a:t>
            </a:r>
            <a:r>
              <a:rPr lang="sv-SE" sz="1400" dirty="0" smtClean="0">
                <a:solidFill>
                  <a:prstClr val="black"/>
                </a:solidFill>
                <a:latin typeface="Book Antiqua" panose="02040602050305030304" pitchFamily="18" charset="0"/>
              </a:rPr>
              <a:t>. </a:t>
            </a:r>
            <a:endParaRPr lang="sv-SE" sz="1400" dirty="0" smtClean="0">
              <a:solidFill>
                <a:prstClr val="black"/>
              </a:solidFill>
              <a:latin typeface="Book Antiqua" panose="02040602050305030304" pitchFamily="18" charset="0"/>
            </a:endParaRPr>
          </a:p>
          <a:p>
            <a:pPr marL="0" lvl="0" indent="0">
              <a:lnSpc>
                <a:spcPct val="100000"/>
              </a:lnSpc>
              <a:spcBef>
                <a:spcPts val="0"/>
              </a:spcBef>
              <a:buNone/>
            </a:pPr>
            <a:endParaRPr lang="sv-SE" sz="1400" dirty="0">
              <a:solidFill>
                <a:prstClr val="black"/>
              </a:solidFill>
              <a:latin typeface="Book Antiqua" panose="02040602050305030304" pitchFamily="18" charset="0"/>
            </a:endParaRPr>
          </a:p>
          <a:p>
            <a:pPr marL="0" lvl="0" indent="0">
              <a:lnSpc>
                <a:spcPct val="100000"/>
              </a:lnSpc>
              <a:spcBef>
                <a:spcPts val="0"/>
              </a:spcBef>
              <a:buNone/>
            </a:pPr>
            <a:r>
              <a:rPr lang="sv-SE" sz="1400" b="1" u="sng" dirty="0" smtClean="0">
                <a:solidFill>
                  <a:prstClr val="black"/>
                </a:solidFill>
                <a:latin typeface="Book Antiqua" panose="02040602050305030304" pitchFamily="18" charset="0"/>
              </a:rPr>
              <a:t>Viktiga </a:t>
            </a:r>
            <a:r>
              <a:rPr lang="sv-SE" sz="1400" b="1" u="sng" dirty="0">
                <a:solidFill>
                  <a:prstClr val="black"/>
                </a:solidFill>
                <a:latin typeface="Book Antiqua" panose="02040602050305030304" pitchFamily="18" charset="0"/>
              </a:rPr>
              <a:t>träningsmoment:</a:t>
            </a:r>
            <a:endParaRPr lang="sv-SE" sz="1400" b="1" dirty="0">
              <a:solidFill>
                <a:prstClr val="black"/>
              </a:solidFill>
              <a:latin typeface="Book Antiqua" panose="02040602050305030304" pitchFamily="18" charset="0"/>
            </a:endParaRPr>
          </a:p>
          <a:p>
            <a:pPr marL="0" lvl="0" indent="0">
              <a:lnSpc>
                <a:spcPct val="100000"/>
              </a:lnSpc>
              <a:spcBef>
                <a:spcPts val="0"/>
              </a:spcBef>
              <a:buNone/>
            </a:pPr>
            <a:r>
              <a:rPr lang="sv-SE" sz="1400" dirty="0">
                <a:solidFill>
                  <a:prstClr val="black"/>
                </a:solidFill>
                <a:latin typeface="Book Antiqua" panose="02040602050305030304" pitchFamily="18" charset="0"/>
              </a:rPr>
              <a:t>Hålla klubban rätt</a:t>
            </a:r>
          </a:p>
          <a:p>
            <a:pPr marL="0" lvl="0" indent="0">
              <a:lnSpc>
                <a:spcPct val="100000"/>
              </a:lnSpc>
              <a:spcBef>
                <a:spcPts val="0"/>
              </a:spcBef>
              <a:buNone/>
            </a:pPr>
            <a:r>
              <a:rPr lang="sv-SE" sz="1400" dirty="0">
                <a:solidFill>
                  <a:prstClr val="black"/>
                </a:solidFill>
                <a:latin typeface="Book Antiqua" panose="02040602050305030304" pitchFamily="18" charset="0"/>
              </a:rPr>
              <a:t>”</a:t>
            </a:r>
            <a:r>
              <a:rPr lang="sv-SE" sz="1400" dirty="0" err="1" smtClean="0">
                <a:solidFill>
                  <a:prstClr val="black"/>
                </a:solidFill>
                <a:latin typeface="Book Antiqua" panose="02040602050305030304" pitchFamily="18" charset="0"/>
              </a:rPr>
              <a:t>Basregler</a:t>
            </a:r>
            <a:r>
              <a:rPr lang="sv-SE" sz="1400" dirty="0">
                <a:solidFill>
                  <a:prstClr val="black"/>
                </a:solidFill>
                <a:latin typeface="Book Antiqua" panose="02040602050305030304" pitchFamily="18" charset="0"/>
              </a:rPr>
              <a:t>” </a:t>
            </a:r>
            <a:r>
              <a:rPr lang="sv-SE" sz="1400" dirty="0" smtClean="0">
                <a:solidFill>
                  <a:prstClr val="black"/>
                </a:solidFill>
                <a:latin typeface="Book Antiqua" panose="02040602050305030304" pitchFamily="18" charset="0"/>
              </a:rPr>
              <a:t>t ex </a:t>
            </a:r>
            <a:r>
              <a:rPr lang="sv-SE" sz="1400" dirty="0">
                <a:solidFill>
                  <a:prstClr val="black"/>
                </a:solidFill>
                <a:latin typeface="Book Antiqua" panose="02040602050305030304" pitchFamily="18" charset="0"/>
              </a:rPr>
              <a:t>hög klubba och slag</a:t>
            </a:r>
          </a:p>
          <a:p>
            <a:pPr marL="0" lvl="0" indent="0">
              <a:lnSpc>
                <a:spcPct val="100000"/>
              </a:lnSpc>
              <a:spcBef>
                <a:spcPts val="0"/>
              </a:spcBef>
              <a:buNone/>
            </a:pPr>
            <a:r>
              <a:rPr lang="sv-SE" sz="1400" dirty="0">
                <a:solidFill>
                  <a:prstClr val="black"/>
                </a:solidFill>
                <a:latin typeface="Book Antiqua" panose="02040602050305030304" pitchFamily="18" charset="0"/>
              </a:rPr>
              <a:t>Bollkontroll </a:t>
            </a:r>
          </a:p>
          <a:p>
            <a:pPr marL="0" lvl="0" indent="0">
              <a:lnSpc>
                <a:spcPct val="100000"/>
              </a:lnSpc>
              <a:spcBef>
                <a:spcPts val="0"/>
              </a:spcBef>
              <a:buNone/>
            </a:pPr>
            <a:r>
              <a:rPr lang="sv-SE" sz="1400" dirty="0">
                <a:solidFill>
                  <a:prstClr val="black"/>
                </a:solidFill>
                <a:latin typeface="Book Antiqua" panose="02040602050305030304" pitchFamily="18" charset="0"/>
              </a:rPr>
              <a:t>Skott</a:t>
            </a:r>
          </a:p>
          <a:p>
            <a:pPr marL="0" lvl="0" indent="0">
              <a:lnSpc>
                <a:spcPct val="100000"/>
              </a:lnSpc>
              <a:spcBef>
                <a:spcPts val="0"/>
              </a:spcBef>
              <a:buNone/>
            </a:pPr>
            <a:r>
              <a:rPr lang="sv-SE" sz="1400" dirty="0">
                <a:solidFill>
                  <a:prstClr val="black"/>
                </a:solidFill>
                <a:latin typeface="Book Antiqua" panose="02040602050305030304" pitchFamily="18" charset="0"/>
              </a:rPr>
              <a:t>Passningar</a:t>
            </a:r>
          </a:p>
          <a:p>
            <a:pPr marL="0" lvl="0" indent="0">
              <a:lnSpc>
                <a:spcPct val="100000"/>
              </a:lnSpc>
              <a:spcBef>
                <a:spcPts val="0"/>
              </a:spcBef>
              <a:buNone/>
            </a:pPr>
            <a:r>
              <a:rPr lang="sv-SE" sz="1400" dirty="0">
                <a:solidFill>
                  <a:prstClr val="black"/>
                </a:solidFill>
                <a:latin typeface="Book Antiqua" panose="02040602050305030304" pitchFamily="18" charset="0"/>
              </a:rPr>
              <a:t> </a:t>
            </a:r>
          </a:p>
          <a:p>
            <a:pPr marL="0" lvl="0" indent="0">
              <a:lnSpc>
                <a:spcPct val="100000"/>
              </a:lnSpc>
              <a:spcBef>
                <a:spcPts val="0"/>
              </a:spcBef>
              <a:buNone/>
            </a:pPr>
            <a:r>
              <a:rPr lang="sv-SE" sz="1400" b="1" u="sng" dirty="0" err="1">
                <a:solidFill>
                  <a:prstClr val="black"/>
                </a:solidFill>
                <a:latin typeface="Book Antiqua" panose="02040602050305030304" pitchFamily="18" charset="0"/>
              </a:rPr>
              <a:t>Fys</a:t>
            </a:r>
            <a:r>
              <a:rPr lang="sv-SE" sz="1400" b="1" u="sng" dirty="0">
                <a:solidFill>
                  <a:prstClr val="black"/>
                </a:solidFill>
                <a:latin typeface="Book Antiqua" panose="02040602050305030304" pitchFamily="18" charset="0"/>
              </a:rPr>
              <a:t>:</a:t>
            </a:r>
            <a:endParaRPr lang="sv-SE" sz="1400" b="1" dirty="0">
              <a:solidFill>
                <a:prstClr val="black"/>
              </a:solidFill>
              <a:latin typeface="Book Antiqua" panose="02040602050305030304" pitchFamily="18" charset="0"/>
            </a:endParaRPr>
          </a:p>
          <a:p>
            <a:pPr marL="0" lvl="0" indent="0">
              <a:lnSpc>
                <a:spcPct val="100000"/>
              </a:lnSpc>
              <a:spcBef>
                <a:spcPts val="0"/>
              </a:spcBef>
              <a:buNone/>
            </a:pPr>
            <a:r>
              <a:rPr lang="sv-SE" sz="1400" dirty="0">
                <a:solidFill>
                  <a:prstClr val="black"/>
                </a:solidFill>
                <a:latin typeface="Book Antiqua" panose="02040602050305030304" pitchFamily="18" charset="0"/>
              </a:rPr>
              <a:t>Träna ingen specifik fys. Lekar med ”</a:t>
            </a:r>
            <a:r>
              <a:rPr lang="sv-SE" sz="1400" dirty="0" err="1">
                <a:solidFill>
                  <a:prstClr val="black"/>
                </a:solidFill>
                <a:latin typeface="Book Antiqua" panose="02040602050305030304" pitchFamily="18" charset="0"/>
              </a:rPr>
              <a:t>fys</a:t>
            </a:r>
            <a:r>
              <a:rPr lang="sv-SE" sz="1400" dirty="0">
                <a:solidFill>
                  <a:prstClr val="black"/>
                </a:solidFill>
                <a:latin typeface="Book Antiqua" panose="02040602050305030304" pitchFamily="18" charset="0"/>
              </a:rPr>
              <a:t> inslag” är dock uppskattat som ex. stafetter för snabbhet.</a:t>
            </a:r>
          </a:p>
          <a:p>
            <a:pPr marL="0" lvl="0" indent="0">
              <a:lnSpc>
                <a:spcPct val="100000"/>
              </a:lnSpc>
              <a:spcBef>
                <a:spcPts val="0"/>
              </a:spcBef>
              <a:buNone/>
            </a:pPr>
            <a:r>
              <a:rPr lang="sv-SE" sz="1400" dirty="0">
                <a:solidFill>
                  <a:prstClr val="black"/>
                </a:solidFill>
                <a:latin typeface="Book Antiqua" panose="02040602050305030304" pitchFamily="18" charset="0"/>
              </a:rPr>
              <a:t> </a:t>
            </a:r>
          </a:p>
          <a:p>
            <a:pPr marL="0" lvl="0" indent="0">
              <a:lnSpc>
                <a:spcPct val="100000"/>
              </a:lnSpc>
              <a:spcBef>
                <a:spcPts val="0"/>
              </a:spcBef>
              <a:buNone/>
            </a:pPr>
            <a:r>
              <a:rPr lang="sv-SE" sz="1400" b="1" u="sng" dirty="0" smtClean="0">
                <a:solidFill>
                  <a:prstClr val="black"/>
                </a:solidFill>
                <a:latin typeface="Book Antiqua" panose="02040602050305030304" pitchFamily="18" charset="0"/>
              </a:rPr>
              <a:t>Uppvärmning </a:t>
            </a:r>
            <a:r>
              <a:rPr lang="sv-SE" sz="1400" b="1" u="sng" dirty="0">
                <a:solidFill>
                  <a:prstClr val="black"/>
                </a:solidFill>
                <a:latin typeface="Book Antiqua" panose="02040602050305030304" pitchFamily="18" charset="0"/>
              </a:rPr>
              <a:t>&amp; </a:t>
            </a:r>
            <a:r>
              <a:rPr lang="sv-SE" sz="1400" b="1" u="sng" dirty="0" smtClean="0">
                <a:solidFill>
                  <a:prstClr val="black"/>
                </a:solidFill>
                <a:latin typeface="Book Antiqua" panose="02040602050305030304" pitchFamily="18" charset="0"/>
              </a:rPr>
              <a:t>nedvarvning:</a:t>
            </a:r>
            <a:endParaRPr lang="sv-SE" sz="1400" b="1" dirty="0">
              <a:solidFill>
                <a:prstClr val="black"/>
              </a:solidFill>
              <a:latin typeface="Book Antiqua" panose="02040602050305030304" pitchFamily="18" charset="0"/>
            </a:endParaRPr>
          </a:p>
          <a:p>
            <a:pPr marL="0" lvl="0" indent="0">
              <a:lnSpc>
                <a:spcPct val="100000"/>
              </a:lnSpc>
              <a:spcBef>
                <a:spcPts val="0"/>
              </a:spcBef>
              <a:buNone/>
            </a:pPr>
            <a:r>
              <a:rPr lang="sv-SE" sz="1400" dirty="0">
                <a:solidFill>
                  <a:prstClr val="black"/>
                </a:solidFill>
                <a:latin typeface="Book Antiqua" panose="02040602050305030304" pitchFamily="18" charset="0"/>
              </a:rPr>
              <a:t>Använd en lek innan träningarna så att barnen lär sig ”mönstret” att värma upp. </a:t>
            </a:r>
          </a:p>
          <a:p>
            <a:pPr marL="0" lvl="0" indent="0">
              <a:lnSpc>
                <a:spcPct val="100000"/>
              </a:lnSpc>
              <a:spcBef>
                <a:spcPts val="0"/>
              </a:spcBef>
              <a:buNone/>
            </a:pPr>
            <a:r>
              <a:rPr lang="sv-SE" sz="1400" dirty="0">
                <a:solidFill>
                  <a:prstClr val="black"/>
                </a:solidFill>
                <a:latin typeface="Book Antiqua" panose="02040602050305030304" pitchFamily="18" charset="0"/>
              </a:rPr>
              <a:t>Avsluta gärna med någon form av avslappning i samband med sista samlingen innan träningen slutar.</a:t>
            </a:r>
            <a:r>
              <a:rPr lang="sv-SE" sz="1400" u="sng" dirty="0">
                <a:solidFill>
                  <a:prstClr val="black"/>
                </a:solidFill>
                <a:latin typeface="Book Antiqua" panose="02040602050305030304" pitchFamily="18" charset="0"/>
              </a:rPr>
              <a:t> </a:t>
            </a:r>
            <a:endParaRPr lang="sv-SE" sz="2400" dirty="0"/>
          </a:p>
        </p:txBody>
      </p:sp>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Tree>
    <p:extLst>
      <p:ext uri="{BB962C8B-B14F-4D97-AF65-F5344CB8AC3E}">
        <p14:creationId xmlns:p14="http://schemas.microsoft.com/office/powerpoint/2010/main" val="25852627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6" y="152245"/>
            <a:ext cx="4747953" cy="1325563"/>
          </a:xfrm>
        </p:spPr>
        <p:txBody>
          <a:bodyPr>
            <a:normAutofit/>
          </a:bodyPr>
          <a:lstStyle/>
          <a:p>
            <a:r>
              <a:rPr lang="sv-SE" sz="2800" dirty="0" smtClean="0">
                <a:solidFill>
                  <a:srgbClr val="990033"/>
                </a:solidFill>
                <a:latin typeface="Book Antiqua" panose="02040602050305030304" pitchFamily="18" charset="0"/>
              </a:rPr>
              <a:t>Syfte; Taktik 2-1-2 defensiv</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98137" y="1477808"/>
            <a:ext cx="5742535" cy="3293209"/>
          </a:xfrm>
          <a:prstGeom prst="rect">
            <a:avLst/>
          </a:prstGeom>
          <a:noFill/>
        </p:spPr>
        <p:txBody>
          <a:bodyPr wrap="square" rtlCol="0">
            <a:spAutoFit/>
          </a:bodyPr>
          <a:lstStyle/>
          <a:p>
            <a:pPr indent="-342900"/>
            <a:r>
              <a:rPr lang="sv-SE" sz="1600" dirty="0">
                <a:latin typeface="Book Antiqua" panose="02040602050305030304" pitchFamily="18" charset="0"/>
              </a:rPr>
              <a:t>1. Denna övning syftar till att spelarna ska lära sig röra sig i sina zoner. Dela upp spelarna tre och tre i den mån det går. Dessa tre ska sedan agera försvarar i tre rundor var.</a:t>
            </a:r>
          </a:p>
          <a:p>
            <a:pPr marL="342900" indent="-342900"/>
            <a:endParaRPr lang="sv-SE" sz="1600" dirty="0">
              <a:latin typeface="Book Antiqua" panose="02040602050305030304" pitchFamily="18" charset="0"/>
            </a:endParaRPr>
          </a:p>
          <a:p>
            <a:pPr indent="-342900"/>
            <a:r>
              <a:rPr lang="sv-SE" sz="1600" dirty="0">
                <a:latin typeface="Book Antiqua" panose="02040602050305030304" pitchFamily="18" charset="0"/>
              </a:rPr>
              <a:t>Spelare A springer med bollen och letar skott längs kanten. Spelaren får skjuta om försvararna inte täcker ordentligt. Försvararna får inte ta bollen utan ska stå/röra sig i skottlinjen i denna övningen.  </a:t>
            </a:r>
          </a:p>
          <a:p>
            <a:pPr indent="-342900"/>
            <a:r>
              <a:rPr lang="sv-SE" sz="1600" dirty="0">
                <a:latin typeface="Book Antiqua" panose="02040602050305030304" pitchFamily="18" charset="0"/>
              </a:rPr>
              <a:t>Rotationen i övningen är att spelare A ställer sig sist i spelare </a:t>
            </a:r>
            <a:r>
              <a:rPr lang="sv-SE" sz="1600" dirty="0" err="1">
                <a:latin typeface="Book Antiqua" panose="02040602050305030304" pitchFamily="18" charset="0"/>
              </a:rPr>
              <a:t>B’s</a:t>
            </a:r>
            <a:r>
              <a:rPr lang="sv-SE" sz="1600" dirty="0">
                <a:latin typeface="Book Antiqua" panose="02040602050305030304" pitchFamily="18" charset="0"/>
              </a:rPr>
              <a:t> led och spelare B sist i spelare As led. 1-1 ledet är till för att det skall bli lite flyt om man är många. Man kan givetvis gör den utan led B och då ta två sidor. Glöm inte heller att byta försvararna efter en liten stund.</a:t>
            </a:r>
          </a:p>
        </p:txBody>
      </p:sp>
      <p:sp>
        <p:nvSpPr>
          <p:cNvPr id="8" name="Likbent triangel 7"/>
          <p:cNvSpPr/>
          <p:nvPr/>
        </p:nvSpPr>
        <p:spPr>
          <a:xfrm>
            <a:off x="1500166" y="200024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9" name="Likbent triangel 8"/>
          <p:cNvSpPr/>
          <p:nvPr/>
        </p:nvSpPr>
        <p:spPr>
          <a:xfrm>
            <a:off x="928662" y="207167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0" name="Multiplicera 9"/>
          <p:cNvSpPr/>
          <p:nvPr/>
        </p:nvSpPr>
        <p:spPr>
          <a:xfrm flipV="1">
            <a:off x="642910"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1" name="Bildobjekt 10" descr="Boll.png"/>
          <p:cNvPicPr>
            <a:picLocks noChangeAspect="1"/>
          </p:cNvPicPr>
          <p:nvPr/>
        </p:nvPicPr>
        <p:blipFill>
          <a:blip r:embed="rId4" cstate="print"/>
          <a:stretch>
            <a:fillRect/>
          </a:stretch>
        </p:blipFill>
        <p:spPr>
          <a:xfrm>
            <a:off x="785786" y="1142984"/>
            <a:ext cx="60955" cy="85337"/>
          </a:xfrm>
          <a:prstGeom prst="rect">
            <a:avLst/>
          </a:prstGeom>
        </p:spPr>
      </p:pic>
      <p:sp>
        <p:nvSpPr>
          <p:cNvPr id="12" name="Multiplicera 11"/>
          <p:cNvSpPr/>
          <p:nvPr/>
        </p:nvSpPr>
        <p:spPr>
          <a:xfrm flipV="1">
            <a:off x="857224"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1142976"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642910" y="157161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Likbent triangel 14"/>
          <p:cNvSpPr/>
          <p:nvPr/>
        </p:nvSpPr>
        <p:spPr>
          <a:xfrm>
            <a:off x="1785918"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Likbent triangel 15"/>
          <p:cNvSpPr/>
          <p:nvPr/>
        </p:nvSpPr>
        <p:spPr>
          <a:xfrm>
            <a:off x="1285852" y="235743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Likbent triangel 16"/>
          <p:cNvSpPr/>
          <p:nvPr/>
        </p:nvSpPr>
        <p:spPr>
          <a:xfrm>
            <a:off x="1500166" y="264318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1785918" y="285749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Ellips 18"/>
          <p:cNvSpPr/>
          <p:nvPr/>
        </p:nvSpPr>
        <p:spPr>
          <a:xfrm>
            <a:off x="1000100" y="128586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0" name="Ellips 19"/>
          <p:cNvSpPr/>
          <p:nvPr/>
        </p:nvSpPr>
        <p:spPr>
          <a:xfrm>
            <a:off x="928662" y="235743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1" name="Ellips 20"/>
          <p:cNvSpPr/>
          <p:nvPr/>
        </p:nvSpPr>
        <p:spPr>
          <a:xfrm>
            <a:off x="2071670" y="178592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22" name="Rak pil 21"/>
          <p:cNvCxnSpPr/>
          <p:nvPr/>
        </p:nvCxnSpPr>
        <p:spPr>
          <a:xfrm rot="5400000">
            <a:off x="892943" y="1750207"/>
            <a:ext cx="35719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 name="Rak pil 22"/>
          <p:cNvCxnSpPr/>
          <p:nvPr/>
        </p:nvCxnSpPr>
        <p:spPr>
          <a:xfrm>
            <a:off x="1285852" y="1500174"/>
            <a:ext cx="357190"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Rak pil 23"/>
          <p:cNvCxnSpPr/>
          <p:nvPr/>
        </p:nvCxnSpPr>
        <p:spPr>
          <a:xfrm rot="16200000" flipH="1">
            <a:off x="892943" y="2821777"/>
            <a:ext cx="642942" cy="28575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5" name="Rak pil 24"/>
          <p:cNvCxnSpPr/>
          <p:nvPr/>
        </p:nvCxnSpPr>
        <p:spPr>
          <a:xfrm rot="10800000" flipV="1">
            <a:off x="1785918" y="2071678"/>
            <a:ext cx="285752" cy="21431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6" name="Rak pil 25"/>
          <p:cNvCxnSpPr/>
          <p:nvPr/>
        </p:nvCxnSpPr>
        <p:spPr>
          <a:xfrm>
            <a:off x="1643042" y="2428868"/>
            <a:ext cx="571504" cy="35719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7" name="Frihandsfigur 26"/>
          <p:cNvSpPr/>
          <p:nvPr/>
        </p:nvSpPr>
        <p:spPr>
          <a:xfrm>
            <a:off x="566670" y="1159099"/>
            <a:ext cx="210356" cy="425002"/>
          </a:xfrm>
          <a:custGeom>
            <a:avLst/>
            <a:gdLst>
              <a:gd name="connsiteX0" fmla="*/ 103031 w 210356"/>
              <a:gd name="connsiteY0" fmla="*/ 0 h 425002"/>
              <a:gd name="connsiteX1" fmla="*/ 12879 w 210356"/>
              <a:gd name="connsiteY1" fmla="*/ 128788 h 425002"/>
              <a:gd name="connsiteX2" fmla="*/ 180305 w 210356"/>
              <a:gd name="connsiteY2" fmla="*/ 309093 h 425002"/>
              <a:gd name="connsiteX3" fmla="*/ 193184 w 210356"/>
              <a:gd name="connsiteY3" fmla="*/ 425002 h 425002"/>
            </a:gdLst>
            <a:ahLst/>
            <a:cxnLst>
              <a:cxn ang="0">
                <a:pos x="connsiteX0" y="connsiteY0"/>
              </a:cxn>
              <a:cxn ang="0">
                <a:pos x="connsiteX1" y="connsiteY1"/>
              </a:cxn>
              <a:cxn ang="0">
                <a:pos x="connsiteX2" y="connsiteY2"/>
              </a:cxn>
              <a:cxn ang="0">
                <a:pos x="connsiteX3" y="connsiteY3"/>
              </a:cxn>
            </a:cxnLst>
            <a:rect l="l" t="t" r="r" b="b"/>
            <a:pathLst>
              <a:path w="210356" h="425002">
                <a:moveTo>
                  <a:pt x="103031" y="0"/>
                </a:moveTo>
                <a:cubicBezTo>
                  <a:pt x="51515" y="38636"/>
                  <a:pt x="0" y="77273"/>
                  <a:pt x="12879" y="128788"/>
                </a:cubicBezTo>
                <a:cubicBezTo>
                  <a:pt x="25758" y="180303"/>
                  <a:pt x="150254" y="259724"/>
                  <a:pt x="180305" y="309093"/>
                </a:cubicBezTo>
                <a:cubicBezTo>
                  <a:pt x="210356" y="358462"/>
                  <a:pt x="201770" y="391732"/>
                  <a:pt x="193184" y="425002"/>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28" name="Likbent triangel 27"/>
          <p:cNvSpPr/>
          <p:nvPr/>
        </p:nvSpPr>
        <p:spPr>
          <a:xfrm>
            <a:off x="642910" y="235743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9" name="Likbent triangel 28"/>
          <p:cNvSpPr/>
          <p:nvPr/>
        </p:nvSpPr>
        <p:spPr>
          <a:xfrm>
            <a:off x="714348" y="264318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0" name="Likbent triangel 29"/>
          <p:cNvSpPr/>
          <p:nvPr/>
        </p:nvSpPr>
        <p:spPr>
          <a:xfrm>
            <a:off x="714348" y="292893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1" name="Likbent triangel 30"/>
          <p:cNvSpPr/>
          <p:nvPr/>
        </p:nvSpPr>
        <p:spPr>
          <a:xfrm>
            <a:off x="785786" y="321468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2" name="Frihandsfigur 31"/>
          <p:cNvSpPr/>
          <p:nvPr/>
        </p:nvSpPr>
        <p:spPr>
          <a:xfrm>
            <a:off x="508716" y="1906073"/>
            <a:ext cx="1577661" cy="1856705"/>
          </a:xfrm>
          <a:custGeom>
            <a:avLst/>
            <a:gdLst>
              <a:gd name="connsiteX0" fmla="*/ 238259 w 1577661"/>
              <a:gd name="connsiteY0" fmla="*/ 0 h 1856705"/>
              <a:gd name="connsiteX1" fmla="*/ 148107 w 1577661"/>
              <a:gd name="connsiteY1" fmla="*/ 128789 h 1856705"/>
              <a:gd name="connsiteX2" fmla="*/ 238259 w 1577661"/>
              <a:gd name="connsiteY2" fmla="*/ 257578 h 1856705"/>
              <a:gd name="connsiteX3" fmla="*/ 32197 w 1577661"/>
              <a:gd name="connsiteY3" fmla="*/ 476519 h 1856705"/>
              <a:gd name="connsiteX4" fmla="*/ 45076 w 1577661"/>
              <a:gd name="connsiteY4" fmla="*/ 643944 h 1856705"/>
              <a:gd name="connsiteX5" fmla="*/ 19318 w 1577661"/>
              <a:gd name="connsiteY5" fmla="*/ 798490 h 1856705"/>
              <a:gd name="connsiteX6" fmla="*/ 122349 w 1577661"/>
              <a:gd name="connsiteY6" fmla="*/ 940158 h 1856705"/>
              <a:gd name="connsiteX7" fmla="*/ 19318 w 1577661"/>
              <a:gd name="connsiteY7" fmla="*/ 1107583 h 1856705"/>
              <a:gd name="connsiteX8" fmla="*/ 96591 w 1577661"/>
              <a:gd name="connsiteY8" fmla="*/ 1262130 h 1856705"/>
              <a:gd name="connsiteX9" fmla="*/ 83712 w 1577661"/>
              <a:gd name="connsiteY9" fmla="*/ 1468192 h 1856705"/>
              <a:gd name="connsiteX10" fmla="*/ 302653 w 1577661"/>
              <a:gd name="connsiteY10" fmla="*/ 1635617 h 1856705"/>
              <a:gd name="connsiteX11" fmla="*/ 573109 w 1577661"/>
              <a:gd name="connsiteY11" fmla="*/ 1584102 h 1856705"/>
              <a:gd name="connsiteX12" fmla="*/ 740535 w 1577661"/>
              <a:gd name="connsiteY12" fmla="*/ 1738648 h 1856705"/>
              <a:gd name="connsiteX13" fmla="*/ 933718 w 1577661"/>
              <a:gd name="connsiteY13" fmla="*/ 1764406 h 1856705"/>
              <a:gd name="connsiteX14" fmla="*/ 1049628 w 1577661"/>
              <a:gd name="connsiteY14" fmla="*/ 1854558 h 1856705"/>
              <a:gd name="connsiteX15" fmla="*/ 1294326 w 1577661"/>
              <a:gd name="connsiteY15" fmla="*/ 1777285 h 1856705"/>
              <a:gd name="connsiteX16" fmla="*/ 1577661 w 1577661"/>
              <a:gd name="connsiteY16" fmla="*/ 1841679 h 18567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77661" h="1856705">
                <a:moveTo>
                  <a:pt x="238259" y="0"/>
                </a:moveTo>
                <a:cubicBezTo>
                  <a:pt x="193183" y="42929"/>
                  <a:pt x="148107" y="85859"/>
                  <a:pt x="148107" y="128789"/>
                </a:cubicBezTo>
                <a:cubicBezTo>
                  <a:pt x="148107" y="171719"/>
                  <a:pt x="257577" y="199623"/>
                  <a:pt x="238259" y="257578"/>
                </a:cubicBezTo>
                <a:cubicBezTo>
                  <a:pt x="218941" y="315533"/>
                  <a:pt x="64394" y="412125"/>
                  <a:pt x="32197" y="476519"/>
                </a:cubicBezTo>
                <a:cubicBezTo>
                  <a:pt x="0" y="540913"/>
                  <a:pt x="47222" y="590282"/>
                  <a:pt x="45076" y="643944"/>
                </a:cubicBezTo>
                <a:cubicBezTo>
                  <a:pt x="42930" y="697606"/>
                  <a:pt x="6439" y="749121"/>
                  <a:pt x="19318" y="798490"/>
                </a:cubicBezTo>
                <a:cubicBezTo>
                  <a:pt x="32197" y="847859"/>
                  <a:pt x="122349" y="888643"/>
                  <a:pt x="122349" y="940158"/>
                </a:cubicBezTo>
                <a:cubicBezTo>
                  <a:pt x="122349" y="991673"/>
                  <a:pt x="23611" y="1053921"/>
                  <a:pt x="19318" y="1107583"/>
                </a:cubicBezTo>
                <a:cubicBezTo>
                  <a:pt x="15025" y="1161245"/>
                  <a:pt x="85859" y="1202029"/>
                  <a:pt x="96591" y="1262130"/>
                </a:cubicBezTo>
                <a:cubicBezTo>
                  <a:pt x="107323" y="1322231"/>
                  <a:pt x="49368" y="1405944"/>
                  <a:pt x="83712" y="1468192"/>
                </a:cubicBezTo>
                <a:cubicBezTo>
                  <a:pt x="118056" y="1530440"/>
                  <a:pt x="221087" y="1616299"/>
                  <a:pt x="302653" y="1635617"/>
                </a:cubicBezTo>
                <a:cubicBezTo>
                  <a:pt x="384219" y="1654935"/>
                  <a:pt x="500129" y="1566930"/>
                  <a:pt x="573109" y="1584102"/>
                </a:cubicBezTo>
                <a:cubicBezTo>
                  <a:pt x="646089" y="1601274"/>
                  <a:pt x="680434" y="1708597"/>
                  <a:pt x="740535" y="1738648"/>
                </a:cubicBezTo>
                <a:cubicBezTo>
                  <a:pt x="800636" y="1768699"/>
                  <a:pt x="882203" y="1745088"/>
                  <a:pt x="933718" y="1764406"/>
                </a:cubicBezTo>
                <a:cubicBezTo>
                  <a:pt x="985233" y="1783724"/>
                  <a:pt x="989527" y="1852411"/>
                  <a:pt x="1049628" y="1854558"/>
                </a:cubicBezTo>
                <a:cubicBezTo>
                  <a:pt x="1109729" y="1856705"/>
                  <a:pt x="1206321" y="1779431"/>
                  <a:pt x="1294326" y="1777285"/>
                </a:cubicBezTo>
                <a:cubicBezTo>
                  <a:pt x="1382331" y="1775139"/>
                  <a:pt x="1479996" y="1808409"/>
                  <a:pt x="1577661" y="1841679"/>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3" name="Likbent triangel 32"/>
          <p:cNvSpPr/>
          <p:nvPr/>
        </p:nvSpPr>
        <p:spPr>
          <a:xfrm>
            <a:off x="1071538" y="328612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4" name="Likbent triangel 33"/>
          <p:cNvSpPr/>
          <p:nvPr/>
        </p:nvSpPr>
        <p:spPr>
          <a:xfrm>
            <a:off x="1285852" y="342900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5" name="Likbent triangel 34"/>
          <p:cNvSpPr/>
          <p:nvPr/>
        </p:nvSpPr>
        <p:spPr>
          <a:xfrm>
            <a:off x="1571604" y="350043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6" name="Likbent triangel 35"/>
          <p:cNvSpPr/>
          <p:nvPr/>
        </p:nvSpPr>
        <p:spPr>
          <a:xfrm>
            <a:off x="1928794" y="350043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7" name="Likbent triangel 36"/>
          <p:cNvSpPr/>
          <p:nvPr/>
        </p:nvSpPr>
        <p:spPr>
          <a:xfrm>
            <a:off x="2071670" y="300037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38" name="Bildobjekt 37" descr="Boll.png"/>
          <p:cNvPicPr>
            <a:picLocks noChangeAspect="1"/>
          </p:cNvPicPr>
          <p:nvPr/>
        </p:nvPicPr>
        <p:blipFill>
          <a:blip r:embed="rId4" cstate="print"/>
          <a:stretch>
            <a:fillRect/>
          </a:stretch>
        </p:blipFill>
        <p:spPr>
          <a:xfrm>
            <a:off x="939145" y="1200523"/>
            <a:ext cx="60955" cy="85337"/>
          </a:xfrm>
          <a:prstGeom prst="rect">
            <a:avLst/>
          </a:prstGeom>
        </p:spPr>
      </p:pic>
      <p:pic>
        <p:nvPicPr>
          <p:cNvPr id="39" name="Bildobjekt 38" descr="Boll.png"/>
          <p:cNvPicPr>
            <a:picLocks noChangeAspect="1"/>
          </p:cNvPicPr>
          <p:nvPr/>
        </p:nvPicPr>
        <p:blipFill>
          <a:blip r:embed="rId4" cstate="print"/>
          <a:stretch>
            <a:fillRect/>
          </a:stretch>
        </p:blipFill>
        <p:spPr>
          <a:xfrm>
            <a:off x="1224897" y="1142984"/>
            <a:ext cx="60955" cy="85337"/>
          </a:xfrm>
          <a:prstGeom prst="rect">
            <a:avLst/>
          </a:prstGeom>
        </p:spPr>
      </p:pic>
      <p:pic>
        <p:nvPicPr>
          <p:cNvPr id="40" name="Bildobjekt 39" descr="Boll.png"/>
          <p:cNvPicPr>
            <a:picLocks noChangeAspect="1"/>
          </p:cNvPicPr>
          <p:nvPr/>
        </p:nvPicPr>
        <p:blipFill>
          <a:blip r:embed="rId4" cstate="print"/>
          <a:stretch>
            <a:fillRect/>
          </a:stretch>
        </p:blipFill>
        <p:spPr>
          <a:xfrm>
            <a:off x="1000100" y="1129085"/>
            <a:ext cx="60955" cy="85337"/>
          </a:xfrm>
          <a:prstGeom prst="rect">
            <a:avLst/>
          </a:prstGeom>
        </p:spPr>
      </p:pic>
      <p:pic>
        <p:nvPicPr>
          <p:cNvPr id="41" name="Bildobjekt 40" descr="Boll.png"/>
          <p:cNvPicPr>
            <a:picLocks noChangeAspect="1"/>
          </p:cNvPicPr>
          <p:nvPr/>
        </p:nvPicPr>
        <p:blipFill>
          <a:blip r:embed="rId4" cstate="print"/>
          <a:stretch>
            <a:fillRect/>
          </a:stretch>
        </p:blipFill>
        <p:spPr>
          <a:xfrm>
            <a:off x="3143240" y="4000504"/>
            <a:ext cx="60955" cy="85337"/>
          </a:xfrm>
          <a:prstGeom prst="rect">
            <a:avLst/>
          </a:prstGeom>
        </p:spPr>
      </p:pic>
      <p:sp>
        <p:nvSpPr>
          <p:cNvPr id="42" name="Multiplicera 41"/>
          <p:cNvSpPr/>
          <p:nvPr/>
        </p:nvSpPr>
        <p:spPr>
          <a:xfrm flipV="1">
            <a:off x="3071802"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3" name="Multiplicera 42"/>
          <p:cNvSpPr/>
          <p:nvPr/>
        </p:nvSpPr>
        <p:spPr>
          <a:xfrm flipV="1">
            <a:off x="3500430"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4" name="Multiplicera 43"/>
          <p:cNvSpPr/>
          <p:nvPr/>
        </p:nvSpPr>
        <p:spPr>
          <a:xfrm flipV="1">
            <a:off x="3286116"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5" name="Bildobjekt 44" descr="Boll.png"/>
          <p:cNvPicPr>
            <a:picLocks noChangeAspect="1"/>
          </p:cNvPicPr>
          <p:nvPr/>
        </p:nvPicPr>
        <p:blipFill>
          <a:blip r:embed="rId4" cstate="print"/>
          <a:stretch>
            <a:fillRect/>
          </a:stretch>
        </p:blipFill>
        <p:spPr>
          <a:xfrm>
            <a:off x="3295640" y="4000504"/>
            <a:ext cx="60955" cy="85337"/>
          </a:xfrm>
          <a:prstGeom prst="rect">
            <a:avLst/>
          </a:prstGeom>
        </p:spPr>
      </p:pic>
      <p:pic>
        <p:nvPicPr>
          <p:cNvPr id="46" name="Bildobjekt 45" descr="Boll.png"/>
          <p:cNvPicPr>
            <a:picLocks noChangeAspect="1"/>
          </p:cNvPicPr>
          <p:nvPr/>
        </p:nvPicPr>
        <p:blipFill>
          <a:blip r:embed="rId4" cstate="print"/>
          <a:stretch>
            <a:fillRect/>
          </a:stretch>
        </p:blipFill>
        <p:spPr>
          <a:xfrm>
            <a:off x="3214678" y="4129481"/>
            <a:ext cx="60955" cy="85337"/>
          </a:xfrm>
          <a:prstGeom prst="rect">
            <a:avLst/>
          </a:prstGeom>
        </p:spPr>
      </p:pic>
      <p:pic>
        <p:nvPicPr>
          <p:cNvPr id="47" name="Bildobjekt 46" descr="Boll.png"/>
          <p:cNvPicPr>
            <a:picLocks noChangeAspect="1"/>
          </p:cNvPicPr>
          <p:nvPr/>
        </p:nvPicPr>
        <p:blipFill>
          <a:blip r:embed="rId4" cstate="print"/>
          <a:stretch>
            <a:fillRect/>
          </a:stretch>
        </p:blipFill>
        <p:spPr>
          <a:xfrm>
            <a:off x="3357554" y="4071942"/>
            <a:ext cx="60955" cy="85337"/>
          </a:xfrm>
          <a:prstGeom prst="rect">
            <a:avLst/>
          </a:prstGeom>
        </p:spPr>
      </p:pic>
      <p:pic>
        <p:nvPicPr>
          <p:cNvPr id="48" name="Bildobjekt 47" descr="Boll.png"/>
          <p:cNvPicPr>
            <a:picLocks noChangeAspect="1"/>
          </p:cNvPicPr>
          <p:nvPr/>
        </p:nvPicPr>
        <p:blipFill>
          <a:blip r:embed="rId4" cstate="print"/>
          <a:stretch>
            <a:fillRect/>
          </a:stretch>
        </p:blipFill>
        <p:spPr>
          <a:xfrm>
            <a:off x="3510913" y="4000504"/>
            <a:ext cx="60955" cy="85337"/>
          </a:xfrm>
          <a:prstGeom prst="rect">
            <a:avLst/>
          </a:prstGeom>
        </p:spPr>
      </p:pic>
      <p:pic>
        <p:nvPicPr>
          <p:cNvPr id="49" name="Bildobjekt 48" descr="Boll.png"/>
          <p:cNvPicPr>
            <a:picLocks noChangeAspect="1"/>
          </p:cNvPicPr>
          <p:nvPr/>
        </p:nvPicPr>
        <p:blipFill>
          <a:blip r:embed="rId4" cstate="print"/>
          <a:stretch>
            <a:fillRect/>
          </a:stretch>
        </p:blipFill>
        <p:spPr>
          <a:xfrm>
            <a:off x="3500430" y="4143380"/>
            <a:ext cx="60955" cy="85337"/>
          </a:xfrm>
          <a:prstGeom prst="rect">
            <a:avLst/>
          </a:prstGeom>
        </p:spPr>
      </p:pic>
      <p:sp>
        <p:nvSpPr>
          <p:cNvPr id="50" name="Likbent triangel 49"/>
          <p:cNvSpPr/>
          <p:nvPr/>
        </p:nvSpPr>
        <p:spPr>
          <a:xfrm>
            <a:off x="2928926" y="407194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1" name="textruta 50"/>
          <p:cNvSpPr txBox="1"/>
          <p:nvPr/>
        </p:nvSpPr>
        <p:spPr>
          <a:xfrm>
            <a:off x="2357422" y="4714884"/>
            <a:ext cx="282450" cy="369332"/>
          </a:xfrm>
          <a:prstGeom prst="rect">
            <a:avLst/>
          </a:prstGeom>
          <a:noFill/>
        </p:spPr>
        <p:txBody>
          <a:bodyPr wrap="none" rtlCol="0">
            <a:spAutoFit/>
          </a:bodyPr>
          <a:lstStyle/>
          <a:p>
            <a:r>
              <a:rPr lang="sv-SE" dirty="0"/>
              <a:t>L</a:t>
            </a:r>
          </a:p>
        </p:txBody>
      </p:sp>
      <p:sp>
        <p:nvSpPr>
          <p:cNvPr id="52" name="Frihandsfigur 51"/>
          <p:cNvSpPr/>
          <p:nvPr/>
        </p:nvSpPr>
        <p:spPr>
          <a:xfrm>
            <a:off x="2225899" y="3820732"/>
            <a:ext cx="929425" cy="2077792"/>
          </a:xfrm>
          <a:custGeom>
            <a:avLst/>
            <a:gdLst>
              <a:gd name="connsiteX0" fmla="*/ 929425 w 929425"/>
              <a:gd name="connsiteY0" fmla="*/ 30051 h 2077792"/>
              <a:gd name="connsiteX1" fmla="*/ 581695 w 929425"/>
              <a:gd name="connsiteY1" fmla="*/ 42930 h 2077792"/>
              <a:gd name="connsiteX2" fmla="*/ 543059 w 929425"/>
              <a:gd name="connsiteY2" fmla="*/ 287629 h 2077792"/>
              <a:gd name="connsiteX3" fmla="*/ 349876 w 929425"/>
              <a:gd name="connsiteY3" fmla="*/ 339144 h 2077792"/>
              <a:gd name="connsiteX4" fmla="*/ 375633 w 929425"/>
              <a:gd name="connsiteY4" fmla="*/ 558085 h 2077792"/>
              <a:gd name="connsiteX5" fmla="*/ 169571 w 929425"/>
              <a:gd name="connsiteY5" fmla="*/ 686874 h 2077792"/>
              <a:gd name="connsiteX6" fmla="*/ 336997 w 929425"/>
              <a:gd name="connsiteY6" fmla="*/ 764147 h 2077792"/>
              <a:gd name="connsiteX7" fmla="*/ 27904 w 929425"/>
              <a:gd name="connsiteY7" fmla="*/ 918693 h 2077792"/>
              <a:gd name="connsiteX8" fmla="*/ 504422 w 929425"/>
              <a:gd name="connsiteY8" fmla="*/ 983088 h 2077792"/>
              <a:gd name="connsiteX9" fmla="*/ 362755 w 929425"/>
              <a:gd name="connsiteY9" fmla="*/ 1317938 h 2077792"/>
              <a:gd name="connsiteX10" fmla="*/ 517301 w 929425"/>
              <a:gd name="connsiteY10" fmla="*/ 1459606 h 2077792"/>
              <a:gd name="connsiteX11" fmla="*/ 272602 w 929425"/>
              <a:gd name="connsiteY11" fmla="*/ 1794457 h 2077792"/>
              <a:gd name="connsiteX12" fmla="*/ 401391 w 929425"/>
              <a:gd name="connsiteY12" fmla="*/ 1987640 h 2077792"/>
              <a:gd name="connsiteX13" fmla="*/ 221087 w 929425"/>
              <a:gd name="connsiteY13" fmla="*/ 2077792 h 2077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9425" h="2077792">
                <a:moveTo>
                  <a:pt x="929425" y="30051"/>
                </a:moveTo>
                <a:cubicBezTo>
                  <a:pt x="787757" y="15025"/>
                  <a:pt x="646089" y="0"/>
                  <a:pt x="581695" y="42930"/>
                </a:cubicBezTo>
                <a:cubicBezTo>
                  <a:pt x="517301" y="85860"/>
                  <a:pt x="581695" y="238260"/>
                  <a:pt x="543059" y="287629"/>
                </a:cubicBezTo>
                <a:cubicBezTo>
                  <a:pt x="504423" y="336998"/>
                  <a:pt x="377780" y="294068"/>
                  <a:pt x="349876" y="339144"/>
                </a:cubicBezTo>
                <a:cubicBezTo>
                  <a:pt x="321972" y="384220"/>
                  <a:pt x="405684" y="500130"/>
                  <a:pt x="375633" y="558085"/>
                </a:cubicBezTo>
                <a:cubicBezTo>
                  <a:pt x="345582" y="616040"/>
                  <a:pt x="176010" y="652530"/>
                  <a:pt x="169571" y="686874"/>
                </a:cubicBezTo>
                <a:cubicBezTo>
                  <a:pt x="163132" y="721218"/>
                  <a:pt x="360608" y="725511"/>
                  <a:pt x="336997" y="764147"/>
                </a:cubicBezTo>
                <a:cubicBezTo>
                  <a:pt x="313386" y="802783"/>
                  <a:pt x="0" y="882203"/>
                  <a:pt x="27904" y="918693"/>
                </a:cubicBezTo>
                <a:cubicBezTo>
                  <a:pt x="55808" y="955183"/>
                  <a:pt x="448614" y="916547"/>
                  <a:pt x="504422" y="983088"/>
                </a:cubicBezTo>
                <a:cubicBezTo>
                  <a:pt x="560231" y="1049629"/>
                  <a:pt x="360609" y="1238518"/>
                  <a:pt x="362755" y="1317938"/>
                </a:cubicBezTo>
                <a:cubicBezTo>
                  <a:pt x="364902" y="1397358"/>
                  <a:pt x="532327" y="1380186"/>
                  <a:pt x="517301" y="1459606"/>
                </a:cubicBezTo>
                <a:cubicBezTo>
                  <a:pt x="502276" y="1539026"/>
                  <a:pt x="291920" y="1706451"/>
                  <a:pt x="272602" y="1794457"/>
                </a:cubicBezTo>
                <a:cubicBezTo>
                  <a:pt x="253284" y="1882463"/>
                  <a:pt x="409977" y="1940418"/>
                  <a:pt x="401391" y="1987640"/>
                </a:cubicBezTo>
                <a:cubicBezTo>
                  <a:pt x="392805" y="2034862"/>
                  <a:pt x="306946" y="2056327"/>
                  <a:pt x="221087" y="2077792"/>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53" name="textruta 52"/>
          <p:cNvSpPr txBox="1"/>
          <p:nvPr/>
        </p:nvSpPr>
        <p:spPr>
          <a:xfrm>
            <a:off x="428596" y="857232"/>
            <a:ext cx="324128" cy="369332"/>
          </a:xfrm>
          <a:prstGeom prst="rect">
            <a:avLst/>
          </a:prstGeom>
          <a:noFill/>
        </p:spPr>
        <p:txBody>
          <a:bodyPr wrap="none" rtlCol="0">
            <a:spAutoFit/>
          </a:bodyPr>
          <a:lstStyle/>
          <a:p>
            <a:r>
              <a:rPr lang="sv-SE" b="1" dirty="0"/>
              <a:t>A</a:t>
            </a:r>
          </a:p>
        </p:txBody>
      </p:sp>
      <p:sp>
        <p:nvSpPr>
          <p:cNvPr id="54" name="textruta 53"/>
          <p:cNvSpPr txBox="1"/>
          <p:nvPr/>
        </p:nvSpPr>
        <p:spPr>
          <a:xfrm>
            <a:off x="2786050" y="3500438"/>
            <a:ext cx="314510" cy="369332"/>
          </a:xfrm>
          <a:prstGeom prst="rect">
            <a:avLst/>
          </a:prstGeom>
          <a:noFill/>
        </p:spPr>
        <p:txBody>
          <a:bodyPr wrap="none" rtlCol="0">
            <a:spAutoFit/>
          </a:bodyPr>
          <a:lstStyle/>
          <a:p>
            <a:r>
              <a:rPr lang="sv-SE" b="1" dirty="0"/>
              <a:t>B</a:t>
            </a:r>
          </a:p>
        </p:txBody>
      </p:sp>
    </p:spTree>
    <p:extLst>
      <p:ext uri="{BB962C8B-B14F-4D97-AF65-F5344CB8AC3E}">
        <p14:creationId xmlns:p14="http://schemas.microsoft.com/office/powerpoint/2010/main" val="13582103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textruta 2"/>
          <p:cNvSpPr txBox="1"/>
          <p:nvPr/>
        </p:nvSpPr>
        <p:spPr>
          <a:xfrm>
            <a:off x="500033" y="1124744"/>
            <a:ext cx="9500177" cy="4739759"/>
          </a:xfrm>
          <a:prstGeom prst="rect">
            <a:avLst/>
          </a:prstGeom>
          <a:noFill/>
        </p:spPr>
        <p:txBody>
          <a:bodyPr wrap="square" rtlCol="0">
            <a:spAutoFit/>
          </a:bodyPr>
          <a:lstStyle/>
          <a:p>
            <a:r>
              <a:rPr lang="sv-SE" sz="1400" b="1" dirty="0">
                <a:latin typeface="Book Antiqua" panose="02040602050305030304" pitchFamily="18" charset="0"/>
              </a:rPr>
              <a:t>11 år</a:t>
            </a:r>
          </a:p>
          <a:p>
            <a:r>
              <a:rPr lang="sv-SE" sz="1200" dirty="0" smtClean="0">
                <a:latin typeface="Book Antiqua" panose="02040602050305030304" pitchFamily="18" charset="0"/>
              </a:rPr>
              <a:t>När </a:t>
            </a:r>
            <a:r>
              <a:rPr lang="sv-SE" sz="1200" dirty="0">
                <a:latin typeface="Book Antiqua" panose="02040602050305030304" pitchFamily="18" charset="0"/>
              </a:rPr>
              <a:t>spelarna är elva år så bör passningar och skott börja fungera bra. Våga därför testa lite fler </a:t>
            </a:r>
            <a:r>
              <a:rPr lang="sv-SE" sz="1200" dirty="0" smtClean="0">
                <a:latin typeface="Book Antiqua" panose="02040602050305030304" pitchFamily="18" charset="0"/>
              </a:rPr>
              <a:t>moment </a:t>
            </a:r>
            <a:r>
              <a:rPr lang="sv-SE" sz="1200" dirty="0">
                <a:latin typeface="Book Antiqua" panose="02040602050305030304" pitchFamily="18" charset="0"/>
              </a:rPr>
              <a:t>i övningarna och prata mer taktik. Skillnaden på övningarna går att se i </a:t>
            </a:r>
            <a:r>
              <a:rPr lang="sv-SE" sz="1200" dirty="0" smtClean="0">
                <a:latin typeface="Book Antiqua" panose="02040602050305030304" pitchFamily="18" charset="0"/>
              </a:rPr>
              <a:t>övningsdelen </a:t>
            </a:r>
            <a:r>
              <a:rPr lang="sv-SE" sz="1200" dirty="0">
                <a:latin typeface="Book Antiqua" panose="02040602050305030304" pitchFamily="18" charset="0"/>
              </a:rPr>
              <a:t>där </a:t>
            </a:r>
            <a:r>
              <a:rPr lang="sv-SE" sz="1200" dirty="0" smtClean="0">
                <a:latin typeface="Book Antiqua" panose="02040602050305030304" pitchFamily="18" charset="0"/>
              </a:rPr>
              <a:t>du kommer </a:t>
            </a:r>
            <a:r>
              <a:rPr lang="sv-SE" sz="1200" dirty="0">
                <a:latin typeface="Book Antiqua" panose="02040602050305030304" pitchFamily="18" charset="0"/>
              </a:rPr>
              <a:t>känna igen en del av dem. Samtidigt så får du inte vara rädd för att gå tillbaka i övningsdelen. Bara för att övningarna står under ”för elva år” </a:t>
            </a:r>
            <a:r>
              <a:rPr lang="sv-SE" sz="1200" dirty="0" smtClean="0">
                <a:latin typeface="Book Antiqua" panose="02040602050305030304" pitchFamily="18" charset="0"/>
              </a:rPr>
              <a:t>betyder </a:t>
            </a:r>
            <a:r>
              <a:rPr lang="sv-SE" sz="1200" dirty="0">
                <a:latin typeface="Book Antiqua" panose="02040602050305030304" pitchFamily="18" charset="0"/>
              </a:rPr>
              <a:t>inte </a:t>
            </a:r>
            <a:r>
              <a:rPr lang="sv-SE" sz="1200" dirty="0" smtClean="0">
                <a:latin typeface="Book Antiqua" panose="02040602050305030304" pitchFamily="18" charset="0"/>
              </a:rPr>
              <a:t>det att </a:t>
            </a:r>
            <a:r>
              <a:rPr lang="sv-SE" sz="1200" dirty="0">
                <a:latin typeface="Book Antiqua" panose="02040602050305030304" pitchFamily="18" charset="0"/>
              </a:rPr>
              <a:t>de passar just dina spelare.</a:t>
            </a:r>
          </a:p>
          <a:p>
            <a:r>
              <a:rPr lang="sv-SE" sz="1200" dirty="0">
                <a:latin typeface="Book Antiqua" panose="02040602050305030304" pitchFamily="18" charset="0"/>
              </a:rPr>
              <a:t> </a:t>
            </a:r>
          </a:p>
          <a:p>
            <a:r>
              <a:rPr lang="sv-SE" sz="1200" b="1" u="sng" dirty="0">
                <a:latin typeface="Book Antiqua" panose="02040602050305030304" pitchFamily="18" charset="0"/>
              </a:rPr>
              <a:t>Du som ledare:</a:t>
            </a:r>
            <a:endParaRPr lang="sv-SE" sz="1200" b="1" dirty="0">
              <a:latin typeface="Book Antiqua" panose="02040602050305030304" pitchFamily="18" charset="0"/>
            </a:endParaRPr>
          </a:p>
          <a:p>
            <a:r>
              <a:rPr lang="sv-SE" sz="1200" dirty="0">
                <a:latin typeface="Book Antiqua" panose="02040602050305030304" pitchFamily="18" charset="0"/>
              </a:rPr>
              <a:t>Det går inte att tjata för mycket om hur viktigt det är att vara positiv som ledare. Du får dock inte bli ”mjäkig”. Spelarna blir mer och mer medveta om att göra poäng och vinna så var uppmärksam på hur de hanterar fram- och motgång. Både emot sig själva och sina medspelare.</a:t>
            </a:r>
          </a:p>
          <a:p>
            <a:r>
              <a:rPr lang="sv-SE" sz="1200" dirty="0">
                <a:latin typeface="Book Antiqua" panose="02040602050305030304" pitchFamily="18" charset="0"/>
              </a:rPr>
              <a:t> </a:t>
            </a:r>
          </a:p>
          <a:p>
            <a:r>
              <a:rPr lang="sv-SE" sz="1200" b="1" u="sng" dirty="0">
                <a:latin typeface="Book Antiqua" panose="02040602050305030304" pitchFamily="18" charset="0"/>
              </a:rPr>
              <a:t>Viktiga träningsmoment:</a:t>
            </a:r>
            <a:endParaRPr lang="sv-SE" sz="1200" b="1" dirty="0">
              <a:latin typeface="Book Antiqua" panose="02040602050305030304" pitchFamily="18" charset="0"/>
            </a:endParaRPr>
          </a:p>
          <a:p>
            <a:pPr lvl="0"/>
            <a:r>
              <a:rPr lang="sv-SE" sz="1200" dirty="0">
                <a:latin typeface="Book Antiqua" panose="02040602050305030304" pitchFamily="18" charset="0"/>
              </a:rPr>
              <a:t>Pass i rörelse</a:t>
            </a:r>
          </a:p>
          <a:p>
            <a:pPr lvl="0"/>
            <a:r>
              <a:rPr lang="sv-SE" sz="1200" dirty="0">
                <a:latin typeface="Book Antiqua" panose="02040602050305030304" pitchFamily="18" charset="0"/>
              </a:rPr>
              <a:t>Mottagning av pass i rörelse</a:t>
            </a:r>
          </a:p>
          <a:p>
            <a:pPr lvl="0"/>
            <a:r>
              <a:rPr lang="sv-SE" sz="1200" dirty="0">
                <a:latin typeface="Book Antiqua" panose="02040602050305030304" pitchFamily="18" charset="0"/>
              </a:rPr>
              <a:t>Skott i rörelse</a:t>
            </a:r>
          </a:p>
          <a:p>
            <a:pPr lvl="0"/>
            <a:r>
              <a:rPr lang="sv-SE" sz="1200" dirty="0">
                <a:latin typeface="Book Antiqua" panose="02040602050305030304" pitchFamily="18" charset="0"/>
              </a:rPr>
              <a:t>Grunder i taktik</a:t>
            </a:r>
          </a:p>
          <a:p>
            <a:r>
              <a:rPr lang="sv-SE" sz="1200" dirty="0">
                <a:latin typeface="Book Antiqua" panose="02040602050305030304" pitchFamily="18" charset="0"/>
              </a:rPr>
              <a:t> </a:t>
            </a:r>
          </a:p>
          <a:p>
            <a:r>
              <a:rPr lang="sv-SE" sz="1200" b="1" u="sng" dirty="0" err="1">
                <a:latin typeface="Book Antiqua" panose="02040602050305030304" pitchFamily="18" charset="0"/>
              </a:rPr>
              <a:t>Fys</a:t>
            </a:r>
            <a:r>
              <a:rPr lang="sv-SE" sz="1200" b="1" dirty="0">
                <a:latin typeface="Book Antiqua" panose="02040602050305030304" pitchFamily="18" charset="0"/>
              </a:rPr>
              <a:t>:</a:t>
            </a:r>
          </a:p>
          <a:p>
            <a:pPr lvl="0"/>
            <a:r>
              <a:rPr lang="sv-SE" sz="1200" dirty="0">
                <a:latin typeface="Book Antiqua" panose="02040602050305030304" pitchFamily="18" charset="0"/>
              </a:rPr>
              <a:t>Balans</a:t>
            </a:r>
          </a:p>
          <a:p>
            <a:pPr lvl="0"/>
            <a:r>
              <a:rPr lang="sv-SE" sz="1200" dirty="0">
                <a:latin typeface="Book Antiqua" panose="02040602050305030304" pitchFamily="18" charset="0"/>
              </a:rPr>
              <a:t>Rumsorientering</a:t>
            </a:r>
          </a:p>
          <a:p>
            <a:pPr lvl="0"/>
            <a:r>
              <a:rPr lang="sv-SE" sz="1200" dirty="0">
                <a:latin typeface="Book Antiqua" panose="02040602050305030304" pitchFamily="18" charset="0"/>
              </a:rPr>
              <a:t>Viss styrka</a:t>
            </a:r>
          </a:p>
          <a:p>
            <a:pPr lvl="0"/>
            <a:r>
              <a:rPr lang="sv-SE" sz="1200" dirty="0">
                <a:latin typeface="Book Antiqua" panose="02040602050305030304" pitchFamily="18" charset="0"/>
              </a:rPr>
              <a:t>Aerob kondition</a:t>
            </a:r>
          </a:p>
          <a:p>
            <a:r>
              <a:rPr lang="sv-SE" sz="1200" dirty="0">
                <a:latin typeface="Book Antiqua" panose="02040602050305030304" pitchFamily="18" charset="0"/>
              </a:rPr>
              <a:t> </a:t>
            </a:r>
          </a:p>
          <a:p>
            <a:r>
              <a:rPr lang="sv-SE" sz="1200" b="1" u="sng" dirty="0" smtClean="0">
                <a:latin typeface="Book Antiqua" panose="02040602050305030304" pitchFamily="18" charset="0"/>
              </a:rPr>
              <a:t>Uppvärmning </a:t>
            </a:r>
            <a:r>
              <a:rPr lang="sv-SE" sz="1200" b="1" u="sng" dirty="0">
                <a:latin typeface="Book Antiqua" panose="02040602050305030304" pitchFamily="18" charset="0"/>
              </a:rPr>
              <a:t>&amp; </a:t>
            </a:r>
            <a:r>
              <a:rPr lang="sv-SE" sz="1200" b="1" u="sng" dirty="0" smtClean="0">
                <a:latin typeface="Book Antiqua" panose="02040602050305030304" pitchFamily="18" charset="0"/>
              </a:rPr>
              <a:t>nedvarvning:</a:t>
            </a:r>
            <a:endParaRPr lang="sv-SE" sz="1200" b="1" dirty="0">
              <a:latin typeface="Book Antiqua" panose="02040602050305030304" pitchFamily="18" charset="0"/>
            </a:endParaRPr>
          </a:p>
          <a:p>
            <a:r>
              <a:rPr lang="sv-SE" sz="1200" dirty="0">
                <a:latin typeface="Book Antiqua" panose="02040602050305030304" pitchFamily="18" charset="0"/>
              </a:rPr>
              <a:t>Nu bör du börja lite mer löpning som uppvärmning. Börja med lite hopp och övningar under löpningen.</a:t>
            </a:r>
          </a:p>
          <a:p>
            <a:r>
              <a:rPr lang="sv-SE" sz="1200" dirty="0">
                <a:latin typeface="Book Antiqua" panose="02040602050305030304" pitchFamily="18" charset="0"/>
              </a:rPr>
              <a:t>  </a:t>
            </a:r>
          </a:p>
        </p:txBody>
      </p:sp>
    </p:spTree>
    <p:extLst>
      <p:ext uri="{BB962C8B-B14F-4D97-AF65-F5344CB8AC3E}">
        <p14:creationId xmlns:p14="http://schemas.microsoft.com/office/powerpoint/2010/main" val="4124118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6" y="152245"/>
            <a:ext cx="4747953" cy="1325563"/>
          </a:xfrm>
        </p:spPr>
        <p:txBody>
          <a:bodyPr>
            <a:normAutofit/>
          </a:bodyPr>
          <a:lstStyle/>
          <a:p>
            <a:r>
              <a:rPr lang="sv-SE" sz="2800" dirty="0" smtClean="0">
                <a:solidFill>
                  <a:srgbClr val="990033"/>
                </a:solidFill>
                <a:latin typeface="Book Antiqua" panose="02040602050305030304" pitchFamily="18" charset="0"/>
              </a:rPr>
              <a:t>Syfte; Passningar i rörelse</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5" y="1449938"/>
            <a:ext cx="4890829" cy="2092881"/>
          </a:xfrm>
          <a:prstGeom prst="rect">
            <a:avLst/>
          </a:prstGeom>
          <a:noFill/>
        </p:spPr>
        <p:txBody>
          <a:bodyPr wrap="square" rtlCol="0">
            <a:spAutoFit/>
          </a:bodyPr>
          <a:lstStyle/>
          <a:p>
            <a:pPr lvl="0"/>
            <a:r>
              <a:rPr lang="sv-SE" sz="1600" dirty="0">
                <a:latin typeface="Book Antiqua" panose="02040602050305030304" pitchFamily="18" charset="0"/>
              </a:rPr>
              <a:t>1. Denna övningen påminner om femman fast det är spelaren i mitten som rör sig.</a:t>
            </a:r>
          </a:p>
          <a:p>
            <a:r>
              <a:rPr lang="sv-SE" sz="1600" dirty="0">
                <a:latin typeface="Book Antiqua" panose="02040602050305030304" pitchFamily="18" charset="0"/>
              </a:rPr>
              <a:t>Spelaren rör sig runt konerna i mitten och passar till ”hörnspelarna” för att sedan få tillbaka den. Mottagningen är viktig i denna övningen för det är det som avgör huruvida passningen blir bra.</a:t>
            </a:r>
          </a:p>
          <a:p>
            <a:r>
              <a:rPr lang="sv-SE" sz="1600" dirty="0">
                <a:latin typeface="Book Antiqua" panose="02040602050305030304" pitchFamily="18" charset="0"/>
              </a:rPr>
              <a:t> </a:t>
            </a:r>
          </a:p>
          <a:p>
            <a:pPr lvl="0"/>
            <a:endParaRPr lang="sv-SE" dirty="0">
              <a:solidFill>
                <a:schemeClr val="bg1">
                  <a:lumMod val="50000"/>
                </a:schemeClr>
              </a:solidFill>
              <a:latin typeface="Book Antiqua" panose="02040602050305030304" pitchFamily="18" charset="0"/>
            </a:endParaRPr>
          </a:p>
        </p:txBody>
      </p:sp>
      <p:cxnSp>
        <p:nvCxnSpPr>
          <p:cNvPr id="8" name="Rak 7"/>
          <p:cNvCxnSpPr/>
          <p:nvPr/>
        </p:nvCxnSpPr>
        <p:spPr>
          <a:xfrm>
            <a:off x="1357290" y="1428736"/>
            <a:ext cx="285752" cy="142876"/>
          </a:xfrm>
          <a:prstGeom prst="line">
            <a:avLst/>
          </a:prstGeom>
          <a:ln/>
        </p:spPr>
        <p:style>
          <a:lnRef idx="1">
            <a:schemeClr val="dk1"/>
          </a:lnRef>
          <a:fillRef idx="0">
            <a:schemeClr val="dk1"/>
          </a:fillRef>
          <a:effectRef idx="0">
            <a:schemeClr val="dk1"/>
          </a:effectRef>
          <a:fontRef idx="minor">
            <a:schemeClr val="tx1"/>
          </a:fontRef>
        </p:style>
      </p:cxnSp>
      <p:pic>
        <p:nvPicPr>
          <p:cNvPr id="9" name="Bildobjekt 8" descr="Skott.png"/>
          <p:cNvPicPr>
            <a:picLocks noChangeAspect="1"/>
          </p:cNvPicPr>
          <p:nvPr/>
        </p:nvPicPr>
        <p:blipFill>
          <a:blip r:embed="rId4" cstate="print"/>
          <a:stretch>
            <a:fillRect/>
          </a:stretch>
        </p:blipFill>
        <p:spPr>
          <a:xfrm rot="8998421">
            <a:off x="2175837" y="5333685"/>
            <a:ext cx="324000" cy="503234"/>
          </a:xfrm>
          <a:prstGeom prst="rect">
            <a:avLst/>
          </a:prstGeom>
        </p:spPr>
      </p:pic>
      <p:sp>
        <p:nvSpPr>
          <p:cNvPr id="10" name="Likbent triangel 9"/>
          <p:cNvSpPr/>
          <p:nvPr/>
        </p:nvSpPr>
        <p:spPr>
          <a:xfrm>
            <a:off x="857224" y="321468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1" name="Likbent triangel 10"/>
          <p:cNvSpPr/>
          <p:nvPr/>
        </p:nvSpPr>
        <p:spPr>
          <a:xfrm>
            <a:off x="857224" y="12858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2" name="Multiplicera 11"/>
          <p:cNvSpPr/>
          <p:nvPr/>
        </p:nvSpPr>
        <p:spPr>
          <a:xfrm flipV="1">
            <a:off x="1071538" y="11429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3" name="Bildobjekt 12" descr="Boll.png"/>
          <p:cNvPicPr>
            <a:picLocks noChangeAspect="1"/>
          </p:cNvPicPr>
          <p:nvPr/>
        </p:nvPicPr>
        <p:blipFill>
          <a:blip r:embed="rId5" cstate="print"/>
          <a:stretch>
            <a:fillRect/>
          </a:stretch>
        </p:blipFill>
        <p:spPr>
          <a:xfrm>
            <a:off x="1285852" y="1214422"/>
            <a:ext cx="60955" cy="85337"/>
          </a:xfrm>
          <a:prstGeom prst="rect">
            <a:avLst/>
          </a:prstGeom>
        </p:spPr>
      </p:pic>
      <p:sp>
        <p:nvSpPr>
          <p:cNvPr id="14" name="Multiplicera 13"/>
          <p:cNvSpPr/>
          <p:nvPr/>
        </p:nvSpPr>
        <p:spPr>
          <a:xfrm flipV="1">
            <a:off x="928662" y="300037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Likbent triangel 14"/>
          <p:cNvSpPr/>
          <p:nvPr/>
        </p:nvSpPr>
        <p:spPr>
          <a:xfrm>
            <a:off x="3929058" y="321468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Likbent triangel 15"/>
          <p:cNvSpPr/>
          <p:nvPr/>
        </p:nvSpPr>
        <p:spPr>
          <a:xfrm>
            <a:off x="3929058" y="12858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Multiplicera 16"/>
          <p:cNvSpPr/>
          <p:nvPr/>
        </p:nvSpPr>
        <p:spPr>
          <a:xfrm flipV="1">
            <a:off x="3857620" y="135729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Multiplicera 17"/>
          <p:cNvSpPr/>
          <p:nvPr/>
        </p:nvSpPr>
        <p:spPr>
          <a:xfrm flipV="1">
            <a:off x="3714744"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19" name="Rak pil 18"/>
          <p:cNvCxnSpPr/>
          <p:nvPr/>
        </p:nvCxnSpPr>
        <p:spPr>
          <a:xfrm rot="10800000" flipV="1">
            <a:off x="2643174" y="1643050"/>
            <a:ext cx="1143008" cy="35719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0" name="Likbent triangel 19"/>
          <p:cNvSpPr/>
          <p:nvPr/>
        </p:nvSpPr>
        <p:spPr>
          <a:xfrm>
            <a:off x="2928926" y="214311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21" name="Rak 20"/>
          <p:cNvCxnSpPr/>
          <p:nvPr/>
        </p:nvCxnSpPr>
        <p:spPr>
          <a:xfrm>
            <a:off x="1714480" y="1643050"/>
            <a:ext cx="285752" cy="142876"/>
          </a:xfrm>
          <a:prstGeom prst="line">
            <a:avLst/>
          </a:prstGeom>
          <a:ln/>
        </p:spPr>
        <p:style>
          <a:lnRef idx="1">
            <a:schemeClr val="dk1"/>
          </a:lnRef>
          <a:fillRef idx="0">
            <a:schemeClr val="dk1"/>
          </a:fillRef>
          <a:effectRef idx="0">
            <a:schemeClr val="dk1"/>
          </a:effectRef>
          <a:fontRef idx="minor">
            <a:schemeClr val="tx1"/>
          </a:fontRef>
        </p:style>
      </p:cxnSp>
      <p:cxnSp>
        <p:nvCxnSpPr>
          <p:cNvPr id="22" name="Rak 21"/>
          <p:cNvCxnSpPr/>
          <p:nvPr/>
        </p:nvCxnSpPr>
        <p:spPr>
          <a:xfrm>
            <a:off x="2214546" y="1857364"/>
            <a:ext cx="285752" cy="142876"/>
          </a:xfrm>
          <a:prstGeom prst="line">
            <a:avLst/>
          </a:prstGeom>
          <a:ln/>
        </p:spPr>
        <p:style>
          <a:lnRef idx="1">
            <a:schemeClr val="dk1"/>
          </a:lnRef>
          <a:fillRef idx="0">
            <a:schemeClr val="dk1"/>
          </a:fillRef>
          <a:effectRef idx="0">
            <a:schemeClr val="dk1"/>
          </a:effectRef>
          <a:fontRef idx="minor">
            <a:schemeClr val="tx1"/>
          </a:fontRef>
        </p:style>
      </p:cxnSp>
      <p:sp>
        <p:nvSpPr>
          <p:cNvPr id="23" name="Likbent triangel 22"/>
          <p:cNvSpPr/>
          <p:nvPr/>
        </p:nvSpPr>
        <p:spPr>
          <a:xfrm>
            <a:off x="1928794" y="285749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4" name="Likbent triangel 23"/>
          <p:cNvSpPr/>
          <p:nvPr/>
        </p:nvSpPr>
        <p:spPr>
          <a:xfrm>
            <a:off x="2928926" y="285749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5" name="Likbent triangel 24"/>
          <p:cNvSpPr/>
          <p:nvPr/>
        </p:nvSpPr>
        <p:spPr>
          <a:xfrm>
            <a:off x="2000232" y="214311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6" name="Frihandsfigur 25"/>
          <p:cNvSpPr/>
          <p:nvPr/>
        </p:nvSpPr>
        <p:spPr>
          <a:xfrm>
            <a:off x="1822361" y="1979053"/>
            <a:ext cx="573109" cy="364902"/>
          </a:xfrm>
          <a:custGeom>
            <a:avLst/>
            <a:gdLst>
              <a:gd name="connsiteX0" fmla="*/ 573109 w 573109"/>
              <a:gd name="connsiteY0" fmla="*/ 107324 h 364902"/>
              <a:gd name="connsiteX1" fmla="*/ 264016 w 573109"/>
              <a:gd name="connsiteY1" fmla="*/ 4293 h 364902"/>
              <a:gd name="connsiteX2" fmla="*/ 109470 w 573109"/>
              <a:gd name="connsiteY2" fmla="*/ 133082 h 364902"/>
              <a:gd name="connsiteX3" fmla="*/ 6439 w 573109"/>
              <a:gd name="connsiteY3" fmla="*/ 184598 h 364902"/>
              <a:gd name="connsiteX4" fmla="*/ 70833 w 573109"/>
              <a:gd name="connsiteY4" fmla="*/ 364902 h 3649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3109" h="364902">
                <a:moveTo>
                  <a:pt x="573109" y="107324"/>
                </a:moveTo>
                <a:cubicBezTo>
                  <a:pt x="457199" y="53662"/>
                  <a:pt x="341289" y="0"/>
                  <a:pt x="264016" y="4293"/>
                </a:cubicBezTo>
                <a:cubicBezTo>
                  <a:pt x="186743" y="8586"/>
                  <a:pt x="152399" y="103031"/>
                  <a:pt x="109470" y="133082"/>
                </a:cubicBezTo>
                <a:cubicBezTo>
                  <a:pt x="66541" y="163133"/>
                  <a:pt x="12879" y="145961"/>
                  <a:pt x="6439" y="184598"/>
                </a:cubicBezTo>
                <a:cubicBezTo>
                  <a:pt x="0" y="223235"/>
                  <a:pt x="35416" y="294068"/>
                  <a:pt x="70833" y="364902"/>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7" name="Rak 26"/>
          <p:cNvCxnSpPr/>
          <p:nvPr/>
        </p:nvCxnSpPr>
        <p:spPr>
          <a:xfrm rot="5400000" flipH="1" flipV="1">
            <a:off x="1643042" y="2285992"/>
            <a:ext cx="214314" cy="214314"/>
          </a:xfrm>
          <a:prstGeom prst="line">
            <a:avLst/>
          </a:prstGeom>
          <a:ln/>
        </p:spPr>
        <p:style>
          <a:lnRef idx="1">
            <a:schemeClr val="dk1"/>
          </a:lnRef>
          <a:fillRef idx="0">
            <a:schemeClr val="dk1"/>
          </a:fillRef>
          <a:effectRef idx="0">
            <a:schemeClr val="dk1"/>
          </a:effectRef>
          <a:fontRef idx="minor">
            <a:schemeClr val="tx1"/>
          </a:fontRef>
        </p:style>
      </p:cxnSp>
      <p:cxnSp>
        <p:nvCxnSpPr>
          <p:cNvPr id="28" name="Rak 27"/>
          <p:cNvCxnSpPr/>
          <p:nvPr/>
        </p:nvCxnSpPr>
        <p:spPr>
          <a:xfrm rot="5400000" flipH="1" flipV="1">
            <a:off x="1357290" y="2571744"/>
            <a:ext cx="214314" cy="214314"/>
          </a:xfrm>
          <a:prstGeom prst="line">
            <a:avLst/>
          </a:prstGeom>
          <a:ln/>
        </p:spPr>
        <p:style>
          <a:lnRef idx="1">
            <a:schemeClr val="dk1"/>
          </a:lnRef>
          <a:fillRef idx="0">
            <a:schemeClr val="dk1"/>
          </a:fillRef>
          <a:effectRef idx="0">
            <a:schemeClr val="dk1"/>
          </a:effectRef>
          <a:fontRef idx="minor">
            <a:schemeClr val="tx1"/>
          </a:fontRef>
        </p:style>
      </p:cxnSp>
      <p:cxnSp>
        <p:nvCxnSpPr>
          <p:cNvPr id="29" name="Rak 28"/>
          <p:cNvCxnSpPr/>
          <p:nvPr/>
        </p:nvCxnSpPr>
        <p:spPr>
          <a:xfrm rot="5400000" flipH="1" flipV="1">
            <a:off x="1071538" y="2857496"/>
            <a:ext cx="214314" cy="214314"/>
          </a:xfrm>
          <a:prstGeom prst="line">
            <a:avLst/>
          </a:prstGeom>
          <a:ln/>
        </p:spPr>
        <p:style>
          <a:lnRef idx="1">
            <a:schemeClr val="dk1"/>
          </a:lnRef>
          <a:fillRef idx="0">
            <a:schemeClr val="dk1"/>
          </a:fillRef>
          <a:effectRef idx="0">
            <a:schemeClr val="dk1"/>
          </a:effectRef>
          <a:fontRef idx="minor">
            <a:schemeClr val="tx1"/>
          </a:fontRef>
        </p:style>
      </p:cxnSp>
      <p:cxnSp>
        <p:nvCxnSpPr>
          <p:cNvPr id="30" name="Rak pil 29"/>
          <p:cNvCxnSpPr/>
          <p:nvPr/>
        </p:nvCxnSpPr>
        <p:spPr>
          <a:xfrm rot="5400000">
            <a:off x="1750199" y="2536025"/>
            <a:ext cx="21431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1" name="Rak 30"/>
          <p:cNvCxnSpPr/>
          <p:nvPr/>
        </p:nvCxnSpPr>
        <p:spPr>
          <a:xfrm flipV="1">
            <a:off x="1142976" y="2928934"/>
            <a:ext cx="285752" cy="214314"/>
          </a:xfrm>
          <a:prstGeom prst="line">
            <a:avLst/>
          </a:prstGeom>
          <a:ln/>
        </p:spPr>
        <p:style>
          <a:lnRef idx="1">
            <a:schemeClr val="dk1"/>
          </a:lnRef>
          <a:fillRef idx="0">
            <a:schemeClr val="dk1"/>
          </a:fillRef>
          <a:effectRef idx="0">
            <a:schemeClr val="dk1"/>
          </a:effectRef>
          <a:fontRef idx="minor">
            <a:schemeClr val="tx1"/>
          </a:fontRef>
        </p:style>
      </p:cxnSp>
      <p:cxnSp>
        <p:nvCxnSpPr>
          <p:cNvPr id="32" name="Rak 31"/>
          <p:cNvCxnSpPr/>
          <p:nvPr/>
        </p:nvCxnSpPr>
        <p:spPr>
          <a:xfrm flipV="1">
            <a:off x="1500166" y="2643182"/>
            <a:ext cx="285752" cy="214314"/>
          </a:xfrm>
          <a:prstGeom prst="line">
            <a:avLst/>
          </a:prstGeom>
          <a:ln/>
        </p:spPr>
        <p:style>
          <a:lnRef idx="1">
            <a:schemeClr val="dk1"/>
          </a:lnRef>
          <a:fillRef idx="0">
            <a:schemeClr val="dk1"/>
          </a:fillRef>
          <a:effectRef idx="0">
            <a:schemeClr val="dk1"/>
          </a:effectRef>
          <a:fontRef idx="minor">
            <a:schemeClr val="tx1"/>
          </a:fontRef>
        </p:style>
      </p:cxnSp>
      <p:sp>
        <p:nvSpPr>
          <p:cNvPr id="33" name="Frihandsfigur 32"/>
          <p:cNvSpPr/>
          <p:nvPr/>
        </p:nvSpPr>
        <p:spPr>
          <a:xfrm>
            <a:off x="1695718" y="2717442"/>
            <a:ext cx="442175" cy="440029"/>
          </a:xfrm>
          <a:custGeom>
            <a:avLst/>
            <a:gdLst>
              <a:gd name="connsiteX0" fmla="*/ 107324 w 442175"/>
              <a:gd name="connsiteY0" fmla="*/ 0 h 440029"/>
              <a:gd name="connsiteX1" fmla="*/ 4293 w 442175"/>
              <a:gd name="connsiteY1" fmla="*/ 218941 h 440029"/>
              <a:gd name="connsiteX2" fmla="*/ 81567 w 442175"/>
              <a:gd name="connsiteY2" fmla="*/ 283335 h 440029"/>
              <a:gd name="connsiteX3" fmla="*/ 133082 w 442175"/>
              <a:gd name="connsiteY3" fmla="*/ 425003 h 440029"/>
              <a:gd name="connsiteX4" fmla="*/ 352023 w 442175"/>
              <a:gd name="connsiteY4" fmla="*/ 373488 h 440029"/>
              <a:gd name="connsiteX5" fmla="*/ 442175 w 442175"/>
              <a:gd name="connsiteY5" fmla="*/ 386366 h 440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2175" h="440029">
                <a:moveTo>
                  <a:pt x="107324" y="0"/>
                </a:moveTo>
                <a:cubicBezTo>
                  <a:pt x="57955" y="85859"/>
                  <a:pt x="8586" y="171719"/>
                  <a:pt x="4293" y="218941"/>
                </a:cubicBezTo>
                <a:cubicBezTo>
                  <a:pt x="0" y="266164"/>
                  <a:pt x="60102" y="248991"/>
                  <a:pt x="81567" y="283335"/>
                </a:cubicBezTo>
                <a:cubicBezTo>
                  <a:pt x="103032" y="317679"/>
                  <a:pt x="88006" y="409977"/>
                  <a:pt x="133082" y="425003"/>
                </a:cubicBezTo>
                <a:cubicBezTo>
                  <a:pt x="178158" y="440029"/>
                  <a:pt x="300508" y="379928"/>
                  <a:pt x="352023" y="373488"/>
                </a:cubicBezTo>
                <a:cubicBezTo>
                  <a:pt x="403539" y="367049"/>
                  <a:pt x="422857" y="376707"/>
                  <a:pt x="442175" y="386366"/>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34" name="Rak 33"/>
          <p:cNvCxnSpPr/>
          <p:nvPr/>
        </p:nvCxnSpPr>
        <p:spPr>
          <a:xfrm>
            <a:off x="2143108" y="3143248"/>
            <a:ext cx="428628" cy="71438"/>
          </a:xfrm>
          <a:prstGeom prst="line">
            <a:avLst/>
          </a:prstGeom>
          <a:ln/>
        </p:spPr>
        <p:style>
          <a:lnRef idx="1">
            <a:schemeClr val="dk1"/>
          </a:lnRef>
          <a:fillRef idx="0">
            <a:schemeClr val="dk1"/>
          </a:fillRef>
          <a:effectRef idx="0">
            <a:schemeClr val="dk1"/>
          </a:effectRef>
          <a:fontRef idx="minor">
            <a:schemeClr val="tx1"/>
          </a:fontRef>
        </p:style>
      </p:cxnSp>
      <p:cxnSp>
        <p:nvCxnSpPr>
          <p:cNvPr id="35" name="Rak 34"/>
          <p:cNvCxnSpPr/>
          <p:nvPr/>
        </p:nvCxnSpPr>
        <p:spPr>
          <a:xfrm>
            <a:off x="2714612" y="3214686"/>
            <a:ext cx="428628" cy="71438"/>
          </a:xfrm>
          <a:prstGeom prst="line">
            <a:avLst/>
          </a:prstGeom>
          <a:ln/>
        </p:spPr>
        <p:style>
          <a:lnRef idx="1">
            <a:schemeClr val="dk1"/>
          </a:lnRef>
          <a:fillRef idx="0">
            <a:schemeClr val="dk1"/>
          </a:fillRef>
          <a:effectRef idx="0">
            <a:schemeClr val="dk1"/>
          </a:effectRef>
          <a:fontRef idx="minor">
            <a:schemeClr val="tx1"/>
          </a:fontRef>
        </p:style>
      </p:cxnSp>
      <p:cxnSp>
        <p:nvCxnSpPr>
          <p:cNvPr id="36" name="Rak 35"/>
          <p:cNvCxnSpPr/>
          <p:nvPr/>
        </p:nvCxnSpPr>
        <p:spPr>
          <a:xfrm>
            <a:off x="3286116" y="3286124"/>
            <a:ext cx="428628" cy="71438"/>
          </a:xfrm>
          <a:prstGeom prst="line">
            <a:avLst/>
          </a:prstGeom>
          <a:ln/>
        </p:spPr>
        <p:style>
          <a:lnRef idx="1">
            <a:schemeClr val="dk1"/>
          </a:lnRef>
          <a:fillRef idx="0">
            <a:schemeClr val="dk1"/>
          </a:fillRef>
          <a:effectRef idx="0">
            <a:schemeClr val="dk1"/>
          </a:effectRef>
          <a:fontRef idx="minor">
            <a:schemeClr val="tx1"/>
          </a:fontRef>
        </p:style>
      </p:cxnSp>
      <p:sp>
        <p:nvSpPr>
          <p:cNvPr id="37" name="Multiplicera 36"/>
          <p:cNvSpPr/>
          <p:nvPr/>
        </p:nvSpPr>
        <p:spPr>
          <a:xfrm flipV="1">
            <a:off x="857224"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8" name="Multiplicera 37"/>
          <p:cNvSpPr/>
          <p:nvPr/>
        </p:nvSpPr>
        <p:spPr>
          <a:xfrm flipV="1">
            <a:off x="1000100" y="9286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9" name="Bildobjekt 38" descr="Boll.png"/>
          <p:cNvPicPr>
            <a:picLocks noChangeAspect="1"/>
          </p:cNvPicPr>
          <p:nvPr/>
        </p:nvPicPr>
        <p:blipFill>
          <a:blip r:embed="rId5" cstate="print"/>
          <a:stretch>
            <a:fillRect/>
          </a:stretch>
        </p:blipFill>
        <p:spPr>
          <a:xfrm>
            <a:off x="1214414" y="928670"/>
            <a:ext cx="60955" cy="85337"/>
          </a:xfrm>
          <a:prstGeom prst="rect">
            <a:avLst/>
          </a:prstGeom>
        </p:spPr>
      </p:pic>
      <p:pic>
        <p:nvPicPr>
          <p:cNvPr id="40" name="Bildobjekt 39" descr="Boll.png"/>
          <p:cNvPicPr>
            <a:picLocks noChangeAspect="1"/>
          </p:cNvPicPr>
          <p:nvPr/>
        </p:nvPicPr>
        <p:blipFill>
          <a:blip r:embed="rId5" cstate="print"/>
          <a:stretch>
            <a:fillRect/>
          </a:stretch>
        </p:blipFill>
        <p:spPr>
          <a:xfrm>
            <a:off x="1285852" y="1071546"/>
            <a:ext cx="60955" cy="85337"/>
          </a:xfrm>
          <a:prstGeom prst="rect">
            <a:avLst/>
          </a:prstGeom>
        </p:spPr>
      </p:pic>
      <p:pic>
        <p:nvPicPr>
          <p:cNvPr id="41" name="Bildobjekt 40" descr="Boll.png"/>
          <p:cNvPicPr>
            <a:picLocks noChangeAspect="1"/>
          </p:cNvPicPr>
          <p:nvPr/>
        </p:nvPicPr>
        <p:blipFill>
          <a:blip r:embed="rId5" cstate="print"/>
          <a:stretch>
            <a:fillRect/>
          </a:stretch>
        </p:blipFill>
        <p:spPr>
          <a:xfrm>
            <a:off x="1357290" y="914771"/>
            <a:ext cx="60955" cy="85337"/>
          </a:xfrm>
          <a:prstGeom prst="rect">
            <a:avLst/>
          </a:prstGeom>
        </p:spPr>
      </p:pic>
      <p:pic>
        <p:nvPicPr>
          <p:cNvPr id="42" name="Bildobjekt 41" descr="Boll.png"/>
          <p:cNvPicPr>
            <a:picLocks noChangeAspect="1"/>
          </p:cNvPicPr>
          <p:nvPr/>
        </p:nvPicPr>
        <p:blipFill>
          <a:blip r:embed="rId5" cstate="print"/>
          <a:stretch>
            <a:fillRect/>
          </a:stretch>
        </p:blipFill>
        <p:spPr>
          <a:xfrm>
            <a:off x="1428728" y="1067171"/>
            <a:ext cx="60955" cy="85337"/>
          </a:xfrm>
          <a:prstGeom prst="rect">
            <a:avLst/>
          </a:prstGeom>
        </p:spPr>
      </p:pic>
      <p:pic>
        <p:nvPicPr>
          <p:cNvPr id="43" name="Bildobjekt 42" descr="Boll.png"/>
          <p:cNvPicPr>
            <a:picLocks noChangeAspect="1"/>
          </p:cNvPicPr>
          <p:nvPr/>
        </p:nvPicPr>
        <p:blipFill>
          <a:blip r:embed="rId5" cstate="print"/>
          <a:stretch>
            <a:fillRect/>
          </a:stretch>
        </p:blipFill>
        <p:spPr>
          <a:xfrm>
            <a:off x="1285852" y="1414837"/>
            <a:ext cx="60955" cy="85337"/>
          </a:xfrm>
          <a:prstGeom prst="rect">
            <a:avLst/>
          </a:prstGeom>
        </p:spPr>
      </p:pic>
      <p:sp>
        <p:nvSpPr>
          <p:cNvPr id="44" name="Likbent triangel 43"/>
          <p:cNvSpPr/>
          <p:nvPr/>
        </p:nvSpPr>
        <p:spPr>
          <a:xfrm>
            <a:off x="857224" y="592933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5" name="Likbent triangel 44"/>
          <p:cNvSpPr/>
          <p:nvPr/>
        </p:nvSpPr>
        <p:spPr>
          <a:xfrm>
            <a:off x="857224" y="400050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6" name="Multiplicera 45"/>
          <p:cNvSpPr/>
          <p:nvPr/>
        </p:nvSpPr>
        <p:spPr>
          <a:xfrm flipV="1">
            <a:off x="1071538"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7" name="Bildobjekt 46" descr="Boll.png"/>
          <p:cNvPicPr>
            <a:picLocks noChangeAspect="1"/>
          </p:cNvPicPr>
          <p:nvPr/>
        </p:nvPicPr>
        <p:blipFill>
          <a:blip r:embed="rId5" cstate="print"/>
          <a:stretch>
            <a:fillRect/>
          </a:stretch>
        </p:blipFill>
        <p:spPr>
          <a:xfrm>
            <a:off x="4214810" y="6429396"/>
            <a:ext cx="60955" cy="85337"/>
          </a:xfrm>
          <a:prstGeom prst="rect">
            <a:avLst/>
          </a:prstGeom>
        </p:spPr>
      </p:pic>
      <p:sp>
        <p:nvSpPr>
          <p:cNvPr id="48" name="Multiplicera 47"/>
          <p:cNvSpPr/>
          <p:nvPr/>
        </p:nvSpPr>
        <p:spPr>
          <a:xfrm flipV="1">
            <a:off x="928662" y="57150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9" name="Likbent triangel 48"/>
          <p:cNvSpPr/>
          <p:nvPr/>
        </p:nvSpPr>
        <p:spPr>
          <a:xfrm>
            <a:off x="3929058" y="592933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0" name="Likbent triangel 49"/>
          <p:cNvSpPr/>
          <p:nvPr/>
        </p:nvSpPr>
        <p:spPr>
          <a:xfrm>
            <a:off x="3929058" y="400050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1" name="Multiplicera 50"/>
          <p:cNvSpPr/>
          <p:nvPr/>
        </p:nvSpPr>
        <p:spPr>
          <a:xfrm flipV="1">
            <a:off x="3857620" y="40719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2" name="Multiplicera 51"/>
          <p:cNvSpPr/>
          <p:nvPr/>
        </p:nvSpPr>
        <p:spPr>
          <a:xfrm flipV="1">
            <a:off x="2786050"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3" name="Likbent triangel 52"/>
          <p:cNvSpPr/>
          <p:nvPr/>
        </p:nvSpPr>
        <p:spPr>
          <a:xfrm>
            <a:off x="3071802" y="442913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4" name="Likbent triangel 53"/>
          <p:cNvSpPr/>
          <p:nvPr/>
        </p:nvSpPr>
        <p:spPr>
          <a:xfrm>
            <a:off x="1714480" y="514351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5" name="Likbent triangel 54"/>
          <p:cNvSpPr/>
          <p:nvPr/>
        </p:nvSpPr>
        <p:spPr>
          <a:xfrm>
            <a:off x="3000364" y="52149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6" name="Likbent triangel 55"/>
          <p:cNvSpPr/>
          <p:nvPr/>
        </p:nvSpPr>
        <p:spPr>
          <a:xfrm>
            <a:off x="1714480" y="442913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7" name="Multiplicera 56"/>
          <p:cNvSpPr/>
          <p:nvPr/>
        </p:nvSpPr>
        <p:spPr>
          <a:xfrm flipV="1">
            <a:off x="3786182" y="60007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8" name="Multiplicera 57"/>
          <p:cNvSpPr/>
          <p:nvPr/>
        </p:nvSpPr>
        <p:spPr>
          <a:xfrm flipV="1">
            <a:off x="3929058" y="61436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59" name="Bildobjekt 58" descr="Boll.png"/>
          <p:cNvPicPr>
            <a:picLocks noChangeAspect="1"/>
          </p:cNvPicPr>
          <p:nvPr/>
        </p:nvPicPr>
        <p:blipFill>
          <a:blip r:embed="rId5" cstate="print"/>
          <a:stretch>
            <a:fillRect/>
          </a:stretch>
        </p:blipFill>
        <p:spPr>
          <a:xfrm>
            <a:off x="4143372" y="6143644"/>
            <a:ext cx="60955" cy="85337"/>
          </a:xfrm>
          <a:prstGeom prst="rect">
            <a:avLst/>
          </a:prstGeom>
        </p:spPr>
      </p:pic>
      <p:pic>
        <p:nvPicPr>
          <p:cNvPr id="60" name="Bildobjekt 59" descr="Boll.png"/>
          <p:cNvPicPr>
            <a:picLocks noChangeAspect="1"/>
          </p:cNvPicPr>
          <p:nvPr/>
        </p:nvPicPr>
        <p:blipFill>
          <a:blip r:embed="rId5" cstate="print"/>
          <a:stretch>
            <a:fillRect/>
          </a:stretch>
        </p:blipFill>
        <p:spPr>
          <a:xfrm>
            <a:off x="4286248" y="6129745"/>
            <a:ext cx="60955" cy="85337"/>
          </a:xfrm>
          <a:prstGeom prst="rect">
            <a:avLst/>
          </a:prstGeom>
        </p:spPr>
      </p:pic>
      <p:pic>
        <p:nvPicPr>
          <p:cNvPr id="61" name="Bildobjekt 60" descr="Boll.png"/>
          <p:cNvPicPr>
            <a:picLocks noChangeAspect="1"/>
          </p:cNvPicPr>
          <p:nvPr/>
        </p:nvPicPr>
        <p:blipFill>
          <a:blip r:embed="rId5" cstate="print"/>
          <a:stretch>
            <a:fillRect/>
          </a:stretch>
        </p:blipFill>
        <p:spPr>
          <a:xfrm>
            <a:off x="4357686" y="6282145"/>
            <a:ext cx="60955" cy="85337"/>
          </a:xfrm>
          <a:prstGeom prst="rect">
            <a:avLst/>
          </a:prstGeom>
        </p:spPr>
      </p:pic>
      <p:cxnSp>
        <p:nvCxnSpPr>
          <p:cNvPr id="62" name="Rak pil 61"/>
          <p:cNvCxnSpPr/>
          <p:nvPr/>
        </p:nvCxnSpPr>
        <p:spPr>
          <a:xfrm rot="10800000">
            <a:off x="2428860" y="4500570"/>
            <a:ext cx="35719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3" name="Rak 62"/>
          <p:cNvCxnSpPr/>
          <p:nvPr/>
        </p:nvCxnSpPr>
        <p:spPr>
          <a:xfrm>
            <a:off x="1285852" y="4071942"/>
            <a:ext cx="428628" cy="142876"/>
          </a:xfrm>
          <a:prstGeom prst="line">
            <a:avLst/>
          </a:prstGeom>
          <a:ln/>
        </p:spPr>
        <p:style>
          <a:lnRef idx="1">
            <a:schemeClr val="dk1"/>
          </a:lnRef>
          <a:fillRef idx="0">
            <a:schemeClr val="dk1"/>
          </a:fillRef>
          <a:effectRef idx="0">
            <a:schemeClr val="dk1"/>
          </a:effectRef>
          <a:fontRef idx="minor">
            <a:schemeClr val="tx1"/>
          </a:fontRef>
        </p:style>
      </p:cxnSp>
      <p:cxnSp>
        <p:nvCxnSpPr>
          <p:cNvPr id="64" name="Rak 63"/>
          <p:cNvCxnSpPr/>
          <p:nvPr/>
        </p:nvCxnSpPr>
        <p:spPr>
          <a:xfrm>
            <a:off x="1857356" y="4214818"/>
            <a:ext cx="428628" cy="142876"/>
          </a:xfrm>
          <a:prstGeom prst="line">
            <a:avLst/>
          </a:prstGeom>
          <a:ln/>
        </p:spPr>
        <p:style>
          <a:lnRef idx="1">
            <a:schemeClr val="dk1"/>
          </a:lnRef>
          <a:fillRef idx="0">
            <a:schemeClr val="dk1"/>
          </a:fillRef>
          <a:effectRef idx="0">
            <a:schemeClr val="dk1"/>
          </a:effectRef>
          <a:fontRef idx="minor">
            <a:schemeClr val="tx1"/>
          </a:fontRef>
        </p:style>
      </p:cxnSp>
      <p:sp>
        <p:nvSpPr>
          <p:cNvPr id="65" name="Frihandsfigur 64"/>
          <p:cNvSpPr/>
          <p:nvPr/>
        </p:nvSpPr>
        <p:spPr>
          <a:xfrm>
            <a:off x="1517561" y="4305837"/>
            <a:ext cx="877909" cy="420709"/>
          </a:xfrm>
          <a:custGeom>
            <a:avLst/>
            <a:gdLst>
              <a:gd name="connsiteX0" fmla="*/ 877909 w 877909"/>
              <a:gd name="connsiteY0" fmla="*/ 188890 h 420709"/>
              <a:gd name="connsiteX1" fmla="*/ 723363 w 877909"/>
              <a:gd name="connsiteY1" fmla="*/ 124495 h 420709"/>
              <a:gd name="connsiteX2" fmla="*/ 671847 w 877909"/>
              <a:gd name="connsiteY2" fmla="*/ 240405 h 420709"/>
              <a:gd name="connsiteX3" fmla="*/ 594574 w 877909"/>
              <a:gd name="connsiteY3" fmla="*/ 137374 h 420709"/>
              <a:gd name="connsiteX4" fmla="*/ 478664 w 877909"/>
              <a:gd name="connsiteY4" fmla="*/ 176011 h 420709"/>
              <a:gd name="connsiteX5" fmla="*/ 246845 w 877909"/>
              <a:gd name="connsiteY5" fmla="*/ 8586 h 420709"/>
              <a:gd name="connsiteX6" fmla="*/ 27904 w 877909"/>
              <a:gd name="connsiteY6" fmla="*/ 124495 h 420709"/>
              <a:gd name="connsiteX7" fmla="*/ 79419 w 877909"/>
              <a:gd name="connsiteY7" fmla="*/ 279042 h 420709"/>
              <a:gd name="connsiteX8" fmla="*/ 221087 w 877909"/>
              <a:gd name="connsiteY8" fmla="*/ 369194 h 420709"/>
              <a:gd name="connsiteX9" fmla="*/ 53662 w 877909"/>
              <a:gd name="connsiteY9" fmla="*/ 420709 h 4207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77909" h="420709">
                <a:moveTo>
                  <a:pt x="877909" y="188890"/>
                </a:moveTo>
                <a:cubicBezTo>
                  <a:pt x="817808" y="152399"/>
                  <a:pt x="757707" y="115909"/>
                  <a:pt x="723363" y="124495"/>
                </a:cubicBezTo>
                <a:cubicBezTo>
                  <a:pt x="689019" y="133081"/>
                  <a:pt x="693312" y="238259"/>
                  <a:pt x="671847" y="240405"/>
                </a:cubicBezTo>
                <a:cubicBezTo>
                  <a:pt x="650382" y="242552"/>
                  <a:pt x="626771" y="148106"/>
                  <a:pt x="594574" y="137374"/>
                </a:cubicBezTo>
                <a:cubicBezTo>
                  <a:pt x="562377" y="126642"/>
                  <a:pt x="536619" y="197476"/>
                  <a:pt x="478664" y="176011"/>
                </a:cubicBezTo>
                <a:cubicBezTo>
                  <a:pt x="420709" y="154546"/>
                  <a:pt x="321972" y="17172"/>
                  <a:pt x="246845" y="8586"/>
                </a:cubicBezTo>
                <a:cubicBezTo>
                  <a:pt x="171718" y="0"/>
                  <a:pt x="55808" y="79419"/>
                  <a:pt x="27904" y="124495"/>
                </a:cubicBezTo>
                <a:cubicBezTo>
                  <a:pt x="0" y="169571"/>
                  <a:pt x="47222" y="238259"/>
                  <a:pt x="79419" y="279042"/>
                </a:cubicBezTo>
                <a:cubicBezTo>
                  <a:pt x="111616" y="319825"/>
                  <a:pt x="225380" y="345583"/>
                  <a:pt x="221087" y="369194"/>
                </a:cubicBezTo>
                <a:cubicBezTo>
                  <a:pt x="216794" y="392805"/>
                  <a:pt x="135228" y="406757"/>
                  <a:pt x="53662" y="420709"/>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66" name="Rak 65"/>
          <p:cNvCxnSpPr/>
          <p:nvPr/>
        </p:nvCxnSpPr>
        <p:spPr>
          <a:xfrm rot="5400000" flipH="1" flipV="1">
            <a:off x="1428728" y="4786322"/>
            <a:ext cx="142876" cy="142876"/>
          </a:xfrm>
          <a:prstGeom prst="line">
            <a:avLst/>
          </a:prstGeom>
          <a:ln/>
        </p:spPr>
        <p:style>
          <a:lnRef idx="1">
            <a:schemeClr val="dk1"/>
          </a:lnRef>
          <a:fillRef idx="0">
            <a:schemeClr val="dk1"/>
          </a:fillRef>
          <a:effectRef idx="0">
            <a:schemeClr val="dk1"/>
          </a:effectRef>
          <a:fontRef idx="minor">
            <a:schemeClr val="tx1"/>
          </a:fontRef>
        </p:style>
      </p:cxnSp>
      <p:cxnSp>
        <p:nvCxnSpPr>
          <p:cNvPr id="67" name="Rak 66"/>
          <p:cNvCxnSpPr/>
          <p:nvPr/>
        </p:nvCxnSpPr>
        <p:spPr>
          <a:xfrm rot="5400000" flipH="1" flipV="1">
            <a:off x="1250133" y="5036355"/>
            <a:ext cx="214314" cy="142876"/>
          </a:xfrm>
          <a:prstGeom prst="line">
            <a:avLst/>
          </a:prstGeom>
          <a:ln/>
        </p:spPr>
        <p:style>
          <a:lnRef idx="1">
            <a:schemeClr val="dk1"/>
          </a:lnRef>
          <a:fillRef idx="0">
            <a:schemeClr val="dk1"/>
          </a:fillRef>
          <a:effectRef idx="0">
            <a:schemeClr val="dk1"/>
          </a:effectRef>
          <a:fontRef idx="minor">
            <a:schemeClr val="tx1"/>
          </a:fontRef>
        </p:style>
      </p:cxnSp>
      <p:cxnSp>
        <p:nvCxnSpPr>
          <p:cNvPr id="68" name="Rak 67"/>
          <p:cNvCxnSpPr/>
          <p:nvPr/>
        </p:nvCxnSpPr>
        <p:spPr>
          <a:xfrm rot="5400000">
            <a:off x="1000100" y="5429264"/>
            <a:ext cx="285752" cy="142876"/>
          </a:xfrm>
          <a:prstGeom prst="line">
            <a:avLst/>
          </a:prstGeom>
          <a:ln/>
        </p:spPr>
        <p:style>
          <a:lnRef idx="1">
            <a:schemeClr val="dk1"/>
          </a:lnRef>
          <a:fillRef idx="0">
            <a:schemeClr val="dk1"/>
          </a:fillRef>
          <a:effectRef idx="0">
            <a:schemeClr val="dk1"/>
          </a:effectRef>
          <a:fontRef idx="minor">
            <a:schemeClr val="tx1"/>
          </a:fontRef>
        </p:style>
      </p:cxnSp>
      <p:cxnSp>
        <p:nvCxnSpPr>
          <p:cNvPr id="69" name="Rak 68"/>
          <p:cNvCxnSpPr/>
          <p:nvPr/>
        </p:nvCxnSpPr>
        <p:spPr>
          <a:xfrm rot="5400000">
            <a:off x="1071538" y="5429264"/>
            <a:ext cx="357190" cy="214314"/>
          </a:xfrm>
          <a:prstGeom prst="line">
            <a:avLst/>
          </a:prstGeom>
          <a:ln/>
        </p:spPr>
        <p:style>
          <a:lnRef idx="1">
            <a:schemeClr val="dk1"/>
          </a:lnRef>
          <a:fillRef idx="0">
            <a:schemeClr val="dk1"/>
          </a:fillRef>
          <a:effectRef idx="0">
            <a:schemeClr val="dk1"/>
          </a:effectRef>
          <a:fontRef idx="minor">
            <a:schemeClr val="tx1"/>
          </a:fontRef>
        </p:style>
      </p:cxnSp>
      <p:cxnSp>
        <p:nvCxnSpPr>
          <p:cNvPr id="70" name="Rak pil 69"/>
          <p:cNvCxnSpPr/>
          <p:nvPr/>
        </p:nvCxnSpPr>
        <p:spPr>
          <a:xfrm rot="16200000" flipH="1">
            <a:off x="1535885" y="4893479"/>
            <a:ext cx="285752"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1" name="Rak 70"/>
          <p:cNvCxnSpPr/>
          <p:nvPr/>
        </p:nvCxnSpPr>
        <p:spPr>
          <a:xfrm rot="5400000">
            <a:off x="1393009" y="5107793"/>
            <a:ext cx="214314" cy="142876"/>
          </a:xfrm>
          <a:prstGeom prst="line">
            <a:avLst/>
          </a:prstGeom>
          <a:ln/>
        </p:spPr>
        <p:style>
          <a:lnRef idx="1">
            <a:schemeClr val="dk1"/>
          </a:lnRef>
          <a:fillRef idx="0">
            <a:schemeClr val="dk1"/>
          </a:fillRef>
          <a:effectRef idx="0">
            <a:schemeClr val="dk1"/>
          </a:effectRef>
          <a:fontRef idx="minor">
            <a:schemeClr val="tx1"/>
          </a:fontRef>
        </p:style>
      </p:cxnSp>
      <p:sp>
        <p:nvSpPr>
          <p:cNvPr id="72" name="Frihandsfigur 71"/>
          <p:cNvSpPr/>
          <p:nvPr/>
        </p:nvSpPr>
        <p:spPr>
          <a:xfrm>
            <a:off x="1790163" y="4945487"/>
            <a:ext cx="528035" cy="296214"/>
          </a:xfrm>
          <a:custGeom>
            <a:avLst/>
            <a:gdLst>
              <a:gd name="connsiteX0" fmla="*/ 0 w 528035"/>
              <a:gd name="connsiteY0" fmla="*/ 64395 h 296214"/>
              <a:gd name="connsiteX1" fmla="*/ 309093 w 528035"/>
              <a:gd name="connsiteY1" fmla="*/ 12879 h 296214"/>
              <a:gd name="connsiteX2" fmla="*/ 257578 w 528035"/>
              <a:gd name="connsiteY2" fmla="*/ 141668 h 296214"/>
              <a:gd name="connsiteX3" fmla="*/ 489398 w 528035"/>
              <a:gd name="connsiteY3" fmla="*/ 141668 h 296214"/>
              <a:gd name="connsiteX4" fmla="*/ 489398 w 528035"/>
              <a:gd name="connsiteY4" fmla="*/ 296214 h 2962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8035" h="296214">
                <a:moveTo>
                  <a:pt x="0" y="64395"/>
                </a:moveTo>
                <a:cubicBezTo>
                  <a:pt x="133081" y="32197"/>
                  <a:pt x="266163" y="0"/>
                  <a:pt x="309093" y="12879"/>
                </a:cubicBezTo>
                <a:cubicBezTo>
                  <a:pt x="352023" y="25758"/>
                  <a:pt x="227527" y="120203"/>
                  <a:pt x="257578" y="141668"/>
                </a:cubicBezTo>
                <a:cubicBezTo>
                  <a:pt x="287629" y="163133"/>
                  <a:pt x="450761" y="115910"/>
                  <a:pt x="489398" y="141668"/>
                </a:cubicBezTo>
                <a:cubicBezTo>
                  <a:pt x="528035" y="167426"/>
                  <a:pt x="489398" y="296214"/>
                  <a:pt x="489398" y="296214"/>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73" name="TextBox 72"/>
          <p:cNvSpPr txBox="1"/>
          <p:nvPr/>
        </p:nvSpPr>
        <p:spPr>
          <a:xfrm>
            <a:off x="3357554" y="1357298"/>
            <a:ext cx="584519" cy="338554"/>
          </a:xfrm>
          <a:prstGeom prst="rect">
            <a:avLst/>
          </a:prstGeom>
          <a:noFill/>
        </p:spPr>
        <p:txBody>
          <a:bodyPr wrap="none" rtlCol="0">
            <a:spAutoFit/>
          </a:bodyPr>
          <a:lstStyle/>
          <a:p>
            <a:r>
              <a:rPr lang="sv-SE" sz="1600" dirty="0"/>
              <a:t>Start</a:t>
            </a:r>
          </a:p>
        </p:txBody>
      </p:sp>
    </p:spTree>
    <p:extLst>
      <p:ext uri="{BB962C8B-B14F-4D97-AF65-F5344CB8AC3E}">
        <p14:creationId xmlns:p14="http://schemas.microsoft.com/office/powerpoint/2010/main" val="39525064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6" y="89097"/>
            <a:ext cx="5095701" cy="1325563"/>
          </a:xfrm>
        </p:spPr>
        <p:txBody>
          <a:bodyPr>
            <a:normAutofit/>
          </a:bodyPr>
          <a:lstStyle/>
          <a:p>
            <a:r>
              <a:rPr lang="sv-SE" sz="2800" dirty="0" smtClean="0">
                <a:solidFill>
                  <a:srgbClr val="990033"/>
                </a:solidFill>
                <a:latin typeface="Book Antiqua" panose="02040602050305030304" pitchFamily="18" charset="0"/>
              </a:rPr>
              <a:t>Syfte; Samarbete/</a:t>
            </a:r>
            <a:br>
              <a:rPr lang="sv-SE" sz="2800" dirty="0" smtClean="0">
                <a:solidFill>
                  <a:srgbClr val="990033"/>
                </a:solidFill>
                <a:latin typeface="Book Antiqua" panose="02040602050305030304" pitchFamily="18" charset="0"/>
              </a:rPr>
            </a:br>
            <a:r>
              <a:rPr lang="sv-SE" sz="2800" dirty="0" smtClean="0">
                <a:solidFill>
                  <a:srgbClr val="990033"/>
                </a:solidFill>
                <a:latin typeface="Book Antiqua" panose="02040602050305030304" pitchFamily="18" charset="0"/>
              </a:rPr>
              <a:t>rumsorientering/spelförståelse</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5" y="1455526"/>
            <a:ext cx="5468215" cy="2339102"/>
          </a:xfrm>
          <a:prstGeom prst="rect">
            <a:avLst/>
          </a:prstGeom>
          <a:noFill/>
        </p:spPr>
        <p:txBody>
          <a:bodyPr wrap="square" rtlCol="0">
            <a:spAutoFit/>
          </a:bodyPr>
          <a:lstStyle/>
          <a:p>
            <a:r>
              <a:rPr lang="sv-SE" sz="1600" dirty="0">
                <a:latin typeface="Book Antiqua" panose="02040602050305030304" pitchFamily="18" charset="0"/>
              </a:rPr>
              <a:t>1. Spelarna ställer sig två och två med en klubba. De håller den med varsin hand och skall göra det under hela övningen. Efter att du har delat in två lag är det bara spela. Gör detta utan målvakter då det är svårt att göra mål redan från början. Vill du kan du slänga in en extra boll vilket gör det lite. Övningen kallas siamesinnebandy eller </a:t>
            </a:r>
            <a:r>
              <a:rPr lang="sv-SE" sz="1600" dirty="0" smtClean="0">
                <a:latin typeface="Book Antiqua" panose="02040602050305030304" pitchFamily="18" charset="0"/>
              </a:rPr>
              <a:t>tvillinginnebandy </a:t>
            </a:r>
            <a:r>
              <a:rPr lang="sv-SE" sz="1600" dirty="0">
                <a:latin typeface="Book Antiqua" panose="02040602050305030304" pitchFamily="18" charset="0"/>
              </a:rPr>
              <a:t>och är en rolig övning som är bra att inleda med på ett tränings pass</a:t>
            </a:r>
          </a:p>
          <a:p>
            <a:pPr lvl="0"/>
            <a:endParaRPr lang="sv-SE" dirty="0">
              <a:solidFill>
                <a:schemeClr val="bg1">
                  <a:lumMod val="50000"/>
                </a:schemeClr>
              </a:solidFill>
              <a:latin typeface="Book Antiqua" panose="02040602050305030304" pitchFamily="18" charset="0"/>
            </a:endParaRPr>
          </a:p>
        </p:txBody>
      </p:sp>
      <p:sp>
        <p:nvSpPr>
          <p:cNvPr id="8" name="textruta 7"/>
          <p:cNvSpPr txBox="1"/>
          <p:nvPr/>
        </p:nvSpPr>
        <p:spPr>
          <a:xfrm>
            <a:off x="4714875" y="3989350"/>
            <a:ext cx="6299488" cy="2308324"/>
          </a:xfrm>
          <a:prstGeom prst="rect">
            <a:avLst/>
          </a:prstGeom>
          <a:noFill/>
        </p:spPr>
        <p:txBody>
          <a:bodyPr wrap="square" rtlCol="0">
            <a:spAutoFit/>
          </a:bodyPr>
          <a:lstStyle/>
          <a:p>
            <a:pPr lvl="0"/>
            <a:r>
              <a:rPr lang="sv-SE" sz="1600" dirty="0">
                <a:latin typeface="Book Antiqua" panose="02040602050305030304" pitchFamily="18" charset="0"/>
              </a:rPr>
              <a:t>2. Att ändra spelets förutsättning är ett utmärkt sätt att träna spelförståelse. </a:t>
            </a:r>
          </a:p>
          <a:p>
            <a:r>
              <a:rPr lang="sv-SE" sz="1600" dirty="0">
                <a:latin typeface="Book Antiqua" panose="02040602050305030304" pitchFamily="18" charset="0"/>
              </a:rPr>
              <a:t>Ex. mindre plan, fler bollar, fler mål eller koner som man får göra mål från bägge hållen på. Detta gör att spelarna måste tänka och anpassa sig efter de nya förutsättningar vilket är utvecklande. Var lite försiktig i början ställ tex. bara in ett litet mål extra där bägge får göra mål. I äldre åldrar kan du ha flera ”nya regler” .</a:t>
            </a:r>
          </a:p>
          <a:p>
            <a:r>
              <a:rPr lang="sv-SE" sz="1600" dirty="0">
                <a:latin typeface="Book Antiqua" panose="02040602050305030304" pitchFamily="18" charset="0"/>
              </a:rPr>
              <a:t>Exemplet är tre mot tre med varsitt småmål och ett vanligt som bägge lagen får göra mål på.</a:t>
            </a:r>
            <a:endParaRPr lang="sv-SE" dirty="0">
              <a:latin typeface="Book Antiqua" panose="02040602050305030304" pitchFamily="18" charset="0"/>
            </a:endParaRPr>
          </a:p>
        </p:txBody>
      </p:sp>
      <p:sp>
        <p:nvSpPr>
          <p:cNvPr id="9" name="Likbent triangel 8"/>
          <p:cNvSpPr/>
          <p:nvPr/>
        </p:nvSpPr>
        <p:spPr>
          <a:xfrm>
            <a:off x="785786" y="514351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0" name="Likbent triangel 9"/>
          <p:cNvSpPr/>
          <p:nvPr/>
        </p:nvSpPr>
        <p:spPr>
          <a:xfrm>
            <a:off x="785786" y="471488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1" name="Multiplicera 10"/>
          <p:cNvSpPr/>
          <p:nvPr/>
        </p:nvSpPr>
        <p:spPr>
          <a:xfrm flipV="1">
            <a:off x="2571736"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2" name="Bildobjekt 11" descr="Boll.png"/>
          <p:cNvPicPr>
            <a:picLocks noChangeAspect="1"/>
          </p:cNvPicPr>
          <p:nvPr/>
        </p:nvPicPr>
        <p:blipFill>
          <a:blip r:embed="rId4" cstate="print"/>
          <a:stretch>
            <a:fillRect/>
          </a:stretch>
        </p:blipFill>
        <p:spPr>
          <a:xfrm>
            <a:off x="1500166" y="4500570"/>
            <a:ext cx="60955" cy="85337"/>
          </a:xfrm>
          <a:prstGeom prst="rect">
            <a:avLst/>
          </a:prstGeom>
        </p:spPr>
      </p:pic>
      <p:sp>
        <p:nvSpPr>
          <p:cNvPr id="13" name="Multiplicera 12"/>
          <p:cNvSpPr/>
          <p:nvPr/>
        </p:nvSpPr>
        <p:spPr>
          <a:xfrm flipV="1">
            <a:off x="2428860" y="557214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Ellips 13"/>
          <p:cNvSpPr/>
          <p:nvPr/>
        </p:nvSpPr>
        <p:spPr>
          <a:xfrm>
            <a:off x="2285984" y="542926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Multiplicera 14"/>
          <p:cNvSpPr/>
          <p:nvPr/>
        </p:nvSpPr>
        <p:spPr>
          <a:xfrm flipV="1">
            <a:off x="1857356" y="46434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Ellips 15"/>
          <p:cNvSpPr/>
          <p:nvPr/>
        </p:nvSpPr>
        <p:spPr>
          <a:xfrm>
            <a:off x="1285852" y="428625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6"/>
          <p:cNvSpPr/>
          <p:nvPr/>
        </p:nvSpPr>
        <p:spPr>
          <a:xfrm>
            <a:off x="1928794" y="414338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3857620" y="514351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Likbent triangel 18"/>
          <p:cNvSpPr/>
          <p:nvPr/>
        </p:nvSpPr>
        <p:spPr>
          <a:xfrm>
            <a:off x="3857620" y="471488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0" name="textruta 19"/>
          <p:cNvSpPr txBox="1"/>
          <p:nvPr/>
        </p:nvSpPr>
        <p:spPr>
          <a:xfrm>
            <a:off x="2285984" y="5774312"/>
            <a:ext cx="386644" cy="369332"/>
          </a:xfrm>
          <a:prstGeom prst="rect">
            <a:avLst/>
          </a:prstGeom>
          <a:noFill/>
        </p:spPr>
        <p:txBody>
          <a:bodyPr wrap="none" rtlCol="0">
            <a:spAutoFit/>
          </a:bodyPr>
          <a:lstStyle/>
          <a:p>
            <a:r>
              <a:rPr lang="sv-SE" b="1" dirty="0"/>
              <a:t>M</a:t>
            </a:r>
          </a:p>
        </p:txBody>
      </p:sp>
    </p:spTree>
    <p:extLst>
      <p:ext uri="{BB962C8B-B14F-4D97-AF65-F5344CB8AC3E}">
        <p14:creationId xmlns:p14="http://schemas.microsoft.com/office/powerpoint/2010/main" val="9871626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6" y="152245"/>
            <a:ext cx="4747953" cy="1325563"/>
          </a:xfrm>
        </p:spPr>
        <p:txBody>
          <a:bodyPr>
            <a:normAutofit/>
          </a:bodyPr>
          <a:lstStyle/>
          <a:p>
            <a:r>
              <a:rPr lang="sv-SE" sz="2800" dirty="0" smtClean="0">
                <a:solidFill>
                  <a:srgbClr val="990033"/>
                </a:solidFill>
                <a:latin typeface="Book Antiqua" panose="02040602050305030304" pitchFamily="18" charset="0"/>
              </a:rPr>
              <a:t>Syfte; Snabbhet</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86313" y="2864388"/>
            <a:ext cx="5164021" cy="1107996"/>
          </a:xfrm>
          <a:prstGeom prst="rect">
            <a:avLst/>
          </a:prstGeom>
          <a:noFill/>
        </p:spPr>
        <p:txBody>
          <a:bodyPr wrap="square" rtlCol="0">
            <a:spAutoFit/>
          </a:bodyPr>
          <a:lstStyle/>
          <a:p>
            <a:pPr indent="-342900"/>
            <a:r>
              <a:rPr lang="sv-SE" sz="1600" dirty="0">
                <a:latin typeface="Book Antiqua" panose="02040602050305030304" pitchFamily="18" charset="0"/>
              </a:rPr>
              <a:t>1. Spelarna tar, så snabbt de kan ett steg mellan varje kon. Efter det så passar ledaren till spelaren som går på skott. </a:t>
            </a:r>
          </a:p>
          <a:p>
            <a:pPr lvl="0"/>
            <a:endParaRPr lang="sv-SE" dirty="0">
              <a:solidFill>
                <a:schemeClr val="bg1">
                  <a:lumMod val="50000"/>
                </a:schemeClr>
              </a:solidFill>
              <a:latin typeface="Book Antiqua" panose="02040602050305030304" pitchFamily="18" charset="0"/>
            </a:endParaRPr>
          </a:p>
        </p:txBody>
      </p:sp>
      <p:cxnSp>
        <p:nvCxnSpPr>
          <p:cNvPr id="8" name="Rak 7"/>
          <p:cNvCxnSpPr/>
          <p:nvPr/>
        </p:nvCxnSpPr>
        <p:spPr>
          <a:xfrm rot="10800000" flipV="1">
            <a:off x="3286116" y="1571612"/>
            <a:ext cx="285752" cy="71438"/>
          </a:xfrm>
          <a:prstGeom prst="line">
            <a:avLst/>
          </a:prstGeom>
          <a:ln/>
        </p:spPr>
        <p:style>
          <a:lnRef idx="1">
            <a:schemeClr val="dk1"/>
          </a:lnRef>
          <a:fillRef idx="0">
            <a:schemeClr val="dk1"/>
          </a:fillRef>
          <a:effectRef idx="0">
            <a:schemeClr val="dk1"/>
          </a:effectRef>
          <a:fontRef idx="minor">
            <a:schemeClr val="tx1"/>
          </a:fontRef>
        </p:style>
      </p:cxnSp>
      <p:pic>
        <p:nvPicPr>
          <p:cNvPr id="9" name="Bildobjekt 8" descr="Skott.png"/>
          <p:cNvPicPr>
            <a:picLocks noChangeAspect="1"/>
          </p:cNvPicPr>
          <p:nvPr/>
        </p:nvPicPr>
        <p:blipFill>
          <a:blip r:embed="rId4" cstate="print"/>
          <a:stretch>
            <a:fillRect/>
          </a:stretch>
        </p:blipFill>
        <p:spPr>
          <a:xfrm rot="20784672">
            <a:off x="2319426" y="1377395"/>
            <a:ext cx="324000" cy="503234"/>
          </a:xfrm>
          <a:prstGeom prst="rect">
            <a:avLst/>
          </a:prstGeom>
        </p:spPr>
      </p:pic>
      <p:sp>
        <p:nvSpPr>
          <p:cNvPr id="10" name="textruta 9"/>
          <p:cNvSpPr txBox="1"/>
          <p:nvPr/>
        </p:nvSpPr>
        <p:spPr>
          <a:xfrm>
            <a:off x="4786314" y="3935958"/>
            <a:ext cx="5164020" cy="1077218"/>
          </a:xfrm>
          <a:prstGeom prst="rect">
            <a:avLst/>
          </a:prstGeom>
          <a:noFill/>
        </p:spPr>
        <p:txBody>
          <a:bodyPr wrap="square" rtlCol="0">
            <a:spAutoFit/>
          </a:bodyPr>
          <a:lstStyle/>
          <a:p>
            <a:pPr lvl="0"/>
            <a:r>
              <a:rPr lang="sv-SE" sz="1600" dirty="0">
                <a:latin typeface="Book Antiqua" panose="02040602050305030304" pitchFamily="18" charset="0"/>
              </a:rPr>
              <a:t>2. Spelaren springer in till mitten, vänster, </a:t>
            </a:r>
            <a:r>
              <a:rPr lang="sv-SE" sz="1600" dirty="0" smtClean="0">
                <a:latin typeface="Book Antiqua" panose="02040602050305030304" pitchFamily="18" charset="0"/>
              </a:rPr>
              <a:t>mitten</a:t>
            </a:r>
            <a:r>
              <a:rPr lang="sv-SE" sz="1600" dirty="0">
                <a:latin typeface="Book Antiqua" panose="02040602050305030304" pitchFamily="18" charset="0"/>
              </a:rPr>
              <a:t>, höger, mitten, framåt förbi sista konen.</a:t>
            </a:r>
          </a:p>
          <a:p>
            <a:pPr lvl="0"/>
            <a:r>
              <a:rPr lang="sv-SE" sz="1600" dirty="0">
                <a:latin typeface="Book Antiqua" panose="02040602050305030304" pitchFamily="18" charset="0"/>
              </a:rPr>
              <a:t>Denna övningen går att göra som stafett eller med klubba och boll.</a:t>
            </a:r>
          </a:p>
        </p:txBody>
      </p:sp>
      <p:sp>
        <p:nvSpPr>
          <p:cNvPr id="11" name="Likbent triangel 10"/>
          <p:cNvSpPr/>
          <p:nvPr/>
        </p:nvSpPr>
        <p:spPr>
          <a:xfrm>
            <a:off x="1071538" y="192880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2" name="Likbent triangel 11"/>
          <p:cNvSpPr/>
          <p:nvPr/>
        </p:nvSpPr>
        <p:spPr>
          <a:xfrm>
            <a:off x="1071538" y="321468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3" name="Multiplicera 12"/>
          <p:cNvSpPr/>
          <p:nvPr/>
        </p:nvSpPr>
        <p:spPr>
          <a:xfrm flipV="1">
            <a:off x="1285852"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4" name="Bildobjekt 13" descr="Boll.png"/>
          <p:cNvPicPr>
            <a:picLocks noChangeAspect="1"/>
          </p:cNvPicPr>
          <p:nvPr/>
        </p:nvPicPr>
        <p:blipFill>
          <a:blip r:embed="rId5" cstate="print"/>
          <a:stretch>
            <a:fillRect/>
          </a:stretch>
        </p:blipFill>
        <p:spPr>
          <a:xfrm>
            <a:off x="3571868" y="1500174"/>
            <a:ext cx="60955" cy="85337"/>
          </a:xfrm>
          <a:prstGeom prst="rect">
            <a:avLst/>
          </a:prstGeom>
        </p:spPr>
      </p:pic>
      <p:sp>
        <p:nvSpPr>
          <p:cNvPr id="15" name="Multiplicera 14"/>
          <p:cNvSpPr/>
          <p:nvPr/>
        </p:nvSpPr>
        <p:spPr>
          <a:xfrm flipV="1">
            <a:off x="1428728"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1571604"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Likbent triangel 16"/>
          <p:cNvSpPr/>
          <p:nvPr/>
        </p:nvSpPr>
        <p:spPr>
          <a:xfrm>
            <a:off x="3071802" y="428625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1071538" y="214311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Likbent triangel 18"/>
          <p:cNvSpPr/>
          <p:nvPr/>
        </p:nvSpPr>
        <p:spPr>
          <a:xfrm>
            <a:off x="1071538" y="235743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0" name="Likbent triangel 19"/>
          <p:cNvSpPr/>
          <p:nvPr/>
        </p:nvSpPr>
        <p:spPr>
          <a:xfrm>
            <a:off x="1071538" y="257174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1" name="Likbent triangel 20"/>
          <p:cNvSpPr/>
          <p:nvPr/>
        </p:nvSpPr>
        <p:spPr>
          <a:xfrm>
            <a:off x="1071538" y="278605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22" name="Rak pil 21"/>
          <p:cNvCxnSpPr/>
          <p:nvPr/>
        </p:nvCxnSpPr>
        <p:spPr>
          <a:xfrm rot="5400000" flipH="1" flipV="1">
            <a:off x="250001" y="2607463"/>
            <a:ext cx="135732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 name="Rak pil 22"/>
          <p:cNvCxnSpPr/>
          <p:nvPr/>
        </p:nvCxnSpPr>
        <p:spPr>
          <a:xfrm>
            <a:off x="1000100" y="1857364"/>
            <a:ext cx="11430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4" name="textruta 23"/>
          <p:cNvSpPr txBox="1"/>
          <p:nvPr/>
        </p:nvSpPr>
        <p:spPr>
          <a:xfrm>
            <a:off x="3643306" y="1214422"/>
            <a:ext cx="282450" cy="369332"/>
          </a:xfrm>
          <a:prstGeom prst="rect">
            <a:avLst/>
          </a:prstGeom>
          <a:noFill/>
        </p:spPr>
        <p:txBody>
          <a:bodyPr wrap="none" rtlCol="0">
            <a:spAutoFit/>
          </a:bodyPr>
          <a:lstStyle/>
          <a:p>
            <a:r>
              <a:rPr lang="sv-SE" b="1" dirty="0"/>
              <a:t>L</a:t>
            </a:r>
          </a:p>
        </p:txBody>
      </p:sp>
      <p:pic>
        <p:nvPicPr>
          <p:cNvPr id="25" name="Bildobjekt 24" descr="Boll.png"/>
          <p:cNvPicPr>
            <a:picLocks noChangeAspect="1"/>
          </p:cNvPicPr>
          <p:nvPr/>
        </p:nvPicPr>
        <p:blipFill>
          <a:blip r:embed="rId5" cstate="print"/>
          <a:stretch>
            <a:fillRect/>
          </a:stretch>
        </p:blipFill>
        <p:spPr>
          <a:xfrm>
            <a:off x="3724268" y="1652574"/>
            <a:ext cx="60955" cy="85337"/>
          </a:xfrm>
          <a:prstGeom prst="rect">
            <a:avLst/>
          </a:prstGeom>
        </p:spPr>
      </p:pic>
      <p:pic>
        <p:nvPicPr>
          <p:cNvPr id="26" name="Bildobjekt 25" descr="Boll.png"/>
          <p:cNvPicPr>
            <a:picLocks noChangeAspect="1"/>
          </p:cNvPicPr>
          <p:nvPr/>
        </p:nvPicPr>
        <p:blipFill>
          <a:blip r:embed="rId5" cstate="print"/>
          <a:stretch>
            <a:fillRect/>
          </a:stretch>
        </p:blipFill>
        <p:spPr>
          <a:xfrm>
            <a:off x="3876668" y="1500174"/>
            <a:ext cx="60955" cy="85337"/>
          </a:xfrm>
          <a:prstGeom prst="rect">
            <a:avLst/>
          </a:prstGeom>
        </p:spPr>
      </p:pic>
      <p:pic>
        <p:nvPicPr>
          <p:cNvPr id="27" name="Bildobjekt 26" descr="Boll.png"/>
          <p:cNvPicPr>
            <a:picLocks noChangeAspect="1"/>
          </p:cNvPicPr>
          <p:nvPr/>
        </p:nvPicPr>
        <p:blipFill>
          <a:blip r:embed="rId5" cstate="print"/>
          <a:stretch>
            <a:fillRect/>
          </a:stretch>
        </p:blipFill>
        <p:spPr>
          <a:xfrm>
            <a:off x="3714744" y="1500174"/>
            <a:ext cx="60955" cy="85337"/>
          </a:xfrm>
          <a:prstGeom prst="rect">
            <a:avLst/>
          </a:prstGeom>
        </p:spPr>
      </p:pic>
      <p:pic>
        <p:nvPicPr>
          <p:cNvPr id="28" name="Bildobjekt 27" descr="Boll.png"/>
          <p:cNvPicPr>
            <a:picLocks noChangeAspect="1"/>
          </p:cNvPicPr>
          <p:nvPr/>
        </p:nvPicPr>
        <p:blipFill>
          <a:blip r:embed="rId5" cstate="print"/>
          <a:stretch>
            <a:fillRect/>
          </a:stretch>
        </p:blipFill>
        <p:spPr>
          <a:xfrm>
            <a:off x="3867144" y="1285860"/>
            <a:ext cx="60955" cy="85337"/>
          </a:xfrm>
          <a:prstGeom prst="rect">
            <a:avLst/>
          </a:prstGeom>
        </p:spPr>
      </p:pic>
      <p:pic>
        <p:nvPicPr>
          <p:cNvPr id="29" name="Bildobjekt 28" descr="Boll.png"/>
          <p:cNvPicPr>
            <a:picLocks noChangeAspect="1"/>
          </p:cNvPicPr>
          <p:nvPr/>
        </p:nvPicPr>
        <p:blipFill>
          <a:blip r:embed="rId5" cstate="print"/>
          <a:stretch>
            <a:fillRect/>
          </a:stretch>
        </p:blipFill>
        <p:spPr>
          <a:xfrm>
            <a:off x="3841386" y="1613937"/>
            <a:ext cx="60955" cy="85337"/>
          </a:xfrm>
          <a:prstGeom prst="rect">
            <a:avLst/>
          </a:prstGeom>
        </p:spPr>
      </p:pic>
      <p:pic>
        <p:nvPicPr>
          <p:cNvPr id="30" name="Bildobjekt 29" descr="Boll.png"/>
          <p:cNvPicPr>
            <a:picLocks noChangeAspect="1"/>
          </p:cNvPicPr>
          <p:nvPr/>
        </p:nvPicPr>
        <p:blipFill>
          <a:blip r:embed="rId5" cstate="print"/>
          <a:stretch>
            <a:fillRect/>
          </a:stretch>
        </p:blipFill>
        <p:spPr>
          <a:xfrm>
            <a:off x="3582351" y="1285860"/>
            <a:ext cx="60955" cy="85337"/>
          </a:xfrm>
          <a:prstGeom prst="rect">
            <a:avLst/>
          </a:prstGeom>
        </p:spPr>
      </p:pic>
      <p:sp>
        <p:nvSpPr>
          <p:cNvPr id="31" name="Likbent triangel 30"/>
          <p:cNvSpPr/>
          <p:nvPr/>
        </p:nvSpPr>
        <p:spPr>
          <a:xfrm>
            <a:off x="3428992" y="392906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2" name="Likbent triangel 31"/>
          <p:cNvSpPr/>
          <p:nvPr/>
        </p:nvSpPr>
        <p:spPr>
          <a:xfrm>
            <a:off x="3786182" y="428625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3" name="Likbent triangel 32"/>
          <p:cNvSpPr/>
          <p:nvPr/>
        </p:nvSpPr>
        <p:spPr>
          <a:xfrm>
            <a:off x="3428992" y="428625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4" name="Likbent triangel 33"/>
          <p:cNvSpPr/>
          <p:nvPr/>
        </p:nvSpPr>
        <p:spPr>
          <a:xfrm>
            <a:off x="3428992" y="464344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5" name="Multiplicera 34"/>
          <p:cNvSpPr/>
          <p:nvPr/>
        </p:nvSpPr>
        <p:spPr>
          <a:xfrm flipV="1">
            <a:off x="3428992" y="350043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6" name="Multiplicera 35"/>
          <p:cNvSpPr/>
          <p:nvPr/>
        </p:nvSpPr>
        <p:spPr>
          <a:xfrm flipV="1">
            <a:off x="3571868" y="350043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7" name="Multiplicera 36"/>
          <p:cNvSpPr/>
          <p:nvPr/>
        </p:nvSpPr>
        <p:spPr>
          <a:xfrm flipV="1">
            <a:off x="3714744" y="350043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8" name="Likbent triangel 37"/>
          <p:cNvSpPr/>
          <p:nvPr/>
        </p:nvSpPr>
        <p:spPr>
          <a:xfrm>
            <a:off x="3428992" y="571501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39" name="Rak 38"/>
          <p:cNvCxnSpPr/>
          <p:nvPr/>
        </p:nvCxnSpPr>
        <p:spPr>
          <a:xfrm rot="10800000" flipV="1">
            <a:off x="2928926" y="1643050"/>
            <a:ext cx="285752" cy="71438"/>
          </a:xfrm>
          <a:prstGeom prst="line">
            <a:avLst/>
          </a:prstGeom>
          <a:ln/>
        </p:spPr>
        <p:style>
          <a:lnRef idx="1">
            <a:schemeClr val="dk1"/>
          </a:lnRef>
          <a:fillRef idx="0">
            <a:schemeClr val="dk1"/>
          </a:fillRef>
          <a:effectRef idx="0">
            <a:schemeClr val="dk1"/>
          </a:effectRef>
          <a:fontRef idx="minor">
            <a:schemeClr val="tx1"/>
          </a:fontRef>
        </p:style>
      </p:cxnSp>
      <p:cxnSp>
        <p:nvCxnSpPr>
          <p:cNvPr id="40" name="Rak 39"/>
          <p:cNvCxnSpPr/>
          <p:nvPr/>
        </p:nvCxnSpPr>
        <p:spPr>
          <a:xfrm rot="10800000" flipV="1">
            <a:off x="2571736" y="1714488"/>
            <a:ext cx="285752" cy="71438"/>
          </a:xfrm>
          <a:prstGeom prst="line">
            <a:avLst/>
          </a:prstGeom>
          <a:ln/>
        </p:spPr>
        <p:style>
          <a:lnRef idx="1">
            <a:schemeClr val="dk1"/>
          </a:lnRef>
          <a:fillRef idx="0">
            <a:schemeClr val="dk1"/>
          </a:fillRef>
          <a:effectRef idx="0">
            <a:schemeClr val="dk1"/>
          </a:effectRef>
          <a:fontRef idx="minor">
            <a:schemeClr val="tx1"/>
          </a:fontRef>
        </p:style>
      </p:cxnSp>
      <p:sp>
        <p:nvSpPr>
          <p:cNvPr id="41" name="textruta 40"/>
          <p:cNvSpPr txBox="1"/>
          <p:nvPr/>
        </p:nvSpPr>
        <p:spPr>
          <a:xfrm>
            <a:off x="4786313" y="1469511"/>
            <a:ext cx="4708427" cy="1077218"/>
          </a:xfrm>
          <a:prstGeom prst="rect">
            <a:avLst/>
          </a:prstGeom>
          <a:noFill/>
        </p:spPr>
        <p:txBody>
          <a:bodyPr wrap="square" rtlCol="0">
            <a:spAutoFit/>
          </a:bodyPr>
          <a:lstStyle/>
          <a:p>
            <a:r>
              <a:rPr lang="sv-SE" sz="1600" dirty="0">
                <a:latin typeface="Book Antiqua" panose="02040602050305030304" pitchFamily="18" charset="0"/>
              </a:rPr>
              <a:t>Det är en fördel om man gör en av dessa övningar samtidigt som en annan gör på andra sidan av planen så det inte blir så lång väntetid. Gör övningen 3 gånger per spelare och skifta sedan.</a:t>
            </a:r>
          </a:p>
        </p:txBody>
      </p:sp>
    </p:spTree>
    <p:extLst>
      <p:ext uri="{BB962C8B-B14F-4D97-AF65-F5344CB8AC3E}">
        <p14:creationId xmlns:p14="http://schemas.microsoft.com/office/powerpoint/2010/main" val="18361397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6" y="152245"/>
            <a:ext cx="4747953" cy="1325563"/>
          </a:xfrm>
        </p:spPr>
        <p:txBody>
          <a:bodyPr>
            <a:normAutofit/>
          </a:bodyPr>
          <a:lstStyle/>
          <a:p>
            <a:r>
              <a:rPr lang="sv-SE" sz="2800" dirty="0" smtClean="0">
                <a:solidFill>
                  <a:srgbClr val="990033"/>
                </a:solidFill>
                <a:latin typeface="Book Antiqua" panose="02040602050305030304" pitchFamily="18" charset="0"/>
              </a:rPr>
              <a:t>Syfte; 2-1-2 Defensivt</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4714876" y="1492329"/>
            <a:ext cx="4143404" cy="2800767"/>
          </a:xfrm>
          <a:prstGeom prst="rect">
            <a:avLst/>
          </a:prstGeom>
          <a:noFill/>
        </p:spPr>
        <p:txBody>
          <a:bodyPr wrap="square" rtlCol="0">
            <a:spAutoFit/>
          </a:bodyPr>
          <a:lstStyle/>
          <a:p>
            <a:pPr lvl="0"/>
            <a:r>
              <a:rPr lang="sv-SE" sz="1600" dirty="0">
                <a:latin typeface="Book Antiqua" panose="02040602050305030304" pitchFamily="18" charset="0"/>
              </a:rPr>
              <a:t>Förklaring på nästa sida.</a:t>
            </a:r>
          </a:p>
          <a:p>
            <a:pPr lvl="0"/>
            <a:endParaRPr lang="sv-SE" sz="1600" dirty="0">
              <a:latin typeface="Book Antiqua" panose="02040602050305030304" pitchFamily="18" charset="0"/>
            </a:endParaRPr>
          </a:p>
          <a:p>
            <a:pPr lvl="0"/>
            <a:r>
              <a:rPr lang="sv-SE" sz="1600" dirty="0">
                <a:latin typeface="Book Antiqua" panose="02040602050305030304" pitchFamily="18" charset="0"/>
              </a:rPr>
              <a:t>1.</a:t>
            </a:r>
          </a:p>
          <a:p>
            <a:pPr lvl="0"/>
            <a:endParaRPr lang="sv-SE" sz="1600" dirty="0">
              <a:latin typeface="Book Antiqua" panose="02040602050305030304" pitchFamily="18" charset="0"/>
            </a:endParaRPr>
          </a:p>
          <a:p>
            <a:pPr lvl="0"/>
            <a:endParaRPr lang="sv-SE" sz="1600" dirty="0">
              <a:latin typeface="Book Antiqua" panose="02040602050305030304" pitchFamily="18" charset="0"/>
            </a:endParaRPr>
          </a:p>
          <a:p>
            <a:pPr lvl="0"/>
            <a:endParaRPr lang="sv-SE" sz="1600" dirty="0">
              <a:latin typeface="Book Antiqua" panose="02040602050305030304" pitchFamily="18" charset="0"/>
            </a:endParaRPr>
          </a:p>
          <a:p>
            <a:pPr lvl="0"/>
            <a:endParaRPr lang="sv-SE" sz="1600" dirty="0">
              <a:latin typeface="Book Antiqua" panose="02040602050305030304" pitchFamily="18" charset="0"/>
            </a:endParaRPr>
          </a:p>
          <a:p>
            <a:pPr lvl="0"/>
            <a:endParaRPr lang="sv-SE" sz="1600" dirty="0">
              <a:latin typeface="Book Antiqua" panose="02040602050305030304" pitchFamily="18" charset="0"/>
            </a:endParaRPr>
          </a:p>
          <a:p>
            <a:pPr lvl="0"/>
            <a:endParaRPr lang="sv-SE" sz="1600" dirty="0">
              <a:latin typeface="Book Antiqua" panose="02040602050305030304" pitchFamily="18" charset="0"/>
            </a:endParaRPr>
          </a:p>
          <a:p>
            <a:pPr lvl="0"/>
            <a:endParaRPr lang="sv-SE" sz="1600" dirty="0">
              <a:latin typeface="Book Antiqua" panose="02040602050305030304" pitchFamily="18" charset="0"/>
            </a:endParaRPr>
          </a:p>
          <a:p>
            <a:pPr lvl="0"/>
            <a:r>
              <a:rPr lang="sv-SE" sz="1600" dirty="0">
                <a:latin typeface="Book Antiqua" panose="02040602050305030304" pitchFamily="18" charset="0"/>
              </a:rPr>
              <a:t>2.</a:t>
            </a:r>
          </a:p>
        </p:txBody>
      </p:sp>
      <p:sp>
        <p:nvSpPr>
          <p:cNvPr id="7" name="Multiplicera 6"/>
          <p:cNvSpPr/>
          <p:nvPr/>
        </p:nvSpPr>
        <p:spPr>
          <a:xfrm flipV="1">
            <a:off x="928662" y="857232"/>
            <a:ext cx="214314" cy="357190"/>
          </a:xfrm>
          <a:prstGeom prst="mathMultiply">
            <a:avLst/>
          </a:prstGeom>
          <a:solidFill>
            <a:srgbClr val="000000"/>
          </a:solidFill>
          <a:ln>
            <a:solidFill>
              <a:schemeClr val="tx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effectLst>
                <a:glow rad="139700">
                  <a:schemeClr val="accent2">
                    <a:satMod val="175000"/>
                    <a:alpha val="40000"/>
                  </a:schemeClr>
                </a:glow>
              </a:effectLst>
            </a:endParaRPr>
          </a:p>
        </p:txBody>
      </p:sp>
      <p:pic>
        <p:nvPicPr>
          <p:cNvPr id="8" name="Bildobjekt 7" descr="Boll.png"/>
          <p:cNvPicPr>
            <a:picLocks noChangeAspect="1"/>
          </p:cNvPicPr>
          <p:nvPr/>
        </p:nvPicPr>
        <p:blipFill>
          <a:blip r:embed="rId4" cstate="print"/>
          <a:stretch>
            <a:fillRect/>
          </a:stretch>
        </p:blipFill>
        <p:spPr>
          <a:xfrm>
            <a:off x="642910" y="928670"/>
            <a:ext cx="60955" cy="85337"/>
          </a:xfrm>
          <a:prstGeom prst="rect">
            <a:avLst/>
          </a:prstGeom>
        </p:spPr>
      </p:pic>
      <p:sp>
        <p:nvSpPr>
          <p:cNvPr id="9" name="Multiplicera 8"/>
          <p:cNvSpPr/>
          <p:nvPr/>
        </p:nvSpPr>
        <p:spPr>
          <a:xfrm flipV="1">
            <a:off x="714348" y="1142984"/>
            <a:ext cx="214314" cy="357190"/>
          </a:xfrm>
          <a:prstGeom prst="mathMultiply">
            <a:avLst/>
          </a:prstGeom>
          <a:solidFill>
            <a:srgbClr val="000000"/>
          </a:solidFill>
          <a:ln>
            <a:solidFill>
              <a:schemeClr val="tx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effectLst>
                <a:glow rad="139700">
                  <a:schemeClr val="accent2">
                    <a:satMod val="175000"/>
                    <a:alpha val="40000"/>
                  </a:schemeClr>
                </a:glow>
              </a:effectLst>
            </a:endParaRPr>
          </a:p>
        </p:txBody>
      </p:sp>
      <p:sp>
        <p:nvSpPr>
          <p:cNvPr id="10" name="Ellips 9"/>
          <p:cNvSpPr/>
          <p:nvPr/>
        </p:nvSpPr>
        <p:spPr>
          <a:xfrm>
            <a:off x="714348" y="100010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1" name="Multiplicera 10"/>
          <p:cNvSpPr/>
          <p:nvPr/>
        </p:nvSpPr>
        <p:spPr>
          <a:xfrm flipV="1">
            <a:off x="2000232" y="26431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2000232" y="171448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2571736"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14" name="Rak pil 20"/>
          <p:cNvCxnSpPr/>
          <p:nvPr/>
        </p:nvCxnSpPr>
        <p:spPr>
          <a:xfrm rot="10800000" flipV="1">
            <a:off x="2285984" y="2643182"/>
            <a:ext cx="714380"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5" name="Ellips 14"/>
          <p:cNvSpPr/>
          <p:nvPr/>
        </p:nvSpPr>
        <p:spPr>
          <a:xfrm>
            <a:off x="3143240" y="321468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Ellips 15"/>
          <p:cNvSpPr/>
          <p:nvPr/>
        </p:nvSpPr>
        <p:spPr>
          <a:xfrm>
            <a:off x="2071670" y="207167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6"/>
          <p:cNvSpPr/>
          <p:nvPr/>
        </p:nvSpPr>
        <p:spPr>
          <a:xfrm>
            <a:off x="785786" y="307181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Ellips 17"/>
          <p:cNvSpPr/>
          <p:nvPr/>
        </p:nvSpPr>
        <p:spPr>
          <a:xfrm>
            <a:off x="2571736" y="78579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Multiplicera 18"/>
          <p:cNvSpPr/>
          <p:nvPr/>
        </p:nvSpPr>
        <p:spPr>
          <a:xfrm flipV="1">
            <a:off x="1928794"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Multiplicera 19"/>
          <p:cNvSpPr/>
          <p:nvPr/>
        </p:nvSpPr>
        <p:spPr>
          <a:xfrm flipV="1">
            <a:off x="3286116"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21" name="Rak pil 29"/>
          <p:cNvCxnSpPr/>
          <p:nvPr/>
        </p:nvCxnSpPr>
        <p:spPr>
          <a:xfrm>
            <a:off x="3571868" y="3857628"/>
            <a:ext cx="71438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2" name="Rak pil 31"/>
          <p:cNvCxnSpPr/>
          <p:nvPr/>
        </p:nvCxnSpPr>
        <p:spPr>
          <a:xfrm rot="5400000">
            <a:off x="3786182" y="4000504"/>
            <a:ext cx="285752" cy="28575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 name="Rak pil 33"/>
          <p:cNvCxnSpPr/>
          <p:nvPr/>
        </p:nvCxnSpPr>
        <p:spPr>
          <a:xfrm rot="10800000">
            <a:off x="3071802" y="4357694"/>
            <a:ext cx="57150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4" name="Ellips 23"/>
          <p:cNvSpPr/>
          <p:nvPr/>
        </p:nvSpPr>
        <p:spPr>
          <a:xfrm>
            <a:off x="2786050" y="428625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25" name="Bildobjekt 24" descr="Boll.png"/>
          <p:cNvPicPr>
            <a:picLocks noChangeAspect="1"/>
          </p:cNvPicPr>
          <p:nvPr/>
        </p:nvPicPr>
        <p:blipFill>
          <a:blip r:embed="rId4" cstate="print"/>
          <a:stretch>
            <a:fillRect/>
          </a:stretch>
        </p:blipFill>
        <p:spPr>
          <a:xfrm>
            <a:off x="2857488" y="4143380"/>
            <a:ext cx="60955" cy="85337"/>
          </a:xfrm>
          <a:prstGeom prst="rect">
            <a:avLst/>
          </a:prstGeom>
        </p:spPr>
      </p:pic>
      <p:sp>
        <p:nvSpPr>
          <p:cNvPr id="26" name="Ellips 25"/>
          <p:cNvSpPr/>
          <p:nvPr/>
        </p:nvSpPr>
        <p:spPr>
          <a:xfrm>
            <a:off x="1428728" y="428625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27" name="Rak 38"/>
          <p:cNvCxnSpPr/>
          <p:nvPr/>
        </p:nvCxnSpPr>
        <p:spPr>
          <a:xfrm>
            <a:off x="428596" y="3571876"/>
            <a:ext cx="4071966"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28" name="Rak pil 42"/>
          <p:cNvCxnSpPr/>
          <p:nvPr/>
        </p:nvCxnSpPr>
        <p:spPr>
          <a:xfrm>
            <a:off x="1500166" y="3786190"/>
            <a:ext cx="35719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9210915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6" y="152245"/>
            <a:ext cx="4747953" cy="1325563"/>
          </a:xfrm>
        </p:spPr>
        <p:txBody>
          <a:bodyPr>
            <a:normAutofit/>
          </a:bodyPr>
          <a:lstStyle/>
          <a:p>
            <a:r>
              <a:rPr lang="sv-SE" sz="2800" dirty="0" smtClean="0">
                <a:solidFill>
                  <a:srgbClr val="990033"/>
                </a:solidFill>
                <a:latin typeface="Book Antiqua" panose="02040602050305030304" pitchFamily="18" charset="0"/>
              </a:rPr>
              <a:t>Syfte; 2-1-2 Defensivt</a:t>
            </a:r>
            <a:endParaRPr lang="sv-SE" sz="2800" dirty="0">
              <a:solidFill>
                <a:srgbClr val="990033"/>
              </a:solidFill>
              <a:latin typeface="Book Antiqua" panose="02040602050305030304" pitchFamily="18" charset="0"/>
            </a:endParaRPr>
          </a:p>
        </p:txBody>
      </p:sp>
      <p:sp>
        <p:nvSpPr>
          <p:cNvPr id="5" name="textruta 4"/>
          <p:cNvSpPr txBox="1"/>
          <p:nvPr/>
        </p:nvSpPr>
        <p:spPr>
          <a:xfrm>
            <a:off x="642909" y="1515556"/>
            <a:ext cx="8284959" cy="3785652"/>
          </a:xfrm>
          <a:prstGeom prst="rect">
            <a:avLst/>
          </a:prstGeom>
          <a:noFill/>
        </p:spPr>
        <p:txBody>
          <a:bodyPr wrap="square" rtlCol="0">
            <a:spAutoFit/>
          </a:bodyPr>
          <a:lstStyle/>
          <a:p>
            <a:pPr lvl="0"/>
            <a:r>
              <a:rPr lang="sv-SE" sz="1600" dirty="0">
                <a:latin typeface="Book Antiqua" panose="02040602050305030304" pitchFamily="18" charset="0"/>
              </a:rPr>
              <a:t>1. Att dubbla innebär att man försöker ta bollen från en motståndare med två spelare. Detta  sker bara i vissa lägen och nästan uteslutande när motståndaren står vid sargen. Detta är något som man ofta gör i 2-2-1 men även i 2-1-2. Bild 1 visar hur två spelare dubblar i defensivt hörn. Något som är vanligt i 2-1-2. Detta innebär även att den andra forwarden ”vrider” sin position för att täcka mer yta.</a:t>
            </a:r>
          </a:p>
          <a:p>
            <a:pPr lvl="0"/>
            <a:endParaRPr lang="sv-SE" sz="1600" dirty="0">
              <a:latin typeface="Book Antiqua" panose="02040602050305030304" pitchFamily="18" charset="0"/>
            </a:endParaRPr>
          </a:p>
          <a:p>
            <a:pPr lvl="0"/>
            <a:r>
              <a:rPr lang="sv-SE" sz="1600" dirty="0">
                <a:latin typeface="Book Antiqua" panose="02040602050305030304" pitchFamily="18" charset="0"/>
              </a:rPr>
              <a:t>2. Växelstöt innebär att man sätter press på backarna genom att ta bort sarguppspelet. Forwarden på bollsidan går ut så långt att backen inte vågar slå sarg upp. Samtidigt så rör sig den andra forwarden in i mitten för att stoppa centrala och diagonala passningar. Ända alternativet blir nu att passa sin den andra backen. När detta sker så gör man samma sak fast från andra hållet.</a:t>
            </a:r>
          </a:p>
          <a:p>
            <a:pPr lvl="0"/>
            <a:endParaRPr lang="sv-SE" sz="1600" dirty="0">
              <a:latin typeface="Book Antiqua" panose="02040602050305030304" pitchFamily="18" charset="0"/>
            </a:endParaRPr>
          </a:p>
          <a:p>
            <a:r>
              <a:rPr lang="sv-SE" sz="1600" dirty="0">
                <a:latin typeface="Book Antiqua" panose="02040602050305030304" pitchFamily="18" charset="0"/>
              </a:rPr>
              <a:t>Termer som ni skall prata om är:</a:t>
            </a:r>
          </a:p>
          <a:p>
            <a:pPr lvl="0"/>
            <a:r>
              <a:rPr lang="sv-SE" sz="1600" b="1" dirty="0">
                <a:latin typeface="Book Antiqua" panose="02040602050305030304" pitchFamily="18" charset="0"/>
              </a:rPr>
              <a:t>Dubbla: </a:t>
            </a:r>
            <a:r>
              <a:rPr lang="sv-SE" sz="1600" dirty="0">
                <a:latin typeface="Book Antiqua" panose="02040602050305030304" pitchFamily="18" charset="0"/>
              </a:rPr>
              <a:t>Två spelare går hårt på och försöker ta bollen från en motståndare.</a:t>
            </a:r>
          </a:p>
          <a:p>
            <a:pPr lvl="0"/>
            <a:r>
              <a:rPr lang="sv-SE" sz="1600" b="1" dirty="0">
                <a:latin typeface="Book Antiqua" panose="02040602050305030304" pitchFamily="18" charset="0"/>
              </a:rPr>
              <a:t>Växelstöt: </a:t>
            </a:r>
            <a:r>
              <a:rPr lang="sv-SE" sz="1600" dirty="0">
                <a:latin typeface="Book Antiqua" panose="02040602050305030304" pitchFamily="18" charset="0"/>
              </a:rPr>
              <a:t>Forwards jobbar gemensamt för att stoppa de enkla uppspelen längs sargen.</a:t>
            </a:r>
            <a:endParaRPr lang="sv-SE" sz="1600" b="1" dirty="0">
              <a:latin typeface="Book Antiqua" panose="02040602050305030304" pitchFamily="18" charset="0"/>
            </a:endParaRPr>
          </a:p>
        </p:txBody>
      </p:sp>
    </p:spTree>
    <p:extLst>
      <p:ext uri="{BB962C8B-B14F-4D97-AF65-F5344CB8AC3E}">
        <p14:creationId xmlns:p14="http://schemas.microsoft.com/office/powerpoint/2010/main" val="29038439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6" y="152245"/>
            <a:ext cx="4747953" cy="1325563"/>
          </a:xfrm>
        </p:spPr>
        <p:txBody>
          <a:bodyPr>
            <a:normAutofit/>
          </a:bodyPr>
          <a:lstStyle/>
          <a:p>
            <a:r>
              <a:rPr lang="sv-SE" sz="2800" dirty="0" smtClean="0">
                <a:solidFill>
                  <a:srgbClr val="990033"/>
                </a:solidFill>
                <a:latin typeface="Book Antiqua" panose="02040602050305030304" pitchFamily="18" charset="0"/>
              </a:rPr>
              <a:t>Syfte; 2-1-2 Defensivt</a:t>
            </a:r>
            <a:endParaRPr lang="sv-SE" sz="2800" dirty="0">
              <a:solidFill>
                <a:srgbClr val="990033"/>
              </a:solidFill>
              <a:latin typeface="Book Antiqua" panose="02040602050305030304" pitchFamily="18" charset="0"/>
            </a:endParaRPr>
          </a:p>
        </p:txBody>
      </p:sp>
      <p:pic>
        <p:nvPicPr>
          <p:cNvPr id="6" name="Bildobjekt 5"/>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5" y="1496392"/>
            <a:ext cx="5052579" cy="4062651"/>
          </a:xfrm>
          <a:prstGeom prst="rect">
            <a:avLst/>
          </a:prstGeom>
          <a:noFill/>
        </p:spPr>
        <p:txBody>
          <a:bodyPr wrap="square" rtlCol="0">
            <a:spAutoFit/>
          </a:bodyPr>
          <a:lstStyle/>
          <a:p>
            <a:r>
              <a:rPr lang="sv-SE" sz="1600" dirty="0">
                <a:latin typeface="Book Antiqua" panose="02040602050305030304" pitchFamily="18" charset="0"/>
              </a:rPr>
              <a:t>1. Ett sätt att träna positionsspel är att låta det försvarandelaget vända på klubborna. Efter det så har de en viss tid att försvara sig mot en anfallande femma. Påpeka för spelarna att de i denna övningen inte kan fuska med sina löpningar. Då de inte kommer kunna använda klubban på samma sätt utan måste stå rätt för att förhindra att de släpper in mål. Beröm de som tar sina löpningar och de som täcker skott.</a:t>
            </a:r>
          </a:p>
          <a:p>
            <a:endParaRPr lang="sv-SE" sz="1600" dirty="0">
              <a:latin typeface="Book Antiqua" panose="02040602050305030304" pitchFamily="18" charset="0"/>
            </a:endParaRPr>
          </a:p>
          <a:p>
            <a:r>
              <a:rPr lang="sv-SE" sz="1600" dirty="0">
                <a:latin typeface="Book Antiqua" panose="02040602050305030304" pitchFamily="18" charset="0"/>
              </a:rPr>
              <a:t>Lagom speltid är ca en minut, när det sedan vilar så låt spelarna prata om vad som gick bra respektive dåligt men låt dem inte sväva iväg utan se till att de är konkreta och lämna även själv feedback.</a:t>
            </a:r>
          </a:p>
          <a:p>
            <a:endParaRPr lang="sv-SE" sz="1600" dirty="0">
              <a:latin typeface="Book Antiqua" panose="02040602050305030304" pitchFamily="18" charset="0"/>
            </a:endParaRPr>
          </a:p>
          <a:p>
            <a:pPr lvl="0"/>
            <a:endParaRPr lang="sv-SE" dirty="0">
              <a:solidFill>
                <a:schemeClr val="bg1">
                  <a:lumMod val="50000"/>
                </a:schemeClr>
              </a:solidFill>
              <a:latin typeface="Book Antiqua" panose="02040602050305030304" pitchFamily="18" charset="0"/>
            </a:endParaRPr>
          </a:p>
        </p:txBody>
      </p:sp>
      <p:sp>
        <p:nvSpPr>
          <p:cNvPr id="8" name="Multiplicera 7"/>
          <p:cNvSpPr/>
          <p:nvPr/>
        </p:nvSpPr>
        <p:spPr>
          <a:xfrm flipV="1">
            <a:off x="1643042"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9" name="Bildobjekt 8" descr="Boll.png"/>
          <p:cNvPicPr>
            <a:picLocks noChangeAspect="1"/>
          </p:cNvPicPr>
          <p:nvPr/>
        </p:nvPicPr>
        <p:blipFill>
          <a:blip r:embed="rId4" cstate="print"/>
          <a:stretch>
            <a:fillRect/>
          </a:stretch>
        </p:blipFill>
        <p:spPr>
          <a:xfrm>
            <a:off x="3500430" y="3714752"/>
            <a:ext cx="60955" cy="85337"/>
          </a:xfrm>
          <a:prstGeom prst="rect">
            <a:avLst/>
          </a:prstGeom>
        </p:spPr>
      </p:pic>
      <p:sp>
        <p:nvSpPr>
          <p:cNvPr id="10" name="Multiplicera 9"/>
          <p:cNvSpPr/>
          <p:nvPr/>
        </p:nvSpPr>
        <p:spPr>
          <a:xfrm flipV="1">
            <a:off x="1785918" y="150017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Ellips 10"/>
          <p:cNvSpPr/>
          <p:nvPr/>
        </p:nvSpPr>
        <p:spPr>
          <a:xfrm>
            <a:off x="1285852" y="142873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2" name="Multiplicera 11"/>
          <p:cNvSpPr/>
          <p:nvPr/>
        </p:nvSpPr>
        <p:spPr>
          <a:xfrm flipV="1">
            <a:off x="3214678"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2786050" y="207167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3071802" y="135729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Ellips 14"/>
          <p:cNvSpPr/>
          <p:nvPr/>
        </p:nvSpPr>
        <p:spPr>
          <a:xfrm>
            <a:off x="3643306" y="364331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Ellips 15"/>
          <p:cNvSpPr/>
          <p:nvPr/>
        </p:nvSpPr>
        <p:spPr>
          <a:xfrm>
            <a:off x="4071934" y="250030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6"/>
          <p:cNvSpPr/>
          <p:nvPr/>
        </p:nvSpPr>
        <p:spPr>
          <a:xfrm>
            <a:off x="785786" y="378619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Ellips 17"/>
          <p:cNvSpPr/>
          <p:nvPr/>
        </p:nvSpPr>
        <p:spPr>
          <a:xfrm>
            <a:off x="4000496" y="114298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Tree>
    <p:extLst>
      <p:ext uri="{BB962C8B-B14F-4D97-AF65-F5344CB8AC3E}">
        <p14:creationId xmlns:p14="http://schemas.microsoft.com/office/powerpoint/2010/main" val="303213670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textruta 2"/>
          <p:cNvSpPr txBox="1"/>
          <p:nvPr/>
        </p:nvSpPr>
        <p:spPr>
          <a:xfrm>
            <a:off x="323527" y="1556792"/>
            <a:ext cx="9219483" cy="3447098"/>
          </a:xfrm>
          <a:prstGeom prst="rect">
            <a:avLst/>
          </a:prstGeom>
          <a:noFill/>
        </p:spPr>
        <p:txBody>
          <a:bodyPr wrap="square" rtlCol="0">
            <a:spAutoFit/>
          </a:bodyPr>
          <a:lstStyle/>
          <a:p>
            <a:r>
              <a:rPr lang="sv-SE" sz="1400" b="1" dirty="0">
                <a:latin typeface="Book Antiqua" panose="02040602050305030304" pitchFamily="18" charset="0"/>
              </a:rPr>
              <a:t>12 år</a:t>
            </a:r>
          </a:p>
          <a:p>
            <a:r>
              <a:rPr lang="sv-SE" sz="1200" dirty="0" smtClean="0">
                <a:latin typeface="Book Antiqua" panose="02040602050305030304" pitchFamily="18" charset="0"/>
              </a:rPr>
              <a:t>Efter </a:t>
            </a:r>
            <a:r>
              <a:rPr lang="sv-SE" sz="1200" dirty="0">
                <a:latin typeface="Book Antiqua" panose="02040602050305030304" pitchFamily="18" charset="0"/>
              </a:rPr>
              <a:t>detta året så finns det ett par punkter som föreningen tycker att spelarna skall lära sig. </a:t>
            </a:r>
          </a:p>
          <a:p>
            <a:r>
              <a:rPr lang="sv-SE" sz="1200" dirty="0">
                <a:latin typeface="Book Antiqua" panose="02040602050305030304" pitchFamily="18" charset="0"/>
              </a:rPr>
              <a:t>Läs detta papper så att du kan träna detta under året.</a:t>
            </a:r>
          </a:p>
          <a:p>
            <a:r>
              <a:rPr lang="sv-SE" sz="1200" dirty="0">
                <a:latin typeface="Book Antiqua" panose="02040602050305030304" pitchFamily="18" charset="0"/>
              </a:rPr>
              <a:t> </a:t>
            </a:r>
          </a:p>
          <a:p>
            <a:r>
              <a:rPr lang="sv-SE" sz="1200" b="1" u="sng" dirty="0">
                <a:latin typeface="Book Antiqua" panose="02040602050305030304" pitchFamily="18" charset="0"/>
              </a:rPr>
              <a:t>Du som ledare:</a:t>
            </a:r>
            <a:endParaRPr lang="sv-SE" sz="1200" b="1" dirty="0">
              <a:latin typeface="Book Antiqua" panose="02040602050305030304" pitchFamily="18" charset="0"/>
            </a:endParaRPr>
          </a:p>
          <a:p>
            <a:r>
              <a:rPr lang="sv-SE" sz="1200" dirty="0">
                <a:latin typeface="Book Antiqua" panose="02040602050305030304" pitchFamily="18" charset="0"/>
              </a:rPr>
              <a:t>Tro på dig själv och våga testa lite nya saker på träningarna så att dina spelare behåller sitt intresse</a:t>
            </a:r>
          </a:p>
          <a:p>
            <a:r>
              <a:rPr lang="sv-SE" sz="1200" dirty="0">
                <a:latin typeface="Book Antiqua" panose="02040602050305030304" pitchFamily="18" charset="0"/>
              </a:rPr>
              <a:t> </a:t>
            </a:r>
          </a:p>
          <a:p>
            <a:r>
              <a:rPr lang="sv-SE" sz="1200" b="1" u="sng" dirty="0">
                <a:latin typeface="Book Antiqua" panose="02040602050305030304" pitchFamily="18" charset="0"/>
              </a:rPr>
              <a:t>Viktiga träningsmoment:</a:t>
            </a:r>
            <a:endParaRPr lang="sv-SE" sz="1200" b="1" dirty="0">
              <a:latin typeface="Book Antiqua" panose="02040602050305030304" pitchFamily="18" charset="0"/>
            </a:endParaRPr>
          </a:p>
          <a:p>
            <a:pPr lvl="0"/>
            <a:r>
              <a:rPr lang="sv-SE" sz="1200" dirty="0">
                <a:latin typeface="Book Antiqua" panose="02040602050305030304" pitchFamily="18" charset="0"/>
              </a:rPr>
              <a:t>Taktik i form av försvarsuppställningar</a:t>
            </a:r>
          </a:p>
          <a:p>
            <a:r>
              <a:rPr lang="sv-SE" sz="1200" dirty="0">
                <a:latin typeface="Book Antiqua" panose="02040602050305030304" pitchFamily="18" charset="0"/>
              </a:rPr>
              <a:t>  </a:t>
            </a:r>
          </a:p>
          <a:p>
            <a:r>
              <a:rPr lang="sv-SE" sz="1200" b="1" u="sng" dirty="0" err="1">
                <a:latin typeface="Book Antiqua" panose="02040602050305030304" pitchFamily="18" charset="0"/>
              </a:rPr>
              <a:t>Fys</a:t>
            </a:r>
            <a:r>
              <a:rPr lang="sv-SE" sz="1200" b="1" dirty="0">
                <a:latin typeface="Book Antiqua" panose="02040602050305030304" pitchFamily="18" charset="0"/>
              </a:rPr>
              <a:t>:</a:t>
            </a:r>
          </a:p>
          <a:p>
            <a:pPr lvl="0"/>
            <a:r>
              <a:rPr lang="sv-SE" sz="1200" dirty="0">
                <a:latin typeface="Book Antiqua" panose="02040602050305030304" pitchFamily="18" charset="0"/>
              </a:rPr>
              <a:t>Rumsorientering</a:t>
            </a:r>
          </a:p>
          <a:p>
            <a:pPr lvl="0"/>
            <a:r>
              <a:rPr lang="sv-SE" sz="1200" dirty="0">
                <a:latin typeface="Book Antiqua" panose="02040602050305030304" pitchFamily="18" charset="0"/>
              </a:rPr>
              <a:t>Snabbhet</a:t>
            </a:r>
          </a:p>
          <a:p>
            <a:pPr lvl="0"/>
            <a:r>
              <a:rPr lang="sv-SE" sz="1200" dirty="0">
                <a:latin typeface="Book Antiqua" panose="02040602050305030304" pitchFamily="18" charset="0"/>
              </a:rPr>
              <a:t>Aerob kondition</a:t>
            </a:r>
          </a:p>
          <a:p>
            <a:r>
              <a:rPr lang="sv-SE" sz="1200" dirty="0">
                <a:latin typeface="Book Antiqua" panose="02040602050305030304" pitchFamily="18" charset="0"/>
              </a:rPr>
              <a:t> </a:t>
            </a:r>
          </a:p>
          <a:p>
            <a:r>
              <a:rPr lang="sv-SE" sz="1200" b="1" u="sng" dirty="0" smtClean="0">
                <a:latin typeface="Book Antiqua" panose="02040602050305030304" pitchFamily="18" charset="0"/>
              </a:rPr>
              <a:t>Uppvärmning </a:t>
            </a:r>
            <a:r>
              <a:rPr lang="sv-SE" sz="1200" b="1" u="sng" dirty="0">
                <a:latin typeface="Book Antiqua" panose="02040602050305030304" pitchFamily="18" charset="0"/>
              </a:rPr>
              <a:t>&amp; </a:t>
            </a:r>
            <a:r>
              <a:rPr lang="sv-SE" sz="1200" b="1" u="sng" dirty="0" smtClean="0">
                <a:latin typeface="Book Antiqua" panose="02040602050305030304" pitchFamily="18" charset="0"/>
              </a:rPr>
              <a:t>nedvarvning:</a:t>
            </a:r>
            <a:endParaRPr lang="sv-SE" sz="1200" b="1" dirty="0">
              <a:latin typeface="Book Antiqua" panose="02040602050305030304" pitchFamily="18" charset="0"/>
            </a:endParaRPr>
          </a:p>
          <a:p>
            <a:r>
              <a:rPr lang="sv-SE" sz="1200" dirty="0">
                <a:latin typeface="Book Antiqua" panose="02040602050305030304" pitchFamily="18" charset="0"/>
              </a:rPr>
              <a:t>Ha från och med nu alltid löpning som uppvärmning. Fortsätt gärna med någon lek innan ifall spelarna gillar det.</a:t>
            </a:r>
          </a:p>
          <a:p>
            <a:r>
              <a:rPr lang="sv-SE" sz="1200" dirty="0">
                <a:latin typeface="Book Antiqua" panose="02040602050305030304" pitchFamily="18" charset="0"/>
              </a:rPr>
              <a:t> </a:t>
            </a:r>
          </a:p>
        </p:txBody>
      </p:sp>
    </p:spTree>
    <p:extLst>
      <p:ext uri="{BB962C8B-B14F-4D97-AF65-F5344CB8AC3E}">
        <p14:creationId xmlns:p14="http://schemas.microsoft.com/office/powerpoint/2010/main" val="3108859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6" y="152245"/>
            <a:ext cx="4747953" cy="1325563"/>
          </a:xfrm>
        </p:spPr>
        <p:txBody>
          <a:bodyPr>
            <a:normAutofit/>
          </a:bodyPr>
          <a:lstStyle/>
          <a:p>
            <a:r>
              <a:rPr lang="sv-SE" sz="2800" dirty="0" smtClean="0">
                <a:solidFill>
                  <a:srgbClr val="990033"/>
                </a:solidFill>
                <a:latin typeface="Book Antiqua" panose="02040602050305030304" pitchFamily="18" charset="0"/>
              </a:rPr>
              <a:t>Syfte; Direktpass</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6" y="1522670"/>
            <a:ext cx="5566642" cy="2585323"/>
          </a:xfrm>
          <a:prstGeom prst="rect">
            <a:avLst/>
          </a:prstGeom>
          <a:noFill/>
        </p:spPr>
        <p:txBody>
          <a:bodyPr wrap="square" rtlCol="0">
            <a:spAutoFit/>
          </a:bodyPr>
          <a:lstStyle/>
          <a:p>
            <a:r>
              <a:rPr lang="sv-SE" sz="1600" dirty="0">
                <a:latin typeface="Book Antiqua" panose="02040602050305030304" pitchFamily="18" charset="0"/>
              </a:rPr>
              <a:t>1. För att träna direktpass så kan man givetvis ta andra passningsövningar och få spelarna till att passa direkt.</a:t>
            </a:r>
          </a:p>
          <a:p>
            <a:r>
              <a:rPr lang="sv-SE" sz="1600" dirty="0">
                <a:latin typeface="Book Antiqua" panose="02040602050305030304" pitchFamily="18" charset="0"/>
              </a:rPr>
              <a:t>Dock är det viktigt att även göra grundövningar.</a:t>
            </a:r>
          </a:p>
          <a:p>
            <a:r>
              <a:rPr lang="sv-SE" sz="1600" dirty="0">
                <a:latin typeface="Book Antiqua" panose="02040602050305030304" pitchFamily="18" charset="0"/>
              </a:rPr>
              <a:t>20 långa-20 korta är en övning man kan ha som ”vila” mellan andra övningar.</a:t>
            </a:r>
          </a:p>
          <a:p>
            <a:r>
              <a:rPr lang="sv-SE" sz="1600" dirty="0">
                <a:latin typeface="Book Antiqua" panose="02040602050305030304" pitchFamily="18" charset="0"/>
              </a:rPr>
              <a:t>Spelarna står mittemot varandra och passar 10 passningar var till varandra. Efter det flyttar de </a:t>
            </a:r>
            <a:r>
              <a:rPr lang="sv-SE" sz="1600" dirty="0" smtClean="0">
                <a:latin typeface="Book Antiqua" panose="02040602050305030304" pitchFamily="18" charset="0"/>
              </a:rPr>
              <a:t>närmare </a:t>
            </a:r>
            <a:r>
              <a:rPr lang="sv-SE" sz="1600" dirty="0">
                <a:latin typeface="Book Antiqua" panose="02040602050305030304" pitchFamily="18" charset="0"/>
              </a:rPr>
              <a:t>varandra gör samma sak igen.  Det är viktigt att spelarna attackerar bollen när de passar. De får inte dämpa passningen.</a:t>
            </a:r>
          </a:p>
          <a:p>
            <a:pPr lvl="0"/>
            <a:endParaRPr lang="sv-SE" dirty="0">
              <a:solidFill>
                <a:schemeClr val="bg1">
                  <a:lumMod val="50000"/>
                </a:schemeClr>
              </a:solidFill>
              <a:latin typeface="Book Antiqua" panose="02040602050305030304" pitchFamily="18" charset="0"/>
            </a:endParaRPr>
          </a:p>
        </p:txBody>
      </p:sp>
      <p:sp>
        <p:nvSpPr>
          <p:cNvPr id="8" name="textruta 7"/>
          <p:cNvSpPr txBox="1"/>
          <p:nvPr/>
        </p:nvSpPr>
        <p:spPr>
          <a:xfrm>
            <a:off x="4643438" y="4451628"/>
            <a:ext cx="5638080" cy="1323439"/>
          </a:xfrm>
          <a:prstGeom prst="rect">
            <a:avLst/>
          </a:prstGeom>
          <a:noFill/>
        </p:spPr>
        <p:txBody>
          <a:bodyPr wrap="square" rtlCol="0">
            <a:spAutoFit/>
          </a:bodyPr>
          <a:lstStyle/>
          <a:p>
            <a:pPr lvl="0"/>
            <a:r>
              <a:rPr lang="sv-SE" sz="1600" dirty="0">
                <a:latin typeface="Book Antiqua" panose="02040602050305030304" pitchFamily="18" charset="0"/>
              </a:rPr>
              <a:t>2.  Spelare A springer till första konen stannar och passar direkt tillbaka till samma led som bollen kom ifrån efter det rör han sig till nästa kon och gör likadant innan han tar med sig den sista bollen från spelare B som slår två passningar och går på friläge.</a:t>
            </a:r>
            <a:endParaRPr lang="sv-SE" dirty="0">
              <a:latin typeface="Book Antiqua" panose="02040602050305030304" pitchFamily="18" charset="0"/>
            </a:endParaRPr>
          </a:p>
        </p:txBody>
      </p:sp>
      <p:sp>
        <p:nvSpPr>
          <p:cNvPr id="9" name="Likbent triangel 8"/>
          <p:cNvSpPr/>
          <p:nvPr/>
        </p:nvSpPr>
        <p:spPr>
          <a:xfrm>
            <a:off x="3571868" y="607220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0" name="Bildobjekt 9" descr="Boll.png"/>
          <p:cNvPicPr>
            <a:picLocks noChangeAspect="1"/>
          </p:cNvPicPr>
          <p:nvPr/>
        </p:nvPicPr>
        <p:blipFill>
          <a:blip r:embed="rId4" cstate="print"/>
          <a:stretch>
            <a:fillRect/>
          </a:stretch>
        </p:blipFill>
        <p:spPr>
          <a:xfrm>
            <a:off x="3571868" y="1785926"/>
            <a:ext cx="60955" cy="85337"/>
          </a:xfrm>
          <a:prstGeom prst="rect">
            <a:avLst/>
          </a:prstGeom>
        </p:spPr>
      </p:pic>
      <p:sp>
        <p:nvSpPr>
          <p:cNvPr id="11" name="Multiplicera 10"/>
          <p:cNvSpPr/>
          <p:nvPr/>
        </p:nvSpPr>
        <p:spPr>
          <a:xfrm flipV="1">
            <a:off x="3643306" y="171448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1142976" y="16430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3" name="Bildobjekt 12" descr="Boll.png"/>
          <p:cNvPicPr>
            <a:picLocks noChangeAspect="1"/>
          </p:cNvPicPr>
          <p:nvPr/>
        </p:nvPicPr>
        <p:blipFill>
          <a:blip r:embed="rId4" cstate="print"/>
          <a:stretch>
            <a:fillRect/>
          </a:stretch>
        </p:blipFill>
        <p:spPr>
          <a:xfrm>
            <a:off x="3786182" y="6072206"/>
            <a:ext cx="60955" cy="85337"/>
          </a:xfrm>
          <a:prstGeom prst="rect">
            <a:avLst/>
          </a:prstGeom>
        </p:spPr>
      </p:pic>
      <p:sp>
        <p:nvSpPr>
          <p:cNvPr id="14" name="Likbent triangel 13"/>
          <p:cNvSpPr/>
          <p:nvPr/>
        </p:nvSpPr>
        <p:spPr>
          <a:xfrm>
            <a:off x="3571868" y="371475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Multiplicera 14"/>
          <p:cNvSpPr/>
          <p:nvPr/>
        </p:nvSpPr>
        <p:spPr>
          <a:xfrm flipV="1">
            <a:off x="2928926" y="25003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1714480" y="25003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7" name="Bildobjekt 16" descr="Boll.png"/>
          <p:cNvPicPr>
            <a:picLocks noChangeAspect="1"/>
          </p:cNvPicPr>
          <p:nvPr/>
        </p:nvPicPr>
        <p:blipFill>
          <a:blip r:embed="rId4" cstate="print"/>
          <a:stretch>
            <a:fillRect/>
          </a:stretch>
        </p:blipFill>
        <p:spPr>
          <a:xfrm>
            <a:off x="2928926" y="2700721"/>
            <a:ext cx="60955" cy="85337"/>
          </a:xfrm>
          <a:prstGeom prst="rect">
            <a:avLst/>
          </a:prstGeom>
        </p:spPr>
      </p:pic>
      <p:cxnSp>
        <p:nvCxnSpPr>
          <p:cNvPr id="18" name="Rak 17"/>
          <p:cNvCxnSpPr/>
          <p:nvPr/>
        </p:nvCxnSpPr>
        <p:spPr>
          <a:xfrm>
            <a:off x="1428728" y="185736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19" name="Rak 18"/>
          <p:cNvCxnSpPr/>
          <p:nvPr/>
        </p:nvCxnSpPr>
        <p:spPr>
          <a:xfrm>
            <a:off x="1714480" y="185736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20" name="Rak 19"/>
          <p:cNvCxnSpPr/>
          <p:nvPr/>
        </p:nvCxnSpPr>
        <p:spPr>
          <a:xfrm>
            <a:off x="2000232" y="185736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21" name="Rak 20"/>
          <p:cNvCxnSpPr/>
          <p:nvPr/>
        </p:nvCxnSpPr>
        <p:spPr>
          <a:xfrm>
            <a:off x="2285984" y="185736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22" name="Rak 21"/>
          <p:cNvCxnSpPr/>
          <p:nvPr/>
        </p:nvCxnSpPr>
        <p:spPr>
          <a:xfrm>
            <a:off x="2571736" y="185736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23" name="Rak 22"/>
          <p:cNvCxnSpPr/>
          <p:nvPr/>
        </p:nvCxnSpPr>
        <p:spPr>
          <a:xfrm>
            <a:off x="2857488" y="185736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24" name="Rak 23"/>
          <p:cNvCxnSpPr/>
          <p:nvPr/>
        </p:nvCxnSpPr>
        <p:spPr>
          <a:xfrm>
            <a:off x="3143240" y="185736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25" name="Rak 24"/>
          <p:cNvCxnSpPr/>
          <p:nvPr/>
        </p:nvCxnSpPr>
        <p:spPr>
          <a:xfrm>
            <a:off x="2643174" y="2786058"/>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26" name="Rak 25"/>
          <p:cNvCxnSpPr/>
          <p:nvPr/>
        </p:nvCxnSpPr>
        <p:spPr>
          <a:xfrm>
            <a:off x="2285984" y="2786058"/>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27" name="Rak 26"/>
          <p:cNvCxnSpPr/>
          <p:nvPr/>
        </p:nvCxnSpPr>
        <p:spPr>
          <a:xfrm>
            <a:off x="1928794" y="2786058"/>
            <a:ext cx="214314" cy="0"/>
          </a:xfrm>
          <a:prstGeom prst="line">
            <a:avLst/>
          </a:prstGeom>
        </p:spPr>
        <p:style>
          <a:lnRef idx="1">
            <a:schemeClr val="dk1"/>
          </a:lnRef>
          <a:fillRef idx="0">
            <a:schemeClr val="dk1"/>
          </a:fillRef>
          <a:effectRef idx="0">
            <a:schemeClr val="dk1"/>
          </a:effectRef>
          <a:fontRef idx="minor">
            <a:schemeClr val="tx1"/>
          </a:fontRef>
        </p:style>
      </p:cxnSp>
      <p:pic>
        <p:nvPicPr>
          <p:cNvPr id="28" name="Bildobjekt 27" descr="Boll.png"/>
          <p:cNvPicPr>
            <a:picLocks noChangeAspect="1"/>
          </p:cNvPicPr>
          <p:nvPr/>
        </p:nvPicPr>
        <p:blipFill>
          <a:blip r:embed="rId4" cstate="print"/>
          <a:stretch>
            <a:fillRect/>
          </a:stretch>
        </p:blipFill>
        <p:spPr>
          <a:xfrm>
            <a:off x="3643306" y="6224606"/>
            <a:ext cx="60955" cy="85337"/>
          </a:xfrm>
          <a:prstGeom prst="rect">
            <a:avLst/>
          </a:prstGeom>
        </p:spPr>
      </p:pic>
      <p:pic>
        <p:nvPicPr>
          <p:cNvPr id="29" name="Bildobjekt 28" descr="Boll.png"/>
          <p:cNvPicPr>
            <a:picLocks noChangeAspect="1"/>
          </p:cNvPicPr>
          <p:nvPr/>
        </p:nvPicPr>
        <p:blipFill>
          <a:blip r:embed="rId4" cstate="print"/>
          <a:stretch>
            <a:fillRect/>
          </a:stretch>
        </p:blipFill>
        <p:spPr>
          <a:xfrm>
            <a:off x="3795706" y="6143644"/>
            <a:ext cx="60955" cy="85337"/>
          </a:xfrm>
          <a:prstGeom prst="rect">
            <a:avLst/>
          </a:prstGeom>
        </p:spPr>
      </p:pic>
      <p:pic>
        <p:nvPicPr>
          <p:cNvPr id="30" name="Bildobjekt 29" descr="Boll.png"/>
          <p:cNvPicPr>
            <a:picLocks noChangeAspect="1"/>
          </p:cNvPicPr>
          <p:nvPr/>
        </p:nvPicPr>
        <p:blipFill>
          <a:blip r:embed="rId4" cstate="print"/>
          <a:stretch>
            <a:fillRect/>
          </a:stretch>
        </p:blipFill>
        <p:spPr>
          <a:xfrm>
            <a:off x="3857620" y="6215082"/>
            <a:ext cx="60955" cy="85337"/>
          </a:xfrm>
          <a:prstGeom prst="rect">
            <a:avLst/>
          </a:prstGeom>
        </p:spPr>
      </p:pic>
      <p:pic>
        <p:nvPicPr>
          <p:cNvPr id="31" name="Bildobjekt 30" descr="Boll.png"/>
          <p:cNvPicPr>
            <a:picLocks noChangeAspect="1"/>
          </p:cNvPicPr>
          <p:nvPr/>
        </p:nvPicPr>
        <p:blipFill>
          <a:blip r:embed="rId4" cstate="print"/>
          <a:stretch>
            <a:fillRect/>
          </a:stretch>
        </p:blipFill>
        <p:spPr>
          <a:xfrm>
            <a:off x="3725227" y="5986869"/>
            <a:ext cx="60955" cy="85337"/>
          </a:xfrm>
          <a:prstGeom prst="rect">
            <a:avLst/>
          </a:prstGeom>
        </p:spPr>
      </p:pic>
      <p:sp>
        <p:nvSpPr>
          <p:cNvPr id="32" name="Multiplicera 31"/>
          <p:cNvSpPr/>
          <p:nvPr/>
        </p:nvSpPr>
        <p:spPr>
          <a:xfrm flipV="1">
            <a:off x="3857620" y="60722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Multiplicera 32"/>
          <p:cNvSpPr/>
          <p:nvPr/>
        </p:nvSpPr>
        <p:spPr>
          <a:xfrm flipV="1">
            <a:off x="4000496" y="59293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4" name="Multiplicera 33"/>
          <p:cNvSpPr/>
          <p:nvPr/>
        </p:nvSpPr>
        <p:spPr>
          <a:xfrm flipV="1">
            <a:off x="3714744" y="62150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5" name="Multiplicera 34"/>
          <p:cNvSpPr/>
          <p:nvPr/>
        </p:nvSpPr>
        <p:spPr>
          <a:xfrm flipV="1">
            <a:off x="3786182"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6" name="Multiplicera 35"/>
          <p:cNvSpPr/>
          <p:nvPr/>
        </p:nvSpPr>
        <p:spPr>
          <a:xfrm flipV="1">
            <a:off x="4071934"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7" name="Multiplicera 36"/>
          <p:cNvSpPr/>
          <p:nvPr/>
        </p:nvSpPr>
        <p:spPr>
          <a:xfrm flipV="1">
            <a:off x="3857620"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8" name="Likbent triangel 37"/>
          <p:cNvSpPr/>
          <p:nvPr/>
        </p:nvSpPr>
        <p:spPr>
          <a:xfrm>
            <a:off x="1214414" y="628652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9" name="Likbent triangel 38"/>
          <p:cNvSpPr/>
          <p:nvPr/>
        </p:nvSpPr>
        <p:spPr>
          <a:xfrm>
            <a:off x="928662" y="564357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0" name="Multiplicera 39"/>
          <p:cNvSpPr/>
          <p:nvPr/>
        </p:nvSpPr>
        <p:spPr>
          <a:xfrm flipV="1">
            <a:off x="785786" y="54292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1" name="Multiplicera 40"/>
          <p:cNvSpPr/>
          <p:nvPr/>
        </p:nvSpPr>
        <p:spPr>
          <a:xfrm flipV="1">
            <a:off x="714348" y="52149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2" name="Multiplicera 41"/>
          <p:cNvSpPr/>
          <p:nvPr/>
        </p:nvSpPr>
        <p:spPr>
          <a:xfrm flipV="1">
            <a:off x="642910" y="50006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3" name="Bildobjekt 42" descr="Boll.png"/>
          <p:cNvPicPr>
            <a:picLocks noChangeAspect="1"/>
          </p:cNvPicPr>
          <p:nvPr/>
        </p:nvPicPr>
        <p:blipFill>
          <a:blip r:embed="rId4" cstate="print"/>
          <a:stretch>
            <a:fillRect/>
          </a:stretch>
        </p:blipFill>
        <p:spPr>
          <a:xfrm>
            <a:off x="4010979" y="4000504"/>
            <a:ext cx="60955" cy="85337"/>
          </a:xfrm>
          <a:prstGeom prst="rect">
            <a:avLst/>
          </a:prstGeom>
        </p:spPr>
      </p:pic>
      <p:pic>
        <p:nvPicPr>
          <p:cNvPr id="44" name="Bildobjekt 43" descr="Boll.png"/>
          <p:cNvPicPr>
            <a:picLocks noChangeAspect="1"/>
          </p:cNvPicPr>
          <p:nvPr/>
        </p:nvPicPr>
        <p:blipFill>
          <a:blip r:embed="rId4" cstate="print"/>
          <a:stretch>
            <a:fillRect/>
          </a:stretch>
        </p:blipFill>
        <p:spPr>
          <a:xfrm>
            <a:off x="4071934" y="3857628"/>
            <a:ext cx="60955" cy="85337"/>
          </a:xfrm>
          <a:prstGeom prst="rect">
            <a:avLst/>
          </a:prstGeom>
        </p:spPr>
      </p:pic>
      <p:pic>
        <p:nvPicPr>
          <p:cNvPr id="45" name="Bildobjekt 44" descr="Boll.png"/>
          <p:cNvPicPr>
            <a:picLocks noChangeAspect="1"/>
          </p:cNvPicPr>
          <p:nvPr/>
        </p:nvPicPr>
        <p:blipFill>
          <a:blip r:embed="rId4" cstate="print"/>
          <a:stretch>
            <a:fillRect/>
          </a:stretch>
        </p:blipFill>
        <p:spPr>
          <a:xfrm>
            <a:off x="4143372" y="4010028"/>
            <a:ext cx="60955" cy="85337"/>
          </a:xfrm>
          <a:prstGeom prst="rect">
            <a:avLst/>
          </a:prstGeom>
        </p:spPr>
      </p:pic>
      <p:pic>
        <p:nvPicPr>
          <p:cNvPr id="46" name="Bildobjekt 45" descr="Boll.png"/>
          <p:cNvPicPr>
            <a:picLocks noChangeAspect="1"/>
          </p:cNvPicPr>
          <p:nvPr/>
        </p:nvPicPr>
        <p:blipFill>
          <a:blip r:embed="rId4" cstate="print"/>
          <a:stretch>
            <a:fillRect/>
          </a:stretch>
        </p:blipFill>
        <p:spPr>
          <a:xfrm>
            <a:off x="4143372" y="3857628"/>
            <a:ext cx="60955" cy="85337"/>
          </a:xfrm>
          <a:prstGeom prst="rect">
            <a:avLst/>
          </a:prstGeom>
        </p:spPr>
      </p:pic>
      <p:pic>
        <p:nvPicPr>
          <p:cNvPr id="47" name="Bildobjekt 46" descr="Boll.png"/>
          <p:cNvPicPr>
            <a:picLocks noChangeAspect="1"/>
          </p:cNvPicPr>
          <p:nvPr/>
        </p:nvPicPr>
        <p:blipFill>
          <a:blip r:embed="rId4" cstate="print"/>
          <a:stretch>
            <a:fillRect/>
          </a:stretch>
        </p:blipFill>
        <p:spPr>
          <a:xfrm>
            <a:off x="4214810" y="3929066"/>
            <a:ext cx="60955" cy="85337"/>
          </a:xfrm>
          <a:prstGeom prst="rect">
            <a:avLst/>
          </a:prstGeom>
        </p:spPr>
      </p:pic>
      <p:pic>
        <p:nvPicPr>
          <p:cNvPr id="48" name="Bildobjekt 47" descr="Boll.png"/>
          <p:cNvPicPr>
            <a:picLocks noChangeAspect="1"/>
          </p:cNvPicPr>
          <p:nvPr/>
        </p:nvPicPr>
        <p:blipFill>
          <a:blip r:embed="rId4" cstate="print"/>
          <a:stretch>
            <a:fillRect/>
          </a:stretch>
        </p:blipFill>
        <p:spPr>
          <a:xfrm>
            <a:off x="4000496" y="4129481"/>
            <a:ext cx="60955" cy="85337"/>
          </a:xfrm>
          <a:prstGeom prst="rect">
            <a:avLst/>
          </a:prstGeom>
        </p:spPr>
      </p:pic>
      <p:pic>
        <p:nvPicPr>
          <p:cNvPr id="49" name="Bildobjekt 48" descr="Boll.png"/>
          <p:cNvPicPr>
            <a:picLocks noChangeAspect="1"/>
          </p:cNvPicPr>
          <p:nvPr/>
        </p:nvPicPr>
        <p:blipFill>
          <a:blip r:embed="rId4" cstate="print"/>
          <a:stretch>
            <a:fillRect/>
          </a:stretch>
        </p:blipFill>
        <p:spPr>
          <a:xfrm>
            <a:off x="4152896" y="4143380"/>
            <a:ext cx="60955" cy="85337"/>
          </a:xfrm>
          <a:prstGeom prst="rect">
            <a:avLst/>
          </a:prstGeom>
        </p:spPr>
      </p:pic>
      <p:cxnSp>
        <p:nvCxnSpPr>
          <p:cNvPr id="50" name="Rak pil 49"/>
          <p:cNvCxnSpPr/>
          <p:nvPr/>
        </p:nvCxnSpPr>
        <p:spPr>
          <a:xfrm>
            <a:off x="857224" y="5786454"/>
            <a:ext cx="571504" cy="42862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1" name="Rak 50"/>
          <p:cNvCxnSpPr/>
          <p:nvPr/>
        </p:nvCxnSpPr>
        <p:spPr>
          <a:xfrm>
            <a:off x="1857356" y="621508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2" name="Rak 51"/>
          <p:cNvCxnSpPr/>
          <p:nvPr/>
        </p:nvCxnSpPr>
        <p:spPr>
          <a:xfrm>
            <a:off x="2143108" y="621508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3" name="Rak 52"/>
          <p:cNvCxnSpPr/>
          <p:nvPr/>
        </p:nvCxnSpPr>
        <p:spPr>
          <a:xfrm>
            <a:off x="2428860" y="621508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4" name="Rak 53"/>
          <p:cNvCxnSpPr/>
          <p:nvPr/>
        </p:nvCxnSpPr>
        <p:spPr>
          <a:xfrm>
            <a:off x="2714612" y="621508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5" name="Rak 54"/>
          <p:cNvCxnSpPr/>
          <p:nvPr/>
        </p:nvCxnSpPr>
        <p:spPr>
          <a:xfrm>
            <a:off x="3000364" y="621508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6" name="Rak 55"/>
          <p:cNvCxnSpPr/>
          <p:nvPr/>
        </p:nvCxnSpPr>
        <p:spPr>
          <a:xfrm>
            <a:off x="3286116" y="621508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7" name="Rak 56"/>
          <p:cNvCxnSpPr/>
          <p:nvPr/>
        </p:nvCxnSpPr>
        <p:spPr>
          <a:xfrm>
            <a:off x="1500166" y="6215082"/>
            <a:ext cx="214314" cy="0"/>
          </a:xfrm>
          <a:prstGeom prst="line">
            <a:avLst/>
          </a:prstGeom>
        </p:spPr>
        <p:style>
          <a:lnRef idx="1">
            <a:schemeClr val="dk1"/>
          </a:lnRef>
          <a:fillRef idx="0">
            <a:schemeClr val="dk1"/>
          </a:fillRef>
          <a:effectRef idx="0">
            <a:schemeClr val="dk1"/>
          </a:effectRef>
          <a:fontRef idx="minor">
            <a:schemeClr val="tx1"/>
          </a:fontRef>
        </p:style>
      </p:cxnSp>
      <p:sp>
        <p:nvSpPr>
          <p:cNvPr id="58" name="Likbent triangel 57"/>
          <p:cNvSpPr/>
          <p:nvPr/>
        </p:nvSpPr>
        <p:spPr>
          <a:xfrm>
            <a:off x="1428728" y="492919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59" name="Rak pil 58"/>
          <p:cNvCxnSpPr/>
          <p:nvPr/>
        </p:nvCxnSpPr>
        <p:spPr>
          <a:xfrm rot="16200000" flipV="1">
            <a:off x="750067" y="5322107"/>
            <a:ext cx="1214446"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0" name="Rak 59"/>
          <p:cNvCxnSpPr/>
          <p:nvPr/>
        </p:nvCxnSpPr>
        <p:spPr>
          <a:xfrm flipV="1">
            <a:off x="1428728" y="4786322"/>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61" name="Rak 60"/>
          <p:cNvCxnSpPr/>
          <p:nvPr/>
        </p:nvCxnSpPr>
        <p:spPr>
          <a:xfrm flipV="1">
            <a:off x="1857356" y="4714884"/>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62" name="Rak 61"/>
          <p:cNvCxnSpPr/>
          <p:nvPr/>
        </p:nvCxnSpPr>
        <p:spPr>
          <a:xfrm flipV="1">
            <a:off x="2285984" y="4572008"/>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63" name="Rak 62"/>
          <p:cNvCxnSpPr/>
          <p:nvPr/>
        </p:nvCxnSpPr>
        <p:spPr>
          <a:xfrm flipV="1">
            <a:off x="2714612" y="4429132"/>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64" name="Rak 63"/>
          <p:cNvCxnSpPr/>
          <p:nvPr/>
        </p:nvCxnSpPr>
        <p:spPr>
          <a:xfrm flipV="1">
            <a:off x="3071802" y="4286256"/>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65" name="Rak 64"/>
          <p:cNvCxnSpPr/>
          <p:nvPr/>
        </p:nvCxnSpPr>
        <p:spPr>
          <a:xfrm flipV="1">
            <a:off x="3428992" y="4143380"/>
            <a:ext cx="285752" cy="71438"/>
          </a:xfrm>
          <a:prstGeom prst="line">
            <a:avLst/>
          </a:prstGeom>
        </p:spPr>
        <p:style>
          <a:lnRef idx="1">
            <a:schemeClr val="dk1"/>
          </a:lnRef>
          <a:fillRef idx="0">
            <a:schemeClr val="dk1"/>
          </a:fillRef>
          <a:effectRef idx="0">
            <a:schemeClr val="dk1"/>
          </a:effectRef>
          <a:fontRef idx="minor">
            <a:schemeClr val="tx1"/>
          </a:fontRef>
        </p:style>
      </p:cxnSp>
      <p:sp>
        <p:nvSpPr>
          <p:cNvPr id="66" name="Likbent triangel 65"/>
          <p:cNvSpPr/>
          <p:nvPr/>
        </p:nvSpPr>
        <p:spPr>
          <a:xfrm>
            <a:off x="1928794" y="400050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67" name="Rak pil 66"/>
          <p:cNvCxnSpPr/>
          <p:nvPr/>
        </p:nvCxnSpPr>
        <p:spPr>
          <a:xfrm rot="5400000" flipH="1" flipV="1">
            <a:off x="1285852" y="4000504"/>
            <a:ext cx="857256" cy="57150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8" name="Rak 67"/>
          <p:cNvCxnSpPr/>
          <p:nvPr/>
        </p:nvCxnSpPr>
        <p:spPr>
          <a:xfrm rot="10800000">
            <a:off x="3500430" y="400050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69" name="Rak 68"/>
          <p:cNvCxnSpPr/>
          <p:nvPr/>
        </p:nvCxnSpPr>
        <p:spPr>
          <a:xfrm rot="10800000">
            <a:off x="3143240" y="400050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70" name="Rak 69"/>
          <p:cNvCxnSpPr/>
          <p:nvPr/>
        </p:nvCxnSpPr>
        <p:spPr>
          <a:xfrm rot="10800000">
            <a:off x="2857488" y="400050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71" name="Rak 70"/>
          <p:cNvCxnSpPr/>
          <p:nvPr/>
        </p:nvCxnSpPr>
        <p:spPr>
          <a:xfrm rot="10800000">
            <a:off x="2500298" y="400050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72" name="Rak 71"/>
          <p:cNvCxnSpPr/>
          <p:nvPr/>
        </p:nvCxnSpPr>
        <p:spPr>
          <a:xfrm rot="10800000">
            <a:off x="2214546" y="4000504"/>
            <a:ext cx="214314" cy="0"/>
          </a:xfrm>
          <a:prstGeom prst="line">
            <a:avLst/>
          </a:prstGeom>
        </p:spPr>
        <p:style>
          <a:lnRef idx="1">
            <a:schemeClr val="dk1"/>
          </a:lnRef>
          <a:fillRef idx="0">
            <a:schemeClr val="dk1"/>
          </a:fillRef>
          <a:effectRef idx="0">
            <a:schemeClr val="dk1"/>
          </a:effectRef>
          <a:fontRef idx="minor">
            <a:schemeClr val="tx1"/>
          </a:fontRef>
        </p:style>
      </p:cxnSp>
      <p:sp>
        <p:nvSpPr>
          <p:cNvPr id="73" name="Frihandsfigur 72"/>
          <p:cNvSpPr/>
          <p:nvPr/>
        </p:nvSpPr>
        <p:spPr>
          <a:xfrm>
            <a:off x="2103549" y="4056845"/>
            <a:ext cx="478665" cy="1880316"/>
          </a:xfrm>
          <a:custGeom>
            <a:avLst/>
            <a:gdLst>
              <a:gd name="connsiteX0" fmla="*/ 85859 w 478665"/>
              <a:gd name="connsiteY0" fmla="*/ 0 h 1880316"/>
              <a:gd name="connsiteX1" fmla="*/ 266164 w 478665"/>
              <a:gd name="connsiteY1" fmla="*/ 193183 h 1880316"/>
              <a:gd name="connsiteX2" fmla="*/ 34344 w 478665"/>
              <a:gd name="connsiteY2" fmla="*/ 412124 h 1880316"/>
              <a:gd name="connsiteX3" fmla="*/ 214648 w 478665"/>
              <a:gd name="connsiteY3" fmla="*/ 566670 h 1880316"/>
              <a:gd name="connsiteX4" fmla="*/ 8586 w 478665"/>
              <a:gd name="connsiteY4" fmla="*/ 888642 h 1880316"/>
              <a:gd name="connsiteX5" fmla="*/ 266164 w 478665"/>
              <a:gd name="connsiteY5" fmla="*/ 940158 h 1880316"/>
              <a:gd name="connsiteX6" fmla="*/ 188890 w 478665"/>
              <a:gd name="connsiteY6" fmla="*/ 1107583 h 1880316"/>
              <a:gd name="connsiteX7" fmla="*/ 304800 w 478665"/>
              <a:gd name="connsiteY7" fmla="*/ 1275009 h 1880316"/>
              <a:gd name="connsiteX8" fmla="*/ 137375 w 478665"/>
              <a:gd name="connsiteY8" fmla="*/ 1674254 h 1880316"/>
              <a:gd name="connsiteX9" fmla="*/ 433589 w 478665"/>
              <a:gd name="connsiteY9" fmla="*/ 1661375 h 1880316"/>
              <a:gd name="connsiteX10" fmla="*/ 407831 w 478665"/>
              <a:gd name="connsiteY10" fmla="*/ 1880316 h 1880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78665" h="1880316">
                <a:moveTo>
                  <a:pt x="85859" y="0"/>
                </a:moveTo>
                <a:cubicBezTo>
                  <a:pt x="180304" y="62248"/>
                  <a:pt x="274750" y="124496"/>
                  <a:pt x="266164" y="193183"/>
                </a:cubicBezTo>
                <a:cubicBezTo>
                  <a:pt x="257578" y="261870"/>
                  <a:pt x="42930" y="349876"/>
                  <a:pt x="34344" y="412124"/>
                </a:cubicBezTo>
                <a:cubicBezTo>
                  <a:pt x="25758" y="474372"/>
                  <a:pt x="218941" y="487250"/>
                  <a:pt x="214648" y="566670"/>
                </a:cubicBezTo>
                <a:cubicBezTo>
                  <a:pt x="210355" y="646090"/>
                  <a:pt x="0" y="826394"/>
                  <a:pt x="8586" y="888642"/>
                </a:cubicBezTo>
                <a:cubicBezTo>
                  <a:pt x="17172" y="950890"/>
                  <a:pt x="236113" y="903668"/>
                  <a:pt x="266164" y="940158"/>
                </a:cubicBezTo>
                <a:cubicBezTo>
                  <a:pt x="296215" y="976648"/>
                  <a:pt x="182451" y="1051775"/>
                  <a:pt x="188890" y="1107583"/>
                </a:cubicBezTo>
                <a:cubicBezTo>
                  <a:pt x="195329" y="1163392"/>
                  <a:pt x="313386" y="1180564"/>
                  <a:pt x="304800" y="1275009"/>
                </a:cubicBezTo>
                <a:cubicBezTo>
                  <a:pt x="296214" y="1369454"/>
                  <a:pt x="115910" y="1609860"/>
                  <a:pt x="137375" y="1674254"/>
                </a:cubicBezTo>
                <a:cubicBezTo>
                  <a:pt x="158840" y="1738648"/>
                  <a:pt x="388513" y="1627031"/>
                  <a:pt x="433589" y="1661375"/>
                </a:cubicBezTo>
                <a:cubicBezTo>
                  <a:pt x="478665" y="1695719"/>
                  <a:pt x="443248" y="1788017"/>
                  <a:pt x="407831" y="1880316"/>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74" name="textruta 73"/>
          <p:cNvSpPr txBox="1"/>
          <p:nvPr/>
        </p:nvSpPr>
        <p:spPr>
          <a:xfrm>
            <a:off x="5500694" y="5214950"/>
            <a:ext cx="184731" cy="369332"/>
          </a:xfrm>
          <a:prstGeom prst="rect">
            <a:avLst/>
          </a:prstGeom>
          <a:noFill/>
        </p:spPr>
        <p:txBody>
          <a:bodyPr wrap="none" rtlCol="0">
            <a:spAutoFit/>
          </a:bodyPr>
          <a:lstStyle/>
          <a:p>
            <a:endParaRPr lang="sv-SE" dirty="0"/>
          </a:p>
        </p:txBody>
      </p:sp>
      <p:sp>
        <p:nvSpPr>
          <p:cNvPr id="75" name="textruta 74"/>
          <p:cNvSpPr txBox="1"/>
          <p:nvPr/>
        </p:nvSpPr>
        <p:spPr>
          <a:xfrm>
            <a:off x="928662" y="5429264"/>
            <a:ext cx="309700" cy="338554"/>
          </a:xfrm>
          <a:prstGeom prst="rect">
            <a:avLst/>
          </a:prstGeom>
          <a:noFill/>
        </p:spPr>
        <p:txBody>
          <a:bodyPr wrap="none" rtlCol="0">
            <a:spAutoFit/>
          </a:bodyPr>
          <a:lstStyle/>
          <a:p>
            <a:r>
              <a:rPr lang="sv-SE" sz="1600" b="1" dirty="0"/>
              <a:t>A</a:t>
            </a:r>
          </a:p>
        </p:txBody>
      </p:sp>
      <p:sp>
        <p:nvSpPr>
          <p:cNvPr id="76" name="textruta 75"/>
          <p:cNvSpPr txBox="1"/>
          <p:nvPr/>
        </p:nvSpPr>
        <p:spPr>
          <a:xfrm>
            <a:off x="3786182" y="4143380"/>
            <a:ext cx="300082" cy="338554"/>
          </a:xfrm>
          <a:prstGeom prst="rect">
            <a:avLst/>
          </a:prstGeom>
          <a:noFill/>
        </p:spPr>
        <p:txBody>
          <a:bodyPr wrap="none" rtlCol="0">
            <a:spAutoFit/>
          </a:bodyPr>
          <a:lstStyle/>
          <a:p>
            <a:r>
              <a:rPr lang="sv-SE" sz="1600" b="1" dirty="0"/>
              <a:t>B</a:t>
            </a:r>
          </a:p>
        </p:txBody>
      </p:sp>
    </p:spTree>
    <p:extLst>
      <p:ext uri="{BB962C8B-B14F-4D97-AF65-F5344CB8AC3E}">
        <p14:creationId xmlns:p14="http://schemas.microsoft.com/office/powerpoint/2010/main" val="31322502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740594" y="131926"/>
            <a:ext cx="4747953" cy="1325563"/>
          </a:xfrm>
        </p:spPr>
        <p:txBody>
          <a:bodyPr>
            <a:normAutofit/>
          </a:bodyPr>
          <a:lstStyle/>
          <a:p>
            <a:r>
              <a:rPr lang="sv-SE" sz="2800" dirty="0" smtClean="0">
                <a:solidFill>
                  <a:srgbClr val="990033"/>
                </a:solidFill>
                <a:latin typeface="Book Antiqua" panose="02040602050305030304" pitchFamily="18" charset="0"/>
              </a:rPr>
              <a:t>Syfte; Bollkontroll</a:t>
            </a:r>
            <a:endParaRPr lang="sv-SE" sz="2800" dirty="0">
              <a:solidFill>
                <a:srgbClr val="990033"/>
              </a:solidFill>
              <a:latin typeface="Book Antiqua" panose="02040602050305030304" pitchFamily="18" charset="0"/>
            </a:endParaRPr>
          </a:p>
        </p:txBody>
      </p:sp>
      <p:pic>
        <p:nvPicPr>
          <p:cNvPr id="4" name="Bildobjekt 3"/>
          <p:cNvPicPr>
            <a:picLocks noChangeAspect="1"/>
          </p:cNvPicPr>
          <p:nvPr/>
        </p:nvPicPr>
        <p:blipFill>
          <a:blip r:embed="rId2"/>
          <a:stretch>
            <a:fillRect/>
          </a:stretch>
        </p:blipFill>
        <p:spPr>
          <a:xfrm>
            <a:off x="10281518" y="0"/>
            <a:ext cx="1910482" cy="1503758"/>
          </a:xfrm>
          <a:prstGeom prst="rect">
            <a:avLst/>
          </a:prstGeom>
        </p:spPr>
      </p:pic>
      <p:pic>
        <p:nvPicPr>
          <p:cNvPr id="39" name="Bildobjekt 38"/>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40" name="Likbent triangel 39"/>
          <p:cNvSpPr/>
          <p:nvPr/>
        </p:nvSpPr>
        <p:spPr>
          <a:xfrm>
            <a:off x="1000100" y="285749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2" name="textruta 41"/>
          <p:cNvSpPr txBox="1"/>
          <p:nvPr/>
        </p:nvSpPr>
        <p:spPr>
          <a:xfrm>
            <a:off x="4714876" y="1457489"/>
            <a:ext cx="4143404" cy="1323439"/>
          </a:xfrm>
          <a:prstGeom prst="rect">
            <a:avLst/>
          </a:prstGeom>
          <a:noFill/>
        </p:spPr>
        <p:txBody>
          <a:bodyPr wrap="square" rtlCol="0">
            <a:spAutoFit/>
          </a:bodyPr>
          <a:lstStyle/>
          <a:p>
            <a:r>
              <a:rPr lang="sv-SE" sz="1600" dirty="0">
                <a:solidFill>
                  <a:srgbClr val="000000"/>
                </a:solidFill>
                <a:latin typeface="Book Antiqua" panose="02040602050305030304" pitchFamily="18" charset="0"/>
              </a:rPr>
              <a:t>1. Spelarna rör sig med bollen </a:t>
            </a:r>
            <a:r>
              <a:rPr lang="sv-SE" sz="1600" u="sng" dirty="0">
                <a:solidFill>
                  <a:srgbClr val="000000"/>
                </a:solidFill>
                <a:latin typeface="Book Antiqua" panose="02040602050305030304" pitchFamily="18" charset="0"/>
              </a:rPr>
              <a:t>runt</a:t>
            </a:r>
            <a:r>
              <a:rPr lang="sv-SE" sz="1600" dirty="0">
                <a:solidFill>
                  <a:srgbClr val="000000"/>
                </a:solidFill>
                <a:latin typeface="Book Antiqua" panose="02040602050305030304" pitchFamily="18" charset="0"/>
              </a:rPr>
              <a:t> konerna och går sedan mot mål för att skjuta.</a:t>
            </a:r>
          </a:p>
          <a:p>
            <a:r>
              <a:rPr lang="sv-SE" sz="1600" dirty="0">
                <a:solidFill>
                  <a:srgbClr val="000000"/>
                </a:solidFill>
                <a:latin typeface="Book Antiqua" panose="02040602050305030304" pitchFamily="18" charset="0"/>
              </a:rPr>
              <a:t> </a:t>
            </a:r>
          </a:p>
          <a:p>
            <a:r>
              <a:rPr lang="sv-SE" sz="1600" dirty="0">
                <a:solidFill>
                  <a:srgbClr val="000000"/>
                </a:solidFill>
                <a:latin typeface="Book Antiqua" panose="02040602050305030304" pitchFamily="18" charset="0"/>
              </a:rPr>
              <a:t>Tänk på att spelarna skall hålla bägge händerna på klubban.</a:t>
            </a:r>
          </a:p>
        </p:txBody>
      </p:sp>
      <p:sp>
        <p:nvSpPr>
          <p:cNvPr id="43" name="textruta 42"/>
          <p:cNvSpPr txBox="1"/>
          <p:nvPr/>
        </p:nvSpPr>
        <p:spPr>
          <a:xfrm>
            <a:off x="4740594" y="3872517"/>
            <a:ext cx="4071966" cy="584775"/>
          </a:xfrm>
          <a:prstGeom prst="rect">
            <a:avLst/>
          </a:prstGeom>
          <a:noFill/>
        </p:spPr>
        <p:txBody>
          <a:bodyPr wrap="square" rtlCol="0">
            <a:spAutoFit/>
          </a:bodyPr>
          <a:lstStyle/>
          <a:p>
            <a:pPr marL="342900" indent="-342900"/>
            <a:r>
              <a:rPr lang="sv-SE" sz="1600" dirty="0">
                <a:solidFill>
                  <a:srgbClr val="000000"/>
                </a:solidFill>
                <a:latin typeface="Book Antiqua" panose="02040602050305030304" pitchFamily="18" charset="0"/>
              </a:rPr>
              <a:t>2. Vill man så flyttar man konerna </a:t>
            </a:r>
          </a:p>
          <a:p>
            <a:pPr marL="342900" indent="-342900"/>
            <a:r>
              <a:rPr lang="sv-SE" sz="1600" dirty="0">
                <a:solidFill>
                  <a:srgbClr val="000000"/>
                </a:solidFill>
                <a:latin typeface="Book Antiqua" panose="02040602050305030304" pitchFamily="18" charset="0"/>
              </a:rPr>
              <a:t>så att de inte alltid blir </a:t>
            </a:r>
            <a:r>
              <a:rPr lang="sv-SE" sz="1600" dirty="0" smtClean="0">
                <a:solidFill>
                  <a:srgbClr val="000000"/>
                </a:solidFill>
                <a:latin typeface="Book Antiqua" panose="02040602050305030304" pitchFamily="18" charset="0"/>
              </a:rPr>
              <a:t>samma rörelse</a:t>
            </a:r>
            <a:r>
              <a:rPr lang="sv-SE" sz="1600" dirty="0">
                <a:latin typeface="Book Antiqua" panose="02040602050305030304" pitchFamily="18" charset="0"/>
              </a:rPr>
              <a:t>.</a:t>
            </a:r>
            <a:endParaRPr lang="sv-SE" sz="1600" dirty="0">
              <a:solidFill>
                <a:srgbClr val="000000"/>
              </a:solidFill>
              <a:latin typeface="Book Antiqua" panose="02040602050305030304" pitchFamily="18" charset="0"/>
            </a:endParaRPr>
          </a:p>
        </p:txBody>
      </p:sp>
      <p:sp>
        <p:nvSpPr>
          <p:cNvPr id="44" name="Multiplicera 43"/>
          <p:cNvSpPr/>
          <p:nvPr/>
        </p:nvSpPr>
        <p:spPr>
          <a:xfrm flipV="1">
            <a:off x="1000100" y="300037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5" name="Multiplicera 44"/>
          <p:cNvSpPr/>
          <p:nvPr/>
        </p:nvSpPr>
        <p:spPr>
          <a:xfrm flipV="1">
            <a:off x="1152500" y="315277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6" name="Multiplicera 45"/>
          <p:cNvSpPr/>
          <p:nvPr/>
        </p:nvSpPr>
        <p:spPr>
          <a:xfrm flipV="1">
            <a:off x="1304900" y="330517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7" name="Likbent triangel 46"/>
          <p:cNvSpPr/>
          <p:nvPr/>
        </p:nvSpPr>
        <p:spPr>
          <a:xfrm>
            <a:off x="1500166" y="264318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8" name="Likbent triangel 47"/>
          <p:cNvSpPr/>
          <p:nvPr/>
        </p:nvSpPr>
        <p:spPr>
          <a:xfrm>
            <a:off x="1000100" y="228599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9" name="Likbent triangel 48"/>
          <p:cNvSpPr/>
          <p:nvPr/>
        </p:nvSpPr>
        <p:spPr>
          <a:xfrm>
            <a:off x="1714480" y="221455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0" name="Frihandsfigur 49"/>
          <p:cNvSpPr/>
          <p:nvPr/>
        </p:nvSpPr>
        <p:spPr>
          <a:xfrm>
            <a:off x="798490" y="2167944"/>
            <a:ext cx="1270716" cy="935864"/>
          </a:xfrm>
          <a:custGeom>
            <a:avLst/>
            <a:gdLst>
              <a:gd name="connsiteX0" fmla="*/ 141668 w 1270716"/>
              <a:gd name="connsiteY0" fmla="*/ 935864 h 935864"/>
              <a:gd name="connsiteX1" fmla="*/ 128789 w 1270716"/>
              <a:gd name="connsiteY1" fmla="*/ 575256 h 935864"/>
              <a:gd name="connsiteX2" fmla="*/ 914400 w 1270716"/>
              <a:gd name="connsiteY2" fmla="*/ 729802 h 935864"/>
              <a:gd name="connsiteX3" fmla="*/ 798490 w 1270716"/>
              <a:gd name="connsiteY3" fmla="*/ 369194 h 935864"/>
              <a:gd name="connsiteX4" fmla="*/ 103031 w 1270716"/>
              <a:gd name="connsiteY4" fmla="*/ 343436 h 935864"/>
              <a:gd name="connsiteX5" fmla="*/ 270456 w 1270716"/>
              <a:gd name="connsiteY5" fmla="*/ 8586 h 935864"/>
              <a:gd name="connsiteX6" fmla="*/ 953037 w 1270716"/>
              <a:gd name="connsiteY6" fmla="*/ 291921 h 935864"/>
              <a:gd name="connsiteX7" fmla="*/ 1210614 w 1270716"/>
              <a:gd name="connsiteY7" fmla="*/ 266163 h 935864"/>
              <a:gd name="connsiteX8" fmla="*/ 1262130 w 1270716"/>
              <a:gd name="connsiteY8" fmla="*/ 176011 h 935864"/>
              <a:gd name="connsiteX9" fmla="*/ 1262130 w 1270716"/>
              <a:gd name="connsiteY9" fmla="*/ 124495 h 9358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0716" h="935864">
                <a:moveTo>
                  <a:pt x="141668" y="935864"/>
                </a:moveTo>
                <a:cubicBezTo>
                  <a:pt x="70834" y="772732"/>
                  <a:pt x="0" y="609600"/>
                  <a:pt x="128789" y="575256"/>
                </a:cubicBezTo>
                <a:cubicBezTo>
                  <a:pt x="257578" y="540912"/>
                  <a:pt x="802783" y="764146"/>
                  <a:pt x="914400" y="729802"/>
                </a:cubicBezTo>
                <a:cubicBezTo>
                  <a:pt x="1026017" y="695458"/>
                  <a:pt x="933718" y="433588"/>
                  <a:pt x="798490" y="369194"/>
                </a:cubicBezTo>
                <a:cubicBezTo>
                  <a:pt x="663262" y="304800"/>
                  <a:pt x="191037" y="403537"/>
                  <a:pt x="103031" y="343436"/>
                </a:cubicBezTo>
                <a:cubicBezTo>
                  <a:pt x="15025" y="283335"/>
                  <a:pt x="128788" y="17172"/>
                  <a:pt x="270456" y="8586"/>
                </a:cubicBezTo>
                <a:cubicBezTo>
                  <a:pt x="412124" y="0"/>
                  <a:pt x="796344" y="248992"/>
                  <a:pt x="953037" y="291921"/>
                </a:cubicBezTo>
                <a:cubicBezTo>
                  <a:pt x="1109730" y="334851"/>
                  <a:pt x="1159099" y="285481"/>
                  <a:pt x="1210614" y="266163"/>
                </a:cubicBezTo>
                <a:cubicBezTo>
                  <a:pt x="1262129" y="246845"/>
                  <a:pt x="1253544" y="199622"/>
                  <a:pt x="1262130" y="176011"/>
                </a:cubicBezTo>
                <a:cubicBezTo>
                  <a:pt x="1270716" y="152400"/>
                  <a:pt x="1266423" y="138447"/>
                  <a:pt x="1262130" y="124495"/>
                </a:cubicBezTo>
              </a:path>
            </a:pathLst>
          </a:custGeom>
          <a:ln>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51" name="Höger 16"/>
          <p:cNvSpPr/>
          <p:nvPr/>
        </p:nvSpPr>
        <p:spPr>
          <a:xfrm rot="17123766">
            <a:off x="1909126" y="1816167"/>
            <a:ext cx="428628" cy="285752"/>
          </a:xfrm>
          <a:prstGeom prst="rightArrow">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2" name="Ellips 51"/>
          <p:cNvSpPr/>
          <p:nvPr/>
        </p:nvSpPr>
        <p:spPr>
          <a:xfrm flipH="1">
            <a:off x="1571604" y="307181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3" name="Ellips 52"/>
          <p:cNvSpPr/>
          <p:nvPr/>
        </p:nvSpPr>
        <p:spPr>
          <a:xfrm flipH="1">
            <a:off x="1509690" y="322421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4" name="Ellips 53"/>
          <p:cNvSpPr/>
          <p:nvPr/>
        </p:nvSpPr>
        <p:spPr>
          <a:xfrm flipH="1">
            <a:off x="1662090" y="337661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5" name="Ellips 54"/>
          <p:cNvSpPr/>
          <p:nvPr/>
        </p:nvSpPr>
        <p:spPr>
          <a:xfrm flipH="1">
            <a:off x="1357290" y="307181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6" name="Ellips 55"/>
          <p:cNvSpPr/>
          <p:nvPr/>
        </p:nvSpPr>
        <p:spPr>
          <a:xfrm flipH="1">
            <a:off x="1714480" y="321468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7" name="Likbent triangel 56"/>
          <p:cNvSpPr/>
          <p:nvPr/>
        </p:nvSpPr>
        <p:spPr>
          <a:xfrm>
            <a:off x="3357554" y="385762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8" name="Likbent triangel 57"/>
          <p:cNvSpPr/>
          <p:nvPr/>
        </p:nvSpPr>
        <p:spPr>
          <a:xfrm>
            <a:off x="4071934" y="421481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9" name="Likbent triangel 58"/>
          <p:cNvSpPr/>
          <p:nvPr/>
        </p:nvSpPr>
        <p:spPr>
          <a:xfrm>
            <a:off x="3214678" y="457200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60" name="Likbent triangel 59"/>
          <p:cNvSpPr/>
          <p:nvPr/>
        </p:nvSpPr>
        <p:spPr>
          <a:xfrm>
            <a:off x="3428992" y="500063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61" name="Likbent triangel 60"/>
          <p:cNvSpPr/>
          <p:nvPr/>
        </p:nvSpPr>
        <p:spPr>
          <a:xfrm>
            <a:off x="2357422" y="464344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62" name="Multiplicera 61"/>
          <p:cNvSpPr/>
          <p:nvPr/>
        </p:nvSpPr>
        <p:spPr>
          <a:xfrm flipV="1">
            <a:off x="3071802"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3" name="Multiplicera 62"/>
          <p:cNvSpPr/>
          <p:nvPr/>
        </p:nvSpPr>
        <p:spPr>
          <a:xfrm flipV="1">
            <a:off x="2857488"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4" name="Multiplicera 63"/>
          <p:cNvSpPr/>
          <p:nvPr/>
        </p:nvSpPr>
        <p:spPr>
          <a:xfrm flipV="1">
            <a:off x="2643174"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5" name="Ellips 64"/>
          <p:cNvSpPr/>
          <p:nvPr/>
        </p:nvSpPr>
        <p:spPr>
          <a:xfrm flipH="1">
            <a:off x="3000364" y="407194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6" name="Ellips 65"/>
          <p:cNvSpPr/>
          <p:nvPr/>
        </p:nvSpPr>
        <p:spPr>
          <a:xfrm flipH="1">
            <a:off x="2643174" y="414338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7" name="Ellips 66"/>
          <p:cNvSpPr/>
          <p:nvPr/>
        </p:nvSpPr>
        <p:spPr>
          <a:xfrm flipH="1">
            <a:off x="3214678" y="421481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8" name="Ellips 67"/>
          <p:cNvSpPr/>
          <p:nvPr/>
        </p:nvSpPr>
        <p:spPr>
          <a:xfrm flipH="1">
            <a:off x="3071802" y="421481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9" name="Ellips 68"/>
          <p:cNvSpPr/>
          <p:nvPr/>
        </p:nvSpPr>
        <p:spPr>
          <a:xfrm flipH="1">
            <a:off x="2857488" y="407194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0" name="Frihandsfigur 69"/>
          <p:cNvSpPr/>
          <p:nvPr/>
        </p:nvSpPr>
        <p:spPr>
          <a:xfrm>
            <a:off x="2140040" y="3709116"/>
            <a:ext cx="2253802" cy="1564782"/>
          </a:xfrm>
          <a:custGeom>
            <a:avLst/>
            <a:gdLst>
              <a:gd name="connsiteX0" fmla="*/ 1169830 w 2253802"/>
              <a:gd name="connsiteY0" fmla="*/ 115909 h 1564782"/>
              <a:gd name="connsiteX1" fmla="*/ 1311498 w 2253802"/>
              <a:gd name="connsiteY1" fmla="*/ 64394 h 1564782"/>
              <a:gd name="connsiteX2" fmla="*/ 2148625 w 2253802"/>
              <a:gd name="connsiteY2" fmla="*/ 502276 h 1564782"/>
              <a:gd name="connsiteX3" fmla="*/ 1942563 w 2253802"/>
              <a:gd name="connsiteY3" fmla="*/ 785611 h 1564782"/>
              <a:gd name="connsiteX4" fmla="*/ 1028163 w 2253802"/>
              <a:gd name="connsiteY4" fmla="*/ 798490 h 1564782"/>
              <a:gd name="connsiteX5" fmla="*/ 1079678 w 2253802"/>
              <a:gd name="connsiteY5" fmla="*/ 1120461 h 1564782"/>
              <a:gd name="connsiteX6" fmla="*/ 1504681 w 2253802"/>
              <a:gd name="connsiteY6" fmla="*/ 1197735 h 1564782"/>
              <a:gd name="connsiteX7" fmla="*/ 1453166 w 2253802"/>
              <a:gd name="connsiteY7" fmla="*/ 1506828 h 1564782"/>
              <a:gd name="connsiteX8" fmla="*/ 1156952 w 2253802"/>
              <a:gd name="connsiteY8" fmla="*/ 1455312 h 1564782"/>
              <a:gd name="connsiteX9" fmla="*/ 268309 w 2253802"/>
              <a:gd name="connsiteY9" fmla="*/ 850005 h 1564782"/>
              <a:gd name="connsiteX10" fmla="*/ 36490 w 2253802"/>
              <a:gd name="connsiteY10" fmla="*/ 888642 h 1564782"/>
              <a:gd name="connsiteX11" fmla="*/ 49368 w 2253802"/>
              <a:gd name="connsiteY11" fmla="*/ 1262129 h 1564782"/>
              <a:gd name="connsiteX12" fmla="*/ 75126 w 2253802"/>
              <a:gd name="connsiteY12" fmla="*/ 1365160 h 1564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253802" h="1564782">
                <a:moveTo>
                  <a:pt x="1169830" y="115909"/>
                </a:moveTo>
                <a:cubicBezTo>
                  <a:pt x="1159098" y="57954"/>
                  <a:pt x="1148366" y="0"/>
                  <a:pt x="1311498" y="64394"/>
                </a:cubicBezTo>
                <a:cubicBezTo>
                  <a:pt x="1474630" y="128788"/>
                  <a:pt x="2043448" y="382073"/>
                  <a:pt x="2148625" y="502276"/>
                </a:cubicBezTo>
                <a:cubicBezTo>
                  <a:pt x="2253802" y="622479"/>
                  <a:pt x="2129307" y="736242"/>
                  <a:pt x="1942563" y="785611"/>
                </a:cubicBezTo>
                <a:cubicBezTo>
                  <a:pt x="1755819" y="834980"/>
                  <a:pt x="1171977" y="742682"/>
                  <a:pt x="1028163" y="798490"/>
                </a:cubicBezTo>
                <a:cubicBezTo>
                  <a:pt x="884349" y="854298"/>
                  <a:pt x="1000259" y="1053920"/>
                  <a:pt x="1079678" y="1120461"/>
                </a:cubicBezTo>
                <a:cubicBezTo>
                  <a:pt x="1159097" y="1187002"/>
                  <a:pt x="1442433" y="1133341"/>
                  <a:pt x="1504681" y="1197735"/>
                </a:cubicBezTo>
                <a:cubicBezTo>
                  <a:pt x="1566929" y="1262129"/>
                  <a:pt x="1511121" y="1463899"/>
                  <a:pt x="1453166" y="1506828"/>
                </a:cubicBezTo>
                <a:cubicBezTo>
                  <a:pt x="1395211" y="1549757"/>
                  <a:pt x="1354428" y="1564782"/>
                  <a:pt x="1156952" y="1455312"/>
                </a:cubicBezTo>
                <a:cubicBezTo>
                  <a:pt x="959476" y="1345842"/>
                  <a:pt x="455053" y="944450"/>
                  <a:pt x="268309" y="850005"/>
                </a:cubicBezTo>
                <a:cubicBezTo>
                  <a:pt x="81565" y="755560"/>
                  <a:pt x="72980" y="819955"/>
                  <a:pt x="36490" y="888642"/>
                </a:cubicBezTo>
                <a:cubicBezTo>
                  <a:pt x="0" y="957329"/>
                  <a:pt x="42929" y="1182709"/>
                  <a:pt x="49368" y="1262129"/>
                </a:cubicBezTo>
                <a:cubicBezTo>
                  <a:pt x="55807" y="1341549"/>
                  <a:pt x="65466" y="1353354"/>
                  <a:pt x="75126" y="1365160"/>
                </a:cubicBezTo>
              </a:path>
            </a:pathLst>
          </a:custGeom>
          <a:ln>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71" name="Höger 36"/>
          <p:cNvSpPr/>
          <p:nvPr/>
        </p:nvSpPr>
        <p:spPr>
          <a:xfrm rot="4551178">
            <a:off x="2048279" y="5171933"/>
            <a:ext cx="428628" cy="285752"/>
          </a:xfrm>
          <a:prstGeom prst="rightArrow">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42578548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6" y="152245"/>
            <a:ext cx="4747953" cy="1325563"/>
          </a:xfrm>
        </p:spPr>
        <p:txBody>
          <a:bodyPr>
            <a:normAutofit/>
          </a:bodyPr>
          <a:lstStyle/>
          <a:p>
            <a:r>
              <a:rPr lang="sv-SE" sz="2800" dirty="0" smtClean="0">
                <a:solidFill>
                  <a:srgbClr val="990033"/>
                </a:solidFill>
                <a:latin typeface="Book Antiqua" panose="02040602050305030304" pitchFamily="18" charset="0"/>
              </a:rPr>
              <a:t>Syfte; Skott</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6" y="1446102"/>
            <a:ext cx="4852262" cy="1815882"/>
          </a:xfrm>
          <a:prstGeom prst="rect">
            <a:avLst/>
          </a:prstGeom>
          <a:noFill/>
        </p:spPr>
        <p:txBody>
          <a:bodyPr wrap="square" rtlCol="0">
            <a:spAutoFit/>
          </a:bodyPr>
          <a:lstStyle/>
          <a:p>
            <a:pPr lvl="0"/>
            <a:r>
              <a:rPr lang="sv-SE" sz="1600" dirty="0">
                <a:latin typeface="Book Antiqua" panose="02040602050305030304" pitchFamily="18" charset="0"/>
              </a:rPr>
              <a:t>Spelare A rör sig ut med bollen och passar ner till spelare B.</a:t>
            </a:r>
          </a:p>
          <a:p>
            <a:pPr lvl="0"/>
            <a:r>
              <a:rPr lang="sv-SE" sz="1600" dirty="0">
                <a:latin typeface="Book Antiqua" panose="02040602050305030304" pitchFamily="18" charset="0"/>
              </a:rPr>
              <a:t>Spelare B rör sig upp och in i banan, viktigt här är att han/hon täcker bollen.</a:t>
            </a:r>
          </a:p>
          <a:p>
            <a:pPr lvl="0"/>
            <a:r>
              <a:rPr lang="sv-SE" sz="1600" dirty="0">
                <a:latin typeface="Book Antiqua" panose="02040602050305030304" pitchFamily="18" charset="0"/>
              </a:rPr>
              <a:t>Vid konen passar B till A som rört sig ytligare lite framåt. Spelare A </a:t>
            </a:r>
            <a:r>
              <a:rPr lang="sv-SE" sz="1600" dirty="0" smtClean="0">
                <a:latin typeface="Book Antiqua" panose="02040602050305030304" pitchFamily="18" charset="0"/>
              </a:rPr>
              <a:t>ska </a:t>
            </a:r>
            <a:r>
              <a:rPr lang="sv-SE" sz="1600" dirty="0">
                <a:latin typeface="Book Antiqua" panose="02040602050305030304" pitchFamily="18" charset="0"/>
              </a:rPr>
              <a:t>nu så snabbt som möjligt skjuta ett kombiskott medans spelare B går på mål.</a:t>
            </a:r>
          </a:p>
        </p:txBody>
      </p:sp>
      <p:pic>
        <p:nvPicPr>
          <p:cNvPr id="8" name="Bildobjekt 7" descr="Skott.png"/>
          <p:cNvPicPr>
            <a:picLocks noChangeAspect="1"/>
          </p:cNvPicPr>
          <p:nvPr/>
        </p:nvPicPr>
        <p:blipFill>
          <a:blip r:embed="rId4" cstate="print"/>
          <a:stretch>
            <a:fillRect/>
          </a:stretch>
        </p:blipFill>
        <p:spPr>
          <a:xfrm rot="18033582">
            <a:off x="3708534" y="2314040"/>
            <a:ext cx="324000" cy="503234"/>
          </a:xfrm>
          <a:prstGeom prst="rect">
            <a:avLst/>
          </a:prstGeom>
        </p:spPr>
      </p:pic>
      <p:sp>
        <p:nvSpPr>
          <p:cNvPr id="9" name="textruta 8"/>
          <p:cNvSpPr txBox="1"/>
          <p:nvPr/>
        </p:nvSpPr>
        <p:spPr>
          <a:xfrm>
            <a:off x="4714875" y="3803556"/>
            <a:ext cx="4994389" cy="1569660"/>
          </a:xfrm>
          <a:prstGeom prst="rect">
            <a:avLst/>
          </a:prstGeom>
          <a:noFill/>
        </p:spPr>
        <p:txBody>
          <a:bodyPr wrap="square" rtlCol="0">
            <a:spAutoFit/>
          </a:bodyPr>
          <a:lstStyle/>
          <a:p>
            <a:pPr lvl="0"/>
            <a:r>
              <a:rPr lang="sv-SE" sz="1600" dirty="0">
                <a:latin typeface="Book Antiqua" panose="02040602050305030304" pitchFamily="18" charset="0"/>
              </a:rPr>
              <a:t>2. Spelare A passar bakom mål till B som rör sig mot andra konen.</a:t>
            </a:r>
          </a:p>
          <a:p>
            <a:pPr lvl="0"/>
            <a:r>
              <a:rPr lang="sv-SE" sz="1600" dirty="0">
                <a:latin typeface="Book Antiqua" panose="02040602050305030304" pitchFamily="18" charset="0"/>
              </a:rPr>
              <a:t>Spelare A håller i sin löpning lite så att han/hon kommer med fullfart mitt i slottet när passningen kommer. A </a:t>
            </a:r>
            <a:r>
              <a:rPr lang="sv-SE" sz="1600" dirty="0" smtClean="0">
                <a:latin typeface="Book Antiqua" panose="02040602050305030304" pitchFamily="18" charset="0"/>
              </a:rPr>
              <a:t>ska </a:t>
            </a:r>
            <a:r>
              <a:rPr lang="sv-SE" sz="1600" dirty="0">
                <a:latin typeface="Book Antiqua" panose="02040602050305030304" pitchFamily="18" charset="0"/>
              </a:rPr>
              <a:t>skjuta handledsskott så snabbt som möjligt.</a:t>
            </a:r>
            <a:endParaRPr lang="sv-SE" dirty="0">
              <a:latin typeface="Book Antiqua" panose="02040602050305030304" pitchFamily="18" charset="0"/>
            </a:endParaRPr>
          </a:p>
        </p:txBody>
      </p:sp>
      <p:sp>
        <p:nvSpPr>
          <p:cNvPr id="10" name="Likbent triangel 9"/>
          <p:cNvSpPr/>
          <p:nvPr/>
        </p:nvSpPr>
        <p:spPr>
          <a:xfrm>
            <a:off x="1214414" y="600076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1" name="Likbent triangel 10"/>
          <p:cNvSpPr/>
          <p:nvPr/>
        </p:nvSpPr>
        <p:spPr>
          <a:xfrm>
            <a:off x="3286116" y="185736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2" name="Bildobjekt 11" descr="Boll.png"/>
          <p:cNvPicPr>
            <a:picLocks noChangeAspect="1"/>
          </p:cNvPicPr>
          <p:nvPr/>
        </p:nvPicPr>
        <p:blipFill>
          <a:blip r:embed="rId5" cstate="print"/>
          <a:stretch>
            <a:fillRect/>
          </a:stretch>
        </p:blipFill>
        <p:spPr>
          <a:xfrm>
            <a:off x="1214414" y="6215082"/>
            <a:ext cx="60955" cy="85337"/>
          </a:xfrm>
          <a:prstGeom prst="rect">
            <a:avLst/>
          </a:prstGeom>
        </p:spPr>
      </p:pic>
      <p:sp>
        <p:nvSpPr>
          <p:cNvPr id="13" name="Multiplicera 12"/>
          <p:cNvSpPr/>
          <p:nvPr/>
        </p:nvSpPr>
        <p:spPr>
          <a:xfrm flipV="1">
            <a:off x="1000100" y="60007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3857620"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15" name="Multiplicera 14"/>
          <p:cNvSpPr/>
          <p:nvPr/>
        </p:nvSpPr>
        <p:spPr>
          <a:xfrm flipV="1">
            <a:off x="3857620" y="10001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3857620"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17" name="Likbent triangel 16"/>
          <p:cNvSpPr/>
          <p:nvPr/>
        </p:nvSpPr>
        <p:spPr>
          <a:xfrm>
            <a:off x="3714744"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3071802"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Multiplicera 18"/>
          <p:cNvSpPr/>
          <p:nvPr/>
        </p:nvSpPr>
        <p:spPr>
          <a:xfrm flipV="1">
            <a:off x="2714612" y="321468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Multiplicera 19"/>
          <p:cNvSpPr/>
          <p:nvPr/>
        </p:nvSpPr>
        <p:spPr>
          <a:xfrm flipV="1">
            <a:off x="2500298" y="321468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1" name="Frihandsfigur 20"/>
          <p:cNvSpPr/>
          <p:nvPr/>
        </p:nvSpPr>
        <p:spPr>
          <a:xfrm>
            <a:off x="3245476" y="3312017"/>
            <a:ext cx="708338" cy="148107"/>
          </a:xfrm>
          <a:custGeom>
            <a:avLst/>
            <a:gdLst>
              <a:gd name="connsiteX0" fmla="*/ 0 w 708338"/>
              <a:gd name="connsiteY0" fmla="*/ 75127 h 148107"/>
              <a:gd name="connsiteX1" fmla="*/ 141668 w 708338"/>
              <a:gd name="connsiteY1" fmla="*/ 10732 h 148107"/>
              <a:gd name="connsiteX2" fmla="*/ 231820 w 708338"/>
              <a:gd name="connsiteY2" fmla="*/ 139521 h 148107"/>
              <a:gd name="connsiteX3" fmla="*/ 412124 w 708338"/>
              <a:gd name="connsiteY3" fmla="*/ 62248 h 148107"/>
              <a:gd name="connsiteX4" fmla="*/ 489397 w 708338"/>
              <a:gd name="connsiteY4" fmla="*/ 113763 h 148107"/>
              <a:gd name="connsiteX5" fmla="*/ 708338 w 708338"/>
              <a:gd name="connsiteY5" fmla="*/ 23611 h 14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08338" h="148107">
                <a:moveTo>
                  <a:pt x="0" y="75127"/>
                </a:moveTo>
                <a:cubicBezTo>
                  <a:pt x="51515" y="37563"/>
                  <a:pt x="103031" y="0"/>
                  <a:pt x="141668" y="10732"/>
                </a:cubicBezTo>
                <a:cubicBezTo>
                  <a:pt x="180305" y="21464"/>
                  <a:pt x="186744" y="130935"/>
                  <a:pt x="231820" y="139521"/>
                </a:cubicBezTo>
                <a:cubicBezTo>
                  <a:pt x="276896" y="148107"/>
                  <a:pt x="369195" y="66541"/>
                  <a:pt x="412124" y="62248"/>
                </a:cubicBezTo>
                <a:cubicBezTo>
                  <a:pt x="455053" y="57955"/>
                  <a:pt x="440028" y="120202"/>
                  <a:pt x="489397" y="113763"/>
                </a:cubicBezTo>
                <a:cubicBezTo>
                  <a:pt x="538766" y="107324"/>
                  <a:pt x="623552" y="65467"/>
                  <a:pt x="708338" y="23611"/>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2" name="Rak 21"/>
          <p:cNvCxnSpPr/>
          <p:nvPr/>
        </p:nvCxnSpPr>
        <p:spPr>
          <a:xfrm rot="5400000">
            <a:off x="3864767" y="3064663"/>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23" name="Rak 22"/>
          <p:cNvCxnSpPr/>
          <p:nvPr/>
        </p:nvCxnSpPr>
        <p:spPr>
          <a:xfrm rot="5400000">
            <a:off x="3864767" y="2636035"/>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24" name="Rak 23"/>
          <p:cNvCxnSpPr/>
          <p:nvPr/>
        </p:nvCxnSpPr>
        <p:spPr>
          <a:xfrm rot="5400000">
            <a:off x="3864767" y="2207407"/>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25" name="Rak 24"/>
          <p:cNvCxnSpPr/>
          <p:nvPr/>
        </p:nvCxnSpPr>
        <p:spPr>
          <a:xfrm rot="5400000">
            <a:off x="3864767" y="1778779"/>
            <a:ext cx="271458" cy="0"/>
          </a:xfrm>
          <a:prstGeom prst="line">
            <a:avLst/>
          </a:prstGeom>
        </p:spPr>
        <p:style>
          <a:lnRef idx="1">
            <a:schemeClr val="dk1"/>
          </a:lnRef>
          <a:fillRef idx="0">
            <a:schemeClr val="dk1"/>
          </a:fillRef>
          <a:effectRef idx="0">
            <a:schemeClr val="dk1"/>
          </a:effectRef>
          <a:fontRef idx="minor">
            <a:schemeClr val="tx1"/>
          </a:fontRef>
        </p:style>
      </p:cxnSp>
      <p:sp>
        <p:nvSpPr>
          <p:cNvPr id="26" name="Frihandsfigur 25"/>
          <p:cNvSpPr/>
          <p:nvPr/>
        </p:nvSpPr>
        <p:spPr>
          <a:xfrm>
            <a:off x="3245476" y="1532586"/>
            <a:ext cx="738389" cy="573110"/>
          </a:xfrm>
          <a:custGeom>
            <a:avLst/>
            <a:gdLst>
              <a:gd name="connsiteX0" fmla="*/ 669701 w 738389"/>
              <a:gd name="connsiteY0" fmla="*/ 0 h 573110"/>
              <a:gd name="connsiteX1" fmla="*/ 708338 w 738389"/>
              <a:gd name="connsiteY1" fmla="*/ 244699 h 573110"/>
              <a:gd name="connsiteX2" fmla="*/ 489397 w 738389"/>
              <a:gd name="connsiteY2" fmla="*/ 296214 h 573110"/>
              <a:gd name="connsiteX3" fmla="*/ 425003 w 738389"/>
              <a:gd name="connsiteY3" fmla="*/ 463639 h 573110"/>
              <a:gd name="connsiteX4" fmla="*/ 257578 w 738389"/>
              <a:gd name="connsiteY4" fmla="*/ 450760 h 573110"/>
              <a:gd name="connsiteX5" fmla="*/ 231820 w 738389"/>
              <a:gd name="connsiteY5" fmla="*/ 566670 h 573110"/>
              <a:gd name="connsiteX6" fmla="*/ 0 w 738389"/>
              <a:gd name="connsiteY6" fmla="*/ 489397 h 573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38389" h="573110">
                <a:moveTo>
                  <a:pt x="669701" y="0"/>
                </a:moveTo>
                <a:cubicBezTo>
                  <a:pt x="704045" y="97665"/>
                  <a:pt x="738389" y="195330"/>
                  <a:pt x="708338" y="244699"/>
                </a:cubicBezTo>
                <a:cubicBezTo>
                  <a:pt x="678287" y="294068"/>
                  <a:pt x="536620" y="259724"/>
                  <a:pt x="489397" y="296214"/>
                </a:cubicBezTo>
                <a:cubicBezTo>
                  <a:pt x="442175" y="332704"/>
                  <a:pt x="463639" y="437881"/>
                  <a:pt x="425003" y="463639"/>
                </a:cubicBezTo>
                <a:cubicBezTo>
                  <a:pt x="386367" y="489397"/>
                  <a:pt x="289775" y="433588"/>
                  <a:pt x="257578" y="450760"/>
                </a:cubicBezTo>
                <a:cubicBezTo>
                  <a:pt x="225381" y="467932"/>
                  <a:pt x="274750" y="560231"/>
                  <a:pt x="231820" y="566670"/>
                </a:cubicBezTo>
                <a:cubicBezTo>
                  <a:pt x="188890" y="573110"/>
                  <a:pt x="94445" y="531253"/>
                  <a:pt x="0" y="489397"/>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7" name="Rak 26"/>
          <p:cNvCxnSpPr/>
          <p:nvPr/>
        </p:nvCxnSpPr>
        <p:spPr>
          <a:xfrm>
            <a:off x="3143240" y="2143116"/>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8" name="Rak 27"/>
          <p:cNvCxnSpPr/>
          <p:nvPr/>
        </p:nvCxnSpPr>
        <p:spPr>
          <a:xfrm>
            <a:off x="3714744" y="2571744"/>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9" name="Rak 28"/>
          <p:cNvCxnSpPr/>
          <p:nvPr/>
        </p:nvCxnSpPr>
        <p:spPr>
          <a:xfrm>
            <a:off x="3428992" y="2357430"/>
            <a:ext cx="214314" cy="142876"/>
          </a:xfrm>
          <a:prstGeom prst="line">
            <a:avLst/>
          </a:prstGeom>
        </p:spPr>
        <p:style>
          <a:lnRef idx="1">
            <a:schemeClr val="dk1"/>
          </a:lnRef>
          <a:fillRef idx="0">
            <a:schemeClr val="dk1"/>
          </a:fillRef>
          <a:effectRef idx="0">
            <a:schemeClr val="dk1"/>
          </a:effectRef>
          <a:fontRef idx="minor">
            <a:schemeClr val="tx1"/>
          </a:fontRef>
        </p:style>
      </p:cxnSp>
      <p:sp>
        <p:nvSpPr>
          <p:cNvPr id="30" name="Multiplicera 29"/>
          <p:cNvSpPr/>
          <p:nvPr/>
        </p:nvSpPr>
        <p:spPr>
          <a:xfrm flipV="1">
            <a:off x="2857488" y="321468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1" name="Multiplicera 30"/>
          <p:cNvSpPr/>
          <p:nvPr/>
        </p:nvSpPr>
        <p:spPr>
          <a:xfrm flipV="1">
            <a:off x="4071934" y="26431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32" name="Rak pil 31"/>
          <p:cNvCxnSpPr/>
          <p:nvPr/>
        </p:nvCxnSpPr>
        <p:spPr>
          <a:xfrm rot="5400000" flipH="1" flipV="1">
            <a:off x="4000496" y="3214686"/>
            <a:ext cx="28575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 name="Rak pil 32"/>
          <p:cNvCxnSpPr/>
          <p:nvPr/>
        </p:nvCxnSpPr>
        <p:spPr>
          <a:xfrm rot="16200000" flipV="1">
            <a:off x="2714612" y="1500174"/>
            <a:ext cx="500066" cy="50006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4" name="textruta 33"/>
          <p:cNvSpPr txBox="1"/>
          <p:nvPr/>
        </p:nvSpPr>
        <p:spPr>
          <a:xfrm>
            <a:off x="3000364" y="3286124"/>
            <a:ext cx="324128" cy="369332"/>
          </a:xfrm>
          <a:prstGeom prst="rect">
            <a:avLst/>
          </a:prstGeom>
          <a:noFill/>
        </p:spPr>
        <p:txBody>
          <a:bodyPr wrap="none" rtlCol="0">
            <a:spAutoFit/>
          </a:bodyPr>
          <a:lstStyle/>
          <a:p>
            <a:r>
              <a:rPr lang="sv-SE" b="1" dirty="0"/>
              <a:t>A</a:t>
            </a:r>
          </a:p>
        </p:txBody>
      </p:sp>
      <p:sp>
        <p:nvSpPr>
          <p:cNvPr id="35" name="textruta 34"/>
          <p:cNvSpPr txBox="1"/>
          <p:nvPr/>
        </p:nvSpPr>
        <p:spPr>
          <a:xfrm>
            <a:off x="4000496" y="1285861"/>
            <a:ext cx="357190" cy="369332"/>
          </a:xfrm>
          <a:prstGeom prst="rect">
            <a:avLst/>
          </a:prstGeom>
          <a:noFill/>
        </p:spPr>
        <p:txBody>
          <a:bodyPr wrap="square" rtlCol="0">
            <a:spAutoFit/>
          </a:bodyPr>
          <a:lstStyle/>
          <a:p>
            <a:r>
              <a:rPr lang="sv-SE" b="1" dirty="0"/>
              <a:t>B</a:t>
            </a:r>
            <a:endParaRPr lang="sv-SE" dirty="0"/>
          </a:p>
        </p:txBody>
      </p:sp>
      <p:sp>
        <p:nvSpPr>
          <p:cNvPr id="36" name="Multiplicera 35"/>
          <p:cNvSpPr/>
          <p:nvPr/>
        </p:nvSpPr>
        <p:spPr>
          <a:xfrm flipV="1">
            <a:off x="571472" y="60007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7" name="Multiplicera 36"/>
          <p:cNvSpPr/>
          <p:nvPr/>
        </p:nvSpPr>
        <p:spPr>
          <a:xfrm flipV="1">
            <a:off x="785786" y="60007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8" name="Likbent triangel 37"/>
          <p:cNvSpPr/>
          <p:nvPr/>
        </p:nvSpPr>
        <p:spPr>
          <a:xfrm>
            <a:off x="3786182" y="600076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9" name="Multiplicera 38"/>
          <p:cNvSpPr/>
          <p:nvPr/>
        </p:nvSpPr>
        <p:spPr>
          <a:xfrm flipV="1">
            <a:off x="3571868" y="58578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0" name="Multiplicera 39"/>
          <p:cNvSpPr/>
          <p:nvPr/>
        </p:nvSpPr>
        <p:spPr>
          <a:xfrm flipV="1">
            <a:off x="3286116" y="57150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1" name="Multiplicera 40"/>
          <p:cNvSpPr/>
          <p:nvPr/>
        </p:nvSpPr>
        <p:spPr>
          <a:xfrm flipV="1">
            <a:off x="3428992" y="57864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2" name="Multiplicera 41"/>
          <p:cNvSpPr/>
          <p:nvPr/>
        </p:nvSpPr>
        <p:spPr>
          <a:xfrm flipV="1">
            <a:off x="3714744" y="61436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43" name="Rak 42"/>
          <p:cNvCxnSpPr/>
          <p:nvPr/>
        </p:nvCxnSpPr>
        <p:spPr>
          <a:xfrm>
            <a:off x="1428728" y="628652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4" name="Rak 43"/>
          <p:cNvCxnSpPr/>
          <p:nvPr/>
        </p:nvCxnSpPr>
        <p:spPr>
          <a:xfrm>
            <a:off x="1785918" y="628652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5" name="Rak 44"/>
          <p:cNvCxnSpPr/>
          <p:nvPr/>
        </p:nvCxnSpPr>
        <p:spPr>
          <a:xfrm>
            <a:off x="2143108" y="628652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6" name="Rak 45"/>
          <p:cNvCxnSpPr/>
          <p:nvPr/>
        </p:nvCxnSpPr>
        <p:spPr>
          <a:xfrm>
            <a:off x="2500298" y="628652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7" name="Rak 46"/>
          <p:cNvCxnSpPr/>
          <p:nvPr/>
        </p:nvCxnSpPr>
        <p:spPr>
          <a:xfrm>
            <a:off x="2786050" y="628652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8" name="Rak 47"/>
          <p:cNvCxnSpPr/>
          <p:nvPr/>
        </p:nvCxnSpPr>
        <p:spPr>
          <a:xfrm>
            <a:off x="3071802" y="628652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9" name="Rak 48"/>
          <p:cNvCxnSpPr/>
          <p:nvPr/>
        </p:nvCxnSpPr>
        <p:spPr>
          <a:xfrm>
            <a:off x="3428992" y="6286520"/>
            <a:ext cx="214314" cy="0"/>
          </a:xfrm>
          <a:prstGeom prst="line">
            <a:avLst/>
          </a:prstGeom>
        </p:spPr>
        <p:style>
          <a:lnRef idx="1">
            <a:schemeClr val="dk1"/>
          </a:lnRef>
          <a:fillRef idx="0">
            <a:schemeClr val="dk1"/>
          </a:fillRef>
          <a:effectRef idx="0">
            <a:schemeClr val="dk1"/>
          </a:effectRef>
          <a:fontRef idx="minor">
            <a:schemeClr val="tx1"/>
          </a:fontRef>
        </p:style>
      </p:cxnSp>
      <p:sp>
        <p:nvSpPr>
          <p:cNvPr id="50" name="Likbent triangel 49"/>
          <p:cNvSpPr/>
          <p:nvPr/>
        </p:nvSpPr>
        <p:spPr>
          <a:xfrm>
            <a:off x="3643306" y="528638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1" name="Likbent triangel 50"/>
          <p:cNvSpPr/>
          <p:nvPr/>
        </p:nvSpPr>
        <p:spPr>
          <a:xfrm>
            <a:off x="1714480" y="528638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52" name="Rak pil 51"/>
          <p:cNvCxnSpPr/>
          <p:nvPr/>
        </p:nvCxnSpPr>
        <p:spPr>
          <a:xfrm rot="5400000" flipH="1" flipV="1">
            <a:off x="964381" y="5393545"/>
            <a:ext cx="785818" cy="42862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3" name="Rak pil 52"/>
          <p:cNvCxnSpPr/>
          <p:nvPr/>
        </p:nvCxnSpPr>
        <p:spPr>
          <a:xfrm>
            <a:off x="1714480" y="5214950"/>
            <a:ext cx="64294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4" name="Frihandsfigur 53"/>
          <p:cNvSpPr/>
          <p:nvPr/>
        </p:nvSpPr>
        <p:spPr>
          <a:xfrm>
            <a:off x="3773510" y="5138670"/>
            <a:ext cx="407831" cy="1184857"/>
          </a:xfrm>
          <a:custGeom>
            <a:avLst/>
            <a:gdLst>
              <a:gd name="connsiteX0" fmla="*/ 141667 w 407831"/>
              <a:gd name="connsiteY0" fmla="*/ 1184857 h 1184857"/>
              <a:gd name="connsiteX1" fmla="*/ 283335 w 407831"/>
              <a:gd name="connsiteY1" fmla="*/ 1081826 h 1184857"/>
              <a:gd name="connsiteX2" fmla="*/ 167425 w 407831"/>
              <a:gd name="connsiteY2" fmla="*/ 772733 h 1184857"/>
              <a:gd name="connsiteX3" fmla="*/ 399245 w 407831"/>
              <a:gd name="connsiteY3" fmla="*/ 643944 h 1184857"/>
              <a:gd name="connsiteX4" fmla="*/ 115910 w 407831"/>
              <a:gd name="connsiteY4" fmla="*/ 412124 h 1184857"/>
              <a:gd name="connsiteX5" fmla="*/ 141667 w 407831"/>
              <a:gd name="connsiteY5" fmla="*/ 218941 h 1184857"/>
              <a:gd name="connsiteX6" fmla="*/ 0 w 407831"/>
              <a:gd name="connsiteY6" fmla="*/ 0 h 1184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831" h="1184857">
                <a:moveTo>
                  <a:pt x="141667" y="1184857"/>
                </a:moveTo>
                <a:cubicBezTo>
                  <a:pt x="210354" y="1167685"/>
                  <a:pt x="279042" y="1150513"/>
                  <a:pt x="283335" y="1081826"/>
                </a:cubicBezTo>
                <a:cubicBezTo>
                  <a:pt x="287628" y="1013139"/>
                  <a:pt x="148107" y="845713"/>
                  <a:pt x="167425" y="772733"/>
                </a:cubicBezTo>
                <a:cubicBezTo>
                  <a:pt x="186743" y="699753"/>
                  <a:pt x="407831" y="704045"/>
                  <a:pt x="399245" y="643944"/>
                </a:cubicBezTo>
                <a:cubicBezTo>
                  <a:pt x="390659" y="583843"/>
                  <a:pt x="158840" y="482958"/>
                  <a:pt x="115910" y="412124"/>
                </a:cubicBezTo>
                <a:cubicBezTo>
                  <a:pt x="72980" y="341290"/>
                  <a:pt x="160985" y="287628"/>
                  <a:pt x="141667" y="218941"/>
                </a:cubicBezTo>
                <a:cubicBezTo>
                  <a:pt x="122349" y="150254"/>
                  <a:pt x="61174" y="75127"/>
                  <a:pt x="0"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55" name="Rak 54"/>
          <p:cNvCxnSpPr/>
          <p:nvPr/>
        </p:nvCxnSpPr>
        <p:spPr>
          <a:xfrm rot="10800000">
            <a:off x="3428992" y="514351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6" name="Rak 55"/>
          <p:cNvCxnSpPr/>
          <p:nvPr/>
        </p:nvCxnSpPr>
        <p:spPr>
          <a:xfrm rot="10800000">
            <a:off x="3071803" y="514351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7" name="Rak 56"/>
          <p:cNvCxnSpPr/>
          <p:nvPr/>
        </p:nvCxnSpPr>
        <p:spPr>
          <a:xfrm rot="10800000">
            <a:off x="2714613" y="514351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58" name="Rak 57"/>
          <p:cNvCxnSpPr/>
          <p:nvPr/>
        </p:nvCxnSpPr>
        <p:spPr>
          <a:xfrm rot="10800000">
            <a:off x="2428861" y="5143512"/>
            <a:ext cx="214314" cy="0"/>
          </a:xfrm>
          <a:prstGeom prst="line">
            <a:avLst/>
          </a:prstGeom>
        </p:spPr>
        <p:style>
          <a:lnRef idx="1">
            <a:schemeClr val="dk1"/>
          </a:lnRef>
          <a:fillRef idx="0">
            <a:schemeClr val="dk1"/>
          </a:fillRef>
          <a:effectRef idx="0">
            <a:schemeClr val="dk1"/>
          </a:effectRef>
          <a:fontRef idx="minor">
            <a:schemeClr val="tx1"/>
          </a:fontRef>
        </p:style>
      </p:cxnSp>
      <p:pic>
        <p:nvPicPr>
          <p:cNvPr id="59" name="Bildobjekt 58" descr="Skott.png"/>
          <p:cNvPicPr>
            <a:picLocks noChangeAspect="1"/>
          </p:cNvPicPr>
          <p:nvPr/>
        </p:nvPicPr>
        <p:blipFill>
          <a:blip r:embed="rId4" cstate="print"/>
          <a:stretch>
            <a:fillRect/>
          </a:stretch>
        </p:blipFill>
        <p:spPr>
          <a:xfrm rot="9583917">
            <a:off x="2242041" y="5255490"/>
            <a:ext cx="324000" cy="503234"/>
          </a:xfrm>
          <a:prstGeom prst="rect">
            <a:avLst/>
          </a:prstGeom>
        </p:spPr>
      </p:pic>
      <p:sp>
        <p:nvSpPr>
          <p:cNvPr id="60" name="textruta 59"/>
          <p:cNvSpPr txBox="1"/>
          <p:nvPr/>
        </p:nvSpPr>
        <p:spPr>
          <a:xfrm>
            <a:off x="857224" y="5715016"/>
            <a:ext cx="324128" cy="369332"/>
          </a:xfrm>
          <a:prstGeom prst="rect">
            <a:avLst/>
          </a:prstGeom>
          <a:noFill/>
        </p:spPr>
        <p:txBody>
          <a:bodyPr wrap="none" rtlCol="0">
            <a:spAutoFit/>
          </a:bodyPr>
          <a:lstStyle/>
          <a:p>
            <a:r>
              <a:rPr lang="sv-SE" b="1" dirty="0"/>
              <a:t>A</a:t>
            </a:r>
          </a:p>
        </p:txBody>
      </p:sp>
      <p:sp>
        <p:nvSpPr>
          <p:cNvPr id="61" name="textruta 60"/>
          <p:cNvSpPr txBox="1"/>
          <p:nvPr/>
        </p:nvSpPr>
        <p:spPr>
          <a:xfrm>
            <a:off x="3071802" y="5857892"/>
            <a:ext cx="357190" cy="369332"/>
          </a:xfrm>
          <a:prstGeom prst="rect">
            <a:avLst/>
          </a:prstGeom>
          <a:noFill/>
        </p:spPr>
        <p:txBody>
          <a:bodyPr wrap="square" rtlCol="0">
            <a:spAutoFit/>
          </a:bodyPr>
          <a:lstStyle/>
          <a:p>
            <a:r>
              <a:rPr lang="sv-SE" b="1" dirty="0"/>
              <a:t>B</a:t>
            </a:r>
            <a:endParaRPr lang="sv-SE" dirty="0"/>
          </a:p>
        </p:txBody>
      </p:sp>
    </p:spTree>
    <p:extLst>
      <p:ext uri="{BB962C8B-B14F-4D97-AF65-F5344CB8AC3E}">
        <p14:creationId xmlns:p14="http://schemas.microsoft.com/office/powerpoint/2010/main" val="345084966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6" y="152245"/>
            <a:ext cx="4747953" cy="1325563"/>
          </a:xfrm>
        </p:spPr>
        <p:txBody>
          <a:bodyPr>
            <a:normAutofit/>
          </a:bodyPr>
          <a:lstStyle/>
          <a:p>
            <a:r>
              <a:rPr lang="sv-SE" sz="2800" dirty="0" smtClean="0">
                <a:solidFill>
                  <a:srgbClr val="990033"/>
                </a:solidFill>
                <a:latin typeface="Book Antiqua" panose="02040602050305030304" pitchFamily="18" charset="0"/>
              </a:rPr>
              <a:t>Syfte; Styrka/närkamp</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5" y="1427518"/>
            <a:ext cx="4890829" cy="2092881"/>
          </a:xfrm>
          <a:prstGeom prst="rect">
            <a:avLst/>
          </a:prstGeom>
          <a:noFill/>
        </p:spPr>
        <p:txBody>
          <a:bodyPr wrap="square" rtlCol="0">
            <a:spAutoFit/>
          </a:bodyPr>
          <a:lstStyle/>
          <a:p>
            <a:r>
              <a:rPr lang="sv-SE" sz="1600" dirty="0">
                <a:latin typeface="Book Antiqua" panose="02040602050305030304" pitchFamily="18" charset="0"/>
              </a:rPr>
              <a:t>1. Börja ett par träningspass med uppvärmningen: Löpning och cirkelträning.</a:t>
            </a:r>
          </a:p>
          <a:p>
            <a:r>
              <a:rPr lang="sv-SE" sz="1600" dirty="0">
                <a:latin typeface="Book Antiqua" panose="02040602050305030304" pitchFamily="18" charset="0"/>
              </a:rPr>
              <a:t>Efter ett par minuters löpning så har du tre stationer. På dessa kan du variera dig mellan: situps, armhävning, dips, utfall, tåhävning och rygglyft. Övningen håller på i </a:t>
            </a:r>
            <a:r>
              <a:rPr lang="sv-SE" sz="1600" dirty="0" smtClean="0">
                <a:latin typeface="Book Antiqua" panose="02040602050305030304" pitchFamily="18" charset="0"/>
              </a:rPr>
              <a:t>45 sekunder </a:t>
            </a:r>
            <a:r>
              <a:rPr lang="sv-SE" sz="1600" dirty="0">
                <a:latin typeface="Book Antiqua" panose="02040602050305030304" pitchFamily="18" charset="0"/>
              </a:rPr>
              <a:t>och du väljer om du vill göra ett eller två varv.</a:t>
            </a:r>
          </a:p>
          <a:p>
            <a:pPr lvl="0"/>
            <a:endParaRPr lang="sv-SE" dirty="0">
              <a:solidFill>
                <a:schemeClr val="bg1">
                  <a:lumMod val="50000"/>
                </a:schemeClr>
              </a:solidFill>
              <a:latin typeface="Book Antiqua" panose="02040602050305030304" pitchFamily="18" charset="0"/>
            </a:endParaRPr>
          </a:p>
        </p:txBody>
      </p:sp>
      <p:sp>
        <p:nvSpPr>
          <p:cNvPr id="8" name="textruta 7"/>
          <p:cNvSpPr txBox="1"/>
          <p:nvPr/>
        </p:nvSpPr>
        <p:spPr>
          <a:xfrm>
            <a:off x="4714875" y="3784972"/>
            <a:ext cx="5468215" cy="2062103"/>
          </a:xfrm>
          <a:prstGeom prst="rect">
            <a:avLst/>
          </a:prstGeom>
          <a:noFill/>
        </p:spPr>
        <p:txBody>
          <a:bodyPr wrap="square" rtlCol="0">
            <a:spAutoFit/>
          </a:bodyPr>
          <a:lstStyle/>
          <a:p>
            <a:pPr lvl="0"/>
            <a:r>
              <a:rPr lang="sv-SE" sz="1600" dirty="0">
                <a:latin typeface="Book Antiqua" panose="02040602050305030304" pitchFamily="18" charset="0"/>
              </a:rPr>
              <a:t>2. Denna övning går att använda för att lära sig närkampsspel men även för att täcka skott.</a:t>
            </a:r>
          </a:p>
          <a:p>
            <a:pPr lvl="0"/>
            <a:r>
              <a:rPr lang="sv-SE" sz="1600" dirty="0">
                <a:latin typeface="Book Antiqua" panose="02040602050305030304" pitchFamily="18" charset="0"/>
              </a:rPr>
              <a:t>Spelare A  passar till B som bryter in på mål. Beroende på syftet så följer A med och täcker alt. går in i närkamp.</a:t>
            </a:r>
          </a:p>
          <a:p>
            <a:pPr lvl="0"/>
            <a:r>
              <a:rPr lang="sv-SE" sz="1600" dirty="0">
                <a:latin typeface="Book Antiqua" panose="02040602050305030304" pitchFamily="18" charset="0"/>
              </a:rPr>
              <a:t>När man skjutit ställer man sig i som skytt i andra hörnet. Detta innebär att man skjuter från bägge sidorna innan man blir försvarare. Få spelarna att skjuta backhand när de kommer från ”fel sida”.</a:t>
            </a:r>
            <a:endParaRPr lang="sv-SE" dirty="0">
              <a:latin typeface="Book Antiqua" panose="02040602050305030304" pitchFamily="18" charset="0"/>
            </a:endParaRPr>
          </a:p>
        </p:txBody>
      </p:sp>
      <p:sp>
        <p:nvSpPr>
          <p:cNvPr id="9" name="Likbent triangel 8"/>
          <p:cNvSpPr/>
          <p:nvPr/>
        </p:nvSpPr>
        <p:spPr>
          <a:xfrm>
            <a:off x="928662" y="607220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0" name="Bildobjekt 9" descr="Boll.png"/>
          <p:cNvPicPr>
            <a:picLocks noChangeAspect="1"/>
          </p:cNvPicPr>
          <p:nvPr/>
        </p:nvPicPr>
        <p:blipFill>
          <a:blip r:embed="rId4" cstate="print"/>
          <a:stretch>
            <a:fillRect/>
          </a:stretch>
        </p:blipFill>
        <p:spPr>
          <a:xfrm>
            <a:off x="1071538" y="5929330"/>
            <a:ext cx="60955" cy="85337"/>
          </a:xfrm>
          <a:prstGeom prst="rect">
            <a:avLst/>
          </a:prstGeom>
        </p:spPr>
      </p:pic>
      <p:sp>
        <p:nvSpPr>
          <p:cNvPr id="11" name="Multiplicera 10"/>
          <p:cNvSpPr/>
          <p:nvPr/>
        </p:nvSpPr>
        <p:spPr>
          <a:xfrm flipV="1">
            <a:off x="500034" y="60007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500034" y="57864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Ellips 12"/>
          <p:cNvSpPr/>
          <p:nvPr/>
        </p:nvSpPr>
        <p:spPr>
          <a:xfrm>
            <a:off x="1142976" y="585789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Ellips 13"/>
          <p:cNvSpPr/>
          <p:nvPr/>
        </p:nvSpPr>
        <p:spPr>
          <a:xfrm>
            <a:off x="1285852" y="607220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Multiplicera 14"/>
          <p:cNvSpPr/>
          <p:nvPr/>
        </p:nvSpPr>
        <p:spPr>
          <a:xfrm flipV="1">
            <a:off x="652434" y="61531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Ellips 15"/>
          <p:cNvSpPr/>
          <p:nvPr/>
        </p:nvSpPr>
        <p:spPr>
          <a:xfrm>
            <a:off x="1438252" y="622460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Frihandsfigur 16"/>
          <p:cNvSpPr/>
          <p:nvPr/>
        </p:nvSpPr>
        <p:spPr>
          <a:xfrm>
            <a:off x="643944" y="5205212"/>
            <a:ext cx="1725769" cy="603160"/>
          </a:xfrm>
          <a:custGeom>
            <a:avLst/>
            <a:gdLst>
              <a:gd name="connsiteX0" fmla="*/ 0 w 1725769"/>
              <a:gd name="connsiteY0" fmla="*/ 603160 h 603160"/>
              <a:gd name="connsiteX1" fmla="*/ 103031 w 1725769"/>
              <a:gd name="connsiteY1" fmla="*/ 448613 h 603160"/>
              <a:gd name="connsiteX2" fmla="*/ 77273 w 1725769"/>
              <a:gd name="connsiteY2" fmla="*/ 319825 h 603160"/>
              <a:gd name="connsiteX3" fmla="*/ 206062 w 1725769"/>
              <a:gd name="connsiteY3" fmla="*/ 242551 h 603160"/>
              <a:gd name="connsiteX4" fmla="*/ 321971 w 1725769"/>
              <a:gd name="connsiteY4" fmla="*/ 139520 h 603160"/>
              <a:gd name="connsiteX5" fmla="*/ 437881 w 1725769"/>
              <a:gd name="connsiteY5" fmla="*/ 203915 h 603160"/>
              <a:gd name="connsiteX6" fmla="*/ 592428 w 1725769"/>
              <a:gd name="connsiteY6" fmla="*/ 126642 h 603160"/>
              <a:gd name="connsiteX7" fmla="*/ 850005 w 1725769"/>
              <a:gd name="connsiteY7" fmla="*/ 75126 h 603160"/>
              <a:gd name="connsiteX8" fmla="*/ 1107583 w 1725769"/>
              <a:gd name="connsiteY8" fmla="*/ 88005 h 603160"/>
              <a:gd name="connsiteX9" fmla="*/ 1223493 w 1725769"/>
              <a:gd name="connsiteY9" fmla="*/ 23611 h 603160"/>
              <a:gd name="connsiteX10" fmla="*/ 1378039 w 1725769"/>
              <a:gd name="connsiteY10" fmla="*/ 113763 h 603160"/>
              <a:gd name="connsiteX11" fmla="*/ 1519707 w 1725769"/>
              <a:gd name="connsiteY11" fmla="*/ 10732 h 603160"/>
              <a:gd name="connsiteX12" fmla="*/ 1725769 w 1725769"/>
              <a:gd name="connsiteY12" fmla="*/ 49368 h 603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25769" h="603160">
                <a:moveTo>
                  <a:pt x="0" y="603160"/>
                </a:moveTo>
                <a:cubicBezTo>
                  <a:pt x="45076" y="549497"/>
                  <a:pt x="90152" y="495835"/>
                  <a:pt x="103031" y="448613"/>
                </a:cubicBezTo>
                <a:cubicBezTo>
                  <a:pt x="115910" y="401391"/>
                  <a:pt x="60101" y="354169"/>
                  <a:pt x="77273" y="319825"/>
                </a:cubicBezTo>
                <a:cubicBezTo>
                  <a:pt x="94445" y="285481"/>
                  <a:pt x="165279" y="272602"/>
                  <a:pt x="206062" y="242551"/>
                </a:cubicBezTo>
                <a:cubicBezTo>
                  <a:pt x="246845" y="212500"/>
                  <a:pt x="283335" y="145959"/>
                  <a:pt x="321971" y="139520"/>
                </a:cubicBezTo>
                <a:cubicBezTo>
                  <a:pt x="360607" y="133081"/>
                  <a:pt x="392805" y="206061"/>
                  <a:pt x="437881" y="203915"/>
                </a:cubicBezTo>
                <a:cubicBezTo>
                  <a:pt x="482957" y="201769"/>
                  <a:pt x="523741" y="148107"/>
                  <a:pt x="592428" y="126642"/>
                </a:cubicBezTo>
                <a:cubicBezTo>
                  <a:pt x="661115" y="105177"/>
                  <a:pt x="764146" y="81565"/>
                  <a:pt x="850005" y="75126"/>
                </a:cubicBezTo>
                <a:cubicBezTo>
                  <a:pt x="935864" y="68687"/>
                  <a:pt x="1045335" y="96591"/>
                  <a:pt x="1107583" y="88005"/>
                </a:cubicBezTo>
                <a:cubicBezTo>
                  <a:pt x="1169831" y="79419"/>
                  <a:pt x="1178417" y="19318"/>
                  <a:pt x="1223493" y="23611"/>
                </a:cubicBezTo>
                <a:cubicBezTo>
                  <a:pt x="1268569" y="27904"/>
                  <a:pt x="1328670" y="115909"/>
                  <a:pt x="1378039" y="113763"/>
                </a:cubicBezTo>
                <a:cubicBezTo>
                  <a:pt x="1427408" y="111617"/>
                  <a:pt x="1461752" y="21465"/>
                  <a:pt x="1519707" y="10732"/>
                </a:cubicBezTo>
                <a:cubicBezTo>
                  <a:pt x="1577662" y="0"/>
                  <a:pt x="1651715" y="24684"/>
                  <a:pt x="1725769" y="49368"/>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18" name="Rak 17"/>
          <p:cNvCxnSpPr/>
          <p:nvPr/>
        </p:nvCxnSpPr>
        <p:spPr>
          <a:xfrm rot="16200000" flipV="1">
            <a:off x="928662" y="571501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19" name="Rak pil 18"/>
          <p:cNvCxnSpPr/>
          <p:nvPr/>
        </p:nvCxnSpPr>
        <p:spPr>
          <a:xfrm flipV="1">
            <a:off x="1000100" y="5429264"/>
            <a:ext cx="1428760" cy="21431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pic>
        <p:nvPicPr>
          <p:cNvPr id="20" name="Bildobjekt 19" descr="Boll.png"/>
          <p:cNvPicPr>
            <a:picLocks noChangeAspect="1"/>
          </p:cNvPicPr>
          <p:nvPr/>
        </p:nvPicPr>
        <p:blipFill>
          <a:blip r:embed="rId4" cstate="print"/>
          <a:stretch>
            <a:fillRect/>
          </a:stretch>
        </p:blipFill>
        <p:spPr>
          <a:xfrm>
            <a:off x="1071538" y="6081730"/>
            <a:ext cx="60955" cy="85337"/>
          </a:xfrm>
          <a:prstGeom prst="rect">
            <a:avLst/>
          </a:prstGeom>
        </p:spPr>
      </p:pic>
      <p:pic>
        <p:nvPicPr>
          <p:cNvPr id="21" name="Bildobjekt 20" descr="Boll.png"/>
          <p:cNvPicPr>
            <a:picLocks noChangeAspect="1"/>
          </p:cNvPicPr>
          <p:nvPr/>
        </p:nvPicPr>
        <p:blipFill>
          <a:blip r:embed="rId4" cstate="print"/>
          <a:stretch>
            <a:fillRect/>
          </a:stretch>
        </p:blipFill>
        <p:spPr>
          <a:xfrm>
            <a:off x="1223938" y="6234130"/>
            <a:ext cx="60955" cy="85337"/>
          </a:xfrm>
          <a:prstGeom prst="rect">
            <a:avLst/>
          </a:prstGeom>
        </p:spPr>
      </p:pic>
      <p:pic>
        <p:nvPicPr>
          <p:cNvPr id="22" name="Bildobjekt 21" descr="Boll.png"/>
          <p:cNvPicPr>
            <a:picLocks noChangeAspect="1"/>
          </p:cNvPicPr>
          <p:nvPr/>
        </p:nvPicPr>
        <p:blipFill>
          <a:blip r:embed="rId4" cstate="print"/>
          <a:stretch>
            <a:fillRect/>
          </a:stretch>
        </p:blipFill>
        <p:spPr>
          <a:xfrm>
            <a:off x="1000100" y="6286520"/>
            <a:ext cx="60955" cy="85337"/>
          </a:xfrm>
          <a:prstGeom prst="rect">
            <a:avLst/>
          </a:prstGeom>
        </p:spPr>
      </p:pic>
      <p:pic>
        <p:nvPicPr>
          <p:cNvPr id="23" name="Bildobjekt 22" descr="Boll.png"/>
          <p:cNvPicPr>
            <a:picLocks noChangeAspect="1"/>
          </p:cNvPicPr>
          <p:nvPr/>
        </p:nvPicPr>
        <p:blipFill>
          <a:blip r:embed="rId4" cstate="print"/>
          <a:stretch>
            <a:fillRect/>
          </a:stretch>
        </p:blipFill>
        <p:spPr>
          <a:xfrm>
            <a:off x="1071538" y="6215082"/>
            <a:ext cx="60955" cy="85337"/>
          </a:xfrm>
          <a:prstGeom prst="rect">
            <a:avLst/>
          </a:prstGeom>
        </p:spPr>
      </p:pic>
      <p:pic>
        <p:nvPicPr>
          <p:cNvPr id="24" name="Bildobjekt 23" descr="Boll.png"/>
          <p:cNvPicPr>
            <a:picLocks noChangeAspect="1"/>
          </p:cNvPicPr>
          <p:nvPr/>
        </p:nvPicPr>
        <p:blipFill>
          <a:blip r:embed="rId4" cstate="print"/>
          <a:stretch>
            <a:fillRect/>
          </a:stretch>
        </p:blipFill>
        <p:spPr>
          <a:xfrm>
            <a:off x="1142976" y="6286520"/>
            <a:ext cx="60955" cy="85337"/>
          </a:xfrm>
          <a:prstGeom prst="rect">
            <a:avLst/>
          </a:prstGeom>
        </p:spPr>
      </p:pic>
      <p:pic>
        <p:nvPicPr>
          <p:cNvPr id="25" name="Bildobjekt 24" descr="Boll.png"/>
          <p:cNvPicPr>
            <a:picLocks noChangeAspect="1"/>
          </p:cNvPicPr>
          <p:nvPr/>
        </p:nvPicPr>
        <p:blipFill>
          <a:blip r:embed="rId4" cstate="print"/>
          <a:stretch>
            <a:fillRect/>
          </a:stretch>
        </p:blipFill>
        <p:spPr>
          <a:xfrm>
            <a:off x="1295376" y="6357958"/>
            <a:ext cx="60955" cy="85337"/>
          </a:xfrm>
          <a:prstGeom prst="rect">
            <a:avLst/>
          </a:prstGeom>
        </p:spPr>
      </p:pic>
      <p:sp>
        <p:nvSpPr>
          <p:cNvPr id="26" name="textruta 25"/>
          <p:cNvSpPr txBox="1"/>
          <p:nvPr/>
        </p:nvSpPr>
        <p:spPr>
          <a:xfrm>
            <a:off x="1486840" y="5783836"/>
            <a:ext cx="317716" cy="369332"/>
          </a:xfrm>
          <a:prstGeom prst="rect">
            <a:avLst/>
          </a:prstGeom>
          <a:noFill/>
        </p:spPr>
        <p:txBody>
          <a:bodyPr wrap="none" rtlCol="0">
            <a:spAutoFit/>
          </a:bodyPr>
          <a:lstStyle/>
          <a:p>
            <a:r>
              <a:rPr lang="sv-SE" dirty="0"/>
              <a:t>A</a:t>
            </a:r>
          </a:p>
        </p:txBody>
      </p:sp>
      <p:sp>
        <p:nvSpPr>
          <p:cNvPr id="27" name="textruta 26"/>
          <p:cNvSpPr txBox="1"/>
          <p:nvPr/>
        </p:nvSpPr>
        <p:spPr>
          <a:xfrm>
            <a:off x="660621" y="5744664"/>
            <a:ext cx="309700" cy="369332"/>
          </a:xfrm>
          <a:prstGeom prst="rect">
            <a:avLst/>
          </a:prstGeom>
          <a:noFill/>
        </p:spPr>
        <p:txBody>
          <a:bodyPr wrap="none" rtlCol="0">
            <a:spAutoFit/>
          </a:bodyPr>
          <a:lstStyle/>
          <a:p>
            <a:r>
              <a:rPr lang="sv-SE" dirty="0"/>
              <a:t>B</a:t>
            </a:r>
          </a:p>
        </p:txBody>
      </p:sp>
    </p:spTree>
    <p:extLst>
      <p:ext uri="{BB962C8B-B14F-4D97-AF65-F5344CB8AC3E}">
        <p14:creationId xmlns:p14="http://schemas.microsoft.com/office/powerpoint/2010/main" val="338053814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6" y="152245"/>
            <a:ext cx="4747953" cy="1325563"/>
          </a:xfrm>
        </p:spPr>
        <p:txBody>
          <a:bodyPr>
            <a:normAutofit/>
          </a:bodyPr>
          <a:lstStyle/>
          <a:p>
            <a:r>
              <a:rPr lang="sv-SE" sz="2800" dirty="0" smtClean="0">
                <a:solidFill>
                  <a:srgbClr val="990033"/>
                </a:solidFill>
                <a:latin typeface="Book Antiqua" panose="02040602050305030304" pitchFamily="18" charset="0"/>
              </a:rPr>
              <a:t>Syfte; Taktik 2-2-1 offensiv</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6" y="1285860"/>
            <a:ext cx="4143404" cy="615553"/>
          </a:xfrm>
          <a:prstGeom prst="rect">
            <a:avLst/>
          </a:prstGeom>
          <a:noFill/>
        </p:spPr>
        <p:txBody>
          <a:bodyPr wrap="square" rtlCol="0">
            <a:spAutoFit/>
          </a:bodyPr>
          <a:lstStyle/>
          <a:p>
            <a:r>
              <a:rPr lang="sv-SE" sz="1600" dirty="0"/>
              <a:t> </a:t>
            </a:r>
          </a:p>
          <a:p>
            <a:pPr lvl="0"/>
            <a:endParaRPr lang="sv-SE" dirty="0">
              <a:solidFill>
                <a:schemeClr val="bg1">
                  <a:lumMod val="50000"/>
                </a:schemeClr>
              </a:solidFill>
            </a:endParaRPr>
          </a:p>
        </p:txBody>
      </p:sp>
      <p:sp>
        <p:nvSpPr>
          <p:cNvPr id="8" name="Multiplicera 7"/>
          <p:cNvSpPr/>
          <p:nvPr/>
        </p:nvSpPr>
        <p:spPr>
          <a:xfrm flipV="1">
            <a:off x="2285984" y="12858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9" name="Bildobjekt 8" descr="Boll.png"/>
          <p:cNvPicPr>
            <a:picLocks noChangeAspect="1"/>
          </p:cNvPicPr>
          <p:nvPr/>
        </p:nvPicPr>
        <p:blipFill>
          <a:blip r:embed="rId4" cstate="print"/>
          <a:stretch>
            <a:fillRect/>
          </a:stretch>
        </p:blipFill>
        <p:spPr>
          <a:xfrm>
            <a:off x="3286116" y="4357694"/>
            <a:ext cx="60955" cy="85337"/>
          </a:xfrm>
          <a:prstGeom prst="rect">
            <a:avLst/>
          </a:prstGeom>
        </p:spPr>
      </p:pic>
      <p:sp>
        <p:nvSpPr>
          <p:cNvPr id="10" name="Multiplicera 9"/>
          <p:cNvSpPr/>
          <p:nvPr/>
        </p:nvSpPr>
        <p:spPr>
          <a:xfrm flipV="1">
            <a:off x="571472"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Ellips 10"/>
          <p:cNvSpPr/>
          <p:nvPr/>
        </p:nvSpPr>
        <p:spPr>
          <a:xfrm>
            <a:off x="2071670" y="135729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2" name="Multiplicera 11"/>
          <p:cNvSpPr/>
          <p:nvPr/>
        </p:nvSpPr>
        <p:spPr>
          <a:xfrm flipV="1">
            <a:off x="1214414"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4143372"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3286116" y="44291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Ellips 14"/>
          <p:cNvSpPr/>
          <p:nvPr/>
        </p:nvSpPr>
        <p:spPr>
          <a:xfrm>
            <a:off x="2000232" y="242886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Ellips 15"/>
          <p:cNvSpPr/>
          <p:nvPr/>
        </p:nvSpPr>
        <p:spPr>
          <a:xfrm>
            <a:off x="3143240" y="192880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6"/>
          <p:cNvSpPr/>
          <p:nvPr/>
        </p:nvSpPr>
        <p:spPr>
          <a:xfrm>
            <a:off x="2928926" y="371475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Ellips 17"/>
          <p:cNvSpPr/>
          <p:nvPr/>
        </p:nvSpPr>
        <p:spPr>
          <a:xfrm>
            <a:off x="1428728" y="364331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19" name="Rak pil 18"/>
          <p:cNvCxnSpPr/>
          <p:nvPr/>
        </p:nvCxnSpPr>
        <p:spPr>
          <a:xfrm flipV="1">
            <a:off x="2643174" y="1214422"/>
            <a:ext cx="928694" cy="35719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0" name="Rak pil 19"/>
          <p:cNvCxnSpPr/>
          <p:nvPr/>
        </p:nvCxnSpPr>
        <p:spPr>
          <a:xfrm rot="10800000">
            <a:off x="1142976" y="1000108"/>
            <a:ext cx="785818" cy="35719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1" name="Rak pil 20"/>
          <p:cNvCxnSpPr/>
          <p:nvPr/>
        </p:nvCxnSpPr>
        <p:spPr>
          <a:xfrm rot="16200000" flipH="1">
            <a:off x="1535885" y="2536025"/>
            <a:ext cx="1714512"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2" name="Rak pil 21"/>
          <p:cNvCxnSpPr/>
          <p:nvPr/>
        </p:nvCxnSpPr>
        <p:spPr>
          <a:xfrm rot="5400000">
            <a:off x="3857620" y="3786190"/>
            <a:ext cx="642942"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 name="Rak pil 22"/>
          <p:cNvCxnSpPr/>
          <p:nvPr/>
        </p:nvCxnSpPr>
        <p:spPr>
          <a:xfrm rot="10800000">
            <a:off x="3143240" y="3286124"/>
            <a:ext cx="85725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Rak pil 23"/>
          <p:cNvCxnSpPr/>
          <p:nvPr/>
        </p:nvCxnSpPr>
        <p:spPr>
          <a:xfrm rot="16200000" flipV="1">
            <a:off x="3856826" y="2715414"/>
            <a:ext cx="644530"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5" name="Rak pil 24"/>
          <p:cNvCxnSpPr/>
          <p:nvPr/>
        </p:nvCxnSpPr>
        <p:spPr>
          <a:xfrm rot="5400000">
            <a:off x="464315" y="3821909"/>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6" name="Rak pil 25"/>
          <p:cNvCxnSpPr/>
          <p:nvPr/>
        </p:nvCxnSpPr>
        <p:spPr>
          <a:xfrm>
            <a:off x="857224" y="3287712"/>
            <a:ext cx="92869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7" name="Rak pil 26"/>
          <p:cNvCxnSpPr/>
          <p:nvPr/>
        </p:nvCxnSpPr>
        <p:spPr>
          <a:xfrm rot="5400000" flipH="1" flipV="1">
            <a:off x="320645" y="2751133"/>
            <a:ext cx="715968"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8" name="textruta 27"/>
          <p:cNvSpPr txBox="1"/>
          <p:nvPr/>
        </p:nvSpPr>
        <p:spPr>
          <a:xfrm>
            <a:off x="4786314" y="1478389"/>
            <a:ext cx="5222210" cy="4524315"/>
          </a:xfrm>
          <a:prstGeom prst="rect">
            <a:avLst/>
          </a:prstGeom>
          <a:noFill/>
        </p:spPr>
        <p:txBody>
          <a:bodyPr wrap="square" rtlCol="0">
            <a:spAutoFit/>
          </a:bodyPr>
          <a:lstStyle/>
          <a:p>
            <a:r>
              <a:rPr lang="sv-SE" sz="1600" dirty="0">
                <a:latin typeface="Book Antiqua" panose="02040602050305030304" pitchFamily="18" charset="0"/>
              </a:rPr>
              <a:t>När man ställer upp i 2-2-1 i anfall så finns det mycket ytor att löpa in på. Denna löpning kommer oftast ifrån </a:t>
            </a:r>
            <a:r>
              <a:rPr lang="sv-SE" sz="1600" dirty="0" err="1">
                <a:latin typeface="Book Antiqua" panose="02040602050305030304" pitchFamily="18" charset="0"/>
              </a:rPr>
              <a:t>toppgubben</a:t>
            </a:r>
            <a:r>
              <a:rPr lang="sv-SE" sz="1600" dirty="0">
                <a:latin typeface="Book Antiqua" panose="02040602050305030304" pitchFamily="18" charset="0"/>
              </a:rPr>
              <a:t> som tar en löpning och på så sätt skapar/öppnar en yta åt en mittfältare att löpa in på. </a:t>
            </a:r>
          </a:p>
          <a:p>
            <a:endParaRPr lang="sv-SE" sz="1600" dirty="0">
              <a:latin typeface="Book Antiqua" panose="02040602050305030304" pitchFamily="18" charset="0"/>
            </a:endParaRPr>
          </a:p>
          <a:p>
            <a:r>
              <a:rPr lang="sv-SE" sz="1600" dirty="0">
                <a:latin typeface="Book Antiqua" panose="02040602050305030304" pitchFamily="18" charset="0"/>
              </a:rPr>
              <a:t>I alla sorters uppställningar så är det vanligt att man vrider backarna från bredd (som på bilden) till </a:t>
            </a:r>
            <a:r>
              <a:rPr lang="sv-SE" sz="1600" dirty="0" err="1">
                <a:latin typeface="Book Antiqua" panose="02040602050305030304" pitchFamily="18" charset="0"/>
              </a:rPr>
              <a:t>point</a:t>
            </a:r>
            <a:r>
              <a:rPr lang="sv-SE" sz="1600" dirty="0">
                <a:latin typeface="Book Antiqua" panose="02040602050305030304" pitchFamily="18" charset="0"/>
              </a:rPr>
              <a:t> (streck och stjärnor). Detta gör att laget ”naturligt” vrider sig och man får rörelse i anfallet.  Gör man detta kan även backen gå på en överlämning för att avlasta bollföraren ifall  denne skulle hamna under press.</a:t>
            </a:r>
          </a:p>
          <a:p>
            <a:endParaRPr lang="sv-SE" sz="1600" dirty="0">
              <a:latin typeface="Book Antiqua" panose="02040602050305030304" pitchFamily="18" charset="0"/>
            </a:endParaRPr>
          </a:p>
          <a:p>
            <a:r>
              <a:rPr lang="sv-SE" sz="1600" dirty="0">
                <a:latin typeface="Book Antiqua" panose="02040602050305030304" pitchFamily="18" charset="0"/>
              </a:rPr>
              <a:t>Viktiga termer:</a:t>
            </a:r>
          </a:p>
          <a:p>
            <a:r>
              <a:rPr lang="sv-SE" sz="1600" b="1" dirty="0">
                <a:latin typeface="Book Antiqua" panose="02040602050305030304" pitchFamily="18" charset="0"/>
              </a:rPr>
              <a:t>Point: </a:t>
            </a:r>
            <a:r>
              <a:rPr lang="sv-SE" sz="1600" dirty="0">
                <a:latin typeface="Book Antiqua" panose="02040602050305030304" pitchFamily="18" charset="0"/>
              </a:rPr>
              <a:t>Spelaren som är längst bak och ”styr” uppspelet. </a:t>
            </a:r>
          </a:p>
          <a:p>
            <a:r>
              <a:rPr lang="sv-SE" sz="1600" b="1" dirty="0">
                <a:latin typeface="Book Antiqua" panose="02040602050305030304" pitchFamily="18" charset="0"/>
              </a:rPr>
              <a:t>Skapa/öppna en yta: </a:t>
            </a:r>
            <a:r>
              <a:rPr lang="sv-SE" sz="1600" dirty="0">
                <a:latin typeface="Book Antiqua" panose="02040602050305030304" pitchFamily="18" charset="0"/>
              </a:rPr>
              <a:t>Att en spelare gör en avledande som en lag kompis kan springa till.</a:t>
            </a:r>
            <a:endParaRPr lang="sv-SE" sz="1600" b="1" dirty="0">
              <a:latin typeface="Book Antiqua" panose="02040602050305030304" pitchFamily="18" charset="0"/>
            </a:endParaRPr>
          </a:p>
          <a:p>
            <a:endParaRPr lang="sv-SE" sz="1600" dirty="0">
              <a:latin typeface="Book Antiqua" panose="02040602050305030304" pitchFamily="18" charset="0"/>
            </a:endParaRPr>
          </a:p>
          <a:p>
            <a:endParaRPr lang="sv-SE" sz="1600" dirty="0">
              <a:latin typeface="Book Antiqua" panose="02040602050305030304" pitchFamily="18" charset="0"/>
            </a:endParaRPr>
          </a:p>
        </p:txBody>
      </p:sp>
      <p:cxnSp>
        <p:nvCxnSpPr>
          <p:cNvPr id="29" name="Rak 28"/>
          <p:cNvCxnSpPr/>
          <p:nvPr/>
        </p:nvCxnSpPr>
        <p:spPr>
          <a:xfrm rot="10800000">
            <a:off x="2928926" y="4572008"/>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30" name="Rak 29"/>
          <p:cNvCxnSpPr/>
          <p:nvPr/>
        </p:nvCxnSpPr>
        <p:spPr>
          <a:xfrm rot="10800000">
            <a:off x="2571736" y="4500570"/>
            <a:ext cx="285752" cy="71438"/>
          </a:xfrm>
          <a:prstGeom prst="line">
            <a:avLst/>
          </a:prstGeom>
        </p:spPr>
        <p:style>
          <a:lnRef idx="1">
            <a:schemeClr val="dk1"/>
          </a:lnRef>
          <a:fillRef idx="0">
            <a:schemeClr val="dk1"/>
          </a:fillRef>
          <a:effectRef idx="0">
            <a:schemeClr val="dk1"/>
          </a:effectRef>
          <a:fontRef idx="minor">
            <a:schemeClr val="tx1"/>
          </a:fontRef>
        </p:style>
      </p:cxnSp>
      <p:sp>
        <p:nvSpPr>
          <p:cNvPr id="31" name="5-udd 30"/>
          <p:cNvSpPr/>
          <p:nvPr/>
        </p:nvSpPr>
        <p:spPr>
          <a:xfrm>
            <a:off x="2285984" y="4286256"/>
            <a:ext cx="214314" cy="21431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32" name="Rak 31"/>
          <p:cNvCxnSpPr/>
          <p:nvPr/>
        </p:nvCxnSpPr>
        <p:spPr>
          <a:xfrm>
            <a:off x="1428728" y="4572008"/>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33" name="Rak 32"/>
          <p:cNvCxnSpPr/>
          <p:nvPr/>
        </p:nvCxnSpPr>
        <p:spPr>
          <a:xfrm>
            <a:off x="1857356" y="4714884"/>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34" name="Rak 33"/>
          <p:cNvCxnSpPr/>
          <p:nvPr/>
        </p:nvCxnSpPr>
        <p:spPr>
          <a:xfrm>
            <a:off x="2285984" y="4786322"/>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35" name="Rak 34"/>
          <p:cNvCxnSpPr/>
          <p:nvPr/>
        </p:nvCxnSpPr>
        <p:spPr>
          <a:xfrm rot="16200000" flipV="1">
            <a:off x="964381" y="4107661"/>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36" name="Rak 35"/>
          <p:cNvCxnSpPr/>
          <p:nvPr/>
        </p:nvCxnSpPr>
        <p:spPr>
          <a:xfrm rot="16200000" flipV="1">
            <a:off x="750067" y="3750471"/>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37" name="Rak 36"/>
          <p:cNvCxnSpPr/>
          <p:nvPr/>
        </p:nvCxnSpPr>
        <p:spPr>
          <a:xfrm rot="5400000" flipH="1" flipV="1">
            <a:off x="642910" y="3000372"/>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8" name="Rak 37"/>
          <p:cNvCxnSpPr/>
          <p:nvPr/>
        </p:nvCxnSpPr>
        <p:spPr>
          <a:xfrm rot="5400000" flipH="1" flipV="1">
            <a:off x="642910" y="2571744"/>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9" name="Rak 38"/>
          <p:cNvCxnSpPr/>
          <p:nvPr/>
        </p:nvCxnSpPr>
        <p:spPr>
          <a:xfrm rot="5400000" flipH="1" flipV="1">
            <a:off x="642910" y="2143116"/>
            <a:ext cx="285752" cy="0"/>
          </a:xfrm>
          <a:prstGeom prst="line">
            <a:avLst/>
          </a:prstGeom>
        </p:spPr>
        <p:style>
          <a:lnRef idx="1">
            <a:schemeClr val="dk1"/>
          </a:lnRef>
          <a:fillRef idx="0">
            <a:schemeClr val="dk1"/>
          </a:fillRef>
          <a:effectRef idx="0">
            <a:schemeClr val="dk1"/>
          </a:effectRef>
          <a:fontRef idx="minor">
            <a:schemeClr val="tx1"/>
          </a:fontRef>
        </p:style>
      </p:cxnSp>
      <p:sp>
        <p:nvSpPr>
          <p:cNvPr id="40" name="5-udd 39"/>
          <p:cNvSpPr/>
          <p:nvPr/>
        </p:nvSpPr>
        <p:spPr>
          <a:xfrm>
            <a:off x="571472" y="3500438"/>
            <a:ext cx="214314" cy="21431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1" name="5-udd 40"/>
          <p:cNvSpPr/>
          <p:nvPr/>
        </p:nvSpPr>
        <p:spPr>
          <a:xfrm>
            <a:off x="714348" y="1714488"/>
            <a:ext cx="214314" cy="21431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2" name="5-udd 41"/>
          <p:cNvSpPr/>
          <p:nvPr/>
        </p:nvSpPr>
        <p:spPr>
          <a:xfrm>
            <a:off x="2571736" y="4714884"/>
            <a:ext cx="214314" cy="21431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230902415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6" y="152245"/>
            <a:ext cx="4747953" cy="1325563"/>
          </a:xfrm>
        </p:spPr>
        <p:txBody>
          <a:bodyPr>
            <a:normAutofit/>
          </a:bodyPr>
          <a:lstStyle/>
          <a:p>
            <a:r>
              <a:rPr lang="sv-SE" sz="2800" dirty="0" smtClean="0">
                <a:solidFill>
                  <a:srgbClr val="990033"/>
                </a:solidFill>
                <a:latin typeface="Book Antiqua" panose="02040602050305030304" pitchFamily="18" charset="0"/>
              </a:rPr>
              <a:t>Syfte; Taktik 2-2-1 defensiv</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5" y="1398830"/>
            <a:ext cx="5784099" cy="5293757"/>
          </a:xfrm>
          <a:prstGeom prst="rect">
            <a:avLst/>
          </a:prstGeom>
          <a:noFill/>
        </p:spPr>
        <p:txBody>
          <a:bodyPr wrap="square" rtlCol="0">
            <a:spAutoFit/>
          </a:bodyPr>
          <a:lstStyle/>
          <a:p>
            <a:r>
              <a:rPr lang="sv-SE" sz="1600" dirty="0">
                <a:latin typeface="Book Antiqua" panose="02040602050305030304" pitchFamily="18" charset="0"/>
              </a:rPr>
              <a:t>2-2-1 är en uppställning där man försöker styra motståndarna till en specifik sida.</a:t>
            </a:r>
          </a:p>
          <a:p>
            <a:endParaRPr lang="sv-SE" sz="1600" dirty="0">
              <a:latin typeface="Book Antiqua" panose="02040602050305030304" pitchFamily="18" charset="0"/>
            </a:endParaRPr>
          </a:p>
          <a:p>
            <a:r>
              <a:rPr lang="sv-SE" sz="1600" dirty="0">
                <a:latin typeface="Book Antiqua" panose="02040602050305030304" pitchFamily="18" charset="0"/>
              </a:rPr>
              <a:t>Positionerna är: </a:t>
            </a:r>
          </a:p>
          <a:p>
            <a:r>
              <a:rPr lang="sv-SE" sz="1600" b="1" dirty="0">
                <a:latin typeface="Book Antiqua" panose="02040602050305030304" pitchFamily="18" charset="0"/>
              </a:rPr>
              <a:t>Backar</a:t>
            </a:r>
          </a:p>
          <a:p>
            <a:r>
              <a:rPr lang="sv-SE" sz="1600" b="1" dirty="0">
                <a:latin typeface="Book Antiqua" panose="02040602050305030304" pitchFamily="18" charset="0"/>
              </a:rPr>
              <a:t>Mittfältare </a:t>
            </a:r>
            <a:r>
              <a:rPr lang="sv-SE" sz="1600" dirty="0">
                <a:latin typeface="Book Antiqua" panose="02040602050305030304" pitchFamily="18" charset="0"/>
              </a:rPr>
              <a:t>eller </a:t>
            </a:r>
            <a:r>
              <a:rPr lang="sv-SE" sz="1600" b="1" dirty="0">
                <a:latin typeface="Book Antiqua" panose="02040602050305030304" pitchFamily="18" charset="0"/>
              </a:rPr>
              <a:t>halvbackar </a:t>
            </a:r>
          </a:p>
          <a:p>
            <a:r>
              <a:rPr lang="sv-SE" sz="1600" b="1" dirty="0">
                <a:latin typeface="Book Antiqua" panose="02040602050305030304" pitchFamily="18" charset="0"/>
              </a:rPr>
              <a:t>Spets</a:t>
            </a:r>
            <a:r>
              <a:rPr lang="sv-SE" sz="1600" dirty="0">
                <a:latin typeface="Book Antiqua" panose="02040602050305030304" pitchFamily="18" charset="0"/>
              </a:rPr>
              <a:t> eller </a:t>
            </a:r>
            <a:r>
              <a:rPr lang="sv-SE" sz="1600" b="1" dirty="0">
                <a:latin typeface="Book Antiqua" panose="02040602050305030304" pitchFamily="18" charset="0"/>
              </a:rPr>
              <a:t>toppgubbe</a:t>
            </a:r>
          </a:p>
          <a:p>
            <a:endParaRPr lang="sv-SE" sz="1600" dirty="0">
              <a:latin typeface="Book Antiqua" panose="02040602050305030304" pitchFamily="18" charset="0"/>
            </a:endParaRPr>
          </a:p>
          <a:p>
            <a:r>
              <a:rPr lang="sv-SE" sz="1600" dirty="0">
                <a:latin typeface="Book Antiqua" panose="02040602050305030304" pitchFamily="18" charset="0"/>
              </a:rPr>
              <a:t>Spetsen kliver upp och sätter press på bollföraren genom att röra sig mot honom/henne. Tanken är då att motståndaren </a:t>
            </a:r>
            <a:r>
              <a:rPr lang="sv-SE" sz="1600" dirty="0" smtClean="0">
                <a:latin typeface="Book Antiqua" panose="02040602050305030304" pitchFamily="18" charset="0"/>
              </a:rPr>
              <a:t>ska </a:t>
            </a:r>
            <a:r>
              <a:rPr lang="sv-SE" sz="1600" dirty="0">
                <a:latin typeface="Book Antiqua" panose="02040602050305030304" pitchFamily="18" charset="0"/>
              </a:rPr>
              <a:t>spela ner bollen på en sida där vi är starka.</a:t>
            </a:r>
          </a:p>
          <a:p>
            <a:r>
              <a:rPr lang="sv-SE" sz="1600" dirty="0">
                <a:latin typeface="Book Antiqua" panose="02040602050305030304" pitchFamily="18" charset="0"/>
              </a:rPr>
              <a:t>Bortre mittfältaren tar ett par kliv in i mitten när boll går mot andra sidan för att skära av passningar på diagonalen. Den andra täcker skott och är beredd på att dubbla.</a:t>
            </a:r>
          </a:p>
          <a:p>
            <a:endParaRPr lang="sv-SE" sz="1600" dirty="0">
              <a:latin typeface="Book Antiqua" panose="02040602050305030304" pitchFamily="18" charset="0"/>
            </a:endParaRPr>
          </a:p>
          <a:p>
            <a:r>
              <a:rPr lang="sv-SE" sz="1600" dirty="0">
                <a:latin typeface="Book Antiqua" panose="02040602050305030304" pitchFamily="18" charset="0"/>
              </a:rPr>
              <a:t>Termer ni skall diskutera är:</a:t>
            </a:r>
          </a:p>
          <a:p>
            <a:r>
              <a:rPr lang="sv-SE" sz="1600" b="1" dirty="0">
                <a:latin typeface="Book Antiqua" panose="02040602050305030304" pitchFamily="18" charset="0"/>
              </a:rPr>
              <a:t>Dubbla:  </a:t>
            </a:r>
            <a:r>
              <a:rPr lang="sv-SE" sz="1600" dirty="0">
                <a:latin typeface="Book Antiqua" panose="02040602050305030304" pitchFamily="18" charset="0"/>
              </a:rPr>
              <a:t>När två spelare tillsamman (hårt) går på en spelare och försöker ta bollen.</a:t>
            </a:r>
          </a:p>
          <a:p>
            <a:r>
              <a:rPr lang="sv-SE" sz="1600" b="1" dirty="0">
                <a:latin typeface="Book Antiqua" panose="02040602050305030304" pitchFamily="18" charset="0"/>
              </a:rPr>
              <a:t>Diagonal:</a:t>
            </a:r>
            <a:r>
              <a:rPr lang="sv-SE" sz="1600" dirty="0">
                <a:latin typeface="Book Antiqua" panose="02040602050305030304" pitchFamily="18" charset="0"/>
              </a:rPr>
              <a:t> En passning snett över banan  (streckad linje som exempel)</a:t>
            </a:r>
            <a:endParaRPr lang="sv-SE" sz="1600" b="1" dirty="0">
              <a:latin typeface="Book Antiqua" panose="02040602050305030304" pitchFamily="18" charset="0"/>
            </a:endParaRPr>
          </a:p>
          <a:p>
            <a:pPr lvl="0"/>
            <a:endParaRPr lang="sv-SE" dirty="0">
              <a:solidFill>
                <a:schemeClr val="bg1">
                  <a:lumMod val="50000"/>
                </a:schemeClr>
              </a:solidFill>
              <a:latin typeface="Book Antiqua" panose="02040602050305030304" pitchFamily="18" charset="0"/>
            </a:endParaRPr>
          </a:p>
        </p:txBody>
      </p:sp>
      <p:pic>
        <p:nvPicPr>
          <p:cNvPr id="8" name="Bildobjekt 7" descr="Boll.png"/>
          <p:cNvPicPr>
            <a:picLocks noChangeAspect="1"/>
          </p:cNvPicPr>
          <p:nvPr/>
        </p:nvPicPr>
        <p:blipFill>
          <a:blip r:embed="rId4" cstate="print"/>
          <a:stretch>
            <a:fillRect/>
          </a:stretch>
        </p:blipFill>
        <p:spPr>
          <a:xfrm>
            <a:off x="2857488" y="3643314"/>
            <a:ext cx="60955" cy="85337"/>
          </a:xfrm>
          <a:prstGeom prst="rect">
            <a:avLst/>
          </a:prstGeom>
        </p:spPr>
      </p:pic>
      <p:sp>
        <p:nvSpPr>
          <p:cNvPr id="9" name="Multiplicera 8"/>
          <p:cNvSpPr/>
          <p:nvPr/>
        </p:nvSpPr>
        <p:spPr>
          <a:xfrm flipV="1">
            <a:off x="2071670" y="321468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Ellips 9"/>
          <p:cNvSpPr/>
          <p:nvPr/>
        </p:nvSpPr>
        <p:spPr>
          <a:xfrm>
            <a:off x="2928926" y="378619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1" name="Multiplicera 10"/>
          <p:cNvSpPr/>
          <p:nvPr/>
        </p:nvSpPr>
        <p:spPr>
          <a:xfrm flipV="1">
            <a:off x="1785918" y="157161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2857488" y="150017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1785918"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2857488"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Ellips 14"/>
          <p:cNvSpPr/>
          <p:nvPr/>
        </p:nvSpPr>
        <p:spPr>
          <a:xfrm>
            <a:off x="785786" y="350043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Ellips 15"/>
          <p:cNvSpPr/>
          <p:nvPr/>
        </p:nvSpPr>
        <p:spPr>
          <a:xfrm>
            <a:off x="1000100" y="242886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6"/>
          <p:cNvSpPr/>
          <p:nvPr/>
        </p:nvSpPr>
        <p:spPr>
          <a:xfrm>
            <a:off x="1928794" y="192880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Ellips 17"/>
          <p:cNvSpPr/>
          <p:nvPr/>
        </p:nvSpPr>
        <p:spPr>
          <a:xfrm>
            <a:off x="3286116" y="135729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19" name="Rak pil 18"/>
          <p:cNvCxnSpPr/>
          <p:nvPr/>
        </p:nvCxnSpPr>
        <p:spPr>
          <a:xfrm rot="5400000">
            <a:off x="2072464" y="3714752"/>
            <a:ext cx="284958"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0" name="Rak pil 19"/>
          <p:cNvCxnSpPr/>
          <p:nvPr/>
        </p:nvCxnSpPr>
        <p:spPr>
          <a:xfrm>
            <a:off x="2357422" y="3786190"/>
            <a:ext cx="428628"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1" name="Rak 20"/>
          <p:cNvCxnSpPr/>
          <p:nvPr/>
        </p:nvCxnSpPr>
        <p:spPr>
          <a:xfrm>
            <a:off x="428596" y="2143116"/>
            <a:ext cx="4071966" cy="0"/>
          </a:xfrm>
          <a:prstGeom prst="line">
            <a:avLst/>
          </a:prstGeom>
          <a:ln>
            <a:solidFill>
              <a:schemeClr val="accent2"/>
            </a:solidFill>
          </a:ln>
        </p:spPr>
        <p:style>
          <a:lnRef idx="1">
            <a:schemeClr val="dk1"/>
          </a:lnRef>
          <a:fillRef idx="0">
            <a:schemeClr val="dk1"/>
          </a:fillRef>
          <a:effectRef idx="0">
            <a:schemeClr val="dk1"/>
          </a:effectRef>
          <a:fontRef idx="minor">
            <a:schemeClr val="tx1"/>
          </a:fontRef>
        </p:style>
      </p:cxnSp>
      <p:cxnSp>
        <p:nvCxnSpPr>
          <p:cNvPr id="22" name="Rak 21"/>
          <p:cNvCxnSpPr/>
          <p:nvPr/>
        </p:nvCxnSpPr>
        <p:spPr>
          <a:xfrm>
            <a:off x="357158" y="2928934"/>
            <a:ext cx="4071966"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23" name="Rak pil 22"/>
          <p:cNvCxnSpPr>
            <a:stCxn id="13" idx="1"/>
          </p:cNvCxnSpPr>
          <p:nvPr/>
        </p:nvCxnSpPr>
        <p:spPr>
          <a:xfrm rot="16200000" flipH="1">
            <a:off x="2110196" y="2538832"/>
            <a:ext cx="14350" cy="33722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Rak 23"/>
          <p:cNvCxnSpPr/>
          <p:nvPr/>
        </p:nvCxnSpPr>
        <p:spPr>
          <a:xfrm flipV="1">
            <a:off x="1071538" y="3286124"/>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5" name="Rak 24"/>
          <p:cNvCxnSpPr/>
          <p:nvPr/>
        </p:nvCxnSpPr>
        <p:spPr>
          <a:xfrm flipV="1">
            <a:off x="1428728" y="3071810"/>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6" name="Rak 25"/>
          <p:cNvCxnSpPr/>
          <p:nvPr/>
        </p:nvCxnSpPr>
        <p:spPr>
          <a:xfrm flipV="1">
            <a:off x="1785918" y="2857496"/>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7" name="Rak 26"/>
          <p:cNvCxnSpPr/>
          <p:nvPr/>
        </p:nvCxnSpPr>
        <p:spPr>
          <a:xfrm flipV="1">
            <a:off x="2143108" y="2643182"/>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8" name="Rak 27"/>
          <p:cNvCxnSpPr/>
          <p:nvPr/>
        </p:nvCxnSpPr>
        <p:spPr>
          <a:xfrm flipV="1">
            <a:off x="2500298" y="2428868"/>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9" name="Rak 28"/>
          <p:cNvCxnSpPr/>
          <p:nvPr/>
        </p:nvCxnSpPr>
        <p:spPr>
          <a:xfrm flipV="1">
            <a:off x="2857488" y="2214554"/>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30" name="Rak 29"/>
          <p:cNvCxnSpPr/>
          <p:nvPr/>
        </p:nvCxnSpPr>
        <p:spPr>
          <a:xfrm flipV="1">
            <a:off x="3214678" y="2000240"/>
            <a:ext cx="214314" cy="142876"/>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83166875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textruta 2"/>
          <p:cNvSpPr txBox="1"/>
          <p:nvPr/>
        </p:nvSpPr>
        <p:spPr>
          <a:xfrm>
            <a:off x="456531" y="850211"/>
            <a:ext cx="8643966" cy="4001095"/>
          </a:xfrm>
          <a:prstGeom prst="rect">
            <a:avLst/>
          </a:prstGeom>
          <a:noFill/>
        </p:spPr>
        <p:txBody>
          <a:bodyPr wrap="square" rtlCol="0">
            <a:spAutoFit/>
          </a:bodyPr>
          <a:lstStyle/>
          <a:p>
            <a:r>
              <a:rPr lang="sv-SE" sz="1400" b="1" dirty="0">
                <a:latin typeface="Book Antiqua" panose="02040602050305030304" pitchFamily="18" charset="0"/>
              </a:rPr>
              <a:t>13 år</a:t>
            </a:r>
          </a:p>
          <a:p>
            <a:r>
              <a:rPr lang="sv-SE" sz="1200" dirty="0">
                <a:latin typeface="Book Antiqua" panose="02040602050305030304" pitchFamily="18" charset="0"/>
              </a:rPr>
              <a:t> </a:t>
            </a:r>
          </a:p>
          <a:p>
            <a:r>
              <a:rPr lang="sv-SE" sz="1200" dirty="0">
                <a:latin typeface="Book Antiqua" panose="02040602050305030304" pitchFamily="18" charset="0"/>
              </a:rPr>
              <a:t>Att leda tonåringar är speciellt. Alla vet att det i denna åldern börjar hända mycket i kroppen så var </a:t>
            </a:r>
          </a:p>
          <a:p>
            <a:r>
              <a:rPr lang="sv-SE" sz="1200" dirty="0" smtClean="0">
                <a:latin typeface="Book Antiqua" panose="02040602050305030304" pitchFamily="18" charset="0"/>
              </a:rPr>
              <a:t>beredd </a:t>
            </a:r>
            <a:r>
              <a:rPr lang="sv-SE" sz="1200" dirty="0">
                <a:latin typeface="Book Antiqua" panose="02040602050305030304" pitchFamily="18" charset="0"/>
              </a:rPr>
              <a:t>på att saker som kan tyckas oviktiga blir stora händelser.</a:t>
            </a:r>
          </a:p>
          <a:p>
            <a:r>
              <a:rPr lang="sv-SE" sz="1200" dirty="0">
                <a:latin typeface="Book Antiqua" panose="02040602050305030304" pitchFamily="18" charset="0"/>
              </a:rPr>
              <a:t> </a:t>
            </a:r>
          </a:p>
          <a:p>
            <a:r>
              <a:rPr lang="sv-SE" sz="1200" b="1" u="sng" dirty="0">
                <a:latin typeface="Book Antiqua" panose="02040602050305030304" pitchFamily="18" charset="0"/>
              </a:rPr>
              <a:t>Du som ledare:</a:t>
            </a:r>
            <a:endParaRPr lang="sv-SE" sz="1200" b="1" dirty="0">
              <a:latin typeface="Book Antiqua" panose="02040602050305030304" pitchFamily="18" charset="0"/>
            </a:endParaRPr>
          </a:p>
          <a:p>
            <a:r>
              <a:rPr lang="sv-SE" sz="1200" dirty="0">
                <a:latin typeface="Book Antiqua" panose="02040602050305030304" pitchFamily="18" charset="0"/>
              </a:rPr>
              <a:t>Var extra noga med att motivera vad du gör, utan att blir till ”tjat”. </a:t>
            </a:r>
          </a:p>
          <a:p>
            <a:r>
              <a:rPr lang="sv-SE" sz="1200" dirty="0">
                <a:latin typeface="Book Antiqua" panose="02040602050305030304" pitchFamily="18" charset="0"/>
              </a:rPr>
              <a:t> </a:t>
            </a:r>
          </a:p>
          <a:p>
            <a:r>
              <a:rPr lang="sv-SE" sz="1200" b="1" u="sng" dirty="0">
                <a:latin typeface="Book Antiqua" panose="02040602050305030304" pitchFamily="18" charset="0"/>
              </a:rPr>
              <a:t>Viktiga träningsmoment:</a:t>
            </a:r>
            <a:endParaRPr lang="sv-SE" sz="1200" b="1" dirty="0">
              <a:latin typeface="Book Antiqua" panose="02040602050305030304" pitchFamily="18" charset="0"/>
            </a:endParaRPr>
          </a:p>
          <a:p>
            <a:pPr lvl="0"/>
            <a:r>
              <a:rPr lang="sv-SE" sz="1200" dirty="0">
                <a:latin typeface="Book Antiqua" panose="02040602050305030304" pitchFamily="18" charset="0"/>
              </a:rPr>
              <a:t>Taktik</a:t>
            </a:r>
          </a:p>
          <a:p>
            <a:pPr lvl="0"/>
            <a:r>
              <a:rPr lang="sv-SE" sz="1200" dirty="0">
                <a:latin typeface="Book Antiqua" panose="02040602050305030304" pitchFamily="18" charset="0"/>
              </a:rPr>
              <a:t>Direktskott/pass i rörelse</a:t>
            </a:r>
          </a:p>
          <a:p>
            <a:r>
              <a:rPr lang="sv-SE" sz="1200" dirty="0">
                <a:latin typeface="Book Antiqua" panose="02040602050305030304" pitchFamily="18" charset="0"/>
              </a:rPr>
              <a:t> </a:t>
            </a:r>
          </a:p>
          <a:p>
            <a:r>
              <a:rPr lang="sv-SE" sz="1200" b="1" u="sng" dirty="0" err="1">
                <a:latin typeface="Book Antiqua" panose="02040602050305030304" pitchFamily="18" charset="0"/>
              </a:rPr>
              <a:t>Fys</a:t>
            </a:r>
            <a:r>
              <a:rPr lang="sv-SE" sz="1200" b="1" dirty="0">
                <a:latin typeface="Book Antiqua" panose="02040602050305030304" pitchFamily="18" charset="0"/>
              </a:rPr>
              <a:t>:</a:t>
            </a:r>
          </a:p>
          <a:p>
            <a:pPr lvl="0"/>
            <a:r>
              <a:rPr lang="sv-SE" sz="1200" dirty="0">
                <a:latin typeface="Book Antiqua" panose="02040602050305030304" pitchFamily="18" charset="0"/>
              </a:rPr>
              <a:t>Rumsorientering</a:t>
            </a:r>
          </a:p>
          <a:p>
            <a:pPr lvl="0"/>
            <a:r>
              <a:rPr lang="sv-SE" sz="1200" dirty="0">
                <a:latin typeface="Book Antiqua" panose="02040602050305030304" pitchFamily="18" charset="0"/>
              </a:rPr>
              <a:t>Snabbhet</a:t>
            </a:r>
          </a:p>
          <a:p>
            <a:pPr lvl="0"/>
            <a:r>
              <a:rPr lang="sv-SE" sz="1200" dirty="0">
                <a:latin typeface="Book Antiqua" panose="02040602050305030304" pitchFamily="18" charset="0"/>
              </a:rPr>
              <a:t>Aerob kondition</a:t>
            </a:r>
          </a:p>
          <a:p>
            <a:r>
              <a:rPr lang="sv-SE" sz="1200" dirty="0">
                <a:latin typeface="Book Antiqua" panose="02040602050305030304" pitchFamily="18" charset="0"/>
              </a:rPr>
              <a:t> </a:t>
            </a:r>
          </a:p>
          <a:p>
            <a:r>
              <a:rPr lang="sv-SE" sz="1200" b="1" u="sng" dirty="0" smtClean="0">
                <a:latin typeface="Book Antiqua" panose="02040602050305030304" pitchFamily="18" charset="0"/>
              </a:rPr>
              <a:t>Uppvärmning </a:t>
            </a:r>
            <a:r>
              <a:rPr lang="sv-SE" sz="1200" b="1" u="sng" dirty="0">
                <a:latin typeface="Book Antiqua" panose="02040602050305030304" pitchFamily="18" charset="0"/>
              </a:rPr>
              <a:t>&amp; </a:t>
            </a:r>
            <a:r>
              <a:rPr lang="sv-SE" sz="1200" b="1" u="sng" dirty="0" smtClean="0">
                <a:latin typeface="Book Antiqua" panose="02040602050305030304" pitchFamily="18" charset="0"/>
              </a:rPr>
              <a:t>nedvarvning:</a:t>
            </a:r>
            <a:endParaRPr lang="sv-SE" sz="1200" b="1" dirty="0">
              <a:latin typeface="Book Antiqua" panose="02040602050305030304" pitchFamily="18" charset="0"/>
            </a:endParaRPr>
          </a:p>
          <a:p>
            <a:r>
              <a:rPr lang="sv-SE" sz="1200" dirty="0">
                <a:latin typeface="Book Antiqua" panose="02040602050305030304" pitchFamily="18" charset="0"/>
              </a:rPr>
              <a:t>Börja med löpning och ha sedan lite stretching</a:t>
            </a:r>
          </a:p>
          <a:p>
            <a:r>
              <a:rPr lang="sv-SE" sz="1200" dirty="0">
                <a:latin typeface="Book Antiqua" panose="02040602050305030304" pitchFamily="18" charset="0"/>
              </a:rPr>
              <a:t> </a:t>
            </a:r>
          </a:p>
          <a:p>
            <a:endParaRPr lang="sv-SE" sz="1200" dirty="0">
              <a:latin typeface="Book Antiqua" panose="02040602050305030304" pitchFamily="18" charset="0"/>
            </a:endParaRPr>
          </a:p>
        </p:txBody>
      </p:sp>
    </p:spTree>
    <p:extLst>
      <p:ext uri="{BB962C8B-B14F-4D97-AF65-F5344CB8AC3E}">
        <p14:creationId xmlns:p14="http://schemas.microsoft.com/office/powerpoint/2010/main" val="17252353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6" y="152245"/>
            <a:ext cx="4747953" cy="1325563"/>
          </a:xfrm>
        </p:spPr>
        <p:txBody>
          <a:bodyPr>
            <a:normAutofit/>
          </a:bodyPr>
          <a:lstStyle/>
          <a:p>
            <a:r>
              <a:rPr lang="sv-SE" sz="2800" dirty="0" smtClean="0">
                <a:solidFill>
                  <a:srgbClr val="990033"/>
                </a:solidFill>
                <a:latin typeface="Book Antiqua" panose="02040602050305030304" pitchFamily="18" charset="0"/>
              </a:rPr>
              <a:t>Syfte; Etablera anfall</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Likbent triangel 5"/>
          <p:cNvSpPr/>
          <p:nvPr/>
        </p:nvSpPr>
        <p:spPr>
          <a:xfrm>
            <a:off x="642910" y="414338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8" name="textruta 7"/>
          <p:cNvSpPr txBox="1"/>
          <p:nvPr/>
        </p:nvSpPr>
        <p:spPr>
          <a:xfrm>
            <a:off x="4714876" y="1508586"/>
            <a:ext cx="5110768" cy="4524315"/>
          </a:xfrm>
          <a:prstGeom prst="rect">
            <a:avLst/>
          </a:prstGeom>
          <a:noFill/>
        </p:spPr>
        <p:txBody>
          <a:bodyPr wrap="square" rtlCol="0">
            <a:spAutoFit/>
          </a:bodyPr>
          <a:lstStyle/>
          <a:p>
            <a:r>
              <a:rPr lang="sv-SE" sz="1600" dirty="0">
                <a:solidFill>
                  <a:srgbClr val="000000"/>
                </a:solidFill>
                <a:latin typeface="Book Antiqua" panose="02040602050305030304" pitchFamily="18" charset="0"/>
              </a:rPr>
              <a:t>1. Övningen består av tre lag som spelar i två av tre zoner.  Där mittzonen är en zon där försvararna kan ”vila”.</a:t>
            </a:r>
          </a:p>
          <a:p>
            <a:r>
              <a:rPr lang="sv-SE" sz="1600" dirty="0">
                <a:solidFill>
                  <a:srgbClr val="000000"/>
                </a:solidFill>
                <a:latin typeface="Book Antiqua" panose="02040602050305030304" pitchFamily="18" charset="0"/>
              </a:rPr>
              <a:t>Spelet börjar med att man spelar 5 mot 2 i en </a:t>
            </a:r>
            <a:r>
              <a:rPr lang="sv-SE" sz="1600" dirty="0" smtClean="0">
                <a:solidFill>
                  <a:srgbClr val="000000"/>
                </a:solidFill>
                <a:latin typeface="Book Antiqua" panose="02040602050305030304" pitchFamily="18" charset="0"/>
              </a:rPr>
              <a:t>zon</a:t>
            </a:r>
            <a:r>
              <a:rPr lang="sv-SE" sz="1600" dirty="0">
                <a:solidFill>
                  <a:srgbClr val="000000"/>
                </a:solidFill>
                <a:latin typeface="Book Antiqua" panose="02040602050305030304" pitchFamily="18" charset="0"/>
              </a:rPr>
              <a:t>.  När de fem anfallarna har passat bollen fem gånger så kommer det in ännu en försvarare. Det är även efter denna femte pass som  anfallarna får göra mål. </a:t>
            </a:r>
          </a:p>
          <a:p>
            <a:r>
              <a:rPr lang="sv-SE" sz="1600" dirty="0">
                <a:solidFill>
                  <a:srgbClr val="000000"/>
                </a:solidFill>
                <a:latin typeface="Book Antiqua" panose="02040602050305030304" pitchFamily="18" charset="0"/>
              </a:rPr>
              <a:t>Går bollen över sargen är det inslag åt de lag som inte slagit ut bollen och om målvakten tar den får </a:t>
            </a:r>
            <a:r>
              <a:rPr lang="sv-SE" sz="1600" dirty="0" smtClean="0">
                <a:solidFill>
                  <a:srgbClr val="000000"/>
                </a:solidFill>
                <a:latin typeface="Book Antiqua" panose="02040602050305030304" pitchFamily="18" charset="0"/>
              </a:rPr>
              <a:t>han/hon </a:t>
            </a:r>
            <a:r>
              <a:rPr lang="sv-SE" sz="1600" dirty="0">
                <a:solidFill>
                  <a:srgbClr val="000000"/>
                </a:solidFill>
                <a:latin typeface="Book Antiqua" panose="02040602050305030304" pitchFamily="18" charset="0"/>
              </a:rPr>
              <a:t>kasta den mot andra sidan/mittzonen. </a:t>
            </a:r>
          </a:p>
          <a:p>
            <a:r>
              <a:rPr lang="sv-SE" sz="1600" dirty="0">
                <a:solidFill>
                  <a:srgbClr val="000000"/>
                </a:solidFill>
                <a:latin typeface="Book Antiqua" panose="02040602050305030304" pitchFamily="18" charset="0"/>
              </a:rPr>
              <a:t>Om försvararna skulle ta bollen så försöker de slå över den till andra sidan där avbytarna i mitten går in och försvarar. Det lag som först gjort tre mål får gå in i mitten.</a:t>
            </a:r>
          </a:p>
          <a:p>
            <a:r>
              <a:rPr lang="sv-SE" sz="1600" dirty="0">
                <a:solidFill>
                  <a:srgbClr val="000000"/>
                </a:solidFill>
                <a:latin typeface="Book Antiqua" panose="02040602050305030304" pitchFamily="18" charset="0"/>
              </a:rPr>
              <a:t>Man kan anpassa antalet spelare efter vad man tycker är lämpligt.</a:t>
            </a:r>
          </a:p>
          <a:p>
            <a:r>
              <a:rPr lang="sv-SE" sz="1600" dirty="0">
                <a:solidFill>
                  <a:srgbClr val="000000"/>
                </a:solidFill>
                <a:latin typeface="Book Antiqua" panose="02040602050305030304" pitchFamily="18" charset="0"/>
              </a:rPr>
              <a:t>Det är även kul att ha som tävling ex. vilket lag gör mest mål på de </a:t>
            </a:r>
            <a:r>
              <a:rPr lang="sv-SE" sz="1600" dirty="0" smtClean="0">
                <a:solidFill>
                  <a:srgbClr val="000000"/>
                </a:solidFill>
                <a:latin typeface="Book Antiqua" panose="02040602050305030304" pitchFamily="18" charset="0"/>
              </a:rPr>
              <a:t>15 minuter </a:t>
            </a:r>
            <a:r>
              <a:rPr lang="sv-SE" sz="1600" dirty="0">
                <a:solidFill>
                  <a:srgbClr val="000000"/>
                </a:solidFill>
                <a:latin typeface="Book Antiqua" panose="02040602050305030304" pitchFamily="18" charset="0"/>
              </a:rPr>
              <a:t>vi kör övningen?</a:t>
            </a:r>
          </a:p>
        </p:txBody>
      </p:sp>
      <p:sp>
        <p:nvSpPr>
          <p:cNvPr id="9" name="Multiplicera 8"/>
          <p:cNvSpPr/>
          <p:nvPr/>
        </p:nvSpPr>
        <p:spPr>
          <a:xfrm flipV="1">
            <a:off x="1214414" y="8572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Multiplicera 9"/>
          <p:cNvSpPr/>
          <p:nvPr/>
        </p:nvSpPr>
        <p:spPr>
          <a:xfrm flipV="1">
            <a:off x="3714744" y="150017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857224" y="18573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Likbent triangel 11"/>
          <p:cNvSpPr/>
          <p:nvPr/>
        </p:nvSpPr>
        <p:spPr>
          <a:xfrm>
            <a:off x="642910" y="257174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3" name="Likbent triangel 12"/>
          <p:cNvSpPr/>
          <p:nvPr/>
        </p:nvSpPr>
        <p:spPr>
          <a:xfrm>
            <a:off x="4214810" y="264318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Ellips 13"/>
          <p:cNvSpPr/>
          <p:nvPr/>
        </p:nvSpPr>
        <p:spPr>
          <a:xfrm flipH="1">
            <a:off x="1000100" y="185736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Likbent triangel 14"/>
          <p:cNvSpPr/>
          <p:nvPr/>
        </p:nvSpPr>
        <p:spPr>
          <a:xfrm>
            <a:off x="4071934" y="421481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Multiplicera 15"/>
          <p:cNvSpPr/>
          <p:nvPr/>
        </p:nvSpPr>
        <p:spPr>
          <a:xfrm flipV="1">
            <a:off x="1357290" y="44291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Ellips 15"/>
          <p:cNvSpPr/>
          <p:nvPr/>
        </p:nvSpPr>
        <p:spPr>
          <a:xfrm>
            <a:off x="2500298" y="128586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Ellips 15"/>
          <p:cNvSpPr/>
          <p:nvPr/>
        </p:nvSpPr>
        <p:spPr>
          <a:xfrm>
            <a:off x="1500166" y="171448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Ellips 15"/>
          <p:cNvSpPr/>
          <p:nvPr/>
        </p:nvSpPr>
        <p:spPr>
          <a:xfrm>
            <a:off x="1428728" y="285749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0" name="Ellips 15"/>
          <p:cNvSpPr/>
          <p:nvPr/>
        </p:nvSpPr>
        <p:spPr>
          <a:xfrm>
            <a:off x="2857488" y="285749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1" name="Ellips 15"/>
          <p:cNvSpPr/>
          <p:nvPr/>
        </p:nvSpPr>
        <p:spPr>
          <a:xfrm>
            <a:off x="1357290" y="4500570"/>
            <a:ext cx="214314" cy="214314"/>
          </a:xfrm>
          <a:prstGeom prst="ellipse">
            <a:avLst/>
          </a:prstGeom>
          <a:solidFill>
            <a:schemeClr val="lt1">
              <a:alpha val="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2" name="Ellips 15"/>
          <p:cNvSpPr/>
          <p:nvPr/>
        </p:nvSpPr>
        <p:spPr>
          <a:xfrm>
            <a:off x="3000364" y="4572008"/>
            <a:ext cx="214314" cy="214314"/>
          </a:xfrm>
          <a:prstGeom prst="ellipse">
            <a:avLst/>
          </a:prstGeom>
          <a:solidFill>
            <a:schemeClr val="lt1">
              <a:alpha val="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3" name="Ellips 15"/>
          <p:cNvSpPr/>
          <p:nvPr/>
        </p:nvSpPr>
        <p:spPr>
          <a:xfrm>
            <a:off x="785786" y="5286388"/>
            <a:ext cx="214314" cy="214314"/>
          </a:xfrm>
          <a:prstGeom prst="ellipse">
            <a:avLst/>
          </a:prstGeom>
          <a:solidFill>
            <a:schemeClr val="lt1">
              <a:alpha val="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4" name="Ellips 15"/>
          <p:cNvSpPr/>
          <p:nvPr/>
        </p:nvSpPr>
        <p:spPr>
          <a:xfrm>
            <a:off x="3786182" y="6072206"/>
            <a:ext cx="214314" cy="214314"/>
          </a:xfrm>
          <a:prstGeom prst="ellipse">
            <a:avLst/>
          </a:prstGeom>
          <a:solidFill>
            <a:schemeClr val="lt1">
              <a:alpha val="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5" name="Multiplicera 11"/>
          <p:cNvSpPr/>
          <p:nvPr/>
        </p:nvSpPr>
        <p:spPr>
          <a:xfrm flipV="1">
            <a:off x="3000364" y="45005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11"/>
          <p:cNvSpPr/>
          <p:nvPr/>
        </p:nvSpPr>
        <p:spPr>
          <a:xfrm flipV="1">
            <a:off x="3786182" y="60007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Multiplicera 11"/>
          <p:cNvSpPr/>
          <p:nvPr/>
        </p:nvSpPr>
        <p:spPr>
          <a:xfrm flipV="1">
            <a:off x="785786" y="52149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8" name="Multiplicera 10"/>
          <p:cNvSpPr/>
          <p:nvPr/>
        </p:nvSpPr>
        <p:spPr>
          <a:xfrm flipV="1">
            <a:off x="3786182" y="22145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9" name="Multiplicera 10"/>
          <p:cNvSpPr/>
          <p:nvPr/>
        </p:nvSpPr>
        <p:spPr>
          <a:xfrm flipV="1">
            <a:off x="1643042"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0" name="Ellips 15"/>
          <p:cNvSpPr/>
          <p:nvPr/>
        </p:nvSpPr>
        <p:spPr>
          <a:xfrm>
            <a:off x="2357422" y="5715016"/>
            <a:ext cx="214314" cy="214314"/>
          </a:xfrm>
          <a:prstGeom prst="ellipse">
            <a:avLst/>
          </a:prstGeom>
          <a:solidFill>
            <a:schemeClr val="lt1">
              <a:alpha val="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1" name="Multiplicera 10"/>
          <p:cNvSpPr/>
          <p:nvPr/>
        </p:nvSpPr>
        <p:spPr>
          <a:xfrm flipV="1">
            <a:off x="2357422" y="564357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2" name="Ellips 15"/>
          <p:cNvSpPr/>
          <p:nvPr/>
        </p:nvSpPr>
        <p:spPr>
          <a:xfrm>
            <a:off x="2214546" y="364331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Tree>
    <p:extLst>
      <p:ext uri="{BB962C8B-B14F-4D97-AF65-F5344CB8AC3E}">
        <p14:creationId xmlns:p14="http://schemas.microsoft.com/office/powerpoint/2010/main" val="329773907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6" y="152245"/>
            <a:ext cx="5160644" cy="1325563"/>
          </a:xfrm>
        </p:spPr>
        <p:txBody>
          <a:bodyPr>
            <a:normAutofit/>
          </a:bodyPr>
          <a:lstStyle/>
          <a:p>
            <a:r>
              <a:rPr lang="sv-SE" sz="2800" dirty="0" smtClean="0">
                <a:solidFill>
                  <a:srgbClr val="990033"/>
                </a:solidFill>
                <a:latin typeface="Book Antiqua" panose="02040602050305030304" pitchFamily="18" charset="0"/>
              </a:rPr>
              <a:t>Syfte; Bollkontroll/direktskott</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428596"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36531" y="1590247"/>
            <a:ext cx="4390844" cy="1354217"/>
          </a:xfrm>
          <a:prstGeom prst="rect">
            <a:avLst/>
          </a:prstGeom>
          <a:noFill/>
        </p:spPr>
        <p:txBody>
          <a:bodyPr wrap="square" rtlCol="0">
            <a:spAutoFit/>
          </a:bodyPr>
          <a:lstStyle/>
          <a:p>
            <a:r>
              <a:rPr lang="sv-SE" sz="1600" dirty="0">
                <a:latin typeface="Book Antiqua" panose="02040602050305030304" pitchFamily="18" charset="0"/>
              </a:rPr>
              <a:t>1.  A rycker uppåt i banan. B passar till A och springer med full fart snett över banan. A Rör sig genom hinderbanan och passar sedan till B som skjuter.</a:t>
            </a:r>
          </a:p>
          <a:p>
            <a:pPr lvl="0"/>
            <a:endParaRPr lang="sv-SE" dirty="0">
              <a:solidFill>
                <a:schemeClr val="bg1">
                  <a:lumMod val="50000"/>
                </a:schemeClr>
              </a:solidFill>
              <a:latin typeface="Book Antiqua" panose="02040602050305030304" pitchFamily="18" charset="0"/>
            </a:endParaRPr>
          </a:p>
        </p:txBody>
      </p:sp>
      <p:sp>
        <p:nvSpPr>
          <p:cNvPr id="8" name="Likbent triangel 7"/>
          <p:cNvSpPr/>
          <p:nvPr/>
        </p:nvSpPr>
        <p:spPr>
          <a:xfrm>
            <a:off x="2143108"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9" name="Bildobjekt 8" descr="Skott.png"/>
          <p:cNvPicPr>
            <a:picLocks noChangeAspect="1"/>
          </p:cNvPicPr>
          <p:nvPr/>
        </p:nvPicPr>
        <p:blipFill>
          <a:blip r:embed="rId4" cstate="print"/>
          <a:stretch>
            <a:fillRect/>
          </a:stretch>
        </p:blipFill>
        <p:spPr>
          <a:xfrm rot="11734612">
            <a:off x="2776229" y="5177772"/>
            <a:ext cx="324000" cy="503234"/>
          </a:xfrm>
          <a:prstGeom prst="rect">
            <a:avLst/>
          </a:prstGeom>
        </p:spPr>
      </p:pic>
      <p:pic>
        <p:nvPicPr>
          <p:cNvPr id="10" name="Bildobjekt 9" descr="Boll.png"/>
          <p:cNvPicPr>
            <a:picLocks noChangeAspect="1"/>
          </p:cNvPicPr>
          <p:nvPr/>
        </p:nvPicPr>
        <p:blipFill>
          <a:blip r:embed="rId5" cstate="print"/>
          <a:stretch>
            <a:fillRect/>
          </a:stretch>
        </p:blipFill>
        <p:spPr>
          <a:xfrm>
            <a:off x="1071538" y="3071810"/>
            <a:ext cx="60955" cy="85337"/>
          </a:xfrm>
          <a:prstGeom prst="rect">
            <a:avLst/>
          </a:prstGeom>
        </p:spPr>
      </p:pic>
      <p:sp>
        <p:nvSpPr>
          <p:cNvPr id="11" name="Multiplicera 10"/>
          <p:cNvSpPr/>
          <p:nvPr/>
        </p:nvSpPr>
        <p:spPr>
          <a:xfrm flipV="1">
            <a:off x="714348" y="271462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2214546" y="19288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3" name="Bildobjekt 12" descr="Boll.png"/>
          <p:cNvPicPr>
            <a:picLocks noChangeAspect="1"/>
          </p:cNvPicPr>
          <p:nvPr/>
        </p:nvPicPr>
        <p:blipFill>
          <a:blip r:embed="rId5" cstate="print"/>
          <a:stretch>
            <a:fillRect/>
          </a:stretch>
        </p:blipFill>
        <p:spPr>
          <a:xfrm>
            <a:off x="928662" y="2857496"/>
            <a:ext cx="60955" cy="85337"/>
          </a:xfrm>
          <a:prstGeom prst="rect">
            <a:avLst/>
          </a:prstGeom>
        </p:spPr>
      </p:pic>
      <p:sp>
        <p:nvSpPr>
          <p:cNvPr id="14" name="Likbent triangel 13"/>
          <p:cNvSpPr/>
          <p:nvPr/>
        </p:nvSpPr>
        <p:spPr>
          <a:xfrm>
            <a:off x="2357422" y="221455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Multiplicera 14"/>
          <p:cNvSpPr/>
          <p:nvPr/>
        </p:nvSpPr>
        <p:spPr>
          <a:xfrm flipV="1">
            <a:off x="2500298" y="150017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2285984" y="171448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Multiplicera 16"/>
          <p:cNvSpPr/>
          <p:nvPr/>
        </p:nvSpPr>
        <p:spPr>
          <a:xfrm flipV="1">
            <a:off x="857224" y="292893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Multiplicera 17"/>
          <p:cNvSpPr/>
          <p:nvPr/>
        </p:nvSpPr>
        <p:spPr>
          <a:xfrm flipV="1">
            <a:off x="642910" y="25003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9" name="Bildobjekt 18" descr="Boll.png"/>
          <p:cNvPicPr>
            <a:picLocks noChangeAspect="1"/>
          </p:cNvPicPr>
          <p:nvPr/>
        </p:nvPicPr>
        <p:blipFill>
          <a:blip r:embed="rId5" cstate="print"/>
          <a:stretch>
            <a:fillRect/>
          </a:stretch>
        </p:blipFill>
        <p:spPr>
          <a:xfrm>
            <a:off x="928662" y="2643182"/>
            <a:ext cx="60955" cy="85337"/>
          </a:xfrm>
          <a:prstGeom prst="rect">
            <a:avLst/>
          </a:prstGeom>
        </p:spPr>
      </p:pic>
      <p:pic>
        <p:nvPicPr>
          <p:cNvPr id="20" name="Bildobjekt 19" descr="Boll.png"/>
          <p:cNvPicPr>
            <a:picLocks noChangeAspect="1"/>
          </p:cNvPicPr>
          <p:nvPr/>
        </p:nvPicPr>
        <p:blipFill>
          <a:blip r:embed="rId5" cstate="print"/>
          <a:stretch>
            <a:fillRect/>
          </a:stretch>
        </p:blipFill>
        <p:spPr>
          <a:xfrm>
            <a:off x="1071538" y="2928934"/>
            <a:ext cx="60955" cy="85337"/>
          </a:xfrm>
          <a:prstGeom prst="rect">
            <a:avLst/>
          </a:prstGeom>
        </p:spPr>
      </p:pic>
      <p:pic>
        <p:nvPicPr>
          <p:cNvPr id="21" name="Bildobjekt 20" descr="Boll.png"/>
          <p:cNvPicPr>
            <a:picLocks noChangeAspect="1"/>
          </p:cNvPicPr>
          <p:nvPr/>
        </p:nvPicPr>
        <p:blipFill>
          <a:blip r:embed="rId5" cstate="print"/>
          <a:stretch>
            <a:fillRect/>
          </a:stretch>
        </p:blipFill>
        <p:spPr>
          <a:xfrm>
            <a:off x="1000100" y="2786058"/>
            <a:ext cx="60955" cy="85337"/>
          </a:xfrm>
          <a:prstGeom prst="rect">
            <a:avLst/>
          </a:prstGeom>
        </p:spPr>
      </p:pic>
      <p:pic>
        <p:nvPicPr>
          <p:cNvPr id="22" name="Bildobjekt 21" descr="Boll.png"/>
          <p:cNvPicPr>
            <a:picLocks noChangeAspect="1"/>
          </p:cNvPicPr>
          <p:nvPr/>
        </p:nvPicPr>
        <p:blipFill>
          <a:blip r:embed="rId5" cstate="print"/>
          <a:stretch>
            <a:fillRect/>
          </a:stretch>
        </p:blipFill>
        <p:spPr>
          <a:xfrm>
            <a:off x="1071538" y="2571744"/>
            <a:ext cx="60955" cy="85337"/>
          </a:xfrm>
          <a:prstGeom prst="rect">
            <a:avLst/>
          </a:prstGeom>
        </p:spPr>
      </p:pic>
      <p:sp>
        <p:nvSpPr>
          <p:cNvPr id="23" name="Likbent triangel 22"/>
          <p:cNvSpPr/>
          <p:nvPr/>
        </p:nvSpPr>
        <p:spPr>
          <a:xfrm>
            <a:off x="2143108" y="342900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4" name="Likbent triangel 23"/>
          <p:cNvSpPr/>
          <p:nvPr/>
        </p:nvSpPr>
        <p:spPr>
          <a:xfrm>
            <a:off x="2357422" y="364331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5" name="Likbent triangel 24"/>
          <p:cNvSpPr/>
          <p:nvPr/>
        </p:nvSpPr>
        <p:spPr>
          <a:xfrm>
            <a:off x="2357422" y="392906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26" name="Rak pil 25"/>
          <p:cNvCxnSpPr/>
          <p:nvPr/>
        </p:nvCxnSpPr>
        <p:spPr>
          <a:xfrm rot="5400000">
            <a:off x="2000232" y="2571744"/>
            <a:ext cx="42862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7" name="Rak 26"/>
          <p:cNvCxnSpPr/>
          <p:nvPr/>
        </p:nvCxnSpPr>
        <p:spPr>
          <a:xfrm flipV="1">
            <a:off x="1214414" y="3000372"/>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28" name="Rak 27"/>
          <p:cNvCxnSpPr/>
          <p:nvPr/>
        </p:nvCxnSpPr>
        <p:spPr>
          <a:xfrm flipV="1">
            <a:off x="1571604" y="2928934"/>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29" name="Rak 28"/>
          <p:cNvCxnSpPr/>
          <p:nvPr/>
        </p:nvCxnSpPr>
        <p:spPr>
          <a:xfrm flipV="1">
            <a:off x="1928794" y="2786058"/>
            <a:ext cx="285752" cy="71438"/>
          </a:xfrm>
          <a:prstGeom prst="line">
            <a:avLst/>
          </a:prstGeom>
        </p:spPr>
        <p:style>
          <a:lnRef idx="1">
            <a:schemeClr val="dk1"/>
          </a:lnRef>
          <a:fillRef idx="0">
            <a:schemeClr val="dk1"/>
          </a:fillRef>
          <a:effectRef idx="0">
            <a:schemeClr val="dk1"/>
          </a:effectRef>
          <a:fontRef idx="minor">
            <a:schemeClr val="tx1"/>
          </a:fontRef>
        </p:style>
      </p:cxnSp>
      <p:sp>
        <p:nvSpPr>
          <p:cNvPr id="30" name="Frihandsfigur 29"/>
          <p:cNvSpPr/>
          <p:nvPr/>
        </p:nvSpPr>
        <p:spPr>
          <a:xfrm>
            <a:off x="2049888" y="2884868"/>
            <a:ext cx="553790" cy="1429555"/>
          </a:xfrm>
          <a:custGeom>
            <a:avLst/>
            <a:gdLst>
              <a:gd name="connsiteX0" fmla="*/ 216794 w 553790"/>
              <a:gd name="connsiteY0" fmla="*/ 0 h 1429555"/>
              <a:gd name="connsiteX1" fmla="*/ 281188 w 553790"/>
              <a:gd name="connsiteY1" fmla="*/ 193183 h 1429555"/>
              <a:gd name="connsiteX2" fmla="*/ 281188 w 553790"/>
              <a:gd name="connsiteY2" fmla="*/ 412124 h 1429555"/>
              <a:gd name="connsiteX3" fmla="*/ 216794 w 553790"/>
              <a:gd name="connsiteY3" fmla="*/ 489397 h 1429555"/>
              <a:gd name="connsiteX4" fmla="*/ 126642 w 553790"/>
              <a:gd name="connsiteY4" fmla="*/ 515155 h 1429555"/>
              <a:gd name="connsiteX5" fmla="*/ 75126 w 553790"/>
              <a:gd name="connsiteY5" fmla="*/ 566670 h 1429555"/>
              <a:gd name="connsiteX6" fmla="*/ 10732 w 553790"/>
              <a:gd name="connsiteY6" fmla="*/ 656822 h 1429555"/>
              <a:gd name="connsiteX7" fmla="*/ 10732 w 553790"/>
              <a:gd name="connsiteY7" fmla="*/ 708338 h 1429555"/>
              <a:gd name="connsiteX8" fmla="*/ 75126 w 553790"/>
              <a:gd name="connsiteY8" fmla="*/ 772732 h 1429555"/>
              <a:gd name="connsiteX9" fmla="*/ 152399 w 553790"/>
              <a:gd name="connsiteY9" fmla="*/ 772732 h 1429555"/>
              <a:gd name="connsiteX10" fmla="*/ 371340 w 553790"/>
              <a:gd name="connsiteY10" fmla="*/ 734095 h 1429555"/>
              <a:gd name="connsiteX11" fmla="*/ 500129 w 553790"/>
              <a:gd name="connsiteY11" fmla="*/ 721217 h 1429555"/>
              <a:gd name="connsiteX12" fmla="*/ 551644 w 553790"/>
              <a:gd name="connsiteY12" fmla="*/ 837126 h 1429555"/>
              <a:gd name="connsiteX13" fmla="*/ 513008 w 553790"/>
              <a:gd name="connsiteY13" fmla="*/ 965915 h 1429555"/>
              <a:gd name="connsiteX14" fmla="*/ 435735 w 553790"/>
              <a:gd name="connsiteY14" fmla="*/ 1017431 h 1429555"/>
              <a:gd name="connsiteX15" fmla="*/ 332704 w 553790"/>
              <a:gd name="connsiteY15" fmla="*/ 1056067 h 1429555"/>
              <a:gd name="connsiteX16" fmla="*/ 229673 w 553790"/>
              <a:gd name="connsiteY16" fmla="*/ 1120462 h 1429555"/>
              <a:gd name="connsiteX17" fmla="*/ 178157 w 553790"/>
              <a:gd name="connsiteY17" fmla="*/ 1197735 h 1429555"/>
              <a:gd name="connsiteX18" fmla="*/ 88005 w 553790"/>
              <a:gd name="connsiteY18" fmla="*/ 1300766 h 1429555"/>
              <a:gd name="connsiteX19" fmla="*/ 49368 w 553790"/>
              <a:gd name="connsiteY19" fmla="*/ 1429555 h 1429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553790" h="1429555">
                <a:moveTo>
                  <a:pt x="216794" y="0"/>
                </a:moveTo>
                <a:cubicBezTo>
                  <a:pt x="243625" y="62248"/>
                  <a:pt x="270456" y="124496"/>
                  <a:pt x="281188" y="193183"/>
                </a:cubicBezTo>
                <a:cubicBezTo>
                  <a:pt x="291920" y="261870"/>
                  <a:pt x="291920" y="362755"/>
                  <a:pt x="281188" y="412124"/>
                </a:cubicBezTo>
                <a:cubicBezTo>
                  <a:pt x="270456" y="461493"/>
                  <a:pt x="242552" y="472225"/>
                  <a:pt x="216794" y="489397"/>
                </a:cubicBezTo>
                <a:cubicBezTo>
                  <a:pt x="191036" y="506569"/>
                  <a:pt x="150253" y="502276"/>
                  <a:pt x="126642" y="515155"/>
                </a:cubicBezTo>
                <a:cubicBezTo>
                  <a:pt x="103031" y="528034"/>
                  <a:pt x="94444" y="543059"/>
                  <a:pt x="75126" y="566670"/>
                </a:cubicBezTo>
                <a:cubicBezTo>
                  <a:pt x="55808" y="590281"/>
                  <a:pt x="21464" y="633211"/>
                  <a:pt x="10732" y="656822"/>
                </a:cubicBezTo>
                <a:cubicBezTo>
                  <a:pt x="0" y="680433"/>
                  <a:pt x="0" y="689020"/>
                  <a:pt x="10732" y="708338"/>
                </a:cubicBezTo>
                <a:cubicBezTo>
                  <a:pt x="21464" y="727656"/>
                  <a:pt x="51515" y="762000"/>
                  <a:pt x="75126" y="772732"/>
                </a:cubicBezTo>
                <a:cubicBezTo>
                  <a:pt x="98737" y="783464"/>
                  <a:pt x="103030" y="779171"/>
                  <a:pt x="152399" y="772732"/>
                </a:cubicBezTo>
                <a:cubicBezTo>
                  <a:pt x="201768" y="766293"/>
                  <a:pt x="313385" y="742681"/>
                  <a:pt x="371340" y="734095"/>
                </a:cubicBezTo>
                <a:cubicBezTo>
                  <a:pt x="429295" y="725509"/>
                  <a:pt x="470078" y="704045"/>
                  <a:pt x="500129" y="721217"/>
                </a:cubicBezTo>
                <a:cubicBezTo>
                  <a:pt x="530180" y="738389"/>
                  <a:pt x="549498" y="796343"/>
                  <a:pt x="551644" y="837126"/>
                </a:cubicBezTo>
                <a:cubicBezTo>
                  <a:pt x="553790" y="877909"/>
                  <a:pt x="532326" y="935864"/>
                  <a:pt x="513008" y="965915"/>
                </a:cubicBezTo>
                <a:cubicBezTo>
                  <a:pt x="493690" y="995966"/>
                  <a:pt x="465786" y="1002406"/>
                  <a:pt x="435735" y="1017431"/>
                </a:cubicBezTo>
                <a:cubicBezTo>
                  <a:pt x="405684" y="1032456"/>
                  <a:pt x="367048" y="1038895"/>
                  <a:pt x="332704" y="1056067"/>
                </a:cubicBezTo>
                <a:cubicBezTo>
                  <a:pt x="298360" y="1073239"/>
                  <a:pt x="255431" y="1096851"/>
                  <a:pt x="229673" y="1120462"/>
                </a:cubicBezTo>
                <a:cubicBezTo>
                  <a:pt x="203915" y="1144073"/>
                  <a:pt x="201768" y="1167684"/>
                  <a:pt x="178157" y="1197735"/>
                </a:cubicBezTo>
                <a:cubicBezTo>
                  <a:pt x="154546" y="1227786"/>
                  <a:pt x="109470" y="1262129"/>
                  <a:pt x="88005" y="1300766"/>
                </a:cubicBezTo>
                <a:cubicBezTo>
                  <a:pt x="66540" y="1339403"/>
                  <a:pt x="57954" y="1384479"/>
                  <a:pt x="49368" y="1429555"/>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31" name="Rak 30"/>
          <p:cNvCxnSpPr/>
          <p:nvPr/>
        </p:nvCxnSpPr>
        <p:spPr>
          <a:xfrm rot="16200000" flipH="1">
            <a:off x="2143108" y="4357694"/>
            <a:ext cx="214314" cy="214314"/>
          </a:xfrm>
          <a:prstGeom prst="line">
            <a:avLst/>
          </a:prstGeom>
        </p:spPr>
        <p:style>
          <a:lnRef idx="1">
            <a:schemeClr val="dk1"/>
          </a:lnRef>
          <a:fillRef idx="0">
            <a:schemeClr val="dk1"/>
          </a:fillRef>
          <a:effectRef idx="0">
            <a:schemeClr val="dk1"/>
          </a:effectRef>
          <a:fontRef idx="minor">
            <a:schemeClr val="tx1"/>
          </a:fontRef>
        </p:style>
      </p:cxnSp>
      <p:cxnSp>
        <p:nvCxnSpPr>
          <p:cNvPr id="32" name="Rak 31"/>
          <p:cNvCxnSpPr/>
          <p:nvPr/>
        </p:nvCxnSpPr>
        <p:spPr>
          <a:xfrm rot="16200000" flipH="1">
            <a:off x="2428860" y="4643446"/>
            <a:ext cx="214314" cy="214314"/>
          </a:xfrm>
          <a:prstGeom prst="line">
            <a:avLst/>
          </a:prstGeom>
        </p:spPr>
        <p:style>
          <a:lnRef idx="1">
            <a:schemeClr val="dk1"/>
          </a:lnRef>
          <a:fillRef idx="0">
            <a:schemeClr val="dk1"/>
          </a:fillRef>
          <a:effectRef idx="0">
            <a:schemeClr val="dk1"/>
          </a:effectRef>
          <a:fontRef idx="minor">
            <a:schemeClr val="tx1"/>
          </a:fontRef>
        </p:style>
      </p:cxnSp>
      <p:cxnSp>
        <p:nvCxnSpPr>
          <p:cNvPr id="33" name="Rak 32"/>
          <p:cNvCxnSpPr/>
          <p:nvPr/>
        </p:nvCxnSpPr>
        <p:spPr>
          <a:xfrm rot="16200000" flipH="1">
            <a:off x="2786050" y="5000636"/>
            <a:ext cx="214314" cy="214314"/>
          </a:xfrm>
          <a:prstGeom prst="line">
            <a:avLst/>
          </a:prstGeom>
        </p:spPr>
        <p:style>
          <a:lnRef idx="1">
            <a:schemeClr val="dk1"/>
          </a:lnRef>
          <a:fillRef idx="0">
            <a:schemeClr val="dk1"/>
          </a:fillRef>
          <a:effectRef idx="0">
            <a:schemeClr val="dk1"/>
          </a:effectRef>
          <a:fontRef idx="minor">
            <a:schemeClr val="tx1"/>
          </a:fontRef>
        </p:style>
      </p:cxnSp>
      <p:cxnSp>
        <p:nvCxnSpPr>
          <p:cNvPr id="34" name="Rak pil 33"/>
          <p:cNvCxnSpPr/>
          <p:nvPr/>
        </p:nvCxnSpPr>
        <p:spPr>
          <a:xfrm>
            <a:off x="1071538" y="3286124"/>
            <a:ext cx="2071702" cy="18573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5" name="textruta 34"/>
          <p:cNvSpPr txBox="1"/>
          <p:nvPr/>
        </p:nvSpPr>
        <p:spPr>
          <a:xfrm>
            <a:off x="571472" y="3071810"/>
            <a:ext cx="300082" cy="338554"/>
          </a:xfrm>
          <a:prstGeom prst="rect">
            <a:avLst/>
          </a:prstGeom>
          <a:noFill/>
        </p:spPr>
        <p:txBody>
          <a:bodyPr wrap="none" rtlCol="0">
            <a:spAutoFit/>
          </a:bodyPr>
          <a:lstStyle/>
          <a:p>
            <a:r>
              <a:rPr lang="sv-SE" sz="1600" b="1" dirty="0"/>
              <a:t>B</a:t>
            </a:r>
          </a:p>
        </p:txBody>
      </p:sp>
      <p:sp>
        <p:nvSpPr>
          <p:cNvPr id="36" name="textruta 35"/>
          <p:cNvSpPr txBox="1"/>
          <p:nvPr/>
        </p:nvSpPr>
        <p:spPr>
          <a:xfrm>
            <a:off x="2428860" y="1928802"/>
            <a:ext cx="309700" cy="338554"/>
          </a:xfrm>
          <a:prstGeom prst="rect">
            <a:avLst/>
          </a:prstGeom>
          <a:noFill/>
        </p:spPr>
        <p:txBody>
          <a:bodyPr wrap="none" rtlCol="0">
            <a:spAutoFit/>
          </a:bodyPr>
          <a:lstStyle/>
          <a:p>
            <a:r>
              <a:rPr lang="sv-SE" sz="1600" b="1" dirty="0"/>
              <a:t>A</a:t>
            </a:r>
          </a:p>
        </p:txBody>
      </p:sp>
    </p:spTree>
    <p:extLst>
      <p:ext uri="{BB962C8B-B14F-4D97-AF65-F5344CB8AC3E}">
        <p14:creationId xmlns:p14="http://schemas.microsoft.com/office/powerpoint/2010/main" val="152926920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6" y="152245"/>
            <a:ext cx="5160644" cy="1325563"/>
          </a:xfrm>
        </p:spPr>
        <p:txBody>
          <a:bodyPr>
            <a:normAutofit/>
          </a:bodyPr>
          <a:lstStyle/>
          <a:p>
            <a:r>
              <a:rPr lang="sv-SE" sz="2800" dirty="0" smtClean="0">
                <a:solidFill>
                  <a:srgbClr val="990033"/>
                </a:solidFill>
                <a:latin typeface="Book Antiqua" panose="02040602050305030304" pitchFamily="18" charset="0"/>
              </a:rPr>
              <a:t>Syfte; Skott i fart/direktskott</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6" y="1438325"/>
            <a:ext cx="4780824" cy="1846659"/>
          </a:xfrm>
          <a:prstGeom prst="rect">
            <a:avLst/>
          </a:prstGeom>
          <a:noFill/>
        </p:spPr>
        <p:txBody>
          <a:bodyPr wrap="square" rtlCol="0">
            <a:spAutoFit/>
          </a:bodyPr>
          <a:lstStyle/>
          <a:p>
            <a:r>
              <a:rPr lang="sv-SE" sz="1600" dirty="0">
                <a:latin typeface="Book Antiqua" panose="02040602050305030304" pitchFamily="18" charset="0"/>
              </a:rPr>
              <a:t>1. Spelare B möter ett sargpass från spelare A och trampar sedan in i slottet och skjuter. Efter skottet går han/hon mot mål. Samtidigt kliver spelare A in i banan och skjuter med en boll som passas ifrån led A. Spelare B skall täcka målvakten och vara med på eventuell retur.</a:t>
            </a:r>
          </a:p>
          <a:p>
            <a:pPr lvl="0"/>
            <a:endParaRPr lang="sv-SE" dirty="0">
              <a:solidFill>
                <a:schemeClr val="bg1">
                  <a:lumMod val="50000"/>
                </a:schemeClr>
              </a:solidFill>
              <a:latin typeface="Book Antiqua" panose="02040602050305030304" pitchFamily="18" charset="0"/>
            </a:endParaRPr>
          </a:p>
        </p:txBody>
      </p:sp>
      <p:sp>
        <p:nvSpPr>
          <p:cNvPr id="8" name="textruta 7"/>
          <p:cNvSpPr txBox="1"/>
          <p:nvPr/>
        </p:nvSpPr>
        <p:spPr>
          <a:xfrm>
            <a:off x="4714875" y="3643314"/>
            <a:ext cx="4869699" cy="1815882"/>
          </a:xfrm>
          <a:prstGeom prst="rect">
            <a:avLst/>
          </a:prstGeom>
          <a:noFill/>
        </p:spPr>
        <p:txBody>
          <a:bodyPr wrap="square" rtlCol="0">
            <a:spAutoFit/>
          </a:bodyPr>
          <a:lstStyle/>
          <a:p>
            <a:pPr lvl="0"/>
            <a:r>
              <a:rPr lang="sv-SE" sz="1600" dirty="0">
                <a:latin typeface="Book Antiqua" panose="02040602050305030304" pitchFamily="18" charset="0"/>
              </a:rPr>
              <a:t>2. Spelaren springer i en åtta och skjuter direkt på passning från det diagonala ledet. Efter två skott ställer man sig i nästa led.</a:t>
            </a:r>
          </a:p>
          <a:p>
            <a:pPr lvl="0"/>
            <a:endParaRPr lang="sv-SE" sz="1600" dirty="0">
              <a:latin typeface="Book Antiqua" panose="02040602050305030304" pitchFamily="18" charset="0"/>
            </a:endParaRPr>
          </a:p>
          <a:p>
            <a:pPr marL="342900" lvl="0" indent="-342900">
              <a:buAutoNum type="arabicPeriod"/>
            </a:pPr>
            <a:r>
              <a:rPr lang="sv-SE" sz="1600" dirty="0">
                <a:latin typeface="Book Antiqua" panose="02040602050305030304" pitchFamily="18" charset="0"/>
              </a:rPr>
              <a:t>Löpning snett upp till konen.</a:t>
            </a:r>
          </a:p>
          <a:p>
            <a:pPr marL="342900" lvl="0" indent="-342900">
              <a:buAutoNum type="arabicPeriod"/>
            </a:pPr>
            <a:r>
              <a:rPr lang="sv-SE" sz="1600" dirty="0">
                <a:latin typeface="Book Antiqua" panose="02040602050305030304" pitchFamily="18" charset="0"/>
              </a:rPr>
              <a:t>Skott sedan snäv löpning till nästa kon.</a:t>
            </a:r>
          </a:p>
          <a:p>
            <a:pPr marL="342900" lvl="0" indent="-342900">
              <a:buAutoNum type="arabicPeriod"/>
            </a:pPr>
            <a:r>
              <a:rPr lang="sv-SE" sz="1600" dirty="0">
                <a:latin typeface="Book Antiqua" panose="02040602050305030304" pitchFamily="18" charset="0"/>
              </a:rPr>
              <a:t>Skott sedan sist i andra ledet.</a:t>
            </a:r>
            <a:endParaRPr lang="sv-SE" dirty="0">
              <a:latin typeface="Book Antiqua" panose="02040602050305030304" pitchFamily="18" charset="0"/>
            </a:endParaRPr>
          </a:p>
        </p:txBody>
      </p:sp>
      <p:sp>
        <p:nvSpPr>
          <p:cNvPr id="9" name="Likbent triangel 8"/>
          <p:cNvSpPr/>
          <p:nvPr/>
        </p:nvSpPr>
        <p:spPr>
          <a:xfrm>
            <a:off x="3428992" y="314324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0" name="Bildobjekt 9" descr="Skott.png"/>
          <p:cNvPicPr>
            <a:picLocks noChangeAspect="1"/>
          </p:cNvPicPr>
          <p:nvPr/>
        </p:nvPicPr>
        <p:blipFill>
          <a:blip r:embed="rId4" cstate="print"/>
          <a:stretch>
            <a:fillRect/>
          </a:stretch>
        </p:blipFill>
        <p:spPr>
          <a:xfrm rot="17635016">
            <a:off x="3134052" y="1641531"/>
            <a:ext cx="324000" cy="503234"/>
          </a:xfrm>
          <a:prstGeom prst="rect">
            <a:avLst/>
          </a:prstGeom>
        </p:spPr>
      </p:pic>
      <p:pic>
        <p:nvPicPr>
          <p:cNvPr id="11" name="Bildobjekt 10" descr="Boll.png"/>
          <p:cNvPicPr>
            <a:picLocks noChangeAspect="1"/>
          </p:cNvPicPr>
          <p:nvPr/>
        </p:nvPicPr>
        <p:blipFill>
          <a:blip r:embed="rId5" cstate="print"/>
          <a:stretch>
            <a:fillRect/>
          </a:stretch>
        </p:blipFill>
        <p:spPr>
          <a:xfrm>
            <a:off x="2702996" y="3376200"/>
            <a:ext cx="60955" cy="85337"/>
          </a:xfrm>
          <a:prstGeom prst="rect">
            <a:avLst/>
          </a:prstGeom>
        </p:spPr>
      </p:pic>
      <p:sp>
        <p:nvSpPr>
          <p:cNvPr id="12" name="Multiplicera 11"/>
          <p:cNvSpPr/>
          <p:nvPr/>
        </p:nvSpPr>
        <p:spPr>
          <a:xfrm flipV="1">
            <a:off x="3929058" y="8572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2977738" y="356072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4" name="Bildobjekt 13" descr="Boll.png"/>
          <p:cNvPicPr>
            <a:picLocks noChangeAspect="1"/>
          </p:cNvPicPr>
          <p:nvPr/>
        </p:nvPicPr>
        <p:blipFill>
          <a:blip r:embed="rId5" cstate="print"/>
          <a:stretch>
            <a:fillRect/>
          </a:stretch>
        </p:blipFill>
        <p:spPr>
          <a:xfrm>
            <a:off x="2750331" y="3518051"/>
            <a:ext cx="60955" cy="85337"/>
          </a:xfrm>
          <a:prstGeom prst="rect">
            <a:avLst/>
          </a:prstGeom>
        </p:spPr>
      </p:pic>
      <p:sp>
        <p:nvSpPr>
          <p:cNvPr id="15" name="Likbent triangel 14"/>
          <p:cNvSpPr/>
          <p:nvPr/>
        </p:nvSpPr>
        <p:spPr>
          <a:xfrm>
            <a:off x="3714744" y="107154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Ellips 15"/>
          <p:cNvSpPr/>
          <p:nvPr/>
        </p:nvSpPr>
        <p:spPr>
          <a:xfrm>
            <a:off x="857224" y="250030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Likbent triangel 16"/>
          <p:cNvSpPr/>
          <p:nvPr/>
        </p:nvSpPr>
        <p:spPr>
          <a:xfrm>
            <a:off x="3643306"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Likbent triangel 17"/>
          <p:cNvSpPr/>
          <p:nvPr/>
        </p:nvSpPr>
        <p:spPr>
          <a:xfrm>
            <a:off x="4000496" y="335756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Multiplicera 18"/>
          <p:cNvSpPr/>
          <p:nvPr/>
        </p:nvSpPr>
        <p:spPr>
          <a:xfrm flipV="1">
            <a:off x="3857620" y="10001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Multiplicera 19"/>
          <p:cNvSpPr/>
          <p:nvPr/>
        </p:nvSpPr>
        <p:spPr>
          <a:xfrm flipV="1">
            <a:off x="4143372" y="7143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21" name="Bildobjekt 20" descr="Boll.png"/>
          <p:cNvPicPr>
            <a:picLocks noChangeAspect="1"/>
          </p:cNvPicPr>
          <p:nvPr/>
        </p:nvPicPr>
        <p:blipFill>
          <a:blip r:embed="rId5" cstate="print"/>
          <a:stretch>
            <a:fillRect/>
          </a:stretch>
        </p:blipFill>
        <p:spPr>
          <a:xfrm>
            <a:off x="2631430" y="3577563"/>
            <a:ext cx="60955" cy="85337"/>
          </a:xfrm>
          <a:prstGeom prst="rect">
            <a:avLst/>
          </a:prstGeom>
        </p:spPr>
      </p:pic>
      <p:pic>
        <p:nvPicPr>
          <p:cNvPr id="22" name="Bildobjekt 21" descr="Boll.png"/>
          <p:cNvPicPr>
            <a:picLocks noChangeAspect="1"/>
          </p:cNvPicPr>
          <p:nvPr/>
        </p:nvPicPr>
        <p:blipFill>
          <a:blip r:embed="rId5" cstate="print"/>
          <a:stretch>
            <a:fillRect/>
          </a:stretch>
        </p:blipFill>
        <p:spPr>
          <a:xfrm>
            <a:off x="3215617" y="3820710"/>
            <a:ext cx="60955" cy="85337"/>
          </a:xfrm>
          <a:prstGeom prst="rect">
            <a:avLst/>
          </a:prstGeom>
        </p:spPr>
      </p:pic>
      <p:pic>
        <p:nvPicPr>
          <p:cNvPr id="23" name="Bildobjekt 22" descr="Boll.png"/>
          <p:cNvPicPr>
            <a:picLocks noChangeAspect="1"/>
          </p:cNvPicPr>
          <p:nvPr/>
        </p:nvPicPr>
        <p:blipFill>
          <a:blip r:embed="rId5" cstate="print"/>
          <a:stretch>
            <a:fillRect/>
          </a:stretch>
        </p:blipFill>
        <p:spPr>
          <a:xfrm>
            <a:off x="2855396" y="3528600"/>
            <a:ext cx="60955" cy="85337"/>
          </a:xfrm>
          <a:prstGeom prst="rect">
            <a:avLst/>
          </a:prstGeom>
        </p:spPr>
      </p:pic>
      <p:pic>
        <p:nvPicPr>
          <p:cNvPr id="24" name="Bildobjekt 23" descr="Boll.png"/>
          <p:cNvPicPr>
            <a:picLocks noChangeAspect="1"/>
          </p:cNvPicPr>
          <p:nvPr/>
        </p:nvPicPr>
        <p:blipFill>
          <a:blip r:embed="rId5" cstate="print"/>
          <a:stretch>
            <a:fillRect/>
          </a:stretch>
        </p:blipFill>
        <p:spPr>
          <a:xfrm>
            <a:off x="2803748" y="3452152"/>
            <a:ext cx="60955" cy="85337"/>
          </a:xfrm>
          <a:prstGeom prst="rect">
            <a:avLst/>
          </a:prstGeom>
        </p:spPr>
      </p:pic>
      <p:pic>
        <p:nvPicPr>
          <p:cNvPr id="25" name="Bildobjekt 24" descr="Boll.png"/>
          <p:cNvPicPr>
            <a:picLocks noChangeAspect="1"/>
          </p:cNvPicPr>
          <p:nvPr/>
        </p:nvPicPr>
        <p:blipFill>
          <a:blip r:embed="rId5" cstate="print"/>
          <a:stretch>
            <a:fillRect/>
          </a:stretch>
        </p:blipFill>
        <p:spPr>
          <a:xfrm>
            <a:off x="2964645" y="3478604"/>
            <a:ext cx="60955" cy="85337"/>
          </a:xfrm>
          <a:prstGeom prst="rect">
            <a:avLst/>
          </a:prstGeom>
        </p:spPr>
      </p:pic>
      <p:sp>
        <p:nvSpPr>
          <p:cNvPr id="26" name="Multiplicera 25"/>
          <p:cNvSpPr/>
          <p:nvPr/>
        </p:nvSpPr>
        <p:spPr>
          <a:xfrm flipV="1">
            <a:off x="2750331" y="355073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Multiplicera 26"/>
          <p:cNvSpPr/>
          <p:nvPr/>
        </p:nvSpPr>
        <p:spPr>
          <a:xfrm flipV="1">
            <a:off x="2589434" y="358140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8" name="textruta 27"/>
          <p:cNvSpPr txBox="1"/>
          <p:nvPr/>
        </p:nvSpPr>
        <p:spPr>
          <a:xfrm>
            <a:off x="2958394" y="3356078"/>
            <a:ext cx="309700" cy="338554"/>
          </a:xfrm>
          <a:prstGeom prst="rect">
            <a:avLst/>
          </a:prstGeom>
          <a:noFill/>
        </p:spPr>
        <p:txBody>
          <a:bodyPr wrap="none" rtlCol="0">
            <a:spAutoFit/>
          </a:bodyPr>
          <a:lstStyle/>
          <a:p>
            <a:r>
              <a:rPr lang="sv-SE" sz="1600" b="1" dirty="0"/>
              <a:t>A</a:t>
            </a:r>
          </a:p>
        </p:txBody>
      </p:sp>
      <p:sp>
        <p:nvSpPr>
          <p:cNvPr id="29" name="textruta 28"/>
          <p:cNvSpPr txBox="1"/>
          <p:nvPr/>
        </p:nvSpPr>
        <p:spPr>
          <a:xfrm>
            <a:off x="4143372" y="1000108"/>
            <a:ext cx="300082" cy="338554"/>
          </a:xfrm>
          <a:prstGeom prst="rect">
            <a:avLst/>
          </a:prstGeom>
          <a:noFill/>
        </p:spPr>
        <p:txBody>
          <a:bodyPr wrap="none" rtlCol="0">
            <a:spAutoFit/>
          </a:bodyPr>
          <a:lstStyle/>
          <a:p>
            <a:r>
              <a:rPr lang="sv-SE" sz="1600" b="1" dirty="0"/>
              <a:t>B</a:t>
            </a:r>
          </a:p>
        </p:txBody>
      </p:sp>
      <p:cxnSp>
        <p:nvCxnSpPr>
          <p:cNvPr id="30" name="Rak 29"/>
          <p:cNvCxnSpPr/>
          <p:nvPr/>
        </p:nvCxnSpPr>
        <p:spPr>
          <a:xfrm rot="5400000" flipH="1" flipV="1">
            <a:off x="4143372" y="314324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31" name="Rak 30"/>
          <p:cNvCxnSpPr/>
          <p:nvPr/>
        </p:nvCxnSpPr>
        <p:spPr>
          <a:xfrm rot="5400000" flipH="1" flipV="1">
            <a:off x="4286248" y="278605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32" name="Rak 31"/>
          <p:cNvCxnSpPr/>
          <p:nvPr/>
        </p:nvCxnSpPr>
        <p:spPr>
          <a:xfrm rot="16200000" flipV="1">
            <a:off x="4250529" y="2464587"/>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33" name="Rak 32"/>
          <p:cNvCxnSpPr/>
          <p:nvPr/>
        </p:nvCxnSpPr>
        <p:spPr>
          <a:xfrm rot="16200000" flipV="1">
            <a:off x="4107653" y="2035959"/>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34" name="Rak 33"/>
          <p:cNvCxnSpPr/>
          <p:nvPr/>
        </p:nvCxnSpPr>
        <p:spPr>
          <a:xfrm rot="16200000" flipV="1">
            <a:off x="4036215" y="1678769"/>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35" name="Rak pil 34"/>
          <p:cNvCxnSpPr/>
          <p:nvPr/>
        </p:nvCxnSpPr>
        <p:spPr>
          <a:xfrm rot="16200000" flipH="1">
            <a:off x="3964777" y="1393017"/>
            <a:ext cx="142876"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6" name="Frihandsfigur 35"/>
          <p:cNvSpPr/>
          <p:nvPr/>
        </p:nvSpPr>
        <p:spPr>
          <a:xfrm>
            <a:off x="3490175" y="1545465"/>
            <a:ext cx="515155" cy="508715"/>
          </a:xfrm>
          <a:custGeom>
            <a:avLst/>
            <a:gdLst>
              <a:gd name="connsiteX0" fmla="*/ 515155 w 515155"/>
              <a:gd name="connsiteY0" fmla="*/ 0 h 508715"/>
              <a:gd name="connsiteX1" fmla="*/ 437881 w 515155"/>
              <a:gd name="connsiteY1" fmla="*/ 64394 h 508715"/>
              <a:gd name="connsiteX2" fmla="*/ 502276 w 515155"/>
              <a:gd name="connsiteY2" fmla="*/ 180304 h 508715"/>
              <a:gd name="connsiteX3" fmla="*/ 386366 w 515155"/>
              <a:gd name="connsiteY3" fmla="*/ 309093 h 508715"/>
              <a:gd name="connsiteX4" fmla="*/ 399245 w 515155"/>
              <a:gd name="connsiteY4" fmla="*/ 399245 h 508715"/>
              <a:gd name="connsiteX5" fmla="*/ 296214 w 515155"/>
              <a:gd name="connsiteY5" fmla="*/ 373487 h 508715"/>
              <a:gd name="connsiteX6" fmla="*/ 244698 w 515155"/>
              <a:gd name="connsiteY6" fmla="*/ 386366 h 508715"/>
              <a:gd name="connsiteX7" fmla="*/ 115910 w 515155"/>
              <a:gd name="connsiteY7" fmla="*/ 489397 h 508715"/>
              <a:gd name="connsiteX8" fmla="*/ 0 w 515155"/>
              <a:gd name="connsiteY8" fmla="*/ 502276 h 5087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5155" h="508715">
                <a:moveTo>
                  <a:pt x="515155" y="0"/>
                </a:moveTo>
                <a:cubicBezTo>
                  <a:pt x="477591" y="17171"/>
                  <a:pt x="440028" y="34343"/>
                  <a:pt x="437881" y="64394"/>
                </a:cubicBezTo>
                <a:cubicBezTo>
                  <a:pt x="435735" y="94445"/>
                  <a:pt x="510862" y="139521"/>
                  <a:pt x="502276" y="180304"/>
                </a:cubicBezTo>
                <a:cubicBezTo>
                  <a:pt x="493690" y="221087"/>
                  <a:pt x="403538" y="272603"/>
                  <a:pt x="386366" y="309093"/>
                </a:cubicBezTo>
                <a:cubicBezTo>
                  <a:pt x="369194" y="345583"/>
                  <a:pt x="414270" y="388513"/>
                  <a:pt x="399245" y="399245"/>
                </a:cubicBezTo>
                <a:cubicBezTo>
                  <a:pt x="384220" y="409977"/>
                  <a:pt x="321972" y="375634"/>
                  <a:pt x="296214" y="373487"/>
                </a:cubicBezTo>
                <a:cubicBezTo>
                  <a:pt x="270456" y="371341"/>
                  <a:pt x="274748" y="367048"/>
                  <a:pt x="244698" y="386366"/>
                </a:cubicBezTo>
                <a:cubicBezTo>
                  <a:pt x="214648" y="405684"/>
                  <a:pt x="156693" y="470079"/>
                  <a:pt x="115910" y="489397"/>
                </a:cubicBezTo>
                <a:cubicBezTo>
                  <a:pt x="75127" y="508715"/>
                  <a:pt x="37563" y="505495"/>
                  <a:pt x="0" y="502276"/>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37" name="Rak pil 36"/>
          <p:cNvCxnSpPr>
            <a:stCxn id="10" idx="3"/>
          </p:cNvCxnSpPr>
          <p:nvPr/>
        </p:nvCxnSpPr>
        <p:spPr>
          <a:xfrm rot="16200000" flipV="1">
            <a:off x="2772853" y="1156181"/>
            <a:ext cx="387760" cy="78999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8" name="Frihandsfigur 37"/>
          <p:cNvSpPr/>
          <p:nvPr/>
        </p:nvSpPr>
        <p:spPr>
          <a:xfrm>
            <a:off x="3322749" y="3284113"/>
            <a:ext cx="759854" cy="270456"/>
          </a:xfrm>
          <a:custGeom>
            <a:avLst/>
            <a:gdLst>
              <a:gd name="connsiteX0" fmla="*/ 759854 w 759854"/>
              <a:gd name="connsiteY0" fmla="*/ 270456 h 270456"/>
              <a:gd name="connsiteX1" fmla="*/ 605307 w 759854"/>
              <a:gd name="connsiteY1" fmla="*/ 193183 h 270456"/>
              <a:gd name="connsiteX2" fmla="*/ 437882 w 759854"/>
              <a:gd name="connsiteY2" fmla="*/ 244698 h 270456"/>
              <a:gd name="connsiteX3" fmla="*/ 309093 w 759854"/>
              <a:gd name="connsiteY3" fmla="*/ 90152 h 270456"/>
              <a:gd name="connsiteX4" fmla="*/ 141668 w 759854"/>
              <a:gd name="connsiteY4" fmla="*/ 128788 h 270456"/>
              <a:gd name="connsiteX5" fmla="*/ 0 w 759854"/>
              <a:gd name="connsiteY5" fmla="*/ 0 h 270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9854" h="270456">
                <a:moveTo>
                  <a:pt x="759854" y="270456"/>
                </a:moveTo>
                <a:cubicBezTo>
                  <a:pt x="709411" y="233966"/>
                  <a:pt x="658969" y="197476"/>
                  <a:pt x="605307" y="193183"/>
                </a:cubicBezTo>
                <a:cubicBezTo>
                  <a:pt x="551645" y="188890"/>
                  <a:pt x="487251" y="261870"/>
                  <a:pt x="437882" y="244698"/>
                </a:cubicBezTo>
                <a:cubicBezTo>
                  <a:pt x="388513" y="227526"/>
                  <a:pt x="358462" y="109470"/>
                  <a:pt x="309093" y="90152"/>
                </a:cubicBezTo>
                <a:cubicBezTo>
                  <a:pt x="259724" y="70834"/>
                  <a:pt x="193183" y="143813"/>
                  <a:pt x="141668" y="128788"/>
                </a:cubicBezTo>
                <a:cubicBezTo>
                  <a:pt x="90153" y="113763"/>
                  <a:pt x="45076" y="56881"/>
                  <a:pt x="0"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39" name="Bildobjekt 38" descr="Skott.png"/>
          <p:cNvPicPr>
            <a:picLocks noChangeAspect="1"/>
          </p:cNvPicPr>
          <p:nvPr/>
        </p:nvPicPr>
        <p:blipFill>
          <a:blip r:embed="rId4" cstate="print"/>
          <a:stretch>
            <a:fillRect/>
          </a:stretch>
        </p:blipFill>
        <p:spPr>
          <a:xfrm rot="19091094">
            <a:off x="3055425" y="2829983"/>
            <a:ext cx="324000" cy="503234"/>
          </a:xfrm>
          <a:prstGeom prst="rect">
            <a:avLst/>
          </a:prstGeom>
        </p:spPr>
      </p:pic>
      <p:sp>
        <p:nvSpPr>
          <p:cNvPr id="40" name="Likbent triangel 39"/>
          <p:cNvSpPr/>
          <p:nvPr/>
        </p:nvSpPr>
        <p:spPr>
          <a:xfrm>
            <a:off x="3214678" y="492919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1" name="Likbent triangel 40"/>
          <p:cNvSpPr/>
          <p:nvPr/>
        </p:nvSpPr>
        <p:spPr>
          <a:xfrm>
            <a:off x="1643042" y="492919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2" name="Multiplicera 41"/>
          <p:cNvSpPr/>
          <p:nvPr/>
        </p:nvSpPr>
        <p:spPr>
          <a:xfrm flipV="1">
            <a:off x="3286116" y="58578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3" name="Multiplicera 42"/>
          <p:cNvSpPr/>
          <p:nvPr/>
        </p:nvSpPr>
        <p:spPr>
          <a:xfrm flipV="1">
            <a:off x="3438516" y="60102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4" name="Multiplicera 43"/>
          <p:cNvSpPr/>
          <p:nvPr/>
        </p:nvSpPr>
        <p:spPr>
          <a:xfrm flipV="1">
            <a:off x="3590916" y="61626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5" name="Multiplicera 44"/>
          <p:cNvSpPr/>
          <p:nvPr/>
        </p:nvSpPr>
        <p:spPr>
          <a:xfrm flipV="1">
            <a:off x="1428728" y="57864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6" name="Multiplicera 45"/>
          <p:cNvSpPr/>
          <p:nvPr/>
        </p:nvSpPr>
        <p:spPr>
          <a:xfrm flipV="1">
            <a:off x="1071538" y="60722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7" name="Multiplicera 46"/>
          <p:cNvSpPr/>
          <p:nvPr/>
        </p:nvSpPr>
        <p:spPr>
          <a:xfrm flipV="1">
            <a:off x="1214414" y="59293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8" name="Bildobjekt 47" descr="Boll.png"/>
          <p:cNvPicPr>
            <a:picLocks noChangeAspect="1"/>
          </p:cNvPicPr>
          <p:nvPr/>
        </p:nvPicPr>
        <p:blipFill>
          <a:blip r:embed="rId5" cstate="print"/>
          <a:stretch>
            <a:fillRect/>
          </a:stretch>
        </p:blipFill>
        <p:spPr>
          <a:xfrm>
            <a:off x="3286116" y="6215082"/>
            <a:ext cx="60955" cy="85337"/>
          </a:xfrm>
          <a:prstGeom prst="rect">
            <a:avLst/>
          </a:prstGeom>
        </p:spPr>
      </p:pic>
      <p:pic>
        <p:nvPicPr>
          <p:cNvPr id="49" name="Bildobjekt 48" descr="Boll.png"/>
          <p:cNvPicPr>
            <a:picLocks noChangeAspect="1"/>
          </p:cNvPicPr>
          <p:nvPr/>
        </p:nvPicPr>
        <p:blipFill>
          <a:blip r:embed="rId5" cstate="print"/>
          <a:stretch>
            <a:fillRect/>
          </a:stretch>
        </p:blipFill>
        <p:spPr>
          <a:xfrm>
            <a:off x="3286116" y="6072206"/>
            <a:ext cx="60955" cy="85337"/>
          </a:xfrm>
          <a:prstGeom prst="rect">
            <a:avLst/>
          </a:prstGeom>
        </p:spPr>
      </p:pic>
      <p:pic>
        <p:nvPicPr>
          <p:cNvPr id="50" name="Bildobjekt 49" descr="Boll.png"/>
          <p:cNvPicPr>
            <a:picLocks noChangeAspect="1"/>
          </p:cNvPicPr>
          <p:nvPr/>
        </p:nvPicPr>
        <p:blipFill>
          <a:blip r:embed="rId5" cstate="print"/>
          <a:stretch>
            <a:fillRect/>
          </a:stretch>
        </p:blipFill>
        <p:spPr>
          <a:xfrm>
            <a:off x="3438516" y="6367482"/>
            <a:ext cx="60955" cy="85337"/>
          </a:xfrm>
          <a:prstGeom prst="rect">
            <a:avLst/>
          </a:prstGeom>
        </p:spPr>
      </p:pic>
      <p:pic>
        <p:nvPicPr>
          <p:cNvPr id="51" name="Bildobjekt 50" descr="Boll.png"/>
          <p:cNvPicPr>
            <a:picLocks noChangeAspect="1"/>
          </p:cNvPicPr>
          <p:nvPr/>
        </p:nvPicPr>
        <p:blipFill>
          <a:blip r:embed="rId5" cstate="print"/>
          <a:stretch>
            <a:fillRect/>
          </a:stretch>
        </p:blipFill>
        <p:spPr>
          <a:xfrm>
            <a:off x="3438516" y="6224606"/>
            <a:ext cx="60955" cy="85337"/>
          </a:xfrm>
          <a:prstGeom prst="rect">
            <a:avLst/>
          </a:prstGeom>
        </p:spPr>
      </p:pic>
      <p:pic>
        <p:nvPicPr>
          <p:cNvPr id="52" name="Bildobjekt 51" descr="Boll.png"/>
          <p:cNvPicPr>
            <a:picLocks noChangeAspect="1"/>
          </p:cNvPicPr>
          <p:nvPr/>
        </p:nvPicPr>
        <p:blipFill>
          <a:blip r:embed="rId5" cstate="print"/>
          <a:stretch>
            <a:fillRect/>
          </a:stretch>
        </p:blipFill>
        <p:spPr>
          <a:xfrm>
            <a:off x="3143240" y="6143644"/>
            <a:ext cx="60955" cy="85337"/>
          </a:xfrm>
          <a:prstGeom prst="rect">
            <a:avLst/>
          </a:prstGeom>
        </p:spPr>
      </p:pic>
      <p:pic>
        <p:nvPicPr>
          <p:cNvPr id="53" name="Bildobjekt 52" descr="Boll.png"/>
          <p:cNvPicPr>
            <a:picLocks noChangeAspect="1"/>
          </p:cNvPicPr>
          <p:nvPr/>
        </p:nvPicPr>
        <p:blipFill>
          <a:blip r:embed="rId5" cstate="print"/>
          <a:stretch>
            <a:fillRect/>
          </a:stretch>
        </p:blipFill>
        <p:spPr>
          <a:xfrm>
            <a:off x="3295640" y="6286520"/>
            <a:ext cx="60955" cy="85337"/>
          </a:xfrm>
          <a:prstGeom prst="rect">
            <a:avLst/>
          </a:prstGeom>
        </p:spPr>
      </p:pic>
      <p:pic>
        <p:nvPicPr>
          <p:cNvPr id="54" name="Bildobjekt 53" descr="Boll.png"/>
          <p:cNvPicPr>
            <a:picLocks noChangeAspect="1"/>
          </p:cNvPicPr>
          <p:nvPr/>
        </p:nvPicPr>
        <p:blipFill>
          <a:blip r:embed="rId5" cstate="print"/>
          <a:stretch>
            <a:fillRect/>
          </a:stretch>
        </p:blipFill>
        <p:spPr>
          <a:xfrm>
            <a:off x="1285852" y="6296044"/>
            <a:ext cx="60955" cy="85337"/>
          </a:xfrm>
          <a:prstGeom prst="rect">
            <a:avLst/>
          </a:prstGeom>
        </p:spPr>
      </p:pic>
      <p:pic>
        <p:nvPicPr>
          <p:cNvPr id="55" name="Bildobjekt 54" descr="Boll.png"/>
          <p:cNvPicPr>
            <a:picLocks noChangeAspect="1"/>
          </p:cNvPicPr>
          <p:nvPr/>
        </p:nvPicPr>
        <p:blipFill>
          <a:blip r:embed="rId5" cstate="print"/>
          <a:stretch>
            <a:fillRect/>
          </a:stretch>
        </p:blipFill>
        <p:spPr>
          <a:xfrm>
            <a:off x="1438252" y="6143644"/>
            <a:ext cx="60955" cy="85337"/>
          </a:xfrm>
          <a:prstGeom prst="rect">
            <a:avLst/>
          </a:prstGeom>
        </p:spPr>
      </p:pic>
      <p:pic>
        <p:nvPicPr>
          <p:cNvPr id="56" name="Bildobjekt 55" descr="Boll.png"/>
          <p:cNvPicPr>
            <a:picLocks noChangeAspect="1"/>
          </p:cNvPicPr>
          <p:nvPr/>
        </p:nvPicPr>
        <p:blipFill>
          <a:blip r:embed="rId5" cstate="print"/>
          <a:stretch>
            <a:fillRect/>
          </a:stretch>
        </p:blipFill>
        <p:spPr>
          <a:xfrm>
            <a:off x="1590652" y="6072206"/>
            <a:ext cx="60955" cy="85337"/>
          </a:xfrm>
          <a:prstGeom prst="rect">
            <a:avLst/>
          </a:prstGeom>
        </p:spPr>
      </p:pic>
      <p:pic>
        <p:nvPicPr>
          <p:cNvPr id="57" name="Bildobjekt 56" descr="Boll.png"/>
          <p:cNvPicPr>
            <a:picLocks noChangeAspect="1"/>
          </p:cNvPicPr>
          <p:nvPr/>
        </p:nvPicPr>
        <p:blipFill>
          <a:blip r:embed="rId5" cstate="print"/>
          <a:stretch>
            <a:fillRect/>
          </a:stretch>
        </p:blipFill>
        <p:spPr>
          <a:xfrm>
            <a:off x="1571604" y="6215082"/>
            <a:ext cx="60955" cy="85337"/>
          </a:xfrm>
          <a:prstGeom prst="rect">
            <a:avLst/>
          </a:prstGeom>
        </p:spPr>
      </p:pic>
      <p:pic>
        <p:nvPicPr>
          <p:cNvPr id="58" name="Bildobjekt 57" descr="Boll.png"/>
          <p:cNvPicPr>
            <a:picLocks noChangeAspect="1"/>
          </p:cNvPicPr>
          <p:nvPr/>
        </p:nvPicPr>
        <p:blipFill>
          <a:blip r:embed="rId5" cstate="print"/>
          <a:stretch>
            <a:fillRect/>
          </a:stretch>
        </p:blipFill>
        <p:spPr>
          <a:xfrm>
            <a:off x="1500166" y="6367482"/>
            <a:ext cx="60955" cy="85337"/>
          </a:xfrm>
          <a:prstGeom prst="rect">
            <a:avLst/>
          </a:prstGeom>
        </p:spPr>
      </p:pic>
      <p:pic>
        <p:nvPicPr>
          <p:cNvPr id="59" name="Bildobjekt 58" descr="Boll.png"/>
          <p:cNvPicPr>
            <a:picLocks noChangeAspect="1"/>
          </p:cNvPicPr>
          <p:nvPr/>
        </p:nvPicPr>
        <p:blipFill>
          <a:blip r:embed="rId5" cstate="print"/>
          <a:stretch>
            <a:fillRect/>
          </a:stretch>
        </p:blipFill>
        <p:spPr>
          <a:xfrm>
            <a:off x="1428728" y="6272621"/>
            <a:ext cx="60955" cy="85337"/>
          </a:xfrm>
          <a:prstGeom prst="rect">
            <a:avLst/>
          </a:prstGeom>
        </p:spPr>
      </p:pic>
      <p:cxnSp>
        <p:nvCxnSpPr>
          <p:cNvPr id="60" name="Rak pil 59"/>
          <p:cNvCxnSpPr/>
          <p:nvPr/>
        </p:nvCxnSpPr>
        <p:spPr>
          <a:xfrm flipV="1">
            <a:off x="1500166" y="5072074"/>
            <a:ext cx="2143140" cy="71438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1" name="Rak 60"/>
          <p:cNvCxnSpPr/>
          <p:nvPr/>
        </p:nvCxnSpPr>
        <p:spPr>
          <a:xfrm rot="10800000">
            <a:off x="3357554" y="4786322"/>
            <a:ext cx="285752" cy="214314"/>
          </a:xfrm>
          <a:prstGeom prst="line">
            <a:avLst/>
          </a:prstGeom>
        </p:spPr>
        <p:style>
          <a:lnRef idx="1">
            <a:schemeClr val="dk1"/>
          </a:lnRef>
          <a:fillRef idx="0">
            <a:schemeClr val="dk1"/>
          </a:fillRef>
          <a:effectRef idx="0">
            <a:schemeClr val="dk1"/>
          </a:effectRef>
          <a:fontRef idx="minor">
            <a:schemeClr val="tx1"/>
          </a:fontRef>
        </p:style>
      </p:cxnSp>
      <p:cxnSp>
        <p:nvCxnSpPr>
          <p:cNvPr id="62" name="Rak pil 61"/>
          <p:cNvCxnSpPr/>
          <p:nvPr/>
        </p:nvCxnSpPr>
        <p:spPr>
          <a:xfrm rot="10800000" flipV="1">
            <a:off x="3143240" y="4786322"/>
            <a:ext cx="214314"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pic>
        <p:nvPicPr>
          <p:cNvPr id="63" name="Bildobjekt 62" descr="Skott.png"/>
          <p:cNvPicPr>
            <a:picLocks noChangeAspect="1"/>
          </p:cNvPicPr>
          <p:nvPr/>
        </p:nvPicPr>
        <p:blipFill>
          <a:blip r:embed="rId4" cstate="print"/>
          <a:stretch>
            <a:fillRect/>
          </a:stretch>
        </p:blipFill>
        <p:spPr>
          <a:xfrm rot="11847439">
            <a:off x="2854072" y="4894771"/>
            <a:ext cx="324000" cy="503234"/>
          </a:xfrm>
          <a:prstGeom prst="rect">
            <a:avLst/>
          </a:prstGeom>
        </p:spPr>
      </p:pic>
      <p:cxnSp>
        <p:nvCxnSpPr>
          <p:cNvPr id="64" name="Rak 63"/>
          <p:cNvCxnSpPr/>
          <p:nvPr/>
        </p:nvCxnSpPr>
        <p:spPr>
          <a:xfrm flipV="1">
            <a:off x="1714480" y="5857892"/>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65" name="Rak 64"/>
          <p:cNvCxnSpPr/>
          <p:nvPr/>
        </p:nvCxnSpPr>
        <p:spPr>
          <a:xfrm flipV="1">
            <a:off x="2071670" y="5643578"/>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66" name="Rak 65"/>
          <p:cNvCxnSpPr/>
          <p:nvPr/>
        </p:nvCxnSpPr>
        <p:spPr>
          <a:xfrm flipV="1">
            <a:off x="2357422" y="5429264"/>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67" name="Rak 66"/>
          <p:cNvCxnSpPr/>
          <p:nvPr/>
        </p:nvCxnSpPr>
        <p:spPr>
          <a:xfrm flipV="1">
            <a:off x="2643174" y="5286388"/>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68" name="Rak pil 67"/>
          <p:cNvCxnSpPr/>
          <p:nvPr/>
        </p:nvCxnSpPr>
        <p:spPr>
          <a:xfrm rot="10800000" flipV="1">
            <a:off x="1428728" y="5143512"/>
            <a:ext cx="1285884"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9" name="Rak 68"/>
          <p:cNvCxnSpPr/>
          <p:nvPr/>
        </p:nvCxnSpPr>
        <p:spPr>
          <a:xfrm rot="5400000" flipH="1" flipV="1">
            <a:off x="1393009" y="4822041"/>
            <a:ext cx="357190" cy="285752"/>
          </a:xfrm>
          <a:prstGeom prst="line">
            <a:avLst/>
          </a:prstGeom>
        </p:spPr>
        <p:style>
          <a:lnRef idx="1">
            <a:schemeClr val="dk1"/>
          </a:lnRef>
          <a:fillRef idx="0">
            <a:schemeClr val="dk1"/>
          </a:fillRef>
          <a:effectRef idx="0">
            <a:schemeClr val="dk1"/>
          </a:effectRef>
          <a:fontRef idx="minor">
            <a:schemeClr val="tx1"/>
          </a:fontRef>
        </p:style>
      </p:cxnSp>
      <p:cxnSp>
        <p:nvCxnSpPr>
          <p:cNvPr id="70" name="Rak pil 69"/>
          <p:cNvCxnSpPr/>
          <p:nvPr/>
        </p:nvCxnSpPr>
        <p:spPr>
          <a:xfrm>
            <a:off x="1714480" y="4786322"/>
            <a:ext cx="214314"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1" name="Rak 70"/>
          <p:cNvCxnSpPr/>
          <p:nvPr/>
        </p:nvCxnSpPr>
        <p:spPr>
          <a:xfrm rot="16200000" flipV="1">
            <a:off x="2928926" y="5786454"/>
            <a:ext cx="142876" cy="142876"/>
          </a:xfrm>
          <a:prstGeom prst="line">
            <a:avLst/>
          </a:prstGeom>
        </p:spPr>
        <p:style>
          <a:lnRef idx="1">
            <a:schemeClr val="dk1"/>
          </a:lnRef>
          <a:fillRef idx="0">
            <a:schemeClr val="dk1"/>
          </a:fillRef>
          <a:effectRef idx="0">
            <a:schemeClr val="dk1"/>
          </a:effectRef>
          <a:fontRef idx="minor">
            <a:schemeClr val="tx1"/>
          </a:fontRef>
        </p:style>
      </p:cxnSp>
      <p:sp>
        <p:nvSpPr>
          <p:cNvPr id="72" name="textruta 71"/>
          <p:cNvSpPr txBox="1"/>
          <p:nvPr/>
        </p:nvSpPr>
        <p:spPr>
          <a:xfrm>
            <a:off x="1142976" y="5572140"/>
            <a:ext cx="288862" cy="338554"/>
          </a:xfrm>
          <a:prstGeom prst="rect">
            <a:avLst/>
          </a:prstGeom>
          <a:noFill/>
        </p:spPr>
        <p:txBody>
          <a:bodyPr wrap="none" rtlCol="0">
            <a:spAutoFit/>
          </a:bodyPr>
          <a:lstStyle/>
          <a:p>
            <a:r>
              <a:rPr lang="sv-SE" sz="1600" b="1" dirty="0"/>
              <a:t>1</a:t>
            </a:r>
          </a:p>
        </p:txBody>
      </p:sp>
      <p:sp>
        <p:nvSpPr>
          <p:cNvPr id="73" name="textruta 72"/>
          <p:cNvSpPr txBox="1"/>
          <p:nvPr/>
        </p:nvSpPr>
        <p:spPr>
          <a:xfrm>
            <a:off x="3214678" y="4429132"/>
            <a:ext cx="288862" cy="338554"/>
          </a:xfrm>
          <a:prstGeom prst="rect">
            <a:avLst/>
          </a:prstGeom>
          <a:noFill/>
        </p:spPr>
        <p:txBody>
          <a:bodyPr wrap="none" rtlCol="0">
            <a:spAutoFit/>
          </a:bodyPr>
          <a:lstStyle/>
          <a:p>
            <a:r>
              <a:rPr lang="sv-SE" sz="1600" b="1" dirty="0"/>
              <a:t>2</a:t>
            </a:r>
          </a:p>
        </p:txBody>
      </p:sp>
      <p:sp>
        <p:nvSpPr>
          <p:cNvPr id="74" name="textruta 73"/>
          <p:cNvSpPr txBox="1"/>
          <p:nvPr/>
        </p:nvSpPr>
        <p:spPr>
          <a:xfrm>
            <a:off x="1428728" y="4500570"/>
            <a:ext cx="288862" cy="338554"/>
          </a:xfrm>
          <a:prstGeom prst="rect">
            <a:avLst/>
          </a:prstGeom>
          <a:noFill/>
        </p:spPr>
        <p:txBody>
          <a:bodyPr wrap="none" rtlCol="0">
            <a:spAutoFit/>
          </a:bodyPr>
          <a:lstStyle/>
          <a:p>
            <a:r>
              <a:rPr lang="sv-SE" sz="1600" b="1" dirty="0"/>
              <a:t>3</a:t>
            </a:r>
          </a:p>
        </p:txBody>
      </p:sp>
      <p:sp>
        <p:nvSpPr>
          <p:cNvPr id="75" name="Likbent triangel 74"/>
          <p:cNvSpPr/>
          <p:nvPr/>
        </p:nvSpPr>
        <p:spPr>
          <a:xfrm>
            <a:off x="3698073" y="3577563"/>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76" name="Likbent triangel 75"/>
          <p:cNvSpPr/>
          <p:nvPr/>
        </p:nvSpPr>
        <p:spPr>
          <a:xfrm>
            <a:off x="3173717" y="361454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77" name="Frihandsfigur 76"/>
          <p:cNvSpPr/>
          <p:nvPr/>
        </p:nvSpPr>
        <p:spPr>
          <a:xfrm>
            <a:off x="3302758" y="3504118"/>
            <a:ext cx="955343" cy="344809"/>
          </a:xfrm>
          <a:custGeom>
            <a:avLst/>
            <a:gdLst>
              <a:gd name="connsiteX0" fmla="*/ 0 w 955343"/>
              <a:gd name="connsiteY0" fmla="*/ 344551 h 344809"/>
              <a:gd name="connsiteX1" fmla="*/ 54591 w 955343"/>
              <a:gd name="connsiteY1" fmla="*/ 262664 h 344809"/>
              <a:gd name="connsiteX2" fmla="*/ 191069 w 955343"/>
              <a:gd name="connsiteY2" fmla="*/ 344551 h 344809"/>
              <a:gd name="connsiteX3" fmla="*/ 423081 w 955343"/>
              <a:gd name="connsiteY3" fmla="*/ 289960 h 344809"/>
              <a:gd name="connsiteX4" fmla="*/ 600502 w 955343"/>
              <a:gd name="connsiteY4" fmla="*/ 330903 h 344809"/>
              <a:gd name="connsiteX5" fmla="*/ 805218 w 955343"/>
              <a:gd name="connsiteY5" fmla="*/ 180778 h 344809"/>
              <a:gd name="connsiteX6" fmla="*/ 941696 w 955343"/>
              <a:gd name="connsiteY6" fmla="*/ 235369 h 344809"/>
              <a:gd name="connsiteX7" fmla="*/ 914400 w 955343"/>
              <a:gd name="connsiteY7" fmla="*/ 17004 h 344809"/>
              <a:gd name="connsiteX8" fmla="*/ 955343 w 955343"/>
              <a:gd name="connsiteY8" fmla="*/ 30652 h 344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55343" h="344809">
                <a:moveTo>
                  <a:pt x="0" y="344551"/>
                </a:moveTo>
                <a:cubicBezTo>
                  <a:pt x="11373" y="303607"/>
                  <a:pt x="22746" y="262664"/>
                  <a:pt x="54591" y="262664"/>
                </a:cubicBezTo>
                <a:cubicBezTo>
                  <a:pt x="86436" y="262664"/>
                  <a:pt x="129654" y="340002"/>
                  <a:pt x="191069" y="344551"/>
                </a:cubicBezTo>
                <a:cubicBezTo>
                  <a:pt x="252484" y="349100"/>
                  <a:pt x="354842" y="292235"/>
                  <a:pt x="423081" y="289960"/>
                </a:cubicBezTo>
                <a:cubicBezTo>
                  <a:pt x="491320" y="287685"/>
                  <a:pt x="536813" y="349100"/>
                  <a:pt x="600502" y="330903"/>
                </a:cubicBezTo>
                <a:cubicBezTo>
                  <a:pt x="664192" y="312706"/>
                  <a:pt x="748352" y="196700"/>
                  <a:pt x="805218" y="180778"/>
                </a:cubicBezTo>
                <a:cubicBezTo>
                  <a:pt x="862084" y="164856"/>
                  <a:pt x="923499" y="262665"/>
                  <a:pt x="941696" y="235369"/>
                </a:cubicBezTo>
                <a:cubicBezTo>
                  <a:pt x="959893" y="208073"/>
                  <a:pt x="912125" y="51124"/>
                  <a:pt x="914400" y="17004"/>
                </a:cubicBezTo>
                <a:cubicBezTo>
                  <a:pt x="916675" y="-17116"/>
                  <a:pt x="936009" y="6768"/>
                  <a:pt x="955343" y="30652"/>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Tree>
    <p:extLst>
      <p:ext uri="{BB962C8B-B14F-4D97-AF65-F5344CB8AC3E}">
        <p14:creationId xmlns:p14="http://schemas.microsoft.com/office/powerpoint/2010/main" val="37655272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6" y="152245"/>
            <a:ext cx="5160644" cy="1325563"/>
          </a:xfrm>
        </p:spPr>
        <p:txBody>
          <a:bodyPr>
            <a:normAutofit/>
          </a:bodyPr>
          <a:lstStyle/>
          <a:p>
            <a:r>
              <a:rPr lang="sv-SE" sz="2800" dirty="0" smtClean="0">
                <a:solidFill>
                  <a:srgbClr val="990033"/>
                </a:solidFill>
                <a:latin typeface="Book Antiqua" panose="02040602050305030304" pitchFamily="18" charset="0"/>
              </a:rPr>
              <a:t>Syfte; Passningar</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6" y="1426711"/>
            <a:ext cx="5019328" cy="1107996"/>
          </a:xfrm>
          <a:prstGeom prst="rect">
            <a:avLst/>
          </a:prstGeom>
          <a:noFill/>
        </p:spPr>
        <p:txBody>
          <a:bodyPr wrap="square" rtlCol="0">
            <a:spAutoFit/>
          </a:bodyPr>
          <a:lstStyle/>
          <a:p>
            <a:r>
              <a:rPr lang="sv-SE" sz="1600" dirty="0">
                <a:latin typeface="Book Antiqua" panose="02040602050305030304" pitchFamily="18" charset="0"/>
              </a:rPr>
              <a:t>1. A rör sig ut med bollen och passar B som passar C. C trampar in i slottet med bollen och skjuter på mål alt. Skjuter för styrning på B som gått in på mål</a:t>
            </a:r>
          </a:p>
          <a:p>
            <a:pPr lvl="0"/>
            <a:endParaRPr lang="sv-SE" dirty="0">
              <a:solidFill>
                <a:schemeClr val="bg1">
                  <a:lumMod val="50000"/>
                </a:schemeClr>
              </a:solidFill>
              <a:latin typeface="Book Antiqua" panose="02040602050305030304" pitchFamily="18" charset="0"/>
            </a:endParaRPr>
          </a:p>
        </p:txBody>
      </p:sp>
      <p:sp>
        <p:nvSpPr>
          <p:cNvPr id="8" name="textruta 7"/>
          <p:cNvSpPr txBox="1"/>
          <p:nvPr/>
        </p:nvSpPr>
        <p:spPr>
          <a:xfrm>
            <a:off x="4714876" y="3643314"/>
            <a:ext cx="4753320" cy="830997"/>
          </a:xfrm>
          <a:prstGeom prst="rect">
            <a:avLst/>
          </a:prstGeom>
          <a:noFill/>
        </p:spPr>
        <p:txBody>
          <a:bodyPr wrap="square" rtlCol="0">
            <a:spAutoFit/>
          </a:bodyPr>
          <a:lstStyle/>
          <a:p>
            <a:pPr lvl="0"/>
            <a:r>
              <a:rPr lang="sv-SE" sz="1600" dirty="0">
                <a:latin typeface="Book Antiqua" panose="02040602050305030304" pitchFamily="18" charset="0"/>
              </a:rPr>
              <a:t>2. Spelare A löper in och passar ett direktpass</a:t>
            </a:r>
            <a:r>
              <a:rPr lang="sv-SE" sz="1600" dirty="0" smtClean="0">
                <a:latin typeface="Book Antiqua" panose="02040602050305030304" pitchFamily="18" charset="0"/>
              </a:rPr>
              <a:t>/ skarv </a:t>
            </a:r>
            <a:r>
              <a:rPr lang="sv-SE" sz="1600" dirty="0">
                <a:latin typeface="Book Antiqua" panose="02040602050305030304" pitchFamily="18" charset="0"/>
              </a:rPr>
              <a:t>ut till C som tar med sig bollen och skjuter mot mål</a:t>
            </a:r>
            <a:endParaRPr lang="sv-SE" dirty="0">
              <a:latin typeface="Book Antiqua" panose="02040602050305030304" pitchFamily="18" charset="0"/>
            </a:endParaRPr>
          </a:p>
        </p:txBody>
      </p:sp>
      <p:sp>
        <p:nvSpPr>
          <p:cNvPr id="9" name="Likbent triangel 8"/>
          <p:cNvSpPr/>
          <p:nvPr/>
        </p:nvSpPr>
        <p:spPr>
          <a:xfrm>
            <a:off x="3071802" y="328612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0" name="Bildobjekt 9" descr="Skott.png"/>
          <p:cNvPicPr>
            <a:picLocks noChangeAspect="1"/>
          </p:cNvPicPr>
          <p:nvPr/>
        </p:nvPicPr>
        <p:blipFill>
          <a:blip r:embed="rId4" cstate="print"/>
          <a:stretch>
            <a:fillRect/>
          </a:stretch>
        </p:blipFill>
        <p:spPr>
          <a:xfrm rot="2406687">
            <a:off x="1481298" y="1688240"/>
            <a:ext cx="324000" cy="503234"/>
          </a:xfrm>
          <a:prstGeom prst="rect">
            <a:avLst/>
          </a:prstGeom>
        </p:spPr>
      </p:pic>
      <p:pic>
        <p:nvPicPr>
          <p:cNvPr id="11" name="Bildobjekt 10" descr="Boll.png"/>
          <p:cNvPicPr>
            <a:picLocks noChangeAspect="1"/>
          </p:cNvPicPr>
          <p:nvPr/>
        </p:nvPicPr>
        <p:blipFill>
          <a:blip r:embed="rId5" cstate="print"/>
          <a:stretch>
            <a:fillRect/>
          </a:stretch>
        </p:blipFill>
        <p:spPr>
          <a:xfrm>
            <a:off x="2857488" y="3214686"/>
            <a:ext cx="60955" cy="85337"/>
          </a:xfrm>
          <a:prstGeom prst="rect">
            <a:avLst/>
          </a:prstGeom>
        </p:spPr>
      </p:pic>
      <p:sp>
        <p:nvSpPr>
          <p:cNvPr id="12" name="Multiplicera 11"/>
          <p:cNvSpPr/>
          <p:nvPr/>
        </p:nvSpPr>
        <p:spPr>
          <a:xfrm flipV="1">
            <a:off x="2857488"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3929058" y="7143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4" name="Bildobjekt 13" descr="Boll.png"/>
          <p:cNvPicPr>
            <a:picLocks noChangeAspect="1"/>
          </p:cNvPicPr>
          <p:nvPr/>
        </p:nvPicPr>
        <p:blipFill>
          <a:blip r:embed="rId5" cstate="print"/>
          <a:stretch>
            <a:fillRect/>
          </a:stretch>
        </p:blipFill>
        <p:spPr>
          <a:xfrm>
            <a:off x="2643174" y="3143248"/>
            <a:ext cx="60955" cy="85337"/>
          </a:xfrm>
          <a:prstGeom prst="rect">
            <a:avLst/>
          </a:prstGeom>
        </p:spPr>
      </p:pic>
      <p:sp>
        <p:nvSpPr>
          <p:cNvPr id="15" name="Likbent triangel 14"/>
          <p:cNvSpPr/>
          <p:nvPr/>
        </p:nvSpPr>
        <p:spPr>
          <a:xfrm>
            <a:off x="3643306" y="328612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Multiplicera 15"/>
          <p:cNvSpPr/>
          <p:nvPr/>
        </p:nvSpPr>
        <p:spPr>
          <a:xfrm flipV="1">
            <a:off x="4143372" y="8572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Multiplicera 16"/>
          <p:cNvSpPr/>
          <p:nvPr/>
        </p:nvSpPr>
        <p:spPr>
          <a:xfrm flipV="1">
            <a:off x="4286248" y="6429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Multiplicera 17"/>
          <p:cNvSpPr/>
          <p:nvPr/>
        </p:nvSpPr>
        <p:spPr>
          <a:xfrm flipV="1">
            <a:off x="2643174"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Multiplicera 18"/>
          <p:cNvSpPr/>
          <p:nvPr/>
        </p:nvSpPr>
        <p:spPr>
          <a:xfrm flipV="1">
            <a:off x="2428860"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20" name="Bildobjekt 19" descr="Boll.png"/>
          <p:cNvPicPr>
            <a:picLocks noChangeAspect="1"/>
          </p:cNvPicPr>
          <p:nvPr/>
        </p:nvPicPr>
        <p:blipFill>
          <a:blip r:embed="rId5" cstate="print"/>
          <a:stretch>
            <a:fillRect/>
          </a:stretch>
        </p:blipFill>
        <p:spPr>
          <a:xfrm>
            <a:off x="2714612" y="3214686"/>
            <a:ext cx="60955" cy="85337"/>
          </a:xfrm>
          <a:prstGeom prst="rect">
            <a:avLst/>
          </a:prstGeom>
        </p:spPr>
      </p:pic>
      <p:pic>
        <p:nvPicPr>
          <p:cNvPr id="21" name="Bildobjekt 20" descr="Boll.png"/>
          <p:cNvPicPr>
            <a:picLocks noChangeAspect="1"/>
          </p:cNvPicPr>
          <p:nvPr/>
        </p:nvPicPr>
        <p:blipFill>
          <a:blip r:embed="rId5" cstate="print"/>
          <a:stretch>
            <a:fillRect/>
          </a:stretch>
        </p:blipFill>
        <p:spPr>
          <a:xfrm>
            <a:off x="2500298" y="3286124"/>
            <a:ext cx="60955" cy="85337"/>
          </a:xfrm>
          <a:prstGeom prst="rect">
            <a:avLst/>
          </a:prstGeom>
        </p:spPr>
      </p:pic>
      <p:pic>
        <p:nvPicPr>
          <p:cNvPr id="22" name="Bildobjekt 21" descr="Boll.png"/>
          <p:cNvPicPr>
            <a:picLocks noChangeAspect="1"/>
          </p:cNvPicPr>
          <p:nvPr/>
        </p:nvPicPr>
        <p:blipFill>
          <a:blip r:embed="rId5" cstate="print"/>
          <a:stretch>
            <a:fillRect/>
          </a:stretch>
        </p:blipFill>
        <p:spPr>
          <a:xfrm>
            <a:off x="2786050" y="3071810"/>
            <a:ext cx="60955" cy="85337"/>
          </a:xfrm>
          <a:prstGeom prst="rect">
            <a:avLst/>
          </a:prstGeom>
        </p:spPr>
      </p:pic>
      <p:pic>
        <p:nvPicPr>
          <p:cNvPr id="23" name="Bildobjekt 22" descr="Boll.png"/>
          <p:cNvPicPr>
            <a:picLocks noChangeAspect="1"/>
          </p:cNvPicPr>
          <p:nvPr/>
        </p:nvPicPr>
        <p:blipFill>
          <a:blip r:embed="rId5" cstate="print"/>
          <a:stretch>
            <a:fillRect/>
          </a:stretch>
        </p:blipFill>
        <p:spPr>
          <a:xfrm>
            <a:off x="3010847" y="3143248"/>
            <a:ext cx="60955" cy="85337"/>
          </a:xfrm>
          <a:prstGeom prst="rect">
            <a:avLst/>
          </a:prstGeom>
        </p:spPr>
      </p:pic>
      <p:sp>
        <p:nvSpPr>
          <p:cNvPr id="24" name="Multiplicera 23"/>
          <p:cNvSpPr/>
          <p:nvPr/>
        </p:nvSpPr>
        <p:spPr>
          <a:xfrm flipV="1">
            <a:off x="785786"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428596" y="10001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428596" y="12858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textruta 26"/>
          <p:cNvSpPr txBox="1"/>
          <p:nvPr/>
        </p:nvSpPr>
        <p:spPr>
          <a:xfrm>
            <a:off x="2857488" y="2857496"/>
            <a:ext cx="309700" cy="338554"/>
          </a:xfrm>
          <a:prstGeom prst="rect">
            <a:avLst/>
          </a:prstGeom>
          <a:noFill/>
        </p:spPr>
        <p:txBody>
          <a:bodyPr wrap="none" rtlCol="0">
            <a:spAutoFit/>
          </a:bodyPr>
          <a:lstStyle/>
          <a:p>
            <a:r>
              <a:rPr lang="sv-SE" sz="1600" b="1" dirty="0"/>
              <a:t>A</a:t>
            </a:r>
          </a:p>
        </p:txBody>
      </p:sp>
      <p:sp>
        <p:nvSpPr>
          <p:cNvPr id="28" name="textruta 27"/>
          <p:cNvSpPr txBox="1"/>
          <p:nvPr/>
        </p:nvSpPr>
        <p:spPr>
          <a:xfrm>
            <a:off x="500034" y="857232"/>
            <a:ext cx="293670" cy="338554"/>
          </a:xfrm>
          <a:prstGeom prst="rect">
            <a:avLst/>
          </a:prstGeom>
          <a:noFill/>
        </p:spPr>
        <p:txBody>
          <a:bodyPr wrap="none" rtlCol="0">
            <a:spAutoFit/>
          </a:bodyPr>
          <a:lstStyle/>
          <a:p>
            <a:r>
              <a:rPr lang="sv-SE" sz="1600" b="1" dirty="0"/>
              <a:t>C</a:t>
            </a:r>
          </a:p>
        </p:txBody>
      </p:sp>
      <p:sp>
        <p:nvSpPr>
          <p:cNvPr id="29" name="textruta 28"/>
          <p:cNvSpPr txBox="1"/>
          <p:nvPr/>
        </p:nvSpPr>
        <p:spPr>
          <a:xfrm>
            <a:off x="3714744" y="714356"/>
            <a:ext cx="300082" cy="338554"/>
          </a:xfrm>
          <a:prstGeom prst="rect">
            <a:avLst/>
          </a:prstGeom>
          <a:noFill/>
        </p:spPr>
        <p:txBody>
          <a:bodyPr wrap="none" rtlCol="0">
            <a:spAutoFit/>
          </a:bodyPr>
          <a:lstStyle/>
          <a:p>
            <a:r>
              <a:rPr lang="sv-SE" sz="1600" b="1" dirty="0"/>
              <a:t>B</a:t>
            </a:r>
          </a:p>
        </p:txBody>
      </p:sp>
      <p:sp>
        <p:nvSpPr>
          <p:cNvPr id="30" name="Frihandsfigur 29"/>
          <p:cNvSpPr/>
          <p:nvPr/>
        </p:nvSpPr>
        <p:spPr>
          <a:xfrm>
            <a:off x="3129566" y="3442952"/>
            <a:ext cx="811369" cy="126642"/>
          </a:xfrm>
          <a:custGeom>
            <a:avLst/>
            <a:gdLst>
              <a:gd name="connsiteX0" fmla="*/ 0 w 811369"/>
              <a:gd name="connsiteY0" fmla="*/ 34344 h 126642"/>
              <a:gd name="connsiteX1" fmla="*/ 154547 w 811369"/>
              <a:gd name="connsiteY1" fmla="*/ 8586 h 126642"/>
              <a:gd name="connsiteX2" fmla="*/ 244699 w 811369"/>
              <a:gd name="connsiteY2" fmla="*/ 85859 h 126642"/>
              <a:gd name="connsiteX3" fmla="*/ 334851 w 811369"/>
              <a:gd name="connsiteY3" fmla="*/ 21465 h 126642"/>
              <a:gd name="connsiteX4" fmla="*/ 450761 w 811369"/>
              <a:gd name="connsiteY4" fmla="*/ 98738 h 126642"/>
              <a:gd name="connsiteX5" fmla="*/ 618186 w 811369"/>
              <a:gd name="connsiteY5" fmla="*/ 34344 h 126642"/>
              <a:gd name="connsiteX6" fmla="*/ 721217 w 811369"/>
              <a:gd name="connsiteY6" fmla="*/ 124496 h 126642"/>
              <a:gd name="connsiteX7" fmla="*/ 811369 w 811369"/>
              <a:gd name="connsiteY7" fmla="*/ 47223 h 126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1369" h="126642">
                <a:moveTo>
                  <a:pt x="0" y="34344"/>
                </a:moveTo>
                <a:cubicBezTo>
                  <a:pt x="56882" y="17172"/>
                  <a:pt x="113764" y="0"/>
                  <a:pt x="154547" y="8586"/>
                </a:cubicBezTo>
                <a:cubicBezTo>
                  <a:pt x="195330" y="17172"/>
                  <a:pt x="214648" y="83713"/>
                  <a:pt x="244699" y="85859"/>
                </a:cubicBezTo>
                <a:cubicBezTo>
                  <a:pt x="274750" y="88006"/>
                  <a:pt x="300507" y="19319"/>
                  <a:pt x="334851" y="21465"/>
                </a:cubicBezTo>
                <a:cubicBezTo>
                  <a:pt x="369195" y="23611"/>
                  <a:pt x="403539" y="96592"/>
                  <a:pt x="450761" y="98738"/>
                </a:cubicBezTo>
                <a:cubicBezTo>
                  <a:pt x="497983" y="100884"/>
                  <a:pt x="573110" y="30051"/>
                  <a:pt x="618186" y="34344"/>
                </a:cubicBezTo>
                <a:cubicBezTo>
                  <a:pt x="663262" y="38637"/>
                  <a:pt x="689020" y="122350"/>
                  <a:pt x="721217" y="124496"/>
                </a:cubicBezTo>
                <a:cubicBezTo>
                  <a:pt x="753414" y="126642"/>
                  <a:pt x="782391" y="86932"/>
                  <a:pt x="811369" y="47223"/>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31" name="Rak 30"/>
          <p:cNvCxnSpPr/>
          <p:nvPr/>
        </p:nvCxnSpPr>
        <p:spPr>
          <a:xfrm rot="5400000" flipH="1" flipV="1">
            <a:off x="3821901" y="3250405"/>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2" name="Rak 31"/>
          <p:cNvCxnSpPr/>
          <p:nvPr/>
        </p:nvCxnSpPr>
        <p:spPr>
          <a:xfrm rot="5400000" flipH="1" flipV="1">
            <a:off x="3821901" y="295177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3" name="Rak 32"/>
          <p:cNvCxnSpPr/>
          <p:nvPr/>
        </p:nvCxnSpPr>
        <p:spPr>
          <a:xfrm rot="5400000" flipH="1" flipV="1">
            <a:off x="3821901" y="2607463"/>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4" name="Rak 33"/>
          <p:cNvCxnSpPr/>
          <p:nvPr/>
        </p:nvCxnSpPr>
        <p:spPr>
          <a:xfrm rot="5400000" flipH="1" flipV="1">
            <a:off x="3821901" y="232171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5" name="Rak 34"/>
          <p:cNvCxnSpPr/>
          <p:nvPr/>
        </p:nvCxnSpPr>
        <p:spPr>
          <a:xfrm rot="5400000" flipH="1" flipV="1">
            <a:off x="3821901" y="196452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6" name="Rak 35"/>
          <p:cNvCxnSpPr/>
          <p:nvPr/>
        </p:nvCxnSpPr>
        <p:spPr>
          <a:xfrm rot="5400000" flipH="1" flipV="1">
            <a:off x="3821901" y="160733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7" name="Rak 36"/>
          <p:cNvCxnSpPr/>
          <p:nvPr/>
        </p:nvCxnSpPr>
        <p:spPr>
          <a:xfrm rot="5400000" flipH="1" flipV="1">
            <a:off x="3821901" y="1178703"/>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8" name="Rak 37"/>
          <p:cNvCxnSpPr/>
          <p:nvPr/>
        </p:nvCxnSpPr>
        <p:spPr>
          <a:xfrm>
            <a:off x="3571868"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9" name="Rak 38"/>
          <p:cNvCxnSpPr/>
          <p:nvPr/>
        </p:nvCxnSpPr>
        <p:spPr>
          <a:xfrm>
            <a:off x="3143240"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0" name="Rak 39"/>
          <p:cNvCxnSpPr/>
          <p:nvPr/>
        </p:nvCxnSpPr>
        <p:spPr>
          <a:xfrm>
            <a:off x="2714612"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1" name="Rak 40"/>
          <p:cNvCxnSpPr/>
          <p:nvPr/>
        </p:nvCxnSpPr>
        <p:spPr>
          <a:xfrm>
            <a:off x="2285984"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2" name="Rak 41"/>
          <p:cNvCxnSpPr/>
          <p:nvPr/>
        </p:nvCxnSpPr>
        <p:spPr>
          <a:xfrm>
            <a:off x="1857356"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3" name="Rak 42"/>
          <p:cNvCxnSpPr/>
          <p:nvPr/>
        </p:nvCxnSpPr>
        <p:spPr>
          <a:xfrm>
            <a:off x="1428728"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4" name="Rak 43"/>
          <p:cNvCxnSpPr/>
          <p:nvPr/>
        </p:nvCxnSpPr>
        <p:spPr>
          <a:xfrm>
            <a:off x="1000100" y="928670"/>
            <a:ext cx="285752" cy="0"/>
          </a:xfrm>
          <a:prstGeom prst="line">
            <a:avLst/>
          </a:prstGeom>
        </p:spPr>
        <p:style>
          <a:lnRef idx="1">
            <a:schemeClr val="dk1"/>
          </a:lnRef>
          <a:fillRef idx="0">
            <a:schemeClr val="dk1"/>
          </a:fillRef>
          <a:effectRef idx="0">
            <a:schemeClr val="dk1"/>
          </a:effectRef>
          <a:fontRef idx="minor">
            <a:schemeClr val="tx1"/>
          </a:fontRef>
        </p:style>
      </p:cxnSp>
      <p:sp>
        <p:nvSpPr>
          <p:cNvPr id="45" name="Likbent triangel 44"/>
          <p:cNvSpPr/>
          <p:nvPr/>
        </p:nvSpPr>
        <p:spPr>
          <a:xfrm>
            <a:off x="857224" y="114298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6" name="Likbent triangel 45"/>
          <p:cNvSpPr/>
          <p:nvPr/>
        </p:nvSpPr>
        <p:spPr>
          <a:xfrm>
            <a:off x="1214414" y="178592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7" name="Frihandsfigur 46"/>
          <p:cNvSpPr/>
          <p:nvPr/>
        </p:nvSpPr>
        <p:spPr>
          <a:xfrm>
            <a:off x="744829" y="1120462"/>
            <a:ext cx="723363" cy="1045335"/>
          </a:xfrm>
          <a:custGeom>
            <a:avLst/>
            <a:gdLst>
              <a:gd name="connsiteX0" fmla="*/ 79419 w 723363"/>
              <a:gd name="connsiteY0" fmla="*/ 0 h 1045335"/>
              <a:gd name="connsiteX1" fmla="*/ 2146 w 723363"/>
              <a:gd name="connsiteY1" fmla="*/ 128789 h 1045335"/>
              <a:gd name="connsiteX2" fmla="*/ 92298 w 723363"/>
              <a:gd name="connsiteY2" fmla="*/ 257577 h 1045335"/>
              <a:gd name="connsiteX3" fmla="*/ 53661 w 723363"/>
              <a:gd name="connsiteY3" fmla="*/ 309093 h 1045335"/>
              <a:gd name="connsiteX4" fmla="*/ 156692 w 723363"/>
              <a:gd name="connsiteY4" fmla="*/ 463639 h 1045335"/>
              <a:gd name="connsiteX5" fmla="*/ 130934 w 723363"/>
              <a:gd name="connsiteY5" fmla="*/ 553792 h 1045335"/>
              <a:gd name="connsiteX6" fmla="*/ 272602 w 723363"/>
              <a:gd name="connsiteY6" fmla="*/ 605307 h 1045335"/>
              <a:gd name="connsiteX7" fmla="*/ 285481 w 723363"/>
              <a:gd name="connsiteY7" fmla="*/ 746975 h 1045335"/>
              <a:gd name="connsiteX8" fmla="*/ 388512 w 723363"/>
              <a:gd name="connsiteY8" fmla="*/ 772732 h 1045335"/>
              <a:gd name="connsiteX9" fmla="*/ 427148 w 723363"/>
              <a:gd name="connsiteY9" fmla="*/ 1017431 h 1045335"/>
              <a:gd name="connsiteX10" fmla="*/ 658968 w 723363"/>
              <a:gd name="connsiteY10" fmla="*/ 940158 h 1045335"/>
              <a:gd name="connsiteX11" fmla="*/ 723363 w 723363"/>
              <a:gd name="connsiteY11" fmla="*/ 953037 h 1045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23363" h="1045335">
                <a:moveTo>
                  <a:pt x="79419" y="0"/>
                </a:moveTo>
                <a:cubicBezTo>
                  <a:pt x="39709" y="42930"/>
                  <a:pt x="0" y="85860"/>
                  <a:pt x="2146" y="128789"/>
                </a:cubicBezTo>
                <a:cubicBezTo>
                  <a:pt x="4292" y="171718"/>
                  <a:pt x="83712" y="227526"/>
                  <a:pt x="92298" y="257577"/>
                </a:cubicBezTo>
                <a:cubicBezTo>
                  <a:pt x="100884" y="287628"/>
                  <a:pt x="42929" y="274749"/>
                  <a:pt x="53661" y="309093"/>
                </a:cubicBezTo>
                <a:cubicBezTo>
                  <a:pt x="64393" y="343437"/>
                  <a:pt x="143813" y="422856"/>
                  <a:pt x="156692" y="463639"/>
                </a:cubicBezTo>
                <a:cubicBezTo>
                  <a:pt x="169571" y="504422"/>
                  <a:pt x="111616" y="530181"/>
                  <a:pt x="130934" y="553792"/>
                </a:cubicBezTo>
                <a:cubicBezTo>
                  <a:pt x="150252" y="577403"/>
                  <a:pt x="246844" y="573110"/>
                  <a:pt x="272602" y="605307"/>
                </a:cubicBezTo>
                <a:cubicBezTo>
                  <a:pt x="298360" y="637504"/>
                  <a:pt x="266163" y="719071"/>
                  <a:pt x="285481" y="746975"/>
                </a:cubicBezTo>
                <a:cubicBezTo>
                  <a:pt x="304799" y="774879"/>
                  <a:pt x="364901" y="727656"/>
                  <a:pt x="388512" y="772732"/>
                </a:cubicBezTo>
                <a:cubicBezTo>
                  <a:pt x="412123" y="817808"/>
                  <a:pt x="382072" y="989527"/>
                  <a:pt x="427148" y="1017431"/>
                </a:cubicBezTo>
                <a:cubicBezTo>
                  <a:pt x="472224" y="1045335"/>
                  <a:pt x="609599" y="950890"/>
                  <a:pt x="658968" y="940158"/>
                </a:cubicBezTo>
                <a:cubicBezTo>
                  <a:pt x="708337" y="929426"/>
                  <a:pt x="715850" y="941231"/>
                  <a:pt x="723363" y="953037"/>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48" name="Rak pil 47"/>
          <p:cNvCxnSpPr>
            <a:stCxn id="29" idx="2"/>
          </p:cNvCxnSpPr>
          <p:nvPr/>
        </p:nvCxnSpPr>
        <p:spPr>
          <a:xfrm rot="5400000">
            <a:off x="3101786" y="594299"/>
            <a:ext cx="304388" cy="1221611"/>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9" name="Multiplicera 48"/>
          <p:cNvSpPr/>
          <p:nvPr/>
        </p:nvSpPr>
        <p:spPr>
          <a:xfrm flipV="1">
            <a:off x="2143108"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0" name="Multiplicera 49"/>
          <p:cNvSpPr/>
          <p:nvPr/>
        </p:nvSpPr>
        <p:spPr>
          <a:xfrm flipV="1">
            <a:off x="1714480"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1" name="Multiplicera 50"/>
          <p:cNvSpPr/>
          <p:nvPr/>
        </p:nvSpPr>
        <p:spPr>
          <a:xfrm flipV="1">
            <a:off x="1928794"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2" name="Multiplicera 51"/>
          <p:cNvSpPr/>
          <p:nvPr/>
        </p:nvSpPr>
        <p:spPr>
          <a:xfrm flipV="1">
            <a:off x="428596"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3" name="Multiplicera 52"/>
          <p:cNvSpPr/>
          <p:nvPr/>
        </p:nvSpPr>
        <p:spPr>
          <a:xfrm flipV="1">
            <a:off x="714348"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4" name="Multiplicera 53"/>
          <p:cNvSpPr/>
          <p:nvPr/>
        </p:nvSpPr>
        <p:spPr>
          <a:xfrm flipV="1">
            <a:off x="571472"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55" name="Bildobjekt 54" descr="Boll.png"/>
          <p:cNvPicPr>
            <a:picLocks noChangeAspect="1"/>
          </p:cNvPicPr>
          <p:nvPr/>
        </p:nvPicPr>
        <p:blipFill>
          <a:blip r:embed="rId5" cstate="print"/>
          <a:stretch>
            <a:fillRect/>
          </a:stretch>
        </p:blipFill>
        <p:spPr>
          <a:xfrm>
            <a:off x="2071670" y="3986605"/>
            <a:ext cx="60955" cy="85337"/>
          </a:xfrm>
          <a:prstGeom prst="rect">
            <a:avLst/>
          </a:prstGeom>
        </p:spPr>
      </p:pic>
      <p:pic>
        <p:nvPicPr>
          <p:cNvPr id="56" name="Bildobjekt 55" descr="Boll.png"/>
          <p:cNvPicPr>
            <a:picLocks noChangeAspect="1"/>
          </p:cNvPicPr>
          <p:nvPr/>
        </p:nvPicPr>
        <p:blipFill>
          <a:blip r:embed="rId5" cstate="print"/>
          <a:stretch>
            <a:fillRect/>
          </a:stretch>
        </p:blipFill>
        <p:spPr>
          <a:xfrm>
            <a:off x="1857356" y="3929066"/>
            <a:ext cx="60955" cy="85337"/>
          </a:xfrm>
          <a:prstGeom prst="rect">
            <a:avLst/>
          </a:prstGeom>
        </p:spPr>
      </p:pic>
      <p:pic>
        <p:nvPicPr>
          <p:cNvPr id="57" name="Bildobjekt 56" descr="Boll.png"/>
          <p:cNvPicPr>
            <a:picLocks noChangeAspect="1"/>
          </p:cNvPicPr>
          <p:nvPr/>
        </p:nvPicPr>
        <p:blipFill>
          <a:blip r:embed="rId5" cstate="print"/>
          <a:stretch>
            <a:fillRect/>
          </a:stretch>
        </p:blipFill>
        <p:spPr>
          <a:xfrm>
            <a:off x="2225029" y="4000504"/>
            <a:ext cx="60955" cy="85337"/>
          </a:xfrm>
          <a:prstGeom prst="rect">
            <a:avLst/>
          </a:prstGeom>
        </p:spPr>
      </p:pic>
      <p:pic>
        <p:nvPicPr>
          <p:cNvPr id="58" name="Bildobjekt 57" descr="Boll.png"/>
          <p:cNvPicPr>
            <a:picLocks noChangeAspect="1"/>
          </p:cNvPicPr>
          <p:nvPr/>
        </p:nvPicPr>
        <p:blipFill>
          <a:blip r:embed="rId5" cstate="print"/>
          <a:stretch>
            <a:fillRect/>
          </a:stretch>
        </p:blipFill>
        <p:spPr>
          <a:xfrm>
            <a:off x="1928794" y="3986605"/>
            <a:ext cx="60955" cy="85337"/>
          </a:xfrm>
          <a:prstGeom prst="rect">
            <a:avLst/>
          </a:prstGeom>
        </p:spPr>
      </p:pic>
      <p:pic>
        <p:nvPicPr>
          <p:cNvPr id="59" name="Bildobjekt 58" descr="Boll.png"/>
          <p:cNvPicPr>
            <a:picLocks noChangeAspect="1"/>
          </p:cNvPicPr>
          <p:nvPr/>
        </p:nvPicPr>
        <p:blipFill>
          <a:blip r:embed="rId5" cstate="print"/>
          <a:stretch>
            <a:fillRect/>
          </a:stretch>
        </p:blipFill>
        <p:spPr>
          <a:xfrm>
            <a:off x="1653525" y="3929066"/>
            <a:ext cx="60955" cy="85337"/>
          </a:xfrm>
          <a:prstGeom prst="rect">
            <a:avLst/>
          </a:prstGeom>
        </p:spPr>
      </p:pic>
      <p:pic>
        <p:nvPicPr>
          <p:cNvPr id="60" name="Bildobjekt 59" descr="Boll.png"/>
          <p:cNvPicPr>
            <a:picLocks noChangeAspect="1"/>
          </p:cNvPicPr>
          <p:nvPr/>
        </p:nvPicPr>
        <p:blipFill>
          <a:blip r:embed="rId5" cstate="print"/>
          <a:stretch>
            <a:fillRect/>
          </a:stretch>
        </p:blipFill>
        <p:spPr>
          <a:xfrm>
            <a:off x="1785918" y="3929066"/>
            <a:ext cx="60955" cy="85337"/>
          </a:xfrm>
          <a:prstGeom prst="rect">
            <a:avLst/>
          </a:prstGeom>
        </p:spPr>
      </p:pic>
      <p:pic>
        <p:nvPicPr>
          <p:cNvPr id="61" name="Bildobjekt 60" descr="Boll.png"/>
          <p:cNvPicPr>
            <a:picLocks noChangeAspect="1"/>
          </p:cNvPicPr>
          <p:nvPr/>
        </p:nvPicPr>
        <p:blipFill>
          <a:blip r:embed="rId5" cstate="print"/>
          <a:stretch>
            <a:fillRect/>
          </a:stretch>
        </p:blipFill>
        <p:spPr>
          <a:xfrm>
            <a:off x="1785918" y="4071942"/>
            <a:ext cx="60955" cy="85337"/>
          </a:xfrm>
          <a:prstGeom prst="rect">
            <a:avLst/>
          </a:prstGeom>
        </p:spPr>
      </p:pic>
      <p:sp>
        <p:nvSpPr>
          <p:cNvPr id="62" name="Multiplicera 61"/>
          <p:cNvSpPr/>
          <p:nvPr/>
        </p:nvSpPr>
        <p:spPr>
          <a:xfrm flipV="1">
            <a:off x="4000496" y="47863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3" name="Multiplicera 62"/>
          <p:cNvSpPr/>
          <p:nvPr/>
        </p:nvSpPr>
        <p:spPr>
          <a:xfrm flipV="1">
            <a:off x="4071934" y="50006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4" name="Multiplicera 63"/>
          <p:cNvSpPr/>
          <p:nvPr/>
        </p:nvSpPr>
        <p:spPr>
          <a:xfrm flipV="1">
            <a:off x="4143372" y="52149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65" name="Rak pil 64"/>
          <p:cNvCxnSpPr/>
          <p:nvPr/>
        </p:nvCxnSpPr>
        <p:spPr>
          <a:xfrm rot="10800000">
            <a:off x="2571736" y="4929198"/>
            <a:ext cx="121444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6" name="Rak pil 65"/>
          <p:cNvCxnSpPr/>
          <p:nvPr/>
        </p:nvCxnSpPr>
        <p:spPr>
          <a:xfrm rot="16200000" flipV="1">
            <a:off x="2214546" y="4643446"/>
            <a:ext cx="357190"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7" name="Rak 66"/>
          <p:cNvCxnSpPr/>
          <p:nvPr/>
        </p:nvCxnSpPr>
        <p:spPr>
          <a:xfrm rot="5400000">
            <a:off x="2285984" y="4000504"/>
            <a:ext cx="142876" cy="0"/>
          </a:xfrm>
          <a:prstGeom prst="line">
            <a:avLst/>
          </a:prstGeom>
        </p:spPr>
        <p:style>
          <a:lnRef idx="1">
            <a:schemeClr val="dk1"/>
          </a:lnRef>
          <a:fillRef idx="0">
            <a:schemeClr val="dk1"/>
          </a:fillRef>
          <a:effectRef idx="0">
            <a:schemeClr val="dk1"/>
          </a:effectRef>
          <a:fontRef idx="minor">
            <a:schemeClr val="tx1"/>
          </a:fontRef>
        </p:style>
      </p:cxnSp>
      <p:cxnSp>
        <p:nvCxnSpPr>
          <p:cNvPr id="68" name="Rak 67"/>
          <p:cNvCxnSpPr/>
          <p:nvPr/>
        </p:nvCxnSpPr>
        <p:spPr>
          <a:xfrm rot="5400000">
            <a:off x="2285984" y="4286256"/>
            <a:ext cx="142876" cy="0"/>
          </a:xfrm>
          <a:prstGeom prst="line">
            <a:avLst/>
          </a:prstGeom>
        </p:spPr>
        <p:style>
          <a:lnRef idx="1">
            <a:schemeClr val="dk1"/>
          </a:lnRef>
          <a:fillRef idx="0">
            <a:schemeClr val="dk1"/>
          </a:fillRef>
          <a:effectRef idx="0">
            <a:schemeClr val="dk1"/>
          </a:effectRef>
          <a:fontRef idx="minor">
            <a:schemeClr val="tx1"/>
          </a:fontRef>
        </p:style>
      </p:cxnSp>
      <p:cxnSp>
        <p:nvCxnSpPr>
          <p:cNvPr id="69" name="Rak pil 68"/>
          <p:cNvCxnSpPr/>
          <p:nvPr/>
        </p:nvCxnSpPr>
        <p:spPr>
          <a:xfrm rot="5400000">
            <a:off x="464315" y="4250537"/>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0" name="Rak 69"/>
          <p:cNvCxnSpPr/>
          <p:nvPr/>
        </p:nvCxnSpPr>
        <p:spPr>
          <a:xfrm rot="10800000">
            <a:off x="2071670" y="450057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71" name="Rak 70"/>
          <p:cNvCxnSpPr/>
          <p:nvPr/>
        </p:nvCxnSpPr>
        <p:spPr>
          <a:xfrm rot="10800000">
            <a:off x="1714480" y="450057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72" name="Rak 71"/>
          <p:cNvCxnSpPr/>
          <p:nvPr/>
        </p:nvCxnSpPr>
        <p:spPr>
          <a:xfrm rot="10800000">
            <a:off x="1357290" y="450057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73" name="Rak 72"/>
          <p:cNvCxnSpPr/>
          <p:nvPr/>
        </p:nvCxnSpPr>
        <p:spPr>
          <a:xfrm rot="10800000">
            <a:off x="1071538" y="4500570"/>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74" name="Rak 73"/>
          <p:cNvCxnSpPr/>
          <p:nvPr/>
        </p:nvCxnSpPr>
        <p:spPr>
          <a:xfrm rot="10800000">
            <a:off x="785786" y="4500570"/>
            <a:ext cx="214314" cy="0"/>
          </a:xfrm>
          <a:prstGeom prst="line">
            <a:avLst/>
          </a:prstGeom>
        </p:spPr>
        <p:style>
          <a:lnRef idx="1">
            <a:schemeClr val="dk1"/>
          </a:lnRef>
          <a:fillRef idx="0">
            <a:schemeClr val="dk1"/>
          </a:fillRef>
          <a:effectRef idx="0">
            <a:schemeClr val="dk1"/>
          </a:effectRef>
          <a:fontRef idx="minor">
            <a:schemeClr val="tx1"/>
          </a:fontRef>
        </p:style>
      </p:cxnSp>
      <p:pic>
        <p:nvPicPr>
          <p:cNvPr id="75" name="Bildobjekt 74" descr="Skott.png"/>
          <p:cNvPicPr>
            <a:picLocks noChangeAspect="1"/>
          </p:cNvPicPr>
          <p:nvPr/>
        </p:nvPicPr>
        <p:blipFill>
          <a:blip r:embed="rId4" cstate="print"/>
          <a:stretch>
            <a:fillRect/>
          </a:stretch>
        </p:blipFill>
        <p:spPr>
          <a:xfrm rot="7029496">
            <a:off x="921607" y="4793696"/>
            <a:ext cx="324000" cy="503234"/>
          </a:xfrm>
          <a:prstGeom prst="rect">
            <a:avLst/>
          </a:prstGeom>
        </p:spPr>
      </p:pic>
      <p:sp>
        <p:nvSpPr>
          <p:cNvPr id="76" name="Frihandsfigur 75"/>
          <p:cNvSpPr/>
          <p:nvPr/>
        </p:nvSpPr>
        <p:spPr>
          <a:xfrm>
            <a:off x="622479" y="4584879"/>
            <a:ext cx="279042" cy="283335"/>
          </a:xfrm>
          <a:custGeom>
            <a:avLst/>
            <a:gdLst>
              <a:gd name="connsiteX0" fmla="*/ 72980 w 279042"/>
              <a:gd name="connsiteY0" fmla="*/ 0 h 283335"/>
              <a:gd name="connsiteX1" fmla="*/ 8586 w 279042"/>
              <a:gd name="connsiteY1" fmla="*/ 90152 h 283335"/>
              <a:gd name="connsiteX2" fmla="*/ 124496 w 279042"/>
              <a:gd name="connsiteY2" fmla="*/ 141667 h 283335"/>
              <a:gd name="connsiteX3" fmla="*/ 72980 w 279042"/>
              <a:gd name="connsiteY3" fmla="*/ 218941 h 283335"/>
              <a:gd name="connsiteX4" fmla="*/ 201769 w 279042"/>
              <a:gd name="connsiteY4" fmla="*/ 206062 h 283335"/>
              <a:gd name="connsiteX5" fmla="*/ 163132 w 279042"/>
              <a:gd name="connsiteY5" fmla="*/ 270456 h 283335"/>
              <a:gd name="connsiteX6" fmla="*/ 279042 w 279042"/>
              <a:gd name="connsiteY6" fmla="*/ 283335 h 283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9042" h="283335">
                <a:moveTo>
                  <a:pt x="72980" y="0"/>
                </a:moveTo>
                <a:cubicBezTo>
                  <a:pt x="36490" y="33270"/>
                  <a:pt x="0" y="66541"/>
                  <a:pt x="8586" y="90152"/>
                </a:cubicBezTo>
                <a:cubicBezTo>
                  <a:pt x="17172" y="113763"/>
                  <a:pt x="113764" y="120202"/>
                  <a:pt x="124496" y="141667"/>
                </a:cubicBezTo>
                <a:cubicBezTo>
                  <a:pt x="135228" y="163132"/>
                  <a:pt x="60101" y="208209"/>
                  <a:pt x="72980" y="218941"/>
                </a:cubicBezTo>
                <a:cubicBezTo>
                  <a:pt x="85859" y="229673"/>
                  <a:pt x="186744" y="197476"/>
                  <a:pt x="201769" y="206062"/>
                </a:cubicBezTo>
                <a:cubicBezTo>
                  <a:pt x="216794" y="214648"/>
                  <a:pt x="150253" y="257577"/>
                  <a:pt x="163132" y="270456"/>
                </a:cubicBezTo>
                <a:cubicBezTo>
                  <a:pt x="176011" y="283335"/>
                  <a:pt x="227526" y="283335"/>
                  <a:pt x="279042" y="283335"/>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77" name="textruta 76"/>
          <p:cNvSpPr txBox="1"/>
          <p:nvPr/>
        </p:nvSpPr>
        <p:spPr>
          <a:xfrm>
            <a:off x="3929058" y="4500570"/>
            <a:ext cx="309700" cy="338554"/>
          </a:xfrm>
          <a:prstGeom prst="rect">
            <a:avLst/>
          </a:prstGeom>
          <a:noFill/>
        </p:spPr>
        <p:txBody>
          <a:bodyPr wrap="none" rtlCol="0">
            <a:spAutoFit/>
          </a:bodyPr>
          <a:lstStyle/>
          <a:p>
            <a:r>
              <a:rPr lang="sv-SE" sz="1600" b="1" dirty="0"/>
              <a:t>A</a:t>
            </a:r>
          </a:p>
        </p:txBody>
      </p:sp>
      <p:sp>
        <p:nvSpPr>
          <p:cNvPr id="78" name="textruta 77"/>
          <p:cNvSpPr txBox="1"/>
          <p:nvPr/>
        </p:nvSpPr>
        <p:spPr>
          <a:xfrm>
            <a:off x="2357422" y="3714752"/>
            <a:ext cx="300082" cy="338554"/>
          </a:xfrm>
          <a:prstGeom prst="rect">
            <a:avLst/>
          </a:prstGeom>
          <a:noFill/>
        </p:spPr>
        <p:txBody>
          <a:bodyPr wrap="none" rtlCol="0">
            <a:spAutoFit/>
          </a:bodyPr>
          <a:lstStyle/>
          <a:p>
            <a:r>
              <a:rPr lang="sv-SE" sz="1600" b="1" dirty="0"/>
              <a:t>B</a:t>
            </a:r>
          </a:p>
        </p:txBody>
      </p:sp>
      <p:sp>
        <p:nvSpPr>
          <p:cNvPr id="79" name="textruta 78"/>
          <p:cNvSpPr txBox="1"/>
          <p:nvPr/>
        </p:nvSpPr>
        <p:spPr>
          <a:xfrm>
            <a:off x="857224" y="3643314"/>
            <a:ext cx="293670" cy="338554"/>
          </a:xfrm>
          <a:prstGeom prst="rect">
            <a:avLst/>
          </a:prstGeom>
          <a:noFill/>
        </p:spPr>
        <p:txBody>
          <a:bodyPr wrap="none" rtlCol="0">
            <a:spAutoFit/>
          </a:bodyPr>
          <a:lstStyle/>
          <a:p>
            <a:r>
              <a:rPr lang="sv-SE" sz="1600" b="1" dirty="0"/>
              <a:t>C</a:t>
            </a:r>
          </a:p>
        </p:txBody>
      </p:sp>
    </p:spTree>
    <p:extLst>
      <p:ext uri="{BB962C8B-B14F-4D97-AF65-F5344CB8AC3E}">
        <p14:creationId xmlns:p14="http://schemas.microsoft.com/office/powerpoint/2010/main" val="50780831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6" y="152245"/>
            <a:ext cx="5160644" cy="1325563"/>
          </a:xfrm>
        </p:spPr>
        <p:txBody>
          <a:bodyPr>
            <a:normAutofit/>
          </a:bodyPr>
          <a:lstStyle/>
          <a:p>
            <a:r>
              <a:rPr lang="sv-SE" sz="2800" dirty="0" smtClean="0">
                <a:solidFill>
                  <a:srgbClr val="990033"/>
                </a:solidFill>
                <a:latin typeface="Book Antiqua" panose="02040602050305030304" pitchFamily="18" charset="0"/>
              </a:rPr>
              <a:t>Syfte; Spelförståelse</a:t>
            </a:r>
            <a:endParaRPr lang="sv-SE" sz="2800" dirty="0">
              <a:solidFill>
                <a:srgbClr val="990033"/>
              </a:solidFill>
              <a:latin typeface="Book Antiqua" panose="02040602050305030304" pitchFamily="18" charset="0"/>
            </a:endParaRPr>
          </a:p>
        </p:txBody>
      </p:sp>
      <p:pic>
        <p:nvPicPr>
          <p:cNvPr id="5" name="Bildobjekt 3"/>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6" y="1397094"/>
            <a:ext cx="4995138" cy="1569660"/>
          </a:xfrm>
          <a:prstGeom prst="rect">
            <a:avLst/>
          </a:prstGeom>
          <a:noFill/>
        </p:spPr>
        <p:txBody>
          <a:bodyPr wrap="square" rtlCol="0">
            <a:spAutoFit/>
          </a:bodyPr>
          <a:lstStyle/>
          <a:p>
            <a:r>
              <a:rPr lang="sv-SE" sz="1600" dirty="0">
                <a:latin typeface="Book Antiqua" panose="02040602050305030304" pitchFamily="18" charset="0"/>
              </a:rPr>
              <a:t>1. Lagen ställer en spelare i ”målområdet”. Denna spelare får man passa till när man gjort ett, av tränaren förbestämt antal passningar inom laget utan att motståndarna </a:t>
            </a:r>
            <a:r>
              <a:rPr lang="sv-SE" sz="1600" dirty="0" err="1" smtClean="0">
                <a:latin typeface="Book Antiqua" panose="02040602050305030304" pitchFamily="18" charset="0"/>
              </a:rPr>
              <a:t>brytit</a:t>
            </a:r>
            <a:r>
              <a:rPr lang="sv-SE" sz="1600" dirty="0" smtClean="0">
                <a:latin typeface="Book Antiqua" panose="02040602050305030304" pitchFamily="18" charset="0"/>
              </a:rPr>
              <a:t> </a:t>
            </a:r>
            <a:r>
              <a:rPr lang="sv-SE" sz="1600" dirty="0">
                <a:latin typeface="Book Antiqua" panose="02040602050305030304" pitchFamily="18" charset="0"/>
              </a:rPr>
              <a:t>passningen.  </a:t>
            </a:r>
          </a:p>
          <a:p>
            <a:r>
              <a:rPr lang="sv-SE" sz="1600" dirty="0">
                <a:latin typeface="Book Antiqua" panose="02040602050305030304" pitchFamily="18" charset="0"/>
              </a:rPr>
              <a:t>När man gjort ett ”mål” så byter man spelaren i området så alla får stå där.</a:t>
            </a:r>
            <a:endParaRPr lang="sv-SE" dirty="0">
              <a:solidFill>
                <a:schemeClr val="bg1">
                  <a:lumMod val="50000"/>
                </a:schemeClr>
              </a:solidFill>
              <a:latin typeface="Book Antiqua" panose="02040602050305030304" pitchFamily="18" charset="0"/>
            </a:endParaRPr>
          </a:p>
        </p:txBody>
      </p:sp>
      <p:sp>
        <p:nvSpPr>
          <p:cNvPr id="8" name="textruta 7"/>
          <p:cNvSpPr txBox="1"/>
          <p:nvPr/>
        </p:nvSpPr>
        <p:spPr>
          <a:xfrm>
            <a:off x="4714876" y="3643314"/>
            <a:ext cx="5385088" cy="2308324"/>
          </a:xfrm>
          <a:prstGeom prst="rect">
            <a:avLst/>
          </a:prstGeom>
          <a:noFill/>
        </p:spPr>
        <p:txBody>
          <a:bodyPr wrap="square" rtlCol="0">
            <a:spAutoFit/>
          </a:bodyPr>
          <a:lstStyle/>
          <a:p>
            <a:pPr lvl="0"/>
            <a:r>
              <a:rPr lang="sv-SE" sz="1600" dirty="0">
                <a:latin typeface="Book Antiqua" panose="02040602050305030304" pitchFamily="18" charset="0"/>
              </a:rPr>
              <a:t>2. Genom att ta bort vissa delar på planen för några spelare så måste spelarna röra sig annorlunda vilket gör att de utvecklar sin spelförståelse. I exemplet så är det bara spelarna i mitten som får röra bollen innan för det området. Dessutom så är det ena laget en spelare mer just där. De tre ”utespelarna” får springa igenom området men inte röra bollen där.</a:t>
            </a:r>
          </a:p>
          <a:p>
            <a:pPr lvl="0"/>
            <a:r>
              <a:rPr lang="sv-SE" sz="1600" dirty="0">
                <a:latin typeface="Book Antiqua" panose="02040602050305030304" pitchFamily="18" charset="0"/>
              </a:rPr>
              <a:t>Flytta gärna området och mixtra med antal spelare ifall just denna inte funkar.</a:t>
            </a:r>
            <a:endParaRPr lang="sv-SE" dirty="0">
              <a:latin typeface="Book Antiqua" panose="02040602050305030304" pitchFamily="18" charset="0"/>
            </a:endParaRPr>
          </a:p>
        </p:txBody>
      </p:sp>
      <p:pic>
        <p:nvPicPr>
          <p:cNvPr id="9" name="Bildobjekt 8" descr="Boll.png"/>
          <p:cNvPicPr>
            <a:picLocks noChangeAspect="1"/>
          </p:cNvPicPr>
          <p:nvPr/>
        </p:nvPicPr>
        <p:blipFill>
          <a:blip r:embed="rId4" cstate="print"/>
          <a:stretch>
            <a:fillRect/>
          </a:stretch>
        </p:blipFill>
        <p:spPr>
          <a:xfrm>
            <a:off x="1928794" y="2285992"/>
            <a:ext cx="60955" cy="85337"/>
          </a:xfrm>
          <a:prstGeom prst="rect">
            <a:avLst/>
          </a:prstGeom>
        </p:spPr>
      </p:pic>
      <p:sp>
        <p:nvSpPr>
          <p:cNvPr id="10" name="Multiplicera 9"/>
          <p:cNvSpPr/>
          <p:nvPr/>
        </p:nvSpPr>
        <p:spPr>
          <a:xfrm flipV="1">
            <a:off x="2214546" y="46434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3643306" y="17859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2" name="Bildobjekt 11" descr="Boll.png"/>
          <p:cNvPicPr>
            <a:picLocks noChangeAspect="1"/>
          </p:cNvPicPr>
          <p:nvPr/>
        </p:nvPicPr>
        <p:blipFill>
          <a:blip r:embed="rId4" cstate="print"/>
          <a:stretch>
            <a:fillRect/>
          </a:stretch>
        </p:blipFill>
        <p:spPr>
          <a:xfrm>
            <a:off x="1142976" y="5500702"/>
            <a:ext cx="60955" cy="85337"/>
          </a:xfrm>
          <a:prstGeom prst="rect">
            <a:avLst/>
          </a:prstGeom>
        </p:spPr>
      </p:pic>
      <p:sp>
        <p:nvSpPr>
          <p:cNvPr id="13" name="Ellips 12"/>
          <p:cNvSpPr/>
          <p:nvPr/>
        </p:nvSpPr>
        <p:spPr>
          <a:xfrm>
            <a:off x="1357290" y="514351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Ellips 13"/>
          <p:cNvSpPr/>
          <p:nvPr/>
        </p:nvSpPr>
        <p:spPr>
          <a:xfrm>
            <a:off x="1142976" y="185736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Ellips 14"/>
          <p:cNvSpPr/>
          <p:nvPr/>
        </p:nvSpPr>
        <p:spPr>
          <a:xfrm>
            <a:off x="3071802" y="150017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Ellips 15"/>
          <p:cNvSpPr/>
          <p:nvPr/>
        </p:nvSpPr>
        <p:spPr>
          <a:xfrm>
            <a:off x="3714744" y="507207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7"/>
          <p:cNvSpPr/>
          <p:nvPr/>
        </p:nvSpPr>
        <p:spPr>
          <a:xfrm>
            <a:off x="2214546" y="507207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Multiplicera 18"/>
          <p:cNvSpPr/>
          <p:nvPr/>
        </p:nvSpPr>
        <p:spPr>
          <a:xfrm flipV="1">
            <a:off x="3428992" y="52149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Multiplicera 20"/>
          <p:cNvSpPr/>
          <p:nvPr/>
        </p:nvSpPr>
        <p:spPr>
          <a:xfrm flipV="1">
            <a:off x="1714480" y="12858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Multiplicera 22"/>
          <p:cNvSpPr/>
          <p:nvPr/>
        </p:nvSpPr>
        <p:spPr>
          <a:xfrm flipV="1">
            <a:off x="714348"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1" name="Multiplicera 23"/>
          <p:cNvSpPr/>
          <p:nvPr/>
        </p:nvSpPr>
        <p:spPr>
          <a:xfrm flipV="1">
            <a:off x="857224" y="55007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Multiplicera 24"/>
          <p:cNvSpPr/>
          <p:nvPr/>
        </p:nvSpPr>
        <p:spPr>
          <a:xfrm flipV="1">
            <a:off x="2143108" y="171448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3" name="Multiplicera 25"/>
          <p:cNvSpPr/>
          <p:nvPr/>
        </p:nvSpPr>
        <p:spPr>
          <a:xfrm flipV="1">
            <a:off x="1714480" y="22145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Ellips 26"/>
          <p:cNvSpPr/>
          <p:nvPr/>
        </p:nvSpPr>
        <p:spPr>
          <a:xfrm>
            <a:off x="928662" y="400050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5" name="Ellips 27"/>
          <p:cNvSpPr/>
          <p:nvPr/>
        </p:nvSpPr>
        <p:spPr>
          <a:xfrm>
            <a:off x="2214546" y="428625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6" name="Ellips 28"/>
          <p:cNvSpPr/>
          <p:nvPr/>
        </p:nvSpPr>
        <p:spPr>
          <a:xfrm>
            <a:off x="2500298" y="192880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7" name="Ellips 29"/>
          <p:cNvSpPr/>
          <p:nvPr/>
        </p:nvSpPr>
        <p:spPr>
          <a:xfrm>
            <a:off x="3000364" y="250030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8" name="Likbent triangel 14"/>
          <p:cNvSpPr/>
          <p:nvPr/>
        </p:nvSpPr>
        <p:spPr>
          <a:xfrm>
            <a:off x="1000100"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9" name="Likbent triangel 14"/>
          <p:cNvSpPr/>
          <p:nvPr/>
        </p:nvSpPr>
        <p:spPr>
          <a:xfrm>
            <a:off x="1000100" y="207167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0" name="Likbent triangel 14"/>
          <p:cNvSpPr/>
          <p:nvPr/>
        </p:nvSpPr>
        <p:spPr>
          <a:xfrm>
            <a:off x="1357290"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1" name="Likbent triangel 14"/>
          <p:cNvSpPr/>
          <p:nvPr/>
        </p:nvSpPr>
        <p:spPr>
          <a:xfrm>
            <a:off x="1357290" y="207167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2" name="Likbent triangel 14"/>
          <p:cNvSpPr/>
          <p:nvPr/>
        </p:nvSpPr>
        <p:spPr>
          <a:xfrm>
            <a:off x="3500430"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3" name="Likbent triangel 14"/>
          <p:cNvSpPr/>
          <p:nvPr/>
        </p:nvSpPr>
        <p:spPr>
          <a:xfrm>
            <a:off x="3500430" y="207167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4" name="Likbent triangel 14"/>
          <p:cNvSpPr/>
          <p:nvPr/>
        </p:nvSpPr>
        <p:spPr>
          <a:xfrm>
            <a:off x="3857620"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5" name="Likbent triangel 14"/>
          <p:cNvSpPr/>
          <p:nvPr/>
        </p:nvSpPr>
        <p:spPr>
          <a:xfrm>
            <a:off x="3857620" y="207167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36" name="Straight Connector 39"/>
          <p:cNvCxnSpPr/>
          <p:nvPr/>
        </p:nvCxnSpPr>
        <p:spPr>
          <a:xfrm rot="5400000">
            <a:off x="4143372" y="5071280"/>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37" name="Rak 5"/>
          <p:cNvCxnSpPr/>
          <p:nvPr/>
        </p:nvCxnSpPr>
        <p:spPr>
          <a:xfrm>
            <a:off x="4214810" y="5214156"/>
            <a:ext cx="142876" cy="0"/>
          </a:xfrm>
          <a:prstGeom prst="line">
            <a:avLst/>
          </a:prstGeom>
          <a:ln/>
        </p:spPr>
        <p:style>
          <a:lnRef idx="1">
            <a:schemeClr val="dk1"/>
          </a:lnRef>
          <a:fillRef idx="0">
            <a:schemeClr val="dk1"/>
          </a:fillRef>
          <a:effectRef idx="0">
            <a:schemeClr val="dk1"/>
          </a:effectRef>
          <a:fontRef idx="minor">
            <a:schemeClr val="tx1"/>
          </a:fontRef>
        </p:style>
      </p:cxnSp>
      <p:cxnSp>
        <p:nvCxnSpPr>
          <p:cNvPr id="38" name="Rak 5"/>
          <p:cNvCxnSpPr/>
          <p:nvPr/>
        </p:nvCxnSpPr>
        <p:spPr>
          <a:xfrm>
            <a:off x="4214810" y="4928404"/>
            <a:ext cx="142876" cy="0"/>
          </a:xfrm>
          <a:prstGeom prst="line">
            <a:avLst/>
          </a:prstGeom>
          <a:ln/>
        </p:spPr>
        <p:style>
          <a:lnRef idx="1">
            <a:schemeClr val="dk1"/>
          </a:lnRef>
          <a:fillRef idx="0">
            <a:schemeClr val="dk1"/>
          </a:fillRef>
          <a:effectRef idx="0">
            <a:schemeClr val="dk1"/>
          </a:effectRef>
          <a:fontRef idx="minor">
            <a:schemeClr val="tx1"/>
          </a:fontRef>
        </p:style>
      </p:cxnSp>
      <p:cxnSp>
        <p:nvCxnSpPr>
          <p:cNvPr id="39" name="Straight Connector 42"/>
          <p:cNvCxnSpPr/>
          <p:nvPr/>
        </p:nvCxnSpPr>
        <p:spPr>
          <a:xfrm rot="5400000">
            <a:off x="500828" y="5142718"/>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40" name="Rak 5"/>
          <p:cNvCxnSpPr/>
          <p:nvPr/>
        </p:nvCxnSpPr>
        <p:spPr>
          <a:xfrm>
            <a:off x="572266" y="5285594"/>
            <a:ext cx="142876" cy="0"/>
          </a:xfrm>
          <a:prstGeom prst="line">
            <a:avLst/>
          </a:prstGeom>
          <a:ln/>
        </p:spPr>
        <p:style>
          <a:lnRef idx="1">
            <a:schemeClr val="dk1"/>
          </a:lnRef>
          <a:fillRef idx="0">
            <a:schemeClr val="dk1"/>
          </a:fillRef>
          <a:effectRef idx="0">
            <a:schemeClr val="dk1"/>
          </a:effectRef>
          <a:fontRef idx="minor">
            <a:schemeClr val="tx1"/>
          </a:fontRef>
        </p:style>
      </p:cxnSp>
      <p:cxnSp>
        <p:nvCxnSpPr>
          <p:cNvPr id="41" name="Rak 5"/>
          <p:cNvCxnSpPr/>
          <p:nvPr/>
        </p:nvCxnSpPr>
        <p:spPr>
          <a:xfrm>
            <a:off x="572266" y="4999842"/>
            <a:ext cx="142876" cy="0"/>
          </a:xfrm>
          <a:prstGeom prst="line">
            <a:avLst/>
          </a:prstGeom>
          <a:ln/>
        </p:spPr>
        <p:style>
          <a:lnRef idx="1">
            <a:schemeClr val="dk1"/>
          </a:lnRef>
          <a:fillRef idx="0">
            <a:schemeClr val="dk1"/>
          </a:fillRef>
          <a:effectRef idx="0">
            <a:schemeClr val="dk1"/>
          </a:effectRef>
          <a:fontRef idx="minor">
            <a:schemeClr val="tx1"/>
          </a:fontRef>
        </p:style>
      </p:cxnSp>
      <p:sp>
        <p:nvSpPr>
          <p:cNvPr id="42" name="Likbent triangel 14"/>
          <p:cNvSpPr/>
          <p:nvPr/>
        </p:nvSpPr>
        <p:spPr>
          <a:xfrm>
            <a:off x="1857356" y="371475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3" name="Likbent triangel 14"/>
          <p:cNvSpPr/>
          <p:nvPr/>
        </p:nvSpPr>
        <p:spPr>
          <a:xfrm>
            <a:off x="1785918" y="635795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4" name="Likbent triangel 14"/>
          <p:cNvSpPr/>
          <p:nvPr/>
        </p:nvSpPr>
        <p:spPr>
          <a:xfrm>
            <a:off x="2928926" y="371475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5" name="Likbent triangel 14"/>
          <p:cNvSpPr/>
          <p:nvPr/>
        </p:nvSpPr>
        <p:spPr>
          <a:xfrm>
            <a:off x="3000364" y="635795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Tree>
    <p:extLst>
      <p:ext uri="{BB962C8B-B14F-4D97-AF65-F5344CB8AC3E}">
        <p14:creationId xmlns:p14="http://schemas.microsoft.com/office/powerpoint/2010/main" val="35306249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733161" y="31735"/>
            <a:ext cx="3499660" cy="1325563"/>
          </a:xfrm>
        </p:spPr>
        <p:txBody>
          <a:bodyPr>
            <a:normAutofit/>
          </a:bodyPr>
          <a:lstStyle/>
          <a:p>
            <a:r>
              <a:rPr lang="sv-SE" sz="2800" dirty="0" smtClean="0">
                <a:solidFill>
                  <a:srgbClr val="990033"/>
                </a:solidFill>
                <a:latin typeface="Book Antiqua" panose="02040602050305030304" pitchFamily="18" charset="0"/>
              </a:rPr>
              <a:t>Övning; Bollkontroll</a:t>
            </a:r>
            <a:endParaRPr lang="sv-SE" sz="2800" dirty="0">
              <a:solidFill>
                <a:srgbClr val="990033"/>
              </a:solidFill>
            </a:endParaRPr>
          </a:p>
        </p:txBody>
      </p:sp>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5" name="Likbent triangel 4"/>
          <p:cNvSpPr/>
          <p:nvPr/>
        </p:nvSpPr>
        <p:spPr>
          <a:xfrm>
            <a:off x="857224" y="221455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6" name="Bildobjekt 5"/>
          <p:cNvPicPr/>
          <p:nvPr/>
        </p:nvPicPr>
        <p:blipFill>
          <a:blip r:embed="rId3" cstate="print"/>
          <a:srcRect l="25695" t="8620" r="30082" b="28583"/>
          <a:stretch>
            <a:fillRect/>
          </a:stretch>
        </p:blipFill>
        <p:spPr bwMode="auto">
          <a:xfrm>
            <a:off x="285720" y="642918"/>
            <a:ext cx="4214842" cy="6000792"/>
          </a:xfrm>
          <a:prstGeom prst="rect">
            <a:avLst/>
          </a:prstGeom>
          <a:ln w="190500" cap="sq">
            <a:solidFill>
              <a:srgbClr val="000000"/>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Likbent triangel 6"/>
          <p:cNvSpPr/>
          <p:nvPr/>
        </p:nvSpPr>
        <p:spPr>
          <a:xfrm>
            <a:off x="857224" y="228599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9" name="textruta 8"/>
          <p:cNvSpPr txBox="1"/>
          <p:nvPr/>
        </p:nvSpPr>
        <p:spPr>
          <a:xfrm>
            <a:off x="4676898" y="1357298"/>
            <a:ext cx="4728383" cy="1077218"/>
          </a:xfrm>
          <a:prstGeom prst="rect">
            <a:avLst/>
          </a:prstGeom>
          <a:noFill/>
        </p:spPr>
        <p:txBody>
          <a:bodyPr wrap="square" rtlCol="0">
            <a:spAutoFit/>
          </a:bodyPr>
          <a:lstStyle/>
          <a:p>
            <a:r>
              <a:rPr lang="sv-SE" sz="1600" dirty="0">
                <a:solidFill>
                  <a:srgbClr val="000000"/>
                </a:solidFill>
                <a:latin typeface="Book Antiqua" panose="02040602050305030304" pitchFamily="18" charset="0"/>
              </a:rPr>
              <a:t>1. Spelarna springer/går slalom mellan konerna där ”klubban skall jobba”. Det är viktigt att kroppen inte följer med mellan konerna. Detta för att man vill träna rörelsen med klubban.</a:t>
            </a:r>
          </a:p>
        </p:txBody>
      </p:sp>
      <p:sp>
        <p:nvSpPr>
          <p:cNvPr id="10" name="textruta 9"/>
          <p:cNvSpPr txBox="1"/>
          <p:nvPr/>
        </p:nvSpPr>
        <p:spPr>
          <a:xfrm>
            <a:off x="4714876" y="3786190"/>
            <a:ext cx="4728382" cy="1569660"/>
          </a:xfrm>
          <a:prstGeom prst="rect">
            <a:avLst/>
          </a:prstGeom>
          <a:noFill/>
        </p:spPr>
        <p:txBody>
          <a:bodyPr wrap="square" rtlCol="0">
            <a:spAutoFit/>
          </a:bodyPr>
          <a:lstStyle/>
          <a:p>
            <a:pPr lvl="0"/>
            <a:r>
              <a:rPr lang="sv-SE" sz="1600" dirty="0">
                <a:solidFill>
                  <a:srgbClr val="000000"/>
                </a:solidFill>
                <a:latin typeface="Book Antiqua" panose="02040602050305030304" pitchFamily="18" charset="0"/>
              </a:rPr>
              <a:t>2. Hinderbana, där bara fantasin och spelarnas förmåga sätter gränser. Våga sätta in olika hinder ex. en stol som man kan tunnla eller en tunn madrass att springa på. Allt för att göra det roligt samtidigt som spelarna lär sig att kontrollera bollen mot olika hinder. </a:t>
            </a:r>
          </a:p>
        </p:txBody>
      </p:sp>
      <p:sp>
        <p:nvSpPr>
          <p:cNvPr id="11" name="Multiplicera 10"/>
          <p:cNvSpPr/>
          <p:nvPr/>
        </p:nvSpPr>
        <p:spPr>
          <a:xfrm flipV="1">
            <a:off x="928662" y="9286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1142976"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1357290"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Likbent triangel 13"/>
          <p:cNvSpPr/>
          <p:nvPr/>
        </p:nvSpPr>
        <p:spPr>
          <a:xfrm>
            <a:off x="857224" y="200024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Likbent triangel 14"/>
          <p:cNvSpPr/>
          <p:nvPr/>
        </p:nvSpPr>
        <p:spPr>
          <a:xfrm>
            <a:off x="857224" y="135729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Likbent triangel 15"/>
          <p:cNvSpPr/>
          <p:nvPr/>
        </p:nvSpPr>
        <p:spPr>
          <a:xfrm>
            <a:off x="857224"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6"/>
          <p:cNvSpPr/>
          <p:nvPr/>
        </p:nvSpPr>
        <p:spPr>
          <a:xfrm flipH="1">
            <a:off x="1214414" y="114298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Ellips 17"/>
          <p:cNvSpPr/>
          <p:nvPr/>
        </p:nvSpPr>
        <p:spPr>
          <a:xfrm flipH="1">
            <a:off x="1214414" y="128586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Ellips 18"/>
          <p:cNvSpPr/>
          <p:nvPr/>
        </p:nvSpPr>
        <p:spPr>
          <a:xfrm flipH="1">
            <a:off x="857224" y="121442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Ellips 19"/>
          <p:cNvSpPr/>
          <p:nvPr/>
        </p:nvSpPr>
        <p:spPr>
          <a:xfrm flipH="1">
            <a:off x="1285852" y="107154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1" name="Ellips 20"/>
          <p:cNvSpPr/>
          <p:nvPr/>
        </p:nvSpPr>
        <p:spPr>
          <a:xfrm flipH="1">
            <a:off x="1357290" y="121442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Likbent triangel 21"/>
          <p:cNvSpPr/>
          <p:nvPr/>
        </p:nvSpPr>
        <p:spPr>
          <a:xfrm>
            <a:off x="1428728" y="414338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3" name="Likbent triangel 22"/>
          <p:cNvSpPr/>
          <p:nvPr/>
        </p:nvSpPr>
        <p:spPr>
          <a:xfrm>
            <a:off x="3643306" y="385762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4" name="Likbent triangel 23"/>
          <p:cNvSpPr/>
          <p:nvPr/>
        </p:nvSpPr>
        <p:spPr>
          <a:xfrm>
            <a:off x="1714480" y="378619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5" name="Likbent triangel 24"/>
          <p:cNvSpPr/>
          <p:nvPr/>
        </p:nvSpPr>
        <p:spPr>
          <a:xfrm>
            <a:off x="2071670" y="414338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6" name="Likbent triangel 25"/>
          <p:cNvSpPr/>
          <p:nvPr/>
        </p:nvSpPr>
        <p:spPr>
          <a:xfrm>
            <a:off x="1142976" y="378619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7" name="Multiplicera 26"/>
          <p:cNvSpPr/>
          <p:nvPr/>
        </p:nvSpPr>
        <p:spPr>
          <a:xfrm flipV="1">
            <a:off x="714348" y="378619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8" name="Multiplicera 27"/>
          <p:cNvSpPr/>
          <p:nvPr/>
        </p:nvSpPr>
        <p:spPr>
          <a:xfrm flipV="1">
            <a:off x="571472" y="40719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9" name="Multiplicera 28"/>
          <p:cNvSpPr/>
          <p:nvPr/>
        </p:nvSpPr>
        <p:spPr>
          <a:xfrm flipV="1">
            <a:off x="571472"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0" name="Ellips 29"/>
          <p:cNvSpPr/>
          <p:nvPr/>
        </p:nvSpPr>
        <p:spPr>
          <a:xfrm flipH="1">
            <a:off x="928662" y="414338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1" name="Ellips 30"/>
          <p:cNvSpPr/>
          <p:nvPr/>
        </p:nvSpPr>
        <p:spPr>
          <a:xfrm flipH="1">
            <a:off x="785786" y="421481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2" name="Ellips 31"/>
          <p:cNvSpPr/>
          <p:nvPr/>
        </p:nvSpPr>
        <p:spPr>
          <a:xfrm flipH="1">
            <a:off x="928662" y="435769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Ellips 32"/>
          <p:cNvSpPr/>
          <p:nvPr/>
        </p:nvSpPr>
        <p:spPr>
          <a:xfrm flipH="1">
            <a:off x="928662" y="392906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4" name="Ellips 33"/>
          <p:cNvSpPr/>
          <p:nvPr/>
        </p:nvSpPr>
        <p:spPr>
          <a:xfrm flipH="1">
            <a:off x="857224" y="442913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5" name="Höger 34"/>
          <p:cNvSpPr/>
          <p:nvPr/>
        </p:nvSpPr>
        <p:spPr>
          <a:xfrm rot="5400000">
            <a:off x="2143108" y="5143512"/>
            <a:ext cx="428628" cy="285752"/>
          </a:xfrm>
          <a:prstGeom prst="rightArrow">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6" name="Likbent triangel 35"/>
          <p:cNvSpPr/>
          <p:nvPr/>
        </p:nvSpPr>
        <p:spPr>
          <a:xfrm>
            <a:off x="857224" y="257174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7" name="Likbent triangel 36"/>
          <p:cNvSpPr/>
          <p:nvPr/>
        </p:nvSpPr>
        <p:spPr>
          <a:xfrm>
            <a:off x="1571604" y="257174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8" name="Frihandsfigur 37"/>
          <p:cNvSpPr/>
          <p:nvPr/>
        </p:nvSpPr>
        <p:spPr>
          <a:xfrm>
            <a:off x="624625" y="1249251"/>
            <a:ext cx="1448874" cy="1618445"/>
          </a:xfrm>
          <a:custGeom>
            <a:avLst/>
            <a:gdLst>
              <a:gd name="connsiteX0" fmla="*/ 315533 w 1448874"/>
              <a:gd name="connsiteY0" fmla="*/ 0 h 1618445"/>
              <a:gd name="connsiteX1" fmla="*/ 148107 w 1448874"/>
              <a:gd name="connsiteY1" fmla="*/ 296214 h 1618445"/>
              <a:gd name="connsiteX2" fmla="*/ 457200 w 1448874"/>
              <a:gd name="connsiteY2" fmla="*/ 334850 h 1618445"/>
              <a:gd name="connsiteX3" fmla="*/ 482958 w 1448874"/>
              <a:gd name="connsiteY3" fmla="*/ 579549 h 1618445"/>
              <a:gd name="connsiteX4" fmla="*/ 160986 w 1448874"/>
              <a:gd name="connsiteY4" fmla="*/ 746974 h 1618445"/>
              <a:gd name="connsiteX5" fmla="*/ 109471 w 1448874"/>
              <a:gd name="connsiteY5" fmla="*/ 824248 h 1618445"/>
              <a:gd name="connsiteX6" fmla="*/ 70834 w 1448874"/>
              <a:gd name="connsiteY6" fmla="*/ 914400 h 1618445"/>
              <a:gd name="connsiteX7" fmla="*/ 534474 w 1448874"/>
              <a:gd name="connsiteY7" fmla="*/ 1081825 h 1618445"/>
              <a:gd name="connsiteX8" fmla="*/ 225381 w 1448874"/>
              <a:gd name="connsiteY8" fmla="*/ 1326524 h 1618445"/>
              <a:gd name="connsiteX9" fmla="*/ 83713 w 1448874"/>
              <a:gd name="connsiteY9" fmla="*/ 1442434 h 1618445"/>
              <a:gd name="connsiteX10" fmla="*/ 264017 w 1448874"/>
              <a:gd name="connsiteY10" fmla="*/ 1596980 h 1618445"/>
              <a:gd name="connsiteX11" fmla="*/ 1191296 w 1448874"/>
              <a:gd name="connsiteY11" fmla="*/ 1571222 h 1618445"/>
              <a:gd name="connsiteX12" fmla="*/ 1384479 w 1448874"/>
              <a:gd name="connsiteY12" fmla="*/ 1390918 h 1618445"/>
              <a:gd name="connsiteX13" fmla="*/ 1448874 w 1448874"/>
              <a:gd name="connsiteY13" fmla="*/ 1223493 h 1618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48874" h="1618445">
                <a:moveTo>
                  <a:pt x="315533" y="0"/>
                </a:moveTo>
                <a:cubicBezTo>
                  <a:pt x="220014" y="120203"/>
                  <a:pt x="124496" y="240406"/>
                  <a:pt x="148107" y="296214"/>
                </a:cubicBezTo>
                <a:cubicBezTo>
                  <a:pt x="171718" y="352022"/>
                  <a:pt x="401392" y="287628"/>
                  <a:pt x="457200" y="334850"/>
                </a:cubicBezTo>
                <a:cubicBezTo>
                  <a:pt x="513009" y="382073"/>
                  <a:pt x="532327" y="510862"/>
                  <a:pt x="482958" y="579549"/>
                </a:cubicBezTo>
                <a:cubicBezTo>
                  <a:pt x="433589" y="648236"/>
                  <a:pt x="223234" y="706191"/>
                  <a:pt x="160986" y="746974"/>
                </a:cubicBezTo>
                <a:cubicBezTo>
                  <a:pt x="98738" y="787757"/>
                  <a:pt x="124496" y="796344"/>
                  <a:pt x="109471" y="824248"/>
                </a:cubicBezTo>
                <a:cubicBezTo>
                  <a:pt x="94446" y="852152"/>
                  <a:pt x="0" y="871471"/>
                  <a:pt x="70834" y="914400"/>
                </a:cubicBezTo>
                <a:cubicBezTo>
                  <a:pt x="141668" y="957329"/>
                  <a:pt x="508716" y="1013138"/>
                  <a:pt x="534474" y="1081825"/>
                </a:cubicBezTo>
                <a:cubicBezTo>
                  <a:pt x="560232" y="1150512"/>
                  <a:pt x="300508" y="1266423"/>
                  <a:pt x="225381" y="1326524"/>
                </a:cubicBezTo>
                <a:cubicBezTo>
                  <a:pt x="150254" y="1386626"/>
                  <a:pt x="77274" y="1397358"/>
                  <a:pt x="83713" y="1442434"/>
                </a:cubicBezTo>
                <a:cubicBezTo>
                  <a:pt x="90152" y="1487510"/>
                  <a:pt x="79420" y="1575515"/>
                  <a:pt x="264017" y="1596980"/>
                </a:cubicBezTo>
                <a:cubicBezTo>
                  <a:pt x="448614" y="1618445"/>
                  <a:pt x="1004552" y="1605566"/>
                  <a:pt x="1191296" y="1571222"/>
                </a:cubicBezTo>
                <a:cubicBezTo>
                  <a:pt x="1378040" y="1536878"/>
                  <a:pt x="1341549" y="1448873"/>
                  <a:pt x="1384479" y="1390918"/>
                </a:cubicBezTo>
                <a:cubicBezTo>
                  <a:pt x="1427409" y="1332963"/>
                  <a:pt x="1438141" y="1278228"/>
                  <a:pt x="1448874" y="1223493"/>
                </a:cubicBezTo>
              </a:path>
            </a:pathLst>
          </a:custGeom>
          <a:ln>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39" name="Höger 38"/>
          <p:cNvSpPr/>
          <p:nvPr/>
        </p:nvSpPr>
        <p:spPr>
          <a:xfrm rot="16976516">
            <a:off x="1888067" y="2090788"/>
            <a:ext cx="428628" cy="285752"/>
          </a:xfrm>
          <a:prstGeom prst="rightArrow">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40" name="Rak 39"/>
          <p:cNvCxnSpPr/>
          <p:nvPr/>
        </p:nvCxnSpPr>
        <p:spPr>
          <a:xfrm rot="5400000">
            <a:off x="2445174" y="4055628"/>
            <a:ext cx="396000" cy="0"/>
          </a:xfrm>
          <a:prstGeom prst="line">
            <a:avLst/>
          </a:prstGeom>
          <a:ln/>
        </p:spPr>
        <p:style>
          <a:lnRef idx="1">
            <a:schemeClr val="dk1"/>
          </a:lnRef>
          <a:fillRef idx="0">
            <a:schemeClr val="dk1"/>
          </a:fillRef>
          <a:effectRef idx="0">
            <a:schemeClr val="dk1"/>
          </a:effectRef>
          <a:fontRef idx="minor">
            <a:schemeClr val="tx1"/>
          </a:fontRef>
        </p:style>
      </p:cxnSp>
      <p:cxnSp>
        <p:nvCxnSpPr>
          <p:cNvPr id="41" name="Rak 40"/>
          <p:cNvCxnSpPr/>
          <p:nvPr/>
        </p:nvCxnSpPr>
        <p:spPr>
          <a:xfrm rot="5400000">
            <a:off x="3643306" y="4572008"/>
            <a:ext cx="571504" cy="0"/>
          </a:xfrm>
          <a:prstGeom prst="line">
            <a:avLst/>
          </a:prstGeom>
        </p:spPr>
        <p:style>
          <a:lnRef idx="1">
            <a:schemeClr val="dk1"/>
          </a:lnRef>
          <a:fillRef idx="0">
            <a:schemeClr val="dk1"/>
          </a:fillRef>
          <a:effectRef idx="0">
            <a:schemeClr val="dk1"/>
          </a:effectRef>
          <a:fontRef idx="minor">
            <a:schemeClr val="tx1"/>
          </a:fontRef>
        </p:style>
      </p:cxnSp>
      <p:cxnSp>
        <p:nvCxnSpPr>
          <p:cNvPr id="42" name="Rak 41"/>
          <p:cNvCxnSpPr/>
          <p:nvPr/>
        </p:nvCxnSpPr>
        <p:spPr>
          <a:xfrm rot="10800000">
            <a:off x="2643174" y="4071942"/>
            <a:ext cx="214314" cy="0"/>
          </a:xfrm>
          <a:prstGeom prst="line">
            <a:avLst/>
          </a:prstGeom>
          <a:ln/>
        </p:spPr>
        <p:style>
          <a:lnRef idx="1">
            <a:schemeClr val="dk1"/>
          </a:lnRef>
          <a:fillRef idx="0">
            <a:schemeClr val="dk1"/>
          </a:fillRef>
          <a:effectRef idx="0">
            <a:schemeClr val="dk1"/>
          </a:effectRef>
          <a:fontRef idx="minor">
            <a:schemeClr val="tx1"/>
          </a:fontRef>
        </p:style>
      </p:cxnSp>
      <p:cxnSp>
        <p:nvCxnSpPr>
          <p:cNvPr id="43" name="Rak 42"/>
          <p:cNvCxnSpPr/>
          <p:nvPr/>
        </p:nvCxnSpPr>
        <p:spPr>
          <a:xfrm rot="5400000">
            <a:off x="2750331" y="4179099"/>
            <a:ext cx="214314" cy="0"/>
          </a:xfrm>
          <a:prstGeom prst="line">
            <a:avLst/>
          </a:prstGeom>
          <a:ln/>
        </p:spPr>
        <p:style>
          <a:lnRef idx="1">
            <a:schemeClr val="dk1"/>
          </a:lnRef>
          <a:fillRef idx="0">
            <a:schemeClr val="dk1"/>
          </a:fillRef>
          <a:effectRef idx="0">
            <a:schemeClr val="dk1"/>
          </a:effectRef>
          <a:fontRef idx="minor">
            <a:schemeClr val="tx1"/>
          </a:fontRef>
        </p:style>
      </p:cxnSp>
      <p:cxnSp>
        <p:nvCxnSpPr>
          <p:cNvPr id="44" name="Rak 43"/>
          <p:cNvCxnSpPr/>
          <p:nvPr/>
        </p:nvCxnSpPr>
        <p:spPr>
          <a:xfrm>
            <a:off x="3571868" y="4286256"/>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45" name="Rak 44"/>
          <p:cNvCxnSpPr/>
          <p:nvPr/>
        </p:nvCxnSpPr>
        <p:spPr>
          <a:xfrm rot="5400000">
            <a:off x="3286116" y="4572008"/>
            <a:ext cx="571504" cy="0"/>
          </a:xfrm>
          <a:prstGeom prst="line">
            <a:avLst/>
          </a:prstGeom>
        </p:spPr>
        <p:style>
          <a:lnRef idx="1">
            <a:schemeClr val="dk1"/>
          </a:lnRef>
          <a:fillRef idx="0">
            <a:schemeClr val="dk1"/>
          </a:fillRef>
          <a:effectRef idx="0">
            <a:schemeClr val="dk1"/>
          </a:effectRef>
          <a:fontRef idx="minor">
            <a:schemeClr val="tx1"/>
          </a:fontRef>
        </p:style>
      </p:cxnSp>
      <p:cxnSp>
        <p:nvCxnSpPr>
          <p:cNvPr id="46" name="Rak 45"/>
          <p:cNvCxnSpPr/>
          <p:nvPr/>
        </p:nvCxnSpPr>
        <p:spPr>
          <a:xfrm>
            <a:off x="3571868" y="4857760"/>
            <a:ext cx="357190" cy="0"/>
          </a:xfrm>
          <a:prstGeom prst="line">
            <a:avLst/>
          </a:prstGeom>
        </p:spPr>
        <p:style>
          <a:lnRef idx="1">
            <a:schemeClr val="dk1"/>
          </a:lnRef>
          <a:fillRef idx="0">
            <a:schemeClr val="dk1"/>
          </a:fillRef>
          <a:effectRef idx="0">
            <a:schemeClr val="dk1"/>
          </a:effectRef>
          <a:fontRef idx="minor">
            <a:schemeClr val="tx1"/>
          </a:fontRef>
        </p:style>
      </p:cxnSp>
      <p:sp>
        <p:nvSpPr>
          <p:cNvPr id="47" name="Likbent triangel 46"/>
          <p:cNvSpPr/>
          <p:nvPr/>
        </p:nvSpPr>
        <p:spPr>
          <a:xfrm>
            <a:off x="3643306" y="535782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8" name="Likbent triangel 47"/>
          <p:cNvSpPr/>
          <p:nvPr/>
        </p:nvSpPr>
        <p:spPr>
          <a:xfrm>
            <a:off x="2571736" y="492919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9" name="Frihandsfigur 48"/>
          <p:cNvSpPr/>
          <p:nvPr/>
        </p:nvSpPr>
        <p:spPr>
          <a:xfrm>
            <a:off x="991673" y="3625403"/>
            <a:ext cx="1481071" cy="807076"/>
          </a:xfrm>
          <a:custGeom>
            <a:avLst/>
            <a:gdLst>
              <a:gd name="connsiteX0" fmla="*/ 0 w 1481071"/>
              <a:gd name="connsiteY0" fmla="*/ 238259 h 807076"/>
              <a:gd name="connsiteX1" fmla="*/ 283335 w 1481071"/>
              <a:gd name="connsiteY1" fmla="*/ 45076 h 807076"/>
              <a:gd name="connsiteX2" fmla="*/ 360609 w 1481071"/>
              <a:gd name="connsiteY2" fmla="*/ 508715 h 807076"/>
              <a:gd name="connsiteX3" fmla="*/ 360609 w 1481071"/>
              <a:gd name="connsiteY3" fmla="*/ 740535 h 807076"/>
              <a:gd name="connsiteX4" fmla="*/ 708338 w 1481071"/>
              <a:gd name="connsiteY4" fmla="*/ 689020 h 807076"/>
              <a:gd name="connsiteX5" fmla="*/ 592428 w 1481071"/>
              <a:gd name="connsiteY5" fmla="*/ 173865 h 807076"/>
              <a:gd name="connsiteX6" fmla="*/ 901521 w 1481071"/>
              <a:gd name="connsiteY6" fmla="*/ 96591 h 807076"/>
              <a:gd name="connsiteX7" fmla="*/ 1004552 w 1481071"/>
              <a:gd name="connsiteY7" fmla="*/ 727656 h 807076"/>
              <a:gd name="connsiteX8" fmla="*/ 1481071 w 1481071"/>
              <a:gd name="connsiteY8" fmla="*/ 573110 h 807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81071" h="807076">
                <a:moveTo>
                  <a:pt x="0" y="238259"/>
                </a:moveTo>
                <a:cubicBezTo>
                  <a:pt x="111616" y="119129"/>
                  <a:pt x="223233" y="0"/>
                  <a:pt x="283335" y="45076"/>
                </a:cubicBezTo>
                <a:cubicBezTo>
                  <a:pt x="343437" y="90152"/>
                  <a:pt x="347730" y="392805"/>
                  <a:pt x="360609" y="508715"/>
                </a:cubicBezTo>
                <a:cubicBezTo>
                  <a:pt x="373488" y="624625"/>
                  <a:pt x="302654" y="710484"/>
                  <a:pt x="360609" y="740535"/>
                </a:cubicBezTo>
                <a:cubicBezTo>
                  <a:pt x="418564" y="770586"/>
                  <a:pt x="669702" y="783465"/>
                  <a:pt x="708338" y="689020"/>
                </a:cubicBezTo>
                <a:cubicBezTo>
                  <a:pt x="746974" y="594575"/>
                  <a:pt x="560231" y="272603"/>
                  <a:pt x="592428" y="173865"/>
                </a:cubicBezTo>
                <a:cubicBezTo>
                  <a:pt x="624625" y="75127"/>
                  <a:pt x="832834" y="4292"/>
                  <a:pt x="901521" y="96591"/>
                </a:cubicBezTo>
                <a:cubicBezTo>
                  <a:pt x="970208" y="188890"/>
                  <a:pt x="907960" y="648236"/>
                  <a:pt x="1004552" y="727656"/>
                </a:cubicBezTo>
                <a:cubicBezTo>
                  <a:pt x="1101144" y="807076"/>
                  <a:pt x="1291107" y="690093"/>
                  <a:pt x="1481071" y="57311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50" name="Rak 49"/>
          <p:cNvCxnSpPr/>
          <p:nvPr/>
        </p:nvCxnSpPr>
        <p:spPr>
          <a:xfrm rot="10800000">
            <a:off x="2643174" y="4286256"/>
            <a:ext cx="71438" cy="0"/>
          </a:xfrm>
          <a:prstGeom prst="line">
            <a:avLst/>
          </a:prstGeom>
          <a:ln/>
        </p:spPr>
        <p:style>
          <a:lnRef idx="1">
            <a:schemeClr val="dk1"/>
          </a:lnRef>
          <a:fillRef idx="0">
            <a:schemeClr val="dk1"/>
          </a:fillRef>
          <a:effectRef idx="0">
            <a:schemeClr val="dk1"/>
          </a:effectRef>
          <a:fontRef idx="minor">
            <a:schemeClr val="tx1"/>
          </a:fontRef>
        </p:style>
      </p:cxnSp>
      <p:cxnSp>
        <p:nvCxnSpPr>
          <p:cNvPr id="51" name="Rak 50"/>
          <p:cNvCxnSpPr/>
          <p:nvPr/>
        </p:nvCxnSpPr>
        <p:spPr>
          <a:xfrm rot="10800000">
            <a:off x="2500298" y="4286256"/>
            <a:ext cx="71438" cy="0"/>
          </a:xfrm>
          <a:prstGeom prst="line">
            <a:avLst/>
          </a:prstGeom>
          <a:ln/>
        </p:spPr>
        <p:style>
          <a:lnRef idx="1">
            <a:schemeClr val="dk1"/>
          </a:lnRef>
          <a:fillRef idx="0">
            <a:schemeClr val="dk1"/>
          </a:fillRef>
          <a:effectRef idx="0">
            <a:schemeClr val="dk1"/>
          </a:effectRef>
          <a:fontRef idx="minor">
            <a:schemeClr val="tx1"/>
          </a:fontRef>
        </p:style>
      </p:cxnSp>
      <p:cxnSp>
        <p:nvCxnSpPr>
          <p:cNvPr id="52" name="Rak 51"/>
          <p:cNvCxnSpPr/>
          <p:nvPr/>
        </p:nvCxnSpPr>
        <p:spPr>
          <a:xfrm rot="10800000">
            <a:off x="2786050" y="4286256"/>
            <a:ext cx="71438" cy="0"/>
          </a:xfrm>
          <a:prstGeom prst="line">
            <a:avLst/>
          </a:prstGeom>
          <a:ln/>
        </p:spPr>
        <p:style>
          <a:lnRef idx="1">
            <a:schemeClr val="dk1"/>
          </a:lnRef>
          <a:fillRef idx="0">
            <a:schemeClr val="dk1"/>
          </a:fillRef>
          <a:effectRef idx="0">
            <a:schemeClr val="dk1"/>
          </a:effectRef>
          <a:fontRef idx="minor">
            <a:schemeClr val="tx1"/>
          </a:fontRef>
        </p:style>
      </p:cxnSp>
      <p:cxnSp>
        <p:nvCxnSpPr>
          <p:cNvPr id="53" name="Rak 52"/>
          <p:cNvCxnSpPr/>
          <p:nvPr/>
        </p:nvCxnSpPr>
        <p:spPr>
          <a:xfrm rot="10800000">
            <a:off x="2928926" y="4286256"/>
            <a:ext cx="71438" cy="0"/>
          </a:xfrm>
          <a:prstGeom prst="line">
            <a:avLst/>
          </a:prstGeom>
          <a:ln/>
        </p:spPr>
        <p:style>
          <a:lnRef idx="1">
            <a:schemeClr val="dk1"/>
          </a:lnRef>
          <a:fillRef idx="0">
            <a:schemeClr val="dk1"/>
          </a:fillRef>
          <a:effectRef idx="0">
            <a:schemeClr val="dk1"/>
          </a:effectRef>
          <a:fontRef idx="minor">
            <a:schemeClr val="tx1"/>
          </a:fontRef>
        </p:style>
      </p:cxnSp>
      <p:sp>
        <p:nvSpPr>
          <p:cNvPr id="54" name="Frihandsfigur 53"/>
          <p:cNvSpPr/>
          <p:nvPr/>
        </p:nvSpPr>
        <p:spPr>
          <a:xfrm>
            <a:off x="2395470" y="3704822"/>
            <a:ext cx="802783" cy="530181"/>
          </a:xfrm>
          <a:custGeom>
            <a:avLst/>
            <a:gdLst>
              <a:gd name="connsiteX0" fmla="*/ 0 w 802783"/>
              <a:gd name="connsiteY0" fmla="*/ 352023 h 530181"/>
              <a:gd name="connsiteX1" fmla="*/ 283336 w 802783"/>
              <a:gd name="connsiteY1" fmla="*/ 17172 h 530181"/>
              <a:gd name="connsiteX2" fmla="*/ 721217 w 802783"/>
              <a:gd name="connsiteY2" fmla="*/ 455054 h 530181"/>
              <a:gd name="connsiteX3" fmla="*/ 772733 w 802783"/>
              <a:gd name="connsiteY3" fmla="*/ 467933 h 530181"/>
            </a:gdLst>
            <a:ahLst/>
            <a:cxnLst>
              <a:cxn ang="0">
                <a:pos x="connsiteX0" y="connsiteY0"/>
              </a:cxn>
              <a:cxn ang="0">
                <a:pos x="connsiteX1" y="connsiteY1"/>
              </a:cxn>
              <a:cxn ang="0">
                <a:pos x="connsiteX2" y="connsiteY2"/>
              </a:cxn>
              <a:cxn ang="0">
                <a:pos x="connsiteX3" y="connsiteY3"/>
              </a:cxn>
            </a:cxnLst>
            <a:rect l="l" t="t" r="r" b="b"/>
            <a:pathLst>
              <a:path w="802783" h="530181">
                <a:moveTo>
                  <a:pt x="0" y="352023"/>
                </a:moveTo>
                <a:cubicBezTo>
                  <a:pt x="81566" y="176011"/>
                  <a:pt x="163133" y="0"/>
                  <a:pt x="283336" y="17172"/>
                </a:cubicBezTo>
                <a:cubicBezTo>
                  <a:pt x="403539" y="34344"/>
                  <a:pt x="639651" y="379927"/>
                  <a:pt x="721217" y="455054"/>
                </a:cubicBezTo>
                <a:cubicBezTo>
                  <a:pt x="802783" y="530181"/>
                  <a:pt x="787758" y="499057"/>
                  <a:pt x="772733" y="467933"/>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55" name="Frihandsfigur 54"/>
          <p:cNvSpPr/>
          <p:nvPr/>
        </p:nvSpPr>
        <p:spPr>
          <a:xfrm>
            <a:off x="2343955" y="3704822"/>
            <a:ext cx="1669961" cy="2060621"/>
          </a:xfrm>
          <a:custGeom>
            <a:avLst/>
            <a:gdLst>
              <a:gd name="connsiteX0" fmla="*/ 953037 w 1669961"/>
              <a:gd name="connsiteY0" fmla="*/ 403539 h 2060621"/>
              <a:gd name="connsiteX1" fmla="*/ 1390918 w 1669961"/>
              <a:gd name="connsiteY1" fmla="*/ 17172 h 2060621"/>
              <a:gd name="connsiteX2" fmla="*/ 1661375 w 1669961"/>
              <a:gd name="connsiteY2" fmla="*/ 300508 h 2060621"/>
              <a:gd name="connsiteX3" fmla="*/ 1339403 w 1669961"/>
              <a:gd name="connsiteY3" fmla="*/ 506570 h 2060621"/>
              <a:gd name="connsiteX4" fmla="*/ 1468191 w 1669961"/>
              <a:gd name="connsiteY4" fmla="*/ 635358 h 2060621"/>
              <a:gd name="connsiteX5" fmla="*/ 1390918 w 1669961"/>
              <a:gd name="connsiteY5" fmla="*/ 751268 h 2060621"/>
              <a:gd name="connsiteX6" fmla="*/ 1493949 w 1669961"/>
              <a:gd name="connsiteY6" fmla="*/ 841420 h 2060621"/>
              <a:gd name="connsiteX7" fmla="*/ 1378039 w 1669961"/>
              <a:gd name="connsiteY7" fmla="*/ 1034603 h 2060621"/>
              <a:gd name="connsiteX8" fmla="*/ 1493949 w 1669961"/>
              <a:gd name="connsiteY8" fmla="*/ 1137634 h 2060621"/>
              <a:gd name="connsiteX9" fmla="*/ 1416676 w 1669961"/>
              <a:gd name="connsiteY9" fmla="*/ 1240665 h 2060621"/>
              <a:gd name="connsiteX10" fmla="*/ 1506828 w 1669961"/>
              <a:gd name="connsiteY10" fmla="*/ 1369454 h 2060621"/>
              <a:gd name="connsiteX11" fmla="*/ 1365160 w 1669961"/>
              <a:gd name="connsiteY11" fmla="*/ 1433848 h 2060621"/>
              <a:gd name="connsiteX12" fmla="*/ 1519707 w 1669961"/>
              <a:gd name="connsiteY12" fmla="*/ 1601274 h 2060621"/>
              <a:gd name="connsiteX13" fmla="*/ 1558344 w 1669961"/>
              <a:gd name="connsiteY13" fmla="*/ 1704305 h 2060621"/>
              <a:gd name="connsiteX14" fmla="*/ 1468191 w 1669961"/>
              <a:gd name="connsiteY14" fmla="*/ 1949003 h 2060621"/>
              <a:gd name="connsiteX15" fmla="*/ 1146220 w 1669961"/>
              <a:gd name="connsiteY15" fmla="*/ 1910367 h 2060621"/>
              <a:gd name="connsiteX16" fmla="*/ 270456 w 1669961"/>
              <a:gd name="connsiteY16" fmla="*/ 1047482 h 2060621"/>
              <a:gd name="connsiteX17" fmla="*/ 0 w 1669961"/>
              <a:gd name="connsiteY17" fmla="*/ 1266423 h 20606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69961" h="2060621">
                <a:moveTo>
                  <a:pt x="953037" y="403539"/>
                </a:moveTo>
                <a:cubicBezTo>
                  <a:pt x="1112949" y="218941"/>
                  <a:pt x="1272862" y="34344"/>
                  <a:pt x="1390918" y="17172"/>
                </a:cubicBezTo>
                <a:cubicBezTo>
                  <a:pt x="1508974" y="0"/>
                  <a:pt x="1669961" y="218942"/>
                  <a:pt x="1661375" y="300508"/>
                </a:cubicBezTo>
                <a:cubicBezTo>
                  <a:pt x="1652789" y="382074"/>
                  <a:pt x="1371600" y="450762"/>
                  <a:pt x="1339403" y="506570"/>
                </a:cubicBezTo>
                <a:cubicBezTo>
                  <a:pt x="1307206" y="562378"/>
                  <a:pt x="1459605" y="594575"/>
                  <a:pt x="1468191" y="635358"/>
                </a:cubicBezTo>
                <a:cubicBezTo>
                  <a:pt x="1476777" y="676141"/>
                  <a:pt x="1386625" y="716924"/>
                  <a:pt x="1390918" y="751268"/>
                </a:cubicBezTo>
                <a:cubicBezTo>
                  <a:pt x="1395211" y="785612"/>
                  <a:pt x="1496095" y="794198"/>
                  <a:pt x="1493949" y="841420"/>
                </a:cubicBezTo>
                <a:cubicBezTo>
                  <a:pt x="1491803" y="888642"/>
                  <a:pt x="1378039" y="985234"/>
                  <a:pt x="1378039" y="1034603"/>
                </a:cubicBezTo>
                <a:cubicBezTo>
                  <a:pt x="1378039" y="1083972"/>
                  <a:pt x="1487510" y="1103290"/>
                  <a:pt x="1493949" y="1137634"/>
                </a:cubicBezTo>
                <a:cubicBezTo>
                  <a:pt x="1500388" y="1171978"/>
                  <a:pt x="1414530" y="1202028"/>
                  <a:pt x="1416676" y="1240665"/>
                </a:cubicBezTo>
                <a:cubicBezTo>
                  <a:pt x="1418823" y="1279302"/>
                  <a:pt x="1515414" y="1337257"/>
                  <a:pt x="1506828" y="1369454"/>
                </a:cubicBezTo>
                <a:cubicBezTo>
                  <a:pt x="1498242" y="1401651"/>
                  <a:pt x="1363014" y="1395211"/>
                  <a:pt x="1365160" y="1433848"/>
                </a:cubicBezTo>
                <a:cubicBezTo>
                  <a:pt x="1367307" y="1472485"/>
                  <a:pt x="1487510" y="1556198"/>
                  <a:pt x="1519707" y="1601274"/>
                </a:cubicBezTo>
                <a:cubicBezTo>
                  <a:pt x="1551904" y="1646350"/>
                  <a:pt x="1566930" y="1646350"/>
                  <a:pt x="1558344" y="1704305"/>
                </a:cubicBezTo>
                <a:cubicBezTo>
                  <a:pt x="1549758" y="1762260"/>
                  <a:pt x="1536878" y="1914659"/>
                  <a:pt x="1468191" y="1949003"/>
                </a:cubicBezTo>
                <a:cubicBezTo>
                  <a:pt x="1399504" y="1983347"/>
                  <a:pt x="1345843" y="2060621"/>
                  <a:pt x="1146220" y="1910367"/>
                </a:cubicBezTo>
                <a:cubicBezTo>
                  <a:pt x="946598" y="1760114"/>
                  <a:pt x="461493" y="1154806"/>
                  <a:pt x="270456" y="1047482"/>
                </a:cubicBezTo>
                <a:cubicBezTo>
                  <a:pt x="79419" y="940158"/>
                  <a:pt x="39709" y="1103290"/>
                  <a:pt x="0" y="1266423"/>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56" name="Multiplicera 55"/>
          <p:cNvSpPr/>
          <p:nvPr/>
        </p:nvSpPr>
        <p:spPr>
          <a:xfrm flipV="1">
            <a:off x="2357422" y="400050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7" name="Multiplicera 56"/>
          <p:cNvSpPr/>
          <p:nvPr/>
        </p:nvSpPr>
        <p:spPr>
          <a:xfrm flipV="1">
            <a:off x="3071802" y="40719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44039314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6" y="152245"/>
            <a:ext cx="5160644" cy="1325563"/>
          </a:xfrm>
        </p:spPr>
        <p:txBody>
          <a:bodyPr>
            <a:normAutofit/>
          </a:bodyPr>
          <a:lstStyle/>
          <a:p>
            <a:r>
              <a:rPr lang="sv-SE" sz="2800" dirty="0" smtClean="0">
                <a:solidFill>
                  <a:srgbClr val="990033"/>
                </a:solidFill>
                <a:latin typeface="Book Antiqua" panose="02040602050305030304" pitchFamily="18" charset="0"/>
              </a:rPr>
              <a:t>Syfte; Power play</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5" y="1412776"/>
            <a:ext cx="4994389" cy="4555093"/>
          </a:xfrm>
          <a:prstGeom prst="rect">
            <a:avLst/>
          </a:prstGeom>
          <a:noFill/>
        </p:spPr>
        <p:txBody>
          <a:bodyPr wrap="square" rtlCol="0">
            <a:spAutoFit/>
          </a:bodyPr>
          <a:lstStyle/>
          <a:p>
            <a:r>
              <a:rPr lang="sv-SE" sz="1600" dirty="0">
                <a:latin typeface="Book Antiqua" panose="02040602050305030304" pitchFamily="18" charset="0"/>
              </a:rPr>
              <a:t>1. Paraply är den vanligaste uppställningen i Power play. Detta innebär att man har en </a:t>
            </a:r>
            <a:r>
              <a:rPr lang="sv-SE" sz="1600" dirty="0" err="1">
                <a:latin typeface="Book Antiqua" panose="02040602050305030304" pitchFamily="18" charset="0"/>
              </a:rPr>
              <a:t>point</a:t>
            </a:r>
            <a:r>
              <a:rPr lang="sv-SE" sz="1600" dirty="0">
                <a:latin typeface="Book Antiqua" panose="02040602050305030304" pitchFamily="18" charset="0"/>
              </a:rPr>
              <a:t>, två skyttar, en spelare framförmål och en bakom mål. </a:t>
            </a:r>
            <a:r>
              <a:rPr lang="sv-SE" sz="1600" dirty="0" err="1">
                <a:latin typeface="Book Antiqua" panose="02040602050305030304" pitchFamily="18" charset="0"/>
              </a:rPr>
              <a:t>Pointen</a:t>
            </a:r>
            <a:r>
              <a:rPr lang="sv-SE" sz="1600" dirty="0">
                <a:latin typeface="Book Antiqua" panose="02040602050305030304" pitchFamily="18" charset="0"/>
              </a:rPr>
              <a:t> och skyttarna passar varandra och blir avlastade av spelaren bakom mål. När dessa får läge så skjuter de. Spelaren framför mål rör sig i slottet och försöker göra sig spelbar för de övriga spelkamraterna.</a:t>
            </a:r>
          </a:p>
          <a:p>
            <a:r>
              <a:rPr lang="sv-SE" sz="1600" dirty="0">
                <a:latin typeface="Book Antiqua" panose="02040602050305030304" pitchFamily="18" charset="0"/>
              </a:rPr>
              <a:t>Spelaren bakom mål rör sig från sida till </a:t>
            </a:r>
            <a:r>
              <a:rPr lang="sv-SE" sz="1600" dirty="0" smtClean="0">
                <a:latin typeface="Book Antiqua" panose="02040602050305030304" pitchFamily="18" charset="0"/>
              </a:rPr>
              <a:t>sida </a:t>
            </a:r>
            <a:r>
              <a:rPr lang="sv-SE" sz="1600" dirty="0">
                <a:latin typeface="Book Antiqua" panose="02040602050305030304" pitchFamily="18" charset="0"/>
              </a:rPr>
              <a:t>eller stannar på en bestämd, för att avlasta en skytt som ett </a:t>
            </a:r>
            <a:r>
              <a:rPr lang="sv-SE" sz="1600" dirty="0" smtClean="0">
                <a:latin typeface="Book Antiqua" panose="02040602050305030304" pitchFamily="18" charset="0"/>
              </a:rPr>
              <a:t>passningsalternativ</a:t>
            </a:r>
            <a:r>
              <a:rPr lang="sv-SE" sz="1600" dirty="0">
                <a:latin typeface="Book Antiqua" panose="02040602050305030304" pitchFamily="18" charset="0"/>
              </a:rPr>
              <a:t>.</a:t>
            </a:r>
          </a:p>
          <a:p>
            <a:endParaRPr lang="sv-SE" sz="1600" dirty="0">
              <a:latin typeface="Book Antiqua" panose="02040602050305030304" pitchFamily="18" charset="0"/>
            </a:endParaRPr>
          </a:p>
          <a:p>
            <a:r>
              <a:rPr lang="sv-SE" sz="1600" dirty="0">
                <a:latin typeface="Book Antiqua" panose="02040602050305030304" pitchFamily="18" charset="0"/>
              </a:rPr>
              <a:t>Bilden visar ett sätt att röra sig för att få en spelare fri i slottet. De två löpningarna sker simultant och det viktiga i Power play är att få passningarna att gå snabbt mellan spelarna</a:t>
            </a:r>
          </a:p>
          <a:p>
            <a:endParaRPr lang="sv-SE" sz="1600" dirty="0">
              <a:latin typeface="Book Antiqua" panose="02040602050305030304" pitchFamily="18" charset="0"/>
            </a:endParaRPr>
          </a:p>
          <a:p>
            <a:endParaRPr lang="sv-SE" sz="1600" dirty="0">
              <a:latin typeface="Book Antiqua" panose="02040602050305030304" pitchFamily="18" charset="0"/>
            </a:endParaRPr>
          </a:p>
          <a:p>
            <a:pPr lvl="0"/>
            <a:endParaRPr lang="sv-SE" dirty="0">
              <a:solidFill>
                <a:schemeClr val="bg1">
                  <a:lumMod val="50000"/>
                </a:schemeClr>
              </a:solidFill>
              <a:latin typeface="Book Antiqua" panose="02040602050305030304" pitchFamily="18" charset="0"/>
            </a:endParaRPr>
          </a:p>
        </p:txBody>
      </p:sp>
      <p:sp>
        <p:nvSpPr>
          <p:cNvPr id="8" name="Multiplicera 7"/>
          <p:cNvSpPr/>
          <p:nvPr/>
        </p:nvSpPr>
        <p:spPr>
          <a:xfrm flipV="1">
            <a:off x="2214546" y="350043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9" name="Multiplicera 8"/>
          <p:cNvSpPr/>
          <p:nvPr/>
        </p:nvSpPr>
        <p:spPr>
          <a:xfrm flipV="1">
            <a:off x="785786" y="26431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0" name="Bildobjekt 9" descr="Boll.png"/>
          <p:cNvPicPr>
            <a:picLocks noChangeAspect="1"/>
          </p:cNvPicPr>
          <p:nvPr/>
        </p:nvPicPr>
        <p:blipFill>
          <a:blip r:embed="rId4" cstate="print"/>
          <a:stretch>
            <a:fillRect/>
          </a:stretch>
        </p:blipFill>
        <p:spPr>
          <a:xfrm>
            <a:off x="2357422" y="3429000"/>
            <a:ext cx="60955" cy="85337"/>
          </a:xfrm>
          <a:prstGeom prst="rect">
            <a:avLst/>
          </a:prstGeom>
        </p:spPr>
      </p:pic>
      <p:sp>
        <p:nvSpPr>
          <p:cNvPr id="11" name="Ellips 10"/>
          <p:cNvSpPr/>
          <p:nvPr/>
        </p:nvSpPr>
        <p:spPr>
          <a:xfrm>
            <a:off x="2357422" y="135729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2" name="Ellips 11"/>
          <p:cNvSpPr/>
          <p:nvPr/>
        </p:nvSpPr>
        <p:spPr>
          <a:xfrm>
            <a:off x="2285984" y="278605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3" name="Multiplicera 12"/>
          <p:cNvSpPr/>
          <p:nvPr/>
        </p:nvSpPr>
        <p:spPr>
          <a:xfrm flipV="1">
            <a:off x="3714744" y="25003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3857620" y="10715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Multiplicera 14"/>
          <p:cNvSpPr/>
          <p:nvPr/>
        </p:nvSpPr>
        <p:spPr>
          <a:xfrm flipV="1">
            <a:off x="2357422" y="150017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Ellips 15"/>
          <p:cNvSpPr/>
          <p:nvPr/>
        </p:nvSpPr>
        <p:spPr>
          <a:xfrm>
            <a:off x="3000364" y="200024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6"/>
          <p:cNvSpPr/>
          <p:nvPr/>
        </p:nvSpPr>
        <p:spPr>
          <a:xfrm>
            <a:off x="1571604" y="207167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18" name="Rak pil 17"/>
          <p:cNvCxnSpPr/>
          <p:nvPr/>
        </p:nvCxnSpPr>
        <p:spPr>
          <a:xfrm rot="10800000" flipV="1">
            <a:off x="2571736" y="1285860"/>
            <a:ext cx="1143008" cy="35719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9" name="Rak pil 18"/>
          <p:cNvCxnSpPr/>
          <p:nvPr/>
        </p:nvCxnSpPr>
        <p:spPr>
          <a:xfrm rot="5400000">
            <a:off x="2178827" y="2178835"/>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0" name="Rak 19"/>
          <p:cNvCxnSpPr>
            <a:stCxn id="8" idx="2"/>
          </p:cNvCxnSpPr>
          <p:nvPr/>
        </p:nvCxnSpPr>
        <p:spPr>
          <a:xfrm flipV="1">
            <a:off x="2377387" y="3429000"/>
            <a:ext cx="265787" cy="157226"/>
          </a:xfrm>
          <a:prstGeom prst="line">
            <a:avLst/>
          </a:prstGeom>
        </p:spPr>
        <p:style>
          <a:lnRef idx="1">
            <a:schemeClr val="dk1"/>
          </a:lnRef>
          <a:fillRef idx="0">
            <a:schemeClr val="dk1"/>
          </a:fillRef>
          <a:effectRef idx="0">
            <a:schemeClr val="dk1"/>
          </a:effectRef>
          <a:fontRef idx="minor">
            <a:schemeClr val="tx1"/>
          </a:fontRef>
        </p:style>
      </p:cxnSp>
      <p:cxnSp>
        <p:nvCxnSpPr>
          <p:cNvPr id="21" name="Rak 20"/>
          <p:cNvCxnSpPr/>
          <p:nvPr/>
        </p:nvCxnSpPr>
        <p:spPr>
          <a:xfrm flipV="1">
            <a:off x="2714612" y="3214686"/>
            <a:ext cx="265787" cy="157226"/>
          </a:xfrm>
          <a:prstGeom prst="line">
            <a:avLst/>
          </a:prstGeom>
        </p:spPr>
        <p:style>
          <a:lnRef idx="1">
            <a:schemeClr val="dk1"/>
          </a:lnRef>
          <a:fillRef idx="0">
            <a:schemeClr val="dk1"/>
          </a:fillRef>
          <a:effectRef idx="0">
            <a:schemeClr val="dk1"/>
          </a:effectRef>
          <a:fontRef idx="minor">
            <a:schemeClr val="tx1"/>
          </a:fontRef>
        </p:style>
      </p:cxnSp>
      <p:cxnSp>
        <p:nvCxnSpPr>
          <p:cNvPr id="22" name="Rak 21"/>
          <p:cNvCxnSpPr/>
          <p:nvPr/>
        </p:nvCxnSpPr>
        <p:spPr>
          <a:xfrm flipV="1">
            <a:off x="3071802" y="3000372"/>
            <a:ext cx="265787" cy="157226"/>
          </a:xfrm>
          <a:prstGeom prst="line">
            <a:avLst/>
          </a:prstGeom>
        </p:spPr>
        <p:style>
          <a:lnRef idx="1">
            <a:schemeClr val="dk1"/>
          </a:lnRef>
          <a:fillRef idx="0">
            <a:schemeClr val="dk1"/>
          </a:fillRef>
          <a:effectRef idx="0">
            <a:schemeClr val="dk1"/>
          </a:effectRef>
          <a:fontRef idx="minor">
            <a:schemeClr val="tx1"/>
          </a:fontRef>
        </p:style>
      </p:cxnSp>
      <p:cxnSp>
        <p:nvCxnSpPr>
          <p:cNvPr id="23" name="Rak 22"/>
          <p:cNvCxnSpPr/>
          <p:nvPr/>
        </p:nvCxnSpPr>
        <p:spPr>
          <a:xfrm flipV="1">
            <a:off x="3428992" y="2786058"/>
            <a:ext cx="265787" cy="157226"/>
          </a:xfrm>
          <a:prstGeom prst="line">
            <a:avLst/>
          </a:prstGeom>
        </p:spPr>
        <p:style>
          <a:lnRef idx="1">
            <a:schemeClr val="dk1"/>
          </a:lnRef>
          <a:fillRef idx="0">
            <a:schemeClr val="dk1"/>
          </a:fillRef>
          <a:effectRef idx="0">
            <a:schemeClr val="dk1"/>
          </a:effectRef>
          <a:fontRef idx="minor">
            <a:schemeClr val="tx1"/>
          </a:fontRef>
        </p:style>
      </p:cxnSp>
      <p:cxnSp>
        <p:nvCxnSpPr>
          <p:cNvPr id="24" name="Rak 23"/>
          <p:cNvCxnSpPr/>
          <p:nvPr/>
        </p:nvCxnSpPr>
        <p:spPr>
          <a:xfrm rot="10800000">
            <a:off x="3000364" y="250030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5" name="Rak 24"/>
          <p:cNvCxnSpPr/>
          <p:nvPr/>
        </p:nvCxnSpPr>
        <p:spPr>
          <a:xfrm rot="10800000">
            <a:off x="2571736" y="2428868"/>
            <a:ext cx="285752" cy="71438"/>
          </a:xfrm>
          <a:prstGeom prst="line">
            <a:avLst/>
          </a:prstGeom>
        </p:spPr>
        <p:style>
          <a:lnRef idx="1">
            <a:schemeClr val="dk1"/>
          </a:lnRef>
          <a:fillRef idx="0">
            <a:schemeClr val="dk1"/>
          </a:fillRef>
          <a:effectRef idx="0">
            <a:schemeClr val="dk1"/>
          </a:effectRef>
          <a:fontRef idx="minor">
            <a:schemeClr val="tx1"/>
          </a:fontRef>
        </p:style>
      </p:cxnSp>
      <p:cxnSp>
        <p:nvCxnSpPr>
          <p:cNvPr id="26" name="Rak 25"/>
          <p:cNvCxnSpPr/>
          <p:nvPr/>
        </p:nvCxnSpPr>
        <p:spPr>
          <a:xfrm rot="10800000">
            <a:off x="3357554" y="2571744"/>
            <a:ext cx="214314" cy="71438"/>
          </a:xfrm>
          <a:prstGeom prst="line">
            <a:avLst/>
          </a:prstGeom>
        </p:spPr>
        <p:style>
          <a:lnRef idx="1">
            <a:schemeClr val="dk1"/>
          </a:lnRef>
          <a:fillRef idx="0">
            <a:schemeClr val="dk1"/>
          </a:fillRef>
          <a:effectRef idx="0">
            <a:schemeClr val="dk1"/>
          </a:effectRef>
          <a:fontRef idx="minor">
            <a:schemeClr val="tx1"/>
          </a:fontRef>
        </p:style>
      </p:cxnSp>
      <p:pic>
        <p:nvPicPr>
          <p:cNvPr id="27" name="Bildobjekt 26" descr="Skott.png"/>
          <p:cNvPicPr>
            <a:picLocks noChangeAspect="1"/>
          </p:cNvPicPr>
          <p:nvPr/>
        </p:nvPicPr>
        <p:blipFill>
          <a:blip r:embed="rId5" cstate="print"/>
          <a:stretch>
            <a:fillRect/>
          </a:stretch>
        </p:blipFill>
        <p:spPr>
          <a:xfrm rot="20899520">
            <a:off x="2476424" y="1956377"/>
            <a:ext cx="324000" cy="503234"/>
          </a:xfrm>
          <a:prstGeom prst="rect">
            <a:avLst/>
          </a:prstGeom>
        </p:spPr>
      </p:pic>
    </p:spTree>
    <p:extLst>
      <p:ext uri="{BB962C8B-B14F-4D97-AF65-F5344CB8AC3E}">
        <p14:creationId xmlns:p14="http://schemas.microsoft.com/office/powerpoint/2010/main" val="425061548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6" y="152245"/>
            <a:ext cx="5160644" cy="1325563"/>
          </a:xfrm>
        </p:spPr>
        <p:txBody>
          <a:bodyPr>
            <a:normAutofit/>
          </a:bodyPr>
          <a:lstStyle/>
          <a:p>
            <a:r>
              <a:rPr lang="sv-SE" sz="2800" dirty="0" smtClean="0">
                <a:solidFill>
                  <a:srgbClr val="990033"/>
                </a:solidFill>
                <a:latin typeface="Book Antiqua" panose="02040602050305030304" pitchFamily="18" charset="0"/>
              </a:rPr>
              <a:t>Syfte; Box play</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6" y="1446976"/>
            <a:ext cx="5734222" cy="2585323"/>
          </a:xfrm>
          <a:prstGeom prst="rect">
            <a:avLst/>
          </a:prstGeom>
          <a:noFill/>
        </p:spPr>
        <p:txBody>
          <a:bodyPr wrap="square" rtlCol="0">
            <a:spAutoFit/>
          </a:bodyPr>
          <a:lstStyle/>
          <a:p>
            <a:r>
              <a:rPr lang="sv-SE" sz="1600" dirty="0">
                <a:latin typeface="Book Antiqua" panose="02040602050305030304" pitchFamily="18" charset="0"/>
              </a:rPr>
              <a:t>1. I 1-2-1 så stör </a:t>
            </a:r>
            <a:r>
              <a:rPr lang="sv-SE" sz="1600" dirty="0" err="1">
                <a:latin typeface="Book Antiqua" panose="02040602050305030304" pitchFamily="18" charset="0"/>
              </a:rPr>
              <a:t>pointen</a:t>
            </a:r>
            <a:r>
              <a:rPr lang="sv-SE" sz="1600" dirty="0">
                <a:latin typeface="Book Antiqua" panose="02040602050305030304" pitchFamily="18" charset="0"/>
              </a:rPr>
              <a:t> i boxen deras </a:t>
            </a:r>
            <a:r>
              <a:rPr lang="sv-SE" sz="1600" dirty="0" err="1">
                <a:latin typeface="Book Antiqua" panose="02040602050305030304" pitchFamily="18" charset="0"/>
              </a:rPr>
              <a:t>point</a:t>
            </a:r>
            <a:r>
              <a:rPr lang="sv-SE" sz="1600" dirty="0">
                <a:latin typeface="Book Antiqua" panose="02040602050305030304" pitchFamily="18" charset="0"/>
              </a:rPr>
              <a:t> samt kommer ut i press på deras skyttar. </a:t>
            </a:r>
          </a:p>
          <a:p>
            <a:r>
              <a:rPr lang="sv-SE" sz="1600" dirty="0">
                <a:latin typeface="Book Antiqua" panose="02040602050305030304" pitchFamily="18" charset="0"/>
              </a:rPr>
              <a:t>Mittfältarna täcker skott samt slottet genom att jobba med ”gummibandsprincipen”. Bilden visar hur detta sker när en skytt har bollen. Går bollen ner i ett hörn följer </a:t>
            </a:r>
            <a:r>
              <a:rPr lang="sv-SE" sz="1600" dirty="0" smtClean="0">
                <a:latin typeface="Book Antiqua" panose="02040602050305030304" pitchFamily="18" charset="0"/>
              </a:rPr>
              <a:t>kantspelaren med. Spelaren framför </a:t>
            </a:r>
            <a:r>
              <a:rPr lang="sv-SE" sz="1600" dirty="0">
                <a:latin typeface="Book Antiqua" panose="02040602050305030304" pitchFamily="18" charset="0"/>
              </a:rPr>
              <a:t>mål har en roll som går ut på att ”hålla rent” framför målet. </a:t>
            </a:r>
          </a:p>
          <a:p>
            <a:r>
              <a:rPr lang="sv-SE" sz="1600" dirty="0">
                <a:latin typeface="Book Antiqua" panose="02040602050305030304" pitchFamily="18" charset="0"/>
              </a:rPr>
              <a:t>En viktig sak i box play är att spelarna jobbar med klubborna för att skära av </a:t>
            </a:r>
            <a:r>
              <a:rPr lang="sv-SE" sz="1600" dirty="0" smtClean="0">
                <a:latin typeface="Book Antiqua" panose="02040602050305030304" pitchFamily="18" charset="0"/>
              </a:rPr>
              <a:t>passningsvinklar. </a:t>
            </a:r>
            <a:endParaRPr lang="sv-SE" sz="1600" dirty="0">
              <a:latin typeface="Book Antiqua" panose="02040602050305030304" pitchFamily="18" charset="0"/>
            </a:endParaRPr>
          </a:p>
          <a:p>
            <a:pPr lvl="0"/>
            <a:endParaRPr lang="sv-SE" dirty="0">
              <a:solidFill>
                <a:schemeClr val="bg1">
                  <a:lumMod val="50000"/>
                </a:schemeClr>
              </a:solidFill>
              <a:latin typeface="Book Antiqua" panose="02040602050305030304" pitchFamily="18" charset="0"/>
            </a:endParaRPr>
          </a:p>
        </p:txBody>
      </p:sp>
      <p:sp>
        <p:nvSpPr>
          <p:cNvPr id="8" name="textruta 7"/>
          <p:cNvSpPr txBox="1"/>
          <p:nvPr/>
        </p:nvSpPr>
        <p:spPr>
          <a:xfrm>
            <a:off x="4714876" y="4163596"/>
            <a:ext cx="5734222" cy="1323439"/>
          </a:xfrm>
          <a:prstGeom prst="rect">
            <a:avLst/>
          </a:prstGeom>
          <a:noFill/>
        </p:spPr>
        <p:txBody>
          <a:bodyPr wrap="square" rtlCol="0">
            <a:spAutoFit/>
          </a:bodyPr>
          <a:lstStyle/>
          <a:p>
            <a:pPr lvl="0"/>
            <a:r>
              <a:rPr lang="sv-SE" sz="1600" dirty="0">
                <a:latin typeface="Book Antiqua" panose="02040602050305030304" pitchFamily="18" charset="0"/>
              </a:rPr>
              <a:t>2. 2-2 är en klassisk </a:t>
            </a:r>
            <a:r>
              <a:rPr lang="sv-SE" sz="1600" dirty="0" smtClean="0">
                <a:latin typeface="Book Antiqua" panose="02040602050305030304" pitchFamily="18" charset="0"/>
              </a:rPr>
              <a:t>Box play </a:t>
            </a:r>
            <a:r>
              <a:rPr lang="sv-SE" sz="1600" dirty="0">
                <a:latin typeface="Book Antiqua" panose="02040602050305030304" pitchFamily="18" charset="0"/>
              </a:rPr>
              <a:t>uppställning.</a:t>
            </a:r>
          </a:p>
          <a:p>
            <a:pPr lvl="0"/>
            <a:r>
              <a:rPr lang="sv-SE" sz="1600" dirty="0">
                <a:latin typeface="Book Antiqua" panose="02040602050305030304" pitchFamily="18" charset="0"/>
              </a:rPr>
              <a:t>Man försöker att hålla boxen någorlunda intakt och flyttar sig gemensamt. </a:t>
            </a:r>
            <a:r>
              <a:rPr lang="sv-SE" sz="1600" dirty="0" smtClean="0">
                <a:latin typeface="Book Antiqua" panose="02040602050305030304" pitchFamily="18" charset="0"/>
              </a:rPr>
              <a:t>Pilarna </a:t>
            </a:r>
            <a:r>
              <a:rPr lang="sv-SE" sz="1600" dirty="0">
                <a:latin typeface="Book Antiqua" panose="02040602050305030304" pitchFamily="18" charset="0"/>
              </a:rPr>
              <a:t>visar vilka löpningar en spelare </a:t>
            </a:r>
            <a:r>
              <a:rPr lang="sv-SE" sz="1600" dirty="0" smtClean="0">
                <a:latin typeface="Book Antiqua" panose="02040602050305030304" pitchFamily="18" charset="0"/>
              </a:rPr>
              <a:t>ska </a:t>
            </a:r>
            <a:r>
              <a:rPr lang="sv-SE" sz="1600" dirty="0">
                <a:latin typeface="Book Antiqua" panose="02040602050305030304" pitchFamily="18" charset="0"/>
              </a:rPr>
              <a:t>ta. De ytor man täcker är samma om bollen är på andra sidan än vad exemplet visar. </a:t>
            </a:r>
            <a:endParaRPr lang="sv-SE" dirty="0">
              <a:latin typeface="Book Antiqua" panose="02040602050305030304" pitchFamily="18" charset="0"/>
            </a:endParaRPr>
          </a:p>
        </p:txBody>
      </p:sp>
      <p:pic>
        <p:nvPicPr>
          <p:cNvPr id="9" name="Bildobjekt 8" descr="Boll.png"/>
          <p:cNvPicPr>
            <a:picLocks noChangeAspect="1"/>
          </p:cNvPicPr>
          <p:nvPr/>
        </p:nvPicPr>
        <p:blipFill>
          <a:blip r:embed="rId4" cstate="print"/>
          <a:stretch>
            <a:fillRect/>
          </a:stretch>
        </p:blipFill>
        <p:spPr>
          <a:xfrm>
            <a:off x="1142976" y="4429132"/>
            <a:ext cx="60955" cy="85337"/>
          </a:xfrm>
          <a:prstGeom prst="rect">
            <a:avLst/>
          </a:prstGeom>
        </p:spPr>
      </p:pic>
      <p:sp>
        <p:nvSpPr>
          <p:cNvPr id="10" name="Multiplicera 9"/>
          <p:cNvSpPr/>
          <p:nvPr/>
        </p:nvSpPr>
        <p:spPr>
          <a:xfrm flipV="1">
            <a:off x="2500298" y="14287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2357422" y="292893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2" name="Bildobjekt 11" descr="Boll.png"/>
          <p:cNvPicPr>
            <a:picLocks noChangeAspect="1"/>
          </p:cNvPicPr>
          <p:nvPr/>
        </p:nvPicPr>
        <p:blipFill>
          <a:blip r:embed="rId4" cstate="print"/>
          <a:stretch>
            <a:fillRect/>
          </a:stretch>
        </p:blipFill>
        <p:spPr>
          <a:xfrm>
            <a:off x="3857620" y="2786058"/>
            <a:ext cx="60955" cy="85337"/>
          </a:xfrm>
          <a:prstGeom prst="rect">
            <a:avLst/>
          </a:prstGeom>
        </p:spPr>
      </p:pic>
      <p:sp>
        <p:nvSpPr>
          <p:cNvPr id="13" name="Ellips 12"/>
          <p:cNvSpPr/>
          <p:nvPr/>
        </p:nvSpPr>
        <p:spPr>
          <a:xfrm>
            <a:off x="3929058" y="285749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Ellips 13"/>
          <p:cNvSpPr/>
          <p:nvPr/>
        </p:nvSpPr>
        <p:spPr>
          <a:xfrm>
            <a:off x="857224" y="292893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Ellips 14"/>
          <p:cNvSpPr/>
          <p:nvPr/>
        </p:nvSpPr>
        <p:spPr>
          <a:xfrm>
            <a:off x="3714744" y="107154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Ellips 15"/>
          <p:cNvSpPr/>
          <p:nvPr/>
        </p:nvSpPr>
        <p:spPr>
          <a:xfrm>
            <a:off x="2571736" y="171448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6"/>
          <p:cNvSpPr/>
          <p:nvPr/>
        </p:nvSpPr>
        <p:spPr>
          <a:xfrm>
            <a:off x="2357422" y="321468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Multiplicera 17"/>
          <p:cNvSpPr/>
          <p:nvPr/>
        </p:nvSpPr>
        <p:spPr>
          <a:xfrm flipV="1">
            <a:off x="1571604"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Multiplicera 18"/>
          <p:cNvSpPr/>
          <p:nvPr/>
        </p:nvSpPr>
        <p:spPr>
          <a:xfrm flipV="1">
            <a:off x="2928926"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20" name="Rak pil 19"/>
          <p:cNvCxnSpPr/>
          <p:nvPr/>
        </p:nvCxnSpPr>
        <p:spPr>
          <a:xfrm>
            <a:off x="1785918" y="2643182"/>
            <a:ext cx="57150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1" name="Rak pil 20"/>
          <p:cNvCxnSpPr/>
          <p:nvPr/>
        </p:nvCxnSpPr>
        <p:spPr>
          <a:xfrm>
            <a:off x="2571736" y="3071810"/>
            <a:ext cx="642942"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2" name="Rak pil 21"/>
          <p:cNvCxnSpPr/>
          <p:nvPr/>
        </p:nvCxnSpPr>
        <p:spPr>
          <a:xfrm>
            <a:off x="3214678" y="2500306"/>
            <a:ext cx="28575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3" name="Multiplicera 22"/>
          <p:cNvSpPr/>
          <p:nvPr/>
        </p:nvSpPr>
        <p:spPr>
          <a:xfrm flipV="1">
            <a:off x="2071670"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2786050"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1857356" y="53578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2714612" y="53578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Ellips 26"/>
          <p:cNvSpPr/>
          <p:nvPr/>
        </p:nvSpPr>
        <p:spPr>
          <a:xfrm>
            <a:off x="1000100" y="421481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8" name="Ellips 27"/>
          <p:cNvSpPr/>
          <p:nvPr/>
        </p:nvSpPr>
        <p:spPr>
          <a:xfrm>
            <a:off x="1142976" y="585789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9" name="Ellips 28"/>
          <p:cNvSpPr/>
          <p:nvPr/>
        </p:nvSpPr>
        <p:spPr>
          <a:xfrm>
            <a:off x="3929058" y="457200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0" name="Ellips 29"/>
          <p:cNvSpPr/>
          <p:nvPr/>
        </p:nvSpPr>
        <p:spPr>
          <a:xfrm>
            <a:off x="2285984" y="485776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1" name="Ellips 30"/>
          <p:cNvSpPr/>
          <p:nvPr/>
        </p:nvSpPr>
        <p:spPr>
          <a:xfrm>
            <a:off x="2357422" y="385762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32" name="Rak pil 31"/>
          <p:cNvCxnSpPr/>
          <p:nvPr/>
        </p:nvCxnSpPr>
        <p:spPr>
          <a:xfrm rot="10800000" flipV="1">
            <a:off x="1714480" y="4643446"/>
            <a:ext cx="357190"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 name="Rak pil 32"/>
          <p:cNvCxnSpPr/>
          <p:nvPr/>
        </p:nvCxnSpPr>
        <p:spPr>
          <a:xfrm flipH="1">
            <a:off x="2357422" y="4572008"/>
            <a:ext cx="357190" cy="21530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4" name="Rak pil 33"/>
          <p:cNvCxnSpPr/>
          <p:nvPr/>
        </p:nvCxnSpPr>
        <p:spPr>
          <a:xfrm flipH="1">
            <a:off x="2357422" y="5500702"/>
            <a:ext cx="285752" cy="35719"/>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 name="Rak pil 34"/>
          <p:cNvCxnSpPr/>
          <p:nvPr/>
        </p:nvCxnSpPr>
        <p:spPr>
          <a:xfrm rot="16200000" flipV="1">
            <a:off x="1785918" y="5214950"/>
            <a:ext cx="214314"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6" name="Rak pil 35"/>
          <p:cNvCxnSpPr/>
          <p:nvPr/>
        </p:nvCxnSpPr>
        <p:spPr>
          <a:xfrm rot="5400000" flipH="1" flipV="1">
            <a:off x="2928926" y="1857364"/>
            <a:ext cx="714380" cy="42862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7" name="Rak pil 36"/>
          <p:cNvCxnSpPr/>
          <p:nvPr/>
        </p:nvCxnSpPr>
        <p:spPr>
          <a:xfrm flipV="1">
            <a:off x="2714612" y="2857496"/>
            <a:ext cx="357190"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89268901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textruta 2"/>
          <p:cNvSpPr txBox="1"/>
          <p:nvPr/>
        </p:nvSpPr>
        <p:spPr>
          <a:xfrm>
            <a:off x="922045" y="1018933"/>
            <a:ext cx="8643966" cy="3293209"/>
          </a:xfrm>
          <a:prstGeom prst="rect">
            <a:avLst/>
          </a:prstGeom>
          <a:noFill/>
        </p:spPr>
        <p:txBody>
          <a:bodyPr wrap="square" rtlCol="0">
            <a:spAutoFit/>
          </a:bodyPr>
          <a:lstStyle/>
          <a:p>
            <a:r>
              <a:rPr lang="sv-SE" sz="1400" b="1" dirty="0">
                <a:latin typeface="Book Antiqua" panose="02040602050305030304" pitchFamily="18" charset="0"/>
              </a:rPr>
              <a:t>14 år</a:t>
            </a:r>
          </a:p>
          <a:p>
            <a:r>
              <a:rPr lang="sv-SE" sz="1400" dirty="0">
                <a:latin typeface="Book Antiqua" panose="02040602050305030304" pitchFamily="18" charset="0"/>
              </a:rPr>
              <a:t> </a:t>
            </a:r>
            <a:endParaRPr lang="sv-SE" sz="1200" dirty="0">
              <a:latin typeface="Book Antiqua" panose="02040602050305030304" pitchFamily="18" charset="0"/>
            </a:endParaRPr>
          </a:p>
          <a:p>
            <a:r>
              <a:rPr lang="sv-SE" sz="1200" b="1" u="sng" dirty="0">
                <a:latin typeface="Book Antiqua" panose="02040602050305030304" pitchFamily="18" charset="0"/>
              </a:rPr>
              <a:t>Du som ledare:</a:t>
            </a:r>
            <a:endParaRPr lang="sv-SE" sz="1200" b="1" dirty="0">
              <a:latin typeface="Book Antiqua" panose="02040602050305030304" pitchFamily="18" charset="0"/>
            </a:endParaRPr>
          </a:p>
          <a:p>
            <a:r>
              <a:rPr lang="sv-SE" sz="1200" dirty="0">
                <a:latin typeface="Book Antiqua" panose="02040602050305030304" pitchFamily="18" charset="0"/>
              </a:rPr>
              <a:t>Som ledare är det nu viktigt att du har börjat sätta din egen filosofi. Vad står DU för som ledare?</a:t>
            </a:r>
          </a:p>
          <a:p>
            <a:r>
              <a:rPr lang="sv-SE" sz="1200" dirty="0">
                <a:latin typeface="Book Antiqua" panose="02040602050305030304" pitchFamily="18" charset="0"/>
              </a:rPr>
              <a:t> </a:t>
            </a:r>
          </a:p>
          <a:p>
            <a:r>
              <a:rPr lang="sv-SE" sz="1200" b="1" u="sng" dirty="0">
                <a:latin typeface="Book Antiqua" panose="02040602050305030304" pitchFamily="18" charset="0"/>
              </a:rPr>
              <a:t>Viktiga träningsmoment:</a:t>
            </a:r>
            <a:endParaRPr lang="sv-SE" sz="1200" b="1" dirty="0">
              <a:latin typeface="Book Antiqua" panose="02040602050305030304" pitchFamily="18" charset="0"/>
            </a:endParaRPr>
          </a:p>
          <a:p>
            <a:pPr lvl="0"/>
            <a:r>
              <a:rPr lang="sv-SE" sz="1200" dirty="0">
                <a:latin typeface="Book Antiqua" panose="02040602050305030304" pitchFamily="18" charset="0"/>
              </a:rPr>
              <a:t>Taktik</a:t>
            </a:r>
          </a:p>
          <a:p>
            <a:pPr lvl="0"/>
            <a:r>
              <a:rPr lang="sv-SE" sz="1200" dirty="0">
                <a:latin typeface="Book Antiqua" panose="02040602050305030304" pitchFamily="18" charset="0"/>
              </a:rPr>
              <a:t>Direktskott/pass i rörelse</a:t>
            </a:r>
          </a:p>
          <a:p>
            <a:r>
              <a:rPr lang="sv-SE" sz="1200" dirty="0">
                <a:latin typeface="Book Antiqua" panose="02040602050305030304" pitchFamily="18" charset="0"/>
              </a:rPr>
              <a:t> </a:t>
            </a:r>
          </a:p>
          <a:p>
            <a:r>
              <a:rPr lang="sv-SE" sz="1200" b="1" u="sng" dirty="0" err="1">
                <a:latin typeface="Book Antiqua" panose="02040602050305030304" pitchFamily="18" charset="0"/>
              </a:rPr>
              <a:t>Fys</a:t>
            </a:r>
            <a:r>
              <a:rPr lang="sv-SE" sz="1200" b="1" dirty="0">
                <a:latin typeface="Book Antiqua" panose="02040602050305030304" pitchFamily="18" charset="0"/>
              </a:rPr>
              <a:t>:</a:t>
            </a:r>
          </a:p>
          <a:p>
            <a:pPr lvl="0"/>
            <a:r>
              <a:rPr lang="sv-SE" sz="1200" dirty="0">
                <a:latin typeface="Book Antiqua" panose="02040602050305030304" pitchFamily="18" charset="0"/>
              </a:rPr>
              <a:t>Rumsorientering</a:t>
            </a:r>
          </a:p>
          <a:p>
            <a:pPr lvl="0"/>
            <a:r>
              <a:rPr lang="sv-SE" sz="1200" dirty="0">
                <a:latin typeface="Book Antiqua" panose="02040602050305030304" pitchFamily="18" charset="0"/>
              </a:rPr>
              <a:t>Snabbhet</a:t>
            </a:r>
          </a:p>
          <a:p>
            <a:pPr lvl="0"/>
            <a:r>
              <a:rPr lang="sv-SE" sz="1200" dirty="0">
                <a:latin typeface="Book Antiqua" panose="02040602050305030304" pitchFamily="18" charset="0"/>
              </a:rPr>
              <a:t>Styrka</a:t>
            </a:r>
          </a:p>
          <a:p>
            <a:r>
              <a:rPr lang="sv-SE" sz="1200" dirty="0">
                <a:latin typeface="Book Antiqua" panose="02040602050305030304" pitchFamily="18" charset="0"/>
              </a:rPr>
              <a:t> </a:t>
            </a:r>
          </a:p>
          <a:p>
            <a:r>
              <a:rPr lang="sv-SE" sz="1200" b="1" u="sng" dirty="0" smtClean="0">
                <a:latin typeface="Book Antiqua" panose="02040602050305030304" pitchFamily="18" charset="0"/>
              </a:rPr>
              <a:t>Uppvärmning </a:t>
            </a:r>
            <a:r>
              <a:rPr lang="sv-SE" sz="1200" b="1" u="sng" dirty="0">
                <a:latin typeface="Book Antiqua" panose="02040602050305030304" pitchFamily="18" charset="0"/>
              </a:rPr>
              <a:t>&amp; </a:t>
            </a:r>
            <a:r>
              <a:rPr lang="sv-SE" sz="1200" b="1" u="sng" dirty="0" smtClean="0">
                <a:latin typeface="Book Antiqua" panose="02040602050305030304" pitchFamily="18" charset="0"/>
              </a:rPr>
              <a:t>nedvarvning:</a:t>
            </a:r>
            <a:endParaRPr lang="sv-SE" sz="1200" b="1" dirty="0">
              <a:latin typeface="Book Antiqua" panose="02040602050305030304" pitchFamily="18" charset="0"/>
            </a:endParaRPr>
          </a:p>
          <a:p>
            <a:r>
              <a:rPr lang="sv-SE" sz="1200" dirty="0">
                <a:latin typeface="Book Antiqua" panose="02040602050305030304" pitchFamily="18" charset="0"/>
              </a:rPr>
              <a:t>Löpning och ha sedan lite stretching</a:t>
            </a:r>
          </a:p>
          <a:p>
            <a:r>
              <a:rPr lang="sv-SE" sz="1200" dirty="0">
                <a:latin typeface="Book Antiqua" panose="02040602050305030304" pitchFamily="18" charset="0"/>
              </a:rPr>
              <a:t> </a:t>
            </a:r>
          </a:p>
        </p:txBody>
      </p:sp>
    </p:spTree>
    <p:extLst>
      <p:ext uri="{BB962C8B-B14F-4D97-AF65-F5344CB8AC3E}">
        <p14:creationId xmlns:p14="http://schemas.microsoft.com/office/powerpoint/2010/main" val="57845673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6" y="152245"/>
            <a:ext cx="5160644" cy="1325563"/>
          </a:xfrm>
        </p:spPr>
        <p:txBody>
          <a:bodyPr>
            <a:normAutofit/>
          </a:bodyPr>
          <a:lstStyle/>
          <a:p>
            <a:r>
              <a:rPr lang="sv-SE" sz="2800" dirty="0" smtClean="0">
                <a:solidFill>
                  <a:srgbClr val="990033"/>
                </a:solidFill>
                <a:latin typeface="Book Antiqua" panose="02040602050305030304" pitchFamily="18" charset="0"/>
              </a:rPr>
              <a:t>Syfte; Direkt pass/direkt skott</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5" y="1503362"/>
            <a:ext cx="5218833" cy="2831544"/>
          </a:xfrm>
          <a:prstGeom prst="rect">
            <a:avLst/>
          </a:prstGeom>
          <a:noFill/>
        </p:spPr>
        <p:txBody>
          <a:bodyPr wrap="square" rtlCol="0">
            <a:spAutoFit/>
          </a:bodyPr>
          <a:lstStyle/>
          <a:p>
            <a:r>
              <a:rPr lang="sv-SE" sz="1600" dirty="0">
                <a:latin typeface="Book Antiqua" panose="02040602050305030304" pitchFamily="18" charset="0"/>
              </a:rPr>
              <a:t>1. De fyra som står i mitten är fasta och </a:t>
            </a:r>
            <a:r>
              <a:rPr lang="sv-SE" sz="1600" dirty="0" smtClean="0">
                <a:latin typeface="Book Antiqua" panose="02040602050305030304" pitchFamily="18" charset="0"/>
              </a:rPr>
              <a:t>ska </a:t>
            </a:r>
            <a:r>
              <a:rPr lang="sv-SE" sz="1600" dirty="0">
                <a:latin typeface="Book Antiqua" panose="02040602050305030304" pitchFamily="18" charset="0"/>
              </a:rPr>
              <a:t>bytas ut efter ett litet tag.</a:t>
            </a:r>
          </a:p>
          <a:p>
            <a:r>
              <a:rPr lang="sv-SE" sz="1600" dirty="0">
                <a:latin typeface="Book Antiqua" panose="02040602050305030304" pitchFamily="18" charset="0"/>
              </a:rPr>
              <a:t>Spelarna som står i leden rör sig ett par kliv med bollen och passar sedan till den närmsta av passarna på sin sida. Han/hon får tillbaka den och passar direkt till nästa passare. När spelaren får bollen från den andra passaren så </a:t>
            </a:r>
            <a:r>
              <a:rPr lang="sv-SE" sz="1600" dirty="0" smtClean="0">
                <a:latin typeface="Book Antiqua" panose="02040602050305030304" pitchFamily="18" charset="0"/>
              </a:rPr>
              <a:t>ska </a:t>
            </a:r>
            <a:r>
              <a:rPr lang="sv-SE" sz="1600" dirty="0">
                <a:latin typeface="Book Antiqua" panose="02040602050305030304" pitchFamily="18" charset="0"/>
              </a:rPr>
              <a:t>han/hon skjuta så snabbt som möjligt, helst direkt.</a:t>
            </a:r>
          </a:p>
          <a:p>
            <a:r>
              <a:rPr lang="sv-SE" sz="1600" dirty="0">
                <a:latin typeface="Book Antiqua" panose="02040602050305030304" pitchFamily="18" charset="0"/>
              </a:rPr>
              <a:t>Övningen körs oftast på bägge sidor samtidigt på helplan</a:t>
            </a:r>
          </a:p>
          <a:p>
            <a:pPr lvl="0"/>
            <a:endParaRPr lang="sv-SE" dirty="0">
              <a:solidFill>
                <a:schemeClr val="bg1">
                  <a:lumMod val="50000"/>
                </a:schemeClr>
              </a:solidFill>
              <a:latin typeface="Book Antiqua" panose="02040602050305030304" pitchFamily="18" charset="0"/>
            </a:endParaRPr>
          </a:p>
        </p:txBody>
      </p:sp>
      <p:pic>
        <p:nvPicPr>
          <p:cNvPr id="8" name="Bildobjekt 7" descr="Boll.png"/>
          <p:cNvPicPr>
            <a:picLocks noChangeAspect="1"/>
          </p:cNvPicPr>
          <p:nvPr/>
        </p:nvPicPr>
        <p:blipFill>
          <a:blip r:embed="rId4" cstate="print"/>
          <a:stretch>
            <a:fillRect/>
          </a:stretch>
        </p:blipFill>
        <p:spPr>
          <a:xfrm>
            <a:off x="1000100" y="1142984"/>
            <a:ext cx="60955" cy="85337"/>
          </a:xfrm>
          <a:prstGeom prst="rect">
            <a:avLst/>
          </a:prstGeom>
        </p:spPr>
      </p:pic>
      <p:sp>
        <p:nvSpPr>
          <p:cNvPr id="9" name="Multiplicera 8"/>
          <p:cNvSpPr/>
          <p:nvPr/>
        </p:nvSpPr>
        <p:spPr>
          <a:xfrm flipV="1">
            <a:off x="3929058" y="57864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Multiplicera 9"/>
          <p:cNvSpPr/>
          <p:nvPr/>
        </p:nvSpPr>
        <p:spPr>
          <a:xfrm flipV="1">
            <a:off x="714348" y="9286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1" name="Bildobjekt 10" descr="Boll.png"/>
          <p:cNvPicPr>
            <a:picLocks noChangeAspect="1"/>
          </p:cNvPicPr>
          <p:nvPr/>
        </p:nvPicPr>
        <p:blipFill>
          <a:blip r:embed="rId4" cstate="print"/>
          <a:stretch>
            <a:fillRect/>
          </a:stretch>
        </p:blipFill>
        <p:spPr>
          <a:xfrm>
            <a:off x="3714744" y="5929330"/>
            <a:ext cx="60955" cy="85337"/>
          </a:xfrm>
          <a:prstGeom prst="rect">
            <a:avLst/>
          </a:prstGeom>
        </p:spPr>
      </p:pic>
      <p:sp>
        <p:nvSpPr>
          <p:cNvPr id="12" name="Multiplicera 11"/>
          <p:cNvSpPr/>
          <p:nvPr/>
        </p:nvSpPr>
        <p:spPr>
          <a:xfrm flipV="1">
            <a:off x="928662"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3000364"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1142976" y="6429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Multiplicera 14"/>
          <p:cNvSpPr/>
          <p:nvPr/>
        </p:nvSpPr>
        <p:spPr>
          <a:xfrm flipV="1">
            <a:off x="714348" y="135729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1714480"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Multiplicera 16"/>
          <p:cNvSpPr/>
          <p:nvPr/>
        </p:nvSpPr>
        <p:spPr>
          <a:xfrm flipV="1">
            <a:off x="3857620" y="60007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Multiplicera 17"/>
          <p:cNvSpPr/>
          <p:nvPr/>
        </p:nvSpPr>
        <p:spPr>
          <a:xfrm flipV="1">
            <a:off x="1857356"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Multiplicera 18"/>
          <p:cNvSpPr/>
          <p:nvPr/>
        </p:nvSpPr>
        <p:spPr>
          <a:xfrm flipV="1">
            <a:off x="3071802"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20" name="Bildobjekt 8" descr="Boll.png"/>
          <p:cNvPicPr>
            <a:picLocks noChangeAspect="1"/>
          </p:cNvPicPr>
          <p:nvPr/>
        </p:nvPicPr>
        <p:blipFill>
          <a:blip r:embed="rId4" cstate="print"/>
          <a:stretch>
            <a:fillRect/>
          </a:stretch>
        </p:blipFill>
        <p:spPr>
          <a:xfrm>
            <a:off x="1224897" y="928670"/>
            <a:ext cx="60955" cy="85337"/>
          </a:xfrm>
          <a:prstGeom prst="rect">
            <a:avLst/>
          </a:prstGeom>
        </p:spPr>
      </p:pic>
      <p:pic>
        <p:nvPicPr>
          <p:cNvPr id="21" name="Bildobjekt 8" descr="Boll.png"/>
          <p:cNvPicPr>
            <a:picLocks noChangeAspect="1"/>
          </p:cNvPicPr>
          <p:nvPr/>
        </p:nvPicPr>
        <p:blipFill>
          <a:blip r:embed="rId4" cstate="print"/>
          <a:stretch>
            <a:fillRect/>
          </a:stretch>
        </p:blipFill>
        <p:spPr>
          <a:xfrm>
            <a:off x="1142976" y="1081070"/>
            <a:ext cx="60955" cy="85337"/>
          </a:xfrm>
          <a:prstGeom prst="rect">
            <a:avLst/>
          </a:prstGeom>
        </p:spPr>
      </p:pic>
      <p:pic>
        <p:nvPicPr>
          <p:cNvPr id="22" name="Bildobjekt 8" descr="Boll.png"/>
          <p:cNvPicPr>
            <a:picLocks noChangeAspect="1"/>
          </p:cNvPicPr>
          <p:nvPr/>
        </p:nvPicPr>
        <p:blipFill>
          <a:blip r:embed="rId4" cstate="print"/>
          <a:stretch>
            <a:fillRect/>
          </a:stretch>
        </p:blipFill>
        <p:spPr>
          <a:xfrm>
            <a:off x="1295376" y="1000108"/>
            <a:ext cx="60955" cy="85337"/>
          </a:xfrm>
          <a:prstGeom prst="rect">
            <a:avLst/>
          </a:prstGeom>
        </p:spPr>
      </p:pic>
      <p:pic>
        <p:nvPicPr>
          <p:cNvPr id="23" name="Bildobjekt 8" descr="Boll.png"/>
          <p:cNvPicPr>
            <a:picLocks noChangeAspect="1"/>
          </p:cNvPicPr>
          <p:nvPr/>
        </p:nvPicPr>
        <p:blipFill>
          <a:blip r:embed="rId4" cstate="print"/>
          <a:stretch>
            <a:fillRect/>
          </a:stretch>
        </p:blipFill>
        <p:spPr>
          <a:xfrm>
            <a:off x="1153459" y="1142984"/>
            <a:ext cx="60955" cy="85337"/>
          </a:xfrm>
          <a:prstGeom prst="rect">
            <a:avLst/>
          </a:prstGeom>
        </p:spPr>
      </p:pic>
      <p:pic>
        <p:nvPicPr>
          <p:cNvPr id="24" name="Bildobjekt 8" descr="Boll.png"/>
          <p:cNvPicPr>
            <a:picLocks noChangeAspect="1"/>
          </p:cNvPicPr>
          <p:nvPr/>
        </p:nvPicPr>
        <p:blipFill>
          <a:blip r:embed="rId4" cstate="print"/>
          <a:stretch>
            <a:fillRect/>
          </a:stretch>
        </p:blipFill>
        <p:spPr>
          <a:xfrm>
            <a:off x="1285852" y="1071546"/>
            <a:ext cx="60955" cy="85337"/>
          </a:xfrm>
          <a:prstGeom prst="rect">
            <a:avLst/>
          </a:prstGeom>
        </p:spPr>
      </p:pic>
      <p:sp>
        <p:nvSpPr>
          <p:cNvPr id="25" name="Multiplicera 23"/>
          <p:cNvSpPr/>
          <p:nvPr/>
        </p:nvSpPr>
        <p:spPr>
          <a:xfrm flipV="1">
            <a:off x="3714744" y="62150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26" name="Bildobjekt 11" descr="Boll.png"/>
          <p:cNvPicPr>
            <a:picLocks noChangeAspect="1"/>
          </p:cNvPicPr>
          <p:nvPr/>
        </p:nvPicPr>
        <p:blipFill>
          <a:blip r:embed="rId4" cstate="print"/>
          <a:stretch>
            <a:fillRect/>
          </a:stretch>
        </p:blipFill>
        <p:spPr>
          <a:xfrm>
            <a:off x="3786182" y="6000768"/>
            <a:ext cx="60955" cy="85337"/>
          </a:xfrm>
          <a:prstGeom prst="rect">
            <a:avLst/>
          </a:prstGeom>
        </p:spPr>
      </p:pic>
      <p:pic>
        <p:nvPicPr>
          <p:cNvPr id="27" name="Bildobjekt 11" descr="Boll.png"/>
          <p:cNvPicPr>
            <a:picLocks noChangeAspect="1"/>
          </p:cNvPicPr>
          <p:nvPr/>
        </p:nvPicPr>
        <p:blipFill>
          <a:blip r:embed="rId4" cstate="print"/>
          <a:stretch>
            <a:fillRect/>
          </a:stretch>
        </p:blipFill>
        <p:spPr>
          <a:xfrm>
            <a:off x="3725227" y="6153168"/>
            <a:ext cx="60955" cy="85337"/>
          </a:xfrm>
          <a:prstGeom prst="rect">
            <a:avLst/>
          </a:prstGeom>
        </p:spPr>
      </p:pic>
      <p:pic>
        <p:nvPicPr>
          <p:cNvPr id="28" name="Bildobjekt 11" descr="Boll.png"/>
          <p:cNvPicPr>
            <a:picLocks noChangeAspect="1"/>
          </p:cNvPicPr>
          <p:nvPr/>
        </p:nvPicPr>
        <p:blipFill>
          <a:blip r:embed="rId4" cstate="print"/>
          <a:stretch>
            <a:fillRect/>
          </a:stretch>
        </p:blipFill>
        <p:spPr>
          <a:xfrm>
            <a:off x="3786182" y="6072206"/>
            <a:ext cx="60955" cy="85337"/>
          </a:xfrm>
          <a:prstGeom prst="rect">
            <a:avLst/>
          </a:prstGeom>
        </p:spPr>
      </p:pic>
      <p:pic>
        <p:nvPicPr>
          <p:cNvPr id="29" name="Bildobjekt 11" descr="Boll.png"/>
          <p:cNvPicPr>
            <a:picLocks noChangeAspect="1"/>
          </p:cNvPicPr>
          <p:nvPr/>
        </p:nvPicPr>
        <p:blipFill>
          <a:blip r:embed="rId4" cstate="print"/>
          <a:stretch>
            <a:fillRect/>
          </a:stretch>
        </p:blipFill>
        <p:spPr>
          <a:xfrm>
            <a:off x="3857620" y="5857892"/>
            <a:ext cx="60955" cy="85337"/>
          </a:xfrm>
          <a:prstGeom prst="rect">
            <a:avLst/>
          </a:prstGeom>
        </p:spPr>
      </p:pic>
      <p:pic>
        <p:nvPicPr>
          <p:cNvPr id="30" name="Bildobjekt 11" descr="Boll.png"/>
          <p:cNvPicPr>
            <a:picLocks noChangeAspect="1"/>
          </p:cNvPicPr>
          <p:nvPr/>
        </p:nvPicPr>
        <p:blipFill>
          <a:blip r:embed="rId4" cstate="print"/>
          <a:stretch>
            <a:fillRect/>
          </a:stretch>
        </p:blipFill>
        <p:spPr>
          <a:xfrm>
            <a:off x="3643306" y="6272621"/>
            <a:ext cx="60955" cy="85337"/>
          </a:xfrm>
          <a:prstGeom prst="rect">
            <a:avLst/>
          </a:prstGeom>
        </p:spPr>
      </p:pic>
      <p:pic>
        <p:nvPicPr>
          <p:cNvPr id="31" name="Bildobjekt 11" descr="Boll.png"/>
          <p:cNvPicPr>
            <a:picLocks noChangeAspect="1"/>
          </p:cNvPicPr>
          <p:nvPr/>
        </p:nvPicPr>
        <p:blipFill>
          <a:blip r:embed="rId4" cstate="print"/>
          <a:stretch>
            <a:fillRect/>
          </a:stretch>
        </p:blipFill>
        <p:spPr>
          <a:xfrm>
            <a:off x="3643306" y="6143644"/>
            <a:ext cx="60955" cy="85337"/>
          </a:xfrm>
          <a:prstGeom prst="rect">
            <a:avLst/>
          </a:prstGeom>
        </p:spPr>
      </p:pic>
      <p:pic>
        <p:nvPicPr>
          <p:cNvPr id="32" name="Bildobjekt 11" descr="Boll.png"/>
          <p:cNvPicPr>
            <a:picLocks noChangeAspect="1"/>
          </p:cNvPicPr>
          <p:nvPr/>
        </p:nvPicPr>
        <p:blipFill>
          <a:blip r:embed="rId4" cstate="print"/>
          <a:stretch>
            <a:fillRect/>
          </a:stretch>
        </p:blipFill>
        <p:spPr>
          <a:xfrm>
            <a:off x="4000496" y="5500702"/>
            <a:ext cx="60955" cy="85337"/>
          </a:xfrm>
          <a:prstGeom prst="rect">
            <a:avLst/>
          </a:prstGeom>
        </p:spPr>
      </p:pic>
      <p:sp>
        <p:nvSpPr>
          <p:cNvPr id="33" name="Multiplicera 9"/>
          <p:cNvSpPr/>
          <p:nvPr/>
        </p:nvSpPr>
        <p:spPr>
          <a:xfrm flipV="1">
            <a:off x="4071934" y="55007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4" name="Bildobjekt 8" descr="Boll.png"/>
          <p:cNvPicPr>
            <a:picLocks noChangeAspect="1"/>
          </p:cNvPicPr>
          <p:nvPr/>
        </p:nvPicPr>
        <p:blipFill>
          <a:blip r:embed="rId4" cstate="print"/>
          <a:stretch>
            <a:fillRect/>
          </a:stretch>
        </p:blipFill>
        <p:spPr>
          <a:xfrm>
            <a:off x="928662" y="1557713"/>
            <a:ext cx="60955" cy="85337"/>
          </a:xfrm>
          <a:prstGeom prst="rect">
            <a:avLst/>
          </a:prstGeom>
        </p:spPr>
      </p:pic>
      <p:sp>
        <p:nvSpPr>
          <p:cNvPr id="35" name="Freeform 54"/>
          <p:cNvSpPr/>
          <p:nvPr/>
        </p:nvSpPr>
        <p:spPr>
          <a:xfrm>
            <a:off x="682388" y="1692322"/>
            <a:ext cx="211540" cy="245660"/>
          </a:xfrm>
          <a:custGeom>
            <a:avLst/>
            <a:gdLst>
              <a:gd name="connsiteX0" fmla="*/ 150125 w 211540"/>
              <a:gd name="connsiteY0" fmla="*/ 0 h 245660"/>
              <a:gd name="connsiteX1" fmla="*/ 40943 w 211540"/>
              <a:gd name="connsiteY1" fmla="*/ 109182 h 245660"/>
              <a:gd name="connsiteX2" fmla="*/ 204716 w 211540"/>
              <a:gd name="connsiteY2" fmla="*/ 177421 h 245660"/>
              <a:gd name="connsiteX3" fmla="*/ 0 w 211540"/>
              <a:gd name="connsiteY3" fmla="*/ 245660 h 245660"/>
            </a:gdLst>
            <a:ahLst/>
            <a:cxnLst>
              <a:cxn ang="0">
                <a:pos x="connsiteX0" y="connsiteY0"/>
              </a:cxn>
              <a:cxn ang="0">
                <a:pos x="connsiteX1" y="connsiteY1"/>
              </a:cxn>
              <a:cxn ang="0">
                <a:pos x="connsiteX2" y="connsiteY2"/>
              </a:cxn>
              <a:cxn ang="0">
                <a:pos x="connsiteX3" y="connsiteY3"/>
              </a:cxn>
            </a:cxnLst>
            <a:rect l="l" t="t" r="r" b="b"/>
            <a:pathLst>
              <a:path w="211540" h="245660">
                <a:moveTo>
                  <a:pt x="150125" y="0"/>
                </a:moveTo>
                <a:cubicBezTo>
                  <a:pt x="90985" y="39806"/>
                  <a:pt x="31845" y="79612"/>
                  <a:pt x="40943" y="109182"/>
                </a:cubicBezTo>
                <a:cubicBezTo>
                  <a:pt x="50041" y="138752"/>
                  <a:pt x="211540" y="154675"/>
                  <a:pt x="204716" y="177421"/>
                </a:cubicBezTo>
                <a:cubicBezTo>
                  <a:pt x="197892" y="200167"/>
                  <a:pt x="98946" y="222913"/>
                  <a:pt x="0" y="24566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36" name="Straight Connector 56"/>
          <p:cNvCxnSpPr/>
          <p:nvPr/>
        </p:nvCxnSpPr>
        <p:spPr>
          <a:xfrm>
            <a:off x="785786" y="2000240"/>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37" name="Straight Connector 57"/>
          <p:cNvCxnSpPr/>
          <p:nvPr/>
        </p:nvCxnSpPr>
        <p:spPr>
          <a:xfrm>
            <a:off x="1142976" y="2214554"/>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38" name="Straight Connector 58"/>
          <p:cNvCxnSpPr/>
          <p:nvPr/>
        </p:nvCxnSpPr>
        <p:spPr>
          <a:xfrm>
            <a:off x="1500166" y="2428868"/>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39" name="Straight Connector 59"/>
          <p:cNvCxnSpPr/>
          <p:nvPr/>
        </p:nvCxnSpPr>
        <p:spPr>
          <a:xfrm>
            <a:off x="1500166" y="2643182"/>
            <a:ext cx="295276" cy="9524"/>
          </a:xfrm>
          <a:prstGeom prst="line">
            <a:avLst/>
          </a:prstGeom>
        </p:spPr>
        <p:style>
          <a:lnRef idx="1">
            <a:schemeClr val="dk1"/>
          </a:lnRef>
          <a:fillRef idx="0">
            <a:schemeClr val="dk1"/>
          </a:fillRef>
          <a:effectRef idx="0">
            <a:schemeClr val="dk1"/>
          </a:effectRef>
          <a:fontRef idx="minor">
            <a:schemeClr val="tx1"/>
          </a:fontRef>
        </p:style>
      </p:cxnSp>
      <p:cxnSp>
        <p:nvCxnSpPr>
          <p:cNvPr id="40" name="Straight Connector 62"/>
          <p:cNvCxnSpPr/>
          <p:nvPr/>
        </p:nvCxnSpPr>
        <p:spPr>
          <a:xfrm>
            <a:off x="1071538" y="2643182"/>
            <a:ext cx="295276" cy="9524"/>
          </a:xfrm>
          <a:prstGeom prst="line">
            <a:avLst/>
          </a:prstGeom>
        </p:spPr>
        <p:style>
          <a:lnRef idx="1">
            <a:schemeClr val="dk1"/>
          </a:lnRef>
          <a:fillRef idx="0">
            <a:schemeClr val="dk1"/>
          </a:fillRef>
          <a:effectRef idx="0">
            <a:schemeClr val="dk1"/>
          </a:effectRef>
          <a:fontRef idx="minor">
            <a:schemeClr val="tx1"/>
          </a:fontRef>
        </p:style>
      </p:cxnSp>
      <p:cxnSp>
        <p:nvCxnSpPr>
          <p:cNvPr id="41" name="Straight Connector 63"/>
          <p:cNvCxnSpPr/>
          <p:nvPr/>
        </p:nvCxnSpPr>
        <p:spPr>
          <a:xfrm>
            <a:off x="714348" y="2643182"/>
            <a:ext cx="295276" cy="9524"/>
          </a:xfrm>
          <a:prstGeom prst="line">
            <a:avLst/>
          </a:prstGeom>
        </p:spPr>
        <p:style>
          <a:lnRef idx="1">
            <a:schemeClr val="dk1"/>
          </a:lnRef>
          <a:fillRef idx="0">
            <a:schemeClr val="dk1"/>
          </a:fillRef>
          <a:effectRef idx="0">
            <a:schemeClr val="dk1"/>
          </a:effectRef>
          <a:fontRef idx="minor">
            <a:schemeClr val="tx1"/>
          </a:fontRef>
        </p:style>
      </p:cxnSp>
      <p:cxnSp>
        <p:nvCxnSpPr>
          <p:cNvPr id="42" name="Straight Arrow Connector 65"/>
          <p:cNvCxnSpPr/>
          <p:nvPr/>
        </p:nvCxnSpPr>
        <p:spPr>
          <a:xfrm rot="5400000">
            <a:off x="428596" y="2214554"/>
            <a:ext cx="500066"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3" name="Straight Connector 67"/>
          <p:cNvCxnSpPr/>
          <p:nvPr/>
        </p:nvCxnSpPr>
        <p:spPr>
          <a:xfrm rot="16200000" flipH="1">
            <a:off x="642910" y="2714620"/>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44" name="Straight Connector 68"/>
          <p:cNvCxnSpPr/>
          <p:nvPr/>
        </p:nvCxnSpPr>
        <p:spPr>
          <a:xfrm rot="16200000" flipH="1">
            <a:off x="1285852" y="3357562"/>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45" name="Straight Connector 69"/>
          <p:cNvCxnSpPr/>
          <p:nvPr/>
        </p:nvCxnSpPr>
        <p:spPr>
          <a:xfrm rot="16200000" flipH="1">
            <a:off x="857224" y="2928934"/>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46" name="Straight Connector 70"/>
          <p:cNvCxnSpPr/>
          <p:nvPr/>
        </p:nvCxnSpPr>
        <p:spPr>
          <a:xfrm rot="16200000" flipH="1">
            <a:off x="1100110" y="3171820"/>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47" name="Straight Connector 71"/>
          <p:cNvCxnSpPr/>
          <p:nvPr/>
        </p:nvCxnSpPr>
        <p:spPr>
          <a:xfrm>
            <a:off x="1357290" y="3929066"/>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48" name="Straight Connector 72"/>
          <p:cNvCxnSpPr/>
          <p:nvPr/>
        </p:nvCxnSpPr>
        <p:spPr>
          <a:xfrm rot="16200000" flipH="1">
            <a:off x="1500166" y="3571876"/>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49" name="Straight Connector 75"/>
          <p:cNvCxnSpPr/>
          <p:nvPr/>
        </p:nvCxnSpPr>
        <p:spPr>
          <a:xfrm>
            <a:off x="928662" y="3929066"/>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50" name="Straight Arrow Connector 77"/>
          <p:cNvCxnSpPr/>
          <p:nvPr/>
        </p:nvCxnSpPr>
        <p:spPr>
          <a:xfrm rot="16200000" flipH="1">
            <a:off x="142844" y="3214686"/>
            <a:ext cx="1071570" cy="21431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1" name="Ned 60"/>
          <p:cNvSpPr/>
          <p:nvPr/>
        </p:nvSpPr>
        <p:spPr>
          <a:xfrm rot="19562009">
            <a:off x="860013" y="4046262"/>
            <a:ext cx="357190" cy="5000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202430734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5" y="152245"/>
            <a:ext cx="5468215" cy="1325563"/>
          </a:xfrm>
        </p:spPr>
        <p:txBody>
          <a:bodyPr>
            <a:normAutofit/>
          </a:bodyPr>
          <a:lstStyle/>
          <a:p>
            <a:r>
              <a:rPr lang="sv-SE" sz="2800" dirty="0" smtClean="0">
                <a:solidFill>
                  <a:srgbClr val="990033"/>
                </a:solidFill>
                <a:latin typeface="Book Antiqua" panose="02040602050305030304" pitchFamily="18" charset="0"/>
              </a:rPr>
              <a:t>Syfte; Passningar/etablerat anfall</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5" y="1582341"/>
            <a:ext cx="5052579" cy="1600438"/>
          </a:xfrm>
          <a:prstGeom prst="rect">
            <a:avLst/>
          </a:prstGeom>
          <a:noFill/>
        </p:spPr>
        <p:txBody>
          <a:bodyPr wrap="square" rtlCol="0">
            <a:spAutoFit/>
          </a:bodyPr>
          <a:lstStyle/>
          <a:p>
            <a:r>
              <a:rPr lang="sv-SE" sz="1600" dirty="0">
                <a:latin typeface="Book Antiqua" panose="02040602050305030304" pitchFamily="18" charset="0"/>
              </a:rPr>
              <a:t>1. A rör sig ut med bollen och passar B som kommer från andra hörnet. B passar i </a:t>
            </a:r>
            <a:r>
              <a:rPr lang="sv-SE" sz="1600" dirty="0" smtClean="0">
                <a:latin typeface="Book Antiqua" panose="02040602050305030304" pitchFamily="18" charset="0"/>
              </a:rPr>
              <a:t>sin tur </a:t>
            </a:r>
            <a:r>
              <a:rPr lang="sv-SE" sz="1600" dirty="0">
                <a:latin typeface="Book Antiqua" panose="02040602050305030304" pitchFamily="18" charset="0"/>
              </a:rPr>
              <a:t>till C. C springer runt målet och passar upp till A som skjuter alt. </a:t>
            </a:r>
            <a:r>
              <a:rPr lang="sv-SE" sz="1600" dirty="0" smtClean="0">
                <a:latin typeface="Book Antiqua" panose="02040602050305030304" pitchFamily="18" charset="0"/>
              </a:rPr>
              <a:t>trampar </a:t>
            </a:r>
            <a:r>
              <a:rPr lang="sv-SE" sz="1600" dirty="0">
                <a:latin typeface="Book Antiqua" panose="02040602050305030304" pitchFamily="18" charset="0"/>
              </a:rPr>
              <a:t>spelaren själv in i slottet och skjuter. B bågar upp och går in på mål när han/hon har passat.</a:t>
            </a:r>
          </a:p>
          <a:p>
            <a:pPr lvl="0"/>
            <a:endParaRPr lang="sv-SE" dirty="0">
              <a:solidFill>
                <a:schemeClr val="bg1">
                  <a:lumMod val="50000"/>
                </a:schemeClr>
              </a:solidFill>
              <a:latin typeface="Book Antiqua" panose="02040602050305030304" pitchFamily="18" charset="0"/>
            </a:endParaRPr>
          </a:p>
        </p:txBody>
      </p:sp>
      <p:sp>
        <p:nvSpPr>
          <p:cNvPr id="8" name="Likbent triangel 7"/>
          <p:cNvSpPr/>
          <p:nvPr/>
        </p:nvSpPr>
        <p:spPr>
          <a:xfrm>
            <a:off x="3071802" y="328612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9" name="Bildobjekt 8" descr="Boll.png"/>
          <p:cNvPicPr>
            <a:picLocks noChangeAspect="1"/>
          </p:cNvPicPr>
          <p:nvPr/>
        </p:nvPicPr>
        <p:blipFill>
          <a:blip r:embed="rId4" cstate="print"/>
          <a:stretch>
            <a:fillRect/>
          </a:stretch>
        </p:blipFill>
        <p:spPr>
          <a:xfrm>
            <a:off x="2857488" y="3214686"/>
            <a:ext cx="60955" cy="85337"/>
          </a:xfrm>
          <a:prstGeom prst="rect">
            <a:avLst/>
          </a:prstGeom>
        </p:spPr>
      </p:pic>
      <p:sp>
        <p:nvSpPr>
          <p:cNvPr id="10" name="Multiplicera 9"/>
          <p:cNvSpPr/>
          <p:nvPr/>
        </p:nvSpPr>
        <p:spPr>
          <a:xfrm flipV="1">
            <a:off x="2857488"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500034" y="21431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2" name="Bildobjekt 11" descr="Boll.png"/>
          <p:cNvPicPr>
            <a:picLocks noChangeAspect="1"/>
          </p:cNvPicPr>
          <p:nvPr/>
        </p:nvPicPr>
        <p:blipFill>
          <a:blip r:embed="rId4" cstate="print"/>
          <a:stretch>
            <a:fillRect/>
          </a:stretch>
        </p:blipFill>
        <p:spPr>
          <a:xfrm>
            <a:off x="2643174" y="3143248"/>
            <a:ext cx="60955" cy="85337"/>
          </a:xfrm>
          <a:prstGeom prst="rect">
            <a:avLst/>
          </a:prstGeom>
        </p:spPr>
      </p:pic>
      <p:sp>
        <p:nvSpPr>
          <p:cNvPr id="13" name="Likbent triangel 12"/>
          <p:cNvSpPr/>
          <p:nvPr/>
        </p:nvSpPr>
        <p:spPr>
          <a:xfrm>
            <a:off x="3643306" y="328612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Multiplicera 13"/>
          <p:cNvSpPr/>
          <p:nvPr/>
        </p:nvSpPr>
        <p:spPr>
          <a:xfrm flipV="1">
            <a:off x="428596"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Multiplicera 14"/>
          <p:cNvSpPr/>
          <p:nvPr/>
        </p:nvSpPr>
        <p:spPr>
          <a:xfrm flipV="1">
            <a:off x="571472" y="271462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2643174"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Multiplicera 16"/>
          <p:cNvSpPr/>
          <p:nvPr/>
        </p:nvSpPr>
        <p:spPr>
          <a:xfrm flipV="1">
            <a:off x="2428860"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8" name="Bildobjekt 17" descr="Boll.png"/>
          <p:cNvPicPr>
            <a:picLocks noChangeAspect="1"/>
          </p:cNvPicPr>
          <p:nvPr/>
        </p:nvPicPr>
        <p:blipFill>
          <a:blip r:embed="rId4" cstate="print"/>
          <a:stretch>
            <a:fillRect/>
          </a:stretch>
        </p:blipFill>
        <p:spPr>
          <a:xfrm>
            <a:off x="2714612" y="3214686"/>
            <a:ext cx="60955" cy="85337"/>
          </a:xfrm>
          <a:prstGeom prst="rect">
            <a:avLst/>
          </a:prstGeom>
        </p:spPr>
      </p:pic>
      <p:pic>
        <p:nvPicPr>
          <p:cNvPr id="19" name="Bildobjekt 18" descr="Boll.png"/>
          <p:cNvPicPr>
            <a:picLocks noChangeAspect="1"/>
          </p:cNvPicPr>
          <p:nvPr/>
        </p:nvPicPr>
        <p:blipFill>
          <a:blip r:embed="rId4" cstate="print"/>
          <a:stretch>
            <a:fillRect/>
          </a:stretch>
        </p:blipFill>
        <p:spPr>
          <a:xfrm>
            <a:off x="2500298" y="3286124"/>
            <a:ext cx="60955" cy="85337"/>
          </a:xfrm>
          <a:prstGeom prst="rect">
            <a:avLst/>
          </a:prstGeom>
        </p:spPr>
      </p:pic>
      <p:pic>
        <p:nvPicPr>
          <p:cNvPr id="20" name="Bildobjekt 19" descr="Boll.png"/>
          <p:cNvPicPr>
            <a:picLocks noChangeAspect="1"/>
          </p:cNvPicPr>
          <p:nvPr/>
        </p:nvPicPr>
        <p:blipFill>
          <a:blip r:embed="rId4" cstate="print"/>
          <a:stretch>
            <a:fillRect/>
          </a:stretch>
        </p:blipFill>
        <p:spPr>
          <a:xfrm>
            <a:off x="2786050" y="3071810"/>
            <a:ext cx="60955" cy="85337"/>
          </a:xfrm>
          <a:prstGeom prst="rect">
            <a:avLst/>
          </a:prstGeom>
        </p:spPr>
      </p:pic>
      <p:pic>
        <p:nvPicPr>
          <p:cNvPr id="21" name="Bildobjekt 20" descr="Boll.png"/>
          <p:cNvPicPr>
            <a:picLocks noChangeAspect="1"/>
          </p:cNvPicPr>
          <p:nvPr/>
        </p:nvPicPr>
        <p:blipFill>
          <a:blip r:embed="rId4" cstate="print"/>
          <a:stretch>
            <a:fillRect/>
          </a:stretch>
        </p:blipFill>
        <p:spPr>
          <a:xfrm>
            <a:off x="3010847" y="3143248"/>
            <a:ext cx="60955" cy="85337"/>
          </a:xfrm>
          <a:prstGeom prst="rect">
            <a:avLst/>
          </a:prstGeom>
        </p:spPr>
      </p:pic>
      <p:sp>
        <p:nvSpPr>
          <p:cNvPr id="22" name="Multiplicera 21"/>
          <p:cNvSpPr/>
          <p:nvPr/>
        </p:nvSpPr>
        <p:spPr>
          <a:xfrm flipV="1">
            <a:off x="500034"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3" name="Multiplicera 22"/>
          <p:cNvSpPr/>
          <p:nvPr/>
        </p:nvSpPr>
        <p:spPr>
          <a:xfrm flipV="1">
            <a:off x="142844" y="10715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142844" y="135729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textruta 24"/>
          <p:cNvSpPr txBox="1"/>
          <p:nvPr/>
        </p:nvSpPr>
        <p:spPr>
          <a:xfrm>
            <a:off x="2857488" y="2857496"/>
            <a:ext cx="309700" cy="338554"/>
          </a:xfrm>
          <a:prstGeom prst="rect">
            <a:avLst/>
          </a:prstGeom>
          <a:noFill/>
        </p:spPr>
        <p:txBody>
          <a:bodyPr wrap="none" rtlCol="0">
            <a:spAutoFit/>
          </a:bodyPr>
          <a:lstStyle/>
          <a:p>
            <a:r>
              <a:rPr lang="sv-SE" sz="1600" b="1" dirty="0"/>
              <a:t>A</a:t>
            </a:r>
          </a:p>
        </p:txBody>
      </p:sp>
      <p:sp>
        <p:nvSpPr>
          <p:cNvPr id="26" name="textruta 25"/>
          <p:cNvSpPr txBox="1"/>
          <p:nvPr/>
        </p:nvSpPr>
        <p:spPr>
          <a:xfrm>
            <a:off x="642910" y="2143116"/>
            <a:ext cx="293670" cy="338554"/>
          </a:xfrm>
          <a:prstGeom prst="rect">
            <a:avLst/>
          </a:prstGeom>
          <a:noFill/>
        </p:spPr>
        <p:txBody>
          <a:bodyPr wrap="none" rtlCol="0">
            <a:spAutoFit/>
          </a:bodyPr>
          <a:lstStyle/>
          <a:p>
            <a:r>
              <a:rPr lang="sv-SE" sz="1600" b="1" dirty="0"/>
              <a:t>C</a:t>
            </a:r>
          </a:p>
        </p:txBody>
      </p:sp>
      <p:sp>
        <p:nvSpPr>
          <p:cNvPr id="27" name="textruta 26"/>
          <p:cNvSpPr txBox="1"/>
          <p:nvPr/>
        </p:nvSpPr>
        <p:spPr>
          <a:xfrm>
            <a:off x="642910" y="857232"/>
            <a:ext cx="300082" cy="338554"/>
          </a:xfrm>
          <a:prstGeom prst="rect">
            <a:avLst/>
          </a:prstGeom>
          <a:noFill/>
        </p:spPr>
        <p:txBody>
          <a:bodyPr wrap="none" rtlCol="0">
            <a:spAutoFit/>
          </a:bodyPr>
          <a:lstStyle/>
          <a:p>
            <a:r>
              <a:rPr lang="sv-SE" sz="1600" b="1" dirty="0"/>
              <a:t>B</a:t>
            </a:r>
          </a:p>
        </p:txBody>
      </p:sp>
      <p:sp>
        <p:nvSpPr>
          <p:cNvPr id="28" name="Frihandsfigur 27"/>
          <p:cNvSpPr/>
          <p:nvPr/>
        </p:nvSpPr>
        <p:spPr>
          <a:xfrm>
            <a:off x="3129566" y="3442952"/>
            <a:ext cx="811369" cy="126642"/>
          </a:xfrm>
          <a:custGeom>
            <a:avLst/>
            <a:gdLst>
              <a:gd name="connsiteX0" fmla="*/ 0 w 811369"/>
              <a:gd name="connsiteY0" fmla="*/ 34344 h 126642"/>
              <a:gd name="connsiteX1" fmla="*/ 154547 w 811369"/>
              <a:gd name="connsiteY1" fmla="*/ 8586 h 126642"/>
              <a:gd name="connsiteX2" fmla="*/ 244699 w 811369"/>
              <a:gd name="connsiteY2" fmla="*/ 85859 h 126642"/>
              <a:gd name="connsiteX3" fmla="*/ 334851 w 811369"/>
              <a:gd name="connsiteY3" fmla="*/ 21465 h 126642"/>
              <a:gd name="connsiteX4" fmla="*/ 450761 w 811369"/>
              <a:gd name="connsiteY4" fmla="*/ 98738 h 126642"/>
              <a:gd name="connsiteX5" fmla="*/ 618186 w 811369"/>
              <a:gd name="connsiteY5" fmla="*/ 34344 h 126642"/>
              <a:gd name="connsiteX6" fmla="*/ 721217 w 811369"/>
              <a:gd name="connsiteY6" fmla="*/ 124496 h 126642"/>
              <a:gd name="connsiteX7" fmla="*/ 811369 w 811369"/>
              <a:gd name="connsiteY7" fmla="*/ 47223 h 126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1369" h="126642">
                <a:moveTo>
                  <a:pt x="0" y="34344"/>
                </a:moveTo>
                <a:cubicBezTo>
                  <a:pt x="56882" y="17172"/>
                  <a:pt x="113764" y="0"/>
                  <a:pt x="154547" y="8586"/>
                </a:cubicBezTo>
                <a:cubicBezTo>
                  <a:pt x="195330" y="17172"/>
                  <a:pt x="214648" y="83713"/>
                  <a:pt x="244699" y="85859"/>
                </a:cubicBezTo>
                <a:cubicBezTo>
                  <a:pt x="274750" y="88006"/>
                  <a:pt x="300507" y="19319"/>
                  <a:pt x="334851" y="21465"/>
                </a:cubicBezTo>
                <a:cubicBezTo>
                  <a:pt x="369195" y="23611"/>
                  <a:pt x="403539" y="96592"/>
                  <a:pt x="450761" y="98738"/>
                </a:cubicBezTo>
                <a:cubicBezTo>
                  <a:pt x="497983" y="100884"/>
                  <a:pt x="573110" y="30051"/>
                  <a:pt x="618186" y="34344"/>
                </a:cubicBezTo>
                <a:cubicBezTo>
                  <a:pt x="663262" y="38637"/>
                  <a:pt x="689020" y="122350"/>
                  <a:pt x="721217" y="124496"/>
                </a:cubicBezTo>
                <a:cubicBezTo>
                  <a:pt x="753414" y="126642"/>
                  <a:pt x="782391" y="86932"/>
                  <a:pt x="811369" y="47223"/>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9" name="Rak 30"/>
          <p:cNvCxnSpPr/>
          <p:nvPr/>
        </p:nvCxnSpPr>
        <p:spPr>
          <a:xfrm rot="5400000" flipH="1" flipV="1">
            <a:off x="3821901" y="3250405"/>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0" name="Rak 31"/>
          <p:cNvCxnSpPr/>
          <p:nvPr/>
        </p:nvCxnSpPr>
        <p:spPr>
          <a:xfrm rot="5400000" flipH="1" flipV="1">
            <a:off x="3821901" y="295177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1" name="Rak 32"/>
          <p:cNvCxnSpPr/>
          <p:nvPr/>
        </p:nvCxnSpPr>
        <p:spPr>
          <a:xfrm rot="5400000" flipH="1" flipV="1">
            <a:off x="3821901" y="2607463"/>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2" name="Rak 33"/>
          <p:cNvCxnSpPr/>
          <p:nvPr/>
        </p:nvCxnSpPr>
        <p:spPr>
          <a:xfrm rot="5400000" flipH="1" flipV="1">
            <a:off x="3821901" y="232171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3" name="Rak 34"/>
          <p:cNvCxnSpPr/>
          <p:nvPr/>
        </p:nvCxnSpPr>
        <p:spPr>
          <a:xfrm rot="5400000" flipH="1" flipV="1">
            <a:off x="3821901" y="196452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4" name="Rak 35"/>
          <p:cNvCxnSpPr/>
          <p:nvPr/>
        </p:nvCxnSpPr>
        <p:spPr>
          <a:xfrm rot="5400000" flipH="1" flipV="1">
            <a:off x="3821901" y="160733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5" name="Rak 36"/>
          <p:cNvCxnSpPr/>
          <p:nvPr/>
        </p:nvCxnSpPr>
        <p:spPr>
          <a:xfrm rot="5400000" flipH="1" flipV="1">
            <a:off x="3821901" y="1178703"/>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6" name="Rak 37"/>
          <p:cNvCxnSpPr/>
          <p:nvPr/>
        </p:nvCxnSpPr>
        <p:spPr>
          <a:xfrm>
            <a:off x="3571868"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7" name="Rak 38"/>
          <p:cNvCxnSpPr/>
          <p:nvPr/>
        </p:nvCxnSpPr>
        <p:spPr>
          <a:xfrm>
            <a:off x="3143240"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8" name="Rak 39"/>
          <p:cNvCxnSpPr/>
          <p:nvPr/>
        </p:nvCxnSpPr>
        <p:spPr>
          <a:xfrm>
            <a:off x="2714612"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9" name="Rak 40"/>
          <p:cNvCxnSpPr/>
          <p:nvPr/>
        </p:nvCxnSpPr>
        <p:spPr>
          <a:xfrm>
            <a:off x="2285984"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0" name="Rak 41"/>
          <p:cNvCxnSpPr/>
          <p:nvPr/>
        </p:nvCxnSpPr>
        <p:spPr>
          <a:xfrm>
            <a:off x="1857356"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1" name="Rak 42"/>
          <p:cNvCxnSpPr/>
          <p:nvPr/>
        </p:nvCxnSpPr>
        <p:spPr>
          <a:xfrm>
            <a:off x="1428728"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2" name="Rak 43"/>
          <p:cNvCxnSpPr/>
          <p:nvPr/>
        </p:nvCxnSpPr>
        <p:spPr>
          <a:xfrm>
            <a:off x="1000100" y="928670"/>
            <a:ext cx="285752" cy="0"/>
          </a:xfrm>
          <a:prstGeom prst="line">
            <a:avLst/>
          </a:prstGeom>
        </p:spPr>
        <p:style>
          <a:lnRef idx="1">
            <a:schemeClr val="dk1"/>
          </a:lnRef>
          <a:fillRef idx="0">
            <a:schemeClr val="dk1"/>
          </a:fillRef>
          <a:effectRef idx="0">
            <a:schemeClr val="dk1"/>
          </a:effectRef>
          <a:fontRef idx="minor">
            <a:schemeClr val="tx1"/>
          </a:fontRef>
        </p:style>
      </p:cxnSp>
      <p:sp>
        <p:nvSpPr>
          <p:cNvPr id="43" name="Likbent triangel 42"/>
          <p:cNvSpPr/>
          <p:nvPr/>
        </p:nvSpPr>
        <p:spPr>
          <a:xfrm>
            <a:off x="857224" y="114298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4" name="Likbent triangel 43"/>
          <p:cNvSpPr/>
          <p:nvPr/>
        </p:nvSpPr>
        <p:spPr>
          <a:xfrm>
            <a:off x="1214414" y="178592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5" name="Multiplicera 44"/>
          <p:cNvSpPr/>
          <p:nvPr/>
        </p:nvSpPr>
        <p:spPr>
          <a:xfrm flipV="1">
            <a:off x="4643438" y="59293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6" name="Multiplicera 45"/>
          <p:cNvSpPr/>
          <p:nvPr/>
        </p:nvSpPr>
        <p:spPr>
          <a:xfrm flipV="1">
            <a:off x="4572000" y="62150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7" name="Multiplicera 46"/>
          <p:cNvSpPr/>
          <p:nvPr/>
        </p:nvSpPr>
        <p:spPr>
          <a:xfrm flipV="1">
            <a:off x="4643438" y="564357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8" name="Multiplicera 47"/>
          <p:cNvSpPr/>
          <p:nvPr/>
        </p:nvSpPr>
        <p:spPr>
          <a:xfrm flipV="1">
            <a:off x="1500166"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9" name="Multiplicera 48"/>
          <p:cNvSpPr/>
          <p:nvPr/>
        </p:nvSpPr>
        <p:spPr>
          <a:xfrm flipV="1">
            <a:off x="1714480"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0" name="Multiplicera 49"/>
          <p:cNvSpPr/>
          <p:nvPr/>
        </p:nvSpPr>
        <p:spPr>
          <a:xfrm flipV="1">
            <a:off x="1285852"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51" name="Bildobjekt 50" descr="Boll.png"/>
          <p:cNvPicPr>
            <a:picLocks noChangeAspect="1"/>
          </p:cNvPicPr>
          <p:nvPr/>
        </p:nvPicPr>
        <p:blipFill>
          <a:blip r:embed="rId4" cstate="print"/>
          <a:stretch>
            <a:fillRect/>
          </a:stretch>
        </p:blipFill>
        <p:spPr>
          <a:xfrm>
            <a:off x="1571604" y="3571876"/>
            <a:ext cx="60955" cy="85337"/>
          </a:xfrm>
          <a:prstGeom prst="rect">
            <a:avLst/>
          </a:prstGeom>
        </p:spPr>
      </p:pic>
      <p:pic>
        <p:nvPicPr>
          <p:cNvPr id="52" name="Bildobjekt 51" descr="Boll.png"/>
          <p:cNvPicPr>
            <a:picLocks noChangeAspect="1"/>
          </p:cNvPicPr>
          <p:nvPr/>
        </p:nvPicPr>
        <p:blipFill>
          <a:blip r:embed="rId4" cstate="print"/>
          <a:stretch>
            <a:fillRect/>
          </a:stretch>
        </p:blipFill>
        <p:spPr>
          <a:xfrm>
            <a:off x="1857356" y="3929066"/>
            <a:ext cx="60955" cy="85337"/>
          </a:xfrm>
          <a:prstGeom prst="rect">
            <a:avLst/>
          </a:prstGeom>
        </p:spPr>
      </p:pic>
      <p:pic>
        <p:nvPicPr>
          <p:cNvPr id="53" name="Bildobjekt 52" descr="Boll.png"/>
          <p:cNvPicPr>
            <a:picLocks noChangeAspect="1"/>
          </p:cNvPicPr>
          <p:nvPr/>
        </p:nvPicPr>
        <p:blipFill>
          <a:blip r:embed="rId4" cstate="print"/>
          <a:stretch>
            <a:fillRect/>
          </a:stretch>
        </p:blipFill>
        <p:spPr>
          <a:xfrm>
            <a:off x="1428728" y="3357562"/>
            <a:ext cx="60955" cy="85337"/>
          </a:xfrm>
          <a:prstGeom prst="rect">
            <a:avLst/>
          </a:prstGeom>
        </p:spPr>
      </p:pic>
      <p:pic>
        <p:nvPicPr>
          <p:cNvPr id="54" name="Bildobjekt 53" descr="Boll.png"/>
          <p:cNvPicPr>
            <a:picLocks noChangeAspect="1"/>
          </p:cNvPicPr>
          <p:nvPr/>
        </p:nvPicPr>
        <p:blipFill>
          <a:blip r:embed="rId4" cstate="print"/>
          <a:stretch>
            <a:fillRect/>
          </a:stretch>
        </p:blipFill>
        <p:spPr>
          <a:xfrm>
            <a:off x="1142976" y="3643314"/>
            <a:ext cx="60955" cy="85337"/>
          </a:xfrm>
          <a:prstGeom prst="rect">
            <a:avLst/>
          </a:prstGeom>
        </p:spPr>
      </p:pic>
      <p:pic>
        <p:nvPicPr>
          <p:cNvPr id="55" name="Bildobjekt 54" descr="Boll.png"/>
          <p:cNvPicPr>
            <a:picLocks noChangeAspect="1"/>
          </p:cNvPicPr>
          <p:nvPr/>
        </p:nvPicPr>
        <p:blipFill>
          <a:blip r:embed="rId4" cstate="print"/>
          <a:stretch>
            <a:fillRect/>
          </a:stretch>
        </p:blipFill>
        <p:spPr>
          <a:xfrm>
            <a:off x="1571604" y="3429000"/>
            <a:ext cx="60955" cy="85337"/>
          </a:xfrm>
          <a:prstGeom prst="rect">
            <a:avLst/>
          </a:prstGeom>
        </p:spPr>
      </p:pic>
      <p:pic>
        <p:nvPicPr>
          <p:cNvPr id="56" name="Bildobjekt 55" descr="Boll.png"/>
          <p:cNvPicPr>
            <a:picLocks noChangeAspect="1"/>
          </p:cNvPicPr>
          <p:nvPr/>
        </p:nvPicPr>
        <p:blipFill>
          <a:blip r:embed="rId4" cstate="print"/>
          <a:stretch>
            <a:fillRect/>
          </a:stretch>
        </p:blipFill>
        <p:spPr>
          <a:xfrm>
            <a:off x="1285852" y="3500438"/>
            <a:ext cx="60955" cy="85337"/>
          </a:xfrm>
          <a:prstGeom prst="rect">
            <a:avLst/>
          </a:prstGeom>
        </p:spPr>
      </p:pic>
      <p:pic>
        <p:nvPicPr>
          <p:cNvPr id="57" name="Bildobjekt 56" descr="Boll.png"/>
          <p:cNvPicPr>
            <a:picLocks noChangeAspect="1"/>
          </p:cNvPicPr>
          <p:nvPr/>
        </p:nvPicPr>
        <p:blipFill>
          <a:blip r:embed="rId4" cstate="print"/>
          <a:stretch>
            <a:fillRect/>
          </a:stretch>
        </p:blipFill>
        <p:spPr>
          <a:xfrm>
            <a:off x="1428728" y="3500438"/>
            <a:ext cx="60955" cy="85337"/>
          </a:xfrm>
          <a:prstGeom prst="rect">
            <a:avLst/>
          </a:prstGeom>
        </p:spPr>
      </p:pic>
      <p:sp>
        <p:nvSpPr>
          <p:cNvPr id="58" name="Multiplicera 57"/>
          <p:cNvSpPr/>
          <p:nvPr/>
        </p:nvSpPr>
        <p:spPr>
          <a:xfrm flipV="1">
            <a:off x="4000496" y="47863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9" name="Multiplicera 58"/>
          <p:cNvSpPr/>
          <p:nvPr/>
        </p:nvSpPr>
        <p:spPr>
          <a:xfrm flipV="1">
            <a:off x="3929058"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0" name="Multiplicera 59"/>
          <p:cNvSpPr/>
          <p:nvPr/>
        </p:nvSpPr>
        <p:spPr>
          <a:xfrm flipV="1">
            <a:off x="4071934" y="45005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61" name="Rak pil 68"/>
          <p:cNvCxnSpPr/>
          <p:nvPr/>
        </p:nvCxnSpPr>
        <p:spPr>
          <a:xfrm rot="5400000">
            <a:off x="464315" y="3679033"/>
            <a:ext cx="428628"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pic>
        <p:nvPicPr>
          <p:cNvPr id="62" name="Bildobjekt 61" descr="Skott.png"/>
          <p:cNvPicPr>
            <a:picLocks noChangeAspect="1"/>
          </p:cNvPicPr>
          <p:nvPr/>
        </p:nvPicPr>
        <p:blipFill>
          <a:blip r:embed="rId5" cstate="print"/>
          <a:stretch>
            <a:fillRect/>
          </a:stretch>
        </p:blipFill>
        <p:spPr>
          <a:xfrm rot="7029496">
            <a:off x="850168" y="4150753"/>
            <a:ext cx="324000" cy="503234"/>
          </a:xfrm>
          <a:prstGeom prst="rect">
            <a:avLst/>
          </a:prstGeom>
        </p:spPr>
      </p:pic>
      <p:sp>
        <p:nvSpPr>
          <p:cNvPr id="63" name="textruta 62"/>
          <p:cNvSpPr txBox="1"/>
          <p:nvPr/>
        </p:nvSpPr>
        <p:spPr>
          <a:xfrm>
            <a:off x="1285852" y="3786190"/>
            <a:ext cx="309700" cy="338554"/>
          </a:xfrm>
          <a:prstGeom prst="rect">
            <a:avLst/>
          </a:prstGeom>
          <a:noFill/>
        </p:spPr>
        <p:txBody>
          <a:bodyPr wrap="none" rtlCol="0">
            <a:spAutoFit/>
          </a:bodyPr>
          <a:lstStyle/>
          <a:p>
            <a:r>
              <a:rPr lang="sv-SE" sz="1600" b="1" dirty="0"/>
              <a:t>A</a:t>
            </a:r>
          </a:p>
        </p:txBody>
      </p:sp>
      <p:sp>
        <p:nvSpPr>
          <p:cNvPr id="64" name="textruta 63"/>
          <p:cNvSpPr txBox="1"/>
          <p:nvPr/>
        </p:nvSpPr>
        <p:spPr>
          <a:xfrm>
            <a:off x="3778264" y="4643446"/>
            <a:ext cx="293670" cy="338554"/>
          </a:xfrm>
          <a:prstGeom prst="rect">
            <a:avLst/>
          </a:prstGeom>
          <a:noFill/>
        </p:spPr>
        <p:txBody>
          <a:bodyPr wrap="none" rtlCol="0">
            <a:spAutoFit/>
          </a:bodyPr>
          <a:lstStyle/>
          <a:p>
            <a:r>
              <a:rPr lang="sv-SE" sz="1600" b="1" dirty="0"/>
              <a:t>C</a:t>
            </a:r>
          </a:p>
        </p:txBody>
      </p:sp>
      <p:cxnSp>
        <p:nvCxnSpPr>
          <p:cNvPr id="65" name="Straight Arrow Connector 80"/>
          <p:cNvCxnSpPr/>
          <p:nvPr/>
        </p:nvCxnSpPr>
        <p:spPr>
          <a:xfrm>
            <a:off x="1000100" y="1000108"/>
            <a:ext cx="314327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6" name="Straight Arrow Connector 82"/>
          <p:cNvCxnSpPr/>
          <p:nvPr/>
        </p:nvCxnSpPr>
        <p:spPr>
          <a:xfrm rot="5400000" flipH="1" flipV="1">
            <a:off x="142844" y="1643050"/>
            <a:ext cx="100013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67" name="Likbent triangel 8"/>
          <p:cNvSpPr/>
          <p:nvPr/>
        </p:nvSpPr>
        <p:spPr>
          <a:xfrm>
            <a:off x="1214414" y="350043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68" name="Likbent triangel 8"/>
          <p:cNvSpPr/>
          <p:nvPr/>
        </p:nvSpPr>
        <p:spPr>
          <a:xfrm>
            <a:off x="857224" y="350043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69" name="Multiplicera 52"/>
          <p:cNvSpPr/>
          <p:nvPr/>
        </p:nvSpPr>
        <p:spPr>
          <a:xfrm flipV="1">
            <a:off x="500034"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70" name="Straight Connector 88"/>
          <p:cNvCxnSpPr/>
          <p:nvPr/>
        </p:nvCxnSpPr>
        <p:spPr>
          <a:xfrm rot="5400000" flipH="1" flipV="1">
            <a:off x="357158" y="5786454"/>
            <a:ext cx="857256" cy="0"/>
          </a:xfrm>
          <a:prstGeom prst="line">
            <a:avLst/>
          </a:prstGeom>
        </p:spPr>
        <p:style>
          <a:lnRef idx="1">
            <a:schemeClr val="dk1"/>
          </a:lnRef>
          <a:fillRef idx="0">
            <a:schemeClr val="dk1"/>
          </a:fillRef>
          <a:effectRef idx="0">
            <a:schemeClr val="dk1"/>
          </a:effectRef>
          <a:fontRef idx="minor">
            <a:schemeClr val="tx1"/>
          </a:fontRef>
        </p:style>
      </p:cxnSp>
      <p:cxnSp>
        <p:nvCxnSpPr>
          <p:cNvPr id="71" name="Straight Connector 90"/>
          <p:cNvCxnSpPr/>
          <p:nvPr/>
        </p:nvCxnSpPr>
        <p:spPr>
          <a:xfrm flipV="1">
            <a:off x="785786" y="5214950"/>
            <a:ext cx="1071570" cy="142876"/>
          </a:xfrm>
          <a:prstGeom prst="line">
            <a:avLst/>
          </a:prstGeom>
        </p:spPr>
        <p:style>
          <a:lnRef idx="1">
            <a:schemeClr val="dk1"/>
          </a:lnRef>
          <a:fillRef idx="0">
            <a:schemeClr val="dk1"/>
          </a:fillRef>
          <a:effectRef idx="0">
            <a:schemeClr val="dk1"/>
          </a:effectRef>
          <a:fontRef idx="minor">
            <a:schemeClr val="tx1"/>
          </a:fontRef>
        </p:style>
      </p:cxnSp>
      <p:cxnSp>
        <p:nvCxnSpPr>
          <p:cNvPr id="72" name="Straight Arrow Connector 92"/>
          <p:cNvCxnSpPr/>
          <p:nvPr/>
        </p:nvCxnSpPr>
        <p:spPr>
          <a:xfrm rot="16200000" flipH="1">
            <a:off x="1821637" y="5250669"/>
            <a:ext cx="714380" cy="64294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73" name="Freeform 93"/>
          <p:cNvSpPr/>
          <p:nvPr/>
        </p:nvSpPr>
        <p:spPr>
          <a:xfrm>
            <a:off x="641445" y="6184711"/>
            <a:ext cx="3125337" cy="216089"/>
          </a:xfrm>
          <a:custGeom>
            <a:avLst/>
            <a:gdLst>
              <a:gd name="connsiteX0" fmla="*/ 3125337 w 3125337"/>
              <a:gd name="connsiteY0" fmla="*/ 216089 h 216089"/>
              <a:gd name="connsiteX1" fmla="*/ 2797791 w 3125337"/>
              <a:gd name="connsiteY1" fmla="*/ 11373 h 216089"/>
              <a:gd name="connsiteX2" fmla="*/ 2169994 w 3125337"/>
              <a:gd name="connsiteY2" fmla="*/ 147850 h 216089"/>
              <a:gd name="connsiteX3" fmla="*/ 1705970 w 3125337"/>
              <a:gd name="connsiteY3" fmla="*/ 52316 h 216089"/>
              <a:gd name="connsiteX4" fmla="*/ 1323833 w 3125337"/>
              <a:gd name="connsiteY4" fmla="*/ 79611 h 216089"/>
              <a:gd name="connsiteX5" fmla="*/ 1078173 w 3125337"/>
              <a:gd name="connsiteY5" fmla="*/ 175146 h 216089"/>
              <a:gd name="connsiteX6" fmla="*/ 818865 w 3125337"/>
              <a:gd name="connsiteY6" fmla="*/ 79611 h 216089"/>
              <a:gd name="connsiteX7" fmla="*/ 709683 w 3125337"/>
              <a:gd name="connsiteY7" fmla="*/ 11373 h 216089"/>
              <a:gd name="connsiteX8" fmla="*/ 477671 w 3125337"/>
              <a:gd name="connsiteY8" fmla="*/ 65964 h 216089"/>
              <a:gd name="connsiteX9" fmla="*/ 341194 w 3125337"/>
              <a:gd name="connsiteY9" fmla="*/ 120555 h 216089"/>
              <a:gd name="connsiteX10" fmla="*/ 204716 w 3125337"/>
              <a:gd name="connsiteY10" fmla="*/ 120555 h 216089"/>
              <a:gd name="connsiteX11" fmla="*/ 0 w 3125337"/>
              <a:gd name="connsiteY11" fmla="*/ 38668 h 216089"/>
              <a:gd name="connsiteX12" fmla="*/ 0 w 3125337"/>
              <a:gd name="connsiteY12" fmla="*/ 38668 h 216089"/>
              <a:gd name="connsiteX13" fmla="*/ 0 w 3125337"/>
              <a:gd name="connsiteY13" fmla="*/ 25020 h 216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125337" h="216089">
                <a:moveTo>
                  <a:pt x="3125337" y="216089"/>
                </a:moveTo>
                <a:cubicBezTo>
                  <a:pt x="3041176" y="119417"/>
                  <a:pt x="2957015" y="22746"/>
                  <a:pt x="2797791" y="11373"/>
                </a:cubicBezTo>
                <a:cubicBezTo>
                  <a:pt x="2638567" y="0"/>
                  <a:pt x="2351964" y="141026"/>
                  <a:pt x="2169994" y="147850"/>
                </a:cubicBezTo>
                <a:cubicBezTo>
                  <a:pt x="1988024" y="154674"/>
                  <a:pt x="1846997" y="63689"/>
                  <a:pt x="1705970" y="52316"/>
                </a:cubicBezTo>
                <a:cubicBezTo>
                  <a:pt x="1564943" y="40943"/>
                  <a:pt x="1428466" y="59139"/>
                  <a:pt x="1323833" y="79611"/>
                </a:cubicBezTo>
                <a:cubicBezTo>
                  <a:pt x="1219200" y="100083"/>
                  <a:pt x="1162334" y="175146"/>
                  <a:pt x="1078173" y="175146"/>
                </a:cubicBezTo>
                <a:cubicBezTo>
                  <a:pt x="994012" y="175146"/>
                  <a:pt x="880280" y="106906"/>
                  <a:pt x="818865" y="79611"/>
                </a:cubicBezTo>
                <a:cubicBezTo>
                  <a:pt x="757450" y="52316"/>
                  <a:pt x="766548" y="13647"/>
                  <a:pt x="709683" y="11373"/>
                </a:cubicBezTo>
                <a:cubicBezTo>
                  <a:pt x="652818" y="9099"/>
                  <a:pt x="539086" y="47767"/>
                  <a:pt x="477671" y="65964"/>
                </a:cubicBezTo>
                <a:cubicBezTo>
                  <a:pt x="416256" y="84161"/>
                  <a:pt x="386686" y="111457"/>
                  <a:pt x="341194" y="120555"/>
                </a:cubicBezTo>
                <a:cubicBezTo>
                  <a:pt x="295702" y="129653"/>
                  <a:pt x="261582" y="134203"/>
                  <a:pt x="204716" y="120555"/>
                </a:cubicBezTo>
                <a:cubicBezTo>
                  <a:pt x="147850" y="106907"/>
                  <a:pt x="0" y="38668"/>
                  <a:pt x="0" y="38668"/>
                </a:cubicBezTo>
                <a:lnTo>
                  <a:pt x="0" y="38668"/>
                </a:lnTo>
                <a:lnTo>
                  <a:pt x="0" y="25020"/>
                </a:ln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74" name="Straight Connector 95"/>
          <p:cNvCxnSpPr/>
          <p:nvPr/>
        </p:nvCxnSpPr>
        <p:spPr>
          <a:xfrm rot="5400000" flipH="1" flipV="1">
            <a:off x="464315" y="5965049"/>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75" name="Straight Connector 97"/>
          <p:cNvCxnSpPr/>
          <p:nvPr/>
        </p:nvCxnSpPr>
        <p:spPr>
          <a:xfrm rot="5400000" flipH="1" flipV="1">
            <a:off x="464315" y="553642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76" name="Straight Connector 98"/>
          <p:cNvCxnSpPr/>
          <p:nvPr/>
        </p:nvCxnSpPr>
        <p:spPr>
          <a:xfrm rot="5400000" flipH="1" flipV="1">
            <a:off x="464315" y="517923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77" name="Straight Connector 99"/>
          <p:cNvCxnSpPr/>
          <p:nvPr/>
        </p:nvCxnSpPr>
        <p:spPr>
          <a:xfrm rot="5400000" flipH="1" flipV="1">
            <a:off x="464315" y="4750603"/>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78" name="Straight Connector 100"/>
          <p:cNvCxnSpPr/>
          <p:nvPr/>
        </p:nvCxnSpPr>
        <p:spPr>
          <a:xfrm rot="5400000" flipH="1" flipV="1">
            <a:off x="464315" y="4393413"/>
            <a:ext cx="214314" cy="0"/>
          </a:xfrm>
          <a:prstGeom prst="line">
            <a:avLst/>
          </a:prstGeom>
        </p:spPr>
        <p:style>
          <a:lnRef idx="1">
            <a:schemeClr val="dk1"/>
          </a:lnRef>
          <a:fillRef idx="0">
            <a:schemeClr val="dk1"/>
          </a:fillRef>
          <a:effectRef idx="0">
            <a:schemeClr val="dk1"/>
          </a:effectRef>
          <a:fontRef idx="minor">
            <a:schemeClr val="tx1"/>
          </a:fontRef>
        </p:style>
      </p:cxnSp>
      <p:sp>
        <p:nvSpPr>
          <p:cNvPr id="79" name="Freeform 101"/>
          <p:cNvSpPr/>
          <p:nvPr/>
        </p:nvSpPr>
        <p:spPr>
          <a:xfrm>
            <a:off x="641445" y="4995080"/>
            <a:ext cx="1705970" cy="1187356"/>
          </a:xfrm>
          <a:custGeom>
            <a:avLst/>
            <a:gdLst>
              <a:gd name="connsiteX0" fmla="*/ 0 w 1705970"/>
              <a:gd name="connsiteY0" fmla="*/ 1187356 h 1187356"/>
              <a:gd name="connsiteX1" fmla="*/ 109182 w 1705970"/>
              <a:gd name="connsiteY1" fmla="*/ 736980 h 1187356"/>
              <a:gd name="connsiteX2" fmla="*/ 54591 w 1705970"/>
              <a:gd name="connsiteY2" fmla="*/ 382138 h 1187356"/>
              <a:gd name="connsiteX3" fmla="*/ 300251 w 1705970"/>
              <a:gd name="connsiteY3" fmla="*/ 259308 h 1187356"/>
              <a:gd name="connsiteX4" fmla="*/ 641445 w 1705970"/>
              <a:gd name="connsiteY4" fmla="*/ 177421 h 1187356"/>
              <a:gd name="connsiteX5" fmla="*/ 873456 w 1705970"/>
              <a:gd name="connsiteY5" fmla="*/ 300251 h 1187356"/>
              <a:gd name="connsiteX6" fmla="*/ 1392071 w 1705970"/>
              <a:gd name="connsiteY6" fmla="*/ 13648 h 1187356"/>
              <a:gd name="connsiteX7" fmla="*/ 1542197 w 1705970"/>
              <a:gd name="connsiteY7" fmla="*/ 218365 h 1187356"/>
              <a:gd name="connsiteX8" fmla="*/ 1705970 w 1705970"/>
              <a:gd name="connsiteY8" fmla="*/ 163774 h 1187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05970" h="1187356">
                <a:moveTo>
                  <a:pt x="0" y="1187356"/>
                </a:moveTo>
                <a:cubicBezTo>
                  <a:pt x="50041" y="1029269"/>
                  <a:pt x="100083" y="871183"/>
                  <a:pt x="109182" y="736980"/>
                </a:cubicBezTo>
                <a:cubicBezTo>
                  <a:pt x="118281" y="602777"/>
                  <a:pt x="22746" y="461750"/>
                  <a:pt x="54591" y="382138"/>
                </a:cubicBezTo>
                <a:cubicBezTo>
                  <a:pt x="86436" y="302526"/>
                  <a:pt x="202442" y="293428"/>
                  <a:pt x="300251" y="259308"/>
                </a:cubicBezTo>
                <a:cubicBezTo>
                  <a:pt x="398060" y="225189"/>
                  <a:pt x="545911" y="170597"/>
                  <a:pt x="641445" y="177421"/>
                </a:cubicBezTo>
                <a:cubicBezTo>
                  <a:pt x="736979" y="184245"/>
                  <a:pt x="748352" y="327547"/>
                  <a:pt x="873456" y="300251"/>
                </a:cubicBezTo>
                <a:cubicBezTo>
                  <a:pt x="998560" y="272956"/>
                  <a:pt x="1280614" y="27296"/>
                  <a:pt x="1392071" y="13648"/>
                </a:cubicBezTo>
                <a:cubicBezTo>
                  <a:pt x="1503528" y="0"/>
                  <a:pt x="1489881" y="193344"/>
                  <a:pt x="1542197" y="218365"/>
                </a:cubicBezTo>
                <a:cubicBezTo>
                  <a:pt x="1594513" y="243386"/>
                  <a:pt x="1650241" y="203580"/>
                  <a:pt x="1705970" y="163774"/>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80" name="Bildobjekt 74" descr="Skott.png"/>
          <p:cNvPicPr>
            <a:picLocks noChangeAspect="1"/>
          </p:cNvPicPr>
          <p:nvPr/>
        </p:nvPicPr>
        <p:blipFill>
          <a:blip r:embed="rId5" cstate="print"/>
          <a:stretch>
            <a:fillRect/>
          </a:stretch>
        </p:blipFill>
        <p:spPr>
          <a:xfrm rot="10240188">
            <a:off x="2325721" y="5167092"/>
            <a:ext cx="333108" cy="517379"/>
          </a:xfrm>
          <a:prstGeom prst="rect">
            <a:avLst/>
          </a:prstGeom>
        </p:spPr>
      </p:pic>
      <p:sp>
        <p:nvSpPr>
          <p:cNvPr id="81" name="textruta 28"/>
          <p:cNvSpPr txBox="1"/>
          <p:nvPr/>
        </p:nvSpPr>
        <p:spPr>
          <a:xfrm>
            <a:off x="4572000" y="5429264"/>
            <a:ext cx="300082" cy="338554"/>
          </a:xfrm>
          <a:prstGeom prst="rect">
            <a:avLst/>
          </a:prstGeom>
          <a:noFill/>
        </p:spPr>
        <p:txBody>
          <a:bodyPr wrap="none" rtlCol="0">
            <a:spAutoFit/>
          </a:bodyPr>
          <a:lstStyle/>
          <a:p>
            <a:r>
              <a:rPr lang="sv-SE" sz="1600" b="1" dirty="0"/>
              <a:t>B</a:t>
            </a:r>
          </a:p>
        </p:txBody>
      </p:sp>
    </p:spTree>
    <p:extLst>
      <p:ext uri="{BB962C8B-B14F-4D97-AF65-F5344CB8AC3E}">
        <p14:creationId xmlns:p14="http://schemas.microsoft.com/office/powerpoint/2010/main" val="407867285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5" y="152245"/>
            <a:ext cx="5468215" cy="1325563"/>
          </a:xfrm>
        </p:spPr>
        <p:txBody>
          <a:bodyPr>
            <a:normAutofit/>
          </a:bodyPr>
          <a:lstStyle/>
          <a:p>
            <a:r>
              <a:rPr lang="sv-SE" sz="2800" dirty="0" smtClean="0">
                <a:solidFill>
                  <a:srgbClr val="990033"/>
                </a:solidFill>
                <a:latin typeface="Book Antiqua" panose="02040602050305030304" pitchFamily="18" charset="0"/>
              </a:rPr>
              <a:t>Syfte; Press</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5" y="1517529"/>
            <a:ext cx="5168957" cy="2092881"/>
          </a:xfrm>
          <a:prstGeom prst="rect">
            <a:avLst/>
          </a:prstGeom>
          <a:noFill/>
        </p:spPr>
        <p:txBody>
          <a:bodyPr wrap="square" rtlCol="0">
            <a:spAutoFit/>
          </a:bodyPr>
          <a:lstStyle/>
          <a:p>
            <a:r>
              <a:rPr lang="sv-SE" sz="1600" dirty="0">
                <a:latin typeface="Book Antiqua" panose="02040602050305030304" pitchFamily="18" charset="0"/>
              </a:rPr>
              <a:t>1. Det viktigaste när man sätter press är att alla spelarna på planen tar sitt ansvar. </a:t>
            </a:r>
            <a:r>
              <a:rPr lang="sv-SE" sz="1600" dirty="0" err="1">
                <a:latin typeface="Book Antiqua" panose="02040602050305030304" pitchFamily="18" charset="0"/>
              </a:rPr>
              <a:t>Dvs</a:t>
            </a:r>
            <a:r>
              <a:rPr lang="sv-SE" sz="1600" dirty="0">
                <a:latin typeface="Book Antiqua" panose="02040602050305030304" pitchFamily="18" charset="0"/>
              </a:rPr>
              <a:t> att alla kliver upp i press, om någon inte gör det tappar pressen sitt syfte då en spelare kommer vara ”spelbar”.  Var noga med att alla spelarna letar upp och kliver i press. Det är inte lönt att jaga bollen bakom mål om man spelar 5-5. Detta då en spelare bakom mål lätt kan bli bortvänd.</a:t>
            </a:r>
          </a:p>
          <a:p>
            <a:pPr lvl="0"/>
            <a:endParaRPr lang="sv-SE" dirty="0">
              <a:solidFill>
                <a:schemeClr val="bg1">
                  <a:lumMod val="50000"/>
                </a:schemeClr>
              </a:solidFill>
              <a:latin typeface="Book Antiqua" panose="02040602050305030304" pitchFamily="18" charset="0"/>
            </a:endParaRPr>
          </a:p>
        </p:txBody>
      </p:sp>
      <p:sp>
        <p:nvSpPr>
          <p:cNvPr id="8" name="textruta 7"/>
          <p:cNvSpPr txBox="1"/>
          <p:nvPr/>
        </p:nvSpPr>
        <p:spPr>
          <a:xfrm>
            <a:off x="4714876" y="3874983"/>
            <a:ext cx="5168956" cy="1323439"/>
          </a:xfrm>
          <a:prstGeom prst="rect">
            <a:avLst/>
          </a:prstGeom>
          <a:noFill/>
        </p:spPr>
        <p:txBody>
          <a:bodyPr wrap="square" rtlCol="0">
            <a:spAutoFit/>
          </a:bodyPr>
          <a:lstStyle/>
          <a:p>
            <a:pPr lvl="0"/>
            <a:r>
              <a:rPr lang="sv-SE" sz="1600" dirty="0">
                <a:latin typeface="Book Antiqua" panose="02040602050305030304" pitchFamily="18" charset="0"/>
              </a:rPr>
              <a:t>2. Denna uppställningen (klockan) kan användas för att ta sig ur press. Tanken är att man alltid har en som är i slottet och säkrar där samt att det är rörelse på de andra spelarna. </a:t>
            </a:r>
          </a:p>
          <a:p>
            <a:pPr lvl="0"/>
            <a:r>
              <a:rPr lang="sv-SE" sz="1600" dirty="0">
                <a:latin typeface="Book Antiqua" panose="02040602050305030304" pitchFamily="18" charset="0"/>
              </a:rPr>
              <a:t>(övning på nästa sida)</a:t>
            </a:r>
            <a:endParaRPr lang="sv-SE" dirty="0">
              <a:latin typeface="Book Antiqua" panose="02040602050305030304" pitchFamily="18" charset="0"/>
            </a:endParaRPr>
          </a:p>
        </p:txBody>
      </p:sp>
      <p:pic>
        <p:nvPicPr>
          <p:cNvPr id="9" name="Bildobjekt 8" descr="Boll.png"/>
          <p:cNvPicPr>
            <a:picLocks noChangeAspect="1"/>
          </p:cNvPicPr>
          <p:nvPr/>
        </p:nvPicPr>
        <p:blipFill>
          <a:blip r:embed="rId4" cstate="print"/>
          <a:stretch>
            <a:fillRect/>
          </a:stretch>
        </p:blipFill>
        <p:spPr>
          <a:xfrm>
            <a:off x="1285852" y="1142984"/>
            <a:ext cx="60955" cy="85337"/>
          </a:xfrm>
          <a:prstGeom prst="rect">
            <a:avLst/>
          </a:prstGeom>
        </p:spPr>
      </p:pic>
      <p:sp>
        <p:nvSpPr>
          <p:cNvPr id="10" name="Multiplicera 9"/>
          <p:cNvSpPr/>
          <p:nvPr/>
        </p:nvSpPr>
        <p:spPr>
          <a:xfrm flipV="1">
            <a:off x="2357422" y="60722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1357290" y="11429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2" name="Bildobjekt 11" descr="Boll.png"/>
          <p:cNvPicPr>
            <a:picLocks noChangeAspect="1"/>
          </p:cNvPicPr>
          <p:nvPr/>
        </p:nvPicPr>
        <p:blipFill>
          <a:blip r:embed="rId4" cstate="print"/>
          <a:stretch>
            <a:fillRect/>
          </a:stretch>
        </p:blipFill>
        <p:spPr>
          <a:xfrm>
            <a:off x="2285984" y="6215082"/>
            <a:ext cx="60955" cy="85337"/>
          </a:xfrm>
          <a:prstGeom prst="rect">
            <a:avLst/>
          </a:prstGeom>
        </p:spPr>
      </p:pic>
      <p:sp>
        <p:nvSpPr>
          <p:cNvPr id="13" name="Ellips 12"/>
          <p:cNvSpPr/>
          <p:nvPr/>
        </p:nvSpPr>
        <p:spPr>
          <a:xfrm>
            <a:off x="1214414" y="364331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Ellips 13"/>
          <p:cNvSpPr/>
          <p:nvPr/>
        </p:nvSpPr>
        <p:spPr>
          <a:xfrm>
            <a:off x="1142976" y="92867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Ellips 14"/>
          <p:cNvSpPr/>
          <p:nvPr/>
        </p:nvSpPr>
        <p:spPr>
          <a:xfrm>
            <a:off x="3286116" y="100010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Ellips 15"/>
          <p:cNvSpPr/>
          <p:nvPr/>
        </p:nvSpPr>
        <p:spPr>
          <a:xfrm>
            <a:off x="857224" y="300037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6"/>
          <p:cNvSpPr/>
          <p:nvPr/>
        </p:nvSpPr>
        <p:spPr>
          <a:xfrm>
            <a:off x="3857620" y="300037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Ellips 17"/>
          <p:cNvSpPr/>
          <p:nvPr/>
        </p:nvSpPr>
        <p:spPr>
          <a:xfrm>
            <a:off x="928662" y="178592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Multiplicera 18"/>
          <p:cNvSpPr/>
          <p:nvPr/>
        </p:nvSpPr>
        <p:spPr>
          <a:xfrm flipV="1">
            <a:off x="1000100" y="19288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Multiplicera 19"/>
          <p:cNvSpPr/>
          <p:nvPr/>
        </p:nvSpPr>
        <p:spPr>
          <a:xfrm flipV="1">
            <a:off x="4000496"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1" name="Multiplicera 20"/>
          <p:cNvSpPr/>
          <p:nvPr/>
        </p:nvSpPr>
        <p:spPr>
          <a:xfrm flipV="1">
            <a:off x="3428992" y="11429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Multiplicera 21"/>
          <p:cNvSpPr/>
          <p:nvPr/>
        </p:nvSpPr>
        <p:spPr>
          <a:xfrm flipV="1">
            <a:off x="857224" y="321468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3" name="Multiplicera 22"/>
          <p:cNvSpPr/>
          <p:nvPr/>
        </p:nvSpPr>
        <p:spPr>
          <a:xfrm flipV="1">
            <a:off x="2357422" y="50006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785786" y="59293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928662" y="378619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4000496"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Ellips 26"/>
          <p:cNvSpPr/>
          <p:nvPr/>
        </p:nvSpPr>
        <p:spPr>
          <a:xfrm>
            <a:off x="928662" y="564357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8" name="Ellips 27"/>
          <p:cNvSpPr/>
          <p:nvPr/>
        </p:nvSpPr>
        <p:spPr>
          <a:xfrm>
            <a:off x="2714612" y="571501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9" name="Ellips 28"/>
          <p:cNvSpPr/>
          <p:nvPr/>
        </p:nvSpPr>
        <p:spPr>
          <a:xfrm>
            <a:off x="2357422" y="478632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0" name="Ellips 29"/>
          <p:cNvSpPr/>
          <p:nvPr/>
        </p:nvSpPr>
        <p:spPr>
          <a:xfrm>
            <a:off x="3857620" y="400050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Tree>
    <p:extLst>
      <p:ext uri="{BB962C8B-B14F-4D97-AF65-F5344CB8AC3E}">
        <p14:creationId xmlns:p14="http://schemas.microsoft.com/office/powerpoint/2010/main" val="332146623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5" y="152245"/>
            <a:ext cx="5468215" cy="1325563"/>
          </a:xfrm>
        </p:spPr>
        <p:txBody>
          <a:bodyPr>
            <a:normAutofit/>
          </a:bodyPr>
          <a:lstStyle/>
          <a:p>
            <a:r>
              <a:rPr lang="sv-SE" sz="2800" dirty="0" smtClean="0">
                <a:solidFill>
                  <a:srgbClr val="990033"/>
                </a:solidFill>
                <a:latin typeface="Book Antiqua" panose="02040602050305030304" pitchFamily="18" charset="0"/>
              </a:rPr>
              <a:t>Syfte; Pressövning</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6" y="1406381"/>
            <a:ext cx="5800724" cy="4031873"/>
          </a:xfrm>
          <a:prstGeom prst="rect">
            <a:avLst/>
          </a:prstGeom>
          <a:noFill/>
        </p:spPr>
        <p:txBody>
          <a:bodyPr wrap="square" rtlCol="0">
            <a:spAutoFit/>
          </a:bodyPr>
          <a:lstStyle/>
          <a:p>
            <a:r>
              <a:rPr lang="sv-SE" sz="1600" dirty="0">
                <a:latin typeface="Book Antiqua" panose="02040602050305030304" pitchFamily="18" charset="0"/>
              </a:rPr>
              <a:t>1. Övningen går till så att fem spelare får ta löpningarna i 10 sekunder för att sedan gå på en kontring.</a:t>
            </a:r>
          </a:p>
          <a:p>
            <a:r>
              <a:rPr lang="sv-SE" sz="1600" dirty="0">
                <a:latin typeface="Book Antiqua" panose="02040602050305030304" pitchFamily="18" charset="0"/>
              </a:rPr>
              <a:t>A rör sig med bollen. Samtidigt går B och C för </a:t>
            </a:r>
            <a:r>
              <a:rPr lang="sv-SE" sz="1600" dirty="0" smtClean="0">
                <a:latin typeface="Book Antiqua" panose="02040602050305030304" pitchFamily="18" charset="0"/>
              </a:rPr>
              <a:t>fullt </a:t>
            </a:r>
            <a:r>
              <a:rPr lang="sv-SE" sz="1600" dirty="0">
                <a:latin typeface="Book Antiqua" panose="02040602050305030304" pitchFamily="18" charset="0"/>
              </a:rPr>
              <a:t>i sina löpningar. B springer till </a:t>
            </a:r>
            <a:r>
              <a:rPr lang="sv-SE" sz="1600" dirty="0" err="1" smtClean="0">
                <a:latin typeface="Book Antiqua" panose="02040602050305030304" pitchFamily="18" charset="0"/>
              </a:rPr>
              <a:t>C’s</a:t>
            </a:r>
            <a:r>
              <a:rPr lang="sv-SE" sz="1600" dirty="0" smtClean="0">
                <a:latin typeface="Book Antiqua" panose="02040602050305030304" pitchFamily="18" charset="0"/>
              </a:rPr>
              <a:t> </a:t>
            </a:r>
            <a:r>
              <a:rPr lang="sv-SE" sz="1600" dirty="0">
                <a:latin typeface="Book Antiqua" panose="02040602050305030304" pitchFamily="18" charset="0"/>
              </a:rPr>
              <a:t>plats och C går på djupet.</a:t>
            </a:r>
          </a:p>
          <a:p>
            <a:r>
              <a:rPr lang="sv-SE" sz="1600" dirty="0">
                <a:latin typeface="Book Antiqua" panose="02040602050305030304" pitchFamily="18" charset="0"/>
              </a:rPr>
              <a:t>D kommer i en löpning från djupet och visar sig bakom mål.</a:t>
            </a:r>
          </a:p>
          <a:p>
            <a:r>
              <a:rPr lang="sv-SE" sz="1600" dirty="0">
                <a:latin typeface="Book Antiqua" panose="02040602050305030304" pitchFamily="18" charset="0"/>
              </a:rPr>
              <a:t>E visar sig framför mål.</a:t>
            </a:r>
          </a:p>
          <a:p>
            <a:r>
              <a:rPr lang="sv-SE" sz="1600" dirty="0">
                <a:latin typeface="Book Antiqua" panose="02040602050305030304" pitchFamily="18" charset="0"/>
              </a:rPr>
              <a:t>Ett alternativ är att E går ner bakom och D springer in i slottet.</a:t>
            </a:r>
          </a:p>
          <a:p>
            <a:endParaRPr lang="sv-SE" sz="1600" dirty="0">
              <a:latin typeface="Book Antiqua" panose="02040602050305030304" pitchFamily="18" charset="0"/>
            </a:endParaRPr>
          </a:p>
          <a:p>
            <a:r>
              <a:rPr lang="sv-SE" sz="1600" dirty="0">
                <a:latin typeface="Book Antiqua" panose="02040602050305030304" pitchFamily="18" charset="0"/>
              </a:rPr>
              <a:t>Passningarna som kan gå är följande. </a:t>
            </a:r>
          </a:p>
          <a:p>
            <a:r>
              <a:rPr lang="sv-SE" sz="1600" b="1" dirty="0">
                <a:latin typeface="Book Antiqua" panose="02040602050305030304" pitchFamily="18" charset="0"/>
              </a:rPr>
              <a:t>A till D/E i hörn: </a:t>
            </a:r>
            <a:r>
              <a:rPr lang="sv-SE" sz="1600" dirty="0">
                <a:latin typeface="Book Antiqua" panose="02040602050305030304" pitchFamily="18" charset="0"/>
              </a:rPr>
              <a:t>Efter denna pass så springer A till Bs plats </a:t>
            </a:r>
            <a:r>
              <a:rPr lang="sv-SE" sz="1600" dirty="0" err="1">
                <a:latin typeface="Book Antiqua" panose="02040602050305030304" pitchFamily="18" charset="0"/>
              </a:rPr>
              <a:t>osv</a:t>
            </a:r>
            <a:r>
              <a:rPr lang="sv-SE" sz="1600" dirty="0">
                <a:latin typeface="Book Antiqua" panose="02040602050305030304" pitchFamily="18" charset="0"/>
              </a:rPr>
              <a:t> så man får rörelse på alla.</a:t>
            </a:r>
          </a:p>
          <a:p>
            <a:r>
              <a:rPr lang="sv-SE" sz="1600" b="1" dirty="0">
                <a:latin typeface="Book Antiqua" panose="02040602050305030304" pitchFamily="18" charset="0"/>
              </a:rPr>
              <a:t>A till B tidigt: </a:t>
            </a:r>
            <a:r>
              <a:rPr lang="sv-SE" sz="1600" dirty="0">
                <a:latin typeface="Book Antiqua" panose="02040602050305030304" pitchFamily="18" charset="0"/>
              </a:rPr>
              <a:t>så B kan trampa eller slå en pass till C som är på djupet eller i fickan. B kan även väggspela med E.</a:t>
            </a:r>
          </a:p>
          <a:p>
            <a:r>
              <a:rPr lang="sv-SE" sz="1600" b="1" dirty="0">
                <a:latin typeface="Book Antiqua" panose="02040602050305030304" pitchFamily="18" charset="0"/>
              </a:rPr>
              <a:t>A till E:</a:t>
            </a:r>
            <a:r>
              <a:rPr lang="sv-SE" sz="1600" dirty="0">
                <a:latin typeface="Book Antiqua" panose="02040602050305030304" pitchFamily="18" charset="0"/>
              </a:rPr>
              <a:t> Om E är ensam i mitten så kan han/hon vända och anfalla.</a:t>
            </a:r>
          </a:p>
          <a:p>
            <a:r>
              <a:rPr lang="sv-SE" sz="1600" b="1" dirty="0">
                <a:latin typeface="Book Antiqua" panose="02040602050305030304" pitchFamily="18" charset="0"/>
              </a:rPr>
              <a:t>Tänk på att alla passningar medför olika risker</a:t>
            </a:r>
            <a:r>
              <a:rPr lang="sv-SE" sz="1600" b="1" dirty="0" smtClean="0">
                <a:latin typeface="Book Antiqua" panose="02040602050305030304" pitchFamily="18" charset="0"/>
              </a:rPr>
              <a:t>!</a:t>
            </a:r>
            <a:endParaRPr lang="sv-SE" sz="1600" dirty="0">
              <a:latin typeface="Book Antiqua" panose="02040602050305030304" pitchFamily="18" charset="0"/>
            </a:endParaRPr>
          </a:p>
        </p:txBody>
      </p:sp>
      <p:pic>
        <p:nvPicPr>
          <p:cNvPr id="8" name="Bildobjekt 7" descr="Boll.png"/>
          <p:cNvPicPr>
            <a:picLocks noChangeAspect="1"/>
          </p:cNvPicPr>
          <p:nvPr/>
        </p:nvPicPr>
        <p:blipFill>
          <a:blip r:embed="rId4" cstate="print"/>
          <a:stretch>
            <a:fillRect/>
          </a:stretch>
        </p:blipFill>
        <p:spPr>
          <a:xfrm>
            <a:off x="2571736" y="1071546"/>
            <a:ext cx="60955" cy="85337"/>
          </a:xfrm>
          <a:prstGeom prst="rect">
            <a:avLst/>
          </a:prstGeom>
        </p:spPr>
      </p:pic>
      <p:sp>
        <p:nvSpPr>
          <p:cNvPr id="9" name="Multiplicera 8"/>
          <p:cNvSpPr/>
          <p:nvPr/>
        </p:nvSpPr>
        <p:spPr>
          <a:xfrm flipV="1">
            <a:off x="2357422"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Multiplicera 9"/>
          <p:cNvSpPr/>
          <p:nvPr/>
        </p:nvSpPr>
        <p:spPr>
          <a:xfrm flipV="1">
            <a:off x="928662" y="342900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2143108" y="18573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3786182" y="9286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3571868"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14" name="Rak pil 13"/>
          <p:cNvCxnSpPr/>
          <p:nvPr/>
        </p:nvCxnSpPr>
        <p:spPr>
          <a:xfrm rot="5400000" flipH="1" flipV="1">
            <a:off x="-178627" y="2250273"/>
            <a:ext cx="250033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5" name="Rak pil 14"/>
          <p:cNvCxnSpPr/>
          <p:nvPr/>
        </p:nvCxnSpPr>
        <p:spPr>
          <a:xfrm rot="5400000">
            <a:off x="3144034" y="2143116"/>
            <a:ext cx="1570842"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6" name="Rak pil 15"/>
          <p:cNvCxnSpPr/>
          <p:nvPr/>
        </p:nvCxnSpPr>
        <p:spPr>
          <a:xfrm rot="10800000" flipV="1">
            <a:off x="1428728" y="3429000"/>
            <a:ext cx="2000264" cy="18573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7" name="textruta 16"/>
          <p:cNvSpPr txBox="1"/>
          <p:nvPr/>
        </p:nvSpPr>
        <p:spPr>
          <a:xfrm>
            <a:off x="2071670" y="785794"/>
            <a:ext cx="309700" cy="338554"/>
          </a:xfrm>
          <a:prstGeom prst="rect">
            <a:avLst/>
          </a:prstGeom>
          <a:noFill/>
        </p:spPr>
        <p:txBody>
          <a:bodyPr wrap="none" rtlCol="0">
            <a:spAutoFit/>
          </a:bodyPr>
          <a:lstStyle/>
          <a:p>
            <a:r>
              <a:rPr lang="sv-SE" sz="1600" b="1" dirty="0"/>
              <a:t>A</a:t>
            </a:r>
          </a:p>
        </p:txBody>
      </p:sp>
      <p:sp>
        <p:nvSpPr>
          <p:cNvPr id="18" name="textruta 17"/>
          <p:cNvSpPr txBox="1"/>
          <p:nvPr/>
        </p:nvSpPr>
        <p:spPr>
          <a:xfrm>
            <a:off x="2357422" y="1785926"/>
            <a:ext cx="284052" cy="338554"/>
          </a:xfrm>
          <a:prstGeom prst="rect">
            <a:avLst/>
          </a:prstGeom>
          <a:noFill/>
        </p:spPr>
        <p:txBody>
          <a:bodyPr wrap="none" rtlCol="0">
            <a:spAutoFit/>
          </a:bodyPr>
          <a:lstStyle/>
          <a:p>
            <a:r>
              <a:rPr lang="sv-SE" sz="1600" b="1" dirty="0"/>
              <a:t>E</a:t>
            </a:r>
          </a:p>
        </p:txBody>
      </p:sp>
      <p:sp>
        <p:nvSpPr>
          <p:cNvPr id="19" name="textruta 18"/>
          <p:cNvSpPr txBox="1"/>
          <p:nvPr/>
        </p:nvSpPr>
        <p:spPr>
          <a:xfrm>
            <a:off x="1142976" y="3429000"/>
            <a:ext cx="314510" cy="338554"/>
          </a:xfrm>
          <a:prstGeom prst="rect">
            <a:avLst/>
          </a:prstGeom>
          <a:noFill/>
        </p:spPr>
        <p:txBody>
          <a:bodyPr wrap="none" rtlCol="0">
            <a:spAutoFit/>
          </a:bodyPr>
          <a:lstStyle/>
          <a:p>
            <a:r>
              <a:rPr lang="sv-SE" sz="1600" b="1" dirty="0"/>
              <a:t>D</a:t>
            </a:r>
          </a:p>
        </p:txBody>
      </p:sp>
      <p:sp>
        <p:nvSpPr>
          <p:cNvPr id="20" name="textruta 19"/>
          <p:cNvSpPr txBox="1"/>
          <p:nvPr/>
        </p:nvSpPr>
        <p:spPr>
          <a:xfrm>
            <a:off x="3500430" y="928670"/>
            <a:ext cx="300082" cy="338554"/>
          </a:xfrm>
          <a:prstGeom prst="rect">
            <a:avLst/>
          </a:prstGeom>
          <a:noFill/>
        </p:spPr>
        <p:txBody>
          <a:bodyPr wrap="none" rtlCol="0">
            <a:spAutoFit/>
          </a:bodyPr>
          <a:lstStyle/>
          <a:p>
            <a:r>
              <a:rPr lang="sv-SE" sz="1600" b="1" dirty="0"/>
              <a:t>B</a:t>
            </a:r>
          </a:p>
        </p:txBody>
      </p:sp>
      <p:sp>
        <p:nvSpPr>
          <p:cNvPr id="21" name="textruta 20"/>
          <p:cNvSpPr txBox="1"/>
          <p:nvPr/>
        </p:nvSpPr>
        <p:spPr>
          <a:xfrm>
            <a:off x="3786182" y="3143248"/>
            <a:ext cx="293670" cy="338554"/>
          </a:xfrm>
          <a:prstGeom prst="rect">
            <a:avLst/>
          </a:prstGeom>
          <a:noFill/>
        </p:spPr>
        <p:txBody>
          <a:bodyPr wrap="none" rtlCol="0">
            <a:spAutoFit/>
          </a:bodyPr>
          <a:lstStyle/>
          <a:p>
            <a:r>
              <a:rPr lang="sv-SE" sz="1600" b="1" dirty="0"/>
              <a:t>C</a:t>
            </a:r>
          </a:p>
        </p:txBody>
      </p:sp>
      <p:sp>
        <p:nvSpPr>
          <p:cNvPr id="22" name="Frihandsfigur 21"/>
          <p:cNvSpPr/>
          <p:nvPr/>
        </p:nvSpPr>
        <p:spPr>
          <a:xfrm>
            <a:off x="2500298" y="928670"/>
            <a:ext cx="515155" cy="158840"/>
          </a:xfrm>
          <a:custGeom>
            <a:avLst/>
            <a:gdLst>
              <a:gd name="connsiteX0" fmla="*/ 0 w 515155"/>
              <a:gd name="connsiteY0" fmla="*/ 88005 h 158840"/>
              <a:gd name="connsiteX1" fmla="*/ 90152 w 515155"/>
              <a:gd name="connsiteY1" fmla="*/ 10732 h 158840"/>
              <a:gd name="connsiteX2" fmla="*/ 167425 w 515155"/>
              <a:gd name="connsiteY2" fmla="*/ 152400 h 158840"/>
              <a:gd name="connsiteX3" fmla="*/ 321971 w 515155"/>
              <a:gd name="connsiteY3" fmla="*/ 49369 h 158840"/>
              <a:gd name="connsiteX4" fmla="*/ 515155 w 515155"/>
              <a:gd name="connsiteY4" fmla="*/ 100884 h 1588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5155" h="158840">
                <a:moveTo>
                  <a:pt x="0" y="88005"/>
                </a:moveTo>
                <a:cubicBezTo>
                  <a:pt x="31124" y="44002"/>
                  <a:pt x="62248" y="0"/>
                  <a:pt x="90152" y="10732"/>
                </a:cubicBezTo>
                <a:cubicBezTo>
                  <a:pt x="118056" y="21465"/>
                  <a:pt x="128789" y="145961"/>
                  <a:pt x="167425" y="152400"/>
                </a:cubicBezTo>
                <a:cubicBezTo>
                  <a:pt x="206062" y="158840"/>
                  <a:pt x="264016" y="57955"/>
                  <a:pt x="321971" y="49369"/>
                </a:cubicBezTo>
                <a:cubicBezTo>
                  <a:pt x="379926" y="40783"/>
                  <a:pt x="447540" y="70833"/>
                  <a:pt x="515155" y="100884"/>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3" name="Rak pil 22"/>
          <p:cNvCxnSpPr>
            <a:stCxn id="19" idx="0"/>
          </p:cNvCxnSpPr>
          <p:nvPr/>
        </p:nvCxnSpPr>
        <p:spPr>
          <a:xfrm rot="5400000" flipH="1" flipV="1">
            <a:off x="1078728" y="2507495"/>
            <a:ext cx="1143008" cy="70000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Rak pil 23"/>
          <p:cNvCxnSpPr/>
          <p:nvPr/>
        </p:nvCxnSpPr>
        <p:spPr>
          <a:xfrm rot="10800000">
            <a:off x="1285852" y="1214422"/>
            <a:ext cx="857256" cy="64294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72298702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5" y="152245"/>
            <a:ext cx="5468215" cy="1325563"/>
          </a:xfrm>
        </p:spPr>
        <p:txBody>
          <a:bodyPr>
            <a:normAutofit/>
          </a:bodyPr>
          <a:lstStyle/>
          <a:p>
            <a:r>
              <a:rPr lang="sv-SE" sz="2800" dirty="0" smtClean="0">
                <a:solidFill>
                  <a:srgbClr val="990033"/>
                </a:solidFill>
                <a:latin typeface="Book Antiqua" panose="02040602050305030304" pitchFamily="18" charset="0"/>
              </a:rPr>
              <a:t>Syfte; Kontring</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47938" y="1176648"/>
            <a:ext cx="5435152" cy="5047536"/>
          </a:xfrm>
          <a:prstGeom prst="rect">
            <a:avLst/>
          </a:prstGeom>
          <a:noFill/>
        </p:spPr>
        <p:txBody>
          <a:bodyPr wrap="square" rtlCol="0">
            <a:spAutoFit/>
          </a:bodyPr>
          <a:lstStyle/>
          <a:p>
            <a:r>
              <a:rPr lang="sv-SE" sz="1600" dirty="0">
                <a:latin typeface="Book Antiqua" panose="02040602050305030304" pitchFamily="18" charset="0"/>
              </a:rPr>
              <a:t>1. A står still med bollen. När denna börjar röra sig så får B och försvararen börja röra sig. A </a:t>
            </a:r>
            <a:r>
              <a:rPr lang="sv-SE" sz="1600" dirty="0" smtClean="0">
                <a:latin typeface="Book Antiqua" panose="02040602050305030304" pitchFamily="18" charset="0"/>
              </a:rPr>
              <a:t>ska </a:t>
            </a:r>
            <a:r>
              <a:rPr lang="sv-SE" sz="1600" dirty="0">
                <a:latin typeface="Book Antiqua" panose="02040602050305030304" pitchFamily="18" charset="0"/>
              </a:rPr>
              <a:t>leta en lång passning på B som går på djupet. </a:t>
            </a:r>
          </a:p>
          <a:p>
            <a:r>
              <a:rPr lang="sv-SE" sz="1600" dirty="0">
                <a:latin typeface="Book Antiqua" panose="02040602050305030304" pitchFamily="18" charset="0"/>
              </a:rPr>
              <a:t>Tänk på att anfallaren </a:t>
            </a:r>
            <a:r>
              <a:rPr lang="sv-SE" sz="1600" dirty="0" smtClean="0">
                <a:latin typeface="Book Antiqua" panose="02040602050305030304" pitchFamily="18" charset="0"/>
              </a:rPr>
              <a:t>ska </a:t>
            </a:r>
            <a:r>
              <a:rPr lang="sv-SE" sz="1600" dirty="0">
                <a:latin typeface="Book Antiqua" panose="02040602050305030304" pitchFamily="18" charset="0"/>
              </a:rPr>
              <a:t>springa för fullt och gå på ett snabbt avslut.  Försvararen </a:t>
            </a:r>
            <a:r>
              <a:rPr lang="sv-SE" sz="1600" dirty="0" smtClean="0">
                <a:latin typeface="Book Antiqua" panose="02040602050305030304" pitchFamily="18" charset="0"/>
              </a:rPr>
              <a:t>får </a:t>
            </a:r>
            <a:r>
              <a:rPr lang="sv-SE" sz="1600" dirty="0">
                <a:latin typeface="Book Antiqua" panose="02040602050305030304" pitchFamily="18" charset="0"/>
              </a:rPr>
              <a:t>störa passningen men </a:t>
            </a:r>
            <a:r>
              <a:rPr lang="sv-SE" sz="1600" dirty="0" smtClean="0">
                <a:latin typeface="Book Antiqua" panose="02040602050305030304" pitchFamily="18" charset="0"/>
              </a:rPr>
              <a:t>ska </a:t>
            </a:r>
            <a:r>
              <a:rPr lang="sv-SE" sz="1600" dirty="0">
                <a:latin typeface="Book Antiqua" panose="02040602050305030304" pitchFamily="18" charset="0"/>
              </a:rPr>
              <a:t>framförallt jobba hem för att störa avslutaren. Börja gärna utan försvare för att spelarna skall lära sig övningen.</a:t>
            </a:r>
          </a:p>
          <a:p>
            <a:endParaRPr lang="sv-SE" sz="1600" dirty="0">
              <a:latin typeface="Book Antiqua" panose="02040602050305030304" pitchFamily="18" charset="0"/>
            </a:endParaRPr>
          </a:p>
          <a:p>
            <a:r>
              <a:rPr lang="sv-SE" sz="1600" dirty="0">
                <a:latin typeface="Book Antiqua" panose="02040602050305030304" pitchFamily="18" charset="0"/>
              </a:rPr>
              <a:t>A blir försvarare, B går till A och försvararen ställer sig i led B</a:t>
            </a:r>
          </a:p>
          <a:p>
            <a:endParaRPr lang="sv-SE" sz="1600" dirty="0">
              <a:latin typeface="Book Antiqua" panose="02040602050305030304" pitchFamily="18" charset="0"/>
            </a:endParaRPr>
          </a:p>
          <a:p>
            <a:r>
              <a:rPr lang="sv-SE" sz="1600" dirty="0">
                <a:latin typeface="Book Antiqua" panose="02040602050305030304" pitchFamily="18" charset="0"/>
              </a:rPr>
              <a:t>I en kontring är det viktigt att det går fort. För många passningar och finter är exempel på sådant som drar ner farten.  Detta gör att en spelare kanske inte alltid kan kontra. Att värdera en kontring innebär att spelaren beslutar sig för om det är någon mening med att gå på kontring. Ex. om man är själv mot två spelare så är det kanske bättre att passa hem eller ta ner bollen till offensivt hörn.</a:t>
            </a:r>
          </a:p>
          <a:p>
            <a:pPr lvl="0"/>
            <a:endParaRPr lang="sv-SE" dirty="0">
              <a:solidFill>
                <a:schemeClr val="bg1">
                  <a:lumMod val="50000"/>
                </a:schemeClr>
              </a:solidFill>
              <a:latin typeface="Book Antiqua" panose="02040602050305030304" pitchFamily="18" charset="0"/>
            </a:endParaRPr>
          </a:p>
        </p:txBody>
      </p:sp>
      <p:sp>
        <p:nvSpPr>
          <p:cNvPr id="8" name="Likbent triangel 7"/>
          <p:cNvSpPr/>
          <p:nvPr/>
        </p:nvSpPr>
        <p:spPr>
          <a:xfrm>
            <a:off x="785786" y="150017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9" name="Bildobjekt 8" descr="Boll.png"/>
          <p:cNvPicPr>
            <a:picLocks noChangeAspect="1"/>
          </p:cNvPicPr>
          <p:nvPr/>
        </p:nvPicPr>
        <p:blipFill>
          <a:blip r:embed="rId4" cstate="print"/>
          <a:stretch>
            <a:fillRect/>
          </a:stretch>
        </p:blipFill>
        <p:spPr>
          <a:xfrm>
            <a:off x="1072497" y="1428736"/>
            <a:ext cx="60955" cy="85337"/>
          </a:xfrm>
          <a:prstGeom prst="rect">
            <a:avLst/>
          </a:prstGeom>
        </p:spPr>
      </p:pic>
      <p:sp>
        <p:nvSpPr>
          <p:cNvPr id="10" name="Multiplicera 9"/>
          <p:cNvSpPr/>
          <p:nvPr/>
        </p:nvSpPr>
        <p:spPr>
          <a:xfrm flipV="1">
            <a:off x="714348" y="18573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4071934" y="285749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2" name="Bildobjekt 11" descr="Boll.png"/>
          <p:cNvPicPr>
            <a:picLocks noChangeAspect="1"/>
          </p:cNvPicPr>
          <p:nvPr/>
        </p:nvPicPr>
        <p:blipFill>
          <a:blip r:embed="rId4" cstate="print"/>
          <a:stretch>
            <a:fillRect/>
          </a:stretch>
        </p:blipFill>
        <p:spPr>
          <a:xfrm>
            <a:off x="1072497" y="1571612"/>
            <a:ext cx="60955" cy="85337"/>
          </a:xfrm>
          <a:prstGeom prst="rect">
            <a:avLst/>
          </a:prstGeom>
        </p:spPr>
      </p:pic>
      <p:sp>
        <p:nvSpPr>
          <p:cNvPr id="13" name="Likbent triangel 12"/>
          <p:cNvSpPr/>
          <p:nvPr/>
        </p:nvSpPr>
        <p:spPr>
          <a:xfrm>
            <a:off x="3929058" y="307181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Ellips 13"/>
          <p:cNvSpPr/>
          <p:nvPr/>
        </p:nvSpPr>
        <p:spPr>
          <a:xfrm>
            <a:off x="1714480" y="314324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Multiplicera 14"/>
          <p:cNvSpPr/>
          <p:nvPr/>
        </p:nvSpPr>
        <p:spPr>
          <a:xfrm flipV="1">
            <a:off x="1000100" y="10001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857224"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7" name="Bildobjekt 16" descr="Boll.png"/>
          <p:cNvPicPr>
            <a:picLocks noChangeAspect="1"/>
          </p:cNvPicPr>
          <p:nvPr/>
        </p:nvPicPr>
        <p:blipFill>
          <a:blip r:embed="rId4" cstate="print"/>
          <a:stretch>
            <a:fillRect/>
          </a:stretch>
        </p:blipFill>
        <p:spPr>
          <a:xfrm>
            <a:off x="1224897" y="1581136"/>
            <a:ext cx="60955" cy="85337"/>
          </a:xfrm>
          <a:prstGeom prst="rect">
            <a:avLst/>
          </a:prstGeom>
        </p:spPr>
      </p:pic>
      <p:pic>
        <p:nvPicPr>
          <p:cNvPr id="18" name="Bildobjekt 17" descr="Boll.png"/>
          <p:cNvPicPr>
            <a:picLocks noChangeAspect="1"/>
          </p:cNvPicPr>
          <p:nvPr/>
        </p:nvPicPr>
        <p:blipFill>
          <a:blip r:embed="rId4" cstate="print"/>
          <a:stretch>
            <a:fillRect/>
          </a:stretch>
        </p:blipFill>
        <p:spPr>
          <a:xfrm>
            <a:off x="1142976" y="1428736"/>
            <a:ext cx="60955" cy="85337"/>
          </a:xfrm>
          <a:prstGeom prst="rect">
            <a:avLst/>
          </a:prstGeom>
        </p:spPr>
      </p:pic>
      <p:pic>
        <p:nvPicPr>
          <p:cNvPr id="19" name="Bildobjekt 18" descr="Boll.png"/>
          <p:cNvPicPr>
            <a:picLocks noChangeAspect="1"/>
          </p:cNvPicPr>
          <p:nvPr/>
        </p:nvPicPr>
        <p:blipFill>
          <a:blip r:embed="rId4" cstate="print"/>
          <a:stretch>
            <a:fillRect/>
          </a:stretch>
        </p:blipFill>
        <p:spPr>
          <a:xfrm>
            <a:off x="928662" y="2071678"/>
            <a:ext cx="60955" cy="85337"/>
          </a:xfrm>
          <a:prstGeom prst="rect">
            <a:avLst/>
          </a:prstGeom>
        </p:spPr>
      </p:pic>
      <p:pic>
        <p:nvPicPr>
          <p:cNvPr id="20" name="Bildobjekt 19" descr="Boll.png"/>
          <p:cNvPicPr>
            <a:picLocks noChangeAspect="1"/>
          </p:cNvPicPr>
          <p:nvPr/>
        </p:nvPicPr>
        <p:blipFill>
          <a:blip r:embed="rId4" cstate="print"/>
          <a:stretch>
            <a:fillRect/>
          </a:stretch>
        </p:blipFill>
        <p:spPr>
          <a:xfrm>
            <a:off x="1214414" y="1214422"/>
            <a:ext cx="60955" cy="85337"/>
          </a:xfrm>
          <a:prstGeom prst="rect">
            <a:avLst/>
          </a:prstGeom>
        </p:spPr>
      </p:pic>
      <p:sp>
        <p:nvSpPr>
          <p:cNvPr id="21" name="Multiplicera 20"/>
          <p:cNvSpPr/>
          <p:nvPr/>
        </p:nvSpPr>
        <p:spPr>
          <a:xfrm flipV="1">
            <a:off x="1142976" y="8572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Multiplicera 21"/>
          <p:cNvSpPr/>
          <p:nvPr/>
        </p:nvSpPr>
        <p:spPr>
          <a:xfrm flipV="1">
            <a:off x="4071934"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3" name="Multiplicera 22"/>
          <p:cNvSpPr/>
          <p:nvPr/>
        </p:nvSpPr>
        <p:spPr>
          <a:xfrm flipV="1">
            <a:off x="3929058"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4071934" y="26431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textruta 24"/>
          <p:cNvSpPr txBox="1"/>
          <p:nvPr/>
        </p:nvSpPr>
        <p:spPr>
          <a:xfrm>
            <a:off x="428596" y="1714488"/>
            <a:ext cx="324128" cy="369332"/>
          </a:xfrm>
          <a:prstGeom prst="rect">
            <a:avLst/>
          </a:prstGeom>
          <a:noFill/>
        </p:spPr>
        <p:txBody>
          <a:bodyPr wrap="none" rtlCol="0">
            <a:spAutoFit/>
          </a:bodyPr>
          <a:lstStyle/>
          <a:p>
            <a:r>
              <a:rPr lang="sv-SE" b="1" dirty="0"/>
              <a:t>A</a:t>
            </a:r>
          </a:p>
        </p:txBody>
      </p:sp>
      <p:sp>
        <p:nvSpPr>
          <p:cNvPr id="26" name="textruta 25"/>
          <p:cNvSpPr txBox="1"/>
          <p:nvPr/>
        </p:nvSpPr>
        <p:spPr>
          <a:xfrm>
            <a:off x="3714744" y="2786058"/>
            <a:ext cx="314510" cy="369332"/>
          </a:xfrm>
          <a:prstGeom prst="rect">
            <a:avLst/>
          </a:prstGeom>
          <a:noFill/>
        </p:spPr>
        <p:txBody>
          <a:bodyPr wrap="none" rtlCol="0">
            <a:spAutoFit/>
          </a:bodyPr>
          <a:lstStyle/>
          <a:p>
            <a:r>
              <a:rPr lang="sv-SE" b="1" dirty="0"/>
              <a:t>B</a:t>
            </a:r>
          </a:p>
        </p:txBody>
      </p:sp>
      <p:cxnSp>
        <p:nvCxnSpPr>
          <p:cNvPr id="27" name="Rak pil 26"/>
          <p:cNvCxnSpPr/>
          <p:nvPr/>
        </p:nvCxnSpPr>
        <p:spPr>
          <a:xfrm rot="10800000" flipV="1">
            <a:off x="2071670" y="3857628"/>
            <a:ext cx="1857388" cy="100013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8" name="Frihandsfigur 27"/>
          <p:cNvSpPr/>
          <p:nvPr/>
        </p:nvSpPr>
        <p:spPr>
          <a:xfrm>
            <a:off x="940158" y="1931831"/>
            <a:ext cx="489397" cy="264017"/>
          </a:xfrm>
          <a:custGeom>
            <a:avLst/>
            <a:gdLst>
              <a:gd name="connsiteX0" fmla="*/ 0 w 489397"/>
              <a:gd name="connsiteY0" fmla="*/ 90152 h 264017"/>
              <a:gd name="connsiteX1" fmla="*/ 244698 w 489397"/>
              <a:gd name="connsiteY1" fmla="*/ 25758 h 264017"/>
              <a:gd name="connsiteX2" fmla="*/ 283335 w 489397"/>
              <a:gd name="connsiteY2" fmla="*/ 244699 h 264017"/>
              <a:gd name="connsiteX3" fmla="*/ 489397 w 489397"/>
              <a:gd name="connsiteY3" fmla="*/ 141668 h 264017"/>
            </a:gdLst>
            <a:ahLst/>
            <a:cxnLst>
              <a:cxn ang="0">
                <a:pos x="connsiteX0" y="connsiteY0"/>
              </a:cxn>
              <a:cxn ang="0">
                <a:pos x="connsiteX1" y="connsiteY1"/>
              </a:cxn>
              <a:cxn ang="0">
                <a:pos x="connsiteX2" y="connsiteY2"/>
              </a:cxn>
              <a:cxn ang="0">
                <a:pos x="connsiteX3" y="connsiteY3"/>
              </a:cxn>
            </a:cxnLst>
            <a:rect l="l" t="t" r="r" b="b"/>
            <a:pathLst>
              <a:path w="489397" h="264017">
                <a:moveTo>
                  <a:pt x="0" y="90152"/>
                </a:moveTo>
                <a:cubicBezTo>
                  <a:pt x="98738" y="45076"/>
                  <a:pt x="197476" y="0"/>
                  <a:pt x="244698" y="25758"/>
                </a:cubicBezTo>
                <a:cubicBezTo>
                  <a:pt x="291920" y="51516"/>
                  <a:pt x="242552" y="225381"/>
                  <a:pt x="283335" y="244699"/>
                </a:cubicBezTo>
                <a:cubicBezTo>
                  <a:pt x="324118" y="264017"/>
                  <a:pt x="406757" y="202842"/>
                  <a:pt x="489397" y="141668"/>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9" name="Rak 28"/>
          <p:cNvCxnSpPr/>
          <p:nvPr/>
        </p:nvCxnSpPr>
        <p:spPr>
          <a:xfrm rot="5400000">
            <a:off x="1321571" y="232171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0" name="Rak 29"/>
          <p:cNvCxnSpPr/>
          <p:nvPr/>
        </p:nvCxnSpPr>
        <p:spPr>
          <a:xfrm rot="5400000">
            <a:off x="1321571" y="3107529"/>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1" name="Rak 30"/>
          <p:cNvCxnSpPr/>
          <p:nvPr/>
        </p:nvCxnSpPr>
        <p:spPr>
          <a:xfrm rot="5400000">
            <a:off x="1321571" y="3464719"/>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2" name="Rak 31"/>
          <p:cNvCxnSpPr/>
          <p:nvPr/>
        </p:nvCxnSpPr>
        <p:spPr>
          <a:xfrm rot="5400000">
            <a:off x="1321571" y="2750339"/>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3" name="Rak 32"/>
          <p:cNvCxnSpPr/>
          <p:nvPr/>
        </p:nvCxnSpPr>
        <p:spPr>
          <a:xfrm rot="5400000">
            <a:off x="1321571" y="3821909"/>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4" name="Rak 33"/>
          <p:cNvCxnSpPr/>
          <p:nvPr/>
        </p:nvCxnSpPr>
        <p:spPr>
          <a:xfrm rot="5400000">
            <a:off x="1321571" y="4179099"/>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5" name="Rak 34"/>
          <p:cNvCxnSpPr/>
          <p:nvPr/>
        </p:nvCxnSpPr>
        <p:spPr>
          <a:xfrm rot="5400000">
            <a:off x="1321571" y="4536289"/>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6" name="Rak 35"/>
          <p:cNvCxnSpPr/>
          <p:nvPr/>
        </p:nvCxnSpPr>
        <p:spPr>
          <a:xfrm rot="5400000">
            <a:off x="1393009" y="4822041"/>
            <a:ext cx="214314"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94727833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5" y="152245"/>
            <a:ext cx="5468215" cy="1325563"/>
          </a:xfrm>
        </p:spPr>
        <p:txBody>
          <a:bodyPr>
            <a:normAutofit/>
          </a:bodyPr>
          <a:lstStyle/>
          <a:p>
            <a:r>
              <a:rPr lang="sv-SE" sz="2800" dirty="0" smtClean="0">
                <a:solidFill>
                  <a:srgbClr val="990033"/>
                </a:solidFill>
                <a:latin typeface="Book Antiqua" panose="02040602050305030304" pitchFamily="18" charset="0"/>
              </a:rPr>
              <a:t>Syfte; Kontring 2-1</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6" y="1491749"/>
            <a:ext cx="5566642" cy="2092881"/>
          </a:xfrm>
          <a:prstGeom prst="rect">
            <a:avLst/>
          </a:prstGeom>
          <a:noFill/>
        </p:spPr>
        <p:txBody>
          <a:bodyPr wrap="square" rtlCol="0">
            <a:spAutoFit/>
          </a:bodyPr>
          <a:lstStyle/>
          <a:p>
            <a:r>
              <a:rPr lang="sv-SE" sz="1600" dirty="0">
                <a:latin typeface="Book Antiqua" panose="02040602050305030304" pitchFamily="18" charset="0"/>
              </a:rPr>
              <a:t>1. Försvaren </a:t>
            </a:r>
            <a:r>
              <a:rPr lang="sv-SE" sz="1600" dirty="0" smtClean="0">
                <a:latin typeface="Book Antiqua" panose="02040602050305030304" pitchFamily="18" charset="0"/>
              </a:rPr>
              <a:t>passar </a:t>
            </a:r>
            <a:r>
              <a:rPr lang="sv-SE" sz="1600" dirty="0">
                <a:latin typeface="Book Antiqua" panose="02040602050305030304" pitchFamily="18" charset="0"/>
              </a:rPr>
              <a:t>ner till A som snabbt spelar till B. </a:t>
            </a:r>
          </a:p>
          <a:p>
            <a:r>
              <a:rPr lang="sv-SE" sz="1600" dirty="0">
                <a:latin typeface="Book Antiqua" panose="02040602050305030304" pitchFamily="18" charset="0"/>
              </a:rPr>
              <a:t>B tar med sig bollen och kontrar tillsammans med A mot försvararen. </a:t>
            </a:r>
          </a:p>
          <a:p>
            <a:r>
              <a:rPr lang="sv-SE" sz="1600" dirty="0">
                <a:latin typeface="Book Antiqua" panose="02040602050305030304" pitchFamily="18" charset="0"/>
              </a:rPr>
              <a:t>Försvararen </a:t>
            </a:r>
            <a:r>
              <a:rPr lang="sv-SE" sz="1600" dirty="0" smtClean="0">
                <a:latin typeface="Book Antiqua" panose="02040602050305030304" pitchFamily="18" charset="0"/>
              </a:rPr>
              <a:t>ska </a:t>
            </a:r>
            <a:r>
              <a:rPr lang="sv-SE" sz="1600" dirty="0">
                <a:latin typeface="Book Antiqua" panose="02040602050305030304" pitchFamily="18" charset="0"/>
              </a:rPr>
              <a:t>skärma av passningsvägen så att målvakten bara har en spelare att fokusera på. Han/hon bör även ”stå upp” någorlunda. Dvs försvararen </a:t>
            </a:r>
            <a:r>
              <a:rPr lang="sv-SE" sz="1600" dirty="0" smtClean="0">
                <a:latin typeface="Book Antiqua" panose="02040602050305030304" pitchFamily="18" charset="0"/>
              </a:rPr>
              <a:t>ska </a:t>
            </a:r>
            <a:r>
              <a:rPr lang="sv-SE" sz="1600" dirty="0">
                <a:latin typeface="Book Antiqua" panose="02040602050305030304" pitchFamily="18" charset="0"/>
              </a:rPr>
              <a:t>inte springa ner till egen målvakt utan ”möta hotet”.</a:t>
            </a:r>
          </a:p>
          <a:p>
            <a:pPr lvl="0"/>
            <a:endParaRPr lang="sv-SE" dirty="0">
              <a:solidFill>
                <a:schemeClr val="bg1">
                  <a:lumMod val="50000"/>
                </a:schemeClr>
              </a:solidFill>
              <a:latin typeface="Book Antiqua" panose="02040602050305030304" pitchFamily="18" charset="0"/>
            </a:endParaRPr>
          </a:p>
        </p:txBody>
      </p:sp>
      <p:sp>
        <p:nvSpPr>
          <p:cNvPr id="8" name="Likbent triangel 7"/>
          <p:cNvSpPr/>
          <p:nvPr/>
        </p:nvSpPr>
        <p:spPr>
          <a:xfrm>
            <a:off x="2428860" y="207167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9" name="Bildobjekt 8" descr="Boll.png"/>
          <p:cNvPicPr>
            <a:picLocks noChangeAspect="1"/>
          </p:cNvPicPr>
          <p:nvPr/>
        </p:nvPicPr>
        <p:blipFill>
          <a:blip r:embed="rId4" cstate="print"/>
          <a:stretch>
            <a:fillRect/>
          </a:stretch>
        </p:blipFill>
        <p:spPr>
          <a:xfrm>
            <a:off x="714348" y="3071810"/>
            <a:ext cx="60955" cy="85337"/>
          </a:xfrm>
          <a:prstGeom prst="rect">
            <a:avLst/>
          </a:prstGeom>
        </p:spPr>
      </p:pic>
      <p:sp>
        <p:nvSpPr>
          <p:cNvPr id="10" name="Multiplicera 9"/>
          <p:cNvSpPr/>
          <p:nvPr/>
        </p:nvSpPr>
        <p:spPr>
          <a:xfrm flipV="1">
            <a:off x="2786050"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4071934" y="200024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2" name="Bildobjekt 11" descr="Boll.png"/>
          <p:cNvPicPr>
            <a:picLocks noChangeAspect="1"/>
          </p:cNvPicPr>
          <p:nvPr/>
        </p:nvPicPr>
        <p:blipFill>
          <a:blip r:embed="rId4" cstate="print"/>
          <a:stretch>
            <a:fillRect/>
          </a:stretch>
        </p:blipFill>
        <p:spPr>
          <a:xfrm>
            <a:off x="714348" y="3143248"/>
            <a:ext cx="60955" cy="85337"/>
          </a:xfrm>
          <a:prstGeom prst="rect">
            <a:avLst/>
          </a:prstGeom>
        </p:spPr>
      </p:pic>
      <p:sp>
        <p:nvSpPr>
          <p:cNvPr id="13" name="Likbent triangel 12"/>
          <p:cNvSpPr/>
          <p:nvPr/>
        </p:nvSpPr>
        <p:spPr>
          <a:xfrm>
            <a:off x="3929058"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Ellips 13"/>
          <p:cNvSpPr/>
          <p:nvPr/>
        </p:nvSpPr>
        <p:spPr>
          <a:xfrm>
            <a:off x="785786" y="335756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Ellips 14"/>
          <p:cNvSpPr/>
          <p:nvPr/>
        </p:nvSpPr>
        <p:spPr>
          <a:xfrm>
            <a:off x="2143108" y="378619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6" name="Bildobjekt 15" descr="Boll.png"/>
          <p:cNvPicPr>
            <a:picLocks noChangeAspect="1"/>
          </p:cNvPicPr>
          <p:nvPr/>
        </p:nvPicPr>
        <p:blipFill>
          <a:blip r:embed="rId4" cstate="print"/>
          <a:stretch>
            <a:fillRect/>
          </a:stretch>
        </p:blipFill>
        <p:spPr>
          <a:xfrm>
            <a:off x="642910" y="2857496"/>
            <a:ext cx="60955" cy="85337"/>
          </a:xfrm>
          <a:prstGeom prst="rect">
            <a:avLst/>
          </a:prstGeom>
        </p:spPr>
      </p:pic>
      <p:pic>
        <p:nvPicPr>
          <p:cNvPr id="17" name="Bildobjekt 16" descr="Boll.png"/>
          <p:cNvPicPr>
            <a:picLocks noChangeAspect="1"/>
          </p:cNvPicPr>
          <p:nvPr/>
        </p:nvPicPr>
        <p:blipFill>
          <a:blip r:embed="rId4" cstate="print"/>
          <a:stretch>
            <a:fillRect/>
          </a:stretch>
        </p:blipFill>
        <p:spPr>
          <a:xfrm>
            <a:off x="867707" y="3057911"/>
            <a:ext cx="60955" cy="85337"/>
          </a:xfrm>
          <a:prstGeom prst="rect">
            <a:avLst/>
          </a:prstGeom>
        </p:spPr>
      </p:pic>
      <p:pic>
        <p:nvPicPr>
          <p:cNvPr id="18" name="Bildobjekt 17" descr="Boll.png"/>
          <p:cNvPicPr>
            <a:picLocks noChangeAspect="1"/>
          </p:cNvPicPr>
          <p:nvPr/>
        </p:nvPicPr>
        <p:blipFill>
          <a:blip r:embed="rId4" cstate="print"/>
          <a:stretch>
            <a:fillRect/>
          </a:stretch>
        </p:blipFill>
        <p:spPr>
          <a:xfrm>
            <a:off x="785786" y="2928934"/>
            <a:ext cx="60955" cy="85337"/>
          </a:xfrm>
          <a:prstGeom prst="rect">
            <a:avLst/>
          </a:prstGeom>
        </p:spPr>
      </p:pic>
      <p:pic>
        <p:nvPicPr>
          <p:cNvPr id="19" name="Bildobjekt 18" descr="Boll.png"/>
          <p:cNvPicPr>
            <a:picLocks noChangeAspect="1"/>
          </p:cNvPicPr>
          <p:nvPr/>
        </p:nvPicPr>
        <p:blipFill>
          <a:blip r:embed="rId4" cstate="print"/>
          <a:stretch>
            <a:fillRect/>
          </a:stretch>
        </p:blipFill>
        <p:spPr>
          <a:xfrm>
            <a:off x="2285984" y="3643314"/>
            <a:ext cx="60955" cy="85337"/>
          </a:xfrm>
          <a:prstGeom prst="rect">
            <a:avLst/>
          </a:prstGeom>
        </p:spPr>
      </p:pic>
      <p:sp>
        <p:nvSpPr>
          <p:cNvPr id="20" name="Ellips 19"/>
          <p:cNvSpPr/>
          <p:nvPr/>
        </p:nvSpPr>
        <p:spPr>
          <a:xfrm>
            <a:off x="928662" y="314324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1" name="Ellips 20"/>
          <p:cNvSpPr/>
          <p:nvPr/>
        </p:nvSpPr>
        <p:spPr>
          <a:xfrm>
            <a:off x="571472" y="350043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2" name="Multiplicera 21"/>
          <p:cNvSpPr/>
          <p:nvPr/>
        </p:nvSpPr>
        <p:spPr>
          <a:xfrm flipV="1">
            <a:off x="2071670" y="18573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3" name="Multiplicera 22"/>
          <p:cNvSpPr/>
          <p:nvPr/>
        </p:nvSpPr>
        <p:spPr>
          <a:xfrm flipV="1">
            <a:off x="2285984" y="200024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4071934"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4071934" y="14287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4071934" y="9286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Multiplicera 26"/>
          <p:cNvSpPr/>
          <p:nvPr/>
        </p:nvSpPr>
        <p:spPr>
          <a:xfrm flipV="1">
            <a:off x="1857356" y="171448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28" name="Rak 28"/>
          <p:cNvCxnSpPr/>
          <p:nvPr/>
        </p:nvCxnSpPr>
        <p:spPr>
          <a:xfrm rot="5400000" flipH="1" flipV="1">
            <a:off x="2857488" y="3214686"/>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29" name="Rak 29"/>
          <p:cNvCxnSpPr/>
          <p:nvPr/>
        </p:nvCxnSpPr>
        <p:spPr>
          <a:xfrm rot="5400000" flipH="1" flipV="1">
            <a:off x="3071802" y="3000372"/>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30" name="Rak 30"/>
          <p:cNvCxnSpPr/>
          <p:nvPr/>
        </p:nvCxnSpPr>
        <p:spPr>
          <a:xfrm rot="5400000" flipH="1" flipV="1">
            <a:off x="3286116" y="2786058"/>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31" name="Rak 31"/>
          <p:cNvCxnSpPr/>
          <p:nvPr/>
        </p:nvCxnSpPr>
        <p:spPr>
          <a:xfrm rot="5400000" flipH="1" flipV="1">
            <a:off x="3500430" y="2571744"/>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32" name="Rak 32"/>
          <p:cNvCxnSpPr/>
          <p:nvPr/>
        </p:nvCxnSpPr>
        <p:spPr>
          <a:xfrm rot="5400000" flipH="1" flipV="1">
            <a:off x="3786182" y="2357430"/>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33" name="Rak 33"/>
          <p:cNvCxnSpPr/>
          <p:nvPr/>
        </p:nvCxnSpPr>
        <p:spPr>
          <a:xfrm rot="10800000" flipV="1">
            <a:off x="3786182" y="221455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34" name="Rak 34"/>
          <p:cNvCxnSpPr/>
          <p:nvPr/>
        </p:nvCxnSpPr>
        <p:spPr>
          <a:xfrm rot="10800000" flipV="1">
            <a:off x="3428992" y="2357430"/>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35" name="Rak 35"/>
          <p:cNvCxnSpPr/>
          <p:nvPr/>
        </p:nvCxnSpPr>
        <p:spPr>
          <a:xfrm rot="10800000" flipV="1">
            <a:off x="3071802" y="2500306"/>
            <a:ext cx="214314" cy="71438"/>
          </a:xfrm>
          <a:prstGeom prst="line">
            <a:avLst/>
          </a:prstGeom>
        </p:spPr>
        <p:style>
          <a:lnRef idx="1">
            <a:schemeClr val="dk1"/>
          </a:lnRef>
          <a:fillRef idx="0">
            <a:schemeClr val="dk1"/>
          </a:fillRef>
          <a:effectRef idx="0">
            <a:schemeClr val="dk1"/>
          </a:effectRef>
          <a:fontRef idx="minor">
            <a:schemeClr val="tx1"/>
          </a:fontRef>
        </p:style>
      </p:cxnSp>
      <p:sp>
        <p:nvSpPr>
          <p:cNvPr id="36" name="Frihandsfigur 35"/>
          <p:cNvSpPr/>
          <p:nvPr/>
        </p:nvSpPr>
        <p:spPr>
          <a:xfrm>
            <a:off x="2397617" y="2601532"/>
            <a:ext cx="358462" cy="502276"/>
          </a:xfrm>
          <a:custGeom>
            <a:avLst/>
            <a:gdLst>
              <a:gd name="connsiteX0" fmla="*/ 358462 w 358462"/>
              <a:gd name="connsiteY0" fmla="*/ 0 h 502276"/>
              <a:gd name="connsiteX1" fmla="*/ 88006 w 358462"/>
              <a:gd name="connsiteY1" fmla="*/ 193183 h 502276"/>
              <a:gd name="connsiteX2" fmla="*/ 268310 w 358462"/>
              <a:gd name="connsiteY2" fmla="*/ 347730 h 502276"/>
              <a:gd name="connsiteX3" fmla="*/ 23611 w 358462"/>
              <a:gd name="connsiteY3" fmla="*/ 425003 h 502276"/>
              <a:gd name="connsiteX4" fmla="*/ 126642 w 358462"/>
              <a:gd name="connsiteY4" fmla="*/ 502276 h 50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8462" h="502276">
                <a:moveTo>
                  <a:pt x="358462" y="0"/>
                </a:moveTo>
                <a:cubicBezTo>
                  <a:pt x="230746" y="67614"/>
                  <a:pt x="103031" y="135228"/>
                  <a:pt x="88006" y="193183"/>
                </a:cubicBezTo>
                <a:cubicBezTo>
                  <a:pt x="72981" y="251138"/>
                  <a:pt x="279043" y="309093"/>
                  <a:pt x="268310" y="347730"/>
                </a:cubicBezTo>
                <a:cubicBezTo>
                  <a:pt x="257578" y="386367"/>
                  <a:pt x="47222" y="399245"/>
                  <a:pt x="23611" y="425003"/>
                </a:cubicBezTo>
                <a:cubicBezTo>
                  <a:pt x="0" y="450761"/>
                  <a:pt x="63321" y="476518"/>
                  <a:pt x="126642" y="502276"/>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37" name="Rak 37"/>
          <p:cNvCxnSpPr/>
          <p:nvPr/>
        </p:nvCxnSpPr>
        <p:spPr>
          <a:xfrm rot="5400000" flipH="1" flipV="1">
            <a:off x="2357422" y="3643314"/>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38" name="Rak 38"/>
          <p:cNvCxnSpPr/>
          <p:nvPr/>
        </p:nvCxnSpPr>
        <p:spPr>
          <a:xfrm rot="5400000" flipH="1" flipV="1">
            <a:off x="2643174" y="3429000"/>
            <a:ext cx="142876" cy="142876"/>
          </a:xfrm>
          <a:prstGeom prst="line">
            <a:avLst/>
          </a:prstGeom>
        </p:spPr>
        <p:style>
          <a:lnRef idx="1">
            <a:schemeClr val="dk1"/>
          </a:lnRef>
          <a:fillRef idx="0">
            <a:schemeClr val="dk1"/>
          </a:fillRef>
          <a:effectRef idx="0">
            <a:schemeClr val="dk1"/>
          </a:effectRef>
          <a:fontRef idx="minor">
            <a:schemeClr val="tx1"/>
          </a:fontRef>
        </p:style>
      </p:cxnSp>
      <p:sp>
        <p:nvSpPr>
          <p:cNvPr id="39" name="textruta 29"/>
          <p:cNvSpPr txBox="1"/>
          <p:nvPr/>
        </p:nvSpPr>
        <p:spPr>
          <a:xfrm>
            <a:off x="4143372" y="1785926"/>
            <a:ext cx="309700" cy="338554"/>
          </a:xfrm>
          <a:prstGeom prst="rect">
            <a:avLst/>
          </a:prstGeom>
          <a:noFill/>
        </p:spPr>
        <p:txBody>
          <a:bodyPr wrap="none" rtlCol="0">
            <a:spAutoFit/>
          </a:bodyPr>
          <a:lstStyle/>
          <a:p>
            <a:r>
              <a:rPr lang="sv-SE" sz="1600" b="1" dirty="0"/>
              <a:t>A</a:t>
            </a:r>
          </a:p>
        </p:txBody>
      </p:sp>
      <p:sp>
        <p:nvSpPr>
          <p:cNvPr id="40" name="textruta 29"/>
          <p:cNvSpPr txBox="1"/>
          <p:nvPr/>
        </p:nvSpPr>
        <p:spPr>
          <a:xfrm>
            <a:off x="2414530" y="2143116"/>
            <a:ext cx="300082" cy="338554"/>
          </a:xfrm>
          <a:prstGeom prst="rect">
            <a:avLst/>
          </a:prstGeom>
          <a:noFill/>
        </p:spPr>
        <p:txBody>
          <a:bodyPr wrap="none" rtlCol="0">
            <a:spAutoFit/>
          </a:bodyPr>
          <a:lstStyle/>
          <a:p>
            <a:r>
              <a:rPr lang="sv-SE" sz="1600" b="1" dirty="0"/>
              <a:t>B</a:t>
            </a:r>
          </a:p>
        </p:txBody>
      </p:sp>
      <p:cxnSp>
        <p:nvCxnSpPr>
          <p:cNvPr id="41" name="Straight Arrow Connector 42"/>
          <p:cNvCxnSpPr/>
          <p:nvPr/>
        </p:nvCxnSpPr>
        <p:spPr>
          <a:xfrm rot="5400000">
            <a:off x="3464711" y="2536025"/>
            <a:ext cx="857256" cy="50006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11747405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5" y="152245"/>
            <a:ext cx="5468215" cy="1325563"/>
          </a:xfrm>
        </p:spPr>
        <p:txBody>
          <a:bodyPr>
            <a:normAutofit/>
          </a:bodyPr>
          <a:lstStyle/>
          <a:p>
            <a:r>
              <a:rPr lang="sv-SE" sz="2800" dirty="0" smtClean="0">
                <a:solidFill>
                  <a:srgbClr val="990033"/>
                </a:solidFill>
                <a:latin typeface="Book Antiqua" panose="02040602050305030304" pitchFamily="18" charset="0"/>
              </a:rPr>
              <a:t>Syfte; Kontring 3-2</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6" y="1431354"/>
            <a:ext cx="5566642" cy="2831544"/>
          </a:xfrm>
          <a:prstGeom prst="rect">
            <a:avLst/>
          </a:prstGeom>
          <a:noFill/>
        </p:spPr>
        <p:txBody>
          <a:bodyPr wrap="square" rtlCol="0">
            <a:spAutoFit/>
          </a:bodyPr>
          <a:lstStyle/>
          <a:p>
            <a:r>
              <a:rPr lang="sv-SE" sz="1600" dirty="0">
                <a:latin typeface="Book Antiqua" panose="02040602050305030304" pitchFamily="18" charset="0"/>
              </a:rPr>
              <a:t>1. A springer ner i fickan och får en passning från sitt eget led. Försvararen följer med upp men låter A ta emot bollen.  A kan nu slå en lång boll på C eller spela in till B. </a:t>
            </a:r>
          </a:p>
          <a:p>
            <a:endParaRPr lang="sv-SE" sz="1600" dirty="0">
              <a:latin typeface="Book Antiqua" panose="02040602050305030304" pitchFamily="18" charset="0"/>
            </a:endParaRPr>
          </a:p>
          <a:p>
            <a:r>
              <a:rPr lang="sv-SE" sz="1600" dirty="0">
                <a:latin typeface="Book Antiqua" panose="02040602050305030304" pitchFamily="18" charset="0"/>
              </a:rPr>
              <a:t>Om bollen går till B så skall A springa på en överlämning  eller längs sin egen kant.</a:t>
            </a:r>
          </a:p>
          <a:p>
            <a:endParaRPr lang="sv-SE" sz="1600" dirty="0">
              <a:latin typeface="Book Antiqua" panose="02040602050305030304" pitchFamily="18" charset="0"/>
            </a:endParaRPr>
          </a:p>
          <a:p>
            <a:r>
              <a:rPr lang="sv-SE" sz="1600" dirty="0">
                <a:latin typeface="Book Antiqua" panose="02040602050305030304" pitchFamily="18" charset="0"/>
              </a:rPr>
              <a:t>B har nu alternativen: gå för eget skott, passa C passa/överlämning till A.</a:t>
            </a:r>
          </a:p>
          <a:p>
            <a:endParaRPr lang="sv-SE" sz="1600" dirty="0">
              <a:latin typeface="Book Antiqua" panose="02040602050305030304" pitchFamily="18" charset="0"/>
            </a:endParaRPr>
          </a:p>
          <a:p>
            <a:pPr lvl="0"/>
            <a:endParaRPr lang="sv-SE" dirty="0">
              <a:solidFill>
                <a:schemeClr val="bg1">
                  <a:lumMod val="50000"/>
                </a:schemeClr>
              </a:solidFill>
              <a:latin typeface="Book Antiqua" panose="02040602050305030304" pitchFamily="18" charset="0"/>
            </a:endParaRPr>
          </a:p>
        </p:txBody>
      </p:sp>
      <p:pic>
        <p:nvPicPr>
          <p:cNvPr id="8" name="Bildobjekt 7" descr="Boll.png"/>
          <p:cNvPicPr>
            <a:picLocks noChangeAspect="1"/>
          </p:cNvPicPr>
          <p:nvPr/>
        </p:nvPicPr>
        <p:blipFill>
          <a:blip r:embed="rId4" cstate="print"/>
          <a:stretch>
            <a:fillRect/>
          </a:stretch>
        </p:blipFill>
        <p:spPr>
          <a:xfrm>
            <a:off x="928662" y="5000636"/>
            <a:ext cx="60955" cy="85337"/>
          </a:xfrm>
          <a:prstGeom prst="rect">
            <a:avLst/>
          </a:prstGeom>
        </p:spPr>
      </p:pic>
      <p:sp>
        <p:nvSpPr>
          <p:cNvPr id="9" name="Multiplicera 8"/>
          <p:cNvSpPr/>
          <p:nvPr/>
        </p:nvSpPr>
        <p:spPr>
          <a:xfrm flipV="1">
            <a:off x="785786" y="53578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Multiplicera 9"/>
          <p:cNvSpPr/>
          <p:nvPr/>
        </p:nvSpPr>
        <p:spPr>
          <a:xfrm flipV="1">
            <a:off x="4071934" y="42148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Ellips 10"/>
          <p:cNvSpPr/>
          <p:nvPr/>
        </p:nvSpPr>
        <p:spPr>
          <a:xfrm>
            <a:off x="3929058" y="100010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2" name="Ellips 11"/>
          <p:cNvSpPr/>
          <p:nvPr/>
        </p:nvSpPr>
        <p:spPr>
          <a:xfrm>
            <a:off x="857224" y="321468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3" name="Multiplicera 12"/>
          <p:cNvSpPr/>
          <p:nvPr/>
        </p:nvSpPr>
        <p:spPr>
          <a:xfrm flipV="1">
            <a:off x="714348" y="507207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642910" y="48577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Ellips 14"/>
          <p:cNvSpPr/>
          <p:nvPr/>
        </p:nvSpPr>
        <p:spPr>
          <a:xfrm>
            <a:off x="3000364" y="292893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Ellips 10"/>
          <p:cNvSpPr/>
          <p:nvPr/>
        </p:nvSpPr>
        <p:spPr>
          <a:xfrm>
            <a:off x="3643306" y="85723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7" name="Bildobjekt 7" descr="Boll.png"/>
          <p:cNvPicPr>
            <a:picLocks noChangeAspect="1"/>
          </p:cNvPicPr>
          <p:nvPr/>
        </p:nvPicPr>
        <p:blipFill>
          <a:blip r:embed="rId4" cstate="print"/>
          <a:stretch>
            <a:fillRect/>
          </a:stretch>
        </p:blipFill>
        <p:spPr>
          <a:xfrm>
            <a:off x="928662" y="5153036"/>
            <a:ext cx="60955" cy="85337"/>
          </a:xfrm>
          <a:prstGeom prst="rect">
            <a:avLst/>
          </a:prstGeom>
        </p:spPr>
      </p:pic>
      <p:pic>
        <p:nvPicPr>
          <p:cNvPr id="18" name="Bildobjekt 7" descr="Boll.png"/>
          <p:cNvPicPr>
            <a:picLocks noChangeAspect="1"/>
          </p:cNvPicPr>
          <p:nvPr/>
        </p:nvPicPr>
        <p:blipFill>
          <a:blip r:embed="rId4" cstate="print"/>
          <a:stretch>
            <a:fillRect/>
          </a:stretch>
        </p:blipFill>
        <p:spPr>
          <a:xfrm>
            <a:off x="1081062" y="5072074"/>
            <a:ext cx="60955" cy="85337"/>
          </a:xfrm>
          <a:prstGeom prst="rect">
            <a:avLst/>
          </a:prstGeom>
        </p:spPr>
      </p:pic>
      <p:pic>
        <p:nvPicPr>
          <p:cNvPr id="19" name="Bildobjekt 7" descr="Boll.png"/>
          <p:cNvPicPr>
            <a:picLocks noChangeAspect="1"/>
          </p:cNvPicPr>
          <p:nvPr/>
        </p:nvPicPr>
        <p:blipFill>
          <a:blip r:embed="rId4" cstate="print"/>
          <a:stretch>
            <a:fillRect/>
          </a:stretch>
        </p:blipFill>
        <p:spPr>
          <a:xfrm>
            <a:off x="1000100" y="5343927"/>
            <a:ext cx="60955" cy="85337"/>
          </a:xfrm>
          <a:prstGeom prst="rect">
            <a:avLst/>
          </a:prstGeom>
        </p:spPr>
      </p:pic>
      <p:pic>
        <p:nvPicPr>
          <p:cNvPr id="20" name="Bildobjekt 7" descr="Boll.png"/>
          <p:cNvPicPr>
            <a:picLocks noChangeAspect="1"/>
          </p:cNvPicPr>
          <p:nvPr/>
        </p:nvPicPr>
        <p:blipFill>
          <a:blip r:embed="rId4" cstate="print"/>
          <a:stretch>
            <a:fillRect/>
          </a:stretch>
        </p:blipFill>
        <p:spPr>
          <a:xfrm>
            <a:off x="1000100" y="5214950"/>
            <a:ext cx="60955" cy="85337"/>
          </a:xfrm>
          <a:prstGeom prst="rect">
            <a:avLst/>
          </a:prstGeom>
        </p:spPr>
      </p:pic>
      <p:pic>
        <p:nvPicPr>
          <p:cNvPr id="21" name="Bildobjekt 7" descr="Boll.png"/>
          <p:cNvPicPr>
            <a:picLocks noChangeAspect="1"/>
          </p:cNvPicPr>
          <p:nvPr/>
        </p:nvPicPr>
        <p:blipFill>
          <a:blip r:embed="rId4" cstate="print"/>
          <a:stretch>
            <a:fillRect/>
          </a:stretch>
        </p:blipFill>
        <p:spPr>
          <a:xfrm>
            <a:off x="1000100" y="5558241"/>
            <a:ext cx="60955" cy="85337"/>
          </a:xfrm>
          <a:prstGeom prst="rect">
            <a:avLst/>
          </a:prstGeom>
        </p:spPr>
      </p:pic>
      <p:sp>
        <p:nvSpPr>
          <p:cNvPr id="22" name="Multiplicera 9"/>
          <p:cNvSpPr/>
          <p:nvPr/>
        </p:nvSpPr>
        <p:spPr>
          <a:xfrm flipV="1">
            <a:off x="4071934" y="44291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3" name="Multiplicera 9"/>
          <p:cNvSpPr/>
          <p:nvPr/>
        </p:nvSpPr>
        <p:spPr>
          <a:xfrm flipV="1">
            <a:off x="4071934" y="46434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9"/>
          <p:cNvSpPr/>
          <p:nvPr/>
        </p:nvSpPr>
        <p:spPr>
          <a:xfrm flipV="1">
            <a:off x="3500430" y="350043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9"/>
          <p:cNvSpPr/>
          <p:nvPr/>
        </p:nvSpPr>
        <p:spPr>
          <a:xfrm flipV="1">
            <a:off x="2000232" y="40719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9"/>
          <p:cNvSpPr/>
          <p:nvPr/>
        </p:nvSpPr>
        <p:spPr>
          <a:xfrm flipV="1">
            <a:off x="2928926" y="45005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Multiplicera 9"/>
          <p:cNvSpPr/>
          <p:nvPr/>
        </p:nvSpPr>
        <p:spPr>
          <a:xfrm flipV="1">
            <a:off x="2786050"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8" name="Multiplicera 9"/>
          <p:cNvSpPr/>
          <p:nvPr/>
        </p:nvSpPr>
        <p:spPr>
          <a:xfrm flipV="1">
            <a:off x="3081326" y="46529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9" name="Multiplicera 13"/>
          <p:cNvSpPr/>
          <p:nvPr/>
        </p:nvSpPr>
        <p:spPr>
          <a:xfrm flipV="1">
            <a:off x="571472" y="357187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30" name="Straight Arrow Connector 37"/>
          <p:cNvCxnSpPr>
            <a:stCxn id="24" idx="3"/>
          </p:cNvCxnSpPr>
          <p:nvPr/>
        </p:nvCxnSpPr>
        <p:spPr>
          <a:xfrm rot="16200000" flipV="1">
            <a:off x="1947356" y="1981678"/>
            <a:ext cx="2086052" cy="11230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1" name="Straight Arrow Connector 38"/>
          <p:cNvCxnSpPr/>
          <p:nvPr/>
        </p:nvCxnSpPr>
        <p:spPr>
          <a:xfrm flipV="1">
            <a:off x="857224" y="3286124"/>
            <a:ext cx="1785950" cy="71438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2" name="Straight Arrow Connector 42"/>
          <p:cNvCxnSpPr/>
          <p:nvPr/>
        </p:nvCxnSpPr>
        <p:spPr>
          <a:xfrm rot="5400000" flipH="1" flipV="1">
            <a:off x="-178627" y="2750339"/>
            <a:ext cx="164307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 name="Straight Arrow Connector 44"/>
          <p:cNvCxnSpPr/>
          <p:nvPr/>
        </p:nvCxnSpPr>
        <p:spPr>
          <a:xfrm rot="16200000" flipV="1">
            <a:off x="964381" y="2964653"/>
            <a:ext cx="2143140"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4" name="Straight Arrow Connector 48"/>
          <p:cNvCxnSpPr/>
          <p:nvPr/>
        </p:nvCxnSpPr>
        <p:spPr>
          <a:xfrm rot="5400000">
            <a:off x="500034" y="4071942"/>
            <a:ext cx="28575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 name="Straight Connector 50"/>
          <p:cNvCxnSpPr/>
          <p:nvPr/>
        </p:nvCxnSpPr>
        <p:spPr>
          <a:xfrm>
            <a:off x="714348" y="4357694"/>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36" name="Straight Connector 51"/>
          <p:cNvCxnSpPr/>
          <p:nvPr/>
        </p:nvCxnSpPr>
        <p:spPr>
          <a:xfrm>
            <a:off x="1142976" y="4357694"/>
            <a:ext cx="214314" cy="1588"/>
          </a:xfrm>
          <a:prstGeom prst="line">
            <a:avLst/>
          </a:prstGeom>
        </p:spPr>
        <p:style>
          <a:lnRef idx="1">
            <a:schemeClr val="dk1"/>
          </a:lnRef>
          <a:fillRef idx="0">
            <a:schemeClr val="dk1"/>
          </a:fillRef>
          <a:effectRef idx="0">
            <a:schemeClr val="dk1"/>
          </a:effectRef>
          <a:fontRef idx="minor">
            <a:schemeClr val="tx1"/>
          </a:fontRef>
        </p:style>
      </p:cxnSp>
      <p:cxnSp>
        <p:nvCxnSpPr>
          <p:cNvPr id="37" name="Straight Connector 54"/>
          <p:cNvCxnSpPr/>
          <p:nvPr/>
        </p:nvCxnSpPr>
        <p:spPr>
          <a:xfrm>
            <a:off x="1428728" y="4357694"/>
            <a:ext cx="214314" cy="1588"/>
          </a:xfrm>
          <a:prstGeom prst="line">
            <a:avLst/>
          </a:prstGeom>
        </p:spPr>
        <p:style>
          <a:lnRef idx="1">
            <a:schemeClr val="dk1"/>
          </a:lnRef>
          <a:fillRef idx="0">
            <a:schemeClr val="dk1"/>
          </a:fillRef>
          <a:effectRef idx="0">
            <a:schemeClr val="dk1"/>
          </a:effectRef>
          <a:fontRef idx="minor">
            <a:schemeClr val="tx1"/>
          </a:fontRef>
        </p:style>
      </p:cxnSp>
      <p:cxnSp>
        <p:nvCxnSpPr>
          <p:cNvPr id="38" name="Straight Connector 55"/>
          <p:cNvCxnSpPr/>
          <p:nvPr/>
        </p:nvCxnSpPr>
        <p:spPr>
          <a:xfrm>
            <a:off x="1785918" y="4357694"/>
            <a:ext cx="214314" cy="1588"/>
          </a:xfrm>
          <a:prstGeom prst="line">
            <a:avLst/>
          </a:prstGeom>
        </p:spPr>
        <p:style>
          <a:lnRef idx="1">
            <a:schemeClr val="dk1"/>
          </a:lnRef>
          <a:fillRef idx="0">
            <a:schemeClr val="dk1"/>
          </a:fillRef>
          <a:effectRef idx="0">
            <a:schemeClr val="dk1"/>
          </a:effectRef>
          <a:fontRef idx="minor">
            <a:schemeClr val="tx1"/>
          </a:fontRef>
        </p:style>
      </p:cxnSp>
      <p:sp>
        <p:nvSpPr>
          <p:cNvPr id="39" name="textruta 29"/>
          <p:cNvSpPr txBox="1"/>
          <p:nvPr/>
        </p:nvSpPr>
        <p:spPr>
          <a:xfrm>
            <a:off x="3643306" y="3571876"/>
            <a:ext cx="293670" cy="338554"/>
          </a:xfrm>
          <a:prstGeom prst="rect">
            <a:avLst/>
          </a:prstGeom>
          <a:noFill/>
        </p:spPr>
        <p:txBody>
          <a:bodyPr wrap="none" rtlCol="0">
            <a:spAutoFit/>
          </a:bodyPr>
          <a:lstStyle/>
          <a:p>
            <a:r>
              <a:rPr lang="sv-SE" sz="1600" b="1" dirty="0"/>
              <a:t>C</a:t>
            </a:r>
          </a:p>
        </p:txBody>
      </p:sp>
      <p:sp>
        <p:nvSpPr>
          <p:cNvPr id="40" name="textruta 29"/>
          <p:cNvSpPr txBox="1"/>
          <p:nvPr/>
        </p:nvSpPr>
        <p:spPr>
          <a:xfrm>
            <a:off x="714348" y="3571876"/>
            <a:ext cx="309700" cy="338554"/>
          </a:xfrm>
          <a:prstGeom prst="rect">
            <a:avLst/>
          </a:prstGeom>
          <a:noFill/>
        </p:spPr>
        <p:txBody>
          <a:bodyPr wrap="none" rtlCol="0">
            <a:spAutoFit/>
          </a:bodyPr>
          <a:lstStyle/>
          <a:p>
            <a:r>
              <a:rPr lang="sv-SE" sz="1600" b="1" dirty="0"/>
              <a:t>A</a:t>
            </a:r>
          </a:p>
        </p:txBody>
      </p:sp>
      <p:sp>
        <p:nvSpPr>
          <p:cNvPr id="41" name="textruta 29"/>
          <p:cNvSpPr txBox="1"/>
          <p:nvPr/>
        </p:nvSpPr>
        <p:spPr>
          <a:xfrm>
            <a:off x="2143108" y="3929066"/>
            <a:ext cx="300082" cy="338554"/>
          </a:xfrm>
          <a:prstGeom prst="rect">
            <a:avLst/>
          </a:prstGeom>
          <a:noFill/>
        </p:spPr>
        <p:txBody>
          <a:bodyPr wrap="none" rtlCol="0">
            <a:spAutoFit/>
          </a:bodyPr>
          <a:lstStyle/>
          <a:p>
            <a:r>
              <a:rPr lang="sv-SE" sz="1600" b="1" dirty="0"/>
              <a:t>B</a:t>
            </a:r>
          </a:p>
        </p:txBody>
      </p:sp>
    </p:spTree>
    <p:extLst>
      <p:ext uri="{BB962C8B-B14F-4D97-AF65-F5344CB8AC3E}">
        <p14:creationId xmlns:p14="http://schemas.microsoft.com/office/powerpoint/2010/main" val="20205669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5" name="Rubrik 1"/>
          <p:cNvSpPr>
            <a:spLocks noGrp="1"/>
          </p:cNvSpPr>
          <p:nvPr>
            <p:ph type="title"/>
          </p:nvPr>
        </p:nvSpPr>
        <p:spPr>
          <a:xfrm>
            <a:off x="4733161" y="31735"/>
            <a:ext cx="3499660" cy="1325563"/>
          </a:xfrm>
        </p:spPr>
        <p:txBody>
          <a:bodyPr>
            <a:normAutofit/>
          </a:bodyPr>
          <a:lstStyle/>
          <a:p>
            <a:r>
              <a:rPr lang="sv-SE" sz="2800" dirty="0" smtClean="0">
                <a:solidFill>
                  <a:srgbClr val="990033"/>
                </a:solidFill>
                <a:latin typeface="Book Antiqua" panose="02040602050305030304" pitchFamily="18" charset="0"/>
              </a:rPr>
              <a:t>Syfte; Skott och pass</a:t>
            </a:r>
            <a:endParaRPr lang="sv-SE" sz="2800" dirty="0">
              <a:solidFill>
                <a:srgbClr val="990033"/>
              </a:solidFill>
            </a:endParaRPr>
          </a:p>
        </p:txBody>
      </p:sp>
      <p:pic>
        <p:nvPicPr>
          <p:cNvPr id="6" name="Bildobjekt 5"/>
          <p:cNvPicPr/>
          <p:nvPr/>
        </p:nvPicPr>
        <p:blipFill>
          <a:blip r:embed="rId3" cstate="print"/>
          <a:srcRect l="25695" t="8620" r="30082" b="28583"/>
          <a:stretch>
            <a:fillRect/>
          </a:stretch>
        </p:blipFill>
        <p:spPr bwMode="auto">
          <a:xfrm>
            <a:off x="285720" y="642918"/>
            <a:ext cx="4214842" cy="6000792"/>
          </a:xfrm>
          <a:prstGeom prst="rect">
            <a:avLst/>
          </a:prstGeom>
          <a:ln w="190500" cap="sq">
            <a:solidFill>
              <a:srgbClr val="000000"/>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8" name="textruta 7"/>
          <p:cNvSpPr txBox="1"/>
          <p:nvPr/>
        </p:nvSpPr>
        <p:spPr>
          <a:xfrm>
            <a:off x="4714876" y="1408708"/>
            <a:ext cx="5410026" cy="2308324"/>
          </a:xfrm>
          <a:prstGeom prst="rect">
            <a:avLst/>
          </a:prstGeom>
          <a:noFill/>
        </p:spPr>
        <p:txBody>
          <a:bodyPr wrap="square" rtlCol="0">
            <a:spAutoFit/>
          </a:bodyPr>
          <a:lstStyle/>
          <a:p>
            <a:pPr lvl="0"/>
            <a:r>
              <a:rPr lang="sv-SE" sz="1600" dirty="0">
                <a:solidFill>
                  <a:srgbClr val="000000"/>
                </a:solidFill>
                <a:latin typeface="Book Antiqua" panose="02040602050305030304" pitchFamily="18" charset="0"/>
              </a:rPr>
              <a:t>1. Spelarna står i en </a:t>
            </a:r>
            <a:r>
              <a:rPr lang="sv-SE" sz="1600" dirty="0" smtClean="0">
                <a:solidFill>
                  <a:srgbClr val="000000"/>
                </a:solidFill>
                <a:latin typeface="Book Antiqua" panose="02040602050305030304" pitchFamily="18" charset="0"/>
              </a:rPr>
              <a:t>halvmåne </a:t>
            </a:r>
            <a:r>
              <a:rPr lang="sv-SE" sz="1600" dirty="0">
                <a:solidFill>
                  <a:srgbClr val="000000"/>
                </a:solidFill>
                <a:latin typeface="Book Antiqua" panose="02040602050305030304" pitchFamily="18" charset="0"/>
              </a:rPr>
              <a:t>och skjuter mot </a:t>
            </a:r>
            <a:r>
              <a:rPr lang="sv-SE" sz="1600" dirty="0" smtClean="0">
                <a:solidFill>
                  <a:srgbClr val="000000"/>
                </a:solidFill>
                <a:latin typeface="Book Antiqua" panose="02040602050305030304" pitchFamily="18" charset="0"/>
              </a:rPr>
              <a:t>målvakten</a:t>
            </a:r>
            <a:r>
              <a:rPr lang="sv-SE" sz="1600" dirty="0">
                <a:solidFill>
                  <a:srgbClr val="000000"/>
                </a:solidFill>
                <a:latin typeface="Book Antiqua" panose="02040602050305030304" pitchFamily="18" charset="0"/>
              </a:rPr>
              <a:t>. Låt dem testa </a:t>
            </a:r>
            <a:r>
              <a:rPr lang="sv-SE" sz="1600" dirty="0" smtClean="0">
                <a:solidFill>
                  <a:srgbClr val="000000"/>
                </a:solidFill>
                <a:latin typeface="Book Antiqua" panose="02040602050305030304" pitchFamily="18" charset="0"/>
              </a:rPr>
              <a:t>slagskott</a:t>
            </a:r>
            <a:r>
              <a:rPr lang="sv-SE" sz="1600" dirty="0">
                <a:solidFill>
                  <a:srgbClr val="000000"/>
                </a:solidFill>
                <a:latin typeface="Book Antiqua" panose="02040602050305030304" pitchFamily="18" charset="0"/>
              </a:rPr>
              <a:t>, kombiskott, dragskott och handledsskott.</a:t>
            </a:r>
          </a:p>
          <a:p>
            <a:r>
              <a:rPr lang="sv-SE" sz="1600" dirty="0">
                <a:solidFill>
                  <a:srgbClr val="000000"/>
                </a:solidFill>
                <a:latin typeface="Book Antiqua" panose="02040602050305030304" pitchFamily="18" charset="0"/>
              </a:rPr>
              <a:t> </a:t>
            </a:r>
          </a:p>
          <a:p>
            <a:r>
              <a:rPr lang="sv-SE" sz="1600" dirty="0">
                <a:solidFill>
                  <a:srgbClr val="000000"/>
                </a:solidFill>
                <a:latin typeface="Book Antiqua" panose="02040602050305030304" pitchFamily="18" charset="0"/>
              </a:rPr>
              <a:t>Tänk på att både förklara och visa för spelarna. Låt dem prova att skjuta de olika skotten på flera sätt ex. ta i så mycket som möjligt, träffa bara bollen osv. Ta hjälp av andra tränare om du känner dig osäker på de olika sätten att skjuta </a:t>
            </a:r>
          </a:p>
        </p:txBody>
      </p:sp>
      <p:sp>
        <p:nvSpPr>
          <p:cNvPr id="9" name="textruta 8"/>
          <p:cNvSpPr txBox="1"/>
          <p:nvPr/>
        </p:nvSpPr>
        <p:spPr>
          <a:xfrm>
            <a:off x="4714876" y="4143380"/>
            <a:ext cx="4769946" cy="1815882"/>
          </a:xfrm>
          <a:prstGeom prst="rect">
            <a:avLst/>
          </a:prstGeom>
          <a:noFill/>
        </p:spPr>
        <p:txBody>
          <a:bodyPr wrap="square" rtlCol="0">
            <a:spAutoFit/>
          </a:bodyPr>
          <a:lstStyle/>
          <a:p>
            <a:pPr lvl="0"/>
            <a:r>
              <a:rPr lang="sv-SE" sz="1600" dirty="0">
                <a:solidFill>
                  <a:srgbClr val="000000"/>
                </a:solidFill>
                <a:latin typeface="Book Antiqua" panose="02040602050305030304" pitchFamily="18" charset="0"/>
              </a:rPr>
              <a:t>2. Spelarna står emot varandra och passar till varandra. Det är viktigt att man inte stressar fram övningarna. </a:t>
            </a:r>
          </a:p>
          <a:p>
            <a:r>
              <a:rPr lang="sv-SE" sz="1600" dirty="0">
                <a:solidFill>
                  <a:srgbClr val="000000"/>
                </a:solidFill>
                <a:latin typeface="Book Antiqua" panose="02040602050305030304" pitchFamily="18" charset="0"/>
              </a:rPr>
              <a:t>Ta det lugnt och börja med enkla övningarna innan ni tar in ex backhandpass.</a:t>
            </a:r>
          </a:p>
          <a:p>
            <a:endParaRPr lang="sv-SE" sz="1600" dirty="0">
              <a:solidFill>
                <a:srgbClr val="000000"/>
              </a:solidFill>
              <a:latin typeface="Book Antiqua" panose="02040602050305030304" pitchFamily="18" charset="0"/>
            </a:endParaRPr>
          </a:p>
          <a:p>
            <a:pPr lvl="0"/>
            <a:endParaRPr lang="sv-SE" sz="1600" dirty="0">
              <a:solidFill>
                <a:srgbClr val="000000"/>
              </a:solidFill>
              <a:latin typeface="Book Antiqua" panose="02040602050305030304" pitchFamily="18" charset="0"/>
            </a:endParaRPr>
          </a:p>
        </p:txBody>
      </p:sp>
      <p:sp>
        <p:nvSpPr>
          <p:cNvPr id="10" name="Ellips 9"/>
          <p:cNvSpPr/>
          <p:nvPr/>
        </p:nvSpPr>
        <p:spPr>
          <a:xfrm flipH="1">
            <a:off x="1785918" y="228599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Ellips 10"/>
          <p:cNvSpPr/>
          <p:nvPr/>
        </p:nvSpPr>
        <p:spPr>
          <a:xfrm flipH="1">
            <a:off x="1571604" y="200024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Ellips 11"/>
          <p:cNvSpPr/>
          <p:nvPr/>
        </p:nvSpPr>
        <p:spPr>
          <a:xfrm flipH="1">
            <a:off x="2428860" y="242886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Ellips 12"/>
          <p:cNvSpPr/>
          <p:nvPr/>
        </p:nvSpPr>
        <p:spPr>
          <a:xfrm flipH="1">
            <a:off x="2000232" y="235743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1285852"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Multiplicera 14"/>
          <p:cNvSpPr/>
          <p:nvPr/>
        </p:nvSpPr>
        <p:spPr>
          <a:xfrm flipV="1">
            <a:off x="1285852" y="200024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1571604" y="22145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Multiplicera 16"/>
          <p:cNvSpPr/>
          <p:nvPr/>
        </p:nvSpPr>
        <p:spPr>
          <a:xfrm flipV="1">
            <a:off x="1857356"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Multiplicera 17"/>
          <p:cNvSpPr/>
          <p:nvPr/>
        </p:nvSpPr>
        <p:spPr>
          <a:xfrm flipV="1">
            <a:off x="2214546"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Multiplicera 18"/>
          <p:cNvSpPr/>
          <p:nvPr/>
        </p:nvSpPr>
        <p:spPr>
          <a:xfrm flipV="1">
            <a:off x="2500298"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Multiplicera 19"/>
          <p:cNvSpPr/>
          <p:nvPr/>
        </p:nvSpPr>
        <p:spPr>
          <a:xfrm flipV="1">
            <a:off x="2714612"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1" name="Multiplicera 20"/>
          <p:cNvSpPr/>
          <p:nvPr/>
        </p:nvSpPr>
        <p:spPr>
          <a:xfrm flipV="1">
            <a:off x="3000364" y="22145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Multiplicera 21"/>
          <p:cNvSpPr/>
          <p:nvPr/>
        </p:nvSpPr>
        <p:spPr>
          <a:xfrm flipV="1">
            <a:off x="3286116" y="207167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3" name="Ellips 22"/>
          <p:cNvSpPr/>
          <p:nvPr/>
        </p:nvSpPr>
        <p:spPr>
          <a:xfrm flipH="1">
            <a:off x="2643174" y="242886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Ellips 23"/>
          <p:cNvSpPr/>
          <p:nvPr/>
        </p:nvSpPr>
        <p:spPr>
          <a:xfrm flipH="1">
            <a:off x="3000364" y="221455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Ellips 24"/>
          <p:cNvSpPr/>
          <p:nvPr/>
        </p:nvSpPr>
        <p:spPr>
          <a:xfrm flipH="1">
            <a:off x="2857488" y="235743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Ellips 25"/>
          <p:cNvSpPr/>
          <p:nvPr/>
        </p:nvSpPr>
        <p:spPr>
          <a:xfrm flipH="1">
            <a:off x="3214678" y="214311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Höger 79"/>
          <p:cNvSpPr/>
          <p:nvPr/>
        </p:nvSpPr>
        <p:spPr>
          <a:xfrm rot="18928379">
            <a:off x="1531107" y="1613957"/>
            <a:ext cx="428628" cy="285752"/>
          </a:xfrm>
          <a:prstGeom prst="rightArrow">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8" name="Höger 80"/>
          <p:cNvSpPr/>
          <p:nvPr/>
        </p:nvSpPr>
        <p:spPr>
          <a:xfrm rot="17950696">
            <a:off x="1729397" y="1899825"/>
            <a:ext cx="428628" cy="285752"/>
          </a:xfrm>
          <a:prstGeom prst="rightArrow">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9" name="Multiplicera 28"/>
          <p:cNvSpPr/>
          <p:nvPr/>
        </p:nvSpPr>
        <p:spPr>
          <a:xfrm flipV="1">
            <a:off x="3214678" y="392906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0" name="Multiplicera 29"/>
          <p:cNvSpPr/>
          <p:nvPr/>
        </p:nvSpPr>
        <p:spPr>
          <a:xfrm flipV="1">
            <a:off x="3214678" y="44291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1" name="Multiplicera 30"/>
          <p:cNvSpPr/>
          <p:nvPr/>
        </p:nvSpPr>
        <p:spPr>
          <a:xfrm flipV="1">
            <a:off x="1285852" y="44291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2" name="Multiplicera 31"/>
          <p:cNvSpPr/>
          <p:nvPr/>
        </p:nvSpPr>
        <p:spPr>
          <a:xfrm flipV="1">
            <a:off x="1285852" y="50006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Multiplicera 32"/>
          <p:cNvSpPr/>
          <p:nvPr/>
        </p:nvSpPr>
        <p:spPr>
          <a:xfrm flipV="1">
            <a:off x="3143240" y="50006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34" name="Rak 86"/>
          <p:cNvCxnSpPr/>
          <p:nvPr/>
        </p:nvCxnSpPr>
        <p:spPr>
          <a:xfrm>
            <a:off x="1571604" y="407194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5" name="Rak 87"/>
          <p:cNvCxnSpPr/>
          <p:nvPr/>
        </p:nvCxnSpPr>
        <p:spPr>
          <a:xfrm>
            <a:off x="1928794" y="407194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6" name="Rak 88"/>
          <p:cNvCxnSpPr/>
          <p:nvPr/>
        </p:nvCxnSpPr>
        <p:spPr>
          <a:xfrm>
            <a:off x="2285984" y="407194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7" name="Rak 89"/>
          <p:cNvCxnSpPr/>
          <p:nvPr/>
        </p:nvCxnSpPr>
        <p:spPr>
          <a:xfrm>
            <a:off x="2643174" y="407194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8" name="Rak 90"/>
          <p:cNvCxnSpPr/>
          <p:nvPr/>
        </p:nvCxnSpPr>
        <p:spPr>
          <a:xfrm>
            <a:off x="2928926" y="4572008"/>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9" name="Rak 91"/>
          <p:cNvCxnSpPr/>
          <p:nvPr/>
        </p:nvCxnSpPr>
        <p:spPr>
          <a:xfrm>
            <a:off x="1571604" y="4572008"/>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0" name="Rak 92"/>
          <p:cNvCxnSpPr/>
          <p:nvPr/>
        </p:nvCxnSpPr>
        <p:spPr>
          <a:xfrm>
            <a:off x="2214546" y="4572008"/>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1" name="Rak 93"/>
          <p:cNvCxnSpPr/>
          <p:nvPr/>
        </p:nvCxnSpPr>
        <p:spPr>
          <a:xfrm>
            <a:off x="1857356" y="4572008"/>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2" name="Rak 94"/>
          <p:cNvCxnSpPr/>
          <p:nvPr/>
        </p:nvCxnSpPr>
        <p:spPr>
          <a:xfrm>
            <a:off x="2928926" y="407194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3" name="Rak 95"/>
          <p:cNvCxnSpPr/>
          <p:nvPr/>
        </p:nvCxnSpPr>
        <p:spPr>
          <a:xfrm>
            <a:off x="2571736" y="4572008"/>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4" name="Rak 96"/>
          <p:cNvCxnSpPr/>
          <p:nvPr/>
        </p:nvCxnSpPr>
        <p:spPr>
          <a:xfrm>
            <a:off x="1928794" y="514351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5" name="Rak 97"/>
          <p:cNvCxnSpPr/>
          <p:nvPr/>
        </p:nvCxnSpPr>
        <p:spPr>
          <a:xfrm>
            <a:off x="2285984" y="514351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6" name="Rak 98"/>
          <p:cNvCxnSpPr/>
          <p:nvPr/>
        </p:nvCxnSpPr>
        <p:spPr>
          <a:xfrm>
            <a:off x="2571736" y="514351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7" name="Rak 99"/>
          <p:cNvCxnSpPr/>
          <p:nvPr/>
        </p:nvCxnSpPr>
        <p:spPr>
          <a:xfrm>
            <a:off x="1571604" y="514351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48" name="Rak 100"/>
          <p:cNvCxnSpPr/>
          <p:nvPr/>
        </p:nvCxnSpPr>
        <p:spPr>
          <a:xfrm>
            <a:off x="2928926" y="5143512"/>
            <a:ext cx="214314" cy="0"/>
          </a:xfrm>
          <a:prstGeom prst="line">
            <a:avLst/>
          </a:prstGeom>
        </p:spPr>
        <p:style>
          <a:lnRef idx="1">
            <a:schemeClr val="dk1"/>
          </a:lnRef>
          <a:fillRef idx="0">
            <a:schemeClr val="dk1"/>
          </a:fillRef>
          <a:effectRef idx="0">
            <a:schemeClr val="dk1"/>
          </a:effectRef>
          <a:fontRef idx="minor">
            <a:schemeClr val="tx1"/>
          </a:fontRef>
        </p:style>
      </p:cxnSp>
      <p:sp>
        <p:nvSpPr>
          <p:cNvPr id="49" name="Ellips 48"/>
          <p:cNvSpPr/>
          <p:nvPr/>
        </p:nvSpPr>
        <p:spPr>
          <a:xfrm flipH="1">
            <a:off x="1500166" y="400050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0" name="Ellips 49"/>
          <p:cNvSpPr/>
          <p:nvPr/>
        </p:nvSpPr>
        <p:spPr>
          <a:xfrm flipH="1">
            <a:off x="1500166" y="457200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1" name="Ellips 50"/>
          <p:cNvSpPr/>
          <p:nvPr/>
        </p:nvSpPr>
        <p:spPr>
          <a:xfrm flipH="1">
            <a:off x="1500166" y="5143512"/>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99545419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5" y="152245"/>
            <a:ext cx="5468215" cy="1325563"/>
          </a:xfrm>
        </p:spPr>
        <p:txBody>
          <a:bodyPr>
            <a:normAutofit/>
          </a:bodyPr>
          <a:lstStyle/>
          <a:p>
            <a:r>
              <a:rPr lang="sv-SE" sz="2800" dirty="0" smtClean="0">
                <a:solidFill>
                  <a:srgbClr val="990033"/>
                </a:solidFill>
                <a:latin typeface="Book Antiqua" panose="02040602050305030304" pitchFamily="18" charset="0"/>
              </a:rPr>
              <a:t>Syfte; Boxplay 2-1-1</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5" y="1442968"/>
            <a:ext cx="5566643" cy="3077766"/>
          </a:xfrm>
          <a:prstGeom prst="rect">
            <a:avLst/>
          </a:prstGeom>
          <a:noFill/>
        </p:spPr>
        <p:txBody>
          <a:bodyPr wrap="square" rtlCol="0">
            <a:spAutoFit/>
          </a:bodyPr>
          <a:lstStyle/>
          <a:p>
            <a:r>
              <a:rPr lang="sv-SE" sz="1600" dirty="0">
                <a:latin typeface="Book Antiqua" panose="02040602050305030304" pitchFamily="18" charset="0"/>
              </a:rPr>
              <a:t>1. De två backar täcker skott på sin sida hela tiden. Här kommer man överens om målvakten skall täcka första eller andra stolpen. De </a:t>
            </a:r>
            <a:r>
              <a:rPr lang="sv-SE" sz="1600" dirty="0" smtClean="0">
                <a:latin typeface="Book Antiqua" panose="02040602050305030304" pitchFamily="18" charset="0"/>
              </a:rPr>
              <a:t>ska </a:t>
            </a:r>
            <a:r>
              <a:rPr lang="sv-SE" sz="1600" dirty="0">
                <a:latin typeface="Book Antiqua" panose="02040602050305030304" pitchFamily="18" charset="0"/>
              </a:rPr>
              <a:t>även hålla koll på spelare framför målet.</a:t>
            </a:r>
          </a:p>
          <a:p>
            <a:r>
              <a:rPr lang="sv-SE" sz="1600" dirty="0">
                <a:latin typeface="Book Antiqua" panose="02040602050305030304" pitchFamily="18" charset="0"/>
              </a:rPr>
              <a:t>Mittfältaren har till uppgift att täcka slottet och hjälpa spetsen i hans/hennes press. </a:t>
            </a:r>
          </a:p>
          <a:p>
            <a:r>
              <a:rPr lang="sv-SE" sz="1600" dirty="0">
                <a:latin typeface="Book Antiqua" panose="02040602050305030304" pitchFamily="18" charset="0"/>
              </a:rPr>
              <a:t>Spetsen täcker diagonalen och sätter press på bollföraren. </a:t>
            </a:r>
          </a:p>
          <a:p>
            <a:endParaRPr lang="sv-SE" sz="1600" dirty="0">
              <a:latin typeface="Book Antiqua" panose="02040602050305030304" pitchFamily="18" charset="0"/>
            </a:endParaRPr>
          </a:p>
          <a:p>
            <a:r>
              <a:rPr lang="sv-SE" sz="1600" dirty="0">
                <a:latin typeface="Book Antiqua" panose="02040602050305030304" pitchFamily="18" charset="0"/>
              </a:rPr>
              <a:t>Om bollen går ner i ett hörn så faller mittfältaren och spetsen ner i banan och backen på den sidan tar ett kliv ut.</a:t>
            </a:r>
          </a:p>
          <a:p>
            <a:endParaRPr lang="sv-SE" sz="1600" dirty="0">
              <a:latin typeface="Book Antiqua" panose="02040602050305030304" pitchFamily="18" charset="0"/>
            </a:endParaRPr>
          </a:p>
          <a:p>
            <a:pPr lvl="0"/>
            <a:endParaRPr lang="sv-SE" dirty="0">
              <a:solidFill>
                <a:schemeClr val="bg1">
                  <a:lumMod val="50000"/>
                </a:schemeClr>
              </a:solidFill>
              <a:latin typeface="Book Antiqua" panose="02040602050305030304" pitchFamily="18" charset="0"/>
            </a:endParaRPr>
          </a:p>
        </p:txBody>
      </p:sp>
      <p:pic>
        <p:nvPicPr>
          <p:cNvPr id="8" name="Bildobjekt 7" descr="Boll.png"/>
          <p:cNvPicPr>
            <a:picLocks noChangeAspect="1"/>
          </p:cNvPicPr>
          <p:nvPr/>
        </p:nvPicPr>
        <p:blipFill>
          <a:blip r:embed="rId4" cstate="print"/>
          <a:stretch>
            <a:fillRect/>
          </a:stretch>
        </p:blipFill>
        <p:spPr>
          <a:xfrm>
            <a:off x="2428860" y="3857628"/>
            <a:ext cx="60955" cy="85337"/>
          </a:xfrm>
          <a:prstGeom prst="rect">
            <a:avLst/>
          </a:prstGeom>
        </p:spPr>
      </p:pic>
      <p:sp>
        <p:nvSpPr>
          <p:cNvPr id="9" name="Multiplicera 8"/>
          <p:cNvSpPr/>
          <p:nvPr/>
        </p:nvSpPr>
        <p:spPr>
          <a:xfrm flipV="1">
            <a:off x="1928794" y="54292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Multiplicera 9"/>
          <p:cNvSpPr/>
          <p:nvPr/>
        </p:nvSpPr>
        <p:spPr>
          <a:xfrm flipV="1">
            <a:off x="2786050" y="54292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Ellips 10"/>
          <p:cNvSpPr/>
          <p:nvPr/>
        </p:nvSpPr>
        <p:spPr>
          <a:xfrm>
            <a:off x="857224" y="435769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2" name="Ellips 11"/>
          <p:cNvSpPr/>
          <p:nvPr/>
        </p:nvSpPr>
        <p:spPr>
          <a:xfrm>
            <a:off x="2428860" y="357187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3" name="Multiplicera 12"/>
          <p:cNvSpPr/>
          <p:nvPr/>
        </p:nvSpPr>
        <p:spPr>
          <a:xfrm flipV="1">
            <a:off x="2214546" y="48577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2214546"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Ellips 14"/>
          <p:cNvSpPr/>
          <p:nvPr/>
        </p:nvSpPr>
        <p:spPr>
          <a:xfrm>
            <a:off x="2000232" y="485776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Ellips 15"/>
          <p:cNvSpPr/>
          <p:nvPr/>
        </p:nvSpPr>
        <p:spPr>
          <a:xfrm>
            <a:off x="2643174" y="528638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Ellips 16"/>
          <p:cNvSpPr/>
          <p:nvPr/>
        </p:nvSpPr>
        <p:spPr>
          <a:xfrm>
            <a:off x="4000496" y="464344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18" name="Rak pil 17"/>
          <p:cNvCxnSpPr/>
          <p:nvPr/>
        </p:nvCxnSpPr>
        <p:spPr>
          <a:xfrm rot="5400000" flipH="1" flipV="1">
            <a:off x="2143108" y="4071942"/>
            <a:ext cx="214314" cy="71438"/>
          </a:xfrm>
          <a:prstGeom prst="straightConnector1">
            <a:avLst/>
          </a:prstGeom>
          <a:ln>
            <a:solidFill>
              <a:schemeClr val="tx1"/>
            </a:solidFill>
            <a:tailEnd type="arrow"/>
          </a:ln>
        </p:spPr>
        <p:style>
          <a:lnRef idx="1">
            <a:schemeClr val="dk1"/>
          </a:lnRef>
          <a:fillRef idx="0">
            <a:schemeClr val="dk1"/>
          </a:fillRef>
          <a:effectRef idx="0">
            <a:schemeClr val="dk1"/>
          </a:effectRef>
          <a:fontRef idx="minor">
            <a:schemeClr val="tx1"/>
          </a:fontRef>
        </p:style>
      </p:cxnSp>
      <p:cxnSp>
        <p:nvCxnSpPr>
          <p:cNvPr id="19" name="Rak pil 18"/>
          <p:cNvCxnSpPr/>
          <p:nvPr/>
        </p:nvCxnSpPr>
        <p:spPr>
          <a:xfrm rot="10800000">
            <a:off x="1500166" y="4500570"/>
            <a:ext cx="571504" cy="1588"/>
          </a:xfrm>
          <a:prstGeom prst="straightConnector1">
            <a:avLst/>
          </a:prstGeom>
          <a:ln>
            <a:solidFill>
              <a:schemeClr val="tx1"/>
            </a:solidFill>
            <a:tailEnd type="arrow"/>
          </a:ln>
        </p:spPr>
        <p:style>
          <a:lnRef idx="1">
            <a:schemeClr val="dk1"/>
          </a:lnRef>
          <a:fillRef idx="0">
            <a:schemeClr val="dk1"/>
          </a:fillRef>
          <a:effectRef idx="0">
            <a:schemeClr val="dk1"/>
          </a:effectRef>
          <a:fontRef idx="minor">
            <a:schemeClr val="tx1"/>
          </a:fontRef>
        </p:style>
      </p:cxnSp>
      <p:cxnSp>
        <p:nvCxnSpPr>
          <p:cNvPr id="20" name="Rak pil 19"/>
          <p:cNvCxnSpPr/>
          <p:nvPr/>
        </p:nvCxnSpPr>
        <p:spPr>
          <a:xfrm>
            <a:off x="2571736" y="4357694"/>
            <a:ext cx="1071570" cy="142876"/>
          </a:xfrm>
          <a:prstGeom prst="straightConnector1">
            <a:avLst/>
          </a:prstGeom>
          <a:ln>
            <a:solidFill>
              <a:schemeClr val="tx1"/>
            </a:solidFill>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85746786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textruta 2"/>
          <p:cNvSpPr txBox="1"/>
          <p:nvPr/>
        </p:nvSpPr>
        <p:spPr>
          <a:xfrm>
            <a:off x="369411" y="363915"/>
            <a:ext cx="9912108" cy="5262979"/>
          </a:xfrm>
          <a:prstGeom prst="rect">
            <a:avLst/>
          </a:prstGeom>
          <a:noFill/>
        </p:spPr>
        <p:txBody>
          <a:bodyPr wrap="square" rtlCol="0">
            <a:spAutoFit/>
          </a:bodyPr>
          <a:lstStyle/>
          <a:p>
            <a:endParaRPr lang="sv-SE" sz="1600" b="1" dirty="0">
              <a:latin typeface="Book Antiqua" panose="02040602050305030304" pitchFamily="18" charset="0"/>
            </a:endParaRPr>
          </a:p>
          <a:p>
            <a:r>
              <a:rPr lang="sv-SE" sz="1600" b="1" dirty="0" smtClean="0">
                <a:latin typeface="Book Antiqua" panose="02040602050305030304" pitchFamily="18" charset="0"/>
              </a:rPr>
              <a:t>15 </a:t>
            </a:r>
            <a:r>
              <a:rPr lang="sv-SE" sz="1600" b="1" dirty="0">
                <a:latin typeface="Book Antiqua" panose="02040602050305030304" pitchFamily="18" charset="0"/>
              </a:rPr>
              <a:t>år</a:t>
            </a:r>
          </a:p>
          <a:p>
            <a:r>
              <a:rPr lang="sv-SE" sz="1600" b="1" dirty="0">
                <a:latin typeface="Book Antiqua" panose="02040602050305030304" pitchFamily="18" charset="0"/>
              </a:rPr>
              <a:t> </a:t>
            </a:r>
          </a:p>
          <a:p>
            <a:r>
              <a:rPr lang="sv-SE" sz="1600" b="1" u="sng" dirty="0">
                <a:latin typeface="Book Antiqua" panose="02040602050305030304" pitchFamily="18" charset="0"/>
              </a:rPr>
              <a:t>Du som ledare:</a:t>
            </a:r>
            <a:endParaRPr lang="sv-SE" sz="1600" b="1" dirty="0">
              <a:latin typeface="Book Antiqua" panose="02040602050305030304" pitchFamily="18" charset="0"/>
            </a:endParaRPr>
          </a:p>
          <a:p>
            <a:r>
              <a:rPr lang="sv-SE" sz="1600" dirty="0">
                <a:latin typeface="Book Antiqua" panose="02040602050305030304" pitchFamily="18" charset="0"/>
              </a:rPr>
              <a:t>Som ledare så bör du i fortsättningen agera på ett sätt som passar gruppen. Givetvis </a:t>
            </a:r>
            <a:r>
              <a:rPr lang="sv-SE" sz="1600" dirty="0" smtClean="0">
                <a:latin typeface="Book Antiqua" panose="02040602050305030304" pitchFamily="18" charset="0"/>
              </a:rPr>
              <a:t>ska </a:t>
            </a:r>
            <a:r>
              <a:rPr lang="sv-SE" sz="1600" dirty="0">
                <a:latin typeface="Book Antiqua" panose="02040602050305030304" pitchFamily="18" charset="0"/>
              </a:rPr>
              <a:t>du även </a:t>
            </a:r>
            <a:r>
              <a:rPr lang="sv-SE" sz="1600" dirty="0" smtClean="0">
                <a:latin typeface="Book Antiqua" panose="02040602050305030304" pitchFamily="18" charset="0"/>
              </a:rPr>
              <a:t>ha </a:t>
            </a:r>
            <a:r>
              <a:rPr lang="sv-SE" sz="1600" dirty="0">
                <a:latin typeface="Book Antiqua" panose="02040602050305030304" pitchFamily="18" charset="0"/>
              </a:rPr>
              <a:t>gjort det tidigare. Skillnaden är dock att du nu arbetar med vuxna barn. </a:t>
            </a:r>
            <a:r>
              <a:rPr lang="sv-SE" sz="1600" dirty="0" err="1">
                <a:latin typeface="Book Antiqua" panose="02040602050305030304" pitchFamily="18" charset="0"/>
              </a:rPr>
              <a:t>Dvs</a:t>
            </a:r>
            <a:r>
              <a:rPr lang="sv-SE" sz="1600" dirty="0">
                <a:latin typeface="Book Antiqua" panose="02040602050305030304" pitchFamily="18" charset="0"/>
              </a:rPr>
              <a:t> de är tillräckligt gamla för att ses som vuxna men är fortfarande barn. Det är enorma skillnader i hur spelarna agerar från gång till gång. </a:t>
            </a:r>
          </a:p>
          <a:p>
            <a:r>
              <a:rPr lang="sv-SE" sz="1600" dirty="0">
                <a:latin typeface="Book Antiqua" panose="02040602050305030304" pitchFamily="18" charset="0"/>
              </a:rPr>
              <a:t> </a:t>
            </a:r>
          </a:p>
          <a:p>
            <a:r>
              <a:rPr lang="sv-SE" sz="1600" b="1" u="sng" dirty="0">
                <a:latin typeface="Book Antiqua" panose="02040602050305030304" pitchFamily="18" charset="0"/>
              </a:rPr>
              <a:t>Viktiga träningsmoment:</a:t>
            </a:r>
            <a:endParaRPr lang="sv-SE" sz="1600" b="1" dirty="0">
              <a:latin typeface="Book Antiqua" panose="02040602050305030304" pitchFamily="18" charset="0"/>
            </a:endParaRPr>
          </a:p>
          <a:p>
            <a:pPr lvl="0"/>
            <a:r>
              <a:rPr lang="sv-SE" sz="1600" dirty="0">
                <a:latin typeface="Book Antiqua" panose="02040602050305030304" pitchFamily="18" charset="0"/>
              </a:rPr>
              <a:t>Taktik</a:t>
            </a:r>
          </a:p>
          <a:p>
            <a:pPr lvl="0"/>
            <a:r>
              <a:rPr lang="sv-SE" sz="1600" dirty="0">
                <a:latin typeface="Book Antiqua" panose="02040602050305030304" pitchFamily="18" charset="0"/>
              </a:rPr>
              <a:t>Direktskott/pass i rörelse</a:t>
            </a:r>
          </a:p>
          <a:p>
            <a:pPr lvl="0"/>
            <a:r>
              <a:rPr lang="sv-SE" sz="1600" dirty="0">
                <a:latin typeface="Book Antiqua" panose="02040602050305030304" pitchFamily="18" charset="0"/>
              </a:rPr>
              <a:t>Uppvärmning och nedvarvning</a:t>
            </a:r>
          </a:p>
          <a:p>
            <a:pPr lvl="0"/>
            <a:r>
              <a:rPr lang="sv-SE" sz="1600" dirty="0" err="1">
                <a:latin typeface="Book Antiqua" panose="02040602050305030304" pitchFamily="18" charset="0"/>
              </a:rPr>
              <a:t>Fys</a:t>
            </a:r>
            <a:endParaRPr lang="sv-SE" sz="1600" dirty="0">
              <a:latin typeface="Book Antiqua" panose="02040602050305030304" pitchFamily="18" charset="0"/>
            </a:endParaRPr>
          </a:p>
          <a:p>
            <a:r>
              <a:rPr lang="sv-SE" sz="1600" dirty="0">
                <a:latin typeface="Book Antiqua" panose="02040602050305030304" pitchFamily="18" charset="0"/>
              </a:rPr>
              <a:t> </a:t>
            </a:r>
          </a:p>
          <a:p>
            <a:r>
              <a:rPr lang="sv-SE" sz="1600" b="1" u="sng" dirty="0" err="1">
                <a:latin typeface="Book Antiqua" panose="02040602050305030304" pitchFamily="18" charset="0"/>
              </a:rPr>
              <a:t>Fys</a:t>
            </a:r>
            <a:r>
              <a:rPr lang="sv-SE" sz="1600" b="1" dirty="0">
                <a:latin typeface="Book Antiqua" panose="02040602050305030304" pitchFamily="18" charset="0"/>
              </a:rPr>
              <a:t>:</a:t>
            </a:r>
          </a:p>
          <a:p>
            <a:pPr lvl="0"/>
            <a:r>
              <a:rPr lang="sv-SE" sz="1600" dirty="0">
                <a:latin typeface="Book Antiqua" panose="02040602050305030304" pitchFamily="18" charset="0"/>
              </a:rPr>
              <a:t>Rumsorientering</a:t>
            </a:r>
          </a:p>
          <a:p>
            <a:pPr lvl="0"/>
            <a:r>
              <a:rPr lang="sv-SE" sz="1600" dirty="0">
                <a:latin typeface="Book Antiqua" panose="02040602050305030304" pitchFamily="18" charset="0"/>
              </a:rPr>
              <a:t>Snabbhet</a:t>
            </a:r>
          </a:p>
          <a:p>
            <a:pPr lvl="0"/>
            <a:r>
              <a:rPr lang="sv-SE" sz="1600" dirty="0">
                <a:latin typeface="Book Antiqua" panose="02040602050305030304" pitchFamily="18" charset="0"/>
              </a:rPr>
              <a:t>Styrka</a:t>
            </a:r>
          </a:p>
          <a:p>
            <a:r>
              <a:rPr lang="sv-SE" sz="1600" dirty="0">
                <a:latin typeface="Book Antiqua" panose="02040602050305030304" pitchFamily="18" charset="0"/>
              </a:rPr>
              <a:t> </a:t>
            </a:r>
          </a:p>
          <a:p>
            <a:r>
              <a:rPr lang="sv-SE" sz="1600" b="1" u="sng" dirty="0" smtClean="0">
                <a:latin typeface="Book Antiqua" panose="02040602050305030304" pitchFamily="18" charset="0"/>
              </a:rPr>
              <a:t>Uppvärmning </a:t>
            </a:r>
            <a:r>
              <a:rPr lang="sv-SE" sz="1600" b="1" u="sng" dirty="0">
                <a:latin typeface="Book Antiqua" panose="02040602050305030304" pitchFamily="18" charset="0"/>
              </a:rPr>
              <a:t>&amp; </a:t>
            </a:r>
            <a:r>
              <a:rPr lang="sv-SE" sz="1600" b="1" u="sng" dirty="0" smtClean="0">
                <a:latin typeface="Book Antiqua" panose="02040602050305030304" pitchFamily="18" charset="0"/>
              </a:rPr>
              <a:t>nedvarvning:</a:t>
            </a:r>
            <a:endParaRPr lang="sv-SE" sz="1600" b="1" dirty="0">
              <a:latin typeface="Book Antiqua" panose="02040602050305030304" pitchFamily="18" charset="0"/>
            </a:endParaRPr>
          </a:p>
          <a:p>
            <a:r>
              <a:rPr lang="sv-SE" sz="1600" dirty="0">
                <a:latin typeface="Book Antiqua" panose="02040602050305030304" pitchFamily="18" charset="0"/>
              </a:rPr>
              <a:t>Löpning och </a:t>
            </a:r>
            <a:r>
              <a:rPr lang="sv-SE" sz="1600" dirty="0" smtClean="0">
                <a:latin typeface="Book Antiqua" panose="02040602050305030304" pitchFamily="18" charset="0"/>
              </a:rPr>
              <a:t>stretching</a:t>
            </a:r>
          </a:p>
        </p:txBody>
      </p:sp>
    </p:spTree>
    <p:extLst>
      <p:ext uri="{BB962C8B-B14F-4D97-AF65-F5344CB8AC3E}">
        <p14:creationId xmlns:p14="http://schemas.microsoft.com/office/powerpoint/2010/main" val="244377651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5" y="152245"/>
            <a:ext cx="5468215" cy="1325563"/>
          </a:xfrm>
        </p:spPr>
        <p:txBody>
          <a:bodyPr>
            <a:normAutofit/>
          </a:bodyPr>
          <a:lstStyle/>
          <a:p>
            <a:r>
              <a:rPr lang="sv-SE" sz="2800" dirty="0" smtClean="0">
                <a:solidFill>
                  <a:srgbClr val="990033"/>
                </a:solidFill>
                <a:latin typeface="Book Antiqua" panose="02040602050305030304" pitchFamily="18" charset="0"/>
              </a:rPr>
              <a:t>Syfte; Direktpass i rörelse</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3288" y="1643050"/>
            <a:ext cx="5044666" cy="1846659"/>
          </a:xfrm>
          <a:prstGeom prst="rect">
            <a:avLst/>
          </a:prstGeom>
          <a:noFill/>
        </p:spPr>
        <p:txBody>
          <a:bodyPr wrap="square" rtlCol="0">
            <a:spAutoFit/>
          </a:bodyPr>
          <a:lstStyle/>
          <a:p>
            <a:r>
              <a:rPr lang="sv-SE" sz="1600" dirty="0">
                <a:latin typeface="Book Antiqua" panose="02040602050305030304" pitchFamily="18" charset="0"/>
              </a:rPr>
              <a:t>1. Spelarena rör sig framåt med konerna framför sig som riktmärke på hur brett de </a:t>
            </a:r>
            <a:r>
              <a:rPr lang="sv-SE" sz="1600" dirty="0" smtClean="0">
                <a:latin typeface="Book Antiqua" panose="02040602050305030304" pitchFamily="18" charset="0"/>
              </a:rPr>
              <a:t>ska </a:t>
            </a:r>
            <a:r>
              <a:rPr lang="sv-SE" sz="1600" dirty="0">
                <a:latin typeface="Book Antiqua" panose="02040602050305030304" pitchFamily="18" charset="0"/>
              </a:rPr>
              <a:t>stå. De </a:t>
            </a:r>
            <a:r>
              <a:rPr lang="sv-SE" sz="1600" dirty="0" smtClean="0">
                <a:latin typeface="Book Antiqua" panose="02040602050305030304" pitchFamily="18" charset="0"/>
              </a:rPr>
              <a:t>ska </a:t>
            </a:r>
            <a:r>
              <a:rPr lang="sv-SE" sz="1600" dirty="0">
                <a:latin typeface="Book Antiqua" panose="02040602050305030304" pitchFamily="18" charset="0"/>
              </a:rPr>
              <a:t>under tiden de rör sig passa direktpassningar tillvarandra. När de kommer till slutet tar en av spelarna bollen med sig ut runt en ”kantkon”. Den andra löper mot mål och det blir en två mot en kontring.</a:t>
            </a:r>
          </a:p>
          <a:p>
            <a:pPr lvl="0"/>
            <a:endParaRPr lang="sv-SE" dirty="0">
              <a:solidFill>
                <a:schemeClr val="bg1">
                  <a:lumMod val="50000"/>
                </a:schemeClr>
              </a:solidFill>
              <a:latin typeface="Book Antiqua" panose="02040602050305030304" pitchFamily="18" charset="0"/>
            </a:endParaRPr>
          </a:p>
        </p:txBody>
      </p:sp>
      <p:pic>
        <p:nvPicPr>
          <p:cNvPr id="8" name="Bildobjekt 7" descr="Boll.png"/>
          <p:cNvPicPr>
            <a:picLocks noChangeAspect="1"/>
          </p:cNvPicPr>
          <p:nvPr/>
        </p:nvPicPr>
        <p:blipFill>
          <a:blip r:embed="rId4" cstate="print"/>
          <a:stretch>
            <a:fillRect/>
          </a:stretch>
        </p:blipFill>
        <p:spPr>
          <a:xfrm>
            <a:off x="1653525" y="785794"/>
            <a:ext cx="60955" cy="85337"/>
          </a:xfrm>
          <a:prstGeom prst="rect">
            <a:avLst/>
          </a:prstGeom>
        </p:spPr>
      </p:pic>
      <p:sp>
        <p:nvSpPr>
          <p:cNvPr id="9" name="Multiplicera 8"/>
          <p:cNvSpPr/>
          <p:nvPr/>
        </p:nvSpPr>
        <p:spPr>
          <a:xfrm flipV="1">
            <a:off x="1428728" y="157161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Multiplicera 9"/>
          <p:cNvSpPr/>
          <p:nvPr/>
        </p:nvSpPr>
        <p:spPr>
          <a:xfrm flipV="1">
            <a:off x="3214678" y="10715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1357290" y="9286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3143240" y="8572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1357290" y="11429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1285852" y="7143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Multiplicera 14"/>
          <p:cNvSpPr/>
          <p:nvPr/>
        </p:nvSpPr>
        <p:spPr>
          <a:xfrm flipV="1">
            <a:off x="2928926" y="7143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6" name="Bildobjekt 15" descr="Boll.png"/>
          <p:cNvPicPr>
            <a:picLocks noChangeAspect="1"/>
          </p:cNvPicPr>
          <p:nvPr/>
        </p:nvPicPr>
        <p:blipFill>
          <a:blip r:embed="rId4" cstate="print"/>
          <a:stretch>
            <a:fillRect/>
          </a:stretch>
        </p:blipFill>
        <p:spPr>
          <a:xfrm>
            <a:off x="1805925" y="938194"/>
            <a:ext cx="60955" cy="85337"/>
          </a:xfrm>
          <a:prstGeom prst="rect">
            <a:avLst/>
          </a:prstGeom>
        </p:spPr>
      </p:pic>
      <p:pic>
        <p:nvPicPr>
          <p:cNvPr id="17" name="Bildobjekt 16" descr="Boll.png"/>
          <p:cNvPicPr>
            <a:picLocks noChangeAspect="1"/>
          </p:cNvPicPr>
          <p:nvPr/>
        </p:nvPicPr>
        <p:blipFill>
          <a:blip r:embed="rId4" cstate="print"/>
          <a:stretch>
            <a:fillRect/>
          </a:stretch>
        </p:blipFill>
        <p:spPr>
          <a:xfrm>
            <a:off x="1958325" y="871651"/>
            <a:ext cx="60955" cy="85337"/>
          </a:xfrm>
          <a:prstGeom prst="rect">
            <a:avLst/>
          </a:prstGeom>
        </p:spPr>
      </p:pic>
      <p:pic>
        <p:nvPicPr>
          <p:cNvPr id="18" name="Bildobjekt 17" descr="Boll.png"/>
          <p:cNvPicPr>
            <a:picLocks noChangeAspect="1"/>
          </p:cNvPicPr>
          <p:nvPr/>
        </p:nvPicPr>
        <p:blipFill>
          <a:blip r:embed="rId4" cstate="print"/>
          <a:stretch>
            <a:fillRect/>
          </a:stretch>
        </p:blipFill>
        <p:spPr>
          <a:xfrm>
            <a:off x="2153591" y="857232"/>
            <a:ext cx="60955" cy="85337"/>
          </a:xfrm>
          <a:prstGeom prst="rect">
            <a:avLst/>
          </a:prstGeom>
        </p:spPr>
      </p:pic>
      <p:pic>
        <p:nvPicPr>
          <p:cNvPr id="19" name="Bildobjekt 18" descr="Boll.png"/>
          <p:cNvPicPr>
            <a:picLocks noChangeAspect="1"/>
          </p:cNvPicPr>
          <p:nvPr/>
        </p:nvPicPr>
        <p:blipFill>
          <a:blip r:embed="rId4" cstate="print"/>
          <a:stretch>
            <a:fillRect/>
          </a:stretch>
        </p:blipFill>
        <p:spPr>
          <a:xfrm>
            <a:off x="2000232" y="986209"/>
            <a:ext cx="60955" cy="85337"/>
          </a:xfrm>
          <a:prstGeom prst="rect">
            <a:avLst/>
          </a:prstGeom>
        </p:spPr>
      </p:pic>
      <p:pic>
        <p:nvPicPr>
          <p:cNvPr id="20" name="Bildobjekt 19" descr="Boll.png"/>
          <p:cNvPicPr>
            <a:picLocks noChangeAspect="1"/>
          </p:cNvPicPr>
          <p:nvPr/>
        </p:nvPicPr>
        <p:blipFill>
          <a:blip r:embed="rId4" cstate="print"/>
          <a:stretch>
            <a:fillRect/>
          </a:stretch>
        </p:blipFill>
        <p:spPr>
          <a:xfrm>
            <a:off x="2071670" y="928670"/>
            <a:ext cx="60955" cy="85337"/>
          </a:xfrm>
          <a:prstGeom prst="rect">
            <a:avLst/>
          </a:prstGeom>
        </p:spPr>
      </p:pic>
      <p:pic>
        <p:nvPicPr>
          <p:cNvPr id="21" name="Bildobjekt 20" descr="Boll.png"/>
          <p:cNvPicPr>
            <a:picLocks noChangeAspect="1"/>
          </p:cNvPicPr>
          <p:nvPr/>
        </p:nvPicPr>
        <p:blipFill>
          <a:blip r:embed="rId4" cstate="print"/>
          <a:stretch>
            <a:fillRect/>
          </a:stretch>
        </p:blipFill>
        <p:spPr>
          <a:xfrm>
            <a:off x="2367905" y="857232"/>
            <a:ext cx="60955" cy="85337"/>
          </a:xfrm>
          <a:prstGeom prst="rect">
            <a:avLst/>
          </a:prstGeom>
        </p:spPr>
      </p:pic>
      <p:pic>
        <p:nvPicPr>
          <p:cNvPr id="22" name="Bildobjekt 21" descr="Boll.png"/>
          <p:cNvPicPr>
            <a:picLocks noChangeAspect="1"/>
          </p:cNvPicPr>
          <p:nvPr/>
        </p:nvPicPr>
        <p:blipFill>
          <a:blip r:embed="rId4" cstate="print"/>
          <a:stretch>
            <a:fillRect/>
          </a:stretch>
        </p:blipFill>
        <p:spPr>
          <a:xfrm>
            <a:off x="2582219" y="928670"/>
            <a:ext cx="60955" cy="85337"/>
          </a:xfrm>
          <a:prstGeom prst="rect">
            <a:avLst/>
          </a:prstGeom>
        </p:spPr>
      </p:pic>
      <p:pic>
        <p:nvPicPr>
          <p:cNvPr id="23" name="Bildobjekt 22" descr="Boll.png"/>
          <p:cNvPicPr>
            <a:picLocks noChangeAspect="1"/>
          </p:cNvPicPr>
          <p:nvPr/>
        </p:nvPicPr>
        <p:blipFill>
          <a:blip r:embed="rId4" cstate="print"/>
          <a:stretch>
            <a:fillRect/>
          </a:stretch>
        </p:blipFill>
        <p:spPr>
          <a:xfrm>
            <a:off x="2520305" y="857232"/>
            <a:ext cx="60955" cy="85337"/>
          </a:xfrm>
          <a:prstGeom prst="rect">
            <a:avLst/>
          </a:prstGeom>
        </p:spPr>
      </p:pic>
      <p:pic>
        <p:nvPicPr>
          <p:cNvPr id="24" name="Bildobjekt 23" descr="Boll.png"/>
          <p:cNvPicPr>
            <a:picLocks noChangeAspect="1"/>
          </p:cNvPicPr>
          <p:nvPr/>
        </p:nvPicPr>
        <p:blipFill>
          <a:blip r:embed="rId4" cstate="print"/>
          <a:stretch>
            <a:fillRect/>
          </a:stretch>
        </p:blipFill>
        <p:spPr>
          <a:xfrm>
            <a:off x="2357422" y="928670"/>
            <a:ext cx="60955" cy="85337"/>
          </a:xfrm>
          <a:prstGeom prst="rect">
            <a:avLst/>
          </a:prstGeom>
        </p:spPr>
      </p:pic>
      <p:pic>
        <p:nvPicPr>
          <p:cNvPr id="25" name="Bildobjekt 24" descr="Boll.png"/>
          <p:cNvPicPr>
            <a:picLocks noChangeAspect="1"/>
          </p:cNvPicPr>
          <p:nvPr/>
        </p:nvPicPr>
        <p:blipFill>
          <a:blip r:embed="rId4" cstate="print"/>
          <a:stretch>
            <a:fillRect/>
          </a:stretch>
        </p:blipFill>
        <p:spPr>
          <a:xfrm>
            <a:off x="2796533" y="857232"/>
            <a:ext cx="60955" cy="85337"/>
          </a:xfrm>
          <a:prstGeom prst="rect">
            <a:avLst/>
          </a:prstGeom>
        </p:spPr>
      </p:pic>
      <p:pic>
        <p:nvPicPr>
          <p:cNvPr id="26" name="Bildobjekt 25" descr="Boll.png"/>
          <p:cNvPicPr>
            <a:picLocks noChangeAspect="1"/>
          </p:cNvPicPr>
          <p:nvPr/>
        </p:nvPicPr>
        <p:blipFill>
          <a:blip r:embed="rId4" cstate="print"/>
          <a:stretch>
            <a:fillRect/>
          </a:stretch>
        </p:blipFill>
        <p:spPr>
          <a:xfrm>
            <a:off x="2928926" y="1009632"/>
            <a:ext cx="60955" cy="85337"/>
          </a:xfrm>
          <a:prstGeom prst="rect">
            <a:avLst/>
          </a:prstGeom>
        </p:spPr>
      </p:pic>
      <p:pic>
        <p:nvPicPr>
          <p:cNvPr id="27" name="Bildobjekt 26" descr="Boll.png"/>
          <p:cNvPicPr>
            <a:picLocks noChangeAspect="1"/>
          </p:cNvPicPr>
          <p:nvPr/>
        </p:nvPicPr>
        <p:blipFill>
          <a:blip r:embed="rId4" cstate="print"/>
          <a:stretch>
            <a:fillRect/>
          </a:stretch>
        </p:blipFill>
        <p:spPr>
          <a:xfrm>
            <a:off x="3081326" y="1000108"/>
            <a:ext cx="60955" cy="85337"/>
          </a:xfrm>
          <a:prstGeom prst="rect">
            <a:avLst/>
          </a:prstGeom>
        </p:spPr>
      </p:pic>
      <p:pic>
        <p:nvPicPr>
          <p:cNvPr id="28" name="Bildobjekt 27" descr="Boll.png"/>
          <p:cNvPicPr>
            <a:picLocks noChangeAspect="1"/>
          </p:cNvPicPr>
          <p:nvPr/>
        </p:nvPicPr>
        <p:blipFill>
          <a:blip r:embed="rId4" cstate="print"/>
          <a:stretch>
            <a:fillRect/>
          </a:stretch>
        </p:blipFill>
        <p:spPr>
          <a:xfrm>
            <a:off x="3071802" y="1152508"/>
            <a:ext cx="60955" cy="85337"/>
          </a:xfrm>
          <a:prstGeom prst="rect">
            <a:avLst/>
          </a:prstGeom>
        </p:spPr>
      </p:pic>
      <p:pic>
        <p:nvPicPr>
          <p:cNvPr id="29" name="Bildobjekt 28" descr="Boll.png"/>
          <p:cNvPicPr>
            <a:picLocks noChangeAspect="1"/>
          </p:cNvPicPr>
          <p:nvPr/>
        </p:nvPicPr>
        <p:blipFill>
          <a:blip r:embed="rId4" cstate="print"/>
          <a:stretch>
            <a:fillRect/>
          </a:stretch>
        </p:blipFill>
        <p:spPr>
          <a:xfrm>
            <a:off x="1714480" y="1857364"/>
            <a:ext cx="60955" cy="85337"/>
          </a:xfrm>
          <a:prstGeom prst="rect">
            <a:avLst/>
          </a:prstGeom>
        </p:spPr>
      </p:pic>
      <p:sp>
        <p:nvSpPr>
          <p:cNvPr id="30" name="Multiplicera 29"/>
          <p:cNvSpPr/>
          <p:nvPr/>
        </p:nvSpPr>
        <p:spPr>
          <a:xfrm flipV="1">
            <a:off x="3214678" y="16430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1" name="Likbent triangel 30"/>
          <p:cNvSpPr/>
          <p:nvPr/>
        </p:nvSpPr>
        <p:spPr>
          <a:xfrm>
            <a:off x="1571604" y="135729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2" name="Likbent triangel 31"/>
          <p:cNvSpPr/>
          <p:nvPr/>
        </p:nvSpPr>
        <p:spPr>
          <a:xfrm>
            <a:off x="3143240" y="12858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3" name="Likbent triangel 32"/>
          <p:cNvSpPr/>
          <p:nvPr/>
        </p:nvSpPr>
        <p:spPr>
          <a:xfrm>
            <a:off x="3143240" y="342900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4" name="Likbent triangel 33"/>
          <p:cNvSpPr/>
          <p:nvPr/>
        </p:nvSpPr>
        <p:spPr>
          <a:xfrm>
            <a:off x="1571604" y="342900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5" name="Likbent triangel 34"/>
          <p:cNvSpPr/>
          <p:nvPr/>
        </p:nvSpPr>
        <p:spPr>
          <a:xfrm>
            <a:off x="2428860"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6" name="Likbent triangel 35"/>
          <p:cNvSpPr/>
          <p:nvPr/>
        </p:nvSpPr>
        <p:spPr>
          <a:xfrm>
            <a:off x="2428860" y="200024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7" name="Likbent triangel 36"/>
          <p:cNvSpPr/>
          <p:nvPr/>
        </p:nvSpPr>
        <p:spPr>
          <a:xfrm>
            <a:off x="2428860" y="235743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dirty="0"/>
          </a:p>
        </p:txBody>
      </p:sp>
      <p:sp>
        <p:nvSpPr>
          <p:cNvPr id="38" name="Likbent triangel 37"/>
          <p:cNvSpPr/>
          <p:nvPr/>
        </p:nvSpPr>
        <p:spPr>
          <a:xfrm>
            <a:off x="2428860" y="271462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9" name="Likbent triangel 38"/>
          <p:cNvSpPr/>
          <p:nvPr/>
        </p:nvSpPr>
        <p:spPr>
          <a:xfrm>
            <a:off x="2428860" y="307181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40" name="Rak 39"/>
          <p:cNvCxnSpPr/>
          <p:nvPr/>
        </p:nvCxnSpPr>
        <p:spPr>
          <a:xfrm>
            <a:off x="1928794" y="1857364"/>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41" name="Rak 40"/>
          <p:cNvCxnSpPr/>
          <p:nvPr/>
        </p:nvCxnSpPr>
        <p:spPr>
          <a:xfrm>
            <a:off x="2500298" y="1857364"/>
            <a:ext cx="428628" cy="0"/>
          </a:xfrm>
          <a:prstGeom prst="line">
            <a:avLst/>
          </a:prstGeom>
        </p:spPr>
        <p:style>
          <a:lnRef idx="1">
            <a:schemeClr val="dk1"/>
          </a:lnRef>
          <a:fillRef idx="0">
            <a:schemeClr val="dk1"/>
          </a:fillRef>
          <a:effectRef idx="0">
            <a:schemeClr val="dk1"/>
          </a:effectRef>
          <a:fontRef idx="minor">
            <a:schemeClr val="tx1"/>
          </a:fontRef>
        </p:style>
      </p:cxnSp>
      <p:cxnSp>
        <p:nvCxnSpPr>
          <p:cNvPr id="42" name="Rak 41"/>
          <p:cNvCxnSpPr/>
          <p:nvPr/>
        </p:nvCxnSpPr>
        <p:spPr>
          <a:xfrm rot="10800000" flipV="1">
            <a:off x="2571736" y="2071678"/>
            <a:ext cx="500066" cy="142876"/>
          </a:xfrm>
          <a:prstGeom prst="line">
            <a:avLst/>
          </a:prstGeom>
        </p:spPr>
        <p:style>
          <a:lnRef idx="1">
            <a:schemeClr val="dk1"/>
          </a:lnRef>
          <a:fillRef idx="0">
            <a:schemeClr val="dk1"/>
          </a:fillRef>
          <a:effectRef idx="0">
            <a:schemeClr val="dk1"/>
          </a:effectRef>
          <a:fontRef idx="minor">
            <a:schemeClr val="tx1"/>
          </a:fontRef>
        </p:style>
      </p:cxnSp>
      <p:cxnSp>
        <p:nvCxnSpPr>
          <p:cNvPr id="43" name="Rak 42"/>
          <p:cNvCxnSpPr/>
          <p:nvPr/>
        </p:nvCxnSpPr>
        <p:spPr>
          <a:xfrm rot="10800000" flipV="1">
            <a:off x="1857356" y="2285992"/>
            <a:ext cx="500066" cy="71438"/>
          </a:xfrm>
          <a:prstGeom prst="line">
            <a:avLst/>
          </a:prstGeom>
        </p:spPr>
        <p:style>
          <a:lnRef idx="1">
            <a:schemeClr val="dk1"/>
          </a:lnRef>
          <a:fillRef idx="0">
            <a:schemeClr val="dk1"/>
          </a:fillRef>
          <a:effectRef idx="0">
            <a:schemeClr val="dk1"/>
          </a:effectRef>
          <a:fontRef idx="minor">
            <a:schemeClr val="tx1"/>
          </a:fontRef>
        </p:style>
      </p:cxnSp>
      <p:cxnSp>
        <p:nvCxnSpPr>
          <p:cNvPr id="44" name="Rak pil 43"/>
          <p:cNvCxnSpPr/>
          <p:nvPr/>
        </p:nvCxnSpPr>
        <p:spPr>
          <a:xfrm rot="5400000">
            <a:off x="1035819" y="2536025"/>
            <a:ext cx="107157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5" name="Rak pil 44"/>
          <p:cNvCxnSpPr/>
          <p:nvPr/>
        </p:nvCxnSpPr>
        <p:spPr>
          <a:xfrm rot="5400000">
            <a:off x="2857488" y="2571744"/>
            <a:ext cx="100013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6" name="Likbent triangel 45"/>
          <p:cNvSpPr/>
          <p:nvPr/>
        </p:nvSpPr>
        <p:spPr>
          <a:xfrm>
            <a:off x="4071934" y="342900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7" name="Likbent triangel 46"/>
          <p:cNvSpPr/>
          <p:nvPr/>
        </p:nvSpPr>
        <p:spPr>
          <a:xfrm>
            <a:off x="714348" y="342900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8" name="Ellips 47"/>
          <p:cNvSpPr/>
          <p:nvPr/>
        </p:nvSpPr>
        <p:spPr>
          <a:xfrm>
            <a:off x="2214546" y="485776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49" name="Frihandsfigur 48"/>
          <p:cNvSpPr/>
          <p:nvPr/>
        </p:nvSpPr>
        <p:spPr>
          <a:xfrm>
            <a:off x="534474" y="3232597"/>
            <a:ext cx="1088264" cy="1225640"/>
          </a:xfrm>
          <a:custGeom>
            <a:avLst/>
            <a:gdLst>
              <a:gd name="connsiteX0" fmla="*/ 1088264 w 1088264"/>
              <a:gd name="connsiteY0" fmla="*/ 141668 h 1225640"/>
              <a:gd name="connsiteX1" fmla="*/ 779171 w 1088264"/>
              <a:gd name="connsiteY1" fmla="*/ 0 h 1225640"/>
              <a:gd name="connsiteX2" fmla="*/ 560230 w 1088264"/>
              <a:gd name="connsiteY2" fmla="*/ 141668 h 1225640"/>
              <a:gd name="connsiteX3" fmla="*/ 212501 w 1088264"/>
              <a:gd name="connsiteY3" fmla="*/ 64395 h 1225640"/>
              <a:gd name="connsiteX4" fmla="*/ 19318 w 1088264"/>
              <a:gd name="connsiteY4" fmla="*/ 206062 h 1225640"/>
              <a:gd name="connsiteX5" fmla="*/ 96591 w 1088264"/>
              <a:gd name="connsiteY5" fmla="*/ 463640 h 1225640"/>
              <a:gd name="connsiteX6" fmla="*/ 315532 w 1088264"/>
              <a:gd name="connsiteY6" fmla="*/ 489397 h 1225640"/>
              <a:gd name="connsiteX7" fmla="*/ 251137 w 1088264"/>
              <a:gd name="connsiteY7" fmla="*/ 669702 h 1225640"/>
              <a:gd name="connsiteX8" fmla="*/ 573109 w 1088264"/>
              <a:gd name="connsiteY8" fmla="*/ 682580 h 1225640"/>
              <a:gd name="connsiteX9" fmla="*/ 405684 w 1088264"/>
              <a:gd name="connsiteY9" fmla="*/ 1159099 h 1225640"/>
              <a:gd name="connsiteX10" fmla="*/ 714777 w 1088264"/>
              <a:gd name="connsiteY10" fmla="*/ 1081826 h 1225640"/>
              <a:gd name="connsiteX11" fmla="*/ 766292 w 1088264"/>
              <a:gd name="connsiteY11" fmla="*/ 1184857 h 1225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88264" h="1225640">
                <a:moveTo>
                  <a:pt x="1088264" y="141668"/>
                </a:moveTo>
                <a:cubicBezTo>
                  <a:pt x="977720" y="70834"/>
                  <a:pt x="867177" y="0"/>
                  <a:pt x="779171" y="0"/>
                </a:cubicBezTo>
                <a:cubicBezTo>
                  <a:pt x="691165" y="0"/>
                  <a:pt x="654675" y="130936"/>
                  <a:pt x="560230" y="141668"/>
                </a:cubicBezTo>
                <a:cubicBezTo>
                  <a:pt x="465785" y="152400"/>
                  <a:pt x="302653" y="53663"/>
                  <a:pt x="212501" y="64395"/>
                </a:cubicBezTo>
                <a:cubicBezTo>
                  <a:pt x="122349" y="75127"/>
                  <a:pt x="38636" y="139521"/>
                  <a:pt x="19318" y="206062"/>
                </a:cubicBezTo>
                <a:cubicBezTo>
                  <a:pt x="0" y="272603"/>
                  <a:pt x="47222" y="416418"/>
                  <a:pt x="96591" y="463640"/>
                </a:cubicBezTo>
                <a:cubicBezTo>
                  <a:pt x="145960" y="510862"/>
                  <a:pt x="289774" y="455053"/>
                  <a:pt x="315532" y="489397"/>
                </a:cubicBezTo>
                <a:cubicBezTo>
                  <a:pt x="341290" y="523741"/>
                  <a:pt x="208208" y="637505"/>
                  <a:pt x="251137" y="669702"/>
                </a:cubicBezTo>
                <a:cubicBezTo>
                  <a:pt x="294066" y="701899"/>
                  <a:pt x="547351" y="601014"/>
                  <a:pt x="573109" y="682580"/>
                </a:cubicBezTo>
                <a:cubicBezTo>
                  <a:pt x="598867" y="764146"/>
                  <a:pt x="382073" y="1092558"/>
                  <a:pt x="405684" y="1159099"/>
                </a:cubicBezTo>
                <a:cubicBezTo>
                  <a:pt x="429295" y="1225640"/>
                  <a:pt x="654676" y="1077533"/>
                  <a:pt x="714777" y="1081826"/>
                </a:cubicBezTo>
                <a:cubicBezTo>
                  <a:pt x="774878" y="1086119"/>
                  <a:pt x="770585" y="1135488"/>
                  <a:pt x="766292" y="1184857"/>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50" name="Multiplicera 49"/>
          <p:cNvSpPr/>
          <p:nvPr/>
        </p:nvSpPr>
        <p:spPr>
          <a:xfrm flipV="1">
            <a:off x="2714612" y="50006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51" name="Rak pil 50"/>
          <p:cNvCxnSpPr/>
          <p:nvPr/>
        </p:nvCxnSpPr>
        <p:spPr>
          <a:xfrm rot="5400000">
            <a:off x="2250265" y="3821909"/>
            <a:ext cx="1785950" cy="57150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2" name="Multiplicera 51"/>
          <p:cNvSpPr/>
          <p:nvPr/>
        </p:nvSpPr>
        <p:spPr>
          <a:xfrm flipV="1">
            <a:off x="1357290" y="42148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420994828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5" y="152245"/>
            <a:ext cx="5468215" cy="1325563"/>
          </a:xfrm>
        </p:spPr>
        <p:txBody>
          <a:bodyPr>
            <a:normAutofit/>
          </a:bodyPr>
          <a:lstStyle/>
          <a:p>
            <a:r>
              <a:rPr lang="sv-SE" sz="2800" dirty="0" smtClean="0">
                <a:solidFill>
                  <a:srgbClr val="990033"/>
                </a:solidFill>
                <a:latin typeface="Book Antiqua" panose="02040602050305030304" pitchFamily="18" charset="0"/>
              </a:rPr>
              <a:t>Syfte; Direktpass/skott i fart</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6" y="1501797"/>
            <a:ext cx="5203854" cy="2339102"/>
          </a:xfrm>
          <a:prstGeom prst="rect">
            <a:avLst/>
          </a:prstGeom>
          <a:noFill/>
        </p:spPr>
        <p:txBody>
          <a:bodyPr wrap="square" rtlCol="0">
            <a:spAutoFit/>
          </a:bodyPr>
          <a:lstStyle/>
          <a:p>
            <a:r>
              <a:rPr lang="sv-SE" sz="1600" dirty="0">
                <a:latin typeface="Book Antiqua" panose="02040602050305030304" pitchFamily="18" charset="0"/>
              </a:rPr>
              <a:t>1. A rör sig inåt och uppåt med bollen och passar till B som kommer med fart. B passar i </a:t>
            </a:r>
            <a:r>
              <a:rPr lang="sv-SE" sz="1600" dirty="0" smtClean="0">
                <a:latin typeface="Book Antiqua" panose="02040602050305030304" pitchFamily="18" charset="0"/>
              </a:rPr>
              <a:t>sin tur </a:t>
            </a:r>
            <a:r>
              <a:rPr lang="sv-SE" sz="1600" dirty="0">
                <a:latin typeface="Book Antiqua" panose="02040602050305030304" pitchFamily="18" charset="0"/>
              </a:rPr>
              <a:t>ut bollen direkt till C som tagit en löpning upp i fickan och skjuter direkt.</a:t>
            </a:r>
          </a:p>
          <a:p>
            <a:endParaRPr lang="sv-SE" sz="1600" dirty="0">
              <a:latin typeface="Book Antiqua" panose="02040602050305030304" pitchFamily="18" charset="0"/>
            </a:endParaRPr>
          </a:p>
          <a:p>
            <a:r>
              <a:rPr lang="sv-SE" sz="1600" dirty="0">
                <a:latin typeface="Book Antiqua" panose="02040602050305030304" pitchFamily="18" charset="0"/>
              </a:rPr>
              <a:t>A får efter sin passningen en pass av D som han/hon passar tillbaka direkt. D håller sedan i bollen och skjuter ett skott som A </a:t>
            </a:r>
            <a:r>
              <a:rPr lang="sv-SE" sz="1600" dirty="0" smtClean="0">
                <a:latin typeface="Book Antiqua" panose="02040602050305030304" pitchFamily="18" charset="0"/>
              </a:rPr>
              <a:t>ska </a:t>
            </a:r>
            <a:r>
              <a:rPr lang="sv-SE" sz="1600" dirty="0">
                <a:latin typeface="Book Antiqua" panose="02040602050305030304" pitchFamily="18" charset="0"/>
              </a:rPr>
              <a:t>styra.</a:t>
            </a:r>
          </a:p>
          <a:p>
            <a:pPr lvl="0"/>
            <a:endParaRPr lang="sv-SE" dirty="0">
              <a:solidFill>
                <a:schemeClr val="bg1">
                  <a:lumMod val="50000"/>
                </a:schemeClr>
              </a:solidFill>
              <a:latin typeface="Book Antiqua" panose="02040602050305030304" pitchFamily="18" charset="0"/>
            </a:endParaRPr>
          </a:p>
        </p:txBody>
      </p:sp>
      <p:sp>
        <p:nvSpPr>
          <p:cNvPr id="8" name="Likbent triangel 7"/>
          <p:cNvSpPr/>
          <p:nvPr/>
        </p:nvSpPr>
        <p:spPr>
          <a:xfrm>
            <a:off x="857224" y="485776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9" name="Bildobjekt 8" descr="Skott.png"/>
          <p:cNvPicPr>
            <a:picLocks noChangeAspect="1"/>
          </p:cNvPicPr>
          <p:nvPr/>
        </p:nvPicPr>
        <p:blipFill>
          <a:blip r:embed="rId4" cstate="print"/>
          <a:stretch>
            <a:fillRect/>
          </a:stretch>
        </p:blipFill>
        <p:spPr>
          <a:xfrm rot="2496203">
            <a:off x="983427" y="2330087"/>
            <a:ext cx="324000" cy="503234"/>
          </a:xfrm>
          <a:prstGeom prst="rect">
            <a:avLst/>
          </a:prstGeom>
        </p:spPr>
      </p:pic>
      <p:pic>
        <p:nvPicPr>
          <p:cNvPr id="10" name="Bildobjekt 9" descr="Boll.png"/>
          <p:cNvPicPr>
            <a:picLocks noChangeAspect="1"/>
          </p:cNvPicPr>
          <p:nvPr/>
        </p:nvPicPr>
        <p:blipFill>
          <a:blip r:embed="rId5" cstate="print"/>
          <a:stretch>
            <a:fillRect/>
          </a:stretch>
        </p:blipFill>
        <p:spPr>
          <a:xfrm>
            <a:off x="785786" y="4643446"/>
            <a:ext cx="60955" cy="85337"/>
          </a:xfrm>
          <a:prstGeom prst="rect">
            <a:avLst/>
          </a:prstGeom>
        </p:spPr>
      </p:pic>
      <p:sp>
        <p:nvSpPr>
          <p:cNvPr id="11" name="Multiplicera 10"/>
          <p:cNvSpPr/>
          <p:nvPr/>
        </p:nvSpPr>
        <p:spPr>
          <a:xfrm flipV="1">
            <a:off x="4000496" y="22859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642910" y="47148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3" name="Bildobjekt 12" descr="Boll.png"/>
          <p:cNvPicPr>
            <a:picLocks noChangeAspect="1"/>
          </p:cNvPicPr>
          <p:nvPr/>
        </p:nvPicPr>
        <p:blipFill>
          <a:blip r:embed="rId5" cstate="print"/>
          <a:stretch>
            <a:fillRect/>
          </a:stretch>
        </p:blipFill>
        <p:spPr>
          <a:xfrm>
            <a:off x="928662" y="5058175"/>
            <a:ext cx="60955" cy="85337"/>
          </a:xfrm>
          <a:prstGeom prst="rect">
            <a:avLst/>
          </a:prstGeom>
        </p:spPr>
      </p:pic>
      <p:sp>
        <p:nvSpPr>
          <p:cNvPr id="14" name="Likbent triangel 13"/>
          <p:cNvSpPr/>
          <p:nvPr/>
        </p:nvSpPr>
        <p:spPr>
          <a:xfrm>
            <a:off x="3857620" y="242886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Multiplicera 14"/>
          <p:cNvSpPr/>
          <p:nvPr/>
        </p:nvSpPr>
        <p:spPr>
          <a:xfrm flipV="1">
            <a:off x="785786" y="11429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785786" y="135729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Likbent triangel 16"/>
          <p:cNvSpPr/>
          <p:nvPr/>
        </p:nvSpPr>
        <p:spPr>
          <a:xfrm>
            <a:off x="642910" y="16430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8" name="Multiplicera 17"/>
          <p:cNvSpPr/>
          <p:nvPr/>
        </p:nvSpPr>
        <p:spPr>
          <a:xfrm flipV="1">
            <a:off x="857224" y="8572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Multiplicera 18"/>
          <p:cNvSpPr/>
          <p:nvPr/>
        </p:nvSpPr>
        <p:spPr>
          <a:xfrm flipV="1">
            <a:off x="4143372" y="17859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Multiplicera 19"/>
          <p:cNvSpPr/>
          <p:nvPr/>
        </p:nvSpPr>
        <p:spPr>
          <a:xfrm flipV="1">
            <a:off x="4071934" y="200024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21" name="Rak pil 20"/>
          <p:cNvCxnSpPr/>
          <p:nvPr/>
        </p:nvCxnSpPr>
        <p:spPr>
          <a:xfrm rot="5400000">
            <a:off x="392877" y="2178835"/>
            <a:ext cx="92869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2" name="Båge 21"/>
          <p:cNvSpPr/>
          <p:nvPr/>
        </p:nvSpPr>
        <p:spPr>
          <a:xfrm rot="4951785">
            <a:off x="2318904" y="1617193"/>
            <a:ext cx="1214446" cy="2428892"/>
          </a:xfrm>
          <a:prstGeom prst="arc">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3" name="Rak pil 22"/>
          <p:cNvCxnSpPr>
            <a:stCxn id="22" idx="2"/>
          </p:cNvCxnSpPr>
          <p:nvPr/>
        </p:nvCxnSpPr>
        <p:spPr>
          <a:xfrm rot="10800000">
            <a:off x="2571737" y="3429000"/>
            <a:ext cx="433337" cy="470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Rak 23"/>
          <p:cNvCxnSpPr/>
          <p:nvPr/>
        </p:nvCxnSpPr>
        <p:spPr>
          <a:xfrm rot="5400000">
            <a:off x="2285984" y="3500438"/>
            <a:ext cx="142876" cy="142876"/>
          </a:xfrm>
          <a:prstGeom prst="line">
            <a:avLst/>
          </a:prstGeom>
        </p:spPr>
        <p:style>
          <a:lnRef idx="1">
            <a:schemeClr val="dk1"/>
          </a:lnRef>
          <a:fillRef idx="0">
            <a:schemeClr val="dk1"/>
          </a:fillRef>
          <a:effectRef idx="0">
            <a:schemeClr val="dk1"/>
          </a:effectRef>
          <a:fontRef idx="minor">
            <a:schemeClr val="tx1"/>
          </a:fontRef>
        </p:style>
      </p:cxnSp>
      <p:cxnSp>
        <p:nvCxnSpPr>
          <p:cNvPr id="25" name="Rak 24"/>
          <p:cNvCxnSpPr/>
          <p:nvPr/>
        </p:nvCxnSpPr>
        <p:spPr>
          <a:xfrm rot="5400000" flipH="1" flipV="1">
            <a:off x="1964513" y="3821909"/>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6" name="Rak 25"/>
          <p:cNvCxnSpPr/>
          <p:nvPr/>
        </p:nvCxnSpPr>
        <p:spPr>
          <a:xfrm rot="10800000">
            <a:off x="2000232" y="3286124"/>
            <a:ext cx="357190" cy="142876"/>
          </a:xfrm>
          <a:prstGeom prst="line">
            <a:avLst/>
          </a:prstGeom>
        </p:spPr>
        <p:style>
          <a:lnRef idx="1">
            <a:schemeClr val="dk1"/>
          </a:lnRef>
          <a:fillRef idx="0">
            <a:schemeClr val="dk1"/>
          </a:fillRef>
          <a:effectRef idx="0">
            <a:schemeClr val="dk1"/>
          </a:effectRef>
          <a:fontRef idx="minor">
            <a:schemeClr val="tx1"/>
          </a:fontRef>
        </p:style>
      </p:cxnSp>
      <p:cxnSp>
        <p:nvCxnSpPr>
          <p:cNvPr id="27" name="Rak 26"/>
          <p:cNvCxnSpPr/>
          <p:nvPr/>
        </p:nvCxnSpPr>
        <p:spPr>
          <a:xfrm rot="10800000">
            <a:off x="1428728" y="3071810"/>
            <a:ext cx="357190" cy="142876"/>
          </a:xfrm>
          <a:prstGeom prst="line">
            <a:avLst/>
          </a:prstGeom>
        </p:spPr>
        <p:style>
          <a:lnRef idx="1">
            <a:schemeClr val="dk1"/>
          </a:lnRef>
          <a:fillRef idx="0">
            <a:schemeClr val="dk1"/>
          </a:fillRef>
          <a:effectRef idx="0">
            <a:schemeClr val="dk1"/>
          </a:effectRef>
          <a:fontRef idx="minor">
            <a:schemeClr val="tx1"/>
          </a:fontRef>
        </p:style>
      </p:cxnSp>
      <p:cxnSp>
        <p:nvCxnSpPr>
          <p:cNvPr id="28" name="Rak 27"/>
          <p:cNvCxnSpPr/>
          <p:nvPr/>
        </p:nvCxnSpPr>
        <p:spPr>
          <a:xfrm rot="10800000">
            <a:off x="928662" y="2857496"/>
            <a:ext cx="285752" cy="142876"/>
          </a:xfrm>
          <a:prstGeom prst="line">
            <a:avLst/>
          </a:prstGeom>
        </p:spPr>
        <p:style>
          <a:lnRef idx="1">
            <a:schemeClr val="dk1"/>
          </a:lnRef>
          <a:fillRef idx="0">
            <a:schemeClr val="dk1"/>
          </a:fillRef>
          <a:effectRef idx="0">
            <a:schemeClr val="dk1"/>
          </a:effectRef>
          <a:fontRef idx="minor">
            <a:schemeClr val="tx1"/>
          </a:fontRef>
        </p:style>
      </p:cxnSp>
      <p:sp>
        <p:nvSpPr>
          <p:cNvPr id="29" name="textruta 28"/>
          <p:cNvSpPr txBox="1"/>
          <p:nvPr/>
        </p:nvSpPr>
        <p:spPr>
          <a:xfrm>
            <a:off x="500034" y="4429132"/>
            <a:ext cx="309700" cy="338554"/>
          </a:xfrm>
          <a:prstGeom prst="rect">
            <a:avLst/>
          </a:prstGeom>
          <a:noFill/>
        </p:spPr>
        <p:txBody>
          <a:bodyPr wrap="none" rtlCol="0">
            <a:spAutoFit/>
          </a:bodyPr>
          <a:lstStyle/>
          <a:p>
            <a:r>
              <a:rPr lang="sv-SE" sz="1600" b="1" dirty="0"/>
              <a:t>A</a:t>
            </a:r>
          </a:p>
        </p:txBody>
      </p:sp>
      <p:sp>
        <p:nvSpPr>
          <p:cNvPr id="30" name="textruta 29"/>
          <p:cNvSpPr txBox="1"/>
          <p:nvPr/>
        </p:nvSpPr>
        <p:spPr>
          <a:xfrm>
            <a:off x="928662" y="1357298"/>
            <a:ext cx="293670" cy="338554"/>
          </a:xfrm>
          <a:prstGeom prst="rect">
            <a:avLst/>
          </a:prstGeom>
          <a:noFill/>
        </p:spPr>
        <p:txBody>
          <a:bodyPr wrap="none" rtlCol="0">
            <a:spAutoFit/>
          </a:bodyPr>
          <a:lstStyle/>
          <a:p>
            <a:r>
              <a:rPr lang="sv-SE" sz="1600" b="1" dirty="0"/>
              <a:t>C</a:t>
            </a:r>
          </a:p>
        </p:txBody>
      </p:sp>
      <p:sp>
        <p:nvSpPr>
          <p:cNvPr id="31" name="textruta 30"/>
          <p:cNvSpPr txBox="1"/>
          <p:nvPr/>
        </p:nvSpPr>
        <p:spPr>
          <a:xfrm>
            <a:off x="3714744" y="2143116"/>
            <a:ext cx="300082" cy="338554"/>
          </a:xfrm>
          <a:prstGeom prst="rect">
            <a:avLst/>
          </a:prstGeom>
          <a:noFill/>
        </p:spPr>
        <p:txBody>
          <a:bodyPr wrap="none" rtlCol="0">
            <a:spAutoFit/>
          </a:bodyPr>
          <a:lstStyle/>
          <a:p>
            <a:r>
              <a:rPr lang="sv-SE" sz="1600" b="1" dirty="0"/>
              <a:t>B</a:t>
            </a:r>
          </a:p>
        </p:txBody>
      </p:sp>
      <p:sp>
        <p:nvSpPr>
          <p:cNvPr id="32" name="Multiplicera 31"/>
          <p:cNvSpPr/>
          <p:nvPr/>
        </p:nvSpPr>
        <p:spPr>
          <a:xfrm flipV="1">
            <a:off x="571472" y="53578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Multiplicera 32"/>
          <p:cNvSpPr/>
          <p:nvPr/>
        </p:nvSpPr>
        <p:spPr>
          <a:xfrm flipV="1">
            <a:off x="642910" y="500063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4" name="Multiplicera 33"/>
          <p:cNvSpPr/>
          <p:nvPr/>
        </p:nvSpPr>
        <p:spPr>
          <a:xfrm flipV="1">
            <a:off x="4071934" y="47863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5" name="textruta 34"/>
          <p:cNvSpPr txBox="1"/>
          <p:nvPr/>
        </p:nvSpPr>
        <p:spPr>
          <a:xfrm>
            <a:off x="3714744" y="4572008"/>
            <a:ext cx="314510" cy="338554"/>
          </a:xfrm>
          <a:prstGeom prst="rect">
            <a:avLst/>
          </a:prstGeom>
          <a:noFill/>
        </p:spPr>
        <p:txBody>
          <a:bodyPr wrap="none" rtlCol="0">
            <a:spAutoFit/>
          </a:bodyPr>
          <a:lstStyle/>
          <a:p>
            <a:r>
              <a:rPr lang="sv-SE" sz="1600" b="1" dirty="0"/>
              <a:t>D</a:t>
            </a:r>
          </a:p>
        </p:txBody>
      </p:sp>
      <p:sp>
        <p:nvSpPr>
          <p:cNvPr id="36" name="Likbent triangel 35"/>
          <p:cNvSpPr/>
          <p:nvPr/>
        </p:nvSpPr>
        <p:spPr>
          <a:xfrm>
            <a:off x="3929058" y="471488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7" name="Multiplicera 36"/>
          <p:cNvSpPr/>
          <p:nvPr/>
        </p:nvSpPr>
        <p:spPr>
          <a:xfrm flipV="1">
            <a:off x="4224334" y="49387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8" name="Multiplicera 37"/>
          <p:cNvSpPr/>
          <p:nvPr/>
        </p:nvSpPr>
        <p:spPr>
          <a:xfrm flipV="1">
            <a:off x="4071934" y="52149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9" name="Bildobjekt 38" descr="Boll.png"/>
          <p:cNvPicPr>
            <a:picLocks noChangeAspect="1"/>
          </p:cNvPicPr>
          <p:nvPr/>
        </p:nvPicPr>
        <p:blipFill>
          <a:blip r:embed="rId5" cstate="print"/>
          <a:stretch>
            <a:fillRect/>
          </a:stretch>
        </p:blipFill>
        <p:spPr>
          <a:xfrm>
            <a:off x="857224" y="5214950"/>
            <a:ext cx="60955" cy="85337"/>
          </a:xfrm>
          <a:prstGeom prst="rect">
            <a:avLst/>
          </a:prstGeom>
        </p:spPr>
      </p:pic>
      <p:pic>
        <p:nvPicPr>
          <p:cNvPr id="40" name="Bildobjekt 39" descr="Boll.png"/>
          <p:cNvPicPr>
            <a:picLocks noChangeAspect="1"/>
          </p:cNvPicPr>
          <p:nvPr/>
        </p:nvPicPr>
        <p:blipFill>
          <a:blip r:embed="rId5" cstate="print"/>
          <a:stretch>
            <a:fillRect/>
          </a:stretch>
        </p:blipFill>
        <p:spPr>
          <a:xfrm>
            <a:off x="1009624" y="5129613"/>
            <a:ext cx="60955" cy="85337"/>
          </a:xfrm>
          <a:prstGeom prst="rect">
            <a:avLst/>
          </a:prstGeom>
        </p:spPr>
      </p:pic>
      <p:pic>
        <p:nvPicPr>
          <p:cNvPr id="41" name="Bildobjekt 40" descr="Boll.png"/>
          <p:cNvPicPr>
            <a:picLocks noChangeAspect="1"/>
          </p:cNvPicPr>
          <p:nvPr/>
        </p:nvPicPr>
        <p:blipFill>
          <a:blip r:embed="rId5" cstate="print"/>
          <a:stretch>
            <a:fillRect/>
          </a:stretch>
        </p:blipFill>
        <p:spPr>
          <a:xfrm>
            <a:off x="928662" y="5214950"/>
            <a:ext cx="60955" cy="85337"/>
          </a:xfrm>
          <a:prstGeom prst="rect">
            <a:avLst/>
          </a:prstGeom>
        </p:spPr>
      </p:pic>
      <p:pic>
        <p:nvPicPr>
          <p:cNvPr id="42" name="Bildobjekt 41" descr="Boll.png"/>
          <p:cNvPicPr>
            <a:picLocks noChangeAspect="1"/>
          </p:cNvPicPr>
          <p:nvPr/>
        </p:nvPicPr>
        <p:blipFill>
          <a:blip r:embed="rId5" cstate="print"/>
          <a:stretch>
            <a:fillRect/>
          </a:stretch>
        </p:blipFill>
        <p:spPr>
          <a:xfrm>
            <a:off x="785786" y="5367350"/>
            <a:ext cx="60955" cy="85337"/>
          </a:xfrm>
          <a:prstGeom prst="rect">
            <a:avLst/>
          </a:prstGeom>
        </p:spPr>
      </p:pic>
      <p:pic>
        <p:nvPicPr>
          <p:cNvPr id="43" name="Bildobjekt 42" descr="Boll.png"/>
          <p:cNvPicPr>
            <a:picLocks noChangeAspect="1"/>
          </p:cNvPicPr>
          <p:nvPr/>
        </p:nvPicPr>
        <p:blipFill>
          <a:blip r:embed="rId5" cstate="print"/>
          <a:stretch>
            <a:fillRect/>
          </a:stretch>
        </p:blipFill>
        <p:spPr>
          <a:xfrm>
            <a:off x="938186" y="5357826"/>
            <a:ext cx="60955" cy="85337"/>
          </a:xfrm>
          <a:prstGeom prst="rect">
            <a:avLst/>
          </a:prstGeom>
        </p:spPr>
      </p:pic>
      <p:pic>
        <p:nvPicPr>
          <p:cNvPr id="44" name="Bildobjekt 43" descr="Boll.png"/>
          <p:cNvPicPr>
            <a:picLocks noChangeAspect="1"/>
          </p:cNvPicPr>
          <p:nvPr/>
        </p:nvPicPr>
        <p:blipFill>
          <a:blip r:embed="rId5" cstate="print"/>
          <a:stretch>
            <a:fillRect/>
          </a:stretch>
        </p:blipFill>
        <p:spPr>
          <a:xfrm>
            <a:off x="4225293" y="4786322"/>
            <a:ext cx="60955" cy="85337"/>
          </a:xfrm>
          <a:prstGeom prst="rect">
            <a:avLst/>
          </a:prstGeom>
        </p:spPr>
      </p:pic>
      <p:pic>
        <p:nvPicPr>
          <p:cNvPr id="45" name="Bildobjekt 44" descr="Boll.png"/>
          <p:cNvPicPr>
            <a:picLocks noChangeAspect="1"/>
          </p:cNvPicPr>
          <p:nvPr/>
        </p:nvPicPr>
        <p:blipFill>
          <a:blip r:embed="rId5" cstate="print"/>
          <a:stretch>
            <a:fillRect/>
          </a:stretch>
        </p:blipFill>
        <p:spPr>
          <a:xfrm>
            <a:off x="4000496" y="4938722"/>
            <a:ext cx="60955" cy="85337"/>
          </a:xfrm>
          <a:prstGeom prst="rect">
            <a:avLst/>
          </a:prstGeom>
        </p:spPr>
      </p:pic>
      <p:pic>
        <p:nvPicPr>
          <p:cNvPr id="46" name="Bildobjekt 45" descr="Boll.png"/>
          <p:cNvPicPr>
            <a:picLocks noChangeAspect="1"/>
          </p:cNvPicPr>
          <p:nvPr/>
        </p:nvPicPr>
        <p:blipFill>
          <a:blip r:embed="rId5" cstate="print"/>
          <a:stretch>
            <a:fillRect/>
          </a:stretch>
        </p:blipFill>
        <p:spPr>
          <a:xfrm>
            <a:off x="3929058" y="5091122"/>
            <a:ext cx="60955" cy="85337"/>
          </a:xfrm>
          <a:prstGeom prst="rect">
            <a:avLst/>
          </a:prstGeom>
        </p:spPr>
      </p:pic>
      <p:pic>
        <p:nvPicPr>
          <p:cNvPr id="47" name="Bildobjekt 46" descr="Boll.png"/>
          <p:cNvPicPr>
            <a:picLocks noChangeAspect="1"/>
          </p:cNvPicPr>
          <p:nvPr/>
        </p:nvPicPr>
        <p:blipFill>
          <a:blip r:embed="rId5" cstate="print"/>
          <a:stretch>
            <a:fillRect/>
          </a:stretch>
        </p:blipFill>
        <p:spPr>
          <a:xfrm>
            <a:off x="3857620" y="5243522"/>
            <a:ext cx="60955" cy="85337"/>
          </a:xfrm>
          <a:prstGeom prst="rect">
            <a:avLst/>
          </a:prstGeom>
        </p:spPr>
      </p:pic>
      <p:pic>
        <p:nvPicPr>
          <p:cNvPr id="48" name="Bildobjekt 47" descr="Boll.png"/>
          <p:cNvPicPr>
            <a:picLocks noChangeAspect="1"/>
          </p:cNvPicPr>
          <p:nvPr/>
        </p:nvPicPr>
        <p:blipFill>
          <a:blip r:embed="rId5" cstate="print"/>
          <a:stretch>
            <a:fillRect/>
          </a:stretch>
        </p:blipFill>
        <p:spPr>
          <a:xfrm>
            <a:off x="4082417" y="5143512"/>
            <a:ext cx="60955" cy="85337"/>
          </a:xfrm>
          <a:prstGeom prst="rect">
            <a:avLst/>
          </a:prstGeom>
        </p:spPr>
      </p:pic>
      <p:pic>
        <p:nvPicPr>
          <p:cNvPr id="49" name="Bildobjekt 48" descr="Boll.png"/>
          <p:cNvPicPr>
            <a:picLocks noChangeAspect="1"/>
          </p:cNvPicPr>
          <p:nvPr/>
        </p:nvPicPr>
        <p:blipFill>
          <a:blip r:embed="rId5" cstate="print"/>
          <a:stretch>
            <a:fillRect/>
          </a:stretch>
        </p:blipFill>
        <p:spPr>
          <a:xfrm>
            <a:off x="4010979" y="5295912"/>
            <a:ext cx="60955" cy="85337"/>
          </a:xfrm>
          <a:prstGeom prst="rect">
            <a:avLst/>
          </a:prstGeom>
        </p:spPr>
      </p:pic>
      <p:sp>
        <p:nvSpPr>
          <p:cNvPr id="50" name="Likbent triangel 49"/>
          <p:cNvSpPr/>
          <p:nvPr/>
        </p:nvSpPr>
        <p:spPr>
          <a:xfrm>
            <a:off x="3929058" y="3929066"/>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51" name="Frihandsfigur 50"/>
          <p:cNvSpPr/>
          <p:nvPr/>
        </p:nvSpPr>
        <p:spPr>
          <a:xfrm>
            <a:off x="3968840" y="3822879"/>
            <a:ext cx="349876" cy="903667"/>
          </a:xfrm>
          <a:custGeom>
            <a:avLst/>
            <a:gdLst>
              <a:gd name="connsiteX0" fmla="*/ 268309 w 349876"/>
              <a:gd name="connsiteY0" fmla="*/ 903667 h 903667"/>
              <a:gd name="connsiteX1" fmla="*/ 36490 w 349876"/>
              <a:gd name="connsiteY1" fmla="*/ 736242 h 903667"/>
              <a:gd name="connsiteX2" fmla="*/ 255430 w 349876"/>
              <a:gd name="connsiteY2" fmla="*/ 633211 h 903667"/>
              <a:gd name="connsiteX3" fmla="*/ 10732 w 349876"/>
              <a:gd name="connsiteY3" fmla="*/ 530180 h 903667"/>
              <a:gd name="connsiteX4" fmla="*/ 319825 w 349876"/>
              <a:gd name="connsiteY4" fmla="*/ 388513 h 903667"/>
              <a:gd name="connsiteX5" fmla="*/ 10732 w 349876"/>
              <a:gd name="connsiteY5" fmla="*/ 336997 h 903667"/>
              <a:gd name="connsiteX6" fmla="*/ 345583 w 349876"/>
              <a:gd name="connsiteY6" fmla="*/ 53662 h 903667"/>
              <a:gd name="connsiteX7" fmla="*/ 36490 w 349876"/>
              <a:gd name="connsiteY7" fmla="*/ 15025 h 903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9876" h="903667">
                <a:moveTo>
                  <a:pt x="268309" y="903667"/>
                </a:moveTo>
                <a:cubicBezTo>
                  <a:pt x="153473" y="842492"/>
                  <a:pt x="38637" y="781318"/>
                  <a:pt x="36490" y="736242"/>
                </a:cubicBezTo>
                <a:cubicBezTo>
                  <a:pt x="34344" y="691166"/>
                  <a:pt x="259723" y="667555"/>
                  <a:pt x="255430" y="633211"/>
                </a:cubicBezTo>
                <a:cubicBezTo>
                  <a:pt x="251137" y="598867"/>
                  <a:pt x="0" y="570963"/>
                  <a:pt x="10732" y="530180"/>
                </a:cubicBezTo>
                <a:cubicBezTo>
                  <a:pt x="21464" y="489397"/>
                  <a:pt x="319825" y="420710"/>
                  <a:pt x="319825" y="388513"/>
                </a:cubicBezTo>
                <a:cubicBezTo>
                  <a:pt x="319825" y="356316"/>
                  <a:pt x="6439" y="392806"/>
                  <a:pt x="10732" y="336997"/>
                </a:cubicBezTo>
                <a:cubicBezTo>
                  <a:pt x="15025" y="281188"/>
                  <a:pt x="341290" y="107324"/>
                  <a:pt x="345583" y="53662"/>
                </a:cubicBezTo>
                <a:cubicBezTo>
                  <a:pt x="349876" y="0"/>
                  <a:pt x="193183" y="7512"/>
                  <a:pt x="36490" y="15025"/>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52" name="Frihandsfigur 51"/>
          <p:cNvSpPr/>
          <p:nvPr/>
        </p:nvSpPr>
        <p:spPr>
          <a:xfrm>
            <a:off x="817809" y="4095482"/>
            <a:ext cx="1191296" cy="708338"/>
          </a:xfrm>
          <a:custGeom>
            <a:avLst/>
            <a:gdLst>
              <a:gd name="connsiteX0" fmla="*/ 57954 w 1191296"/>
              <a:gd name="connsiteY0" fmla="*/ 708338 h 708338"/>
              <a:gd name="connsiteX1" fmla="*/ 45076 w 1191296"/>
              <a:gd name="connsiteY1" fmla="*/ 450760 h 708338"/>
              <a:gd name="connsiteX2" fmla="*/ 328411 w 1191296"/>
              <a:gd name="connsiteY2" fmla="*/ 605307 h 708338"/>
              <a:gd name="connsiteX3" fmla="*/ 367047 w 1191296"/>
              <a:gd name="connsiteY3" fmla="*/ 296214 h 708338"/>
              <a:gd name="connsiteX4" fmla="*/ 740535 w 1191296"/>
              <a:gd name="connsiteY4" fmla="*/ 309093 h 708338"/>
              <a:gd name="connsiteX5" fmla="*/ 766292 w 1191296"/>
              <a:gd name="connsiteY5" fmla="*/ 128788 h 708338"/>
              <a:gd name="connsiteX6" fmla="*/ 1126901 w 1191296"/>
              <a:gd name="connsiteY6" fmla="*/ 64394 h 708338"/>
              <a:gd name="connsiteX7" fmla="*/ 1152659 w 1191296"/>
              <a:gd name="connsiteY7" fmla="*/ 0 h 708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91296" h="708338">
                <a:moveTo>
                  <a:pt x="57954" y="708338"/>
                </a:moveTo>
                <a:cubicBezTo>
                  <a:pt x="28977" y="588135"/>
                  <a:pt x="0" y="467932"/>
                  <a:pt x="45076" y="450760"/>
                </a:cubicBezTo>
                <a:cubicBezTo>
                  <a:pt x="90152" y="433588"/>
                  <a:pt x="274749" y="631065"/>
                  <a:pt x="328411" y="605307"/>
                </a:cubicBezTo>
                <a:cubicBezTo>
                  <a:pt x="382073" y="579549"/>
                  <a:pt x="298360" y="345583"/>
                  <a:pt x="367047" y="296214"/>
                </a:cubicBezTo>
                <a:cubicBezTo>
                  <a:pt x="435734" y="246845"/>
                  <a:pt x="673994" y="336997"/>
                  <a:pt x="740535" y="309093"/>
                </a:cubicBezTo>
                <a:cubicBezTo>
                  <a:pt x="807076" y="281189"/>
                  <a:pt x="701898" y="169571"/>
                  <a:pt x="766292" y="128788"/>
                </a:cubicBezTo>
                <a:cubicBezTo>
                  <a:pt x="830686" y="88005"/>
                  <a:pt x="1062506" y="85859"/>
                  <a:pt x="1126901" y="64394"/>
                </a:cubicBezTo>
                <a:cubicBezTo>
                  <a:pt x="1191296" y="42929"/>
                  <a:pt x="1171977" y="21464"/>
                  <a:pt x="1152659"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53" name="Multiplicera 52"/>
          <p:cNvSpPr/>
          <p:nvPr/>
        </p:nvSpPr>
        <p:spPr>
          <a:xfrm flipV="1">
            <a:off x="2285984" y="392906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54" name="Rak pil 53"/>
          <p:cNvCxnSpPr/>
          <p:nvPr/>
        </p:nvCxnSpPr>
        <p:spPr>
          <a:xfrm rot="16200000" flipH="1">
            <a:off x="1893075" y="4822041"/>
            <a:ext cx="1000132"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5" name="Rak 54"/>
          <p:cNvCxnSpPr/>
          <p:nvPr/>
        </p:nvCxnSpPr>
        <p:spPr>
          <a:xfrm rot="10800000" flipV="1">
            <a:off x="3571868" y="3857628"/>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56" name="Rak 55"/>
          <p:cNvCxnSpPr/>
          <p:nvPr/>
        </p:nvCxnSpPr>
        <p:spPr>
          <a:xfrm rot="10800000" flipV="1">
            <a:off x="3071802" y="3929066"/>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57" name="Rak 56"/>
          <p:cNvCxnSpPr/>
          <p:nvPr/>
        </p:nvCxnSpPr>
        <p:spPr>
          <a:xfrm rot="10800000" flipV="1">
            <a:off x="2643174" y="4000504"/>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58" name="Rak 57"/>
          <p:cNvCxnSpPr/>
          <p:nvPr/>
        </p:nvCxnSpPr>
        <p:spPr>
          <a:xfrm rot="10800000">
            <a:off x="2571736" y="4143380"/>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59" name="Rak 58"/>
          <p:cNvCxnSpPr/>
          <p:nvPr/>
        </p:nvCxnSpPr>
        <p:spPr>
          <a:xfrm rot="10800000">
            <a:off x="3000364" y="4143380"/>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60" name="Rak 59"/>
          <p:cNvCxnSpPr/>
          <p:nvPr/>
        </p:nvCxnSpPr>
        <p:spPr>
          <a:xfrm rot="10800000">
            <a:off x="3428992" y="4143380"/>
            <a:ext cx="357190" cy="0"/>
          </a:xfrm>
          <a:prstGeom prst="line">
            <a:avLst/>
          </a:prstGeom>
        </p:spPr>
        <p:style>
          <a:lnRef idx="1">
            <a:schemeClr val="dk1"/>
          </a:lnRef>
          <a:fillRef idx="0">
            <a:schemeClr val="dk1"/>
          </a:fillRef>
          <a:effectRef idx="0">
            <a:schemeClr val="dk1"/>
          </a:effectRef>
          <a:fontRef idx="minor">
            <a:schemeClr val="tx1"/>
          </a:fontRef>
        </p:style>
      </p:cxnSp>
      <p:sp>
        <p:nvSpPr>
          <p:cNvPr id="61" name="Multiplicera 60"/>
          <p:cNvSpPr/>
          <p:nvPr/>
        </p:nvSpPr>
        <p:spPr>
          <a:xfrm flipV="1">
            <a:off x="3786182" y="400050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62" name="Bildobjekt 61" descr="Skott.png"/>
          <p:cNvPicPr>
            <a:picLocks noChangeAspect="1"/>
          </p:cNvPicPr>
          <p:nvPr/>
        </p:nvPicPr>
        <p:blipFill>
          <a:blip r:embed="rId4" cstate="print"/>
          <a:stretch>
            <a:fillRect/>
          </a:stretch>
        </p:blipFill>
        <p:spPr>
          <a:xfrm rot="12869998">
            <a:off x="3414308" y="4186187"/>
            <a:ext cx="324000" cy="503234"/>
          </a:xfrm>
          <a:prstGeom prst="rect">
            <a:avLst/>
          </a:prstGeom>
        </p:spPr>
      </p:pic>
    </p:spTree>
    <p:extLst>
      <p:ext uri="{BB962C8B-B14F-4D97-AF65-F5344CB8AC3E}">
        <p14:creationId xmlns:p14="http://schemas.microsoft.com/office/powerpoint/2010/main" val="381062056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5" y="152245"/>
            <a:ext cx="5468215" cy="1325563"/>
          </a:xfrm>
        </p:spPr>
        <p:txBody>
          <a:bodyPr>
            <a:normAutofit/>
          </a:bodyPr>
          <a:lstStyle/>
          <a:p>
            <a:r>
              <a:rPr lang="sv-SE" sz="2800" dirty="0" smtClean="0">
                <a:solidFill>
                  <a:srgbClr val="990033"/>
                </a:solidFill>
                <a:latin typeface="Book Antiqua" panose="02040602050305030304" pitchFamily="18" charset="0"/>
              </a:rPr>
              <a:t>Syfte; Spelförståelse</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5" y="1792843"/>
            <a:ext cx="4990827" cy="1600438"/>
          </a:xfrm>
          <a:prstGeom prst="rect">
            <a:avLst/>
          </a:prstGeom>
          <a:noFill/>
        </p:spPr>
        <p:txBody>
          <a:bodyPr wrap="square" rtlCol="0">
            <a:spAutoFit/>
          </a:bodyPr>
          <a:lstStyle/>
          <a:p>
            <a:r>
              <a:rPr lang="sv-SE" sz="1600" dirty="0">
                <a:latin typeface="Book Antiqua" panose="02040602050305030304" pitchFamily="18" charset="0"/>
              </a:rPr>
              <a:t>1. </a:t>
            </a:r>
            <a:r>
              <a:rPr lang="sv-SE" sz="1600" dirty="0" err="1">
                <a:latin typeface="Book Antiqua" panose="02040602050305030304" pitchFamily="18" charset="0"/>
              </a:rPr>
              <a:t>Floorsall</a:t>
            </a:r>
            <a:r>
              <a:rPr lang="sv-SE" sz="1600" dirty="0">
                <a:latin typeface="Book Antiqua" panose="02040602050305030304" pitchFamily="18" charset="0"/>
              </a:rPr>
              <a:t> är innebandy på tennisplanen. Reglerna påminner om de i </a:t>
            </a:r>
            <a:r>
              <a:rPr lang="sv-SE" sz="1600" dirty="0" err="1">
                <a:latin typeface="Book Antiqua" panose="02040602050305030304" pitchFamily="18" charset="0"/>
              </a:rPr>
              <a:t>futsal</a:t>
            </a:r>
            <a:r>
              <a:rPr lang="sv-SE" sz="1600" dirty="0">
                <a:latin typeface="Book Antiqua" panose="02040602050305030304" pitchFamily="18" charset="0"/>
              </a:rPr>
              <a:t>. </a:t>
            </a:r>
          </a:p>
          <a:p>
            <a:r>
              <a:rPr lang="sv-SE" sz="1600" dirty="0">
                <a:latin typeface="Book Antiqua" panose="02040602050305030304" pitchFamily="18" charset="0"/>
              </a:rPr>
              <a:t>Går bollen utanför linjerna så är det hörna eller inslag för motståndaren. Kör korta men intensiva matcher.</a:t>
            </a:r>
          </a:p>
          <a:p>
            <a:pPr lvl="0"/>
            <a:endParaRPr lang="sv-SE" dirty="0">
              <a:solidFill>
                <a:schemeClr val="bg1">
                  <a:lumMod val="50000"/>
                </a:schemeClr>
              </a:solidFill>
              <a:latin typeface="Book Antiqua" panose="02040602050305030304" pitchFamily="18" charset="0"/>
            </a:endParaRPr>
          </a:p>
        </p:txBody>
      </p:sp>
      <p:sp>
        <p:nvSpPr>
          <p:cNvPr id="8" name="textruta 7"/>
          <p:cNvSpPr txBox="1"/>
          <p:nvPr/>
        </p:nvSpPr>
        <p:spPr>
          <a:xfrm>
            <a:off x="4714876" y="3643314"/>
            <a:ext cx="5468214" cy="2062103"/>
          </a:xfrm>
          <a:prstGeom prst="rect">
            <a:avLst/>
          </a:prstGeom>
          <a:noFill/>
        </p:spPr>
        <p:txBody>
          <a:bodyPr wrap="square" rtlCol="0">
            <a:spAutoFit/>
          </a:bodyPr>
          <a:lstStyle/>
          <a:p>
            <a:pPr lvl="0"/>
            <a:r>
              <a:rPr lang="sv-SE" sz="1600" dirty="0">
                <a:latin typeface="Book Antiqua" panose="02040602050305030304" pitchFamily="18" charset="0"/>
              </a:rPr>
              <a:t>2. På samma plan går det att ställa ut spelare runt linjerna. Dessa kan agera väggar på flera sätt. Ex. att de passar till samma lag som de får bollen ifrån, eller att de bara har ett tillslag. Ett tredje sätt är att ha två lag där de som står som väggar ställer sig på offensiv planhalva och försöker göra mål tillsammans med anfallarna. </a:t>
            </a:r>
          </a:p>
          <a:p>
            <a:pPr lvl="0"/>
            <a:r>
              <a:rPr lang="sv-SE" sz="1600" dirty="0">
                <a:latin typeface="Book Antiqua" panose="02040602050305030304" pitchFamily="18" charset="0"/>
              </a:rPr>
              <a:t>Våga testa olika sätt för att få spelarna att tänka på möjliga lösningar.</a:t>
            </a:r>
            <a:endParaRPr lang="sv-SE" dirty="0">
              <a:latin typeface="Book Antiqua" panose="02040602050305030304" pitchFamily="18" charset="0"/>
            </a:endParaRPr>
          </a:p>
        </p:txBody>
      </p:sp>
      <p:sp>
        <p:nvSpPr>
          <p:cNvPr id="9" name="Rektangel 8"/>
          <p:cNvSpPr/>
          <p:nvPr/>
        </p:nvSpPr>
        <p:spPr>
          <a:xfrm>
            <a:off x="1142976" y="2143116"/>
            <a:ext cx="2428892" cy="31432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Multiplicera 9"/>
          <p:cNvSpPr/>
          <p:nvPr/>
        </p:nvSpPr>
        <p:spPr>
          <a:xfrm flipV="1">
            <a:off x="3000364" y="321468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2214546"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1643042"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Ellips 12"/>
          <p:cNvSpPr/>
          <p:nvPr/>
        </p:nvSpPr>
        <p:spPr>
          <a:xfrm>
            <a:off x="1357290" y="357187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Ellips 13"/>
          <p:cNvSpPr/>
          <p:nvPr/>
        </p:nvSpPr>
        <p:spPr>
          <a:xfrm>
            <a:off x="2500298" y="428625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Ellips 14"/>
          <p:cNvSpPr/>
          <p:nvPr/>
        </p:nvSpPr>
        <p:spPr>
          <a:xfrm>
            <a:off x="2714612" y="378619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6" name="Bildobjekt 15" descr="Boll.png"/>
          <p:cNvPicPr>
            <a:picLocks noChangeAspect="1"/>
          </p:cNvPicPr>
          <p:nvPr/>
        </p:nvPicPr>
        <p:blipFill>
          <a:blip r:embed="rId4" cstate="print"/>
          <a:stretch>
            <a:fillRect/>
          </a:stretch>
        </p:blipFill>
        <p:spPr>
          <a:xfrm>
            <a:off x="2500298" y="4214818"/>
            <a:ext cx="60955" cy="85337"/>
          </a:xfrm>
          <a:prstGeom prst="rect">
            <a:avLst/>
          </a:prstGeom>
        </p:spPr>
      </p:pic>
      <p:cxnSp>
        <p:nvCxnSpPr>
          <p:cNvPr id="17" name="Rak 16"/>
          <p:cNvCxnSpPr/>
          <p:nvPr/>
        </p:nvCxnSpPr>
        <p:spPr>
          <a:xfrm>
            <a:off x="2071670" y="5286388"/>
            <a:ext cx="540000" cy="0"/>
          </a:xfrm>
          <a:prstGeom prst="line">
            <a:avLst/>
          </a:prstGeom>
          <a:ln w="69850"/>
        </p:spPr>
        <p:style>
          <a:lnRef idx="1">
            <a:schemeClr val="dk1"/>
          </a:lnRef>
          <a:fillRef idx="0">
            <a:schemeClr val="dk1"/>
          </a:fillRef>
          <a:effectRef idx="0">
            <a:schemeClr val="dk1"/>
          </a:effectRef>
          <a:fontRef idx="minor">
            <a:schemeClr val="tx1"/>
          </a:fontRef>
        </p:style>
      </p:cxnSp>
      <p:cxnSp>
        <p:nvCxnSpPr>
          <p:cNvPr id="18" name="Rak 17"/>
          <p:cNvCxnSpPr/>
          <p:nvPr/>
        </p:nvCxnSpPr>
        <p:spPr>
          <a:xfrm>
            <a:off x="2071670" y="2143116"/>
            <a:ext cx="540000" cy="0"/>
          </a:xfrm>
          <a:prstGeom prst="line">
            <a:avLst/>
          </a:prstGeom>
          <a:ln w="69850"/>
        </p:spPr>
        <p:style>
          <a:lnRef idx="1">
            <a:schemeClr val="dk1"/>
          </a:lnRef>
          <a:fillRef idx="0">
            <a:schemeClr val="dk1"/>
          </a:fillRef>
          <a:effectRef idx="0">
            <a:schemeClr val="dk1"/>
          </a:effectRef>
          <a:fontRef idx="minor">
            <a:schemeClr val="tx1"/>
          </a:fontRef>
        </p:style>
      </p:cxnSp>
      <p:sp>
        <p:nvSpPr>
          <p:cNvPr id="19" name="textruta 18"/>
          <p:cNvSpPr txBox="1"/>
          <p:nvPr/>
        </p:nvSpPr>
        <p:spPr>
          <a:xfrm>
            <a:off x="2143108" y="4929198"/>
            <a:ext cx="386644" cy="369332"/>
          </a:xfrm>
          <a:prstGeom prst="rect">
            <a:avLst/>
          </a:prstGeom>
          <a:noFill/>
        </p:spPr>
        <p:txBody>
          <a:bodyPr wrap="none" rtlCol="0">
            <a:spAutoFit/>
          </a:bodyPr>
          <a:lstStyle/>
          <a:p>
            <a:r>
              <a:rPr lang="sv-SE" b="1" dirty="0"/>
              <a:t>M</a:t>
            </a:r>
          </a:p>
        </p:txBody>
      </p:sp>
      <p:sp>
        <p:nvSpPr>
          <p:cNvPr id="20" name="textruta 19"/>
          <p:cNvSpPr txBox="1"/>
          <p:nvPr/>
        </p:nvSpPr>
        <p:spPr>
          <a:xfrm>
            <a:off x="2143108" y="2071678"/>
            <a:ext cx="386644" cy="369332"/>
          </a:xfrm>
          <a:prstGeom prst="rect">
            <a:avLst/>
          </a:prstGeom>
          <a:noFill/>
        </p:spPr>
        <p:txBody>
          <a:bodyPr wrap="none" rtlCol="0">
            <a:spAutoFit/>
          </a:bodyPr>
          <a:lstStyle/>
          <a:p>
            <a:r>
              <a:rPr lang="sv-SE" b="1" dirty="0"/>
              <a:t>M</a:t>
            </a:r>
          </a:p>
        </p:txBody>
      </p:sp>
    </p:spTree>
    <p:extLst>
      <p:ext uri="{BB962C8B-B14F-4D97-AF65-F5344CB8AC3E}">
        <p14:creationId xmlns:p14="http://schemas.microsoft.com/office/powerpoint/2010/main" val="320661442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5" name="Rubrik 1"/>
          <p:cNvSpPr txBox="1">
            <a:spLocks/>
          </p:cNvSpPr>
          <p:nvPr/>
        </p:nvSpPr>
        <p:spPr>
          <a:xfrm>
            <a:off x="4867275" y="304645"/>
            <a:ext cx="5468215"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v-SE" sz="2800" dirty="0" smtClean="0">
                <a:solidFill>
                  <a:srgbClr val="990033"/>
                </a:solidFill>
                <a:latin typeface="Book Antiqua" panose="02040602050305030304" pitchFamily="18" charset="0"/>
              </a:rPr>
              <a:t>Syfte; Spelförståelse</a:t>
            </a:r>
            <a:endParaRPr lang="sv-SE" sz="2800" dirty="0">
              <a:solidFill>
                <a:srgbClr val="990033"/>
              </a:solidFill>
              <a:latin typeface="Book Antiqua" panose="02040602050305030304" pitchFamily="18" charset="0"/>
            </a:endParaRPr>
          </a:p>
        </p:txBody>
      </p:sp>
      <p:pic>
        <p:nvPicPr>
          <p:cNvPr id="6" name="Bildobjekt 5"/>
          <p:cNvPicPr/>
          <p:nvPr/>
        </p:nvPicPr>
        <p:blipFill>
          <a:blip r:embed="rId3" cstate="print"/>
          <a:srcRect l="25695" t="8620" r="30082" b="28583"/>
          <a:stretch>
            <a:fillRect/>
          </a:stretch>
        </p:blipFill>
        <p:spPr bwMode="auto">
          <a:xfrm>
            <a:off x="357158" y="714356"/>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8" name="textruta 7"/>
          <p:cNvSpPr txBox="1"/>
          <p:nvPr/>
        </p:nvSpPr>
        <p:spPr>
          <a:xfrm>
            <a:off x="4714876" y="1412872"/>
            <a:ext cx="5620614" cy="2308324"/>
          </a:xfrm>
          <a:prstGeom prst="rect">
            <a:avLst/>
          </a:prstGeom>
          <a:noFill/>
        </p:spPr>
        <p:txBody>
          <a:bodyPr wrap="square" rtlCol="0">
            <a:spAutoFit/>
          </a:bodyPr>
          <a:lstStyle/>
          <a:p>
            <a:r>
              <a:rPr lang="sv-SE" sz="1600" dirty="0">
                <a:latin typeface="Book Antiqua" panose="02040602050305030304" pitchFamily="18" charset="0"/>
              </a:rPr>
              <a:t>1. Använd badmintonbanorna i hallen och spela med två eller tre spelare per lag samtidigt på planen. De spelarna som är inne på banan får bara röra bollen tre gånger, sedan måste de byta. Skulle bollen gå utanför planen är det motståndarens inslag.</a:t>
            </a:r>
          </a:p>
          <a:p>
            <a:r>
              <a:rPr lang="sv-SE" sz="1600" dirty="0">
                <a:latin typeface="Book Antiqua" panose="02040602050305030304" pitchFamily="18" charset="0"/>
              </a:rPr>
              <a:t>Det kommer att vara svårt i början men efter ett tag så kommer de på att de kanske </a:t>
            </a:r>
            <a:r>
              <a:rPr lang="sv-SE" sz="1600" dirty="0" smtClean="0">
                <a:latin typeface="Book Antiqua" panose="02040602050305030304" pitchFamily="18" charset="0"/>
              </a:rPr>
              <a:t>ska </a:t>
            </a:r>
            <a:r>
              <a:rPr lang="sv-SE" sz="1600" dirty="0">
                <a:latin typeface="Book Antiqua" panose="02040602050305030304" pitchFamily="18" charset="0"/>
              </a:rPr>
              <a:t>byta vid </a:t>
            </a:r>
            <a:r>
              <a:rPr lang="sv-SE" sz="1600" dirty="0" smtClean="0">
                <a:latin typeface="Book Antiqua" panose="02040602050305030304" pitchFamily="18" charset="0"/>
              </a:rPr>
              <a:t>ett </a:t>
            </a:r>
            <a:r>
              <a:rPr lang="sv-SE" sz="1600" dirty="0">
                <a:latin typeface="Book Antiqua" panose="02040602050305030304" pitchFamily="18" charset="0"/>
              </a:rPr>
              <a:t>eller två tillslag. Om det inte funkar så förklara att de får byta tidigare och ha framförallt tålamod med övningen.  </a:t>
            </a:r>
            <a:endParaRPr lang="sv-SE" dirty="0">
              <a:solidFill>
                <a:schemeClr val="bg1">
                  <a:lumMod val="50000"/>
                </a:schemeClr>
              </a:solidFill>
              <a:latin typeface="Book Antiqua" panose="02040602050305030304" pitchFamily="18" charset="0"/>
            </a:endParaRPr>
          </a:p>
        </p:txBody>
      </p:sp>
      <p:sp>
        <p:nvSpPr>
          <p:cNvPr id="9" name="textruta 8"/>
          <p:cNvSpPr txBox="1"/>
          <p:nvPr/>
        </p:nvSpPr>
        <p:spPr>
          <a:xfrm>
            <a:off x="4714875" y="4289028"/>
            <a:ext cx="6336301" cy="1815882"/>
          </a:xfrm>
          <a:prstGeom prst="rect">
            <a:avLst/>
          </a:prstGeom>
          <a:noFill/>
        </p:spPr>
        <p:txBody>
          <a:bodyPr wrap="square" rtlCol="0">
            <a:spAutoFit/>
          </a:bodyPr>
          <a:lstStyle/>
          <a:p>
            <a:pPr lvl="0"/>
            <a:r>
              <a:rPr lang="sv-SE" sz="1600" dirty="0">
                <a:latin typeface="Book Antiqua" panose="02040602050305030304" pitchFamily="18" charset="0"/>
              </a:rPr>
              <a:t>2. I </a:t>
            </a:r>
            <a:r>
              <a:rPr lang="sv-SE" sz="1600" dirty="0" err="1">
                <a:latin typeface="Book Antiqua" panose="02040602050305030304" pitchFamily="18" charset="0"/>
              </a:rPr>
              <a:t>streetinnebandy</a:t>
            </a:r>
            <a:r>
              <a:rPr lang="sv-SE" sz="1600" dirty="0">
                <a:latin typeface="Book Antiqua" panose="02040602050305030304" pitchFamily="18" charset="0"/>
              </a:rPr>
              <a:t> gäller samma regler som i streetbasket. Dvs. att man spelar mot ett mål men för att få göra mål så måste man ta bollen förbi och tillbaka över en bestämd punkt. Man kan </a:t>
            </a:r>
            <a:r>
              <a:rPr lang="sv-SE" sz="1600" dirty="0" smtClean="0">
                <a:latin typeface="Book Antiqua" panose="02040602050305030304" pitchFamily="18" charset="0"/>
              </a:rPr>
              <a:t>t ex </a:t>
            </a:r>
            <a:r>
              <a:rPr lang="sv-SE" sz="1600" dirty="0">
                <a:latin typeface="Book Antiqua" panose="02040602050305030304" pitchFamily="18" charset="0"/>
              </a:rPr>
              <a:t>inte slå in en retur på ett skott som motståndaren skjutit. </a:t>
            </a:r>
          </a:p>
          <a:p>
            <a:pPr lvl="0"/>
            <a:r>
              <a:rPr lang="sv-SE" sz="1600" dirty="0">
                <a:latin typeface="Book Antiqua" panose="02040602050305030304" pitchFamily="18" charset="0"/>
              </a:rPr>
              <a:t>I detta kan det svänga snabbt och det går även att lägga in att man måste göra ett visst antal passningar inom laget innan man får göra mål.</a:t>
            </a:r>
            <a:endParaRPr lang="sv-SE" dirty="0">
              <a:latin typeface="Book Antiqua" panose="02040602050305030304" pitchFamily="18" charset="0"/>
            </a:endParaRPr>
          </a:p>
        </p:txBody>
      </p:sp>
      <p:sp>
        <p:nvSpPr>
          <p:cNvPr id="10" name="Rektangel 9"/>
          <p:cNvSpPr/>
          <p:nvPr/>
        </p:nvSpPr>
        <p:spPr>
          <a:xfrm>
            <a:off x="1000100" y="1857364"/>
            <a:ext cx="2714644" cy="12144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Multiplicera 10"/>
          <p:cNvSpPr/>
          <p:nvPr/>
        </p:nvSpPr>
        <p:spPr>
          <a:xfrm flipV="1">
            <a:off x="1428728" y="25717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1571604" y="19288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Ellips 12"/>
          <p:cNvSpPr/>
          <p:nvPr/>
        </p:nvSpPr>
        <p:spPr>
          <a:xfrm>
            <a:off x="3071802" y="271462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Ellips 13"/>
          <p:cNvSpPr/>
          <p:nvPr/>
        </p:nvSpPr>
        <p:spPr>
          <a:xfrm>
            <a:off x="3143240" y="207167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5" name="Bildobjekt 14" descr="Boll.png"/>
          <p:cNvPicPr>
            <a:picLocks noChangeAspect="1"/>
          </p:cNvPicPr>
          <p:nvPr/>
        </p:nvPicPr>
        <p:blipFill>
          <a:blip r:embed="rId4" cstate="print"/>
          <a:stretch>
            <a:fillRect/>
          </a:stretch>
        </p:blipFill>
        <p:spPr>
          <a:xfrm>
            <a:off x="1643042" y="2285992"/>
            <a:ext cx="60955" cy="85337"/>
          </a:xfrm>
          <a:prstGeom prst="rect">
            <a:avLst/>
          </a:prstGeom>
        </p:spPr>
      </p:pic>
      <p:cxnSp>
        <p:nvCxnSpPr>
          <p:cNvPr id="16" name="Straight Connector 22"/>
          <p:cNvCxnSpPr/>
          <p:nvPr/>
        </p:nvCxnSpPr>
        <p:spPr>
          <a:xfrm rot="5400000">
            <a:off x="3644100" y="2356636"/>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17" name="Rak 5"/>
          <p:cNvCxnSpPr/>
          <p:nvPr/>
        </p:nvCxnSpPr>
        <p:spPr>
          <a:xfrm>
            <a:off x="3715538" y="2499512"/>
            <a:ext cx="142876" cy="0"/>
          </a:xfrm>
          <a:prstGeom prst="line">
            <a:avLst/>
          </a:prstGeom>
          <a:ln/>
        </p:spPr>
        <p:style>
          <a:lnRef idx="1">
            <a:schemeClr val="dk1"/>
          </a:lnRef>
          <a:fillRef idx="0">
            <a:schemeClr val="dk1"/>
          </a:fillRef>
          <a:effectRef idx="0">
            <a:schemeClr val="dk1"/>
          </a:effectRef>
          <a:fontRef idx="minor">
            <a:schemeClr val="tx1"/>
          </a:fontRef>
        </p:style>
      </p:cxnSp>
      <p:cxnSp>
        <p:nvCxnSpPr>
          <p:cNvPr id="18" name="Rak 5"/>
          <p:cNvCxnSpPr/>
          <p:nvPr/>
        </p:nvCxnSpPr>
        <p:spPr>
          <a:xfrm>
            <a:off x="3715538" y="2213760"/>
            <a:ext cx="142876" cy="0"/>
          </a:xfrm>
          <a:prstGeom prst="line">
            <a:avLst/>
          </a:prstGeom>
          <a:ln/>
        </p:spPr>
        <p:style>
          <a:lnRef idx="1">
            <a:schemeClr val="dk1"/>
          </a:lnRef>
          <a:fillRef idx="0">
            <a:schemeClr val="dk1"/>
          </a:fillRef>
          <a:effectRef idx="0">
            <a:schemeClr val="dk1"/>
          </a:effectRef>
          <a:fontRef idx="minor">
            <a:schemeClr val="tx1"/>
          </a:fontRef>
        </p:style>
      </p:cxnSp>
      <p:cxnSp>
        <p:nvCxnSpPr>
          <p:cNvPr id="19" name="Straight Connector 25"/>
          <p:cNvCxnSpPr/>
          <p:nvPr/>
        </p:nvCxnSpPr>
        <p:spPr>
          <a:xfrm rot="5400000">
            <a:off x="786580" y="2428074"/>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20" name="Rak 5"/>
          <p:cNvCxnSpPr/>
          <p:nvPr/>
        </p:nvCxnSpPr>
        <p:spPr>
          <a:xfrm>
            <a:off x="858018" y="2570950"/>
            <a:ext cx="142876" cy="0"/>
          </a:xfrm>
          <a:prstGeom prst="line">
            <a:avLst/>
          </a:prstGeom>
          <a:ln/>
        </p:spPr>
        <p:style>
          <a:lnRef idx="1">
            <a:schemeClr val="dk1"/>
          </a:lnRef>
          <a:fillRef idx="0">
            <a:schemeClr val="dk1"/>
          </a:fillRef>
          <a:effectRef idx="0">
            <a:schemeClr val="dk1"/>
          </a:effectRef>
          <a:fontRef idx="minor">
            <a:schemeClr val="tx1"/>
          </a:fontRef>
        </p:style>
      </p:cxnSp>
      <p:cxnSp>
        <p:nvCxnSpPr>
          <p:cNvPr id="21" name="Rak 5"/>
          <p:cNvCxnSpPr/>
          <p:nvPr/>
        </p:nvCxnSpPr>
        <p:spPr>
          <a:xfrm>
            <a:off x="858018" y="2285198"/>
            <a:ext cx="142876" cy="0"/>
          </a:xfrm>
          <a:prstGeom prst="line">
            <a:avLst/>
          </a:prstGeom>
          <a:ln/>
        </p:spPr>
        <p:style>
          <a:lnRef idx="1">
            <a:schemeClr val="dk1"/>
          </a:lnRef>
          <a:fillRef idx="0">
            <a:schemeClr val="dk1"/>
          </a:fillRef>
          <a:effectRef idx="0">
            <a:schemeClr val="dk1"/>
          </a:effectRef>
          <a:fontRef idx="minor">
            <a:schemeClr val="tx1"/>
          </a:fontRef>
        </p:style>
      </p:cxnSp>
      <p:sp>
        <p:nvSpPr>
          <p:cNvPr id="22" name="Ellips 13"/>
          <p:cNvSpPr/>
          <p:nvPr/>
        </p:nvSpPr>
        <p:spPr>
          <a:xfrm>
            <a:off x="2857488" y="307181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3" name="Ellips 13"/>
          <p:cNvSpPr/>
          <p:nvPr/>
        </p:nvSpPr>
        <p:spPr>
          <a:xfrm>
            <a:off x="3143240" y="307181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4" name="Ellips 13"/>
          <p:cNvSpPr/>
          <p:nvPr/>
        </p:nvSpPr>
        <p:spPr>
          <a:xfrm>
            <a:off x="3428992" y="307181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25" name="Multiplicera 9"/>
          <p:cNvSpPr/>
          <p:nvPr/>
        </p:nvSpPr>
        <p:spPr>
          <a:xfrm flipV="1">
            <a:off x="1857356"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9"/>
          <p:cNvSpPr/>
          <p:nvPr/>
        </p:nvSpPr>
        <p:spPr>
          <a:xfrm flipV="1">
            <a:off x="1428728"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Multiplicera 9"/>
          <p:cNvSpPr/>
          <p:nvPr/>
        </p:nvSpPr>
        <p:spPr>
          <a:xfrm flipV="1">
            <a:off x="1643042"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8" name="Multiplicera 9"/>
          <p:cNvSpPr/>
          <p:nvPr/>
        </p:nvSpPr>
        <p:spPr>
          <a:xfrm flipV="1">
            <a:off x="1785918" y="507207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9" name="Multiplicera 9"/>
          <p:cNvSpPr/>
          <p:nvPr/>
        </p:nvSpPr>
        <p:spPr>
          <a:xfrm flipV="1">
            <a:off x="2500298" y="55007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0" name="Multiplicera 9"/>
          <p:cNvSpPr/>
          <p:nvPr/>
        </p:nvSpPr>
        <p:spPr>
          <a:xfrm flipV="1">
            <a:off x="2500298" y="48577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1" name="Ellips 13"/>
          <p:cNvSpPr/>
          <p:nvPr/>
        </p:nvSpPr>
        <p:spPr>
          <a:xfrm>
            <a:off x="3000364" y="450057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2" name="Ellips 13"/>
          <p:cNvSpPr/>
          <p:nvPr/>
        </p:nvSpPr>
        <p:spPr>
          <a:xfrm>
            <a:off x="2428860" y="535782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3" name="Ellips 13"/>
          <p:cNvSpPr/>
          <p:nvPr/>
        </p:nvSpPr>
        <p:spPr>
          <a:xfrm>
            <a:off x="1285852" y="4643446"/>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34" name="Bildobjekt 15" descr="Boll.png"/>
          <p:cNvPicPr>
            <a:picLocks noChangeAspect="1"/>
          </p:cNvPicPr>
          <p:nvPr/>
        </p:nvPicPr>
        <p:blipFill>
          <a:blip r:embed="rId4" cstate="print"/>
          <a:stretch>
            <a:fillRect/>
          </a:stretch>
        </p:blipFill>
        <p:spPr>
          <a:xfrm>
            <a:off x="1439211" y="4857760"/>
            <a:ext cx="60955" cy="85337"/>
          </a:xfrm>
          <a:prstGeom prst="rect">
            <a:avLst/>
          </a:prstGeom>
        </p:spPr>
      </p:pic>
      <p:cxnSp>
        <p:nvCxnSpPr>
          <p:cNvPr id="35" name="Straight Connector 43"/>
          <p:cNvCxnSpPr/>
          <p:nvPr/>
        </p:nvCxnSpPr>
        <p:spPr>
          <a:xfrm>
            <a:off x="428596" y="4429132"/>
            <a:ext cx="4071966" cy="1588"/>
          </a:xfrm>
          <a:prstGeom prst="line">
            <a:avLst/>
          </a:prstGeom>
        </p:spPr>
        <p:style>
          <a:lnRef idx="1">
            <a:schemeClr val="accent1"/>
          </a:lnRef>
          <a:fillRef idx="0">
            <a:schemeClr val="accent1"/>
          </a:fillRef>
          <a:effectRef idx="0">
            <a:schemeClr val="accent1"/>
          </a:effectRef>
          <a:fontRef idx="minor">
            <a:schemeClr val="tx1"/>
          </a:fontRef>
        </p:style>
      </p:cxnSp>
      <p:sp>
        <p:nvSpPr>
          <p:cNvPr id="36" name="Likbent triangel 16"/>
          <p:cNvSpPr/>
          <p:nvPr/>
        </p:nvSpPr>
        <p:spPr>
          <a:xfrm>
            <a:off x="714348" y="435769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7" name="Likbent triangel 16"/>
          <p:cNvSpPr/>
          <p:nvPr/>
        </p:nvSpPr>
        <p:spPr>
          <a:xfrm>
            <a:off x="4214810" y="435769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Tree>
    <p:extLst>
      <p:ext uri="{BB962C8B-B14F-4D97-AF65-F5344CB8AC3E}">
        <p14:creationId xmlns:p14="http://schemas.microsoft.com/office/powerpoint/2010/main" val="274613039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5" y="152245"/>
            <a:ext cx="5468215" cy="1325563"/>
          </a:xfrm>
        </p:spPr>
        <p:txBody>
          <a:bodyPr>
            <a:normAutofit/>
          </a:bodyPr>
          <a:lstStyle/>
          <a:p>
            <a:r>
              <a:rPr lang="sv-SE" sz="2800" dirty="0" smtClean="0">
                <a:solidFill>
                  <a:srgbClr val="990033"/>
                </a:solidFill>
                <a:latin typeface="Book Antiqua" panose="02040602050305030304" pitchFamily="18" charset="0"/>
              </a:rPr>
              <a:t>Syfte; Uppspel/etablera anfall</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5" y="1518110"/>
            <a:ext cx="5108393" cy="2339102"/>
          </a:xfrm>
          <a:prstGeom prst="rect">
            <a:avLst/>
          </a:prstGeom>
          <a:noFill/>
        </p:spPr>
        <p:txBody>
          <a:bodyPr wrap="square" rtlCol="0">
            <a:spAutoFit/>
          </a:bodyPr>
          <a:lstStyle/>
          <a:p>
            <a:r>
              <a:rPr lang="sv-SE" sz="1600" dirty="0">
                <a:latin typeface="Book Antiqua" panose="02040602050305030304" pitchFamily="18" charset="0"/>
              </a:rPr>
              <a:t>1. A rör sig ut med bollen och passar B som passar C. C passar D och rör sig sedan  upp i fickan men viker av in i slottet. D passar ner till B som har tagit en löpning till andra hörnet. Denna spelaren passar upp till D igen  och tar sedan en skottposition i fickan. </a:t>
            </a:r>
          </a:p>
          <a:p>
            <a:r>
              <a:rPr lang="sv-SE" sz="1600" dirty="0">
                <a:latin typeface="Book Antiqua" panose="02040602050305030304" pitchFamily="18" charset="0"/>
              </a:rPr>
              <a:t>D har nu alternativen. Skott, passa B, passa A. Dessa kan skjuta och B kan även passa C i slottet.</a:t>
            </a:r>
          </a:p>
          <a:p>
            <a:endParaRPr lang="sv-SE" sz="1600" dirty="0">
              <a:latin typeface="Book Antiqua" panose="02040602050305030304" pitchFamily="18" charset="0"/>
            </a:endParaRPr>
          </a:p>
          <a:p>
            <a:pPr lvl="0"/>
            <a:endParaRPr lang="sv-SE" dirty="0">
              <a:solidFill>
                <a:schemeClr val="bg1">
                  <a:lumMod val="50000"/>
                </a:schemeClr>
              </a:solidFill>
              <a:latin typeface="Book Antiqua" panose="02040602050305030304" pitchFamily="18" charset="0"/>
            </a:endParaRPr>
          </a:p>
        </p:txBody>
      </p:sp>
      <p:sp>
        <p:nvSpPr>
          <p:cNvPr id="8" name="textruta 7"/>
          <p:cNvSpPr txBox="1"/>
          <p:nvPr/>
        </p:nvSpPr>
        <p:spPr>
          <a:xfrm>
            <a:off x="4714875" y="3875564"/>
            <a:ext cx="5239021" cy="1569660"/>
          </a:xfrm>
          <a:prstGeom prst="rect">
            <a:avLst/>
          </a:prstGeom>
          <a:noFill/>
        </p:spPr>
        <p:txBody>
          <a:bodyPr wrap="square" rtlCol="0">
            <a:spAutoFit/>
          </a:bodyPr>
          <a:lstStyle/>
          <a:p>
            <a:pPr lvl="0"/>
            <a:r>
              <a:rPr lang="sv-SE" sz="1600" dirty="0">
                <a:latin typeface="Book Antiqua" panose="02040602050305030304" pitchFamily="18" charset="0"/>
              </a:rPr>
              <a:t>2. De tre anfallarna rör sig runt i ”triangeln” och passar till varandra.  De </a:t>
            </a:r>
            <a:r>
              <a:rPr lang="sv-SE" sz="1600" dirty="0" smtClean="0">
                <a:latin typeface="Book Antiqua" panose="02040602050305030304" pitchFamily="18" charset="0"/>
              </a:rPr>
              <a:t>ska </a:t>
            </a:r>
            <a:r>
              <a:rPr lang="sv-SE" sz="1600" dirty="0">
                <a:latin typeface="Book Antiqua" panose="02040602050305030304" pitchFamily="18" charset="0"/>
              </a:rPr>
              <a:t>hela tiden rör på sig och vara passningsbara för bollföraren.</a:t>
            </a:r>
          </a:p>
          <a:p>
            <a:pPr lvl="0"/>
            <a:r>
              <a:rPr lang="sv-SE" sz="1600" dirty="0">
                <a:latin typeface="Book Antiqua" panose="02040602050305030304" pitchFamily="18" charset="0"/>
              </a:rPr>
              <a:t>Anfallet vara tills det att tränaren säger till alt. att  en förutbestämd tid går ut, </a:t>
            </a:r>
            <a:r>
              <a:rPr lang="sv-SE" sz="1600" dirty="0" smtClean="0">
                <a:latin typeface="Book Antiqua" panose="02040602050305030304" pitchFamily="18" charset="0"/>
              </a:rPr>
              <a:t>varpå </a:t>
            </a:r>
            <a:r>
              <a:rPr lang="sv-SE" sz="1600" dirty="0">
                <a:latin typeface="Book Antiqua" panose="02040602050305030304" pitchFamily="18" charset="0"/>
              </a:rPr>
              <a:t>spelaren med bollen avslutar.</a:t>
            </a:r>
            <a:endParaRPr lang="sv-SE" dirty="0">
              <a:latin typeface="Book Antiqua" panose="02040602050305030304" pitchFamily="18" charset="0"/>
            </a:endParaRPr>
          </a:p>
        </p:txBody>
      </p:sp>
      <p:sp>
        <p:nvSpPr>
          <p:cNvPr id="9" name="Multiplicera 8"/>
          <p:cNvSpPr/>
          <p:nvPr/>
        </p:nvSpPr>
        <p:spPr>
          <a:xfrm flipV="1">
            <a:off x="714348" y="350043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Multiplicera 9"/>
          <p:cNvSpPr/>
          <p:nvPr/>
        </p:nvSpPr>
        <p:spPr>
          <a:xfrm flipV="1">
            <a:off x="857224" y="335756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1" name="Bildobjekt 10" descr="Boll.png"/>
          <p:cNvPicPr>
            <a:picLocks noChangeAspect="1"/>
          </p:cNvPicPr>
          <p:nvPr/>
        </p:nvPicPr>
        <p:blipFill>
          <a:blip r:embed="rId4" cstate="print"/>
          <a:stretch>
            <a:fillRect/>
          </a:stretch>
        </p:blipFill>
        <p:spPr>
          <a:xfrm>
            <a:off x="3357554" y="4214818"/>
            <a:ext cx="60955" cy="85337"/>
          </a:xfrm>
          <a:prstGeom prst="rect">
            <a:avLst/>
          </a:prstGeom>
        </p:spPr>
      </p:pic>
      <p:sp>
        <p:nvSpPr>
          <p:cNvPr id="12" name="Likbent triangel 11"/>
          <p:cNvSpPr/>
          <p:nvPr/>
        </p:nvSpPr>
        <p:spPr>
          <a:xfrm>
            <a:off x="3071802" y="328612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pic>
        <p:nvPicPr>
          <p:cNvPr id="13" name="Bildobjekt 12" descr="Boll.png"/>
          <p:cNvPicPr>
            <a:picLocks noChangeAspect="1"/>
          </p:cNvPicPr>
          <p:nvPr/>
        </p:nvPicPr>
        <p:blipFill>
          <a:blip r:embed="rId4" cstate="print"/>
          <a:stretch>
            <a:fillRect/>
          </a:stretch>
        </p:blipFill>
        <p:spPr>
          <a:xfrm>
            <a:off x="2857488" y="3214686"/>
            <a:ext cx="60955" cy="85337"/>
          </a:xfrm>
          <a:prstGeom prst="rect">
            <a:avLst/>
          </a:prstGeom>
        </p:spPr>
      </p:pic>
      <p:sp>
        <p:nvSpPr>
          <p:cNvPr id="14" name="Multiplicera 13"/>
          <p:cNvSpPr/>
          <p:nvPr/>
        </p:nvSpPr>
        <p:spPr>
          <a:xfrm flipV="1">
            <a:off x="3929058" y="7143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5" name="Bildobjekt 14" descr="Boll.png"/>
          <p:cNvPicPr>
            <a:picLocks noChangeAspect="1"/>
          </p:cNvPicPr>
          <p:nvPr/>
        </p:nvPicPr>
        <p:blipFill>
          <a:blip r:embed="rId4" cstate="print"/>
          <a:stretch>
            <a:fillRect/>
          </a:stretch>
        </p:blipFill>
        <p:spPr>
          <a:xfrm>
            <a:off x="2643174" y="3143248"/>
            <a:ext cx="60955" cy="85337"/>
          </a:xfrm>
          <a:prstGeom prst="rect">
            <a:avLst/>
          </a:prstGeom>
        </p:spPr>
      </p:pic>
      <p:sp>
        <p:nvSpPr>
          <p:cNvPr id="16" name="Likbent triangel 15"/>
          <p:cNvSpPr/>
          <p:nvPr/>
        </p:nvSpPr>
        <p:spPr>
          <a:xfrm>
            <a:off x="3643306" y="3286124"/>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Multiplicera 16"/>
          <p:cNvSpPr/>
          <p:nvPr/>
        </p:nvSpPr>
        <p:spPr>
          <a:xfrm flipV="1">
            <a:off x="4143372" y="8572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Multiplicera 17"/>
          <p:cNvSpPr/>
          <p:nvPr/>
        </p:nvSpPr>
        <p:spPr>
          <a:xfrm flipV="1">
            <a:off x="4286248" y="6429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9" name="Bildobjekt 18" descr="Boll.png"/>
          <p:cNvPicPr>
            <a:picLocks noChangeAspect="1"/>
          </p:cNvPicPr>
          <p:nvPr/>
        </p:nvPicPr>
        <p:blipFill>
          <a:blip r:embed="rId4" cstate="print"/>
          <a:stretch>
            <a:fillRect/>
          </a:stretch>
        </p:blipFill>
        <p:spPr>
          <a:xfrm>
            <a:off x="2714612" y="3214686"/>
            <a:ext cx="60955" cy="85337"/>
          </a:xfrm>
          <a:prstGeom prst="rect">
            <a:avLst/>
          </a:prstGeom>
        </p:spPr>
      </p:pic>
      <p:pic>
        <p:nvPicPr>
          <p:cNvPr id="20" name="Bildobjekt 19" descr="Boll.png"/>
          <p:cNvPicPr>
            <a:picLocks noChangeAspect="1"/>
          </p:cNvPicPr>
          <p:nvPr/>
        </p:nvPicPr>
        <p:blipFill>
          <a:blip r:embed="rId4" cstate="print"/>
          <a:stretch>
            <a:fillRect/>
          </a:stretch>
        </p:blipFill>
        <p:spPr>
          <a:xfrm>
            <a:off x="2500298" y="3286124"/>
            <a:ext cx="60955" cy="85337"/>
          </a:xfrm>
          <a:prstGeom prst="rect">
            <a:avLst/>
          </a:prstGeom>
        </p:spPr>
      </p:pic>
      <p:pic>
        <p:nvPicPr>
          <p:cNvPr id="21" name="Bildobjekt 20" descr="Boll.png"/>
          <p:cNvPicPr>
            <a:picLocks noChangeAspect="1"/>
          </p:cNvPicPr>
          <p:nvPr/>
        </p:nvPicPr>
        <p:blipFill>
          <a:blip r:embed="rId4" cstate="print"/>
          <a:stretch>
            <a:fillRect/>
          </a:stretch>
        </p:blipFill>
        <p:spPr>
          <a:xfrm>
            <a:off x="2786050" y="3071810"/>
            <a:ext cx="60955" cy="85337"/>
          </a:xfrm>
          <a:prstGeom prst="rect">
            <a:avLst/>
          </a:prstGeom>
        </p:spPr>
      </p:pic>
      <p:pic>
        <p:nvPicPr>
          <p:cNvPr id="22" name="Bildobjekt 21" descr="Boll.png"/>
          <p:cNvPicPr>
            <a:picLocks noChangeAspect="1"/>
          </p:cNvPicPr>
          <p:nvPr/>
        </p:nvPicPr>
        <p:blipFill>
          <a:blip r:embed="rId4" cstate="print"/>
          <a:stretch>
            <a:fillRect/>
          </a:stretch>
        </p:blipFill>
        <p:spPr>
          <a:xfrm>
            <a:off x="3010847" y="3143248"/>
            <a:ext cx="60955" cy="85337"/>
          </a:xfrm>
          <a:prstGeom prst="rect">
            <a:avLst/>
          </a:prstGeom>
        </p:spPr>
      </p:pic>
      <p:sp>
        <p:nvSpPr>
          <p:cNvPr id="23" name="Multiplicera 22"/>
          <p:cNvSpPr/>
          <p:nvPr/>
        </p:nvSpPr>
        <p:spPr>
          <a:xfrm flipV="1">
            <a:off x="785786" y="7857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357158" y="6429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571472" y="6429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textruta 25"/>
          <p:cNvSpPr txBox="1"/>
          <p:nvPr/>
        </p:nvSpPr>
        <p:spPr>
          <a:xfrm>
            <a:off x="2857488" y="2857496"/>
            <a:ext cx="309700" cy="338554"/>
          </a:xfrm>
          <a:prstGeom prst="rect">
            <a:avLst/>
          </a:prstGeom>
          <a:noFill/>
        </p:spPr>
        <p:txBody>
          <a:bodyPr wrap="none" rtlCol="0">
            <a:spAutoFit/>
          </a:bodyPr>
          <a:lstStyle/>
          <a:p>
            <a:r>
              <a:rPr lang="sv-SE" sz="1600" b="1" dirty="0"/>
              <a:t>A</a:t>
            </a:r>
          </a:p>
        </p:txBody>
      </p:sp>
      <p:sp>
        <p:nvSpPr>
          <p:cNvPr id="27" name="textruta 26"/>
          <p:cNvSpPr txBox="1"/>
          <p:nvPr/>
        </p:nvSpPr>
        <p:spPr>
          <a:xfrm>
            <a:off x="1000100" y="857232"/>
            <a:ext cx="293670" cy="338554"/>
          </a:xfrm>
          <a:prstGeom prst="rect">
            <a:avLst/>
          </a:prstGeom>
          <a:noFill/>
        </p:spPr>
        <p:txBody>
          <a:bodyPr wrap="none" rtlCol="0">
            <a:spAutoFit/>
          </a:bodyPr>
          <a:lstStyle/>
          <a:p>
            <a:r>
              <a:rPr lang="sv-SE" sz="1600" b="1" dirty="0"/>
              <a:t>C</a:t>
            </a:r>
          </a:p>
        </p:txBody>
      </p:sp>
      <p:sp>
        <p:nvSpPr>
          <p:cNvPr id="28" name="textruta 27"/>
          <p:cNvSpPr txBox="1"/>
          <p:nvPr/>
        </p:nvSpPr>
        <p:spPr>
          <a:xfrm>
            <a:off x="3714744" y="714356"/>
            <a:ext cx="300082" cy="338554"/>
          </a:xfrm>
          <a:prstGeom prst="rect">
            <a:avLst/>
          </a:prstGeom>
          <a:noFill/>
        </p:spPr>
        <p:txBody>
          <a:bodyPr wrap="none" rtlCol="0">
            <a:spAutoFit/>
          </a:bodyPr>
          <a:lstStyle/>
          <a:p>
            <a:r>
              <a:rPr lang="sv-SE" sz="1600" b="1" dirty="0"/>
              <a:t>B</a:t>
            </a:r>
          </a:p>
        </p:txBody>
      </p:sp>
      <p:cxnSp>
        <p:nvCxnSpPr>
          <p:cNvPr id="29" name="Rak 28"/>
          <p:cNvCxnSpPr/>
          <p:nvPr/>
        </p:nvCxnSpPr>
        <p:spPr>
          <a:xfrm rot="5400000" flipH="1" flipV="1">
            <a:off x="3821901" y="3250405"/>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0" name="Rak 29"/>
          <p:cNvCxnSpPr/>
          <p:nvPr/>
        </p:nvCxnSpPr>
        <p:spPr>
          <a:xfrm rot="5400000" flipH="1" flipV="1">
            <a:off x="3821901" y="2951774"/>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1" name="Rak 30"/>
          <p:cNvCxnSpPr/>
          <p:nvPr/>
        </p:nvCxnSpPr>
        <p:spPr>
          <a:xfrm rot="5400000" flipH="1" flipV="1">
            <a:off x="3821901" y="2607463"/>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2" name="Rak 31"/>
          <p:cNvCxnSpPr/>
          <p:nvPr/>
        </p:nvCxnSpPr>
        <p:spPr>
          <a:xfrm rot="5400000" flipH="1" flipV="1">
            <a:off x="3821901" y="232171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3" name="Rak 32"/>
          <p:cNvCxnSpPr/>
          <p:nvPr/>
        </p:nvCxnSpPr>
        <p:spPr>
          <a:xfrm rot="5400000" flipH="1" flipV="1">
            <a:off x="3821901" y="196452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4" name="Rak 33"/>
          <p:cNvCxnSpPr/>
          <p:nvPr/>
        </p:nvCxnSpPr>
        <p:spPr>
          <a:xfrm rot="5400000" flipH="1" flipV="1">
            <a:off x="3821901" y="1607331"/>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5" name="Rak 34"/>
          <p:cNvCxnSpPr/>
          <p:nvPr/>
        </p:nvCxnSpPr>
        <p:spPr>
          <a:xfrm rot="5400000" flipH="1" flipV="1">
            <a:off x="3821901" y="1178703"/>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36" name="Rak 35"/>
          <p:cNvCxnSpPr/>
          <p:nvPr/>
        </p:nvCxnSpPr>
        <p:spPr>
          <a:xfrm>
            <a:off x="3571868"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7" name="Rak 36"/>
          <p:cNvCxnSpPr/>
          <p:nvPr/>
        </p:nvCxnSpPr>
        <p:spPr>
          <a:xfrm>
            <a:off x="3143240"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8" name="Rak 37"/>
          <p:cNvCxnSpPr/>
          <p:nvPr/>
        </p:nvCxnSpPr>
        <p:spPr>
          <a:xfrm>
            <a:off x="2714612"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9" name="Rak 38"/>
          <p:cNvCxnSpPr/>
          <p:nvPr/>
        </p:nvCxnSpPr>
        <p:spPr>
          <a:xfrm>
            <a:off x="2285984"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0" name="Rak 39"/>
          <p:cNvCxnSpPr/>
          <p:nvPr/>
        </p:nvCxnSpPr>
        <p:spPr>
          <a:xfrm>
            <a:off x="1857356"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1" name="Rak 40"/>
          <p:cNvCxnSpPr/>
          <p:nvPr/>
        </p:nvCxnSpPr>
        <p:spPr>
          <a:xfrm>
            <a:off x="1428728"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2" name="Rak 41"/>
          <p:cNvCxnSpPr/>
          <p:nvPr/>
        </p:nvCxnSpPr>
        <p:spPr>
          <a:xfrm>
            <a:off x="1000100" y="92867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43" name="Rak 42"/>
          <p:cNvCxnSpPr/>
          <p:nvPr/>
        </p:nvCxnSpPr>
        <p:spPr>
          <a:xfrm rot="5400000">
            <a:off x="642910" y="1214422"/>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4" name="Rak 43"/>
          <p:cNvCxnSpPr/>
          <p:nvPr/>
        </p:nvCxnSpPr>
        <p:spPr>
          <a:xfrm rot="5400000">
            <a:off x="571472" y="150017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5" name="Rak 44"/>
          <p:cNvCxnSpPr/>
          <p:nvPr/>
        </p:nvCxnSpPr>
        <p:spPr>
          <a:xfrm rot="5400000">
            <a:off x="428596" y="178592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6" name="Rak 45"/>
          <p:cNvCxnSpPr/>
          <p:nvPr/>
        </p:nvCxnSpPr>
        <p:spPr>
          <a:xfrm rot="16200000" flipH="1">
            <a:off x="428596" y="214311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7" name="Rak 46"/>
          <p:cNvCxnSpPr/>
          <p:nvPr/>
        </p:nvCxnSpPr>
        <p:spPr>
          <a:xfrm rot="16200000" flipH="1">
            <a:off x="571472" y="2714620"/>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8" name="Rak 47"/>
          <p:cNvCxnSpPr/>
          <p:nvPr/>
        </p:nvCxnSpPr>
        <p:spPr>
          <a:xfrm rot="16200000" flipH="1">
            <a:off x="500034" y="242886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9" name="Rak 48"/>
          <p:cNvCxnSpPr/>
          <p:nvPr/>
        </p:nvCxnSpPr>
        <p:spPr>
          <a:xfrm rot="16200000" flipH="1">
            <a:off x="642910" y="3000372"/>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50" name="Rak 49"/>
          <p:cNvCxnSpPr/>
          <p:nvPr/>
        </p:nvCxnSpPr>
        <p:spPr>
          <a:xfrm rot="16200000" flipH="1">
            <a:off x="714348" y="328612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51" name="Rak pil 50"/>
          <p:cNvCxnSpPr/>
          <p:nvPr/>
        </p:nvCxnSpPr>
        <p:spPr>
          <a:xfrm rot="5400000">
            <a:off x="357158" y="1500174"/>
            <a:ext cx="857256" cy="28575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2" name="Rak pil 51"/>
          <p:cNvCxnSpPr/>
          <p:nvPr/>
        </p:nvCxnSpPr>
        <p:spPr>
          <a:xfrm>
            <a:off x="785786" y="2071678"/>
            <a:ext cx="121444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3" name="Rak pil 52"/>
          <p:cNvCxnSpPr>
            <a:endCxn id="27" idx="3"/>
          </p:cNvCxnSpPr>
          <p:nvPr/>
        </p:nvCxnSpPr>
        <p:spPr>
          <a:xfrm rot="10800000" flipV="1">
            <a:off x="1293770" y="1000107"/>
            <a:ext cx="2420974" cy="26401"/>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4" name="Rak pil 53"/>
          <p:cNvCxnSpPr/>
          <p:nvPr/>
        </p:nvCxnSpPr>
        <p:spPr>
          <a:xfrm rot="5400000">
            <a:off x="714348" y="1285860"/>
            <a:ext cx="714380" cy="42862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5" name="textruta 54"/>
          <p:cNvSpPr txBox="1"/>
          <p:nvPr/>
        </p:nvSpPr>
        <p:spPr>
          <a:xfrm>
            <a:off x="1071538" y="3286124"/>
            <a:ext cx="314510" cy="338554"/>
          </a:xfrm>
          <a:prstGeom prst="rect">
            <a:avLst/>
          </a:prstGeom>
          <a:noFill/>
        </p:spPr>
        <p:txBody>
          <a:bodyPr wrap="none" rtlCol="0">
            <a:spAutoFit/>
          </a:bodyPr>
          <a:lstStyle/>
          <a:p>
            <a:r>
              <a:rPr lang="sv-SE" sz="1600" b="1" dirty="0"/>
              <a:t>D</a:t>
            </a:r>
          </a:p>
        </p:txBody>
      </p:sp>
      <p:sp>
        <p:nvSpPr>
          <p:cNvPr id="56" name="Multiplicera 55"/>
          <p:cNvSpPr/>
          <p:nvPr/>
        </p:nvSpPr>
        <p:spPr>
          <a:xfrm flipV="1">
            <a:off x="2857488"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7" name="Multiplicera 56"/>
          <p:cNvSpPr/>
          <p:nvPr/>
        </p:nvSpPr>
        <p:spPr>
          <a:xfrm flipV="1">
            <a:off x="2500298"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8" name="Multiplicera 57"/>
          <p:cNvSpPr/>
          <p:nvPr/>
        </p:nvSpPr>
        <p:spPr>
          <a:xfrm flipV="1">
            <a:off x="2714612"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59" name="Rak pil 58"/>
          <p:cNvCxnSpPr>
            <a:stCxn id="86" idx="4"/>
          </p:cNvCxnSpPr>
          <p:nvPr/>
        </p:nvCxnSpPr>
        <p:spPr>
          <a:xfrm flipV="1">
            <a:off x="3929059" y="2643182"/>
            <a:ext cx="71437" cy="85725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60" name="Frihandsfigur 59"/>
          <p:cNvSpPr/>
          <p:nvPr/>
        </p:nvSpPr>
        <p:spPr>
          <a:xfrm>
            <a:off x="1086118" y="3058733"/>
            <a:ext cx="369195" cy="328411"/>
          </a:xfrm>
          <a:custGeom>
            <a:avLst/>
            <a:gdLst>
              <a:gd name="connsiteX0" fmla="*/ 8586 w 369195"/>
              <a:gd name="connsiteY0" fmla="*/ 328411 h 328411"/>
              <a:gd name="connsiteX1" fmla="*/ 34344 w 369195"/>
              <a:gd name="connsiteY1" fmla="*/ 160985 h 328411"/>
              <a:gd name="connsiteX2" fmla="*/ 214648 w 369195"/>
              <a:gd name="connsiteY2" fmla="*/ 225380 h 328411"/>
              <a:gd name="connsiteX3" fmla="*/ 266164 w 369195"/>
              <a:gd name="connsiteY3" fmla="*/ 32197 h 328411"/>
              <a:gd name="connsiteX4" fmla="*/ 369195 w 369195"/>
              <a:gd name="connsiteY4" fmla="*/ 32197 h 3284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9195" h="328411">
                <a:moveTo>
                  <a:pt x="8586" y="328411"/>
                </a:moveTo>
                <a:cubicBezTo>
                  <a:pt x="4293" y="253284"/>
                  <a:pt x="0" y="178157"/>
                  <a:pt x="34344" y="160985"/>
                </a:cubicBezTo>
                <a:cubicBezTo>
                  <a:pt x="68688" y="143813"/>
                  <a:pt x="176011" y="246845"/>
                  <a:pt x="214648" y="225380"/>
                </a:cubicBezTo>
                <a:cubicBezTo>
                  <a:pt x="253285" y="203915"/>
                  <a:pt x="240406" y="64394"/>
                  <a:pt x="266164" y="32197"/>
                </a:cubicBezTo>
                <a:cubicBezTo>
                  <a:pt x="291922" y="0"/>
                  <a:pt x="330558" y="16098"/>
                  <a:pt x="369195" y="32197"/>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61" name="Bildobjekt 60" descr="Boll.png"/>
          <p:cNvPicPr>
            <a:picLocks noChangeAspect="1"/>
          </p:cNvPicPr>
          <p:nvPr/>
        </p:nvPicPr>
        <p:blipFill>
          <a:blip r:embed="rId4" cstate="print"/>
          <a:stretch>
            <a:fillRect/>
          </a:stretch>
        </p:blipFill>
        <p:spPr>
          <a:xfrm>
            <a:off x="3357554" y="4357694"/>
            <a:ext cx="60955" cy="85337"/>
          </a:xfrm>
          <a:prstGeom prst="rect">
            <a:avLst/>
          </a:prstGeom>
        </p:spPr>
      </p:pic>
      <p:pic>
        <p:nvPicPr>
          <p:cNvPr id="62" name="Bildobjekt 61" descr="Boll.png"/>
          <p:cNvPicPr>
            <a:picLocks noChangeAspect="1"/>
          </p:cNvPicPr>
          <p:nvPr/>
        </p:nvPicPr>
        <p:blipFill>
          <a:blip r:embed="rId4" cstate="print"/>
          <a:stretch>
            <a:fillRect/>
          </a:stretch>
        </p:blipFill>
        <p:spPr>
          <a:xfrm>
            <a:off x="3214678" y="4429132"/>
            <a:ext cx="60955" cy="85337"/>
          </a:xfrm>
          <a:prstGeom prst="rect">
            <a:avLst/>
          </a:prstGeom>
        </p:spPr>
      </p:pic>
      <p:pic>
        <p:nvPicPr>
          <p:cNvPr id="63" name="Bildobjekt 62" descr="Boll.png"/>
          <p:cNvPicPr>
            <a:picLocks noChangeAspect="1"/>
          </p:cNvPicPr>
          <p:nvPr/>
        </p:nvPicPr>
        <p:blipFill>
          <a:blip r:embed="rId4" cstate="print"/>
          <a:stretch>
            <a:fillRect/>
          </a:stretch>
        </p:blipFill>
        <p:spPr>
          <a:xfrm>
            <a:off x="3500430" y="4286256"/>
            <a:ext cx="60955" cy="85337"/>
          </a:xfrm>
          <a:prstGeom prst="rect">
            <a:avLst/>
          </a:prstGeom>
        </p:spPr>
      </p:pic>
      <p:pic>
        <p:nvPicPr>
          <p:cNvPr id="64" name="Bildobjekt 63" descr="Boll.png"/>
          <p:cNvPicPr>
            <a:picLocks noChangeAspect="1"/>
          </p:cNvPicPr>
          <p:nvPr/>
        </p:nvPicPr>
        <p:blipFill>
          <a:blip r:embed="rId4" cstate="print"/>
          <a:stretch>
            <a:fillRect/>
          </a:stretch>
        </p:blipFill>
        <p:spPr>
          <a:xfrm>
            <a:off x="3510913" y="4429132"/>
            <a:ext cx="60955" cy="85337"/>
          </a:xfrm>
          <a:prstGeom prst="rect">
            <a:avLst/>
          </a:prstGeom>
        </p:spPr>
      </p:pic>
      <p:sp>
        <p:nvSpPr>
          <p:cNvPr id="65" name="Multiplicera 64"/>
          <p:cNvSpPr/>
          <p:nvPr/>
        </p:nvSpPr>
        <p:spPr>
          <a:xfrm flipV="1">
            <a:off x="2928926"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6" name="Multiplicera 65"/>
          <p:cNvSpPr/>
          <p:nvPr/>
        </p:nvSpPr>
        <p:spPr>
          <a:xfrm flipV="1">
            <a:off x="2928926" y="378619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7" name="Multiplicera 66"/>
          <p:cNvSpPr/>
          <p:nvPr/>
        </p:nvSpPr>
        <p:spPr>
          <a:xfrm flipV="1">
            <a:off x="2928926" y="400050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8" name="Multiplicera 67"/>
          <p:cNvSpPr/>
          <p:nvPr/>
        </p:nvSpPr>
        <p:spPr>
          <a:xfrm flipV="1">
            <a:off x="1142976"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69" name="Multiplicera 68"/>
          <p:cNvSpPr/>
          <p:nvPr/>
        </p:nvSpPr>
        <p:spPr>
          <a:xfrm flipV="1">
            <a:off x="1142976"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0" name="Multiplicera 69"/>
          <p:cNvSpPr/>
          <p:nvPr/>
        </p:nvSpPr>
        <p:spPr>
          <a:xfrm flipV="1">
            <a:off x="1142976" y="40719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1" name="Multiplicera 70"/>
          <p:cNvSpPr/>
          <p:nvPr/>
        </p:nvSpPr>
        <p:spPr>
          <a:xfrm flipV="1">
            <a:off x="2357422"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2" name="Multiplicera 71"/>
          <p:cNvSpPr/>
          <p:nvPr/>
        </p:nvSpPr>
        <p:spPr>
          <a:xfrm flipV="1">
            <a:off x="2357422"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3" name="Multiplicera 72"/>
          <p:cNvSpPr/>
          <p:nvPr/>
        </p:nvSpPr>
        <p:spPr>
          <a:xfrm flipV="1">
            <a:off x="2357422" y="40719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4" name="Multiplicera 73"/>
          <p:cNvSpPr/>
          <p:nvPr/>
        </p:nvSpPr>
        <p:spPr>
          <a:xfrm flipV="1">
            <a:off x="1714480" y="54292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5" name="Multiplicera 74"/>
          <p:cNvSpPr/>
          <p:nvPr/>
        </p:nvSpPr>
        <p:spPr>
          <a:xfrm flipV="1">
            <a:off x="2500298" y="61436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76" name="Multiplicera 75"/>
          <p:cNvSpPr/>
          <p:nvPr/>
        </p:nvSpPr>
        <p:spPr>
          <a:xfrm flipV="1">
            <a:off x="3786182" y="57150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77" name="Rak 76"/>
          <p:cNvCxnSpPr/>
          <p:nvPr/>
        </p:nvCxnSpPr>
        <p:spPr>
          <a:xfrm rot="16200000" flipH="1">
            <a:off x="3036083" y="4679165"/>
            <a:ext cx="142876" cy="71438"/>
          </a:xfrm>
          <a:prstGeom prst="line">
            <a:avLst/>
          </a:prstGeom>
        </p:spPr>
        <p:style>
          <a:lnRef idx="1">
            <a:schemeClr val="dk1"/>
          </a:lnRef>
          <a:fillRef idx="0">
            <a:schemeClr val="dk1"/>
          </a:fillRef>
          <a:effectRef idx="0">
            <a:schemeClr val="dk1"/>
          </a:effectRef>
          <a:fontRef idx="minor">
            <a:schemeClr val="tx1"/>
          </a:fontRef>
        </p:style>
      </p:cxnSp>
      <p:cxnSp>
        <p:nvCxnSpPr>
          <p:cNvPr id="78" name="Rak 77"/>
          <p:cNvCxnSpPr/>
          <p:nvPr/>
        </p:nvCxnSpPr>
        <p:spPr>
          <a:xfrm rot="16200000" flipH="1">
            <a:off x="3178959" y="4893479"/>
            <a:ext cx="142876" cy="71438"/>
          </a:xfrm>
          <a:prstGeom prst="line">
            <a:avLst/>
          </a:prstGeom>
        </p:spPr>
        <p:style>
          <a:lnRef idx="1">
            <a:schemeClr val="dk1"/>
          </a:lnRef>
          <a:fillRef idx="0">
            <a:schemeClr val="dk1"/>
          </a:fillRef>
          <a:effectRef idx="0">
            <a:schemeClr val="dk1"/>
          </a:effectRef>
          <a:fontRef idx="minor">
            <a:schemeClr val="tx1"/>
          </a:fontRef>
        </p:style>
      </p:cxnSp>
      <p:cxnSp>
        <p:nvCxnSpPr>
          <p:cNvPr id="79" name="Rak 78"/>
          <p:cNvCxnSpPr/>
          <p:nvPr/>
        </p:nvCxnSpPr>
        <p:spPr>
          <a:xfrm rot="16200000" flipH="1">
            <a:off x="3607587" y="5607859"/>
            <a:ext cx="142876" cy="71438"/>
          </a:xfrm>
          <a:prstGeom prst="line">
            <a:avLst/>
          </a:prstGeom>
        </p:spPr>
        <p:style>
          <a:lnRef idx="1">
            <a:schemeClr val="dk1"/>
          </a:lnRef>
          <a:fillRef idx="0">
            <a:schemeClr val="dk1"/>
          </a:fillRef>
          <a:effectRef idx="0">
            <a:schemeClr val="dk1"/>
          </a:effectRef>
          <a:fontRef idx="minor">
            <a:schemeClr val="tx1"/>
          </a:fontRef>
        </p:style>
      </p:cxnSp>
      <p:cxnSp>
        <p:nvCxnSpPr>
          <p:cNvPr id="80" name="Rak 79"/>
          <p:cNvCxnSpPr/>
          <p:nvPr/>
        </p:nvCxnSpPr>
        <p:spPr>
          <a:xfrm rot="16200000" flipH="1">
            <a:off x="3321835" y="5107793"/>
            <a:ext cx="142876" cy="71438"/>
          </a:xfrm>
          <a:prstGeom prst="line">
            <a:avLst/>
          </a:prstGeom>
        </p:spPr>
        <p:style>
          <a:lnRef idx="1">
            <a:schemeClr val="dk1"/>
          </a:lnRef>
          <a:fillRef idx="0">
            <a:schemeClr val="dk1"/>
          </a:fillRef>
          <a:effectRef idx="0">
            <a:schemeClr val="dk1"/>
          </a:effectRef>
          <a:fontRef idx="minor">
            <a:schemeClr val="tx1"/>
          </a:fontRef>
        </p:style>
      </p:cxnSp>
      <p:cxnSp>
        <p:nvCxnSpPr>
          <p:cNvPr id="81" name="Rak 80"/>
          <p:cNvCxnSpPr/>
          <p:nvPr/>
        </p:nvCxnSpPr>
        <p:spPr>
          <a:xfrm rot="16200000" flipH="1">
            <a:off x="3464711" y="5322107"/>
            <a:ext cx="142876" cy="71438"/>
          </a:xfrm>
          <a:prstGeom prst="line">
            <a:avLst/>
          </a:prstGeom>
        </p:spPr>
        <p:style>
          <a:lnRef idx="1">
            <a:schemeClr val="dk1"/>
          </a:lnRef>
          <a:fillRef idx="0">
            <a:schemeClr val="dk1"/>
          </a:fillRef>
          <a:effectRef idx="0">
            <a:schemeClr val="dk1"/>
          </a:effectRef>
          <a:fontRef idx="minor">
            <a:schemeClr val="tx1"/>
          </a:fontRef>
        </p:style>
      </p:cxnSp>
      <p:sp>
        <p:nvSpPr>
          <p:cNvPr id="82" name="Frihandsfigur 81"/>
          <p:cNvSpPr/>
          <p:nvPr/>
        </p:nvSpPr>
        <p:spPr>
          <a:xfrm>
            <a:off x="2962141" y="6027312"/>
            <a:ext cx="746974" cy="347730"/>
          </a:xfrm>
          <a:custGeom>
            <a:avLst/>
            <a:gdLst>
              <a:gd name="connsiteX0" fmla="*/ 746974 w 746974"/>
              <a:gd name="connsiteY0" fmla="*/ 64395 h 347730"/>
              <a:gd name="connsiteX1" fmla="*/ 489397 w 746974"/>
              <a:gd name="connsiteY1" fmla="*/ 25758 h 347730"/>
              <a:gd name="connsiteX2" fmla="*/ 412124 w 746974"/>
              <a:gd name="connsiteY2" fmla="*/ 218942 h 347730"/>
              <a:gd name="connsiteX3" fmla="*/ 115910 w 746974"/>
              <a:gd name="connsiteY3" fmla="*/ 270457 h 347730"/>
              <a:gd name="connsiteX4" fmla="*/ 0 w 746974"/>
              <a:gd name="connsiteY4" fmla="*/ 347730 h 347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974" h="347730">
                <a:moveTo>
                  <a:pt x="746974" y="64395"/>
                </a:moveTo>
                <a:cubicBezTo>
                  <a:pt x="646089" y="32197"/>
                  <a:pt x="545205" y="0"/>
                  <a:pt x="489397" y="25758"/>
                </a:cubicBezTo>
                <a:cubicBezTo>
                  <a:pt x="433589" y="51516"/>
                  <a:pt x="474372" y="178159"/>
                  <a:pt x="412124" y="218942"/>
                </a:cubicBezTo>
                <a:cubicBezTo>
                  <a:pt x="349876" y="259725"/>
                  <a:pt x="184597" y="248992"/>
                  <a:pt x="115910" y="270457"/>
                </a:cubicBezTo>
                <a:cubicBezTo>
                  <a:pt x="47223" y="291922"/>
                  <a:pt x="23611" y="319826"/>
                  <a:pt x="0" y="34773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83" name="Rak pil 82"/>
          <p:cNvCxnSpPr/>
          <p:nvPr/>
        </p:nvCxnSpPr>
        <p:spPr>
          <a:xfrm rot="10800000">
            <a:off x="857224" y="6215082"/>
            <a:ext cx="1571636"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4" name="Rak pil 83"/>
          <p:cNvCxnSpPr/>
          <p:nvPr/>
        </p:nvCxnSpPr>
        <p:spPr>
          <a:xfrm flipV="1">
            <a:off x="1928794" y="5429264"/>
            <a:ext cx="1143008" cy="21431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5" name="Rak pil 84"/>
          <p:cNvCxnSpPr/>
          <p:nvPr/>
        </p:nvCxnSpPr>
        <p:spPr>
          <a:xfrm>
            <a:off x="3143240" y="5500702"/>
            <a:ext cx="500066" cy="28575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86" name="Frihandsfigur 85"/>
          <p:cNvSpPr/>
          <p:nvPr/>
        </p:nvSpPr>
        <p:spPr>
          <a:xfrm>
            <a:off x="3155325" y="3449392"/>
            <a:ext cx="773734" cy="51046"/>
          </a:xfrm>
          <a:custGeom>
            <a:avLst/>
            <a:gdLst>
              <a:gd name="connsiteX0" fmla="*/ 0 w 991673"/>
              <a:gd name="connsiteY0" fmla="*/ 66540 h 92298"/>
              <a:gd name="connsiteX1" fmla="*/ 270456 w 991673"/>
              <a:gd name="connsiteY1" fmla="*/ 2146 h 92298"/>
              <a:gd name="connsiteX2" fmla="*/ 476518 w 991673"/>
              <a:gd name="connsiteY2" fmla="*/ 79419 h 92298"/>
              <a:gd name="connsiteX3" fmla="*/ 708338 w 991673"/>
              <a:gd name="connsiteY3" fmla="*/ 40783 h 92298"/>
              <a:gd name="connsiteX4" fmla="*/ 991673 w 991673"/>
              <a:gd name="connsiteY4" fmla="*/ 92298 h 922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1673" h="92298">
                <a:moveTo>
                  <a:pt x="0" y="66540"/>
                </a:moveTo>
                <a:cubicBezTo>
                  <a:pt x="95518" y="33270"/>
                  <a:pt x="191036" y="0"/>
                  <a:pt x="270456" y="2146"/>
                </a:cubicBezTo>
                <a:cubicBezTo>
                  <a:pt x="349876" y="4293"/>
                  <a:pt x="403538" y="72980"/>
                  <a:pt x="476518" y="79419"/>
                </a:cubicBezTo>
                <a:cubicBezTo>
                  <a:pt x="549498" y="85859"/>
                  <a:pt x="622479" y="38637"/>
                  <a:pt x="708338" y="40783"/>
                </a:cubicBezTo>
                <a:cubicBezTo>
                  <a:pt x="794197" y="42929"/>
                  <a:pt x="892935" y="67613"/>
                  <a:pt x="991673" y="92298"/>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Tree>
    <p:extLst>
      <p:ext uri="{BB962C8B-B14F-4D97-AF65-F5344CB8AC3E}">
        <p14:creationId xmlns:p14="http://schemas.microsoft.com/office/powerpoint/2010/main" val="41566524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5" y="178195"/>
            <a:ext cx="5468215" cy="1325563"/>
          </a:xfrm>
        </p:spPr>
        <p:txBody>
          <a:bodyPr>
            <a:normAutofit/>
          </a:bodyPr>
          <a:lstStyle/>
          <a:p>
            <a:r>
              <a:rPr lang="sv-SE" sz="2800" dirty="0" smtClean="0">
                <a:solidFill>
                  <a:srgbClr val="990033"/>
                </a:solidFill>
                <a:latin typeface="Book Antiqua" panose="02040602050305030304" pitchFamily="18" charset="0"/>
              </a:rPr>
              <a:t>Syfte; Powerplay</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5" y="1556792"/>
            <a:ext cx="4834073" cy="1846659"/>
          </a:xfrm>
          <a:prstGeom prst="rect">
            <a:avLst/>
          </a:prstGeom>
          <a:noFill/>
        </p:spPr>
        <p:txBody>
          <a:bodyPr wrap="square" rtlCol="0">
            <a:spAutoFit/>
          </a:bodyPr>
          <a:lstStyle/>
          <a:p>
            <a:r>
              <a:rPr lang="sv-SE" sz="1600" dirty="0">
                <a:latin typeface="Book Antiqua" panose="02040602050305030304" pitchFamily="18" charset="0"/>
              </a:rPr>
              <a:t>1. Denna variant överbelastar en sida på motståndarnas BP.  Man styr ifrån den övre skytten, övriga skyttar behöver ha snabba skott då det inte ges mycket tid.  Spelaren i slottet </a:t>
            </a:r>
            <a:r>
              <a:rPr lang="sv-SE" sz="1600" dirty="0" smtClean="0">
                <a:latin typeface="Book Antiqua" panose="02040602050305030304" pitchFamily="18" charset="0"/>
              </a:rPr>
              <a:t>ska </a:t>
            </a:r>
            <a:r>
              <a:rPr lang="sv-SE" sz="1600" dirty="0">
                <a:latin typeface="Book Antiqua" panose="02040602050305030304" pitchFamily="18" charset="0"/>
              </a:rPr>
              <a:t>vara mycket rörlig, medans den framför mål skall stå statiskt för att ”låsa” en motståndare.</a:t>
            </a:r>
          </a:p>
          <a:p>
            <a:pPr lvl="0"/>
            <a:endParaRPr lang="sv-SE" dirty="0">
              <a:solidFill>
                <a:schemeClr val="bg1">
                  <a:lumMod val="50000"/>
                </a:schemeClr>
              </a:solidFill>
              <a:latin typeface="Book Antiqua" panose="02040602050305030304" pitchFamily="18" charset="0"/>
            </a:endParaRPr>
          </a:p>
        </p:txBody>
      </p:sp>
      <p:sp>
        <p:nvSpPr>
          <p:cNvPr id="8" name="textruta 7"/>
          <p:cNvSpPr txBox="1"/>
          <p:nvPr/>
        </p:nvSpPr>
        <p:spPr>
          <a:xfrm>
            <a:off x="4714875" y="3914246"/>
            <a:ext cx="5212895" cy="1077218"/>
          </a:xfrm>
          <a:prstGeom prst="rect">
            <a:avLst/>
          </a:prstGeom>
          <a:noFill/>
        </p:spPr>
        <p:txBody>
          <a:bodyPr wrap="square" rtlCol="0">
            <a:spAutoFit/>
          </a:bodyPr>
          <a:lstStyle/>
          <a:p>
            <a:pPr lvl="0"/>
            <a:r>
              <a:rPr lang="sv-SE" sz="1600" dirty="0">
                <a:latin typeface="Book Antiqua" panose="02040602050305030304" pitchFamily="18" charset="0"/>
              </a:rPr>
              <a:t>2. Har man många bra skyttar så funkar denna uppställning mycket bra. Man får fyra skyttar som samtliga kan ges bra skottlägen. Spelaren framför mål har till huvuduppgift att störa </a:t>
            </a:r>
            <a:r>
              <a:rPr lang="sv-SE" sz="1600" dirty="0" smtClean="0">
                <a:latin typeface="Book Antiqua" panose="02040602050305030304" pitchFamily="18" charset="0"/>
              </a:rPr>
              <a:t>målvakten.</a:t>
            </a:r>
            <a:endParaRPr lang="sv-SE" dirty="0">
              <a:latin typeface="Book Antiqua" panose="02040602050305030304" pitchFamily="18" charset="0"/>
            </a:endParaRPr>
          </a:p>
        </p:txBody>
      </p:sp>
      <p:pic>
        <p:nvPicPr>
          <p:cNvPr id="9" name="Bildobjekt 8" descr="Boll.png"/>
          <p:cNvPicPr>
            <a:picLocks noChangeAspect="1"/>
          </p:cNvPicPr>
          <p:nvPr/>
        </p:nvPicPr>
        <p:blipFill>
          <a:blip r:embed="rId4" cstate="print"/>
          <a:stretch>
            <a:fillRect/>
          </a:stretch>
        </p:blipFill>
        <p:spPr>
          <a:xfrm>
            <a:off x="3714744" y="4714884"/>
            <a:ext cx="60955" cy="85337"/>
          </a:xfrm>
          <a:prstGeom prst="rect">
            <a:avLst/>
          </a:prstGeom>
        </p:spPr>
      </p:pic>
      <p:sp>
        <p:nvSpPr>
          <p:cNvPr id="10" name="Multiplicera 9"/>
          <p:cNvSpPr/>
          <p:nvPr/>
        </p:nvSpPr>
        <p:spPr>
          <a:xfrm flipV="1">
            <a:off x="2571736"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3929058" y="271462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2" name="Bildobjekt 11" descr="Boll.png"/>
          <p:cNvPicPr>
            <a:picLocks noChangeAspect="1"/>
          </p:cNvPicPr>
          <p:nvPr/>
        </p:nvPicPr>
        <p:blipFill>
          <a:blip r:embed="rId4" cstate="print"/>
          <a:stretch>
            <a:fillRect/>
          </a:stretch>
        </p:blipFill>
        <p:spPr>
          <a:xfrm>
            <a:off x="3857620" y="2786058"/>
            <a:ext cx="60955" cy="85337"/>
          </a:xfrm>
          <a:prstGeom prst="rect">
            <a:avLst/>
          </a:prstGeom>
        </p:spPr>
      </p:pic>
      <p:sp>
        <p:nvSpPr>
          <p:cNvPr id="13" name="Ellips 12"/>
          <p:cNvSpPr/>
          <p:nvPr/>
        </p:nvSpPr>
        <p:spPr>
          <a:xfrm>
            <a:off x="2071670" y="2000240"/>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4" name="Ellips 13"/>
          <p:cNvSpPr/>
          <p:nvPr/>
        </p:nvSpPr>
        <p:spPr>
          <a:xfrm>
            <a:off x="2571736" y="2643182"/>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5" name="Multiplicera 14"/>
          <p:cNvSpPr/>
          <p:nvPr/>
        </p:nvSpPr>
        <p:spPr>
          <a:xfrm flipV="1">
            <a:off x="4000496" y="171448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2428860" y="17859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Multiplicera 16"/>
          <p:cNvSpPr/>
          <p:nvPr/>
        </p:nvSpPr>
        <p:spPr>
          <a:xfrm flipV="1">
            <a:off x="2357422"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Ellips 17"/>
          <p:cNvSpPr/>
          <p:nvPr/>
        </p:nvSpPr>
        <p:spPr>
          <a:xfrm>
            <a:off x="3071802" y="1714488"/>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9" name="Ellips 18"/>
          <p:cNvSpPr/>
          <p:nvPr/>
        </p:nvSpPr>
        <p:spPr>
          <a:xfrm>
            <a:off x="2500298" y="1142984"/>
            <a:ext cx="214314" cy="214314"/>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cxnSp>
        <p:nvCxnSpPr>
          <p:cNvPr id="20" name="Rak 19"/>
          <p:cNvCxnSpPr/>
          <p:nvPr/>
        </p:nvCxnSpPr>
        <p:spPr>
          <a:xfrm rot="5400000" flipH="1" flipV="1">
            <a:off x="4000496" y="2357430"/>
            <a:ext cx="142876" cy="0"/>
          </a:xfrm>
          <a:prstGeom prst="line">
            <a:avLst/>
          </a:prstGeom>
        </p:spPr>
        <p:style>
          <a:lnRef idx="1">
            <a:schemeClr val="dk1"/>
          </a:lnRef>
          <a:fillRef idx="0">
            <a:schemeClr val="dk1"/>
          </a:fillRef>
          <a:effectRef idx="0">
            <a:schemeClr val="dk1"/>
          </a:effectRef>
          <a:fontRef idx="minor">
            <a:schemeClr val="tx1"/>
          </a:fontRef>
        </p:style>
      </p:cxnSp>
      <p:cxnSp>
        <p:nvCxnSpPr>
          <p:cNvPr id="21" name="Rak 20"/>
          <p:cNvCxnSpPr/>
          <p:nvPr/>
        </p:nvCxnSpPr>
        <p:spPr>
          <a:xfrm rot="5400000" flipH="1" flipV="1">
            <a:off x="4000495" y="2643182"/>
            <a:ext cx="142876" cy="0"/>
          </a:xfrm>
          <a:prstGeom prst="line">
            <a:avLst/>
          </a:prstGeom>
        </p:spPr>
        <p:style>
          <a:lnRef idx="1">
            <a:schemeClr val="dk1"/>
          </a:lnRef>
          <a:fillRef idx="0">
            <a:schemeClr val="dk1"/>
          </a:fillRef>
          <a:effectRef idx="0">
            <a:schemeClr val="dk1"/>
          </a:effectRef>
          <a:fontRef idx="minor">
            <a:schemeClr val="tx1"/>
          </a:fontRef>
        </p:style>
      </p:cxnSp>
      <p:cxnSp>
        <p:nvCxnSpPr>
          <p:cNvPr id="22" name="Rak 21"/>
          <p:cNvCxnSpPr/>
          <p:nvPr/>
        </p:nvCxnSpPr>
        <p:spPr>
          <a:xfrm rot="5400000" flipH="1" flipV="1">
            <a:off x="4000496" y="2071678"/>
            <a:ext cx="142876" cy="0"/>
          </a:xfrm>
          <a:prstGeom prst="line">
            <a:avLst/>
          </a:prstGeom>
        </p:spPr>
        <p:style>
          <a:lnRef idx="1">
            <a:schemeClr val="dk1"/>
          </a:lnRef>
          <a:fillRef idx="0">
            <a:schemeClr val="dk1"/>
          </a:fillRef>
          <a:effectRef idx="0">
            <a:schemeClr val="dk1"/>
          </a:effectRef>
          <a:fontRef idx="minor">
            <a:schemeClr val="tx1"/>
          </a:fontRef>
        </p:style>
      </p:cxnSp>
      <p:cxnSp>
        <p:nvCxnSpPr>
          <p:cNvPr id="23" name="Rak 22"/>
          <p:cNvCxnSpPr/>
          <p:nvPr/>
        </p:nvCxnSpPr>
        <p:spPr>
          <a:xfrm flipV="1">
            <a:off x="3857620" y="1928802"/>
            <a:ext cx="142876" cy="71438"/>
          </a:xfrm>
          <a:prstGeom prst="line">
            <a:avLst/>
          </a:prstGeom>
        </p:spPr>
        <p:style>
          <a:lnRef idx="1">
            <a:schemeClr val="dk1"/>
          </a:lnRef>
          <a:fillRef idx="0">
            <a:schemeClr val="dk1"/>
          </a:fillRef>
          <a:effectRef idx="0">
            <a:schemeClr val="dk1"/>
          </a:effectRef>
          <a:fontRef idx="minor">
            <a:schemeClr val="tx1"/>
          </a:fontRef>
        </p:style>
      </p:cxnSp>
      <p:cxnSp>
        <p:nvCxnSpPr>
          <p:cNvPr id="24" name="Rak 23"/>
          <p:cNvCxnSpPr/>
          <p:nvPr/>
        </p:nvCxnSpPr>
        <p:spPr>
          <a:xfrm flipV="1">
            <a:off x="3643306" y="2071678"/>
            <a:ext cx="142876" cy="71438"/>
          </a:xfrm>
          <a:prstGeom prst="line">
            <a:avLst/>
          </a:prstGeom>
        </p:spPr>
        <p:style>
          <a:lnRef idx="1">
            <a:schemeClr val="dk1"/>
          </a:lnRef>
          <a:fillRef idx="0">
            <a:schemeClr val="dk1"/>
          </a:fillRef>
          <a:effectRef idx="0">
            <a:schemeClr val="dk1"/>
          </a:effectRef>
          <a:fontRef idx="minor">
            <a:schemeClr val="tx1"/>
          </a:fontRef>
        </p:style>
      </p:cxnSp>
      <p:cxnSp>
        <p:nvCxnSpPr>
          <p:cNvPr id="25" name="Rak pil 24"/>
          <p:cNvCxnSpPr/>
          <p:nvPr/>
        </p:nvCxnSpPr>
        <p:spPr>
          <a:xfrm>
            <a:off x="2500298" y="2143116"/>
            <a:ext cx="357190" cy="28575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6" name="Rak 25"/>
          <p:cNvCxnSpPr/>
          <p:nvPr/>
        </p:nvCxnSpPr>
        <p:spPr>
          <a:xfrm flipV="1">
            <a:off x="3357554" y="2214554"/>
            <a:ext cx="142876" cy="71438"/>
          </a:xfrm>
          <a:prstGeom prst="line">
            <a:avLst/>
          </a:prstGeom>
        </p:spPr>
        <p:style>
          <a:lnRef idx="1">
            <a:schemeClr val="dk1"/>
          </a:lnRef>
          <a:fillRef idx="0">
            <a:schemeClr val="dk1"/>
          </a:fillRef>
          <a:effectRef idx="0">
            <a:schemeClr val="dk1"/>
          </a:effectRef>
          <a:fontRef idx="minor">
            <a:schemeClr val="tx1"/>
          </a:fontRef>
        </p:style>
      </p:cxnSp>
      <p:cxnSp>
        <p:nvCxnSpPr>
          <p:cNvPr id="27" name="Rak 26"/>
          <p:cNvCxnSpPr/>
          <p:nvPr/>
        </p:nvCxnSpPr>
        <p:spPr>
          <a:xfrm flipV="1">
            <a:off x="3143240" y="2357430"/>
            <a:ext cx="142876" cy="71438"/>
          </a:xfrm>
          <a:prstGeom prst="line">
            <a:avLst/>
          </a:prstGeom>
        </p:spPr>
        <p:style>
          <a:lnRef idx="1">
            <a:schemeClr val="dk1"/>
          </a:lnRef>
          <a:fillRef idx="0">
            <a:schemeClr val="dk1"/>
          </a:fillRef>
          <a:effectRef idx="0">
            <a:schemeClr val="dk1"/>
          </a:effectRef>
          <a:fontRef idx="minor">
            <a:schemeClr val="tx1"/>
          </a:fontRef>
        </p:style>
      </p:cxnSp>
      <p:sp>
        <p:nvSpPr>
          <p:cNvPr id="28" name="Ned 27"/>
          <p:cNvSpPr/>
          <p:nvPr/>
        </p:nvSpPr>
        <p:spPr>
          <a:xfrm rot="-840000" flipV="1">
            <a:off x="2857488" y="2071678"/>
            <a:ext cx="285752" cy="35719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9" name="Multiplicera 28"/>
          <p:cNvSpPr/>
          <p:nvPr/>
        </p:nvSpPr>
        <p:spPr>
          <a:xfrm flipV="1">
            <a:off x="1357290"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0" name="Multiplicera 29"/>
          <p:cNvSpPr/>
          <p:nvPr/>
        </p:nvSpPr>
        <p:spPr>
          <a:xfrm flipV="1">
            <a:off x="3500430"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1" name="Multiplicera 30"/>
          <p:cNvSpPr/>
          <p:nvPr/>
        </p:nvSpPr>
        <p:spPr>
          <a:xfrm flipV="1">
            <a:off x="3929058" y="45720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2" name="Multiplicera 31"/>
          <p:cNvSpPr/>
          <p:nvPr/>
        </p:nvSpPr>
        <p:spPr>
          <a:xfrm flipV="1">
            <a:off x="714348" y="471488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Multiplicera 32"/>
          <p:cNvSpPr/>
          <p:nvPr/>
        </p:nvSpPr>
        <p:spPr>
          <a:xfrm flipV="1">
            <a:off x="2357422" y="55007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34" name="Rak pil 33"/>
          <p:cNvCxnSpPr/>
          <p:nvPr/>
        </p:nvCxnSpPr>
        <p:spPr>
          <a:xfrm rot="10800000" flipV="1">
            <a:off x="2357422" y="3786190"/>
            <a:ext cx="1071570"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 name="Rak pil 34"/>
          <p:cNvCxnSpPr/>
          <p:nvPr/>
        </p:nvCxnSpPr>
        <p:spPr>
          <a:xfrm>
            <a:off x="1000100" y="4929198"/>
            <a:ext cx="1214446" cy="9286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6" name="Rak pil 35"/>
          <p:cNvCxnSpPr/>
          <p:nvPr/>
        </p:nvCxnSpPr>
        <p:spPr>
          <a:xfrm rot="5400000">
            <a:off x="785786" y="3929066"/>
            <a:ext cx="357190" cy="35719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7" name="Rak 36"/>
          <p:cNvCxnSpPr/>
          <p:nvPr/>
        </p:nvCxnSpPr>
        <p:spPr>
          <a:xfrm rot="10800000">
            <a:off x="3571868" y="457200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38" name="Rak 37"/>
          <p:cNvCxnSpPr/>
          <p:nvPr/>
        </p:nvCxnSpPr>
        <p:spPr>
          <a:xfrm rot="10800000">
            <a:off x="3214679" y="4429132"/>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39" name="Rak 38"/>
          <p:cNvCxnSpPr/>
          <p:nvPr/>
        </p:nvCxnSpPr>
        <p:spPr>
          <a:xfrm rot="10800000">
            <a:off x="2285984" y="400050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0" name="Rak 39"/>
          <p:cNvCxnSpPr/>
          <p:nvPr/>
        </p:nvCxnSpPr>
        <p:spPr>
          <a:xfrm rot="10800000">
            <a:off x="2571736" y="4143380"/>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1" name="Rak 40"/>
          <p:cNvCxnSpPr/>
          <p:nvPr/>
        </p:nvCxnSpPr>
        <p:spPr>
          <a:xfrm rot="10800000">
            <a:off x="2857488" y="428625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2" name="Rak 41"/>
          <p:cNvCxnSpPr/>
          <p:nvPr/>
        </p:nvCxnSpPr>
        <p:spPr>
          <a:xfrm flipV="1">
            <a:off x="857224" y="435769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3" name="Rak 42"/>
          <p:cNvCxnSpPr/>
          <p:nvPr/>
        </p:nvCxnSpPr>
        <p:spPr>
          <a:xfrm flipV="1">
            <a:off x="1142976" y="421481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4" name="Rak 43"/>
          <p:cNvCxnSpPr/>
          <p:nvPr/>
        </p:nvCxnSpPr>
        <p:spPr>
          <a:xfrm flipV="1">
            <a:off x="1500166" y="4071942"/>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5" name="Rak 44"/>
          <p:cNvCxnSpPr/>
          <p:nvPr/>
        </p:nvCxnSpPr>
        <p:spPr>
          <a:xfrm flipV="1">
            <a:off x="1928794" y="392906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6" name="Rak pil 45"/>
          <p:cNvCxnSpPr/>
          <p:nvPr/>
        </p:nvCxnSpPr>
        <p:spPr>
          <a:xfrm rot="5400000" flipH="1" flipV="1">
            <a:off x="2250265" y="5179231"/>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7" name="Rak 46"/>
          <p:cNvCxnSpPr/>
          <p:nvPr/>
        </p:nvCxnSpPr>
        <p:spPr>
          <a:xfrm>
            <a:off x="857224" y="4500570"/>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8" name="Rak 47"/>
          <p:cNvCxnSpPr/>
          <p:nvPr/>
        </p:nvCxnSpPr>
        <p:spPr>
          <a:xfrm>
            <a:off x="1214414" y="457200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49" name="Rak 48"/>
          <p:cNvCxnSpPr/>
          <p:nvPr/>
        </p:nvCxnSpPr>
        <p:spPr>
          <a:xfrm>
            <a:off x="1571604" y="464344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50" name="Rak 49"/>
          <p:cNvCxnSpPr/>
          <p:nvPr/>
        </p:nvCxnSpPr>
        <p:spPr>
          <a:xfrm>
            <a:off x="1928794" y="471488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51" name="Rak 50"/>
          <p:cNvCxnSpPr/>
          <p:nvPr/>
        </p:nvCxnSpPr>
        <p:spPr>
          <a:xfrm>
            <a:off x="2285984" y="4786322"/>
            <a:ext cx="214314" cy="71438"/>
          </a:xfrm>
          <a:prstGeom prst="line">
            <a:avLst/>
          </a:prstGeom>
        </p:spPr>
        <p:style>
          <a:lnRef idx="1">
            <a:schemeClr val="dk1"/>
          </a:lnRef>
          <a:fillRef idx="0">
            <a:schemeClr val="dk1"/>
          </a:fillRef>
          <a:effectRef idx="0">
            <a:schemeClr val="dk1"/>
          </a:effectRef>
          <a:fontRef idx="minor">
            <a:schemeClr val="tx1"/>
          </a:fontRef>
        </p:style>
      </p:cxnSp>
      <p:sp>
        <p:nvSpPr>
          <p:cNvPr id="52" name="Ned 51"/>
          <p:cNvSpPr/>
          <p:nvPr/>
        </p:nvSpPr>
        <p:spPr>
          <a:xfrm>
            <a:off x="2571736" y="5000636"/>
            <a:ext cx="285752" cy="357190"/>
          </a:xfrm>
          <a:prstGeom prst="downArrow">
            <a:avLst/>
          </a:prstGeom>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49995980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textruta 2"/>
          <p:cNvSpPr txBox="1"/>
          <p:nvPr/>
        </p:nvSpPr>
        <p:spPr>
          <a:xfrm>
            <a:off x="251519" y="1381993"/>
            <a:ext cx="9454183" cy="4031873"/>
          </a:xfrm>
          <a:prstGeom prst="rect">
            <a:avLst/>
          </a:prstGeom>
          <a:noFill/>
        </p:spPr>
        <p:txBody>
          <a:bodyPr wrap="square" rtlCol="0">
            <a:spAutoFit/>
          </a:bodyPr>
          <a:lstStyle/>
          <a:p>
            <a:r>
              <a:rPr lang="sv-SE" sz="1600" b="1" dirty="0">
                <a:latin typeface="Book Antiqua" panose="02040602050305030304" pitchFamily="18" charset="0"/>
              </a:rPr>
              <a:t>16 år</a:t>
            </a:r>
          </a:p>
          <a:p>
            <a:r>
              <a:rPr lang="sv-SE" sz="1600" dirty="0">
                <a:latin typeface="Book Antiqua" panose="02040602050305030304" pitchFamily="18" charset="0"/>
              </a:rPr>
              <a:t> </a:t>
            </a:r>
          </a:p>
          <a:p>
            <a:r>
              <a:rPr lang="sv-SE" sz="1600" b="1" u="sng" dirty="0">
                <a:latin typeface="Book Antiqua" panose="02040602050305030304" pitchFamily="18" charset="0"/>
              </a:rPr>
              <a:t>Du som ledare:</a:t>
            </a:r>
            <a:endParaRPr lang="sv-SE" sz="1600" b="1" dirty="0">
              <a:latin typeface="Book Antiqua" panose="02040602050305030304" pitchFamily="18" charset="0"/>
            </a:endParaRPr>
          </a:p>
          <a:p>
            <a:r>
              <a:rPr lang="sv-SE" sz="1600" dirty="0">
                <a:latin typeface="Book Antiqua" panose="02040602050305030304" pitchFamily="18" charset="0"/>
              </a:rPr>
              <a:t>Från och med </a:t>
            </a:r>
            <a:r>
              <a:rPr lang="sv-SE" sz="1600" dirty="0" smtClean="0">
                <a:latin typeface="Book Antiqua" panose="02040602050305030304" pitchFamily="18" charset="0"/>
              </a:rPr>
              <a:t>16 år </a:t>
            </a:r>
            <a:r>
              <a:rPr lang="sv-SE" sz="1600" dirty="0">
                <a:latin typeface="Book Antiqua" panose="02040602050305030304" pitchFamily="18" charset="0"/>
              </a:rPr>
              <a:t>så fyller vi inte på med mer </a:t>
            </a:r>
            <a:r>
              <a:rPr lang="sv-SE" sz="1600" dirty="0" smtClean="0">
                <a:latin typeface="Book Antiqua" panose="02040602050305030304" pitchFamily="18" charset="0"/>
              </a:rPr>
              <a:t>övningar. </a:t>
            </a:r>
            <a:r>
              <a:rPr lang="sv-SE" sz="1600" dirty="0">
                <a:latin typeface="Book Antiqua" panose="02040602050305030304" pitchFamily="18" charset="0"/>
              </a:rPr>
              <a:t>Som tränare har du nu en bra</a:t>
            </a:r>
          </a:p>
          <a:p>
            <a:r>
              <a:rPr lang="sv-SE" sz="1600" dirty="0">
                <a:latin typeface="Book Antiqua" panose="02040602050305030304" pitchFamily="18" charset="0"/>
              </a:rPr>
              <a:t>bank sedan tidigare och  bör därför kunna bygga egna övningar åt din spelare.</a:t>
            </a:r>
          </a:p>
          <a:p>
            <a:r>
              <a:rPr lang="sv-SE" sz="1600" dirty="0">
                <a:latin typeface="Book Antiqua" panose="02040602050305030304" pitchFamily="18" charset="0"/>
              </a:rPr>
              <a:t> </a:t>
            </a:r>
          </a:p>
          <a:p>
            <a:r>
              <a:rPr lang="sv-SE" sz="1600" b="1" u="sng" dirty="0">
                <a:latin typeface="Book Antiqua" panose="02040602050305030304" pitchFamily="18" charset="0"/>
              </a:rPr>
              <a:t>Viktiga träningsmoment:</a:t>
            </a:r>
            <a:endParaRPr lang="sv-SE" sz="1600" b="1" dirty="0">
              <a:latin typeface="Book Antiqua" panose="02040602050305030304" pitchFamily="18" charset="0"/>
            </a:endParaRPr>
          </a:p>
          <a:p>
            <a:pPr lvl="0"/>
            <a:r>
              <a:rPr lang="sv-SE" sz="1600" dirty="0">
                <a:latin typeface="Book Antiqua" panose="02040602050305030304" pitchFamily="18" charset="0"/>
              </a:rPr>
              <a:t>Total</a:t>
            </a:r>
          </a:p>
          <a:p>
            <a:r>
              <a:rPr lang="sv-SE" sz="1600" dirty="0">
                <a:latin typeface="Book Antiqua" panose="02040602050305030304" pitchFamily="18" charset="0"/>
              </a:rPr>
              <a:t> </a:t>
            </a:r>
          </a:p>
          <a:p>
            <a:r>
              <a:rPr lang="sv-SE" sz="1600" b="1" u="sng" dirty="0" err="1">
                <a:latin typeface="Book Antiqua" panose="02040602050305030304" pitchFamily="18" charset="0"/>
              </a:rPr>
              <a:t>Fys</a:t>
            </a:r>
            <a:r>
              <a:rPr lang="sv-SE" sz="1600" b="1" dirty="0">
                <a:latin typeface="Book Antiqua" panose="02040602050305030304" pitchFamily="18" charset="0"/>
              </a:rPr>
              <a:t>:</a:t>
            </a:r>
          </a:p>
          <a:p>
            <a:pPr lvl="0"/>
            <a:r>
              <a:rPr lang="sv-SE" sz="1600" dirty="0">
                <a:latin typeface="Book Antiqua" panose="02040602050305030304" pitchFamily="18" charset="0"/>
              </a:rPr>
              <a:t>Allsidig</a:t>
            </a:r>
          </a:p>
          <a:p>
            <a:pPr lvl="0"/>
            <a:r>
              <a:rPr lang="sv-SE" sz="1600" dirty="0">
                <a:latin typeface="Book Antiqua" panose="02040602050305030304" pitchFamily="18" charset="0"/>
              </a:rPr>
              <a:t>Introduktion av vikter</a:t>
            </a:r>
          </a:p>
          <a:p>
            <a:r>
              <a:rPr lang="sv-SE" sz="1600" dirty="0">
                <a:latin typeface="Book Antiqua" panose="02040602050305030304" pitchFamily="18" charset="0"/>
              </a:rPr>
              <a:t> </a:t>
            </a:r>
          </a:p>
          <a:p>
            <a:r>
              <a:rPr lang="sv-SE" sz="1600" b="1" u="sng" dirty="0" smtClean="0">
                <a:latin typeface="Book Antiqua" panose="02040602050305030304" pitchFamily="18" charset="0"/>
              </a:rPr>
              <a:t>Uppvärmning </a:t>
            </a:r>
            <a:r>
              <a:rPr lang="sv-SE" sz="1600" b="1" u="sng" dirty="0">
                <a:latin typeface="Book Antiqua" panose="02040602050305030304" pitchFamily="18" charset="0"/>
              </a:rPr>
              <a:t>&amp; </a:t>
            </a:r>
            <a:r>
              <a:rPr lang="sv-SE" sz="1600" b="1" u="sng" dirty="0" smtClean="0">
                <a:latin typeface="Book Antiqua" panose="02040602050305030304" pitchFamily="18" charset="0"/>
              </a:rPr>
              <a:t>nedvarvning:</a:t>
            </a:r>
            <a:endParaRPr lang="sv-SE" sz="1600" b="1" dirty="0">
              <a:latin typeface="Book Antiqua" panose="02040602050305030304" pitchFamily="18" charset="0"/>
            </a:endParaRPr>
          </a:p>
          <a:p>
            <a:r>
              <a:rPr lang="sv-SE" sz="1600" dirty="0">
                <a:latin typeface="Book Antiqua" panose="02040602050305030304" pitchFamily="18" charset="0"/>
              </a:rPr>
              <a:t>Löpning och stretching</a:t>
            </a:r>
          </a:p>
          <a:p>
            <a:r>
              <a:rPr lang="sv-SE" sz="1600" dirty="0">
                <a:latin typeface="Book Antiqua" panose="02040602050305030304" pitchFamily="18" charset="0"/>
              </a:rPr>
              <a:t> </a:t>
            </a:r>
          </a:p>
        </p:txBody>
      </p:sp>
    </p:spTree>
    <p:extLst>
      <p:ext uri="{BB962C8B-B14F-4D97-AF65-F5344CB8AC3E}">
        <p14:creationId xmlns:p14="http://schemas.microsoft.com/office/powerpoint/2010/main" val="276098216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5" name="textruta 4"/>
          <p:cNvSpPr txBox="1"/>
          <p:nvPr/>
        </p:nvSpPr>
        <p:spPr>
          <a:xfrm>
            <a:off x="251520" y="1197327"/>
            <a:ext cx="9806880" cy="4770537"/>
          </a:xfrm>
          <a:prstGeom prst="rect">
            <a:avLst/>
          </a:prstGeom>
          <a:noFill/>
        </p:spPr>
        <p:txBody>
          <a:bodyPr wrap="square" rtlCol="0">
            <a:spAutoFit/>
          </a:bodyPr>
          <a:lstStyle/>
          <a:p>
            <a:r>
              <a:rPr lang="sv-SE" sz="1600" b="1" dirty="0">
                <a:latin typeface="Book Antiqua" panose="02040602050305030304" pitchFamily="18" charset="0"/>
              </a:rPr>
              <a:t>Junior</a:t>
            </a:r>
          </a:p>
          <a:p>
            <a:r>
              <a:rPr lang="sv-SE" sz="1600" dirty="0">
                <a:latin typeface="Book Antiqua" panose="02040602050305030304" pitchFamily="18" charset="0"/>
              </a:rPr>
              <a:t> </a:t>
            </a:r>
          </a:p>
          <a:p>
            <a:r>
              <a:rPr lang="sv-SE" sz="1600" dirty="0">
                <a:latin typeface="Book Antiqua" panose="02040602050305030304" pitchFamily="18" charset="0"/>
              </a:rPr>
              <a:t>Vad gäller träning så är det på juniornivå samma som för seniorer. Med den skillnaden att en junior </a:t>
            </a:r>
          </a:p>
          <a:p>
            <a:r>
              <a:rPr lang="sv-SE" sz="1600" dirty="0">
                <a:latin typeface="Book Antiqua" panose="02040602050305030304" pitchFamily="18" charset="0"/>
              </a:rPr>
              <a:t>oftast inte har samma taktiska kunskap.</a:t>
            </a:r>
          </a:p>
          <a:p>
            <a:r>
              <a:rPr lang="sv-SE" sz="1600" dirty="0">
                <a:latin typeface="Book Antiqua" panose="02040602050305030304" pitchFamily="18" charset="0"/>
              </a:rPr>
              <a:t>Som ledare gäller samma sak fast det är viktigt att ha i åtanke att en </a:t>
            </a:r>
            <a:r>
              <a:rPr lang="sv-SE" sz="1600" dirty="0" smtClean="0">
                <a:latin typeface="Book Antiqua" panose="02040602050305030304" pitchFamily="18" charset="0"/>
              </a:rPr>
              <a:t>18 åring </a:t>
            </a:r>
            <a:r>
              <a:rPr lang="sv-SE" sz="1600" dirty="0">
                <a:latin typeface="Book Antiqua" panose="02040602050305030304" pitchFamily="18" charset="0"/>
              </a:rPr>
              <a:t>inte är vuxen. Vi behandlar dem ofta som det </a:t>
            </a:r>
            <a:r>
              <a:rPr lang="sv-SE" sz="1600" dirty="0" smtClean="0">
                <a:latin typeface="Book Antiqua" panose="02040602050305030304" pitchFamily="18" charset="0"/>
              </a:rPr>
              <a:t>vilket vi </a:t>
            </a:r>
            <a:r>
              <a:rPr lang="sv-SE" sz="1600" dirty="0">
                <a:latin typeface="Book Antiqua" panose="02040602050305030304" pitchFamily="18" charset="0"/>
              </a:rPr>
              <a:t>kanske inte bör i alla lägen. Det går dock inte nog att påpeka hur  viktigt det är att de trots allt inte är färdigutvecklade </a:t>
            </a:r>
            <a:r>
              <a:rPr lang="sv-SE" sz="1600" dirty="0" smtClean="0">
                <a:latin typeface="Book Antiqua" panose="02040602050305030304" pitchFamily="18" charset="0"/>
              </a:rPr>
              <a:t>och </a:t>
            </a:r>
            <a:r>
              <a:rPr lang="sv-SE" sz="1600" dirty="0">
                <a:latin typeface="Book Antiqua" panose="02040602050305030304" pitchFamily="18" charset="0"/>
              </a:rPr>
              <a:t>därför inte kommer att agera ”vuxet”.</a:t>
            </a:r>
          </a:p>
          <a:p>
            <a:r>
              <a:rPr lang="sv-SE" sz="1600" dirty="0">
                <a:latin typeface="Book Antiqua" panose="02040602050305030304" pitchFamily="18" charset="0"/>
              </a:rPr>
              <a:t> </a:t>
            </a:r>
          </a:p>
          <a:p>
            <a:r>
              <a:rPr lang="sv-SE" sz="1600" b="1" u="sng" dirty="0">
                <a:latin typeface="Book Antiqua" panose="02040602050305030304" pitchFamily="18" charset="0"/>
              </a:rPr>
              <a:t>Viktiga träningsmoment:</a:t>
            </a:r>
            <a:endParaRPr lang="sv-SE" sz="1600" b="1" dirty="0">
              <a:latin typeface="Book Antiqua" panose="02040602050305030304" pitchFamily="18" charset="0"/>
            </a:endParaRPr>
          </a:p>
          <a:p>
            <a:pPr lvl="0"/>
            <a:r>
              <a:rPr lang="sv-SE" sz="1600" dirty="0">
                <a:latin typeface="Book Antiqua" panose="02040602050305030304" pitchFamily="18" charset="0"/>
              </a:rPr>
              <a:t>Total</a:t>
            </a:r>
          </a:p>
          <a:p>
            <a:r>
              <a:rPr lang="sv-SE" sz="1600" dirty="0">
                <a:latin typeface="Book Antiqua" panose="02040602050305030304" pitchFamily="18" charset="0"/>
              </a:rPr>
              <a:t> </a:t>
            </a:r>
          </a:p>
          <a:p>
            <a:r>
              <a:rPr lang="sv-SE" sz="1600" b="1" u="sng" dirty="0" err="1">
                <a:latin typeface="Book Antiqua" panose="02040602050305030304" pitchFamily="18" charset="0"/>
              </a:rPr>
              <a:t>Fys</a:t>
            </a:r>
            <a:r>
              <a:rPr lang="sv-SE" sz="1600" b="1" dirty="0">
                <a:latin typeface="Book Antiqua" panose="02040602050305030304" pitchFamily="18" charset="0"/>
              </a:rPr>
              <a:t>:</a:t>
            </a:r>
          </a:p>
          <a:p>
            <a:pPr lvl="0"/>
            <a:r>
              <a:rPr lang="sv-SE" sz="1600" dirty="0">
                <a:latin typeface="Book Antiqua" panose="02040602050305030304" pitchFamily="18" charset="0"/>
              </a:rPr>
              <a:t>Allsidig</a:t>
            </a:r>
          </a:p>
          <a:p>
            <a:pPr lvl="0"/>
            <a:r>
              <a:rPr lang="sv-SE" sz="1600" dirty="0">
                <a:latin typeface="Book Antiqua" panose="02040602050305030304" pitchFamily="18" charset="0"/>
              </a:rPr>
              <a:t>Vikter och kroppen</a:t>
            </a:r>
          </a:p>
          <a:p>
            <a:r>
              <a:rPr lang="sv-SE" sz="1600" dirty="0">
                <a:latin typeface="Book Antiqua" panose="02040602050305030304" pitchFamily="18" charset="0"/>
              </a:rPr>
              <a:t> </a:t>
            </a:r>
          </a:p>
          <a:p>
            <a:r>
              <a:rPr lang="sv-SE" sz="1600" b="1" u="sng" dirty="0" smtClean="0">
                <a:latin typeface="Book Antiqua" panose="02040602050305030304" pitchFamily="18" charset="0"/>
              </a:rPr>
              <a:t>Uppvärmning </a:t>
            </a:r>
            <a:r>
              <a:rPr lang="sv-SE" sz="1600" b="1" u="sng" dirty="0">
                <a:latin typeface="Book Antiqua" panose="02040602050305030304" pitchFamily="18" charset="0"/>
              </a:rPr>
              <a:t>&amp; </a:t>
            </a:r>
            <a:r>
              <a:rPr lang="sv-SE" sz="1600" b="1" u="sng" dirty="0" smtClean="0">
                <a:latin typeface="Book Antiqua" panose="02040602050305030304" pitchFamily="18" charset="0"/>
              </a:rPr>
              <a:t>nedvarvning:</a:t>
            </a:r>
            <a:endParaRPr lang="sv-SE" sz="1600" b="1" dirty="0">
              <a:latin typeface="Book Antiqua" panose="02040602050305030304" pitchFamily="18" charset="0"/>
            </a:endParaRPr>
          </a:p>
          <a:p>
            <a:r>
              <a:rPr lang="sv-SE" sz="1600" dirty="0">
                <a:latin typeface="Book Antiqua" panose="02040602050305030304" pitchFamily="18" charset="0"/>
              </a:rPr>
              <a:t>Löpning och stretching</a:t>
            </a:r>
          </a:p>
          <a:p>
            <a:endParaRPr lang="sv-SE" sz="1600" dirty="0">
              <a:latin typeface="Book Antiqua" panose="02040602050305030304" pitchFamily="18" charset="0"/>
            </a:endParaRPr>
          </a:p>
          <a:p>
            <a:r>
              <a:rPr lang="sv-SE" sz="1600" dirty="0">
                <a:latin typeface="Book Antiqua" panose="02040602050305030304" pitchFamily="18" charset="0"/>
              </a:rPr>
              <a:t> </a:t>
            </a:r>
          </a:p>
        </p:txBody>
      </p:sp>
    </p:spTree>
    <p:extLst>
      <p:ext uri="{BB962C8B-B14F-4D97-AF65-F5344CB8AC3E}">
        <p14:creationId xmlns:p14="http://schemas.microsoft.com/office/powerpoint/2010/main" val="491796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5" name="Rubrik 1"/>
          <p:cNvSpPr>
            <a:spLocks noGrp="1"/>
          </p:cNvSpPr>
          <p:nvPr>
            <p:ph type="title"/>
          </p:nvPr>
        </p:nvSpPr>
        <p:spPr>
          <a:xfrm>
            <a:off x="4733161" y="31735"/>
            <a:ext cx="3499660" cy="1325563"/>
          </a:xfrm>
        </p:spPr>
        <p:txBody>
          <a:bodyPr>
            <a:normAutofit/>
          </a:bodyPr>
          <a:lstStyle/>
          <a:p>
            <a:r>
              <a:rPr lang="sv-SE" sz="2800" dirty="0" smtClean="0">
                <a:solidFill>
                  <a:srgbClr val="990033"/>
                </a:solidFill>
                <a:latin typeface="Book Antiqua" panose="02040602050305030304" pitchFamily="18" charset="0"/>
              </a:rPr>
              <a:t>Syfte; Snabbhet</a:t>
            </a:r>
            <a:endParaRPr lang="sv-SE" sz="2800" dirty="0">
              <a:solidFill>
                <a:srgbClr val="990033"/>
              </a:solidFill>
            </a:endParaRPr>
          </a:p>
        </p:txBody>
      </p:sp>
      <p:pic>
        <p:nvPicPr>
          <p:cNvPr id="6" name="Bildobjekt 5"/>
          <p:cNvPicPr/>
          <p:nvPr/>
        </p:nvPicPr>
        <p:blipFill>
          <a:blip r:embed="rId3" cstate="print"/>
          <a:srcRect l="25695" t="8620" r="30082" b="28583"/>
          <a:stretch>
            <a:fillRect/>
          </a:stretch>
        </p:blipFill>
        <p:spPr bwMode="auto">
          <a:xfrm>
            <a:off x="285720" y="642918"/>
            <a:ext cx="4214842" cy="6000792"/>
          </a:xfrm>
          <a:prstGeom prst="rect">
            <a:avLst/>
          </a:prstGeom>
          <a:ln w="190500" cap="sq">
            <a:solidFill>
              <a:srgbClr val="000000"/>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669156" y="969755"/>
            <a:ext cx="5612362" cy="3785652"/>
          </a:xfrm>
          <a:prstGeom prst="rect">
            <a:avLst/>
          </a:prstGeom>
          <a:noFill/>
        </p:spPr>
        <p:txBody>
          <a:bodyPr wrap="square" rtlCol="0">
            <a:spAutoFit/>
          </a:bodyPr>
          <a:lstStyle/>
          <a:p>
            <a:r>
              <a:rPr lang="sv-SE" sz="1600" dirty="0">
                <a:solidFill>
                  <a:srgbClr val="000000"/>
                </a:solidFill>
                <a:latin typeface="Book Antiqua" panose="02040602050305030304" pitchFamily="18" charset="0"/>
              </a:rPr>
              <a:t>1. Spelarna springer från ledet </a:t>
            </a:r>
            <a:r>
              <a:rPr lang="sv-SE" sz="1600" dirty="0" smtClean="0">
                <a:solidFill>
                  <a:srgbClr val="000000"/>
                </a:solidFill>
                <a:latin typeface="Book Antiqua" panose="02040602050305030304" pitchFamily="18" charset="0"/>
              </a:rPr>
              <a:t>till det </a:t>
            </a:r>
            <a:r>
              <a:rPr lang="sv-SE" sz="1600" dirty="0">
                <a:solidFill>
                  <a:srgbClr val="000000"/>
                </a:solidFill>
                <a:latin typeface="Book Antiqua" panose="02040602050305030304" pitchFamily="18" charset="0"/>
              </a:rPr>
              <a:t>andra utan boll men </a:t>
            </a:r>
            <a:r>
              <a:rPr lang="sv-SE" sz="1600" dirty="0" smtClean="0">
                <a:solidFill>
                  <a:srgbClr val="000000"/>
                </a:solidFill>
                <a:latin typeface="Book Antiqua" panose="02040602050305030304" pitchFamily="18" charset="0"/>
              </a:rPr>
              <a:t>med klubba </a:t>
            </a:r>
            <a:r>
              <a:rPr lang="sv-SE" sz="1600" dirty="0">
                <a:solidFill>
                  <a:srgbClr val="000000"/>
                </a:solidFill>
                <a:latin typeface="Book Antiqua" panose="02040602050305030304" pitchFamily="18" charset="0"/>
              </a:rPr>
              <a:t>och växlar genom att </a:t>
            </a:r>
            <a:r>
              <a:rPr lang="sv-SE" sz="1600" dirty="0" smtClean="0">
                <a:solidFill>
                  <a:srgbClr val="000000"/>
                </a:solidFill>
                <a:latin typeface="Book Antiqua" panose="02040602050305030304" pitchFamily="18" charset="0"/>
              </a:rPr>
              <a:t>klappa nästa </a:t>
            </a:r>
            <a:r>
              <a:rPr lang="sv-SE" sz="1600" dirty="0">
                <a:solidFill>
                  <a:srgbClr val="000000"/>
                </a:solidFill>
                <a:latin typeface="Book Antiqua" panose="02040602050305030304" pitchFamily="18" charset="0"/>
              </a:rPr>
              <a:t>spelare i handen. </a:t>
            </a:r>
          </a:p>
          <a:p>
            <a:endParaRPr lang="sv-SE" sz="1600" dirty="0">
              <a:solidFill>
                <a:srgbClr val="000000"/>
              </a:solidFill>
              <a:latin typeface="Book Antiqua" panose="02040602050305030304" pitchFamily="18" charset="0"/>
            </a:endParaRPr>
          </a:p>
          <a:p>
            <a:r>
              <a:rPr lang="sv-SE" sz="1600" dirty="0" smtClean="0">
                <a:solidFill>
                  <a:srgbClr val="000000"/>
                </a:solidFill>
                <a:latin typeface="Book Antiqua" panose="02040602050305030304" pitchFamily="18" charset="0"/>
              </a:rPr>
              <a:t>Stafetter </a:t>
            </a:r>
            <a:r>
              <a:rPr lang="sv-SE" sz="1600" dirty="0">
                <a:solidFill>
                  <a:srgbClr val="000000"/>
                </a:solidFill>
                <a:latin typeface="Book Antiqua" panose="02040602050305030304" pitchFamily="18" charset="0"/>
              </a:rPr>
              <a:t>är ett bra sätt att smyga in </a:t>
            </a:r>
            <a:r>
              <a:rPr lang="sv-SE" sz="1600" dirty="0" smtClean="0">
                <a:solidFill>
                  <a:srgbClr val="000000"/>
                </a:solidFill>
                <a:latin typeface="Book Antiqua" panose="02040602050305030304" pitchFamily="18" charset="0"/>
              </a:rPr>
              <a:t>snabbhetsträning </a:t>
            </a:r>
            <a:r>
              <a:rPr lang="sv-SE" sz="1600" dirty="0">
                <a:solidFill>
                  <a:srgbClr val="000000"/>
                </a:solidFill>
                <a:latin typeface="Book Antiqua" panose="02040602050305030304" pitchFamily="18" charset="0"/>
              </a:rPr>
              <a:t>på träningspassen. De går att alternera på flera sätt med eller utan boll. </a:t>
            </a:r>
          </a:p>
          <a:p>
            <a:r>
              <a:rPr lang="sv-SE" sz="1600" dirty="0">
                <a:solidFill>
                  <a:srgbClr val="000000"/>
                </a:solidFill>
                <a:latin typeface="Book Antiqua" panose="02040602050305030304" pitchFamily="18" charset="0"/>
              </a:rPr>
              <a:t>Variera banans utformning för att gör det spännande och träna vändningar osv. </a:t>
            </a:r>
          </a:p>
          <a:p>
            <a:r>
              <a:rPr lang="sv-SE" sz="1600" dirty="0">
                <a:solidFill>
                  <a:srgbClr val="000000"/>
                </a:solidFill>
                <a:latin typeface="Book Antiqua" panose="02040602050305030304" pitchFamily="18" charset="0"/>
              </a:rPr>
              <a:t>Ett alternativ när spelarna blivigt lite äldre är att lägga </a:t>
            </a:r>
            <a:r>
              <a:rPr lang="sv-SE" sz="1600" dirty="0" smtClean="0">
                <a:solidFill>
                  <a:srgbClr val="000000"/>
                </a:solidFill>
                <a:latin typeface="Book Antiqua" panose="02040602050305030304" pitchFamily="18" charset="0"/>
              </a:rPr>
              <a:t>stafettens </a:t>
            </a:r>
            <a:r>
              <a:rPr lang="sv-SE" sz="1600" dirty="0">
                <a:solidFill>
                  <a:srgbClr val="000000"/>
                </a:solidFill>
                <a:latin typeface="Book Antiqua" panose="02040602050305030304" pitchFamily="18" charset="0"/>
              </a:rPr>
              <a:t>löpvägar som ett rörelsemönster i </a:t>
            </a:r>
            <a:r>
              <a:rPr lang="sv-SE" sz="1600" dirty="0" smtClean="0">
                <a:solidFill>
                  <a:srgbClr val="000000"/>
                </a:solidFill>
                <a:latin typeface="Book Antiqua" panose="02040602050305030304" pitchFamily="18" charset="0"/>
              </a:rPr>
              <a:t>anfallszon</a:t>
            </a:r>
            <a:r>
              <a:rPr lang="sv-SE" sz="1600" dirty="0">
                <a:solidFill>
                  <a:srgbClr val="000000"/>
                </a:solidFill>
                <a:latin typeface="Book Antiqua" panose="02040602050305030304" pitchFamily="18" charset="0"/>
              </a:rPr>
              <a:t>. </a:t>
            </a:r>
          </a:p>
          <a:p>
            <a:endParaRPr lang="sv-SE" sz="1600" dirty="0">
              <a:solidFill>
                <a:srgbClr val="000000"/>
              </a:solidFill>
              <a:latin typeface="Book Antiqua" panose="02040602050305030304" pitchFamily="18" charset="0"/>
            </a:endParaRPr>
          </a:p>
          <a:p>
            <a:pPr marL="342900" indent="-342900"/>
            <a:endParaRPr lang="sv-SE" sz="1600" dirty="0">
              <a:solidFill>
                <a:srgbClr val="000000"/>
              </a:solidFill>
              <a:latin typeface="Book Antiqua" panose="02040602050305030304" pitchFamily="18" charset="0"/>
            </a:endParaRPr>
          </a:p>
          <a:p>
            <a:pPr marL="342900" indent="-342900"/>
            <a:endParaRPr lang="sv-SE" sz="1600" dirty="0">
              <a:solidFill>
                <a:srgbClr val="000000"/>
              </a:solidFill>
              <a:latin typeface="Book Antiqua" panose="02040602050305030304" pitchFamily="18" charset="0"/>
            </a:endParaRPr>
          </a:p>
          <a:p>
            <a:pPr marL="342900" indent="-342900"/>
            <a:r>
              <a:rPr lang="sv-SE" sz="1600" dirty="0">
                <a:solidFill>
                  <a:srgbClr val="000000"/>
                </a:solidFill>
                <a:latin typeface="Book Antiqua" panose="02040602050305030304" pitchFamily="18" charset="0"/>
              </a:rPr>
              <a:t> </a:t>
            </a:r>
          </a:p>
        </p:txBody>
      </p:sp>
      <p:sp>
        <p:nvSpPr>
          <p:cNvPr id="8" name="textruta 7"/>
          <p:cNvSpPr txBox="1"/>
          <p:nvPr/>
        </p:nvSpPr>
        <p:spPr>
          <a:xfrm>
            <a:off x="4669155" y="3941208"/>
            <a:ext cx="5497309" cy="1077218"/>
          </a:xfrm>
          <a:prstGeom prst="rect">
            <a:avLst/>
          </a:prstGeom>
          <a:noFill/>
        </p:spPr>
        <p:txBody>
          <a:bodyPr wrap="square" rtlCol="0">
            <a:spAutoFit/>
          </a:bodyPr>
          <a:lstStyle/>
          <a:p>
            <a:pPr lvl="0"/>
            <a:r>
              <a:rPr lang="sv-SE" sz="1600" dirty="0">
                <a:solidFill>
                  <a:srgbClr val="000000"/>
                </a:solidFill>
                <a:latin typeface="Book Antiqua" panose="02040602050305030304" pitchFamily="18" charset="0"/>
              </a:rPr>
              <a:t>2. Spelaren står stilla och börjar inte springa förrän ledaren rullar ut bollen.</a:t>
            </a:r>
          </a:p>
          <a:p>
            <a:endParaRPr lang="sv-SE" sz="1600" dirty="0">
              <a:solidFill>
                <a:srgbClr val="000000"/>
              </a:solidFill>
              <a:latin typeface="Book Antiqua" panose="02040602050305030304" pitchFamily="18" charset="0"/>
            </a:endParaRPr>
          </a:p>
          <a:p>
            <a:pPr lvl="0"/>
            <a:endParaRPr lang="sv-SE" sz="1600" dirty="0">
              <a:solidFill>
                <a:srgbClr val="000000"/>
              </a:solidFill>
              <a:latin typeface="Book Antiqua" panose="02040602050305030304" pitchFamily="18" charset="0"/>
            </a:endParaRPr>
          </a:p>
        </p:txBody>
      </p:sp>
      <p:sp>
        <p:nvSpPr>
          <p:cNvPr id="9" name="Multiplicera 8"/>
          <p:cNvSpPr/>
          <p:nvPr/>
        </p:nvSpPr>
        <p:spPr>
          <a:xfrm flipV="1">
            <a:off x="1285852"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Multiplicera 9"/>
          <p:cNvSpPr/>
          <p:nvPr/>
        </p:nvSpPr>
        <p:spPr>
          <a:xfrm flipV="1">
            <a:off x="857224" y="18573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857224"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1142976"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1142976" y="18573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3000364" y="19288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Multiplicera 14"/>
          <p:cNvSpPr/>
          <p:nvPr/>
        </p:nvSpPr>
        <p:spPr>
          <a:xfrm flipV="1">
            <a:off x="3000364"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3214678"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Multiplicera 16"/>
          <p:cNvSpPr/>
          <p:nvPr/>
        </p:nvSpPr>
        <p:spPr>
          <a:xfrm flipV="1">
            <a:off x="3214678" y="19288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Multiplicera 17"/>
          <p:cNvSpPr/>
          <p:nvPr/>
        </p:nvSpPr>
        <p:spPr>
          <a:xfrm flipV="1">
            <a:off x="1071538" y="378619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Multiplicera 18"/>
          <p:cNvSpPr/>
          <p:nvPr/>
        </p:nvSpPr>
        <p:spPr>
          <a:xfrm flipV="1">
            <a:off x="857224"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Ellips 19"/>
          <p:cNvSpPr/>
          <p:nvPr/>
        </p:nvSpPr>
        <p:spPr>
          <a:xfrm flipH="1">
            <a:off x="2214546" y="392906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1" name="Ellips 20"/>
          <p:cNvSpPr/>
          <p:nvPr/>
        </p:nvSpPr>
        <p:spPr>
          <a:xfrm flipH="1">
            <a:off x="2000232" y="3929066"/>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Ellips 21"/>
          <p:cNvSpPr/>
          <p:nvPr/>
        </p:nvSpPr>
        <p:spPr>
          <a:xfrm flipH="1">
            <a:off x="2143108" y="385762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3" name="Multiplicera 22"/>
          <p:cNvSpPr/>
          <p:nvPr/>
        </p:nvSpPr>
        <p:spPr>
          <a:xfrm flipV="1">
            <a:off x="3428992" y="192880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1357290"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3428992" y="235743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6" name="Multiplicera 25"/>
          <p:cNvSpPr/>
          <p:nvPr/>
        </p:nvSpPr>
        <p:spPr>
          <a:xfrm flipV="1">
            <a:off x="1357290" y="18573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27" name="Rak pil 26"/>
          <p:cNvCxnSpPr/>
          <p:nvPr/>
        </p:nvCxnSpPr>
        <p:spPr>
          <a:xfrm rot="10800000">
            <a:off x="1714480" y="2071678"/>
            <a:ext cx="1214446" cy="158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cxnSp>
        <p:nvCxnSpPr>
          <p:cNvPr id="28" name="Rak pil 27"/>
          <p:cNvCxnSpPr/>
          <p:nvPr/>
        </p:nvCxnSpPr>
        <p:spPr>
          <a:xfrm>
            <a:off x="1714480" y="1928802"/>
            <a:ext cx="1285884" cy="158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cxnSp>
        <p:nvCxnSpPr>
          <p:cNvPr id="29" name="Rak pil 28"/>
          <p:cNvCxnSpPr/>
          <p:nvPr/>
        </p:nvCxnSpPr>
        <p:spPr>
          <a:xfrm>
            <a:off x="1643042" y="2428868"/>
            <a:ext cx="1285884" cy="158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cxnSp>
        <p:nvCxnSpPr>
          <p:cNvPr id="30" name="Rak pil 29"/>
          <p:cNvCxnSpPr/>
          <p:nvPr/>
        </p:nvCxnSpPr>
        <p:spPr>
          <a:xfrm rot="10800000">
            <a:off x="1643042" y="2571744"/>
            <a:ext cx="1357322" cy="158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31" name="Ellips 30"/>
          <p:cNvSpPr/>
          <p:nvPr/>
        </p:nvSpPr>
        <p:spPr>
          <a:xfrm flipH="1">
            <a:off x="2428860" y="3857628"/>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2" name="Ellips 31"/>
          <p:cNvSpPr/>
          <p:nvPr/>
        </p:nvSpPr>
        <p:spPr>
          <a:xfrm flipH="1">
            <a:off x="1857356" y="378619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33" name="Rak pil 32"/>
          <p:cNvCxnSpPr/>
          <p:nvPr/>
        </p:nvCxnSpPr>
        <p:spPr>
          <a:xfrm rot="16200000" flipH="1">
            <a:off x="1536679" y="4179893"/>
            <a:ext cx="498478" cy="42862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34" name="textruta 33"/>
          <p:cNvSpPr txBox="1"/>
          <p:nvPr/>
        </p:nvSpPr>
        <p:spPr>
          <a:xfrm>
            <a:off x="2000232" y="3571876"/>
            <a:ext cx="308098" cy="369332"/>
          </a:xfrm>
          <a:prstGeom prst="rect">
            <a:avLst/>
          </a:prstGeom>
          <a:noFill/>
        </p:spPr>
        <p:txBody>
          <a:bodyPr wrap="none" rtlCol="0">
            <a:spAutoFit/>
          </a:bodyPr>
          <a:lstStyle/>
          <a:p>
            <a:r>
              <a:rPr lang="sv-SE" b="1" dirty="0">
                <a:solidFill>
                  <a:srgbClr val="000000"/>
                </a:solidFill>
              </a:rPr>
              <a:t>L</a:t>
            </a:r>
          </a:p>
        </p:txBody>
      </p:sp>
      <p:cxnSp>
        <p:nvCxnSpPr>
          <p:cNvPr id="35" name="Rak 34"/>
          <p:cNvCxnSpPr/>
          <p:nvPr/>
        </p:nvCxnSpPr>
        <p:spPr>
          <a:xfrm rot="5400000">
            <a:off x="2071108" y="4072504"/>
            <a:ext cx="144000" cy="0"/>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6" name="Rak 35"/>
          <p:cNvCxnSpPr/>
          <p:nvPr/>
        </p:nvCxnSpPr>
        <p:spPr>
          <a:xfrm rot="5400000">
            <a:off x="2071108" y="4286818"/>
            <a:ext cx="144000" cy="0"/>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7" name="Rak 36"/>
          <p:cNvCxnSpPr/>
          <p:nvPr/>
        </p:nvCxnSpPr>
        <p:spPr>
          <a:xfrm rot="5400000">
            <a:off x="2071108" y="4572570"/>
            <a:ext cx="144000" cy="0"/>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sp>
        <p:nvSpPr>
          <p:cNvPr id="38" name="Multiplicera 37"/>
          <p:cNvSpPr/>
          <p:nvPr/>
        </p:nvSpPr>
        <p:spPr>
          <a:xfrm flipV="1">
            <a:off x="2000232" y="46434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9" name="Frihandsfigur 38"/>
          <p:cNvSpPr/>
          <p:nvPr/>
        </p:nvSpPr>
        <p:spPr>
          <a:xfrm>
            <a:off x="1996225" y="4929198"/>
            <a:ext cx="341290" cy="785612"/>
          </a:xfrm>
          <a:custGeom>
            <a:avLst/>
            <a:gdLst>
              <a:gd name="connsiteX0" fmla="*/ 0 w 341290"/>
              <a:gd name="connsiteY0" fmla="*/ 0 h 785612"/>
              <a:gd name="connsiteX1" fmla="*/ 231820 w 341290"/>
              <a:gd name="connsiteY1" fmla="*/ 115910 h 785612"/>
              <a:gd name="connsiteX2" fmla="*/ 51516 w 341290"/>
              <a:gd name="connsiteY2" fmla="*/ 296214 h 785612"/>
              <a:gd name="connsiteX3" fmla="*/ 296214 w 341290"/>
              <a:gd name="connsiteY3" fmla="*/ 528034 h 785612"/>
              <a:gd name="connsiteX4" fmla="*/ 321972 w 341290"/>
              <a:gd name="connsiteY4" fmla="*/ 631065 h 785612"/>
              <a:gd name="connsiteX5" fmla="*/ 321972 w 341290"/>
              <a:gd name="connsiteY5" fmla="*/ 785612 h 7856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1290" h="785612">
                <a:moveTo>
                  <a:pt x="0" y="0"/>
                </a:moveTo>
                <a:cubicBezTo>
                  <a:pt x="111617" y="33270"/>
                  <a:pt x="223234" y="66541"/>
                  <a:pt x="231820" y="115910"/>
                </a:cubicBezTo>
                <a:cubicBezTo>
                  <a:pt x="240406" y="165279"/>
                  <a:pt x="40784" y="227527"/>
                  <a:pt x="51516" y="296214"/>
                </a:cubicBezTo>
                <a:cubicBezTo>
                  <a:pt x="62248" y="364901"/>
                  <a:pt x="251138" y="472226"/>
                  <a:pt x="296214" y="528034"/>
                </a:cubicBezTo>
                <a:cubicBezTo>
                  <a:pt x="341290" y="583843"/>
                  <a:pt x="317679" y="588135"/>
                  <a:pt x="321972" y="631065"/>
                </a:cubicBezTo>
                <a:cubicBezTo>
                  <a:pt x="326265" y="673995"/>
                  <a:pt x="324118" y="729803"/>
                  <a:pt x="321972" y="785612"/>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40" name="Bildobjekt 39" descr="Skott.png"/>
          <p:cNvPicPr>
            <a:picLocks noChangeAspect="1"/>
          </p:cNvPicPr>
          <p:nvPr/>
        </p:nvPicPr>
        <p:blipFill>
          <a:blip r:embed="rId4" cstate="print"/>
          <a:stretch>
            <a:fillRect/>
          </a:stretch>
        </p:blipFill>
        <p:spPr>
          <a:xfrm rot="10260000" flipH="1">
            <a:off x="2232000" y="5508000"/>
            <a:ext cx="285752" cy="443828"/>
          </a:xfrm>
          <a:prstGeom prst="rect">
            <a:avLst/>
          </a:prstGeom>
        </p:spPr>
      </p:pic>
    </p:spTree>
    <p:extLst>
      <p:ext uri="{BB962C8B-B14F-4D97-AF65-F5344CB8AC3E}">
        <p14:creationId xmlns:p14="http://schemas.microsoft.com/office/powerpoint/2010/main" val="271076611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3279728"/>
          </a:xfrm>
        </p:spPr>
        <p:txBody>
          <a:bodyPr>
            <a:normAutofit/>
          </a:bodyPr>
          <a:lstStyle/>
          <a:p>
            <a:r>
              <a:rPr lang="sv-SE" dirty="0" smtClean="0">
                <a:latin typeface="Book Antiqua" panose="02040602050305030304" pitchFamily="18" charset="0"/>
              </a:rPr>
              <a:t>ÖVNINGAR </a:t>
            </a:r>
            <a:br>
              <a:rPr lang="sv-SE" dirty="0" smtClean="0">
                <a:latin typeface="Book Antiqua" panose="02040602050305030304" pitchFamily="18" charset="0"/>
              </a:rPr>
            </a:br>
            <a:r>
              <a:rPr lang="sv-SE" dirty="0" smtClean="0">
                <a:latin typeface="Book Antiqua" panose="02040602050305030304" pitchFamily="18" charset="0"/>
              </a:rPr>
              <a:t/>
            </a:r>
            <a:br>
              <a:rPr lang="sv-SE" dirty="0" smtClean="0">
                <a:latin typeface="Book Antiqua" panose="02040602050305030304" pitchFamily="18" charset="0"/>
              </a:rPr>
            </a:br>
            <a:r>
              <a:rPr lang="sv-SE" dirty="0" smtClean="0">
                <a:latin typeface="Book Antiqua" panose="02040602050305030304" pitchFamily="18" charset="0"/>
              </a:rPr>
              <a:t>MÅLVAKT</a:t>
            </a:r>
            <a:endParaRPr lang="sv-SE" dirty="0">
              <a:latin typeface="Book Antiqua" panose="02040602050305030304" pitchFamily="18" charset="0"/>
            </a:endParaRPr>
          </a:p>
        </p:txBody>
      </p:sp>
      <p:pic>
        <p:nvPicPr>
          <p:cNvPr id="4" name="Bildobjekt 3"/>
          <p:cNvPicPr>
            <a:picLocks noChangeAspect="1"/>
          </p:cNvPicPr>
          <p:nvPr/>
        </p:nvPicPr>
        <p:blipFill>
          <a:blip r:embed="rId2"/>
          <a:stretch>
            <a:fillRect/>
          </a:stretch>
        </p:blipFill>
        <p:spPr>
          <a:xfrm>
            <a:off x="9069185" y="4402091"/>
            <a:ext cx="3122815" cy="2455909"/>
          </a:xfrm>
          <a:prstGeom prst="rect">
            <a:avLst/>
          </a:prstGeom>
        </p:spPr>
      </p:pic>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355002" cy="2083633"/>
          </a:xfrm>
          <a:prstGeom prst="rect">
            <a:avLst/>
          </a:prstGeom>
        </p:spPr>
      </p:pic>
    </p:spTree>
    <p:extLst>
      <p:ext uri="{BB962C8B-B14F-4D97-AF65-F5344CB8AC3E}">
        <p14:creationId xmlns:p14="http://schemas.microsoft.com/office/powerpoint/2010/main" val="263905338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5" y="178195"/>
            <a:ext cx="5468215" cy="1325563"/>
          </a:xfrm>
        </p:spPr>
        <p:txBody>
          <a:bodyPr>
            <a:normAutofit/>
          </a:bodyPr>
          <a:lstStyle/>
          <a:p>
            <a:r>
              <a:rPr lang="sv-SE" sz="2800" dirty="0" smtClean="0">
                <a:solidFill>
                  <a:srgbClr val="990033"/>
                </a:solidFill>
                <a:latin typeface="Book Antiqua" panose="02040602050305030304" pitchFamily="18" charset="0"/>
              </a:rPr>
              <a:t>Syfte; Positionering</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694911" y="1142984"/>
            <a:ext cx="5076105" cy="4801314"/>
          </a:xfrm>
          <a:prstGeom prst="rect">
            <a:avLst/>
          </a:prstGeom>
          <a:noFill/>
        </p:spPr>
        <p:txBody>
          <a:bodyPr wrap="square" rtlCol="0">
            <a:spAutoFit/>
          </a:bodyPr>
          <a:lstStyle/>
          <a:p>
            <a:r>
              <a:rPr lang="sv-SE" sz="1600" dirty="0">
                <a:latin typeface="Book Antiqua" panose="02040602050305030304" pitchFamily="18" charset="0"/>
              </a:rPr>
              <a:t>1. Målvakten börjar med att sitta mitt i målet sedan </a:t>
            </a:r>
            <a:r>
              <a:rPr lang="sv-SE" sz="1600" dirty="0" smtClean="0">
                <a:latin typeface="Book Antiqua" panose="02040602050305030304" pitchFamily="18" charset="0"/>
              </a:rPr>
              <a:t>ska han/hon </a:t>
            </a:r>
            <a:r>
              <a:rPr lang="sv-SE" sz="1600" dirty="0">
                <a:latin typeface="Book Antiqua" panose="02040602050305030304" pitchFamily="18" charset="0"/>
              </a:rPr>
              <a:t>förflytta sig mot nästa skytt och tillbaka hela tiden  för att lära sig placera sig i målet. Variera gärna varifrån skyttarna står.</a:t>
            </a:r>
          </a:p>
          <a:p>
            <a:endParaRPr lang="sv-SE" sz="1600" dirty="0">
              <a:latin typeface="Book Antiqua" panose="02040602050305030304" pitchFamily="18" charset="0"/>
            </a:endParaRPr>
          </a:p>
          <a:p>
            <a:endParaRPr lang="sv-SE" sz="1600" dirty="0">
              <a:latin typeface="Book Antiqua" panose="02040602050305030304" pitchFamily="18" charset="0"/>
            </a:endParaRPr>
          </a:p>
          <a:p>
            <a:endParaRPr lang="sv-SE" sz="1600" dirty="0">
              <a:latin typeface="Book Antiqua" panose="02040602050305030304" pitchFamily="18" charset="0"/>
            </a:endParaRPr>
          </a:p>
          <a:p>
            <a:endParaRPr lang="sv-SE" sz="1600" dirty="0">
              <a:latin typeface="Book Antiqua" panose="02040602050305030304" pitchFamily="18" charset="0"/>
            </a:endParaRPr>
          </a:p>
          <a:p>
            <a:endParaRPr lang="sv-SE" sz="1600" dirty="0">
              <a:latin typeface="Book Antiqua" panose="02040602050305030304" pitchFamily="18" charset="0"/>
            </a:endParaRPr>
          </a:p>
          <a:p>
            <a:endParaRPr lang="sv-SE" sz="1600" dirty="0">
              <a:latin typeface="Book Antiqua" panose="02040602050305030304" pitchFamily="18" charset="0"/>
            </a:endParaRPr>
          </a:p>
          <a:p>
            <a:r>
              <a:rPr lang="sv-SE" sz="1600" dirty="0">
                <a:latin typeface="Book Antiqua" panose="02040602050305030304" pitchFamily="18" charset="0"/>
              </a:rPr>
              <a:t>2. Mittenledet passar till någon av de stationära spelarna och får direktpass tillbaka och skjuter direkt. Målvakten </a:t>
            </a:r>
            <a:r>
              <a:rPr lang="sv-SE" sz="1600" dirty="0" smtClean="0">
                <a:latin typeface="Book Antiqua" panose="02040602050305030304" pitchFamily="18" charset="0"/>
              </a:rPr>
              <a:t>ska </a:t>
            </a:r>
            <a:r>
              <a:rPr lang="sv-SE" sz="1600" dirty="0">
                <a:latin typeface="Book Antiqua" panose="02040602050305030304" pitchFamily="18" charset="0"/>
              </a:rPr>
              <a:t>här hitta ett läge där han/hon känner sig trygg. </a:t>
            </a:r>
          </a:p>
          <a:p>
            <a:endParaRPr lang="sv-SE" sz="1600" dirty="0">
              <a:latin typeface="Book Antiqua" panose="02040602050305030304" pitchFamily="18" charset="0"/>
            </a:endParaRPr>
          </a:p>
          <a:p>
            <a:r>
              <a:rPr lang="sv-SE" sz="1600" dirty="0">
                <a:latin typeface="Book Antiqua" panose="02040602050305030304" pitchFamily="18" charset="0"/>
              </a:rPr>
              <a:t>Låt gärna målvakterna stå vid ett av skottleden under någon av dessa övningarna så de ser var kompisen sitter och var det finns luckor. </a:t>
            </a:r>
          </a:p>
          <a:p>
            <a:pPr lvl="0"/>
            <a:endParaRPr lang="sv-SE" dirty="0">
              <a:solidFill>
                <a:schemeClr val="bg1">
                  <a:lumMod val="50000"/>
                </a:schemeClr>
              </a:solidFill>
              <a:latin typeface="Book Antiqua" panose="02040602050305030304" pitchFamily="18" charset="0"/>
            </a:endParaRPr>
          </a:p>
        </p:txBody>
      </p:sp>
      <p:pic>
        <p:nvPicPr>
          <p:cNvPr id="8" name="Bildobjekt 7" descr="Boll.png"/>
          <p:cNvPicPr>
            <a:picLocks noChangeAspect="1"/>
          </p:cNvPicPr>
          <p:nvPr/>
        </p:nvPicPr>
        <p:blipFill>
          <a:blip r:embed="rId4" cstate="print"/>
          <a:stretch>
            <a:fillRect/>
          </a:stretch>
        </p:blipFill>
        <p:spPr>
          <a:xfrm>
            <a:off x="785786" y="3071810"/>
            <a:ext cx="60955" cy="85337"/>
          </a:xfrm>
          <a:prstGeom prst="rect">
            <a:avLst/>
          </a:prstGeom>
        </p:spPr>
      </p:pic>
      <p:sp>
        <p:nvSpPr>
          <p:cNvPr id="9" name="Multiplicera 8"/>
          <p:cNvSpPr/>
          <p:nvPr/>
        </p:nvSpPr>
        <p:spPr>
          <a:xfrm flipV="1">
            <a:off x="857224" y="164305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textruta 9"/>
          <p:cNvSpPr txBox="1"/>
          <p:nvPr/>
        </p:nvSpPr>
        <p:spPr>
          <a:xfrm>
            <a:off x="2285984" y="1142984"/>
            <a:ext cx="364202" cy="338554"/>
          </a:xfrm>
          <a:prstGeom prst="rect">
            <a:avLst/>
          </a:prstGeom>
          <a:noFill/>
        </p:spPr>
        <p:txBody>
          <a:bodyPr wrap="none" rtlCol="0">
            <a:spAutoFit/>
          </a:bodyPr>
          <a:lstStyle/>
          <a:p>
            <a:r>
              <a:rPr lang="sv-SE" sz="1600" b="1" dirty="0"/>
              <a:t>M</a:t>
            </a:r>
          </a:p>
        </p:txBody>
      </p:sp>
      <p:sp>
        <p:nvSpPr>
          <p:cNvPr id="11" name="Multiplicera 10"/>
          <p:cNvSpPr/>
          <p:nvPr/>
        </p:nvSpPr>
        <p:spPr>
          <a:xfrm flipV="1">
            <a:off x="3857620"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3714744" y="17859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642910" y="157161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1071538"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Multiplicera 14"/>
          <p:cNvSpPr/>
          <p:nvPr/>
        </p:nvSpPr>
        <p:spPr>
          <a:xfrm flipV="1">
            <a:off x="642910"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928662" y="328612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7" name="Bildobjekt 16" descr="Boll.png"/>
          <p:cNvPicPr>
            <a:picLocks noChangeAspect="1"/>
          </p:cNvPicPr>
          <p:nvPr/>
        </p:nvPicPr>
        <p:blipFill>
          <a:blip r:embed="rId4" cstate="print"/>
          <a:stretch>
            <a:fillRect/>
          </a:stretch>
        </p:blipFill>
        <p:spPr>
          <a:xfrm>
            <a:off x="938186" y="3224210"/>
            <a:ext cx="60955" cy="85337"/>
          </a:xfrm>
          <a:prstGeom prst="rect">
            <a:avLst/>
          </a:prstGeom>
        </p:spPr>
      </p:pic>
      <p:pic>
        <p:nvPicPr>
          <p:cNvPr id="18" name="Bildobjekt 17" descr="Boll.png"/>
          <p:cNvPicPr>
            <a:picLocks noChangeAspect="1"/>
          </p:cNvPicPr>
          <p:nvPr/>
        </p:nvPicPr>
        <p:blipFill>
          <a:blip r:embed="rId4" cstate="print"/>
          <a:stretch>
            <a:fillRect/>
          </a:stretch>
        </p:blipFill>
        <p:spPr>
          <a:xfrm>
            <a:off x="643869" y="3071810"/>
            <a:ext cx="60955" cy="85337"/>
          </a:xfrm>
          <a:prstGeom prst="rect">
            <a:avLst/>
          </a:prstGeom>
        </p:spPr>
      </p:pic>
      <p:pic>
        <p:nvPicPr>
          <p:cNvPr id="19" name="Bildobjekt 18" descr="Boll.png"/>
          <p:cNvPicPr>
            <a:picLocks noChangeAspect="1"/>
          </p:cNvPicPr>
          <p:nvPr/>
        </p:nvPicPr>
        <p:blipFill>
          <a:blip r:embed="rId4" cstate="print"/>
          <a:stretch>
            <a:fillRect/>
          </a:stretch>
        </p:blipFill>
        <p:spPr>
          <a:xfrm>
            <a:off x="796269" y="3224210"/>
            <a:ext cx="60955" cy="85337"/>
          </a:xfrm>
          <a:prstGeom prst="rect">
            <a:avLst/>
          </a:prstGeom>
        </p:spPr>
      </p:pic>
      <p:pic>
        <p:nvPicPr>
          <p:cNvPr id="20" name="Bildobjekt 19" descr="Boll.png"/>
          <p:cNvPicPr>
            <a:picLocks noChangeAspect="1"/>
          </p:cNvPicPr>
          <p:nvPr/>
        </p:nvPicPr>
        <p:blipFill>
          <a:blip r:embed="rId4" cstate="print"/>
          <a:stretch>
            <a:fillRect/>
          </a:stretch>
        </p:blipFill>
        <p:spPr>
          <a:xfrm>
            <a:off x="928662" y="3057911"/>
            <a:ext cx="60955" cy="85337"/>
          </a:xfrm>
          <a:prstGeom prst="rect">
            <a:avLst/>
          </a:prstGeom>
        </p:spPr>
      </p:pic>
      <p:pic>
        <p:nvPicPr>
          <p:cNvPr id="21" name="Bildobjekt 20" descr="Boll.png"/>
          <p:cNvPicPr>
            <a:picLocks noChangeAspect="1"/>
          </p:cNvPicPr>
          <p:nvPr/>
        </p:nvPicPr>
        <p:blipFill>
          <a:blip r:embed="rId4" cstate="print"/>
          <a:stretch>
            <a:fillRect/>
          </a:stretch>
        </p:blipFill>
        <p:spPr>
          <a:xfrm>
            <a:off x="938186" y="1333875"/>
            <a:ext cx="60955" cy="85337"/>
          </a:xfrm>
          <a:prstGeom prst="rect">
            <a:avLst/>
          </a:prstGeom>
        </p:spPr>
      </p:pic>
      <p:pic>
        <p:nvPicPr>
          <p:cNvPr id="22" name="Bildobjekt 21" descr="Boll.png"/>
          <p:cNvPicPr>
            <a:picLocks noChangeAspect="1"/>
          </p:cNvPicPr>
          <p:nvPr/>
        </p:nvPicPr>
        <p:blipFill>
          <a:blip r:embed="rId4" cstate="print"/>
          <a:stretch>
            <a:fillRect/>
          </a:stretch>
        </p:blipFill>
        <p:spPr>
          <a:xfrm>
            <a:off x="1090586" y="1486275"/>
            <a:ext cx="60955" cy="85337"/>
          </a:xfrm>
          <a:prstGeom prst="rect">
            <a:avLst/>
          </a:prstGeom>
        </p:spPr>
      </p:pic>
      <p:pic>
        <p:nvPicPr>
          <p:cNvPr id="23" name="Bildobjekt 22" descr="Boll.png"/>
          <p:cNvPicPr>
            <a:picLocks noChangeAspect="1"/>
          </p:cNvPicPr>
          <p:nvPr/>
        </p:nvPicPr>
        <p:blipFill>
          <a:blip r:embed="rId4" cstate="print"/>
          <a:stretch>
            <a:fillRect/>
          </a:stretch>
        </p:blipFill>
        <p:spPr>
          <a:xfrm>
            <a:off x="796269" y="1333875"/>
            <a:ext cx="60955" cy="85337"/>
          </a:xfrm>
          <a:prstGeom prst="rect">
            <a:avLst/>
          </a:prstGeom>
        </p:spPr>
      </p:pic>
      <p:pic>
        <p:nvPicPr>
          <p:cNvPr id="24" name="Bildobjekt 23" descr="Boll.png"/>
          <p:cNvPicPr>
            <a:picLocks noChangeAspect="1"/>
          </p:cNvPicPr>
          <p:nvPr/>
        </p:nvPicPr>
        <p:blipFill>
          <a:blip r:embed="rId4" cstate="print"/>
          <a:stretch>
            <a:fillRect/>
          </a:stretch>
        </p:blipFill>
        <p:spPr>
          <a:xfrm>
            <a:off x="948669" y="1486275"/>
            <a:ext cx="60955" cy="85337"/>
          </a:xfrm>
          <a:prstGeom prst="rect">
            <a:avLst/>
          </a:prstGeom>
        </p:spPr>
      </p:pic>
      <p:pic>
        <p:nvPicPr>
          <p:cNvPr id="25" name="Bildobjekt 24" descr="Boll.png"/>
          <p:cNvPicPr>
            <a:picLocks noChangeAspect="1"/>
          </p:cNvPicPr>
          <p:nvPr/>
        </p:nvPicPr>
        <p:blipFill>
          <a:blip r:embed="rId4" cstate="print"/>
          <a:stretch>
            <a:fillRect/>
          </a:stretch>
        </p:blipFill>
        <p:spPr>
          <a:xfrm>
            <a:off x="785786" y="1500174"/>
            <a:ext cx="60955" cy="85337"/>
          </a:xfrm>
          <a:prstGeom prst="rect">
            <a:avLst/>
          </a:prstGeom>
        </p:spPr>
      </p:pic>
      <p:sp>
        <p:nvSpPr>
          <p:cNvPr id="26" name="Multiplicera 25"/>
          <p:cNvSpPr/>
          <p:nvPr/>
        </p:nvSpPr>
        <p:spPr>
          <a:xfrm flipV="1">
            <a:off x="500034" y="135729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7" name="Multiplicera 26"/>
          <p:cNvSpPr/>
          <p:nvPr/>
        </p:nvSpPr>
        <p:spPr>
          <a:xfrm flipV="1">
            <a:off x="3867144" y="19383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8" name="Multiplicera 27"/>
          <p:cNvSpPr/>
          <p:nvPr/>
        </p:nvSpPr>
        <p:spPr>
          <a:xfrm flipV="1">
            <a:off x="4019544" y="20907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9" name="Multiplicera 28"/>
          <p:cNvSpPr/>
          <p:nvPr/>
        </p:nvSpPr>
        <p:spPr>
          <a:xfrm flipV="1">
            <a:off x="4010020" y="32956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0" name="Multiplicera 29"/>
          <p:cNvSpPr/>
          <p:nvPr/>
        </p:nvSpPr>
        <p:spPr>
          <a:xfrm flipV="1">
            <a:off x="4162420" y="34480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1" name="Bildobjekt 30" descr="Boll.png"/>
          <p:cNvPicPr>
            <a:picLocks noChangeAspect="1"/>
          </p:cNvPicPr>
          <p:nvPr/>
        </p:nvPicPr>
        <p:blipFill>
          <a:blip r:embed="rId4" cstate="print"/>
          <a:stretch>
            <a:fillRect/>
          </a:stretch>
        </p:blipFill>
        <p:spPr>
          <a:xfrm>
            <a:off x="4072893" y="1833941"/>
            <a:ext cx="60955" cy="85337"/>
          </a:xfrm>
          <a:prstGeom prst="rect">
            <a:avLst/>
          </a:prstGeom>
        </p:spPr>
      </p:pic>
      <p:pic>
        <p:nvPicPr>
          <p:cNvPr id="32" name="Bildobjekt 31" descr="Boll.png"/>
          <p:cNvPicPr>
            <a:picLocks noChangeAspect="1"/>
          </p:cNvPicPr>
          <p:nvPr/>
        </p:nvPicPr>
        <p:blipFill>
          <a:blip r:embed="rId4" cstate="print"/>
          <a:stretch>
            <a:fillRect/>
          </a:stretch>
        </p:blipFill>
        <p:spPr>
          <a:xfrm>
            <a:off x="4225293" y="1986341"/>
            <a:ext cx="60955" cy="85337"/>
          </a:xfrm>
          <a:prstGeom prst="rect">
            <a:avLst/>
          </a:prstGeom>
        </p:spPr>
      </p:pic>
      <p:pic>
        <p:nvPicPr>
          <p:cNvPr id="33" name="Bildobjekt 32" descr="Boll.png"/>
          <p:cNvPicPr>
            <a:picLocks noChangeAspect="1"/>
          </p:cNvPicPr>
          <p:nvPr/>
        </p:nvPicPr>
        <p:blipFill>
          <a:blip r:embed="rId4" cstate="print"/>
          <a:stretch>
            <a:fillRect/>
          </a:stretch>
        </p:blipFill>
        <p:spPr>
          <a:xfrm>
            <a:off x="4083376" y="1986341"/>
            <a:ext cx="60955" cy="85337"/>
          </a:xfrm>
          <a:prstGeom prst="rect">
            <a:avLst/>
          </a:prstGeom>
        </p:spPr>
      </p:pic>
      <p:pic>
        <p:nvPicPr>
          <p:cNvPr id="34" name="Bildobjekt 33" descr="Boll.png"/>
          <p:cNvPicPr>
            <a:picLocks noChangeAspect="1"/>
          </p:cNvPicPr>
          <p:nvPr/>
        </p:nvPicPr>
        <p:blipFill>
          <a:blip r:embed="rId4" cstate="print"/>
          <a:stretch>
            <a:fillRect/>
          </a:stretch>
        </p:blipFill>
        <p:spPr>
          <a:xfrm>
            <a:off x="1071538" y="1629151"/>
            <a:ext cx="60955" cy="85337"/>
          </a:xfrm>
          <a:prstGeom prst="rect">
            <a:avLst/>
          </a:prstGeom>
        </p:spPr>
      </p:pic>
      <p:pic>
        <p:nvPicPr>
          <p:cNvPr id="35" name="Bildobjekt 34" descr="Boll.png"/>
          <p:cNvPicPr>
            <a:picLocks noChangeAspect="1"/>
          </p:cNvPicPr>
          <p:nvPr/>
        </p:nvPicPr>
        <p:blipFill>
          <a:blip r:embed="rId4" cstate="print"/>
          <a:stretch>
            <a:fillRect/>
          </a:stretch>
        </p:blipFill>
        <p:spPr>
          <a:xfrm>
            <a:off x="4010979" y="1857364"/>
            <a:ext cx="60955" cy="85337"/>
          </a:xfrm>
          <a:prstGeom prst="rect">
            <a:avLst/>
          </a:prstGeom>
        </p:spPr>
      </p:pic>
      <p:pic>
        <p:nvPicPr>
          <p:cNvPr id="36" name="Bildobjekt 35" descr="Boll.png"/>
          <p:cNvPicPr>
            <a:picLocks noChangeAspect="1"/>
          </p:cNvPicPr>
          <p:nvPr/>
        </p:nvPicPr>
        <p:blipFill>
          <a:blip r:embed="rId4" cstate="print"/>
          <a:stretch>
            <a:fillRect/>
          </a:stretch>
        </p:blipFill>
        <p:spPr>
          <a:xfrm>
            <a:off x="4286248" y="2138741"/>
            <a:ext cx="60955" cy="85337"/>
          </a:xfrm>
          <a:prstGeom prst="rect">
            <a:avLst/>
          </a:prstGeom>
        </p:spPr>
      </p:pic>
      <p:pic>
        <p:nvPicPr>
          <p:cNvPr id="37" name="Bildobjekt 36" descr="Boll.png"/>
          <p:cNvPicPr>
            <a:picLocks noChangeAspect="1"/>
          </p:cNvPicPr>
          <p:nvPr/>
        </p:nvPicPr>
        <p:blipFill>
          <a:blip r:embed="rId4" cstate="print"/>
          <a:stretch>
            <a:fillRect/>
          </a:stretch>
        </p:blipFill>
        <p:spPr>
          <a:xfrm>
            <a:off x="4082417" y="3071810"/>
            <a:ext cx="60955" cy="85337"/>
          </a:xfrm>
          <a:prstGeom prst="rect">
            <a:avLst/>
          </a:prstGeom>
        </p:spPr>
      </p:pic>
      <p:pic>
        <p:nvPicPr>
          <p:cNvPr id="38" name="Bildobjekt 37" descr="Boll.png"/>
          <p:cNvPicPr>
            <a:picLocks noChangeAspect="1"/>
          </p:cNvPicPr>
          <p:nvPr/>
        </p:nvPicPr>
        <p:blipFill>
          <a:blip r:embed="rId4" cstate="print"/>
          <a:stretch>
            <a:fillRect/>
          </a:stretch>
        </p:blipFill>
        <p:spPr>
          <a:xfrm>
            <a:off x="4071934" y="3224210"/>
            <a:ext cx="60955" cy="85337"/>
          </a:xfrm>
          <a:prstGeom prst="rect">
            <a:avLst/>
          </a:prstGeom>
        </p:spPr>
      </p:pic>
      <p:pic>
        <p:nvPicPr>
          <p:cNvPr id="39" name="Bildobjekt 38" descr="Boll.png"/>
          <p:cNvPicPr>
            <a:picLocks noChangeAspect="1"/>
          </p:cNvPicPr>
          <p:nvPr/>
        </p:nvPicPr>
        <p:blipFill>
          <a:blip r:embed="rId4" cstate="print"/>
          <a:stretch>
            <a:fillRect/>
          </a:stretch>
        </p:blipFill>
        <p:spPr>
          <a:xfrm>
            <a:off x="4224334" y="3143248"/>
            <a:ext cx="60955" cy="85337"/>
          </a:xfrm>
          <a:prstGeom prst="rect">
            <a:avLst/>
          </a:prstGeom>
        </p:spPr>
      </p:pic>
      <p:pic>
        <p:nvPicPr>
          <p:cNvPr id="40" name="Bildobjekt 39" descr="Boll.png"/>
          <p:cNvPicPr>
            <a:picLocks noChangeAspect="1"/>
          </p:cNvPicPr>
          <p:nvPr/>
        </p:nvPicPr>
        <p:blipFill>
          <a:blip r:embed="rId4" cstate="print"/>
          <a:stretch>
            <a:fillRect/>
          </a:stretch>
        </p:blipFill>
        <p:spPr>
          <a:xfrm>
            <a:off x="4143372" y="3295648"/>
            <a:ext cx="60955" cy="85337"/>
          </a:xfrm>
          <a:prstGeom prst="rect">
            <a:avLst/>
          </a:prstGeom>
        </p:spPr>
      </p:pic>
      <p:pic>
        <p:nvPicPr>
          <p:cNvPr id="41" name="Bildobjekt 40" descr="Boll.png"/>
          <p:cNvPicPr>
            <a:picLocks noChangeAspect="1"/>
          </p:cNvPicPr>
          <p:nvPr/>
        </p:nvPicPr>
        <p:blipFill>
          <a:blip r:embed="rId4" cstate="print"/>
          <a:stretch>
            <a:fillRect/>
          </a:stretch>
        </p:blipFill>
        <p:spPr>
          <a:xfrm>
            <a:off x="4214810" y="3357562"/>
            <a:ext cx="60955" cy="85337"/>
          </a:xfrm>
          <a:prstGeom prst="rect">
            <a:avLst/>
          </a:prstGeom>
        </p:spPr>
      </p:pic>
      <p:pic>
        <p:nvPicPr>
          <p:cNvPr id="42" name="Bildobjekt 41" descr="Skott.png"/>
          <p:cNvPicPr>
            <a:picLocks noChangeAspect="1"/>
          </p:cNvPicPr>
          <p:nvPr/>
        </p:nvPicPr>
        <p:blipFill>
          <a:blip r:embed="rId5" cstate="print"/>
          <a:stretch>
            <a:fillRect/>
          </a:stretch>
        </p:blipFill>
        <p:spPr>
          <a:xfrm rot="18301472">
            <a:off x="3637457" y="2811514"/>
            <a:ext cx="324000" cy="503234"/>
          </a:xfrm>
          <a:prstGeom prst="rect">
            <a:avLst/>
          </a:prstGeom>
        </p:spPr>
      </p:pic>
      <p:pic>
        <p:nvPicPr>
          <p:cNvPr id="43" name="Bildobjekt 42" descr="Skott.png"/>
          <p:cNvPicPr>
            <a:picLocks noChangeAspect="1"/>
          </p:cNvPicPr>
          <p:nvPr/>
        </p:nvPicPr>
        <p:blipFill>
          <a:blip r:embed="rId5" cstate="print"/>
          <a:stretch>
            <a:fillRect/>
          </a:stretch>
        </p:blipFill>
        <p:spPr>
          <a:xfrm rot="17292166">
            <a:off x="3351705" y="1525629"/>
            <a:ext cx="324000" cy="503234"/>
          </a:xfrm>
          <a:prstGeom prst="rect">
            <a:avLst/>
          </a:prstGeom>
        </p:spPr>
      </p:pic>
      <p:pic>
        <p:nvPicPr>
          <p:cNvPr id="44" name="Bildobjekt 43" descr="Skott.png"/>
          <p:cNvPicPr>
            <a:picLocks noChangeAspect="1"/>
          </p:cNvPicPr>
          <p:nvPr/>
        </p:nvPicPr>
        <p:blipFill>
          <a:blip r:embed="rId5" cstate="print"/>
          <a:stretch>
            <a:fillRect/>
          </a:stretch>
        </p:blipFill>
        <p:spPr>
          <a:xfrm rot="3156581">
            <a:off x="1207825" y="1458623"/>
            <a:ext cx="324000" cy="503234"/>
          </a:xfrm>
          <a:prstGeom prst="rect">
            <a:avLst/>
          </a:prstGeom>
        </p:spPr>
      </p:pic>
      <p:pic>
        <p:nvPicPr>
          <p:cNvPr id="45" name="Bildobjekt 44" descr="Skott.png"/>
          <p:cNvPicPr>
            <a:picLocks noChangeAspect="1"/>
          </p:cNvPicPr>
          <p:nvPr/>
        </p:nvPicPr>
        <p:blipFill>
          <a:blip r:embed="rId5" cstate="print"/>
          <a:stretch>
            <a:fillRect/>
          </a:stretch>
        </p:blipFill>
        <p:spPr>
          <a:xfrm rot="1514345">
            <a:off x="1306238" y="2688238"/>
            <a:ext cx="324000" cy="503234"/>
          </a:xfrm>
          <a:prstGeom prst="rect">
            <a:avLst/>
          </a:prstGeom>
        </p:spPr>
      </p:pic>
      <p:sp>
        <p:nvSpPr>
          <p:cNvPr id="46" name="Multiplicera 45"/>
          <p:cNvSpPr/>
          <p:nvPr/>
        </p:nvSpPr>
        <p:spPr>
          <a:xfrm flipV="1">
            <a:off x="1285852" y="442913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7" name="Multiplicera 46"/>
          <p:cNvSpPr/>
          <p:nvPr/>
        </p:nvSpPr>
        <p:spPr>
          <a:xfrm flipV="1">
            <a:off x="1285852" y="528638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8" name="Multiplicera 47"/>
          <p:cNvSpPr/>
          <p:nvPr/>
        </p:nvSpPr>
        <p:spPr>
          <a:xfrm flipV="1">
            <a:off x="3357554" y="450057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9" name="Multiplicera 48"/>
          <p:cNvSpPr/>
          <p:nvPr/>
        </p:nvSpPr>
        <p:spPr>
          <a:xfrm flipV="1">
            <a:off x="3357554" y="53578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0" name="Multiplicera 49"/>
          <p:cNvSpPr/>
          <p:nvPr/>
        </p:nvSpPr>
        <p:spPr>
          <a:xfrm flipV="1">
            <a:off x="221454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1" name="Multiplicera 50"/>
          <p:cNvSpPr/>
          <p:nvPr/>
        </p:nvSpPr>
        <p:spPr>
          <a:xfrm flipV="1">
            <a:off x="2214546"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52" name="Multiplicera 51"/>
          <p:cNvSpPr/>
          <p:nvPr/>
        </p:nvSpPr>
        <p:spPr>
          <a:xfrm flipV="1">
            <a:off x="2214546"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53" name="Bildobjekt 52" descr="Boll.png"/>
          <p:cNvPicPr>
            <a:picLocks noChangeAspect="1"/>
          </p:cNvPicPr>
          <p:nvPr/>
        </p:nvPicPr>
        <p:blipFill>
          <a:blip r:embed="rId4" cstate="print"/>
          <a:stretch>
            <a:fillRect/>
          </a:stretch>
        </p:blipFill>
        <p:spPr>
          <a:xfrm>
            <a:off x="2001191" y="4048519"/>
            <a:ext cx="60955" cy="85337"/>
          </a:xfrm>
          <a:prstGeom prst="rect">
            <a:avLst/>
          </a:prstGeom>
        </p:spPr>
      </p:pic>
      <p:pic>
        <p:nvPicPr>
          <p:cNvPr id="54" name="Bildobjekt 53" descr="Boll.png"/>
          <p:cNvPicPr>
            <a:picLocks noChangeAspect="1"/>
          </p:cNvPicPr>
          <p:nvPr/>
        </p:nvPicPr>
        <p:blipFill>
          <a:blip r:embed="rId4" cstate="print"/>
          <a:stretch>
            <a:fillRect/>
          </a:stretch>
        </p:blipFill>
        <p:spPr>
          <a:xfrm>
            <a:off x="2153591" y="4200919"/>
            <a:ext cx="60955" cy="85337"/>
          </a:xfrm>
          <a:prstGeom prst="rect">
            <a:avLst/>
          </a:prstGeom>
        </p:spPr>
      </p:pic>
      <p:pic>
        <p:nvPicPr>
          <p:cNvPr id="55" name="Bildobjekt 54" descr="Boll.png"/>
          <p:cNvPicPr>
            <a:picLocks noChangeAspect="1"/>
          </p:cNvPicPr>
          <p:nvPr/>
        </p:nvPicPr>
        <p:blipFill>
          <a:blip r:embed="rId4" cstate="print"/>
          <a:stretch>
            <a:fillRect/>
          </a:stretch>
        </p:blipFill>
        <p:spPr>
          <a:xfrm>
            <a:off x="2011674" y="4200919"/>
            <a:ext cx="60955" cy="85337"/>
          </a:xfrm>
          <a:prstGeom prst="rect">
            <a:avLst/>
          </a:prstGeom>
        </p:spPr>
      </p:pic>
      <p:pic>
        <p:nvPicPr>
          <p:cNvPr id="56" name="Bildobjekt 55" descr="Boll.png"/>
          <p:cNvPicPr>
            <a:picLocks noChangeAspect="1"/>
          </p:cNvPicPr>
          <p:nvPr/>
        </p:nvPicPr>
        <p:blipFill>
          <a:blip r:embed="rId4" cstate="print"/>
          <a:stretch>
            <a:fillRect/>
          </a:stretch>
        </p:blipFill>
        <p:spPr>
          <a:xfrm>
            <a:off x="2071670" y="3929066"/>
            <a:ext cx="60955" cy="85337"/>
          </a:xfrm>
          <a:prstGeom prst="rect">
            <a:avLst/>
          </a:prstGeom>
        </p:spPr>
      </p:pic>
      <p:pic>
        <p:nvPicPr>
          <p:cNvPr id="57" name="Bildobjekt 56" descr="Boll.png"/>
          <p:cNvPicPr>
            <a:picLocks noChangeAspect="1"/>
          </p:cNvPicPr>
          <p:nvPr/>
        </p:nvPicPr>
        <p:blipFill>
          <a:blip r:embed="rId4" cstate="print"/>
          <a:stretch>
            <a:fillRect/>
          </a:stretch>
        </p:blipFill>
        <p:spPr>
          <a:xfrm>
            <a:off x="2143108" y="4071942"/>
            <a:ext cx="60955" cy="85337"/>
          </a:xfrm>
          <a:prstGeom prst="rect">
            <a:avLst/>
          </a:prstGeom>
        </p:spPr>
      </p:pic>
      <p:pic>
        <p:nvPicPr>
          <p:cNvPr id="58" name="Bildobjekt 57" descr="Boll.png"/>
          <p:cNvPicPr>
            <a:picLocks noChangeAspect="1"/>
          </p:cNvPicPr>
          <p:nvPr/>
        </p:nvPicPr>
        <p:blipFill>
          <a:blip r:embed="rId4" cstate="print"/>
          <a:stretch>
            <a:fillRect/>
          </a:stretch>
        </p:blipFill>
        <p:spPr>
          <a:xfrm>
            <a:off x="2143108" y="3786190"/>
            <a:ext cx="60955" cy="85337"/>
          </a:xfrm>
          <a:prstGeom prst="rect">
            <a:avLst/>
          </a:prstGeom>
        </p:spPr>
      </p:pic>
      <p:sp>
        <p:nvSpPr>
          <p:cNvPr id="59" name="textruta 58"/>
          <p:cNvSpPr txBox="1"/>
          <p:nvPr/>
        </p:nvSpPr>
        <p:spPr>
          <a:xfrm>
            <a:off x="2285984" y="5572140"/>
            <a:ext cx="364202" cy="338554"/>
          </a:xfrm>
          <a:prstGeom prst="rect">
            <a:avLst/>
          </a:prstGeom>
          <a:noFill/>
        </p:spPr>
        <p:txBody>
          <a:bodyPr wrap="none" rtlCol="0">
            <a:spAutoFit/>
          </a:bodyPr>
          <a:lstStyle/>
          <a:p>
            <a:r>
              <a:rPr lang="sv-SE" sz="1600" b="1" dirty="0"/>
              <a:t>M</a:t>
            </a:r>
          </a:p>
        </p:txBody>
      </p:sp>
      <p:cxnSp>
        <p:nvCxnSpPr>
          <p:cNvPr id="60" name="Rak 59"/>
          <p:cNvCxnSpPr>
            <a:stCxn id="50" idx="0"/>
          </p:cNvCxnSpPr>
          <p:nvPr/>
        </p:nvCxnSpPr>
        <p:spPr>
          <a:xfrm rot="10800000" flipV="1">
            <a:off x="2000233" y="4414782"/>
            <a:ext cx="265787" cy="85788"/>
          </a:xfrm>
          <a:prstGeom prst="line">
            <a:avLst/>
          </a:prstGeom>
        </p:spPr>
        <p:style>
          <a:lnRef idx="1">
            <a:schemeClr val="dk1"/>
          </a:lnRef>
          <a:fillRef idx="0">
            <a:schemeClr val="dk1"/>
          </a:fillRef>
          <a:effectRef idx="0">
            <a:schemeClr val="dk1"/>
          </a:effectRef>
          <a:fontRef idx="minor">
            <a:schemeClr val="tx1"/>
          </a:fontRef>
        </p:style>
      </p:cxnSp>
      <p:cxnSp>
        <p:nvCxnSpPr>
          <p:cNvPr id="61" name="Rak 60"/>
          <p:cNvCxnSpPr/>
          <p:nvPr/>
        </p:nvCxnSpPr>
        <p:spPr>
          <a:xfrm rot="5400000">
            <a:off x="2061688" y="4510552"/>
            <a:ext cx="214314" cy="194350"/>
          </a:xfrm>
          <a:prstGeom prst="line">
            <a:avLst/>
          </a:prstGeom>
        </p:spPr>
        <p:style>
          <a:lnRef idx="1">
            <a:schemeClr val="dk1"/>
          </a:lnRef>
          <a:fillRef idx="0">
            <a:schemeClr val="dk1"/>
          </a:fillRef>
          <a:effectRef idx="0">
            <a:schemeClr val="dk1"/>
          </a:effectRef>
          <a:fontRef idx="minor">
            <a:schemeClr val="tx1"/>
          </a:fontRef>
        </p:style>
      </p:cxnSp>
      <p:cxnSp>
        <p:nvCxnSpPr>
          <p:cNvPr id="62" name="Rak 61"/>
          <p:cNvCxnSpPr/>
          <p:nvPr/>
        </p:nvCxnSpPr>
        <p:spPr>
          <a:xfrm rot="10800000" flipV="1">
            <a:off x="1571604" y="4572008"/>
            <a:ext cx="265787" cy="85788"/>
          </a:xfrm>
          <a:prstGeom prst="line">
            <a:avLst/>
          </a:prstGeom>
        </p:spPr>
        <p:style>
          <a:lnRef idx="1">
            <a:schemeClr val="dk1"/>
          </a:lnRef>
          <a:fillRef idx="0">
            <a:schemeClr val="dk1"/>
          </a:fillRef>
          <a:effectRef idx="0">
            <a:schemeClr val="dk1"/>
          </a:effectRef>
          <a:fontRef idx="minor">
            <a:schemeClr val="tx1"/>
          </a:fontRef>
        </p:style>
      </p:cxnSp>
      <p:cxnSp>
        <p:nvCxnSpPr>
          <p:cNvPr id="63" name="Rak 62"/>
          <p:cNvCxnSpPr/>
          <p:nvPr/>
        </p:nvCxnSpPr>
        <p:spPr>
          <a:xfrm rot="5400000">
            <a:off x="1775936" y="4796304"/>
            <a:ext cx="214314" cy="194350"/>
          </a:xfrm>
          <a:prstGeom prst="line">
            <a:avLst/>
          </a:prstGeom>
        </p:spPr>
        <p:style>
          <a:lnRef idx="1">
            <a:schemeClr val="dk1"/>
          </a:lnRef>
          <a:fillRef idx="0">
            <a:schemeClr val="dk1"/>
          </a:fillRef>
          <a:effectRef idx="0">
            <a:schemeClr val="dk1"/>
          </a:effectRef>
          <a:fontRef idx="minor">
            <a:schemeClr val="tx1"/>
          </a:fontRef>
        </p:style>
      </p:cxnSp>
      <p:cxnSp>
        <p:nvCxnSpPr>
          <p:cNvPr id="64" name="Rak 63"/>
          <p:cNvCxnSpPr/>
          <p:nvPr/>
        </p:nvCxnSpPr>
        <p:spPr>
          <a:xfrm rot="5400000">
            <a:off x="1561622" y="5082056"/>
            <a:ext cx="214314" cy="194350"/>
          </a:xfrm>
          <a:prstGeom prst="line">
            <a:avLst/>
          </a:prstGeom>
        </p:spPr>
        <p:style>
          <a:lnRef idx="1">
            <a:schemeClr val="dk1"/>
          </a:lnRef>
          <a:fillRef idx="0">
            <a:schemeClr val="dk1"/>
          </a:fillRef>
          <a:effectRef idx="0">
            <a:schemeClr val="dk1"/>
          </a:effectRef>
          <a:fontRef idx="minor">
            <a:schemeClr val="tx1"/>
          </a:fontRef>
        </p:style>
      </p:cxnSp>
      <p:cxnSp>
        <p:nvCxnSpPr>
          <p:cNvPr id="65" name="Rak 64"/>
          <p:cNvCxnSpPr/>
          <p:nvPr/>
        </p:nvCxnSpPr>
        <p:spPr>
          <a:xfrm rot="10800000">
            <a:off x="2500300" y="4443482"/>
            <a:ext cx="285751" cy="57088"/>
          </a:xfrm>
          <a:prstGeom prst="line">
            <a:avLst/>
          </a:prstGeom>
        </p:spPr>
        <p:style>
          <a:lnRef idx="1">
            <a:schemeClr val="dk1"/>
          </a:lnRef>
          <a:fillRef idx="0">
            <a:schemeClr val="dk1"/>
          </a:fillRef>
          <a:effectRef idx="0">
            <a:schemeClr val="dk1"/>
          </a:effectRef>
          <a:fontRef idx="minor">
            <a:schemeClr val="tx1"/>
          </a:fontRef>
        </p:style>
      </p:cxnSp>
      <p:cxnSp>
        <p:nvCxnSpPr>
          <p:cNvPr id="66" name="Rak 65"/>
          <p:cNvCxnSpPr/>
          <p:nvPr/>
        </p:nvCxnSpPr>
        <p:spPr>
          <a:xfrm rot="10800000">
            <a:off x="2928926" y="4572008"/>
            <a:ext cx="285751" cy="57088"/>
          </a:xfrm>
          <a:prstGeom prst="line">
            <a:avLst/>
          </a:prstGeom>
        </p:spPr>
        <p:style>
          <a:lnRef idx="1">
            <a:schemeClr val="dk1"/>
          </a:lnRef>
          <a:fillRef idx="0">
            <a:schemeClr val="dk1"/>
          </a:fillRef>
          <a:effectRef idx="0">
            <a:schemeClr val="dk1"/>
          </a:effectRef>
          <a:fontRef idx="minor">
            <a:schemeClr val="tx1"/>
          </a:fontRef>
        </p:style>
      </p:cxnSp>
      <p:cxnSp>
        <p:nvCxnSpPr>
          <p:cNvPr id="67" name="Rak 66"/>
          <p:cNvCxnSpPr/>
          <p:nvPr/>
        </p:nvCxnSpPr>
        <p:spPr>
          <a:xfrm rot="10800000">
            <a:off x="2357424" y="4500570"/>
            <a:ext cx="285751" cy="214314"/>
          </a:xfrm>
          <a:prstGeom prst="line">
            <a:avLst/>
          </a:prstGeom>
        </p:spPr>
        <p:style>
          <a:lnRef idx="1">
            <a:schemeClr val="dk1"/>
          </a:lnRef>
          <a:fillRef idx="0">
            <a:schemeClr val="dk1"/>
          </a:fillRef>
          <a:effectRef idx="0">
            <a:schemeClr val="dk1"/>
          </a:effectRef>
          <a:fontRef idx="minor">
            <a:schemeClr val="tx1"/>
          </a:fontRef>
        </p:style>
      </p:cxnSp>
      <p:cxnSp>
        <p:nvCxnSpPr>
          <p:cNvPr id="68" name="Rak 67"/>
          <p:cNvCxnSpPr/>
          <p:nvPr/>
        </p:nvCxnSpPr>
        <p:spPr>
          <a:xfrm rot="10800000">
            <a:off x="2786050" y="4857760"/>
            <a:ext cx="285751" cy="214314"/>
          </a:xfrm>
          <a:prstGeom prst="line">
            <a:avLst/>
          </a:prstGeom>
        </p:spPr>
        <p:style>
          <a:lnRef idx="1">
            <a:schemeClr val="dk1"/>
          </a:lnRef>
          <a:fillRef idx="0">
            <a:schemeClr val="dk1"/>
          </a:fillRef>
          <a:effectRef idx="0">
            <a:schemeClr val="dk1"/>
          </a:effectRef>
          <a:fontRef idx="minor">
            <a:schemeClr val="tx1"/>
          </a:fontRef>
        </p:style>
      </p:cxnSp>
      <p:cxnSp>
        <p:nvCxnSpPr>
          <p:cNvPr id="69" name="Rak 68"/>
          <p:cNvCxnSpPr/>
          <p:nvPr/>
        </p:nvCxnSpPr>
        <p:spPr>
          <a:xfrm rot="10800000">
            <a:off x="3071802" y="5214950"/>
            <a:ext cx="285751" cy="214314"/>
          </a:xfrm>
          <a:prstGeom prst="line">
            <a:avLst/>
          </a:prstGeom>
        </p:spPr>
        <p:style>
          <a:lnRef idx="1">
            <a:schemeClr val="dk1"/>
          </a:lnRef>
          <a:fillRef idx="0">
            <a:schemeClr val="dk1"/>
          </a:fillRef>
          <a:effectRef idx="0">
            <a:schemeClr val="dk1"/>
          </a:effectRef>
          <a:fontRef idx="minor">
            <a:schemeClr val="tx1"/>
          </a:fontRef>
        </p:style>
      </p:cxnSp>
      <p:pic>
        <p:nvPicPr>
          <p:cNvPr id="70" name="Bildobjekt 69" descr="Skott.png"/>
          <p:cNvPicPr>
            <a:picLocks noChangeAspect="1"/>
          </p:cNvPicPr>
          <p:nvPr/>
        </p:nvPicPr>
        <p:blipFill>
          <a:blip r:embed="rId5" cstate="print"/>
          <a:stretch>
            <a:fillRect/>
          </a:stretch>
        </p:blipFill>
        <p:spPr>
          <a:xfrm rot="9772344">
            <a:off x="2138587" y="4679997"/>
            <a:ext cx="324000" cy="503234"/>
          </a:xfrm>
          <a:prstGeom prst="rect">
            <a:avLst/>
          </a:prstGeom>
        </p:spPr>
      </p:pic>
    </p:spTree>
    <p:extLst>
      <p:ext uri="{BB962C8B-B14F-4D97-AF65-F5344CB8AC3E}">
        <p14:creationId xmlns:p14="http://schemas.microsoft.com/office/powerpoint/2010/main" val="27251818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5" y="178195"/>
            <a:ext cx="5468215" cy="1325563"/>
          </a:xfrm>
        </p:spPr>
        <p:txBody>
          <a:bodyPr>
            <a:normAutofit/>
          </a:bodyPr>
          <a:lstStyle/>
          <a:p>
            <a:r>
              <a:rPr lang="sv-SE" sz="2800" dirty="0" smtClean="0">
                <a:solidFill>
                  <a:srgbClr val="990033"/>
                </a:solidFill>
                <a:latin typeface="Book Antiqua" panose="02040602050305030304" pitchFamily="18" charset="0"/>
              </a:rPr>
              <a:t>Syfte; Reaktion</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6" y="1406381"/>
            <a:ext cx="5468214" cy="4524315"/>
          </a:xfrm>
          <a:prstGeom prst="rect">
            <a:avLst/>
          </a:prstGeom>
          <a:noFill/>
        </p:spPr>
        <p:txBody>
          <a:bodyPr wrap="square" rtlCol="0">
            <a:spAutoFit/>
          </a:bodyPr>
          <a:lstStyle/>
          <a:p>
            <a:r>
              <a:rPr lang="sv-SE" sz="1600" dirty="0">
                <a:latin typeface="Book Antiqua" panose="02040602050305030304" pitchFamily="18" charset="0"/>
              </a:rPr>
              <a:t>1.  Spelarna står bakom en matta så att målvakten inte ser dem. Sedan väljer de en sida och springer dit och skjuter.</a:t>
            </a:r>
          </a:p>
          <a:p>
            <a:endParaRPr lang="sv-SE" sz="1600" dirty="0">
              <a:latin typeface="Book Antiqua" panose="02040602050305030304" pitchFamily="18" charset="0"/>
            </a:endParaRPr>
          </a:p>
          <a:p>
            <a:r>
              <a:rPr lang="sv-SE" sz="1600" dirty="0">
                <a:latin typeface="Book Antiqua" panose="02040602050305030304" pitchFamily="18" charset="0"/>
              </a:rPr>
              <a:t>Detta gör att målvakten måste reagera på var spelaren kommer och därför snabbt måste förflytta sig för att rädda bollen</a:t>
            </a:r>
          </a:p>
          <a:p>
            <a:endParaRPr lang="sv-SE" sz="1600" dirty="0">
              <a:latin typeface="Book Antiqua" panose="02040602050305030304" pitchFamily="18" charset="0"/>
            </a:endParaRPr>
          </a:p>
          <a:p>
            <a:endParaRPr lang="sv-SE" sz="1600" dirty="0">
              <a:latin typeface="Book Antiqua" panose="02040602050305030304" pitchFamily="18" charset="0"/>
            </a:endParaRPr>
          </a:p>
          <a:p>
            <a:r>
              <a:rPr lang="sv-SE" sz="1600" dirty="0">
                <a:latin typeface="Book Antiqua" panose="02040602050305030304" pitchFamily="18" charset="0"/>
              </a:rPr>
              <a:t>2.  Utespelaren springer med bollen mellan konerna och skjuter när målvakten precis satt sig upp.</a:t>
            </a:r>
          </a:p>
          <a:p>
            <a:endParaRPr lang="sv-SE" sz="1600" dirty="0">
              <a:latin typeface="Book Antiqua" panose="02040602050305030304" pitchFamily="18" charset="0"/>
            </a:endParaRPr>
          </a:p>
          <a:p>
            <a:r>
              <a:rPr lang="sv-SE" sz="1600" dirty="0">
                <a:latin typeface="Book Antiqua" panose="02040602050305030304" pitchFamily="18" charset="0"/>
              </a:rPr>
              <a:t>Målvakten lägger sig på mage och tittar ner i marken efter varje skott och reser sig när den andra spelaren i ledet ropar. Detta gör att han/hon inte vet var spelaren är för än han/hon sätter sig upp. </a:t>
            </a:r>
          </a:p>
          <a:p>
            <a:r>
              <a:rPr lang="sv-SE" sz="1600" dirty="0">
                <a:latin typeface="Book Antiqua" panose="02040602050305030304" pitchFamily="18" charset="0"/>
              </a:rPr>
              <a:t>Det är viktigt att ge målvakten en chans att sätta sig upp så se till att skotten inte kommer förtidigt och glöm inte byta håll.</a:t>
            </a:r>
          </a:p>
        </p:txBody>
      </p:sp>
      <p:sp>
        <p:nvSpPr>
          <p:cNvPr id="8" name="Multiplicera 7"/>
          <p:cNvSpPr/>
          <p:nvPr/>
        </p:nvSpPr>
        <p:spPr>
          <a:xfrm flipV="1">
            <a:off x="2214546" y="335756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9" name="textruta 8"/>
          <p:cNvSpPr txBox="1"/>
          <p:nvPr/>
        </p:nvSpPr>
        <p:spPr>
          <a:xfrm>
            <a:off x="2285984" y="1214422"/>
            <a:ext cx="364202" cy="338554"/>
          </a:xfrm>
          <a:prstGeom prst="rect">
            <a:avLst/>
          </a:prstGeom>
          <a:noFill/>
        </p:spPr>
        <p:txBody>
          <a:bodyPr wrap="none" rtlCol="0">
            <a:spAutoFit/>
          </a:bodyPr>
          <a:lstStyle/>
          <a:p>
            <a:r>
              <a:rPr lang="sv-SE" sz="1600" b="1" dirty="0"/>
              <a:t>M</a:t>
            </a:r>
          </a:p>
        </p:txBody>
      </p:sp>
      <p:sp>
        <p:nvSpPr>
          <p:cNvPr id="10" name="Multiplicera 9"/>
          <p:cNvSpPr/>
          <p:nvPr/>
        </p:nvSpPr>
        <p:spPr>
          <a:xfrm flipV="1">
            <a:off x="2214546" y="292893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Multiplicera 10"/>
          <p:cNvSpPr/>
          <p:nvPr/>
        </p:nvSpPr>
        <p:spPr>
          <a:xfrm flipV="1">
            <a:off x="2214546" y="314324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12" name="Rak pil 11"/>
          <p:cNvCxnSpPr/>
          <p:nvPr/>
        </p:nvCxnSpPr>
        <p:spPr>
          <a:xfrm>
            <a:off x="2143108" y="1285860"/>
            <a:ext cx="642942" cy="1588"/>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pic>
        <p:nvPicPr>
          <p:cNvPr id="13" name="Bildobjekt 12" descr="Boll.png"/>
          <p:cNvPicPr>
            <a:picLocks noChangeAspect="1"/>
          </p:cNvPicPr>
          <p:nvPr/>
        </p:nvPicPr>
        <p:blipFill>
          <a:blip r:embed="rId4" cstate="print"/>
          <a:stretch>
            <a:fillRect/>
          </a:stretch>
        </p:blipFill>
        <p:spPr>
          <a:xfrm>
            <a:off x="2000232" y="3214686"/>
            <a:ext cx="60955" cy="85337"/>
          </a:xfrm>
          <a:prstGeom prst="rect">
            <a:avLst/>
          </a:prstGeom>
        </p:spPr>
      </p:pic>
      <p:pic>
        <p:nvPicPr>
          <p:cNvPr id="14" name="Bildobjekt 13" descr="Boll.png"/>
          <p:cNvPicPr>
            <a:picLocks noChangeAspect="1"/>
          </p:cNvPicPr>
          <p:nvPr/>
        </p:nvPicPr>
        <p:blipFill>
          <a:blip r:embed="rId4" cstate="print"/>
          <a:stretch>
            <a:fillRect/>
          </a:stretch>
        </p:blipFill>
        <p:spPr>
          <a:xfrm>
            <a:off x="2285984" y="2857496"/>
            <a:ext cx="60955" cy="85337"/>
          </a:xfrm>
          <a:prstGeom prst="rect">
            <a:avLst/>
          </a:prstGeom>
        </p:spPr>
      </p:pic>
      <p:pic>
        <p:nvPicPr>
          <p:cNvPr id="15" name="Bildobjekt 14" descr="Boll.png"/>
          <p:cNvPicPr>
            <a:picLocks noChangeAspect="1"/>
          </p:cNvPicPr>
          <p:nvPr/>
        </p:nvPicPr>
        <p:blipFill>
          <a:blip r:embed="rId4" cstate="print"/>
          <a:stretch>
            <a:fillRect/>
          </a:stretch>
        </p:blipFill>
        <p:spPr>
          <a:xfrm>
            <a:off x="2010715" y="3057911"/>
            <a:ext cx="60955" cy="85337"/>
          </a:xfrm>
          <a:prstGeom prst="rect">
            <a:avLst/>
          </a:prstGeom>
        </p:spPr>
      </p:pic>
      <p:pic>
        <p:nvPicPr>
          <p:cNvPr id="16" name="Bildobjekt 15" descr="Boll.png"/>
          <p:cNvPicPr>
            <a:picLocks noChangeAspect="1"/>
          </p:cNvPicPr>
          <p:nvPr/>
        </p:nvPicPr>
        <p:blipFill>
          <a:blip r:embed="rId4" cstate="print"/>
          <a:stretch>
            <a:fillRect/>
          </a:stretch>
        </p:blipFill>
        <p:spPr>
          <a:xfrm>
            <a:off x="2071670" y="3357562"/>
            <a:ext cx="60955" cy="85337"/>
          </a:xfrm>
          <a:prstGeom prst="rect">
            <a:avLst/>
          </a:prstGeom>
        </p:spPr>
      </p:pic>
      <p:pic>
        <p:nvPicPr>
          <p:cNvPr id="17" name="Bildobjekt 16" descr="Skott.png"/>
          <p:cNvPicPr>
            <a:picLocks noChangeAspect="1"/>
          </p:cNvPicPr>
          <p:nvPr/>
        </p:nvPicPr>
        <p:blipFill>
          <a:blip r:embed="rId5" cstate="print"/>
          <a:stretch>
            <a:fillRect/>
          </a:stretch>
        </p:blipFill>
        <p:spPr>
          <a:xfrm rot="815960">
            <a:off x="1483349" y="1959839"/>
            <a:ext cx="324000" cy="503234"/>
          </a:xfrm>
          <a:prstGeom prst="rect">
            <a:avLst/>
          </a:prstGeom>
        </p:spPr>
      </p:pic>
      <p:sp>
        <p:nvSpPr>
          <p:cNvPr id="18" name="textruta 17"/>
          <p:cNvSpPr txBox="1"/>
          <p:nvPr/>
        </p:nvSpPr>
        <p:spPr>
          <a:xfrm>
            <a:off x="2357422" y="5715016"/>
            <a:ext cx="364202" cy="338554"/>
          </a:xfrm>
          <a:prstGeom prst="rect">
            <a:avLst/>
          </a:prstGeom>
          <a:noFill/>
        </p:spPr>
        <p:txBody>
          <a:bodyPr wrap="none" rtlCol="0">
            <a:spAutoFit/>
          </a:bodyPr>
          <a:lstStyle/>
          <a:p>
            <a:r>
              <a:rPr lang="sv-SE" sz="1600" b="1" dirty="0"/>
              <a:t>M</a:t>
            </a:r>
          </a:p>
        </p:txBody>
      </p:sp>
      <p:pic>
        <p:nvPicPr>
          <p:cNvPr id="19" name="Bildobjekt 18" descr="Boll.png"/>
          <p:cNvPicPr>
            <a:picLocks noChangeAspect="1"/>
          </p:cNvPicPr>
          <p:nvPr/>
        </p:nvPicPr>
        <p:blipFill>
          <a:blip r:embed="rId4" cstate="print"/>
          <a:stretch>
            <a:fillRect/>
          </a:stretch>
        </p:blipFill>
        <p:spPr>
          <a:xfrm>
            <a:off x="2071670" y="3357562"/>
            <a:ext cx="60955" cy="85337"/>
          </a:xfrm>
          <a:prstGeom prst="rect">
            <a:avLst/>
          </a:prstGeom>
        </p:spPr>
      </p:pic>
      <p:pic>
        <p:nvPicPr>
          <p:cNvPr id="20" name="Bildobjekt 19" descr="Boll.png"/>
          <p:cNvPicPr>
            <a:picLocks noChangeAspect="1"/>
          </p:cNvPicPr>
          <p:nvPr/>
        </p:nvPicPr>
        <p:blipFill>
          <a:blip r:embed="rId4" cstate="print"/>
          <a:stretch>
            <a:fillRect/>
          </a:stretch>
        </p:blipFill>
        <p:spPr>
          <a:xfrm>
            <a:off x="2000232" y="3214686"/>
            <a:ext cx="60955" cy="85337"/>
          </a:xfrm>
          <a:prstGeom prst="rect">
            <a:avLst/>
          </a:prstGeom>
        </p:spPr>
      </p:pic>
      <p:pic>
        <p:nvPicPr>
          <p:cNvPr id="21" name="Bildobjekt 20" descr="Boll.png"/>
          <p:cNvPicPr>
            <a:picLocks noChangeAspect="1"/>
          </p:cNvPicPr>
          <p:nvPr/>
        </p:nvPicPr>
        <p:blipFill>
          <a:blip r:embed="rId4" cstate="print"/>
          <a:stretch>
            <a:fillRect/>
          </a:stretch>
        </p:blipFill>
        <p:spPr>
          <a:xfrm>
            <a:off x="2143108" y="3200787"/>
            <a:ext cx="60955" cy="85337"/>
          </a:xfrm>
          <a:prstGeom prst="rect">
            <a:avLst/>
          </a:prstGeom>
        </p:spPr>
      </p:pic>
      <p:pic>
        <p:nvPicPr>
          <p:cNvPr id="22" name="Bildobjekt 21" descr="Boll.png"/>
          <p:cNvPicPr>
            <a:picLocks noChangeAspect="1"/>
          </p:cNvPicPr>
          <p:nvPr/>
        </p:nvPicPr>
        <p:blipFill>
          <a:blip r:embed="rId4" cstate="print"/>
          <a:stretch>
            <a:fillRect/>
          </a:stretch>
        </p:blipFill>
        <p:spPr>
          <a:xfrm>
            <a:off x="714348" y="4071942"/>
            <a:ext cx="60955" cy="85337"/>
          </a:xfrm>
          <a:prstGeom prst="rect">
            <a:avLst/>
          </a:prstGeom>
        </p:spPr>
      </p:pic>
      <p:pic>
        <p:nvPicPr>
          <p:cNvPr id="23" name="Bildobjekt 22" descr="Boll.png"/>
          <p:cNvPicPr>
            <a:picLocks noChangeAspect="1"/>
          </p:cNvPicPr>
          <p:nvPr/>
        </p:nvPicPr>
        <p:blipFill>
          <a:blip r:embed="rId4" cstate="print"/>
          <a:stretch>
            <a:fillRect/>
          </a:stretch>
        </p:blipFill>
        <p:spPr>
          <a:xfrm>
            <a:off x="928662" y="4286256"/>
            <a:ext cx="60955" cy="85337"/>
          </a:xfrm>
          <a:prstGeom prst="rect">
            <a:avLst/>
          </a:prstGeom>
        </p:spPr>
      </p:pic>
      <p:pic>
        <p:nvPicPr>
          <p:cNvPr id="24" name="Bildobjekt 23" descr="Boll.png"/>
          <p:cNvPicPr>
            <a:picLocks noChangeAspect="1"/>
          </p:cNvPicPr>
          <p:nvPr/>
        </p:nvPicPr>
        <p:blipFill>
          <a:blip r:embed="rId4" cstate="print"/>
          <a:stretch>
            <a:fillRect/>
          </a:stretch>
        </p:blipFill>
        <p:spPr>
          <a:xfrm>
            <a:off x="1000100" y="4214818"/>
            <a:ext cx="60955" cy="85337"/>
          </a:xfrm>
          <a:prstGeom prst="rect">
            <a:avLst/>
          </a:prstGeom>
        </p:spPr>
      </p:pic>
      <p:pic>
        <p:nvPicPr>
          <p:cNvPr id="25" name="Bildobjekt 24" descr="Boll.png"/>
          <p:cNvPicPr>
            <a:picLocks noChangeAspect="1"/>
          </p:cNvPicPr>
          <p:nvPr/>
        </p:nvPicPr>
        <p:blipFill>
          <a:blip r:embed="rId4" cstate="print"/>
          <a:stretch>
            <a:fillRect/>
          </a:stretch>
        </p:blipFill>
        <p:spPr>
          <a:xfrm>
            <a:off x="1000100" y="4357694"/>
            <a:ext cx="60955" cy="85337"/>
          </a:xfrm>
          <a:prstGeom prst="rect">
            <a:avLst/>
          </a:prstGeom>
        </p:spPr>
      </p:pic>
      <p:pic>
        <p:nvPicPr>
          <p:cNvPr id="26" name="Bildobjekt 25" descr="Boll.png"/>
          <p:cNvPicPr>
            <a:picLocks noChangeAspect="1"/>
          </p:cNvPicPr>
          <p:nvPr/>
        </p:nvPicPr>
        <p:blipFill>
          <a:blip r:embed="rId4" cstate="print"/>
          <a:stretch>
            <a:fillRect/>
          </a:stretch>
        </p:blipFill>
        <p:spPr>
          <a:xfrm>
            <a:off x="857224" y="4143380"/>
            <a:ext cx="60955" cy="85337"/>
          </a:xfrm>
          <a:prstGeom prst="rect">
            <a:avLst/>
          </a:prstGeom>
        </p:spPr>
      </p:pic>
      <p:sp>
        <p:nvSpPr>
          <p:cNvPr id="27" name="Multiplicera 26"/>
          <p:cNvSpPr/>
          <p:nvPr/>
        </p:nvSpPr>
        <p:spPr>
          <a:xfrm flipV="1">
            <a:off x="571472" y="40719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8" name="Multiplicera 27"/>
          <p:cNvSpPr/>
          <p:nvPr/>
        </p:nvSpPr>
        <p:spPr>
          <a:xfrm flipV="1">
            <a:off x="723872" y="42243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9" name="Multiplicera 28"/>
          <p:cNvSpPr/>
          <p:nvPr/>
        </p:nvSpPr>
        <p:spPr>
          <a:xfrm flipV="1">
            <a:off x="876272" y="43767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0" name="Rektangel med rundade hörn 29"/>
          <p:cNvSpPr/>
          <p:nvPr/>
        </p:nvSpPr>
        <p:spPr>
          <a:xfrm>
            <a:off x="1785918" y="2428868"/>
            <a:ext cx="1214446" cy="142876"/>
          </a:xfrm>
          <a:prstGeom prst="roundRect">
            <a:avLst/>
          </a:prstGeom>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1" name="Frihandsfigur 30"/>
          <p:cNvSpPr/>
          <p:nvPr/>
        </p:nvSpPr>
        <p:spPr>
          <a:xfrm>
            <a:off x="1466045" y="2537138"/>
            <a:ext cx="762000" cy="463639"/>
          </a:xfrm>
          <a:custGeom>
            <a:avLst/>
            <a:gdLst>
              <a:gd name="connsiteX0" fmla="*/ 762000 w 762000"/>
              <a:gd name="connsiteY0" fmla="*/ 463639 h 463639"/>
              <a:gd name="connsiteX1" fmla="*/ 684727 w 762000"/>
              <a:gd name="connsiteY1" fmla="*/ 334851 h 463639"/>
              <a:gd name="connsiteX2" fmla="*/ 555938 w 762000"/>
              <a:gd name="connsiteY2" fmla="*/ 412124 h 463639"/>
              <a:gd name="connsiteX3" fmla="*/ 427149 w 762000"/>
              <a:gd name="connsiteY3" fmla="*/ 283335 h 463639"/>
              <a:gd name="connsiteX4" fmla="*/ 285482 w 762000"/>
              <a:gd name="connsiteY4" fmla="*/ 296214 h 463639"/>
              <a:gd name="connsiteX5" fmla="*/ 130935 w 762000"/>
              <a:gd name="connsiteY5" fmla="*/ 141668 h 463639"/>
              <a:gd name="connsiteX6" fmla="*/ 15025 w 762000"/>
              <a:gd name="connsiteY6" fmla="*/ 154547 h 463639"/>
              <a:gd name="connsiteX7" fmla="*/ 40783 w 762000"/>
              <a:gd name="connsiteY7" fmla="*/ 0 h 463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62000" h="463639">
                <a:moveTo>
                  <a:pt x="762000" y="463639"/>
                </a:moveTo>
                <a:cubicBezTo>
                  <a:pt x="740535" y="403538"/>
                  <a:pt x="719071" y="343437"/>
                  <a:pt x="684727" y="334851"/>
                </a:cubicBezTo>
                <a:cubicBezTo>
                  <a:pt x="650383" y="326265"/>
                  <a:pt x="598868" y="420710"/>
                  <a:pt x="555938" y="412124"/>
                </a:cubicBezTo>
                <a:cubicBezTo>
                  <a:pt x="513008" y="403538"/>
                  <a:pt x="472225" y="302653"/>
                  <a:pt x="427149" y="283335"/>
                </a:cubicBezTo>
                <a:cubicBezTo>
                  <a:pt x="382073" y="264017"/>
                  <a:pt x="334851" y="319825"/>
                  <a:pt x="285482" y="296214"/>
                </a:cubicBezTo>
                <a:cubicBezTo>
                  <a:pt x="236113" y="272603"/>
                  <a:pt x="176011" y="165279"/>
                  <a:pt x="130935" y="141668"/>
                </a:cubicBezTo>
                <a:cubicBezTo>
                  <a:pt x="85859" y="118057"/>
                  <a:pt x="30050" y="178158"/>
                  <a:pt x="15025" y="154547"/>
                </a:cubicBezTo>
                <a:cubicBezTo>
                  <a:pt x="0" y="130936"/>
                  <a:pt x="20391" y="65468"/>
                  <a:pt x="40783"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2" name="Frihandsfigur 31"/>
          <p:cNvSpPr/>
          <p:nvPr/>
        </p:nvSpPr>
        <p:spPr>
          <a:xfrm>
            <a:off x="1120462" y="4350913"/>
            <a:ext cx="2472743" cy="298360"/>
          </a:xfrm>
          <a:custGeom>
            <a:avLst/>
            <a:gdLst>
              <a:gd name="connsiteX0" fmla="*/ 0 w 2472743"/>
              <a:gd name="connsiteY0" fmla="*/ 221087 h 298360"/>
              <a:gd name="connsiteX1" fmla="*/ 244699 w 2472743"/>
              <a:gd name="connsiteY1" fmla="*/ 27904 h 298360"/>
              <a:gd name="connsiteX2" fmla="*/ 386366 w 2472743"/>
              <a:gd name="connsiteY2" fmla="*/ 272602 h 298360"/>
              <a:gd name="connsiteX3" fmla="*/ 785611 w 2472743"/>
              <a:gd name="connsiteY3" fmla="*/ 2146 h 298360"/>
              <a:gd name="connsiteX4" fmla="*/ 862884 w 2472743"/>
              <a:gd name="connsiteY4" fmla="*/ 285481 h 298360"/>
              <a:gd name="connsiteX5" fmla="*/ 1390918 w 2472743"/>
              <a:gd name="connsiteY5" fmla="*/ 79419 h 298360"/>
              <a:gd name="connsiteX6" fmla="*/ 1493949 w 2472743"/>
              <a:gd name="connsiteY6" fmla="*/ 285481 h 298360"/>
              <a:gd name="connsiteX7" fmla="*/ 1918952 w 2472743"/>
              <a:gd name="connsiteY7" fmla="*/ 92298 h 298360"/>
              <a:gd name="connsiteX8" fmla="*/ 1970468 w 2472743"/>
              <a:gd name="connsiteY8" fmla="*/ 246845 h 298360"/>
              <a:gd name="connsiteX9" fmla="*/ 2408349 w 2472743"/>
              <a:gd name="connsiteY9" fmla="*/ 169572 h 298360"/>
              <a:gd name="connsiteX10" fmla="*/ 2356834 w 2472743"/>
              <a:gd name="connsiteY10" fmla="*/ 259724 h 29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72743" h="298360">
                <a:moveTo>
                  <a:pt x="0" y="221087"/>
                </a:moveTo>
                <a:cubicBezTo>
                  <a:pt x="90152" y="120202"/>
                  <a:pt x="180305" y="19318"/>
                  <a:pt x="244699" y="27904"/>
                </a:cubicBezTo>
                <a:cubicBezTo>
                  <a:pt x="309093" y="36490"/>
                  <a:pt x="296214" y="276895"/>
                  <a:pt x="386366" y="272602"/>
                </a:cubicBezTo>
                <a:cubicBezTo>
                  <a:pt x="476518" y="268309"/>
                  <a:pt x="706191" y="0"/>
                  <a:pt x="785611" y="2146"/>
                </a:cubicBezTo>
                <a:cubicBezTo>
                  <a:pt x="865031" y="4293"/>
                  <a:pt x="762000" y="272602"/>
                  <a:pt x="862884" y="285481"/>
                </a:cubicBezTo>
                <a:cubicBezTo>
                  <a:pt x="963768" y="298360"/>
                  <a:pt x="1285741" y="79419"/>
                  <a:pt x="1390918" y="79419"/>
                </a:cubicBezTo>
                <a:cubicBezTo>
                  <a:pt x="1496095" y="79419"/>
                  <a:pt x="1405943" y="283335"/>
                  <a:pt x="1493949" y="285481"/>
                </a:cubicBezTo>
                <a:cubicBezTo>
                  <a:pt x="1581955" y="287627"/>
                  <a:pt x="1839532" y="98737"/>
                  <a:pt x="1918952" y="92298"/>
                </a:cubicBezTo>
                <a:cubicBezTo>
                  <a:pt x="1998372" y="85859"/>
                  <a:pt x="1888902" y="233966"/>
                  <a:pt x="1970468" y="246845"/>
                </a:cubicBezTo>
                <a:cubicBezTo>
                  <a:pt x="2052034" y="259724"/>
                  <a:pt x="2343955" y="167426"/>
                  <a:pt x="2408349" y="169572"/>
                </a:cubicBezTo>
                <a:cubicBezTo>
                  <a:pt x="2472743" y="171719"/>
                  <a:pt x="2414788" y="215721"/>
                  <a:pt x="2356834" y="259724"/>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3" name="Likbent triangel 32"/>
          <p:cNvSpPr/>
          <p:nvPr/>
        </p:nvSpPr>
        <p:spPr>
          <a:xfrm>
            <a:off x="1142976" y="457200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34" name="Likbent triangel 33"/>
          <p:cNvSpPr/>
          <p:nvPr/>
        </p:nvSpPr>
        <p:spPr>
          <a:xfrm>
            <a:off x="3571868" y="457200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Tree>
    <p:extLst>
      <p:ext uri="{BB962C8B-B14F-4D97-AF65-F5344CB8AC3E}">
        <p14:creationId xmlns:p14="http://schemas.microsoft.com/office/powerpoint/2010/main" val="275328323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5" y="178195"/>
            <a:ext cx="5468215" cy="1325563"/>
          </a:xfrm>
        </p:spPr>
        <p:txBody>
          <a:bodyPr>
            <a:normAutofit/>
          </a:bodyPr>
          <a:lstStyle/>
          <a:p>
            <a:r>
              <a:rPr lang="sv-SE" sz="2800" dirty="0" smtClean="0">
                <a:solidFill>
                  <a:srgbClr val="990033"/>
                </a:solidFill>
                <a:latin typeface="Book Antiqua" panose="02040602050305030304" pitchFamily="18" charset="0"/>
              </a:rPr>
              <a:t>Syfte; Sidledsförflyttning</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6" y="1394767"/>
            <a:ext cx="5468214" cy="4278094"/>
          </a:xfrm>
          <a:prstGeom prst="rect">
            <a:avLst/>
          </a:prstGeom>
          <a:noFill/>
        </p:spPr>
        <p:txBody>
          <a:bodyPr wrap="square" rtlCol="0">
            <a:spAutoFit/>
          </a:bodyPr>
          <a:lstStyle/>
          <a:p>
            <a:r>
              <a:rPr lang="sv-SE" sz="1600" dirty="0">
                <a:latin typeface="Book Antiqua" panose="02040602050305030304" pitchFamily="18" charset="0"/>
              </a:rPr>
              <a:t>1. Utespelarna passar och tar sedan ett litet kliv inåt i banan för att skjuta.</a:t>
            </a:r>
          </a:p>
          <a:p>
            <a:endParaRPr lang="sv-SE" sz="1600" dirty="0">
              <a:latin typeface="Book Antiqua" panose="02040602050305030304" pitchFamily="18" charset="0"/>
            </a:endParaRPr>
          </a:p>
          <a:p>
            <a:r>
              <a:rPr lang="sv-SE" sz="1600" dirty="0">
                <a:latin typeface="Book Antiqua" panose="02040602050305030304" pitchFamily="18" charset="0"/>
              </a:rPr>
              <a:t>Målvakten kommer att få jobba i sidled för att hinna över och täcka sin ”första stolpe”. </a:t>
            </a:r>
            <a:r>
              <a:rPr lang="sv-SE" sz="1600" dirty="0" smtClean="0">
                <a:latin typeface="Book Antiqua" panose="02040602050305030304" pitchFamily="18" charset="0"/>
              </a:rPr>
              <a:t>Han/hon ska sitta </a:t>
            </a:r>
            <a:r>
              <a:rPr lang="sv-SE" sz="1600" dirty="0">
                <a:latin typeface="Book Antiqua" panose="02040602050305030304" pitchFamily="18" charset="0"/>
              </a:rPr>
              <a:t>relativt nära mål när han/hon förflyttar sig.</a:t>
            </a:r>
          </a:p>
          <a:p>
            <a:r>
              <a:rPr lang="sv-SE" sz="1600" dirty="0">
                <a:latin typeface="Book Antiqua" panose="02040602050305030304" pitchFamily="18" charset="0"/>
              </a:rPr>
              <a:t>Denna övning går att kör längre ifrån målet och då flyttar målvakten ut en bit ifrån målet.</a:t>
            </a:r>
          </a:p>
          <a:p>
            <a:endParaRPr lang="sv-SE" sz="1600" dirty="0">
              <a:latin typeface="Book Antiqua" panose="02040602050305030304" pitchFamily="18" charset="0"/>
            </a:endParaRPr>
          </a:p>
          <a:p>
            <a:r>
              <a:rPr lang="sv-SE" sz="1600" dirty="0">
                <a:latin typeface="Book Antiqua" panose="02040602050305030304" pitchFamily="18" charset="0"/>
              </a:rPr>
              <a:t>2. Det övre ledet går mot första stolpen där målvakten sitter. Denne kan nu välja att skjuta själv eller passa den framstörtande medspelaren på andra sidan.</a:t>
            </a:r>
          </a:p>
          <a:p>
            <a:endParaRPr lang="sv-SE" sz="1600" dirty="0">
              <a:latin typeface="Book Antiqua" panose="02040602050305030304" pitchFamily="18" charset="0"/>
            </a:endParaRPr>
          </a:p>
          <a:p>
            <a:r>
              <a:rPr lang="sv-SE" sz="1600" dirty="0">
                <a:latin typeface="Book Antiqua" panose="02040602050305030304" pitchFamily="18" charset="0"/>
              </a:rPr>
              <a:t>Målvakten kommer här att få göra en snabb sidledsförflyttning men kan inte göra det för tidigt  då han/hon blottar första stolpen. Det blir därför även lite spelförståelse</a:t>
            </a:r>
            <a:r>
              <a:rPr lang="sv-SE" sz="1600" dirty="0" smtClean="0">
                <a:latin typeface="Book Antiqua" panose="02040602050305030304" pitchFamily="18" charset="0"/>
              </a:rPr>
              <a:t>.</a:t>
            </a:r>
            <a:endParaRPr lang="sv-SE" sz="1600" dirty="0">
              <a:latin typeface="Book Antiqua" panose="02040602050305030304" pitchFamily="18" charset="0"/>
            </a:endParaRPr>
          </a:p>
        </p:txBody>
      </p:sp>
      <p:pic>
        <p:nvPicPr>
          <p:cNvPr id="8" name="Bildobjekt 7" descr="Boll.png"/>
          <p:cNvPicPr>
            <a:picLocks noChangeAspect="1"/>
          </p:cNvPicPr>
          <p:nvPr/>
        </p:nvPicPr>
        <p:blipFill>
          <a:blip r:embed="rId4" cstate="print"/>
          <a:stretch>
            <a:fillRect/>
          </a:stretch>
        </p:blipFill>
        <p:spPr>
          <a:xfrm>
            <a:off x="714348" y="2428868"/>
            <a:ext cx="60955" cy="85337"/>
          </a:xfrm>
          <a:prstGeom prst="rect">
            <a:avLst/>
          </a:prstGeom>
        </p:spPr>
      </p:pic>
      <p:sp>
        <p:nvSpPr>
          <p:cNvPr id="9" name="Multiplicera 8"/>
          <p:cNvSpPr/>
          <p:nvPr/>
        </p:nvSpPr>
        <p:spPr>
          <a:xfrm flipV="1">
            <a:off x="1071538" y="207167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textruta 9"/>
          <p:cNvSpPr txBox="1"/>
          <p:nvPr/>
        </p:nvSpPr>
        <p:spPr>
          <a:xfrm>
            <a:off x="2285984" y="1214422"/>
            <a:ext cx="364202" cy="338554"/>
          </a:xfrm>
          <a:prstGeom prst="rect">
            <a:avLst/>
          </a:prstGeom>
          <a:noFill/>
        </p:spPr>
        <p:txBody>
          <a:bodyPr wrap="none" rtlCol="0">
            <a:spAutoFit/>
          </a:bodyPr>
          <a:lstStyle/>
          <a:p>
            <a:r>
              <a:rPr lang="sv-SE" sz="1600" b="1" dirty="0"/>
              <a:t>M</a:t>
            </a:r>
          </a:p>
        </p:txBody>
      </p:sp>
      <p:sp>
        <p:nvSpPr>
          <p:cNvPr id="11" name="Multiplicera 10"/>
          <p:cNvSpPr/>
          <p:nvPr/>
        </p:nvSpPr>
        <p:spPr>
          <a:xfrm flipV="1">
            <a:off x="3714744" y="21431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857224" y="207167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642910" y="207167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3500430" y="21431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15" name="Rak pil 14"/>
          <p:cNvCxnSpPr/>
          <p:nvPr/>
        </p:nvCxnSpPr>
        <p:spPr>
          <a:xfrm>
            <a:off x="2143108" y="1285860"/>
            <a:ext cx="642942" cy="1588"/>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sp>
        <p:nvSpPr>
          <p:cNvPr id="16" name="Multiplicera 15"/>
          <p:cNvSpPr/>
          <p:nvPr/>
        </p:nvSpPr>
        <p:spPr>
          <a:xfrm flipV="1">
            <a:off x="3929058" y="21431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7" name="Bildobjekt 16" descr="Boll.png"/>
          <p:cNvPicPr>
            <a:picLocks noChangeAspect="1"/>
          </p:cNvPicPr>
          <p:nvPr/>
        </p:nvPicPr>
        <p:blipFill>
          <a:blip r:embed="rId4" cstate="print"/>
          <a:stretch>
            <a:fillRect/>
          </a:stretch>
        </p:blipFill>
        <p:spPr>
          <a:xfrm>
            <a:off x="866748" y="2581268"/>
            <a:ext cx="60955" cy="85337"/>
          </a:xfrm>
          <a:prstGeom prst="rect">
            <a:avLst/>
          </a:prstGeom>
        </p:spPr>
      </p:pic>
      <p:pic>
        <p:nvPicPr>
          <p:cNvPr id="18" name="Bildobjekt 17" descr="Boll.png"/>
          <p:cNvPicPr>
            <a:picLocks noChangeAspect="1"/>
          </p:cNvPicPr>
          <p:nvPr/>
        </p:nvPicPr>
        <p:blipFill>
          <a:blip r:embed="rId4" cstate="print"/>
          <a:stretch>
            <a:fillRect/>
          </a:stretch>
        </p:blipFill>
        <p:spPr>
          <a:xfrm>
            <a:off x="3500430" y="2500306"/>
            <a:ext cx="60955" cy="85337"/>
          </a:xfrm>
          <a:prstGeom prst="rect">
            <a:avLst/>
          </a:prstGeom>
        </p:spPr>
      </p:pic>
      <p:pic>
        <p:nvPicPr>
          <p:cNvPr id="19" name="Bildobjekt 18" descr="Boll.png"/>
          <p:cNvPicPr>
            <a:picLocks noChangeAspect="1"/>
          </p:cNvPicPr>
          <p:nvPr/>
        </p:nvPicPr>
        <p:blipFill>
          <a:blip r:embed="rId4" cstate="print"/>
          <a:stretch>
            <a:fillRect/>
          </a:stretch>
        </p:blipFill>
        <p:spPr>
          <a:xfrm>
            <a:off x="928662" y="2428868"/>
            <a:ext cx="60955" cy="85337"/>
          </a:xfrm>
          <a:prstGeom prst="rect">
            <a:avLst/>
          </a:prstGeom>
        </p:spPr>
      </p:pic>
      <p:pic>
        <p:nvPicPr>
          <p:cNvPr id="20" name="Bildobjekt 19" descr="Boll.png"/>
          <p:cNvPicPr>
            <a:picLocks noChangeAspect="1"/>
          </p:cNvPicPr>
          <p:nvPr/>
        </p:nvPicPr>
        <p:blipFill>
          <a:blip r:embed="rId4" cstate="print"/>
          <a:stretch>
            <a:fillRect/>
          </a:stretch>
        </p:blipFill>
        <p:spPr>
          <a:xfrm>
            <a:off x="1071538" y="2643182"/>
            <a:ext cx="60955" cy="85337"/>
          </a:xfrm>
          <a:prstGeom prst="rect">
            <a:avLst/>
          </a:prstGeom>
        </p:spPr>
      </p:pic>
      <p:pic>
        <p:nvPicPr>
          <p:cNvPr id="21" name="Bildobjekt 20" descr="Boll.png"/>
          <p:cNvPicPr>
            <a:picLocks noChangeAspect="1"/>
          </p:cNvPicPr>
          <p:nvPr/>
        </p:nvPicPr>
        <p:blipFill>
          <a:blip r:embed="rId4" cstate="print"/>
          <a:stretch>
            <a:fillRect/>
          </a:stretch>
        </p:blipFill>
        <p:spPr>
          <a:xfrm>
            <a:off x="1071538" y="2428868"/>
            <a:ext cx="60955" cy="85337"/>
          </a:xfrm>
          <a:prstGeom prst="rect">
            <a:avLst/>
          </a:prstGeom>
        </p:spPr>
      </p:pic>
      <p:pic>
        <p:nvPicPr>
          <p:cNvPr id="22" name="Bildobjekt 21" descr="Boll.png"/>
          <p:cNvPicPr>
            <a:picLocks noChangeAspect="1"/>
          </p:cNvPicPr>
          <p:nvPr/>
        </p:nvPicPr>
        <p:blipFill>
          <a:blip r:embed="rId4" cstate="print"/>
          <a:stretch>
            <a:fillRect/>
          </a:stretch>
        </p:blipFill>
        <p:spPr>
          <a:xfrm>
            <a:off x="3643306" y="2571744"/>
            <a:ext cx="60955" cy="85337"/>
          </a:xfrm>
          <a:prstGeom prst="rect">
            <a:avLst/>
          </a:prstGeom>
        </p:spPr>
      </p:pic>
      <p:pic>
        <p:nvPicPr>
          <p:cNvPr id="23" name="Bildobjekt 22" descr="Boll.png"/>
          <p:cNvPicPr>
            <a:picLocks noChangeAspect="1"/>
          </p:cNvPicPr>
          <p:nvPr/>
        </p:nvPicPr>
        <p:blipFill>
          <a:blip r:embed="rId4" cstate="print"/>
          <a:stretch>
            <a:fillRect/>
          </a:stretch>
        </p:blipFill>
        <p:spPr>
          <a:xfrm>
            <a:off x="3857620" y="2571744"/>
            <a:ext cx="60955" cy="85337"/>
          </a:xfrm>
          <a:prstGeom prst="rect">
            <a:avLst/>
          </a:prstGeom>
        </p:spPr>
      </p:pic>
      <p:pic>
        <p:nvPicPr>
          <p:cNvPr id="24" name="Bildobjekt 23" descr="Boll.png"/>
          <p:cNvPicPr>
            <a:picLocks noChangeAspect="1"/>
          </p:cNvPicPr>
          <p:nvPr/>
        </p:nvPicPr>
        <p:blipFill>
          <a:blip r:embed="rId4" cstate="print"/>
          <a:stretch>
            <a:fillRect/>
          </a:stretch>
        </p:blipFill>
        <p:spPr>
          <a:xfrm>
            <a:off x="3786182" y="2500306"/>
            <a:ext cx="60955" cy="85337"/>
          </a:xfrm>
          <a:prstGeom prst="rect">
            <a:avLst/>
          </a:prstGeom>
        </p:spPr>
      </p:pic>
      <p:pic>
        <p:nvPicPr>
          <p:cNvPr id="25" name="Bildobjekt 24" descr="Boll.png"/>
          <p:cNvPicPr>
            <a:picLocks noChangeAspect="1"/>
          </p:cNvPicPr>
          <p:nvPr/>
        </p:nvPicPr>
        <p:blipFill>
          <a:blip r:embed="rId4" cstate="print"/>
          <a:stretch>
            <a:fillRect/>
          </a:stretch>
        </p:blipFill>
        <p:spPr>
          <a:xfrm>
            <a:off x="3938582" y="2652706"/>
            <a:ext cx="60955" cy="85337"/>
          </a:xfrm>
          <a:prstGeom prst="rect">
            <a:avLst/>
          </a:prstGeom>
        </p:spPr>
      </p:pic>
      <p:cxnSp>
        <p:nvCxnSpPr>
          <p:cNvPr id="26" name="Rak 25"/>
          <p:cNvCxnSpPr/>
          <p:nvPr/>
        </p:nvCxnSpPr>
        <p:spPr>
          <a:xfrm>
            <a:off x="1357290" y="235743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27" name="Rak 26"/>
          <p:cNvCxnSpPr/>
          <p:nvPr/>
        </p:nvCxnSpPr>
        <p:spPr>
          <a:xfrm>
            <a:off x="1785918" y="235743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28" name="Rak 27"/>
          <p:cNvCxnSpPr/>
          <p:nvPr/>
        </p:nvCxnSpPr>
        <p:spPr>
          <a:xfrm>
            <a:off x="2357422" y="235743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29" name="Rak 28"/>
          <p:cNvCxnSpPr/>
          <p:nvPr/>
        </p:nvCxnSpPr>
        <p:spPr>
          <a:xfrm>
            <a:off x="2857488" y="235743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0" name="Rak pil 29"/>
          <p:cNvCxnSpPr/>
          <p:nvPr/>
        </p:nvCxnSpPr>
        <p:spPr>
          <a:xfrm>
            <a:off x="1285852" y="2285992"/>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pic>
        <p:nvPicPr>
          <p:cNvPr id="31" name="Bildobjekt 30" descr="Skott.png"/>
          <p:cNvPicPr>
            <a:picLocks noChangeAspect="1"/>
          </p:cNvPicPr>
          <p:nvPr/>
        </p:nvPicPr>
        <p:blipFill>
          <a:blip r:embed="rId5" cstate="print"/>
          <a:stretch>
            <a:fillRect/>
          </a:stretch>
        </p:blipFill>
        <p:spPr>
          <a:xfrm rot="815960">
            <a:off x="1697663" y="1674086"/>
            <a:ext cx="324000" cy="503234"/>
          </a:xfrm>
          <a:prstGeom prst="rect">
            <a:avLst/>
          </a:prstGeom>
        </p:spPr>
      </p:pic>
      <p:sp>
        <p:nvSpPr>
          <p:cNvPr id="32" name="textruta 31"/>
          <p:cNvSpPr txBox="1"/>
          <p:nvPr/>
        </p:nvSpPr>
        <p:spPr>
          <a:xfrm>
            <a:off x="2357422" y="5715016"/>
            <a:ext cx="364202" cy="338554"/>
          </a:xfrm>
          <a:prstGeom prst="rect">
            <a:avLst/>
          </a:prstGeom>
          <a:noFill/>
        </p:spPr>
        <p:txBody>
          <a:bodyPr wrap="none" rtlCol="0">
            <a:spAutoFit/>
          </a:bodyPr>
          <a:lstStyle/>
          <a:p>
            <a:r>
              <a:rPr lang="sv-SE" sz="1600" b="1" dirty="0"/>
              <a:t>M</a:t>
            </a:r>
          </a:p>
        </p:txBody>
      </p:sp>
      <p:sp>
        <p:nvSpPr>
          <p:cNvPr id="33" name="Multiplicera 32"/>
          <p:cNvSpPr/>
          <p:nvPr/>
        </p:nvSpPr>
        <p:spPr>
          <a:xfrm flipV="1">
            <a:off x="3929058" y="371475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4" name="Bildobjekt 33" descr="Boll.png"/>
          <p:cNvPicPr>
            <a:picLocks noChangeAspect="1"/>
          </p:cNvPicPr>
          <p:nvPr/>
        </p:nvPicPr>
        <p:blipFill>
          <a:blip r:embed="rId4" cstate="print"/>
          <a:stretch>
            <a:fillRect/>
          </a:stretch>
        </p:blipFill>
        <p:spPr>
          <a:xfrm>
            <a:off x="3428992" y="2500306"/>
            <a:ext cx="60955" cy="85337"/>
          </a:xfrm>
          <a:prstGeom prst="rect">
            <a:avLst/>
          </a:prstGeom>
        </p:spPr>
      </p:pic>
      <p:pic>
        <p:nvPicPr>
          <p:cNvPr id="35" name="Bildobjekt 34" descr="Boll.png"/>
          <p:cNvPicPr>
            <a:picLocks noChangeAspect="1"/>
          </p:cNvPicPr>
          <p:nvPr/>
        </p:nvPicPr>
        <p:blipFill>
          <a:blip r:embed="rId4" cstate="print"/>
          <a:stretch>
            <a:fillRect/>
          </a:stretch>
        </p:blipFill>
        <p:spPr>
          <a:xfrm>
            <a:off x="3571868" y="2571744"/>
            <a:ext cx="60955" cy="85337"/>
          </a:xfrm>
          <a:prstGeom prst="rect">
            <a:avLst/>
          </a:prstGeom>
        </p:spPr>
      </p:pic>
      <p:pic>
        <p:nvPicPr>
          <p:cNvPr id="36" name="Bildobjekt 35" descr="Boll.png"/>
          <p:cNvPicPr>
            <a:picLocks noChangeAspect="1"/>
          </p:cNvPicPr>
          <p:nvPr/>
        </p:nvPicPr>
        <p:blipFill>
          <a:blip r:embed="rId4" cstate="print"/>
          <a:stretch>
            <a:fillRect/>
          </a:stretch>
        </p:blipFill>
        <p:spPr>
          <a:xfrm>
            <a:off x="3714744" y="2500306"/>
            <a:ext cx="60955" cy="85337"/>
          </a:xfrm>
          <a:prstGeom prst="rect">
            <a:avLst/>
          </a:prstGeom>
        </p:spPr>
      </p:pic>
      <p:pic>
        <p:nvPicPr>
          <p:cNvPr id="37" name="Bildobjekt 36" descr="Boll.png"/>
          <p:cNvPicPr>
            <a:picLocks noChangeAspect="1"/>
          </p:cNvPicPr>
          <p:nvPr/>
        </p:nvPicPr>
        <p:blipFill>
          <a:blip r:embed="rId4" cstate="print"/>
          <a:stretch>
            <a:fillRect/>
          </a:stretch>
        </p:blipFill>
        <p:spPr>
          <a:xfrm>
            <a:off x="3867144" y="2652706"/>
            <a:ext cx="60955" cy="85337"/>
          </a:xfrm>
          <a:prstGeom prst="rect">
            <a:avLst/>
          </a:prstGeom>
        </p:spPr>
      </p:pic>
      <p:pic>
        <p:nvPicPr>
          <p:cNvPr id="38" name="Bildobjekt 37" descr="Boll.png"/>
          <p:cNvPicPr>
            <a:picLocks noChangeAspect="1"/>
          </p:cNvPicPr>
          <p:nvPr/>
        </p:nvPicPr>
        <p:blipFill>
          <a:blip r:embed="rId4" cstate="print"/>
          <a:stretch>
            <a:fillRect/>
          </a:stretch>
        </p:blipFill>
        <p:spPr>
          <a:xfrm>
            <a:off x="3714744" y="3857628"/>
            <a:ext cx="60955" cy="85337"/>
          </a:xfrm>
          <a:prstGeom prst="rect">
            <a:avLst/>
          </a:prstGeom>
        </p:spPr>
      </p:pic>
      <p:pic>
        <p:nvPicPr>
          <p:cNvPr id="39" name="Bildobjekt 38" descr="Boll.png"/>
          <p:cNvPicPr>
            <a:picLocks noChangeAspect="1"/>
          </p:cNvPicPr>
          <p:nvPr/>
        </p:nvPicPr>
        <p:blipFill>
          <a:blip r:embed="rId4" cstate="print"/>
          <a:stretch>
            <a:fillRect/>
          </a:stretch>
        </p:blipFill>
        <p:spPr>
          <a:xfrm>
            <a:off x="3857620" y="3786190"/>
            <a:ext cx="60955" cy="85337"/>
          </a:xfrm>
          <a:prstGeom prst="rect">
            <a:avLst/>
          </a:prstGeom>
        </p:spPr>
      </p:pic>
      <p:pic>
        <p:nvPicPr>
          <p:cNvPr id="40" name="Bildobjekt 39" descr="Boll.png"/>
          <p:cNvPicPr>
            <a:picLocks noChangeAspect="1"/>
          </p:cNvPicPr>
          <p:nvPr/>
        </p:nvPicPr>
        <p:blipFill>
          <a:blip r:embed="rId4" cstate="print"/>
          <a:stretch>
            <a:fillRect/>
          </a:stretch>
        </p:blipFill>
        <p:spPr>
          <a:xfrm>
            <a:off x="3715703" y="3762767"/>
            <a:ext cx="60955" cy="85337"/>
          </a:xfrm>
          <a:prstGeom prst="rect">
            <a:avLst/>
          </a:prstGeom>
        </p:spPr>
      </p:pic>
      <p:pic>
        <p:nvPicPr>
          <p:cNvPr id="41" name="Bildobjekt 40" descr="Boll.png"/>
          <p:cNvPicPr>
            <a:picLocks noChangeAspect="1"/>
          </p:cNvPicPr>
          <p:nvPr/>
        </p:nvPicPr>
        <p:blipFill>
          <a:blip r:embed="rId4" cstate="print"/>
          <a:stretch>
            <a:fillRect/>
          </a:stretch>
        </p:blipFill>
        <p:spPr>
          <a:xfrm>
            <a:off x="3868103" y="3915167"/>
            <a:ext cx="60955" cy="85337"/>
          </a:xfrm>
          <a:prstGeom prst="rect">
            <a:avLst/>
          </a:prstGeom>
        </p:spPr>
      </p:pic>
      <p:pic>
        <p:nvPicPr>
          <p:cNvPr id="42" name="Bildobjekt 41" descr="Boll.png"/>
          <p:cNvPicPr>
            <a:picLocks noChangeAspect="1"/>
          </p:cNvPicPr>
          <p:nvPr/>
        </p:nvPicPr>
        <p:blipFill>
          <a:blip r:embed="rId4" cstate="print"/>
          <a:stretch>
            <a:fillRect/>
          </a:stretch>
        </p:blipFill>
        <p:spPr>
          <a:xfrm>
            <a:off x="3867144" y="4010028"/>
            <a:ext cx="60955" cy="85337"/>
          </a:xfrm>
          <a:prstGeom prst="rect">
            <a:avLst/>
          </a:prstGeom>
        </p:spPr>
      </p:pic>
      <p:sp>
        <p:nvSpPr>
          <p:cNvPr id="43" name="Multiplicera 42"/>
          <p:cNvSpPr/>
          <p:nvPr/>
        </p:nvSpPr>
        <p:spPr>
          <a:xfrm flipV="1">
            <a:off x="4071934" y="350043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4" name="Multiplicera 43"/>
          <p:cNvSpPr/>
          <p:nvPr/>
        </p:nvSpPr>
        <p:spPr>
          <a:xfrm flipV="1">
            <a:off x="3929058" y="392906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5" name="Frihandsfigur 44"/>
          <p:cNvSpPr/>
          <p:nvPr/>
        </p:nvSpPr>
        <p:spPr>
          <a:xfrm>
            <a:off x="3116687" y="4250028"/>
            <a:ext cx="933719" cy="1043189"/>
          </a:xfrm>
          <a:custGeom>
            <a:avLst/>
            <a:gdLst>
              <a:gd name="connsiteX0" fmla="*/ 798490 w 933719"/>
              <a:gd name="connsiteY0" fmla="*/ 0 h 1043189"/>
              <a:gd name="connsiteX1" fmla="*/ 888643 w 933719"/>
              <a:gd name="connsiteY1" fmla="*/ 296214 h 1043189"/>
              <a:gd name="connsiteX2" fmla="*/ 528034 w 933719"/>
              <a:gd name="connsiteY2" fmla="*/ 334851 h 1043189"/>
              <a:gd name="connsiteX3" fmla="*/ 618186 w 933719"/>
              <a:gd name="connsiteY3" fmla="*/ 553792 h 1043189"/>
              <a:gd name="connsiteX4" fmla="*/ 425003 w 933719"/>
              <a:gd name="connsiteY4" fmla="*/ 618186 h 1043189"/>
              <a:gd name="connsiteX5" fmla="*/ 540913 w 933719"/>
              <a:gd name="connsiteY5" fmla="*/ 811369 h 1043189"/>
              <a:gd name="connsiteX6" fmla="*/ 90152 w 933719"/>
              <a:gd name="connsiteY6" fmla="*/ 965916 h 1043189"/>
              <a:gd name="connsiteX7" fmla="*/ 0 w 933719"/>
              <a:gd name="connsiteY7" fmla="*/ 1043189 h 1043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33719" h="1043189">
                <a:moveTo>
                  <a:pt x="798490" y="0"/>
                </a:moveTo>
                <a:cubicBezTo>
                  <a:pt x="866104" y="120203"/>
                  <a:pt x="933719" y="240406"/>
                  <a:pt x="888643" y="296214"/>
                </a:cubicBezTo>
                <a:cubicBezTo>
                  <a:pt x="843567" y="352023"/>
                  <a:pt x="573110" y="291921"/>
                  <a:pt x="528034" y="334851"/>
                </a:cubicBezTo>
                <a:cubicBezTo>
                  <a:pt x="482958" y="377781"/>
                  <a:pt x="635358" y="506570"/>
                  <a:pt x="618186" y="553792"/>
                </a:cubicBezTo>
                <a:cubicBezTo>
                  <a:pt x="601014" y="601014"/>
                  <a:pt x="437882" y="575257"/>
                  <a:pt x="425003" y="618186"/>
                </a:cubicBezTo>
                <a:cubicBezTo>
                  <a:pt x="412124" y="661116"/>
                  <a:pt x="596722" y="753414"/>
                  <a:pt x="540913" y="811369"/>
                </a:cubicBezTo>
                <a:cubicBezTo>
                  <a:pt x="485105" y="869324"/>
                  <a:pt x="180304" y="927279"/>
                  <a:pt x="90152" y="965916"/>
                </a:cubicBezTo>
                <a:cubicBezTo>
                  <a:pt x="0" y="1004553"/>
                  <a:pt x="0" y="1023871"/>
                  <a:pt x="0" y="1043189"/>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46" name="Multiplicera 45"/>
          <p:cNvSpPr/>
          <p:nvPr/>
        </p:nvSpPr>
        <p:spPr>
          <a:xfrm flipV="1">
            <a:off x="571472" y="40719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7" name="Multiplicera 46"/>
          <p:cNvSpPr/>
          <p:nvPr/>
        </p:nvSpPr>
        <p:spPr>
          <a:xfrm flipV="1">
            <a:off x="723872" y="42243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48" name="Multiplicera 47"/>
          <p:cNvSpPr/>
          <p:nvPr/>
        </p:nvSpPr>
        <p:spPr>
          <a:xfrm flipV="1">
            <a:off x="876272" y="43767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49" name="Rak pil 48"/>
          <p:cNvCxnSpPr/>
          <p:nvPr/>
        </p:nvCxnSpPr>
        <p:spPr>
          <a:xfrm rot="16200000" flipH="1">
            <a:off x="1107257" y="4822041"/>
            <a:ext cx="642942" cy="57150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0" name="Rak 49"/>
          <p:cNvCxnSpPr/>
          <p:nvPr/>
        </p:nvCxnSpPr>
        <p:spPr>
          <a:xfrm rot="10800000" flipV="1">
            <a:off x="2714612" y="535782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51" name="Rak 50"/>
          <p:cNvCxnSpPr/>
          <p:nvPr/>
        </p:nvCxnSpPr>
        <p:spPr>
          <a:xfrm rot="10800000" flipV="1">
            <a:off x="2357422" y="542926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52" name="Rak 51"/>
          <p:cNvCxnSpPr/>
          <p:nvPr/>
        </p:nvCxnSpPr>
        <p:spPr>
          <a:xfrm rot="10800000" flipV="1">
            <a:off x="2000232" y="5500702"/>
            <a:ext cx="214314" cy="71438"/>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30582021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3279728"/>
          </a:xfrm>
        </p:spPr>
        <p:txBody>
          <a:bodyPr>
            <a:normAutofit/>
          </a:bodyPr>
          <a:lstStyle/>
          <a:p>
            <a:r>
              <a:rPr lang="sv-SE" dirty="0" smtClean="0">
                <a:latin typeface="Book Antiqua" panose="02040602050305030304" pitchFamily="18" charset="0"/>
              </a:rPr>
              <a:t>ÖVNINGAR </a:t>
            </a:r>
            <a:br>
              <a:rPr lang="sv-SE" dirty="0" smtClean="0">
                <a:latin typeface="Book Antiqua" panose="02040602050305030304" pitchFamily="18" charset="0"/>
              </a:rPr>
            </a:br>
            <a:r>
              <a:rPr lang="sv-SE" dirty="0" smtClean="0">
                <a:latin typeface="Book Antiqua" panose="02040602050305030304" pitchFamily="18" charset="0"/>
              </a:rPr>
              <a:t/>
            </a:r>
            <a:br>
              <a:rPr lang="sv-SE" dirty="0" smtClean="0">
                <a:latin typeface="Book Antiqua" panose="02040602050305030304" pitchFamily="18" charset="0"/>
              </a:rPr>
            </a:br>
            <a:r>
              <a:rPr lang="sv-SE" dirty="0" smtClean="0">
                <a:latin typeface="Book Antiqua" panose="02040602050305030304" pitchFamily="18" charset="0"/>
              </a:rPr>
              <a:t>UPPSPEL</a:t>
            </a:r>
            <a:endParaRPr lang="sv-SE" dirty="0">
              <a:latin typeface="Book Antiqua" panose="02040602050305030304" pitchFamily="18" charset="0"/>
            </a:endParaRPr>
          </a:p>
        </p:txBody>
      </p:sp>
      <p:pic>
        <p:nvPicPr>
          <p:cNvPr id="4" name="Bildobjekt 3"/>
          <p:cNvPicPr>
            <a:picLocks noChangeAspect="1"/>
          </p:cNvPicPr>
          <p:nvPr/>
        </p:nvPicPr>
        <p:blipFill>
          <a:blip r:embed="rId2"/>
          <a:stretch>
            <a:fillRect/>
          </a:stretch>
        </p:blipFill>
        <p:spPr>
          <a:xfrm>
            <a:off x="9069185" y="4402091"/>
            <a:ext cx="3122815" cy="2455909"/>
          </a:xfrm>
          <a:prstGeom prst="rect">
            <a:avLst/>
          </a:prstGeom>
        </p:spPr>
      </p:pic>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355002" cy="2083633"/>
          </a:xfrm>
          <a:prstGeom prst="rect">
            <a:avLst/>
          </a:prstGeom>
        </p:spPr>
      </p:pic>
    </p:spTree>
    <p:extLst>
      <p:ext uri="{BB962C8B-B14F-4D97-AF65-F5344CB8AC3E}">
        <p14:creationId xmlns:p14="http://schemas.microsoft.com/office/powerpoint/2010/main" val="119861855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5" y="178195"/>
            <a:ext cx="5468215" cy="1325563"/>
          </a:xfrm>
        </p:spPr>
        <p:txBody>
          <a:bodyPr>
            <a:normAutofit/>
          </a:bodyPr>
          <a:lstStyle/>
          <a:p>
            <a:r>
              <a:rPr lang="sv-SE" sz="2800" dirty="0" smtClean="0">
                <a:solidFill>
                  <a:srgbClr val="990033"/>
                </a:solidFill>
                <a:latin typeface="Book Antiqua" panose="02040602050305030304" pitchFamily="18" charset="0"/>
              </a:rPr>
              <a:t>Syfte; Uppspel 1-2-1-1 </a:t>
            </a:r>
            <a:r>
              <a:rPr lang="sv-SE" sz="2800" dirty="0" err="1" smtClean="0">
                <a:solidFill>
                  <a:srgbClr val="990033"/>
                </a:solidFill>
                <a:latin typeface="Book Antiqua" panose="02040602050305030304" pitchFamily="18" charset="0"/>
              </a:rPr>
              <a:t>sargupp</a:t>
            </a:r>
            <a:endParaRPr lang="sv-SE" sz="2800" dirty="0">
              <a:solidFill>
                <a:srgbClr val="990033"/>
              </a:solidFill>
              <a:latin typeface="Book Antiqua" panose="02040602050305030304" pitchFamily="18" charset="0"/>
            </a:endParaRPr>
          </a:p>
        </p:txBody>
      </p:sp>
      <p:pic>
        <p:nvPicPr>
          <p:cNvPr id="6" name="Bildobjekt 5"/>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357158" y="214291"/>
            <a:ext cx="5072098"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Uppspel 1-2-1-1 </a:t>
            </a:r>
            <a:r>
              <a:rPr lang="sv-SE" dirty="0" err="1"/>
              <a:t>sargupp</a:t>
            </a:r>
            <a:r>
              <a:rPr lang="sv-SE" dirty="0"/>
              <a:t>  </a:t>
            </a:r>
          </a:p>
        </p:txBody>
      </p:sp>
      <p:sp>
        <p:nvSpPr>
          <p:cNvPr id="8" name="textruta 7"/>
          <p:cNvSpPr txBox="1"/>
          <p:nvPr/>
        </p:nvSpPr>
        <p:spPr>
          <a:xfrm>
            <a:off x="4700545" y="1528321"/>
            <a:ext cx="5161911" cy="3046988"/>
          </a:xfrm>
          <a:prstGeom prst="rect">
            <a:avLst/>
          </a:prstGeom>
          <a:noFill/>
        </p:spPr>
        <p:txBody>
          <a:bodyPr wrap="square" rtlCol="0">
            <a:spAutoFit/>
          </a:bodyPr>
          <a:lstStyle/>
          <a:p>
            <a:r>
              <a:rPr lang="sv-SE" sz="1600" dirty="0" err="1">
                <a:latin typeface="Book Antiqua" panose="02040602050305030304" pitchFamily="18" charset="0"/>
              </a:rPr>
              <a:t>Pointen</a:t>
            </a:r>
            <a:r>
              <a:rPr lang="sv-SE" sz="1600" dirty="0">
                <a:latin typeface="Book Antiqua" panose="02040602050305030304" pitchFamily="18" charset="0"/>
              </a:rPr>
              <a:t> (A) passar B eller C som förlänger ner i hörn där spelar D kommer. I </a:t>
            </a:r>
            <a:r>
              <a:rPr lang="sv-SE" sz="1600" dirty="0" smtClean="0">
                <a:latin typeface="Book Antiqua" panose="02040602050305030304" pitchFamily="18" charset="0"/>
              </a:rPr>
              <a:t>exemplet </a:t>
            </a:r>
            <a:r>
              <a:rPr lang="sv-SE" sz="1600" dirty="0">
                <a:latin typeface="Book Antiqua" panose="02040602050305030304" pitchFamily="18" charset="0"/>
              </a:rPr>
              <a:t>passar A till B. Detta innebär att E löper till motsatt hörn som avlastning och C kliver in i mitten.</a:t>
            </a:r>
          </a:p>
          <a:p>
            <a:endParaRPr lang="sv-SE" sz="1600" dirty="0">
              <a:latin typeface="Book Antiqua" panose="02040602050305030304" pitchFamily="18" charset="0"/>
            </a:endParaRPr>
          </a:p>
          <a:p>
            <a:r>
              <a:rPr lang="sv-SE" sz="1600" dirty="0">
                <a:latin typeface="Book Antiqua" panose="02040602050305030304" pitchFamily="18" charset="0"/>
              </a:rPr>
              <a:t>Alternativa avslut är:</a:t>
            </a:r>
          </a:p>
          <a:p>
            <a:r>
              <a:rPr lang="sv-SE" sz="1600" dirty="0">
                <a:latin typeface="Book Antiqua" panose="02040602050305030304" pitchFamily="18" charset="0"/>
              </a:rPr>
              <a:t>- D bågar själv in i slottet och skjuter.</a:t>
            </a:r>
          </a:p>
          <a:p>
            <a:r>
              <a:rPr lang="sv-SE" sz="1600" dirty="0">
                <a:latin typeface="Book Antiqua" panose="02040602050305030304" pitchFamily="18" charset="0"/>
              </a:rPr>
              <a:t>- D passar B som skjuter</a:t>
            </a:r>
          </a:p>
          <a:p>
            <a:r>
              <a:rPr lang="sv-SE" sz="1600" dirty="0">
                <a:latin typeface="Book Antiqua" panose="02040602050305030304" pitchFamily="18" charset="0"/>
              </a:rPr>
              <a:t>- D bågar in i slottet men passar A (som förflyttat sig) alt. B som skjuter</a:t>
            </a:r>
          </a:p>
          <a:p>
            <a:r>
              <a:rPr lang="sv-SE" sz="1600" dirty="0">
                <a:latin typeface="Book Antiqua" panose="02040602050305030304" pitchFamily="18" charset="0"/>
              </a:rPr>
              <a:t>- D passar E som bågar in och skjuter.</a:t>
            </a:r>
          </a:p>
          <a:p>
            <a:r>
              <a:rPr lang="sv-SE" sz="1600" dirty="0">
                <a:latin typeface="Book Antiqua" panose="02040602050305030304" pitchFamily="18" charset="0"/>
              </a:rPr>
              <a:t>- D passar E som bågar in och passar A alt. B</a:t>
            </a:r>
            <a:endParaRPr lang="sv-SE" dirty="0">
              <a:solidFill>
                <a:schemeClr val="bg1">
                  <a:lumMod val="50000"/>
                </a:schemeClr>
              </a:solidFill>
              <a:latin typeface="Book Antiqua" panose="02040602050305030304" pitchFamily="18" charset="0"/>
            </a:endParaRPr>
          </a:p>
        </p:txBody>
      </p:sp>
      <p:pic>
        <p:nvPicPr>
          <p:cNvPr id="9" name="Bildobjekt 8" descr="Boll.png"/>
          <p:cNvPicPr>
            <a:picLocks noChangeAspect="1"/>
          </p:cNvPicPr>
          <p:nvPr/>
        </p:nvPicPr>
        <p:blipFill>
          <a:blip r:embed="rId4" cstate="print"/>
          <a:stretch>
            <a:fillRect/>
          </a:stretch>
        </p:blipFill>
        <p:spPr>
          <a:xfrm>
            <a:off x="2214546" y="3929066"/>
            <a:ext cx="60955" cy="85337"/>
          </a:xfrm>
          <a:prstGeom prst="rect">
            <a:avLst/>
          </a:prstGeom>
        </p:spPr>
      </p:pic>
      <p:sp>
        <p:nvSpPr>
          <p:cNvPr id="10" name="Multiplicera 9"/>
          <p:cNvSpPr/>
          <p:nvPr/>
        </p:nvSpPr>
        <p:spPr>
          <a:xfrm flipV="1">
            <a:off x="4000496" y="285749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textruta 10"/>
          <p:cNvSpPr txBox="1"/>
          <p:nvPr/>
        </p:nvSpPr>
        <p:spPr>
          <a:xfrm>
            <a:off x="2071670" y="3929066"/>
            <a:ext cx="309700" cy="338554"/>
          </a:xfrm>
          <a:prstGeom prst="rect">
            <a:avLst/>
          </a:prstGeom>
          <a:noFill/>
        </p:spPr>
        <p:txBody>
          <a:bodyPr wrap="none" rtlCol="0">
            <a:spAutoFit/>
          </a:bodyPr>
          <a:lstStyle/>
          <a:p>
            <a:r>
              <a:rPr lang="sv-SE" sz="1600" b="1" dirty="0"/>
              <a:t>A</a:t>
            </a:r>
          </a:p>
        </p:txBody>
      </p:sp>
      <p:sp>
        <p:nvSpPr>
          <p:cNvPr id="12" name="Multiplicera 11"/>
          <p:cNvSpPr/>
          <p:nvPr/>
        </p:nvSpPr>
        <p:spPr>
          <a:xfrm flipV="1">
            <a:off x="2357422"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2285984" y="185736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714348" y="285749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Multiplicera 14"/>
          <p:cNvSpPr/>
          <p:nvPr/>
        </p:nvSpPr>
        <p:spPr>
          <a:xfrm flipV="1">
            <a:off x="2285984" y="392906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textruta 15"/>
          <p:cNvSpPr txBox="1"/>
          <p:nvPr/>
        </p:nvSpPr>
        <p:spPr>
          <a:xfrm>
            <a:off x="4057604" y="3071810"/>
            <a:ext cx="300082" cy="338554"/>
          </a:xfrm>
          <a:prstGeom prst="rect">
            <a:avLst/>
          </a:prstGeom>
          <a:noFill/>
        </p:spPr>
        <p:txBody>
          <a:bodyPr wrap="none" rtlCol="0">
            <a:spAutoFit/>
          </a:bodyPr>
          <a:lstStyle/>
          <a:p>
            <a:r>
              <a:rPr lang="sv-SE" sz="1600" b="1" dirty="0"/>
              <a:t>B</a:t>
            </a:r>
          </a:p>
        </p:txBody>
      </p:sp>
      <p:sp>
        <p:nvSpPr>
          <p:cNvPr id="17" name="textruta 16"/>
          <p:cNvSpPr txBox="1"/>
          <p:nvPr/>
        </p:nvSpPr>
        <p:spPr>
          <a:xfrm>
            <a:off x="857224" y="2857496"/>
            <a:ext cx="293670" cy="338554"/>
          </a:xfrm>
          <a:prstGeom prst="rect">
            <a:avLst/>
          </a:prstGeom>
          <a:noFill/>
        </p:spPr>
        <p:txBody>
          <a:bodyPr wrap="none" rtlCol="0">
            <a:spAutoFit/>
          </a:bodyPr>
          <a:lstStyle/>
          <a:p>
            <a:r>
              <a:rPr lang="sv-SE" sz="1600" b="1" dirty="0"/>
              <a:t>C</a:t>
            </a:r>
          </a:p>
        </p:txBody>
      </p:sp>
      <p:sp>
        <p:nvSpPr>
          <p:cNvPr id="18" name="textruta 17"/>
          <p:cNvSpPr txBox="1"/>
          <p:nvPr/>
        </p:nvSpPr>
        <p:spPr>
          <a:xfrm>
            <a:off x="2500298" y="1214422"/>
            <a:ext cx="314510" cy="338554"/>
          </a:xfrm>
          <a:prstGeom prst="rect">
            <a:avLst/>
          </a:prstGeom>
          <a:noFill/>
        </p:spPr>
        <p:txBody>
          <a:bodyPr wrap="none" rtlCol="0">
            <a:spAutoFit/>
          </a:bodyPr>
          <a:lstStyle/>
          <a:p>
            <a:r>
              <a:rPr lang="sv-SE" sz="1600" b="1" dirty="0"/>
              <a:t>D</a:t>
            </a:r>
          </a:p>
        </p:txBody>
      </p:sp>
      <p:sp>
        <p:nvSpPr>
          <p:cNvPr id="19" name="textruta 18"/>
          <p:cNvSpPr txBox="1"/>
          <p:nvPr/>
        </p:nvSpPr>
        <p:spPr>
          <a:xfrm>
            <a:off x="2400102" y="1857364"/>
            <a:ext cx="284052" cy="338554"/>
          </a:xfrm>
          <a:prstGeom prst="rect">
            <a:avLst/>
          </a:prstGeom>
          <a:noFill/>
        </p:spPr>
        <p:txBody>
          <a:bodyPr wrap="none" rtlCol="0">
            <a:spAutoFit/>
          </a:bodyPr>
          <a:lstStyle/>
          <a:p>
            <a:r>
              <a:rPr lang="sv-SE" sz="1600" b="1" dirty="0"/>
              <a:t>E</a:t>
            </a:r>
          </a:p>
        </p:txBody>
      </p:sp>
      <p:cxnSp>
        <p:nvCxnSpPr>
          <p:cNvPr id="20" name="Rak pil 20"/>
          <p:cNvCxnSpPr/>
          <p:nvPr/>
        </p:nvCxnSpPr>
        <p:spPr>
          <a:xfrm rot="10800000">
            <a:off x="928662" y="1071546"/>
            <a:ext cx="1357322" cy="85725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1" name="Rak pil 21"/>
          <p:cNvCxnSpPr>
            <a:stCxn id="18" idx="0"/>
          </p:cNvCxnSpPr>
          <p:nvPr/>
        </p:nvCxnSpPr>
        <p:spPr>
          <a:xfrm rot="5400000" flipH="1" flipV="1">
            <a:off x="3186148" y="471513"/>
            <a:ext cx="214314" cy="127150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2" name="Rak pil 22"/>
          <p:cNvCxnSpPr/>
          <p:nvPr/>
        </p:nvCxnSpPr>
        <p:spPr>
          <a:xfrm flipV="1">
            <a:off x="1142976" y="2357430"/>
            <a:ext cx="1428760" cy="50006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 name="Rak pil 23"/>
          <p:cNvCxnSpPr>
            <a:stCxn id="11" idx="1"/>
          </p:cNvCxnSpPr>
          <p:nvPr/>
        </p:nvCxnSpPr>
        <p:spPr>
          <a:xfrm rot="10800000">
            <a:off x="857224" y="3571877"/>
            <a:ext cx="1214446" cy="52646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Rak 24"/>
          <p:cNvCxnSpPr/>
          <p:nvPr/>
        </p:nvCxnSpPr>
        <p:spPr>
          <a:xfrm flipV="1">
            <a:off x="2571736" y="3786190"/>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5" name="Rak 25"/>
          <p:cNvCxnSpPr/>
          <p:nvPr/>
        </p:nvCxnSpPr>
        <p:spPr>
          <a:xfrm flipV="1">
            <a:off x="2928926" y="3571876"/>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6" name="Rak 26"/>
          <p:cNvCxnSpPr/>
          <p:nvPr/>
        </p:nvCxnSpPr>
        <p:spPr>
          <a:xfrm flipV="1">
            <a:off x="3286116" y="3357562"/>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7" name="Rak 27"/>
          <p:cNvCxnSpPr/>
          <p:nvPr/>
        </p:nvCxnSpPr>
        <p:spPr>
          <a:xfrm flipV="1">
            <a:off x="3714744" y="3071810"/>
            <a:ext cx="214314" cy="142876"/>
          </a:xfrm>
          <a:prstGeom prst="line">
            <a:avLst/>
          </a:prstGeom>
        </p:spPr>
        <p:style>
          <a:lnRef idx="1">
            <a:schemeClr val="dk1"/>
          </a:lnRef>
          <a:fillRef idx="0">
            <a:schemeClr val="dk1"/>
          </a:fillRef>
          <a:effectRef idx="0">
            <a:schemeClr val="dk1"/>
          </a:effectRef>
          <a:fontRef idx="minor">
            <a:schemeClr val="tx1"/>
          </a:fontRef>
        </p:style>
      </p:cxnSp>
      <p:cxnSp>
        <p:nvCxnSpPr>
          <p:cNvPr id="28" name="Rak 28"/>
          <p:cNvCxnSpPr/>
          <p:nvPr/>
        </p:nvCxnSpPr>
        <p:spPr>
          <a:xfrm rot="5400000" flipH="1" flipV="1">
            <a:off x="3929058" y="2714620"/>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29" name="Rak 29"/>
          <p:cNvCxnSpPr/>
          <p:nvPr/>
        </p:nvCxnSpPr>
        <p:spPr>
          <a:xfrm rot="5400000" flipH="1" flipV="1">
            <a:off x="3929058" y="2285992"/>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0" name="Rak 30"/>
          <p:cNvCxnSpPr/>
          <p:nvPr/>
        </p:nvCxnSpPr>
        <p:spPr>
          <a:xfrm rot="5400000" flipH="1" flipV="1">
            <a:off x="3929058" y="1857364"/>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1" name="Rak 31"/>
          <p:cNvCxnSpPr/>
          <p:nvPr/>
        </p:nvCxnSpPr>
        <p:spPr>
          <a:xfrm rot="5400000" flipH="1" flipV="1">
            <a:off x="3929058" y="1428736"/>
            <a:ext cx="285752" cy="0"/>
          </a:xfrm>
          <a:prstGeom prst="line">
            <a:avLst/>
          </a:prstGeom>
        </p:spPr>
        <p:style>
          <a:lnRef idx="1">
            <a:schemeClr val="dk1"/>
          </a:lnRef>
          <a:fillRef idx="0">
            <a:schemeClr val="dk1"/>
          </a:fillRef>
          <a:effectRef idx="0">
            <a:schemeClr val="dk1"/>
          </a:effectRef>
          <a:fontRef idx="minor">
            <a:schemeClr val="tx1"/>
          </a:fontRef>
        </p:style>
      </p:cxnSp>
      <p:cxnSp>
        <p:nvCxnSpPr>
          <p:cNvPr id="32" name="Rak pil 32"/>
          <p:cNvCxnSpPr/>
          <p:nvPr/>
        </p:nvCxnSpPr>
        <p:spPr>
          <a:xfrm rot="5400000" flipH="1" flipV="1">
            <a:off x="2285190" y="2000240"/>
            <a:ext cx="71438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56823561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57360" y="246049"/>
            <a:ext cx="5468215" cy="1325563"/>
          </a:xfrm>
        </p:spPr>
        <p:txBody>
          <a:bodyPr>
            <a:normAutofit/>
          </a:bodyPr>
          <a:lstStyle/>
          <a:p>
            <a:r>
              <a:rPr lang="sv-SE" sz="2800" dirty="0" smtClean="0">
                <a:solidFill>
                  <a:srgbClr val="990033"/>
                </a:solidFill>
                <a:latin typeface="Book Antiqua" panose="02040602050305030304" pitchFamily="18" charset="0"/>
              </a:rPr>
              <a:t>Syfte; Uppspel 2-1-2 (översikt)</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Uppspel 2-1-2 (översikt)</a:t>
            </a:r>
          </a:p>
        </p:txBody>
      </p:sp>
      <p:sp>
        <p:nvSpPr>
          <p:cNvPr id="7" name="textruta 6"/>
          <p:cNvSpPr txBox="1"/>
          <p:nvPr/>
        </p:nvSpPr>
        <p:spPr>
          <a:xfrm>
            <a:off x="4714875" y="1510333"/>
            <a:ext cx="4899387" cy="1600438"/>
          </a:xfrm>
          <a:prstGeom prst="rect">
            <a:avLst/>
          </a:prstGeom>
          <a:noFill/>
        </p:spPr>
        <p:txBody>
          <a:bodyPr wrap="square" rtlCol="0">
            <a:spAutoFit/>
          </a:bodyPr>
          <a:lstStyle/>
          <a:p>
            <a:r>
              <a:rPr lang="sv-SE" sz="1600" dirty="0">
                <a:latin typeface="Book Antiqua" panose="02040602050305030304" pitchFamily="18" charset="0"/>
              </a:rPr>
              <a:t>E trampar in med bollen och passar till en mötande B som direkt spelar ut till A. A går på avslut eller spelar en diagonal till D igenom ytan som B skapat.</a:t>
            </a:r>
          </a:p>
          <a:p>
            <a:r>
              <a:rPr lang="sv-SE" sz="1600" dirty="0">
                <a:latin typeface="Book Antiqua" panose="02040602050305030304" pitchFamily="18" charset="0"/>
              </a:rPr>
              <a:t>B faller hem och blir back.</a:t>
            </a:r>
          </a:p>
          <a:p>
            <a:endParaRPr lang="sv-SE" sz="1600" dirty="0">
              <a:latin typeface="Book Antiqua" panose="02040602050305030304" pitchFamily="18" charset="0"/>
            </a:endParaRPr>
          </a:p>
          <a:p>
            <a:pPr lvl="0"/>
            <a:endParaRPr lang="sv-SE" dirty="0">
              <a:solidFill>
                <a:schemeClr val="bg1">
                  <a:lumMod val="50000"/>
                </a:schemeClr>
              </a:solidFill>
              <a:latin typeface="Book Antiqua" panose="02040602050305030304" pitchFamily="18" charset="0"/>
            </a:endParaRPr>
          </a:p>
        </p:txBody>
      </p:sp>
      <p:pic>
        <p:nvPicPr>
          <p:cNvPr id="8" name="Bildobjekt 7" descr="Boll.png"/>
          <p:cNvPicPr>
            <a:picLocks noChangeAspect="1"/>
          </p:cNvPicPr>
          <p:nvPr/>
        </p:nvPicPr>
        <p:blipFill>
          <a:blip r:embed="rId4" cstate="print"/>
          <a:stretch>
            <a:fillRect/>
          </a:stretch>
        </p:blipFill>
        <p:spPr>
          <a:xfrm>
            <a:off x="1428728" y="4071942"/>
            <a:ext cx="60955" cy="85337"/>
          </a:xfrm>
          <a:prstGeom prst="rect">
            <a:avLst/>
          </a:prstGeom>
        </p:spPr>
      </p:pic>
      <p:sp>
        <p:nvSpPr>
          <p:cNvPr id="9" name="Multiplicera 8"/>
          <p:cNvSpPr/>
          <p:nvPr/>
        </p:nvSpPr>
        <p:spPr>
          <a:xfrm flipV="1">
            <a:off x="1928794"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0" name="textruta 36"/>
          <p:cNvSpPr txBox="1"/>
          <p:nvPr/>
        </p:nvSpPr>
        <p:spPr>
          <a:xfrm>
            <a:off x="3786182" y="4214818"/>
            <a:ext cx="30970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A</a:t>
            </a:r>
          </a:p>
        </p:txBody>
      </p:sp>
      <p:sp>
        <p:nvSpPr>
          <p:cNvPr id="11" name="textruta 37"/>
          <p:cNvSpPr txBox="1"/>
          <p:nvPr/>
        </p:nvSpPr>
        <p:spPr>
          <a:xfrm>
            <a:off x="2714612" y="1428736"/>
            <a:ext cx="29367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C</a:t>
            </a:r>
          </a:p>
        </p:txBody>
      </p:sp>
      <p:sp>
        <p:nvSpPr>
          <p:cNvPr id="12" name="Multiplicera 11"/>
          <p:cNvSpPr/>
          <p:nvPr/>
        </p:nvSpPr>
        <p:spPr>
          <a:xfrm flipV="1">
            <a:off x="364330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3" name="Multiplicera 12"/>
          <p:cNvSpPr/>
          <p:nvPr/>
        </p:nvSpPr>
        <p:spPr>
          <a:xfrm flipV="1">
            <a:off x="2214546" y="26431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4" name="Multiplicera 13"/>
          <p:cNvSpPr/>
          <p:nvPr/>
        </p:nvSpPr>
        <p:spPr>
          <a:xfrm flipV="1">
            <a:off x="1214414" y="400050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5" name="textruta 42"/>
          <p:cNvSpPr txBox="1"/>
          <p:nvPr/>
        </p:nvSpPr>
        <p:spPr>
          <a:xfrm>
            <a:off x="1357290" y="4143380"/>
            <a:ext cx="28405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E</a:t>
            </a:r>
          </a:p>
        </p:txBody>
      </p:sp>
      <p:sp>
        <p:nvSpPr>
          <p:cNvPr id="16" name="textruta 43"/>
          <p:cNvSpPr txBox="1"/>
          <p:nvPr/>
        </p:nvSpPr>
        <p:spPr>
          <a:xfrm>
            <a:off x="1928794" y="1500174"/>
            <a:ext cx="31451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D</a:t>
            </a:r>
          </a:p>
        </p:txBody>
      </p:sp>
      <p:sp>
        <p:nvSpPr>
          <p:cNvPr id="17" name="textruta 37"/>
          <p:cNvSpPr txBox="1"/>
          <p:nvPr/>
        </p:nvSpPr>
        <p:spPr>
          <a:xfrm>
            <a:off x="2357422" y="2643182"/>
            <a:ext cx="30008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B</a:t>
            </a:r>
          </a:p>
        </p:txBody>
      </p:sp>
      <p:sp>
        <p:nvSpPr>
          <p:cNvPr id="18" name="Multiplicera 17"/>
          <p:cNvSpPr/>
          <p:nvPr/>
        </p:nvSpPr>
        <p:spPr>
          <a:xfrm flipV="1">
            <a:off x="2714612"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9" name="Frihandsfigur 18"/>
          <p:cNvSpPr/>
          <p:nvPr/>
        </p:nvSpPr>
        <p:spPr>
          <a:xfrm>
            <a:off x="1468192" y="4116946"/>
            <a:ext cx="1236371" cy="167426"/>
          </a:xfrm>
          <a:custGeom>
            <a:avLst/>
            <a:gdLst>
              <a:gd name="connsiteX0" fmla="*/ 0 w 1236371"/>
              <a:gd name="connsiteY0" fmla="*/ 81567 h 167426"/>
              <a:gd name="connsiteX1" fmla="*/ 218940 w 1236371"/>
              <a:gd name="connsiteY1" fmla="*/ 17172 h 167426"/>
              <a:gd name="connsiteX2" fmla="*/ 270456 w 1236371"/>
              <a:gd name="connsiteY2" fmla="*/ 81567 h 167426"/>
              <a:gd name="connsiteX3" fmla="*/ 579549 w 1236371"/>
              <a:gd name="connsiteY3" fmla="*/ 55809 h 167426"/>
              <a:gd name="connsiteX4" fmla="*/ 656822 w 1236371"/>
              <a:gd name="connsiteY4" fmla="*/ 158840 h 167426"/>
              <a:gd name="connsiteX5" fmla="*/ 991673 w 1236371"/>
              <a:gd name="connsiteY5" fmla="*/ 4293 h 167426"/>
              <a:gd name="connsiteX6" fmla="*/ 1094704 w 1236371"/>
              <a:gd name="connsiteY6" fmla="*/ 133082 h 167426"/>
              <a:gd name="connsiteX7" fmla="*/ 1236371 w 1236371"/>
              <a:gd name="connsiteY7" fmla="*/ 30051 h 167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6371" h="167426">
                <a:moveTo>
                  <a:pt x="0" y="81567"/>
                </a:moveTo>
                <a:cubicBezTo>
                  <a:pt x="86932" y="49369"/>
                  <a:pt x="173864" y="17172"/>
                  <a:pt x="218940" y="17172"/>
                </a:cubicBezTo>
                <a:cubicBezTo>
                  <a:pt x="264016" y="17172"/>
                  <a:pt x="210354" y="75127"/>
                  <a:pt x="270456" y="81567"/>
                </a:cubicBezTo>
                <a:cubicBezTo>
                  <a:pt x="330558" y="88007"/>
                  <a:pt x="515155" y="42930"/>
                  <a:pt x="579549" y="55809"/>
                </a:cubicBezTo>
                <a:cubicBezTo>
                  <a:pt x="643943" y="68688"/>
                  <a:pt x="588135" y="167426"/>
                  <a:pt x="656822" y="158840"/>
                </a:cubicBezTo>
                <a:cubicBezTo>
                  <a:pt x="725509" y="150254"/>
                  <a:pt x="918693" y="8586"/>
                  <a:pt x="991673" y="4293"/>
                </a:cubicBezTo>
                <a:cubicBezTo>
                  <a:pt x="1064653" y="0"/>
                  <a:pt x="1053921" y="128789"/>
                  <a:pt x="1094704" y="133082"/>
                </a:cubicBezTo>
                <a:cubicBezTo>
                  <a:pt x="1135487" y="137375"/>
                  <a:pt x="1185929" y="83713"/>
                  <a:pt x="1236371" y="30051"/>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0" name="Rak pil 57"/>
          <p:cNvCxnSpPr/>
          <p:nvPr/>
        </p:nvCxnSpPr>
        <p:spPr>
          <a:xfrm rot="10800000" flipV="1">
            <a:off x="1000100" y="1428736"/>
            <a:ext cx="928694" cy="78581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1" name="Rak pil 59"/>
          <p:cNvCxnSpPr/>
          <p:nvPr/>
        </p:nvCxnSpPr>
        <p:spPr>
          <a:xfrm rot="16200000" flipH="1">
            <a:off x="2214546" y="3071810"/>
            <a:ext cx="214314"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2" name="Rak pil 61"/>
          <p:cNvCxnSpPr/>
          <p:nvPr/>
        </p:nvCxnSpPr>
        <p:spPr>
          <a:xfrm rot="5400000" flipH="1" flipV="1">
            <a:off x="3428992" y="3500438"/>
            <a:ext cx="1214446"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 name="Rak pil 63"/>
          <p:cNvCxnSpPr/>
          <p:nvPr/>
        </p:nvCxnSpPr>
        <p:spPr>
          <a:xfrm rot="10800000" flipV="1">
            <a:off x="1571604" y="3357562"/>
            <a:ext cx="785818" cy="57150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Rak pil 65"/>
          <p:cNvCxnSpPr/>
          <p:nvPr/>
        </p:nvCxnSpPr>
        <p:spPr>
          <a:xfrm>
            <a:off x="2643174" y="4429132"/>
            <a:ext cx="78581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5" name="Rak pil 67"/>
          <p:cNvCxnSpPr>
            <a:stCxn id="18" idx="0"/>
          </p:cNvCxnSpPr>
          <p:nvPr/>
        </p:nvCxnSpPr>
        <p:spPr>
          <a:xfrm rot="10800000">
            <a:off x="2500299" y="1214422"/>
            <a:ext cx="265787" cy="27140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6" name="Ned 68"/>
          <p:cNvSpPr/>
          <p:nvPr/>
        </p:nvSpPr>
        <p:spPr>
          <a:xfrm rot="8165346">
            <a:off x="3714744" y="2285992"/>
            <a:ext cx="357190" cy="5000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27" name="Rak 71"/>
          <p:cNvCxnSpPr/>
          <p:nvPr/>
        </p:nvCxnSpPr>
        <p:spPr>
          <a:xfrm rot="10800000">
            <a:off x="3500430" y="2857496"/>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28" name="Rak 72"/>
          <p:cNvCxnSpPr/>
          <p:nvPr/>
        </p:nvCxnSpPr>
        <p:spPr>
          <a:xfrm rot="10800000">
            <a:off x="3000364" y="2714620"/>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29" name="Rak 73"/>
          <p:cNvCxnSpPr/>
          <p:nvPr/>
        </p:nvCxnSpPr>
        <p:spPr>
          <a:xfrm rot="10800000">
            <a:off x="2500298" y="2643182"/>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30" name="Rak 74"/>
          <p:cNvCxnSpPr/>
          <p:nvPr/>
        </p:nvCxnSpPr>
        <p:spPr>
          <a:xfrm rot="10800000">
            <a:off x="1928794" y="2500306"/>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31" name="Rak 76"/>
          <p:cNvCxnSpPr/>
          <p:nvPr/>
        </p:nvCxnSpPr>
        <p:spPr>
          <a:xfrm rot="10800000">
            <a:off x="1357290" y="2357430"/>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32" name="Rak 78"/>
          <p:cNvCxnSpPr/>
          <p:nvPr/>
        </p:nvCxnSpPr>
        <p:spPr>
          <a:xfrm rot="16200000" flipV="1">
            <a:off x="2500298" y="392906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33" name="Rak 79"/>
          <p:cNvCxnSpPr/>
          <p:nvPr/>
        </p:nvCxnSpPr>
        <p:spPr>
          <a:xfrm rot="16200000" flipV="1">
            <a:off x="2428860" y="364331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34" name="Rak 80"/>
          <p:cNvCxnSpPr/>
          <p:nvPr/>
        </p:nvCxnSpPr>
        <p:spPr>
          <a:xfrm rot="16200000" flipV="1">
            <a:off x="2285984" y="3357563"/>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35" name="Rak 81"/>
          <p:cNvCxnSpPr/>
          <p:nvPr/>
        </p:nvCxnSpPr>
        <p:spPr>
          <a:xfrm rot="10800000" flipV="1">
            <a:off x="2428860" y="2928933"/>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36" name="Rak 83"/>
          <p:cNvCxnSpPr/>
          <p:nvPr/>
        </p:nvCxnSpPr>
        <p:spPr>
          <a:xfrm rot="10800000" flipV="1">
            <a:off x="2786050" y="2928934"/>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37" name="Rak 84"/>
          <p:cNvCxnSpPr/>
          <p:nvPr/>
        </p:nvCxnSpPr>
        <p:spPr>
          <a:xfrm rot="10800000" flipV="1">
            <a:off x="3143240" y="2928934"/>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38" name="Rak 85"/>
          <p:cNvCxnSpPr/>
          <p:nvPr/>
        </p:nvCxnSpPr>
        <p:spPr>
          <a:xfrm rot="10800000" flipV="1">
            <a:off x="3500430" y="2928934"/>
            <a:ext cx="285752" cy="1"/>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6350498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5" y="178195"/>
            <a:ext cx="5468215" cy="1325563"/>
          </a:xfrm>
        </p:spPr>
        <p:txBody>
          <a:bodyPr>
            <a:normAutofit/>
          </a:bodyPr>
          <a:lstStyle/>
          <a:p>
            <a:r>
              <a:rPr lang="sv-SE" sz="2800" dirty="0" smtClean="0">
                <a:solidFill>
                  <a:srgbClr val="990033"/>
                </a:solidFill>
                <a:latin typeface="Book Antiqua" panose="02040602050305030304" pitchFamily="18" charset="0"/>
              </a:rPr>
              <a:t>Syfte; Uppspel 2-1-2 (del 1)</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Uppspel 2-1-2 (Del 1)</a:t>
            </a:r>
          </a:p>
        </p:txBody>
      </p:sp>
      <p:sp>
        <p:nvSpPr>
          <p:cNvPr id="7" name="textruta 6"/>
          <p:cNvSpPr txBox="1"/>
          <p:nvPr/>
        </p:nvSpPr>
        <p:spPr>
          <a:xfrm>
            <a:off x="4714875" y="1484784"/>
            <a:ext cx="4847135" cy="861774"/>
          </a:xfrm>
          <a:prstGeom prst="rect">
            <a:avLst/>
          </a:prstGeom>
          <a:noFill/>
        </p:spPr>
        <p:txBody>
          <a:bodyPr wrap="square" rtlCol="0">
            <a:spAutoFit/>
          </a:bodyPr>
          <a:lstStyle/>
          <a:p>
            <a:r>
              <a:rPr lang="sv-SE" sz="1600" dirty="0">
                <a:latin typeface="Book Antiqua" panose="02040602050305030304" pitchFamily="18" charset="0"/>
              </a:rPr>
              <a:t>E trampar in med bollen och passar till en mötande B som direkt spelar ut till A. A går på avslut.</a:t>
            </a:r>
          </a:p>
          <a:p>
            <a:pPr lvl="0"/>
            <a:endParaRPr lang="sv-SE" dirty="0">
              <a:solidFill>
                <a:schemeClr val="bg1">
                  <a:lumMod val="50000"/>
                </a:schemeClr>
              </a:solidFill>
              <a:latin typeface="Book Antiqua" panose="02040602050305030304" pitchFamily="18" charset="0"/>
            </a:endParaRPr>
          </a:p>
        </p:txBody>
      </p:sp>
      <p:pic>
        <p:nvPicPr>
          <p:cNvPr id="8" name="Bildobjekt 7" descr="Boll.png"/>
          <p:cNvPicPr>
            <a:picLocks noChangeAspect="1"/>
          </p:cNvPicPr>
          <p:nvPr/>
        </p:nvPicPr>
        <p:blipFill>
          <a:blip r:embed="rId4" cstate="print"/>
          <a:stretch>
            <a:fillRect/>
          </a:stretch>
        </p:blipFill>
        <p:spPr>
          <a:xfrm>
            <a:off x="1000100" y="4000504"/>
            <a:ext cx="60955" cy="85337"/>
          </a:xfrm>
          <a:prstGeom prst="rect">
            <a:avLst/>
          </a:prstGeom>
        </p:spPr>
      </p:pic>
      <p:sp>
        <p:nvSpPr>
          <p:cNvPr id="9" name="textruta 36"/>
          <p:cNvSpPr txBox="1"/>
          <p:nvPr/>
        </p:nvSpPr>
        <p:spPr>
          <a:xfrm>
            <a:off x="3786182" y="4214818"/>
            <a:ext cx="30970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A</a:t>
            </a:r>
          </a:p>
        </p:txBody>
      </p:sp>
      <p:sp>
        <p:nvSpPr>
          <p:cNvPr id="10" name="Multiplicera 9"/>
          <p:cNvSpPr/>
          <p:nvPr/>
        </p:nvSpPr>
        <p:spPr>
          <a:xfrm flipV="1">
            <a:off x="364330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1" name="Multiplicera 10"/>
          <p:cNvSpPr/>
          <p:nvPr/>
        </p:nvSpPr>
        <p:spPr>
          <a:xfrm flipV="1">
            <a:off x="2143108" y="25717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2" name="Multiplicera 11"/>
          <p:cNvSpPr/>
          <p:nvPr/>
        </p:nvSpPr>
        <p:spPr>
          <a:xfrm flipV="1">
            <a:off x="1214414" y="400050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3" name="textruta 42"/>
          <p:cNvSpPr txBox="1"/>
          <p:nvPr/>
        </p:nvSpPr>
        <p:spPr>
          <a:xfrm>
            <a:off x="1357290" y="4143380"/>
            <a:ext cx="28405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E</a:t>
            </a:r>
          </a:p>
        </p:txBody>
      </p:sp>
      <p:sp>
        <p:nvSpPr>
          <p:cNvPr id="14" name="textruta 37"/>
          <p:cNvSpPr txBox="1"/>
          <p:nvPr/>
        </p:nvSpPr>
        <p:spPr>
          <a:xfrm>
            <a:off x="2357422" y="2643182"/>
            <a:ext cx="30008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B</a:t>
            </a:r>
          </a:p>
        </p:txBody>
      </p:sp>
      <p:sp>
        <p:nvSpPr>
          <p:cNvPr id="15" name="Frihandsfigur 14"/>
          <p:cNvSpPr/>
          <p:nvPr/>
        </p:nvSpPr>
        <p:spPr>
          <a:xfrm>
            <a:off x="1468192" y="4116946"/>
            <a:ext cx="1236371" cy="167426"/>
          </a:xfrm>
          <a:custGeom>
            <a:avLst/>
            <a:gdLst>
              <a:gd name="connsiteX0" fmla="*/ 0 w 1236371"/>
              <a:gd name="connsiteY0" fmla="*/ 81567 h 167426"/>
              <a:gd name="connsiteX1" fmla="*/ 218940 w 1236371"/>
              <a:gd name="connsiteY1" fmla="*/ 17172 h 167426"/>
              <a:gd name="connsiteX2" fmla="*/ 270456 w 1236371"/>
              <a:gd name="connsiteY2" fmla="*/ 81567 h 167426"/>
              <a:gd name="connsiteX3" fmla="*/ 579549 w 1236371"/>
              <a:gd name="connsiteY3" fmla="*/ 55809 h 167426"/>
              <a:gd name="connsiteX4" fmla="*/ 656822 w 1236371"/>
              <a:gd name="connsiteY4" fmla="*/ 158840 h 167426"/>
              <a:gd name="connsiteX5" fmla="*/ 991673 w 1236371"/>
              <a:gd name="connsiteY5" fmla="*/ 4293 h 167426"/>
              <a:gd name="connsiteX6" fmla="*/ 1094704 w 1236371"/>
              <a:gd name="connsiteY6" fmla="*/ 133082 h 167426"/>
              <a:gd name="connsiteX7" fmla="*/ 1236371 w 1236371"/>
              <a:gd name="connsiteY7" fmla="*/ 30051 h 167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6371" h="167426">
                <a:moveTo>
                  <a:pt x="0" y="81567"/>
                </a:moveTo>
                <a:cubicBezTo>
                  <a:pt x="86932" y="49369"/>
                  <a:pt x="173864" y="17172"/>
                  <a:pt x="218940" y="17172"/>
                </a:cubicBezTo>
                <a:cubicBezTo>
                  <a:pt x="264016" y="17172"/>
                  <a:pt x="210354" y="75127"/>
                  <a:pt x="270456" y="81567"/>
                </a:cubicBezTo>
                <a:cubicBezTo>
                  <a:pt x="330558" y="88007"/>
                  <a:pt x="515155" y="42930"/>
                  <a:pt x="579549" y="55809"/>
                </a:cubicBezTo>
                <a:cubicBezTo>
                  <a:pt x="643943" y="68688"/>
                  <a:pt x="588135" y="167426"/>
                  <a:pt x="656822" y="158840"/>
                </a:cubicBezTo>
                <a:cubicBezTo>
                  <a:pt x="725509" y="150254"/>
                  <a:pt x="918693" y="8586"/>
                  <a:pt x="991673" y="4293"/>
                </a:cubicBezTo>
                <a:cubicBezTo>
                  <a:pt x="1064653" y="0"/>
                  <a:pt x="1053921" y="128789"/>
                  <a:pt x="1094704" y="133082"/>
                </a:cubicBezTo>
                <a:cubicBezTo>
                  <a:pt x="1135487" y="137375"/>
                  <a:pt x="1185929" y="83713"/>
                  <a:pt x="1236371" y="30051"/>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16" name="Rak pil 55"/>
          <p:cNvCxnSpPr/>
          <p:nvPr/>
        </p:nvCxnSpPr>
        <p:spPr>
          <a:xfrm rot="16200000" flipH="1">
            <a:off x="2214546" y="3071810"/>
            <a:ext cx="214314"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7" name="Rak pil 56"/>
          <p:cNvCxnSpPr/>
          <p:nvPr/>
        </p:nvCxnSpPr>
        <p:spPr>
          <a:xfrm rot="5400000" flipH="1" flipV="1">
            <a:off x="3428992" y="3500438"/>
            <a:ext cx="1214446"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8" name="Ned 60"/>
          <p:cNvSpPr/>
          <p:nvPr/>
        </p:nvSpPr>
        <p:spPr>
          <a:xfrm rot="8165346">
            <a:off x="3714744" y="2285992"/>
            <a:ext cx="357190" cy="5000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19" name="Rak 66"/>
          <p:cNvCxnSpPr/>
          <p:nvPr/>
        </p:nvCxnSpPr>
        <p:spPr>
          <a:xfrm rot="16200000" flipV="1">
            <a:off x="2500298" y="392906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0" name="Rak 67"/>
          <p:cNvCxnSpPr/>
          <p:nvPr/>
        </p:nvCxnSpPr>
        <p:spPr>
          <a:xfrm rot="16200000" flipV="1">
            <a:off x="2428860" y="364331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1" name="Rak 68"/>
          <p:cNvCxnSpPr/>
          <p:nvPr/>
        </p:nvCxnSpPr>
        <p:spPr>
          <a:xfrm rot="16200000" flipV="1">
            <a:off x="2285984" y="3357563"/>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2" name="Rak 69"/>
          <p:cNvCxnSpPr/>
          <p:nvPr/>
        </p:nvCxnSpPr>
        <p:spPr>
          <a:xfrm rot="10800000" flipV="1">
            <a:off x="2428860" y="2928933"/>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23" name="Rak 70"/>
          <p:cNvCxnSpPr/>
          <p:nvPr/>
        </p:nvCxnSpPr>
        <p:spPr>
          <a:xfrm rot="10800000" flipV="1">
            <a:off x="2786050" y="2928934"/>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24" name="Rak 71"/>
          <p:cNvCxnSpPr/>
          <p:nvPr/>
        </p:nvCxnSpPr>
        <p:spPr>
          <a:xfrm rot="10800000" flipV="1">
            <a:off x="3143240" y="2928934"/>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25" name="Rak 72"/>
          <p:cNvCxnSpPr/>
          <p:nvPr/>
        </p:nvCxnSpPr>
        <p:spPr>
          <a:xfrm rot="10800000" flipV="1">
            <a:off x="3500430" y="2928934"/>
            <a:ext cx="285752" cy="1"/>
          </a:xfrm>
          <a:prstGeom prst="line">
            <a:avLst/>
          </a:prstGeom>
        </p:spPr>
        <p:style>
          <a:lnRef idx="1">
            <a:schemeClr val="dk1"/>
          </a:lnRef>
          <a:fillRef idx="0">
            <a:schemeClr val="dk1"/>
          </a:fillRef>
          <a:effectRef idx="0">
            <a:schemeClr val="dk1"/>
          </a:effectRef>
          <a:fontRef idx="minor">
            <a:schemeClr val="tx1"/>
          </a:fontRef>
        </p:style>
      </p:cxnSp>
      <p:pic>
        <p:nvPicPr>
          <p:cNvPr id="26" name="Bildobjekt 25" descr="Boll.png"/>
          <p:cNvPicPr>
            <a:picLocks noChangeAspect="1"/>
          </p:cNvPicPr>
          <p:nvPr/>
        </p:nvPicPr>
        <p:blipFill>
          <a:blip r:embed="rId4" cstate="print"/>
          <a:stretch>
            <a:fillRect/>
          </a:stretch>
        </p:blipFill>
        <p:spPr>
          <a:xfrm>
            <a:off x="1152500" y="3857628"/>
            <a:ext cx="60955" cy="85337"/>
          </a:xfrm>
          <a:prstGeom prst="rect">
            <a:avLst/>
          </a:prstGeom>
        </p:spPr>
      </p:pic>
      <p:pic>
        <p:nvPicPr>
          <p:cNvPr id="27" name="Bildobjekt 26" descr="Boll.png"/>
          <p:cNvPicPr>
            <a:picLocks noChangeAspect="1"/>
          </p:cNvPicPr>
          <p:nvPr/>
        </p:nvPicPr>
        <p:blipFill>
          <a:blip r:embed="rId4" cstate="print"/>
          <a:stretch>
            <a:fillRect/>
          </a:stretch>
        </p:blipFill>
        <p:spPr>
          <a:xfrm>
            <a:off x="1304900" y="3786190"/>
            <a:ext cx="60955" cy="85337"/>
          </a:xfrm>
          <a:prstGeom prst="rect">
            <a:avLst/>
          </a:prstGeom>
        </p:spPr>
      </p:pic>
      <p:pic>
        <p:nvPicPr>
          <p:cNvPr id="28" name="Bildobjekt 27" descr="Boll.png"/>
          <p:cNvPicPr>
            <a:picLocks noChangeAspect="1"/>
          </p:cNvPicPr>
          <p:nvPr/>
        </p:nvPicPr>
        <p:blipFill>
          <a:blip r:embed="rId4" cstate="print"/>
          <a:stretch>
            <a:fillRect/>
          </a:stretch>
        </p:blipFill>
        <p:spPr>
          <a:xfrm>
            <a:off x="1285852" y="3929066"/>
            <a:ext cx="60955" cy="85337"/>
          </a:xfrm>
          <a:prstGeom prst="rect">
            <a:avLst/>
          </a:prstGeom>
        </p:spPr>
      </p:pic>
      <p:pic>
        <p:nvPicPr>
          <p:cNvPr id="29" name="Bildobjekt 28" descr="Boll.png"/>
          <p:cNvPicPr>
            <a:picLocks noChangeAspect="1"/>
          </p:cNvPicPr>
          <p:nvPr/>
        </p:nvPicPr>
        <p:blipFill>
          <a:blip r:embed="rId4" cstate="print"/>
          <a:stretch>
            <a:fillRect/>
          </a:stretch>
        </p:blipFill>
        <p:spPr>
          <a:xfrm>
            <a:off x="1438252" y="4000504"/>
            <a:ext cx="60955" cy="85337"/>
          </a:xfrm>
          <a:prstGeom prst="rect">
            <a:avLst/>
          </a:prstGeom>
        </p:spPr>
      </p:pic>
      <p:pic>
        <p:nvPicPr>
          <p:cNvPr id="30" name="Bildobjekt 29" descr="Boll.png"/>
          <p:cNvPicPr>
            <a:picLocks noChangeAspect="1"/>
          </p:cNvPicPr>
          <p:nvPr/>
        </p:nvPicPr>
        <p:blipFill>
          <a:blip r:embed="rId4" cstate="print"/>
          <a:stretch>
            <a:fillRect/>
          </a:stretch>
        </p:blipFill>
        <p:spPr>
          <a:xfrm>
            <a:off x="1142976" y="4000504"/>
            <a:ext cx="60955" cy="85337"/>
          </a:xfrm>
          <a:prstGeom prst="rect">
            <a:avLst/>
          </a:prstGeom>
        </p:spPr>
      </p:pic>
      <p:sp>
        <p:nvSpPr>
          <p:cNvPr id="31" name="Multiplicera 30"/>
          <p:cNvSpPr/>
          <p:nvPr/>
        </p:nvSpPr>
        <p:spPr>
          <a:xfrm flipV="1">
            <a:off x="928662"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2" name="Multiplicera 31"/>
          <p:cNvSpPr/>
          <p:nvPr/>
        </p:nvSpPr>
        <p:spPr>
          <a:xfrm flipV="1">
            <a:off x="1000100"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3" name="Multiplicera 32"/>
          <p:cNvSpPr/>
          <p:nvPr/>
        </p:nvSpPr>
        <p:spPr>
          <a:xfrm flipV="1">
            <a:off x="1785918" y="22859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4" name="Multiplicera 33"/>
          <p:cNvSpPr/>
          <p:nvPr/>
        </p:nvSpPr>
        <p:spPr>
          <a:xfrm flipV="1">
            <a:off x="1928794"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Tree>
    <p:extLst>
      <p:ext uri="{BB962C8B-B14F-4D97-AF65-F5344CB8AC3E}">
        <p14:creationId xmlns:p14="http://schemas.microsoft.com/office/powerpoint/2010/main" val="327976112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5" y="178195"/>
            <a:ext cx="5468215" cy="1325563"/>
          </a:xfrm>
        </p:spPr>
        <p:txBody>
          <a:bodyPr>
            <a:normAutofit/>
          </a:bodyPr>
          <a:lstStyle/>
          <a:p>
            <a:r>
              <a:rPr lang="sv-SE" sz="2800" dirty="0" smtClean="0">
                <a:solidFill>
                  <a:srgbClr val="990033"/>
                </a:solidFill>
                <a:latin typeface="Book Antiqua" panose="02040602050305030304" pitchFamily="18" charset="0"/>
              </a:rPr>
              <a:t>Syfte; Uppspel 2-1-2 (del 2)</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5" y="1456908"/>
            <a:ext cx="4807947" cy="1107996"/>
          </a:xfrm>
          <a:prstGeom prst="rect">
            <a:avLst/>
          </a:prstGeom>
          <a:noFill/>
        </p:spPr>
        <p:txBody>
          <a:bodyPr wrap="square" rtlCol="0">
            <a:spAutoFit/>
          </a:bodyPr>
          <a:lstStyle/>
          <a:p>
            <a:r>
              <a:rPr lang="sv-SE" sz="1600" dirty="0">
                <a:latin typeface="Book Antiqua" panose="02040602050305030304" pitchFamily="18" charset="0"/>
              </a:rPr>
              <a:t>E trampar in med bollen och passar till en mötande B som direkt spelar ut till A. A går på avslut eller Passar till D.</a:t>
            </a:r>
          </a:p>
          <a:p>
            <a:pPr lvl="0"/>
            <a:endParaRPr lang="sv-SE" dirty="0">
              <a:solidFill>
                <a:schemeClr val="bg1">
                  <a:lumMod val="50000"/>
                </a:schemeClr>
              </a:solidFill>
              <a:latin typeface="Book Antiqua" panose="02040602050305030304" pitchFamily="18" charset="0"/>
            </a:endParaRPr>
          </a:p>
        </p:txBody>
      </p:sp>
      <p:pic>
        <p:nvPicPr>
          <p:cNvPr id="8" name="Bildobjekt 7" descr="Boll.png"/>
          <p:cNvPicPr>
            <a:picLocks noChangeAspect="1"/>
          </p:cNvPicPr>
          <p:nvPr/>
        </p:nvPicPr>
        <p:blipFill>
          <a:blip r:embed="rId4" cstate="print"/>
          <a:stretch>
            <a:fillRect/>
          </a:stretch>
        </p:blipFill>
        <p:spPr>
          <a:xfrm>
            <a:off x="1000100" y="4000504"/>
            <a:ext cx="60955" cy="85337"/>
          </a:xfrm>
          <a:prstGeom prst="rect">
            <a:avLst/>
          </a:prstGeom>
        </p:spPr>
      </p:pic>
      <p:sp>
        <p:nvSpPr>
          <p:cNvPr id="9" name="textruta 36"/>
          <p:cNvSpPr txBox="1"/>
          <p:nvPr/>
        </p:nvSpPr>
        <p:spPr>
          <a:xfrm>
            <a:off x="3786182" y="4214818"/>
            <a:ext cx="30970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A</a:t>
            </a:r>
          </a:p>
        </p:txBody>
      </p:sp>
      <p:sp>
        <p:nvSpPr>
          <p:cNvPr id="10" name="Multiplicera 9"/>
          <p:cNvSpPr/>
          <p:nvPr/>
        </p:nvSpPr>
        <p:spPr>
          <a:xfrm flipV="1">
            <a:off x="364330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1" name="Multiplicera 10"/>
          <p:cNvSpPr/>
          <p:nvPr/>
        </p:nvSpPr>
        <p:spPr>
          <a:xfrm flipV="1">
            <a:off x="2143108" y="25717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2" name="Multiplicera 11"/>
          <p:cNvSpPr/>
          <p:nvPr/>
        </p:nvSpPr>
        <p:spPr>
          <a:xfrm flipV="1">
            <a:off x="1214414" y="400050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3" name="textruta 42"/>
          <p:cNvSpPr txBox="1"/>
          <p:nvPr/>
        </p:nvSpPr>
        <p:spPr>
          <a:xfrm>
            <a:off x="1357290" y="4143380"/>
            <a:ext cx="28405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E</a:t>
            </a:r>
          </a:p>
        </p:txBody>
      </p:sp>
      <p:sp>
        <p:nvSpPr>
          <p:cNvPr id="14" name="textruta 37"/>
          <p:cNvSpPr txBox="1"/>
          <p:nvPr/>
        </p:nvSpPr>
        <p:spPr>
          <a:xfrm>
            <a:off x="2357422" y="2643182"/>
            <a:ext cx="30008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B</a:t>
            </a:r>
          </a:p>
        </p:txBody>
      </p:sp>
      <p:sp>
        <p:nvSpPr>
          <p:cNvPr id="15" name="Frihandsfigur 14"/>
          <p:cNvSpPr/>
          <p:nvPr/>
        </p:nvSpPr>
        <p:spPr>
          <a:xfrm>
            <a:off x="1468192" y="4116946"/>
            <a:ext cx="1236371" cy="167426"/>
          </a:xfrm>
          <a:custGeom>
            <a:avLst/>
            <a:gdLst>
              <a:gd name="connsiteX0" fmla="*/ 0 w 1236371"/>
              <a:gd name="connsiteY0" fmla="*/ 81567 h 167426"/>
              <a:gd name="connsiteX1" fmla="*/ 218940 w 1236371"/>
              <a:gd name="connsiteY1" fmla="*/ 17172 h 167426"/>
              <a:gd name="connsiteX2" fmla="*/ 270456 w 1236371"/>
              <a:gd name="connsiteY2" fmla="*/ 81567 h 167426"/>
              <a:gd name="connsiteX3" fmla="*/ 579549 w 1236371"/>
              <a:gd name="connsiteY3" fmla="*/ 55809 h 167426"/>
              <a:gd name="connsiteX4" fmla="*/ 656822 w 1236371"/>
              <a:gd name="connsiteY4" fmla="*/ 158840 h 167426"/>
              <a:gd name="connsiteX5" fmla="*/ 991673 w 1236371"/>
              <a:gd name="connsiteY5" fmla="*/ 4293 h 167426"/>
              <a:gd name="connsiteX6" fmla="*/ 1094704 w 1236371"/>
              <a:gd name="connsiteY6" fmla="*/ 133082 h 167426"/>
              <a:gd name="connsiteX7" fmla="*/ 1236371 w 1236371"/>
              <a:gd name="connsiteY7" fmla="*/ 30051 h 167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6371" h="167426">
                <a:moveTo>
                  <a:pt x="0" y="81567"/>
                </a:moveTo>
                <a:cubicBezTo>
                  <a:pt x="86932" y="49369"/>
                  <a:pt x="173864" y="17172"/>
                  <a:pt x="218940" y="17172"/>
                </a:cubicBezTo>
                <a:cubicBezTo>
                  <a:pt x="264016" y="17172"/>
                  <a:pt x="210354" y="75127"/>
                  <a:pt x="270456" y="81567"/>
                </a:cubicBezTo>
                <a:cubicBezTo>
                  <a:pt x="330558" y="88007"/>
                  <a:pt x="515155" y="42930"/>
                  <a:pt x="579549" y="55809"/>
                </a:cubicBezTo>
                <a:cubicBezTo>
                  <a:pt x="643943" y="68688"/>
                  <a:pt x="588135" y="167426"/>
                  <a:pt x="656822" y="158840"/>
                </a:cubicBezTo>
                <a:cubicBezTo>
                  <a:pt x="725509" y="150254"/>
                  <a:pt x="918693" y="8586"/>
                  <a:pt x="991673" y="4293"/>
                </a:cubicBezTo>
                <a:cubicBezTo>
                  <a:pt x="1064653" y="0"/>
                  <a:pt x="1053921" y="128789"/>
                  <a:pt x="1094704" y="133082"/>
                </a:cubicBezTo>
                <a:cubicBezTo>
                  <a:pt x="1135487" y="137375"/>
                  <a:pt x="1185929" y="83713"/>
                  <a:pt x="1236371" y="30051"/>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16" name="Rak pil 15"/>
          <p:cNvCxnSpPr/>
          <p:nvPr/>
        </p:nvCxnSpPr>
        <p:spPr>
          <a:xfrm rot="16200000" flipH="1">
            <a:off x="2214546" y="3071810"/>
            <a:ext cx="214314"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7" name="Rak pil 16"/>
          <p:cNvCxnSpPr/>
          <p:nvPr/>
        </p:nvCxnSpPr>
        <p:spPr>
          <a:xfrm rot="5400000" flipH="1" flipV="1">
            <a:off x="3428992" y="3500438"/>
            <a:ext cx="1214446"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8" name="Ned 17"/>
          <p:cNvSpPr/>
          <p:nvPr/>
        </p:nvSpPr>
        <p:spPr>
          <a:xfrm rot="8165346">
            <a:off x="3714744" y="2285992"/>
            <a:ext cx="357190" cy="5000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19" name="Rak 18"/>
          <p:cNvCxnSpPr/>
          <p:nvPr/>
        </p:nvCxnSpPr>
        <p:spPr>
          <a:xfrm rot="16200000" flipV="1">
            <a:off x="2500298" y="392906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0" name="Rak 19"/>
          <p:cNvCxnSpPr/>
          <p:nvPr/>
        </p:nvCxnSpPr>
        <p:spPr>
          <a:xfrm rot="16200000" flipV="1">
            <a:off x="2428860" y="364331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1" name="Rak 20"/>
          <p:cNvCxnSpPr/>
          <p:nvPr/>
        </p:nvCxnSpPr>
        <p:spPr>
          <a:xfrm rot="16200000" flipV="1">
            <a:off x="2285984" y="3357563"/>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2" name="Rak 21"/>
          <p:cNvCxnSpPr/>
          <p:nvPr/>
        </p:nvCxnSpPr>
        <p:spPr>
          <a:xfrm rot="10800000" flipV="1">
            <a:off x="2428860" y="2928933"/>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23" name="Rak 22"/>
          <p:cNvCxnSpPr/>
          <p:nvPr/>
        </p:nvCxnSpPr>
        <p:spPr>
          <a:xfrm rot="10800000" flipV="1">
            <a:off x="2786050" y="2928934"/>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24" name="Rak 23"/>
          <p:cNvCxnSpPr/>
          <p:nvPr/>
        </p:nvCxnSpPr>
        <p:spPr>
          <a:xfrm rot="10800000" flipV="1">
            <a:off x="3143240" y="2928934"/>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25" name="Rak 24"/>
          <p:cNvCxnSpPr/>
          <p:nvPr/>
        </p:nvCxnSpPr>
        <p:spPr>
          <a:xfrm rot="10800000" flipV="1">
            <a:off x="3500430" y="2928934"/>
            <a:ext cx="285752" cy="1"/>
          </a:xfrm>
          <a:prstGeom prst="line">
            <a:avLst/>
          </a:prstGeom>
        </p:spPr>
        <p:style>
          <a:lnRef idx="1">
            <a:schemeClr val="dk1"/>
          </a:lnRef>
          <a:fillRef idx="0">
            <a:schemeClr val="dk1"/>
          </a:fillRef>
          <a:effectRef idx="0">
            <a:schemeClr val="dk1"/>
          </a:effectRef>
          <a:fontRef idx="minor">
            <a:schemeClr val="tx1"/>
          </a:fontRef>
        </p:style>
      </p:cxnSp>
      <p:pic>
        <p:nvPicPr>
          <p:cNvPr id="26" name="Bildobjekt 25" descr="Boll.png"/>
          <p:cNvPicPr>
            <a:picLocks noChangeAspect="1"/>
          </p:cNvPicPr>
          <p:nvPr/>
        </p:nvPicPr>
        <p:blipFill>
          <a:blip r:embed="rId4" cstate="print"/>
          <a:stretch>
            <a:fillRect/>
          </a:stretch>
        </p:blipFill>
        <p:spPr>
          <a:xfrm>
            <a:off x="1152500" y="3857628"/>
            <a:ext cx="60955" cy="85337"/>
          </a:xfrm>
          <a:prstGeom prst="rect">
            <a:avLst/>
          </a:prstGeom>
        </p:spPr>
      </p:pic>
      <p:pic>
        <p:nvPicPr>
          <p:cNvPr id="27" name="Bildobjekt 26" descr="Boll.png"/>
          <p:cNvPicPr>
            <a:picLocks noChangeAspect="1"/>
          </p:cNvPicPr>
          <p:nvPr/>
        </p:nvPicPr>
        <p:blipFill>
          <a:blip r:embed="rId4" cstate="print"/>
          <a:stretch>
            <a:fillRect/>
          </a:stretch>
        </p:blipFill>
        <p:spPr>
          <a:xfrm>
            <a:off x="1304900" y="3786190"/>
            <a:ext cx="60955" cy="85337"/>
          </a:xfrm>
          <a:prstGeom prst="rect">
            <a:avLst/>
          </a:prstGeom>
        </p:spPr>
      </p:pic>
      <p:pic>
        <p:nvPicPr>
          <p:cNvPr id="28" name="Bildobjekt 27" descr="Boll.png"/>
          <p:cNvPicPr>
            <a:picLocks noChangeAspect="1"/>
          </p:cNvPicPr>
          <p:nvPr/>
        </p:nvPicPr>
        <p:blipFill>
          <a:blip r:embed="rId4" cstate="print"/>
          <a:stretch>
            <a:fillRect/>
          </a:stretch>
        </p:blipFill>
        <p:spPr>
          <a:xfrm>
            <a:off x="1285852" y="3929066"/>
            <a:ext cx="60955" cy="85337"/>
          </a:xfrm>
          <a:prstGeom prst="rect">
            <a:avLst/>
          </a:prstGeom>
        </p:spPr>
      </p:pic>
      <p:pic>
        <p:nvPicPr>
          <p:cNvPr id="29" name="Bildobjekt 28" descr="Boll.png"/>
          <p:cNvPicPr>
            <a:picLocks noChangeAspect="1"/>
          </p:cNvPicPr>
          <p:nvPr/>
        </p:nvPicPr>
        <p:blipFill>
          <a:blip r:embed="rId4" cstate="print"/>
          <a:stretch>
            <a:fillRect/>
          </a:stretch>
        </p:blipFill>
        <p:spPr>
          <a:xfrm>
            <a:off x="1438252" y="4000504"/>
            <a:ext cx="60955" cy="85337"/>
          </a:xfrm>
          <a:prstGeom prst="rect">
            <a:avLst/>
          </a:prstGeom>
        </p:spPr>
      </p:pic>
      <p:pic>
        <p:nvPicPr>
          <p:cNvPr id="30" name="Bildobjekt 29" descr="Boll.png"/>
          <p:cNvPicPr>
            <a:picLocks noChangeAspect="1"/>
          </p:cNvPicPr>
          <p:nvPr/>
        </p:nvPicPr>
        <p:blipFill>
          <a:blip r:embed="rId4" cstate="print"/>
          <a:stretch>
            <a:fillRect/>
          </a:stretch>
        </p:blipFill>
        <p:spPr>
          <a:xfrm>
            <a:off x="1142976" y="4000504"/>
            <a:ext cx="60955" cy="85337"/>
          </a:xfrm>
          <a:prstGeom prst="rect">
            <a:avLst/>
          </a:prstGeom>
        </p:spPr>
      </p:pic>
      <p:sp>
        <p:nvSpPr>
          <p:cNvPr id="31" name="Multiplicera 30"/>
          <p:cNvSpPr/>
          <p:nvPr/>
        </p:nvSpPr>
        <p:spPr>
          <a:xfrm flipV="1">
            <a:off x="928662"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2" name="Multiplicera 31"/>
          <p:cNvSpPr/>
          <p:nvPr/>
        </p:nvSpPr>
        <p:spPr>
          <a:xfrm flipV="1">
            <a:off x="1000100"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3" name="Multiplicera 32"/>
          <p:cNvSpPr/>
          <p:nvPr/>
        </p:nvSpPr>
        <p:spPr>
          <a:xfrm flipV="1">
            <a:off x="1857356" y="26431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4" name="Multiplicera 33"/>
          <p:cNvSpPr/>
          <p:nvPr/>
        </p:nvSpPr>
        <p:spPr>
          <a:xfrm flipV="1">
            <a:off x="1643042" y="271462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5" name="Multiplicera 34"/>
          <p:cNvSpPr/>
          <p:nvPr/>
        </p:nvSpPr>
        <p:spPr>
          <a:xfrm flipV="1">
            <a:off x="1000100" y="214311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6" name="textruta 43"/>
          <p:cNvSpPr txBox="1"/>
          <p:nvPr/>
        </p:nvSpPr>
        <p:spPr>
          <a:xfrm>
            <a:off x="928662" y="2500306"/>
            <a:ext cx="31451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D</a:t>
            </a:r>
          </a:p>
        </p:txBody>
      </p:sp>
      <p:cxnSp>
        <p:nvCxnSpPr>
          <p:cNvPr id="37" name="Rak 37"/>
          <p:cNvCxnSpPr/>
          <p:nvPr/>
        </p:nvCxnSpPr>
        <p:spPr>
          <a:xfrm rot="10800000">
            <a:off x="3500430" y="2857496"/>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38" name="Rak 38"/>
          <p:cNvCxnSpPr/>
          <p:nvPr/>
        </p:nvCxnSpPr>
        <p:spPr>
          <a:xfrm rot="10800000">
            <a:off x="3000364" y="2714620"/>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39" name="Rak 39"/>
          <p:cNvCxnSpPr/>
          <p:nvPr/>
        </p:nvCxnSpPr>
        <p:spPr>
          <a:xfrm rot="10800000">
            <a:off x="2500298" y="2643182"/>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40" name="Rak 40"/>
          <p:cNvCxnSpPr/>
          <p:nvPr/>
        </p:nvCxnSpPr>
        <p:spPr>
          <a:xfrm rot="10800000">
            <a:off x="1928794" y="2500306"/>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41" name="Rak 41"/>
          <p:cNvCxnSpPr/>
          <p:nvPr/>
        </p:nvCxnSpPr>
        <p:spPr>
          <a:xfrm rot="10800000">
            <a:off x="1357290" y="2357430"/>
            <a:ext cx="357190" cy="71438"/>
          </a:xfrm>
          <a:prstGeom prst="line">
            <a:avLst/>
          </a:prstGeom>
        </p:spPr>
        <p:style>
          <a:lnRef idx="1">
            <a:schemeClr val="dk1"/>
          </a:lnRef>
          <a:fillRef idx="0">
            <a:schemeClr val="dk1"/>
          </a:fillRef>
          <a:effectRef idx="0">
            <a:schemeClr val="dk1"/>
          </a:effectRef>
          <a:fontRef idx="minor">
            <a:schemeClr val="tx1"/>
          </a:fontRef>
        </p:style>
      </p:cxnSp>
      <p:sp>
        <p:nvSpPr>
          <p:cNvPr id="42" name="Multiplicera 41"/>
          <p:cNvSpPr/>
          <p:nvPr/>
        </p:nvSpPr>
        <p:spPr>
          <a:xfrm flipV="1">
            <a:off x="642910" y="25003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43" name="Multiplicera 42"/>
          <p:cNvSpPr/>
          <p:nvPr/>
        </p:nvSpPr>
        <p:spPr>
          <a:xfrm flipV="1">
            <a:off x="714348" y="22859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44" name="Multiplicera 43"/>
          <p:cNvSpPr/>
          <p:nvPr/>
        </p:nvSpPr>
        <p:spPr>
          <a:xfrm flipV="1">
            <a:off x="3500430" y="45720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45" name="Multiplicera 44"/>
          <p:cNvSpPr/>
          <p:nvPr/>
        </p:nvSpPr>
        <p:spPr>
          <a:xfrm flipV="1">
            <a:off x="3571868"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Tree>
    <p:extLst>
      <p:ext uri="{BB962C8B-B14F-4D97-AF65-F5344CB8AC3E}">
        <p14:creationId xmlns:p14="http://schemas.microsoft.com/office/powerpoint/2010/main" val="310596371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5" y="178195"/>
            <a:ext cx="5468215" cy="1325563"/>
          </a:xfrm>
        </p:spPr>
        <p:txBody>
          <a:bodyPr>
            <a:normAutofit/>
          </a:bodyPr>
          <a:lstStyle/>
          <a:p>
            <a:r>
              <a:rPr lang="sv-SE" sz="2800" dirty="0" smtClean="0">
                <a:solidFill>
                  <a:srgbClr val="990033"/>
                </a:solidFill>
                <a:latin typeface="Book Antiqua" panose="02040602050305030304" pitchFamily="18" charset="0"/>
              </a:rPr>
              <a:t>Syfte; Uppspel 2-1-2 (del 3)</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3714776"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Uppspel 2-1-2 (Del 3)</a:t>
            </a:r>
          </a:p>
        </p:txBody>
      </p:sp>
      <p:sp>
        <p:nvSpPr>
          <p:cNvPr id="7" name="textruta 6"/>
          <p:cNvSpPr txBox="1"/>
          <p:nvPr/>
        </p:nvSpPr>
        <p:spPr>
          <a:xfrm>
            <a:off x="4714875" y="1498719"/>
            <a:ext cx="4834073" cy="1107996"/>
          </a:xfrm>
          <a:prstGeom prst="rect">
            <a:avLst/>
          </a:prstGeom>
          <a:noFill/>
        </p:spPr>
        <p:txBody>
          <a:bodyPr wrap="square" rtlCol="0">
            <a:spAutoFit/>
          </a:bodyPr>
          <a:lstStyle/>
          <a:p>
            <a:r>
              <a:rPr lang="sv-SE" sz="1600" dirty="0">
                <a:latin typeface="Book Antiqua" panose="02040602050305030304" pitchFamily="18" charset="0"/>
              </a:rPr>
              <a:t>E trampar in med bollen och passar till en mötande B som direkt spelar ut till A. A går på avslut eller Passar till D som rört sig upp från mål.</a:t>
            </a:r>
          </a:p>
          <a:p>
            <a:pPr lvl="0"/>
            <a:endParaRPr lang="sv-SE" dirty="0">
              <a:solidFill>
                <a:schemeClr val="bg1">
                  <a:lumMod val="50000"/>
                </a:schemeClr>
              </a:solidFill>
              <a:latin typeface="Book Antiqua" panose="02040602050305030304" pitchFamily="18" charset="0"/>
            </a:endParaRPr>
          </a:p>
        </p:txBody>
      </p:sp>
      <p:pic>
        <p:nvPicPr>
          <p:cNvPr id="8" name="Bildobjekt 7" descr="Boll.png"/>
          <p:cNvPicPr>
            <a:picLocks noChangeAspect="1"/>
          </p:cNvPicPr>
          <p:nvPr/>
        </p:nvPicPr>
        <p:blipFill>
          <a:blip r:embed="rId4" cstate="print"/>
          <a:stretch>
            <a:fillRect/>
          </a:stretch>
        </p:blipFill>
        <p:spPr>
          <a:xfrm>
            <a:off x="1000100" y="4000504"/>
            <a:ext cx="60955" cy="85337"/>
          </a:xfrm>
          <a:prstGeom prst="rect">
            <a:avLst/>
          </a:prstGeom>
        </p:spPr>
      </p:pic>
      <p:sp>
        <p:nvSpPr>
          <p:cNvPr id="9" name="textruta 36"/>
          <p:cNvSpPr txBox="1"/>
          <p:nvPr/>
        </p:nvSpPr>
        <p:spPr>
          <a:xfrm>
            <a:off x="3786182" y="4214818"/>
            <a:ext cx="30970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A</a:t>
            </a:r>
          </a:p>
        </p:txBody>
      </p:sp>
      <p:sp>
        <p:nvSpPr>
          <p:cNvPr id="10" name="Multiplicera 9"/>
          <p:cNvSpPr/>
          <p:nvPr/>
        </p:nvSpPr>
        <p:spPr>
          <a:xfrm flipV="1">
            <a:off x="364330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1" name="Multiplicera 10"/>
          <p:cNvSpPr/>
          <p:nvPr/>
        </p:nvSpPr>
        <p:spPr>
          <a:xfrm flipV="1">
            <a:off x="2143108" y="25717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2" name="Multiplicera 11"/>
          <p:cNvSpPr/>
          <p:nvPr/>
        </p:nvSpPr>
        <p:spPr>
          <a:xfrm flipV="1">
            <a:off x="1214414" y="400050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3" name="textruta 42"/>
          <p:cNvSpPr txBox="1"/>
          <p:nvPr/>
        </p:nvSpPr>
        <p:spPr>
          <a:xfrm>
            <a:off x="1357290" y="4143380"/>
            <a:ext cx="28405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E</a:t>
            </a:r>
          </a:p>
        </p:txBody>
      </p:sp>
      <p:sp>
        <p:nvSpPr>
          <p:cNvPr id="14" name="textruta 37"/>
          <p:cNvSpPr txBox="1"/>
          <p:nvPr/>
        </p:nvSpPr>
        <p:spPr>
          <a:xfrm>
            <a:off x="2357422" y="2643182"/>
            <a:ext cx="30008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B</a:t>
            </a:r>
          </a:p>
        </p:txBody>
      </p:sp>
      <p:sp>
        <p:nvSpPr>
          <p:cNvPr id="15" name="Frihandsfigur 14"/>
          <p:cNvSpPr/>
          <p:nvPr/>
        </p:nvSpPr>
        <p:spPr>
          <a:xfrm>
            <a:off x="1468192" y="4116946"/>
            <a:ext cx="1236371" cy="167426"/>
          </a:xfrm>
          <a:custGeom>
            <a:avLst/>
            <a:gdLst>
              <a:gd name="connsiteX0" fmla="*/ 0 w 1236371"/>
              <a:gd name="connsiteY0" fmla="*/ 81567 h 167426"/>
              <a:gd name="connsiteX1" fmla="*/ 218940 w 1236371"/>
              <a:gd name="connsiteY1" fmla="*/ 17172 h 167426"/>
              <a:gd name="connsiteX2" fmla="*/ 270456 w 1236371"/>
              <a:gd name="connsiteY2" fmla="*/ 81567 h 167426"/>
              <a:gd name="connsiteX3" fmla="*/ 579549 w 1236371"/>
              <a:gd name="connsiteY3" fmla="*/ 55809 h 167426"/>
              <a:gd name="connsiteX4" fmla="*/ 656822 w 1236371"/>
              <a:gd name="connsiteY4" fmla="*/ 158840 h 167426"/>
              <a:gd name="connsiteX5" fmla="*/ 991673 w 1236371"/>
              <a:gd name="connsiteY5" fmla="*/ 4293 h 167426"/>
              <a:gd name="connsiteX6" fmla="*/ 1094704 w 1236371"/>
              <a:gd name="connsiteY6" fmla="*/ 133082 h 167426"/>
              <a:gd name="connsiteX7" fmla="*/ 1236371 w 1236371"/>
              <a:gd name="connsiteY7" fmla="*/ 30051 h 167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6371" h="167426">
                <a:moveTo>
                  <a:pt x="0" y="81567"/>
                </a:moveTo>
                <a:cubicBezTo>
                  <a:pt x="86932" y="49369"/>
                  <a:pt x="173864" y="17172"/>
                  <a:pt x="218940" y="17172"/>
                </a:cubicBezTo>
                <a:cubicBezTo>
                  <a:pt x="264016" y="17172"/>
                  <a:pt x="210354" y="75127"/>
                  <a:pt x="270456" y="81567"/>
                </a:cubicBezTo>
                <a:cubicBezTo>
                  <a:pt x="330558" y="88007"/>
                  <a:pt x="515155" y="42930"/>
                  <a:pt x="579549" y="55809"/>
                </a:cubicBezTo>
                <a:cubicBezTo>
                  <a:pt x="643943" y="68688"/>
                  <a:pt x="588135" y="167426"/>
                  <a:pt x="656822" y="158840"/>
                </a:cubicBezTo>
                <a:cubicBezTo>
                  <a:pt x="725509" y="150254"/>
                  <a:pt x="918693" y="8586"/>
                  <a:pt x="991673" y="4293"/>
                </a:cubicBezTo>
                <a:cubicBezTo>
                  <a:pt x="1064653" y="0"/>
                  <a:pt x="1053921" y="128789"/>
                  <a:pt x="1094704" y="133082"/>
                </a:cubicBezTo>
                <a:cubicBezTo>
                  <a:pt x="1135487" y="137375"/>
                  <a:pt x="1185929" y="83713"/>
                  <a:pt x="1236371" y="30051"/>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16" name="Rak pil 15"/>
          <p:cNvCxnSpPr/>
          <p:nvPr/>
        </p:nvCxnSpPr>
        <p:spPr>
          <a:xfrm rot="16200000" flipH="1">
            <a:off x="2214546" y="3071810"/>
            <a:ext cx="214314"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7" name="Rak pil 16"/>
          <p:cNvCxnSpPr/>
          <p:nvPr/>
        </p:nvCxnSpPr>
        <p:spPr>
          <a:xfrm rot="5400000" flipH="1" flipV="1">
            <a:off x="3428992" y="3500438"/>
            <a:ext cx="1214446"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8" name="Ned 17"/>
          <p:cNvSpPr/>
          <p:nvPr/>
        </p:nvSpPr>
        <p:spPr>
          <a:xfrm rot="8165346">
            <a:off x="3714744" y="2285992"/>
            <a:ext cx="357190" cy="5000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19" name="Rak 18"/>
          <p:cNvCxnSpPr/>
          <p:nvPr/>
        </p:nvCxnSpPr>
        <p:spPr>
          <a:xfrm rot="16200000" flipV="1">
            <a:off x="2500298" y="3929066"/>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0" name="Rak 19"/>
          <p:cNvCxnSpPr/>
          <p:nvPr/>
        </p:nvCxnSpPr>
        <p:spPr>
          <a:xfrm rot="16200000" flipV="1">
            <a:off x="2428860" y="3643314"/>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1" name="Rak 20"/>
          <p:cNvCxnSpPr/>
          <p:nvPr/>
        </p:nvCxnSpPr>
        <p:spPr>
          <a:xfrm rot="16200000" flipV="1">
            <a:off x="2285984" y="3357563"/>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2" name="Rak 21"/>
          <p:cNvCxnSpPr/>
          <p:nvPr/>
        </p:nvCxnSpPr>
        <p:spPr>
          <a:xfrm rot="10800000" flipV="1">
            <a:off x="2428860" y="2928933"/>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23" name="Rak 22"/>
          <p:cNvCxnSpPr/>
          <p:nvPr/>
        </p:nvCxnSpPr>
        <p:spPr>
          <a:xfrm rot="10800000" flipV="1">
            <a:off x="2786050" y="2928934"/>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24" name="Rak 23"/>
          <p:cNvCxnSpPr/>
          <p:nvPr/>
        </p:nvCxnSpPr>
        <p:spPr>
          <a:xfrm rot="10800000" flipV="1">
            <a:off x="3143240" y="2928934"/>
            <a:ext cx="285752" cy="1"/>
          </a:xfrm>
          <a:prstGeom prst="line">
            <a:avLst/>
          </a:prstGeom>
        </p:spPr>
        <p:style>
          <a:lnRef idx="1">
            <a:schemeClr val="dk1"/>
          </a:lnRef>
          <a:fillRef idx="0">
            <a:schemeClr val="dk1"/>
          </a:fillRef>
          <a:effectRef idx="0">
            <a:schemeClr val="dk1"/>
          </a:effectRef>
          <a:fontRef idx="minor">
            <a:schemeClr val="tx1"/>
          </a:fontRef>
        </p:style>
      </p:cxnSp>
      <p:cxnSp>
        <p:nvCxnSpPr>
          <p:cNvPr id="25" name="Rak 24"/>
          <p:cNvCxnSpPr/>
          <p:nvPr/>
        </p:nvCxnSpPr>
        <p:spPr>
          <a:xfrm rot="10800000" flipV="1">
            <a:off x="3500430" y="2928934"/>
            <a:ext cx="285752" cy="1"/>
          </a:xfrm>
          <a:prstGeom prst="line">
            <a:avLst/>
          </a:prstGeom>
        </p:spPr>
        <p:style>
          <a:lnRef idx="1">
            <a:schemeClr val="dk1"/>
          </a:lnRef>
          <a:fillRef idx="0">
            <a:schemeClr val="dk1"/>
          </a:fillRef>
          <a:effectRef idx="0">
            <a:schemeClr val="dk1"/>
          </a:effectRef>
          <a:fontRef idx="minor">
            <a:schemeClr val="tx1"/>
          </a:fontRef>
        </p:style>
      </p:cxnSp>
      <p:pic>
        <p:nvPicPr>
          <p:cNvPr id="26" name="Bildobjekt 25" descr="Boll.png"/>
          <p:cNvPicPr>
            <a:picLocks noChangeAspect="1"/>
          </p:cNvPicPr>
          <p:nvPr/>
        </p:nvPicPr>
        <p:blipFill>
          <a:blip r:embed="rId4" cstate="print"/>
          <a:stretch>
            <a:fillRect/>
          </a:stretch>
        </p:blipFill>
        <p:spPr>
          <a:xfrm>
            <a:off x="1152500" y="3857628"/>
            <a:ext cx="60955" cy="85337"/>
          </a:xfrm>
          <a:prstGeom prst="rect">
            <a:avLst/>
          </a:prstGeom>
        </p:spPr>
      </p:pic>
      <p:pic>
        <p:nvPicPr>
          <p:cNvPr id="27" name="Bildobjekt 26" descr="Boll.png"/>
          <p:cNvPicPr>
            <a:picLocks noChangeAspect="1"/>
          </p:cNvPicPr>
          <p:nvPr/>
        </p:nvPicPr>
        <p:blipFill>
          <a:blip r:embed="rId4" cstate="print"/>
          <a:stretch>
            <a:fillRect/>
          </a:stretch>
        </p:blipFill>
        <p:spPr>
          <a:xfrm>
            <a:off x="1304900" y="3786190"/>
            <a:ext cx="60955" cy="85337"/>
          </a:xfrm>
          <a:prstGeom prst="rect">
            <a:avLst/>
          </a:prstGeom>
        </p:spPr>
      </p:pic>
      <p:pic>
        <p:nvPicPr>
          <p:cNvPr id="28" name="Bildobjekt 27" descr="Boll.png"/>
          <p:cNvPicPr>
            <a:picLocks noChangeAspect="1"/>
          </p:cNvPicPr>
          <p:nvPr/>
        </p:nvPicPr>
        <p:blipFill>
          <a:blip r:embed="rId4" cstate="print"/>
          <a:stretch>
            <a:fillRect/>
          </a:stretch>
        </p:blipFill>
        <p:spPr>
          <a:xfrm>
            <a:off x="1285852" y="3929066"/>
            <a:ext cx="60955" cy="85337"/>
          </a:xfrm>
          <a:prstGeom prst="rect">
            <a:avLst/>
          </a:prstGeom>
        </p:spPr>
      </p:pic>
      <p:pic>
        <p:nvPicPr>
          <p:cNvPr id="29" name="Bildobjekt 28" descr="Boll.png"/>
          <p:cNvPicPr>
            <a:picLocks noChangeAspect="1"/>
          </p:cNvPicPr>
          <p:nvPr/>
        </p:nvPicPr>
        <p:blipFill>
          <a:blip r:embed="rId4" cstate="print"/>
          <a:stretch>
            <a:fillRect/>
          </a:stretch>
        </p:blipFill>
        <p:spPr>
          <a:xfrm>
            <a:off x="1438252" y="4000504"/>
            <a:ext cx="60955" cy="85337"/>
          </a:xfrm>
          <a:prstGeom prst="rect">
            <a:avLst/>
          </a:prstGeom>
        </p:spPr>
      </p:pic>
      <p:pic>
        <p:nvPicPr>
          <p:cNvPr id="30" name="Bildobjekt 29" descr="Boll.png"/>
          <p:cNvPicPr>
            <a:picLocks noChangeAspect="1"/>
          </p:cNvPicPr>
          <p:nvPr/>
        </p:nvPicPr>
        <p:blipFill>
          <a:blip r:embed="rId4" cstate="print"/>
          <a:stretch>
            <a:fillRect/>
          </a:stretch>
        </p:blipFill>
        <p:spPr>
          <a:xfrm>
            <a:off x="1142976" y="4000504"/>
            <a:ext cx="60955" cy="85337"/>
          </a:xfrm>
          <a:prstGeom prst="rect">
            <a:avLst/>
          </a:prstGeom>
        </p:spPr>
      </p:pic>
      <p:sp>
        <p:nvSpPr>
          <p:cNvPr id="31" name="Multiplicera 30"/>
          <p:cNvSpPr/>
          <p:nvPr/>
        </p:nvSpPr>
        <p:spPr>
          <a:xfrm flipV="1">
            <a:off x="928662"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2" name="Multiplicera 31"/>
          <p:cNvSpPr/>
          <p:nvPr/>
        </p:nvSpPr>
        <p:spPr>
          <a:xfrm flipV="1">
            <a:off x="1000100"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3" name="Multiplicera 32"/>
          <p:cNvSpPr/>
          <p:nvPr/>
        </p:nvSpPr>
        <p:spPr>
          <a:xfrm flipV="1">
            <a:off x="1857356" y="26431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34" name="Multiplicera 33"/>
          <p:cNvSpPr/>
          <p:nvPr/>
        </p:nvSpPr>
        <p:spPr>
          <a:xfrm flipV="1">
            <a:off x="1643042" y="271462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cxnSp>
        <p:nvCxnSpPr>
          <p:cNvPr id="35" name="Rak 36"/>
          <p:cNvCxnSpPr/>
          <p:nvPr/>
        </p:nvCxnSpPr>
        <p:spPr>
          <a:xfrm rot="10800000">
            <a:off x="3500430" y="2857496"/>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36" name="Rak 37"/>
          <p:cNvCxnSpPr/>
          <p:nvPr/>
        </p:nvCxnSpPr>
        <p:spPr>
          <a:xfrm rot="10800000">
            <a:off x="3000364" y="2714620"/>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37" name="Rak 38"/>
          <p:cNvCxnSpPr/>
          <p:nvPr/>
        </p:nvCxnSpPr>
        <p:spPr>
          <a:xfrm rot="10800000">
            <a:off x="2500298" y="2643182"/>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38" name="Rak 39"/>
          <p:cNvCxnSpPr/>
          <p:nvPr/>
        </p:nvCxnSpPr>
        <p:spPr>
          <a:xfrm rot="10800000">
            <a:off x="1928794" y="2500306"/>
            <a:ext cx="357190" cy="71438"/>
          </a:xfrm>
          <a:prstGeom prst="line">
            <a:avLst/>
          </a:prstGeom>
        </p:spPr>
        <p:style>
          <a:lnRef idx="1">
            <a:schemeClr val="dk1"/>
          </a:lnRef>
          <a:fillRef idx="0">
            <a:schemeClr val="dk1"/>
          </a:fillRef>
          <a:effectRef idx="0">
            <a:schemeClr val="dk1"/>
          </a:effectRef>
          <a:fontRef idx="minor">
            <a:schemeClr val="tx1"/>
          </a:fontRef>
        </p:style>
      </p:cxnSp>
      <p:cxnSp>
        <p:nvCxnSpPr>
          <p:cNvPr id="39" name="Rak 40"/>
          <p:cNvCxnSpPr/>
          <p:nvPr/>
        </p:nvCxnSpPr>
        <p:spPr>
          <a:xfrm rot="10800000">
            <a:off x="1357290" y="2357430"/>
            <a:ext cx="357190" cy="71438"/>
          </a:xfrm>
          <a:prstGeom prst="line">
            <a:avLst/>
          </a:prstGeom>
        </p:spPr>
        <p:style>
          <a:lnRef idx="1">
            <a:schemeClr val="dk1"/>
          </a:lnRef>
          <a:fillRef idx="0">
            <a:schemeClr val="dk1"/>
          </a:fillRef>
          <a:effectRef idx="0">
            <a:schemeClr val="dk1"/>
          </a:effectRef>
          <a:fontRef idx="minor">
            <a:schemeClr val="tx1"/>
          </a:fontRef>
        </p:style>
      </p:cxnSp>
      <p:sp>
        <p:nvSpPr>
          <p:cNvPr id="40" name="Multiplicera 39"/>
          <p:cNvSpPr/>
          <p:nvPr/>
        </p:nvSpPr>
        <p:spPr>
          <a:xfrm flipV="1">
            <a:off x="3500430" y="45720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41" name="Multiplicera 40"/>
          <p:cNvSpPr/>
          <p:nvPr/>
        </p:nvSpPr>
        <p:spPr>
          <a:xfrm flipV="1">
            <a:off x="3571868"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42" name="Multiplicera 41"/>
          <p:cNvSpPr/>
          <p:nvPr/>
        </p:nvSpPr>
        <p:spPr>
          <a:xfrm flipV="1">
            <a:off x="1928794" y="121442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43" name="textruta 43"/>
          <p:cNvSpPr txBox="1"/>
          <p:nvPr/>
        </p:nvSpPr>
        <p:spPr>
          <a:xfrm>
            <a:off x="1928794" y="1500174"/>
            <a:ext cx="31451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D</a:t>
            </a:r>
          </a:p>
        </p:txBody>
      </p:sp>
      <p:cxnSp>
        <p:nvCxnSpPr>
          <p:cNvPr id="44" name="Rak pil 47"/>
          <p:cNvCxnSpPr/>
          <p:nvPr/>
        </p:nvCxnSpPr>
        <p:spPr>
          <a:xfrm rot="10800000" flipV="1">
            <a:off x="1000100" y="1428736"/>
            <a:ext cx="928694" cy="78581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5" name="Multiplicera 44"/>
          <p:cNvSpPr/>
          <p:nvPr/>
        </p:nvSpPr>
        <p:spPr>
          <a:xfrm flipV="1">
            <a:off x="1071538" y="107154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46" name="Multiplicera 45"/>
          <p:cNvSpPr/>
          <p:nvPr/>
        </p:nvSpPr>
        <p:spPr>
          <a:xfrm flipV="1">
            <a:off x="928662" y="100010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Tree>
    <p:extLst>
      <p:ext uri="{BB962C8B-B14F-4D97-AF65-F5344CB8AC3E}">
        <p14:creationId xmlns:p14="http://schemas.microsoft.com/office/powerpoint/2010/main" val="1550441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5" name="Rubrik 1"/>
          <p:cNvSpPr>
            <a:spLocks noGrp="1"/>
          </p:cNvSpPr>
          <p:nvPr>
            <p:ph type="title"/>
          </p:nvPr>
        </p:nvSpPr>
        <p:spPr>
          <a:xfrm>
            <a:off x="4733161" y="31735"/>
            <a:ext cx="3499660" cy="1325563"/>
          </a:xfrm>
        </p:spPr>
        <p:txBody>
          <a:bodyPr>
            <a:normAutofit/>
          </a:bodyPr>
          <a:lstStyle/>
          <a:p>
            <a:r>
              <a:rPr lang="sv-SE" sz="2800" dirty="0" smtClean="0">
                <a:solidFill>
                  <a:srgbClr val="990033"/>
                </a:solidFill>
                <a:latin typeface="Book Antiqua" panose="02040602050305030304" pitchFamily="18" charset="0"/>
              </a:rPr>
              <a:t>Övning; Balans</a:t>
            </a:r>
            <a:endParaRPr lang="sv-SE" sz="2800" dirty="0">
              <a:solidFill>
                <a:srgbClr val="990033"/>
              </a:solidFill>
            </a:endParaRPr>
          </a:p>
        </p:txBody>
      </p:sp>
      <p:pic>
        <p:nvPicPr>
          <p:cNvPr id="6" name="Bildobjekt 5"/>
          <p:cNvPicPr/>
          <p:nvPr/>
        </p:nvPicPr>
        <p:blipFill>
          <a:blip r:embed="rId3" cstate="print"/>
          <a:srcRect l="25695" t="8620" r="30082" b="28583"/>
          <a:stretch>
            <a:fillRect/>
          </a:stretch>
        </p:blipFill>
        <p:spPr bwMode="auto">
          <a:xfrm>
            <a:off x="285720" y="642918"/>
            <a:ext cx="4214842" cy="6000792"/>
          </a:xfrm>
          <a:prstGeom prst="rect">
            <a:avLst/>
          </a:prstGeom>
          <a:ln w="190500" cap="sq">
            <a:solidFill>
              <a:srgbClr val="000000"/>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5" y="1149670"/>
            <a:ext cx="4986078" cy="830997"/>
          </a:xfrm>
          <a:prstGeom prst="rect">
            <a:avLst/>
          </a:prstGeom>
          <a:noFill/>
        </p:spPr>
        <p:txBody>
          <a:bodyPr wrap="square" rtlCol="0">
            <a:spAutoFit/>
          </a:bodyPr>
          <a:lstStyle>
            <a:defPPr>
              <a:defRPr lang="sv-SE"/>
            </a:defPPr>
            <a:lvl1pPr>
              <a:defRPr sz="1600">
                <a:solidFill>
                  <a:srgbClr val="000000"/>
                </a:solidFill>
                <a:latin typeface="Book Antiqua" panose="02040602050305030304" pitchFamily="18" charset="0"/>
              </a:defRPr>
            </a:lvl1pPr>
          </a:lstStyle>
          <a:p>
            <a:r>
              <a:rPr lang="sv-SE" dirty="0"/>
              <a:t>1. Vem kan stå på ett ben längst?</a:t>
            </a:r>
          </a:p>
          <a:p>
            <a:r>
              <a:rPr lang="sv-SE" dirty="0"/>
              <a:t>Vem kan blunda och stå på ett ben längst? </a:t>
            </a:r>
          </a:p>
          <a:p>
            <a:r>
              <a:rPr lang="sv-SE" dirty="0"/>
              <a:t>Testa olika sätta att tävla på där vi testar vår balans.</a:t>
            </a:r>
          </a:p>
        </p:txBody>
      </p:sp>
      <p:sp>
        <p:nvSpPr>
          <p:cNvPr id="8" name="textruta 7"/>
          <p:cNvSpPr txBox="1"/>
          <p:nvPr/>
        </p:nvSpPr>
        <p:spPr>
          <a:xfrm>
            <a:off x="4714875" y="3786190"/>
            <a:ext cx="5243771" cy="1600438"/>
          </a:xfrm>
          <a:prstGeom prst="rect">
            <a:avLst/>
          </a:prstGeom>
          <a:noFill/>
        </p:spPr>
        <p:txBody>
          <a:bodyPr wrap="square" rtlCol="0">
            <a:spAutoFit/>
          </a:bodyPr>
          <a:lstStyle/>
          <a:p>
            <a:r>
              <a:rPr lang="sv-SE" sz="1600" dirty="0">
                <a:solidFill>
                  <a:srgbClr val="000000"/>
                </a:solidFill>
                <a:latin typeface="Book Antiqua" panose="02040602050305030304" pitchFamily="18" charset="0"/>
              </a:rPr>
              <a:t>2. Spelaren går på en utav de linjer som finns på golvet och för samtidigt bollen med </a:t>
            </a:r>
            <a:r>
              <a:rPr lang="sv-SE" sz="1600" dirty="0">
                <a:latin typeface="Book Antiqua" panose="02040602050305030304" pitchFamily="18" charset="0"/>
              </a:rPr>
              <a:t>sig för att sedan skjuta mot mål. Skulle detta bli för svårt så ta bort bollen och börja utan. Tanken är att detta skall leda till en övning där spelarna går på en bänk eller liknande.</a:t>
            </a:r>
          </a:p>
          <a:p>
            <a:pPr lvl="0"/>
            <a:endParaRPr lang="sv-SE" dirty="0">
              <a:solidFill>
                <a:srgbClr val="000000"/>
              </a:solidFill>
              <a:latin typeface="Book Antiqua" panose="02040602050305030304" pitchFamily="18" charset="0"/>
            </a:endParaRPr>
          </a:p>
        </p:txBody>
      </p:sp>
      <p:sp>
        <p:nvSpPr>
          <p:cNvPr id="9" name="Likbent triangel 8"/>
          <p:cNvSpPr/>
          <p:nvPr/>
        </p:nvSpPr>
        <p:spPr>
          <a:xfrm>
            <a:off x="3428992" y="3714752"/>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0" name="Ellips 9"/>
          <p:cNvSpPr/>
          <p:nvPr/>
        </p:nvSpPr>
        <p:spPr>
          <a:xfrm flipH="1">
            <a:off x="2857488" y="400050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Ellips 10"/>
          <p:cNvSpPr/>
          <p:nvPr/>
        </p:nvSpPr>
        <p:spPr>
          <a:xfrm flipH="1">
            <a:off x="3000364" y="4143380"/>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Ellips 11"/>
          <p:cNvSpPr/>
          <p:nvPr/>
        </p:nvSpPr>
        <p:spPr>
          <a:xfrm flipH="1">
            <a:off x="3143240" y="400050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Ellips 12"/>
          <p:cNvSpPr/>
          <p:nvPr/>
        </p:nvSpPr>
        <p:spPr>
          <a:xfrm flipH="1">
            <a:off x="3071802" y="4000504"/>
            <a:ext cx="45720" cy="71438"/>
          </a:xfrm>
          <a:prstGeom prst="ellipse">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Höger 13"/>
          <p:cNvSpPr/>
          <p:nvPr/>
        </p:nvSpPr>
        <p:spPr>
          <a:xfrm rot="5400000">
            <a:off x="2143108" y="5143512"/>
            <a:ext cx="428628" cy="285752"/>
          </a:xfrm>
          <a:prstGeom prst="rightArrow">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Likbent triangel 14"/>
          <p:cNvSpPr/>
          <p:nvPr/>
        </p:nvSpPr>
        <p:spPr>
          <a:xfrm>
            <a:off x="3428992" y="5214950"/>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6" name="Likbent triangel 15"/>
          <p:cNvSpPr/>
          <p:nvPr/>
        </p:nvSpPr>
        <p:spPr>
          <a:xfrm>
            <a:off x="2571736" y="4929198"/>
            <a:ext cx="142876" cy="142876"/>
          </a:xfrm>
          <a:prstGeom prst="triangle">
            <a:avLst/>
          </a:prstGeom>
          <a:solidFill>
            <a:srgbClr val="000000"/>
          </a:solidFill>
          <a:ln>
            <a:solidFill>
              <a:srgbClr val="0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sv-SE"/>
          </a:p>
        </p:txBody>
      </p:sp>
      <p:sp>
        <p:nvSpPr>
          <p:cNvPr id="17" name="Multiplicera 16"/>
          <p:cNvSpPr/>
          <p:nvPr/>
        </p:nvSpPr>
        <p:spPr>
          <a:xfrm flipV="1">
            <a:off x="3143240"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8" name="Multiplicera 17"/>
          <p:cNvSpPr/>
          <p:nvPr/>
        </p:nvSpPr>
        <p:spPr>
          <a:xfrm flipV="1">
            <a:off x="2714612"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Multiplicera 18"/>
          <p:cNvSpPr/>
          <p:nvPr/>
        </p:nvSpPr>
        <p:spPr>
          <a:xfrm flipV="1">
            <a:off x="2928926" y="364331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Frihandsfigur 19"/>
          <p:cNvSpPr/>
          <p:nvPr/>
        </p:nvSpPr>
        <p:spPr>
          <a:xfrm>
            <a:off x="2318197" y="3979572"/>
            <a:ext cx="1332963" cy="1603419"/>
          </a:xfrm>
          <a:custGeom>
            <a:avLst/>
            <a:gdLst>
              <a:gd name="connsiteX0" fmla="*/ 1120462 w 1332963"/>
              <a:gd name="connsiteY0" fmla="*/ 0 h 1603419"/>
              <a:gd name="connsiteX1" fmla="*/ 1107583 w 1332963"/>
              <a:gd name="connsiteY1" fmla="*/ 231820 h 1603419"/>
              <a:gd name="connsiteX2" fmla="*/ 1133341 w 1332963"/>
              <a:gd name="connsiteY2" fmla="*/ 450760 h 1603419"/>
              <a:gd name="connsiteX3" fmla="*/ 1107583 w 1332963"/>
              <a:gd name="connsiteY3" fmla="*/ 798490 h 1603419"/>
              <a:gd name="connsiteX4" fmla="*/ 1184857 w 1332963"/>
              <a:gd name="connsiteY4" fmla="*/ 1133341 h 1603419"/>
              <a:gd name="connsiteX5" fmla="*/ 1326524 w 1332963"/>
              <a:gd name="connsiteY5" fmla="*/ 1339403 h 1603419"/>
              <a:gd name="connsiteX6" fmla="*/ 1223493 w 1332963"/>
              <a:gd name="connsiteY6" fmla="*/ 1584101 h 1603419"/>
              <a:gd name="connsiteX7" fmla="*/ 1017431 w 1332963"/>
              <a:gd name="connsiteY7" fmla="*/ 1455313 h 1603419"/>
              <a:gd name="connsiteX8" fmla="*/ 978795 w 1332963"/>
              <a:gd name="connsiteY8" fmla="*/ 1236372 h 1603419"/>
              <a:gd name="connsiteX9" fmla="*/ 759854 w 1332963"/>
              <a:gd name="connsiteY9" fmla="*/ 1249251 h 1603419"/>
              <a:gd name="connsiteX10" fmla="*/ 721217 w 1332963"/>
              <a:gd name="connsiteY10" fmla="*/ 1017431 h 1603419"/>
              <a:gd name="connsiteX11" fmla="*/ 515155 w 1332963"/>
              <a:gd name="connsiteY11" fmla="*/ 1004552 h 1603419"/>
              <a:gd name="connsiteX12" fmla="*/ 334851 w 1332963"/>
              <a:gd name="connsiteY12" fmla="*/ 850005 h 1603419"/>
              <a:gd name="connsiteX13" fmla="*/ 51516 w 1332963"/>
              <a:gd name="connsiteY13" fmla="*/ 1017431 h 1603419"/>
              <a:gd name="connsiteX14" fmla="*/ 25758 w 1332963"/>
              <a:gd name="connsiteY14" fmla="*/ 1043189 h 16034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32963" h="1603419">
                <a:moveTo>
                  <a:pt x="1120462" y="0"/>
                </a:moveTo>
                <a:cubicBezTo>
                  <a:pt x="1112949" y="78346"/>
                  <a:pt x="1105437" y="156693"/>
                  <a:pt x="1107583" y="231820"/>
                </a:cubicBezTo>
                <a:cubicBezTo>
                  <a:pt x="1109730" y="306947"/>
                  <a:pt x="1133341" y="356315"/>
                  <a:pt x="1133341" y="450760"/>
                </a:cubicBezTo>
                <a:cubicBezTo>
                  <a:pt x="1133341" y="545205"/>
                  <a:pt x="1098997" y="684727"/>
                  <a:pt x="1107583" y="798490"/>
                </a:cubicBezTo>
                <a:cubicBezTo>
                  <a:pt x="1116169" y="912254"/>
                  <a:pt x="1148367" y="1043189"/>
                  <a:pt x="1184857" y="1133341"/>
                </a:cubicBezTo>
                <a:cubicBezTo>
                  <a:pt x="1221347" y="1223493"/>
                  <a:pt x="1320085" y="1264276"/>
                  <a:pt x="1326524" y="1339403"/>
                </a:cubicBezTo>
                <a:cubicBezTo>
                  <a:pt x="1332963" y="1414530"/>
                  <a:pt x="1275008" y="1564783"/>
                  <a:pt x="1223493" y="1584101"/>
                </a:cubicBezTo>
                <a:cubicBezTo>
                  <a:pt x="1171978" y="1603419"/>
                  <a:pt x="1058214" y="1513268"/>
                  <a:pt x="1017431" y="1455313"/>
                </a:cubicBezTo>
                <a:cubicBezTo>
                  <a:pt x="976648" y="1397358"/>
                  <a:pt x="1021724" y="1270716"/>
                  <a:pt x="978795" y="1236372"/>
                </a:cubicBezTo>
                <a:cubicBezTo>
                  <a:pt x="935866" y="1202028"/>
                  <a:pt x="802784" y="1285741"/>
                  <a:pt x="759854" y="1249251"/>
                </a:cubicBezTo>
                <a:cubicBezTo>
                  <a:pt x="716924" y="1212761"/>
                  <a:pt x="762000" y="1058214"/>
                  <a:pt x="721217" y="1017431"/>
                </a:cubicBezTo>
                <a:cubicBezTo>
                  <a:pt x="680434" y="976648"/>
                  <a:pt x="579549" y="1032456"/>
                  <a:pt x="515155" y="1004552"/>
                </a:cubicBezTo>
                <a:cubicBezTo>
                  <a:pt x="450761" y="976648"/>
                  <a:pt x="412124" y="847859"/>
                  <a:pt x="334851" y="850005"/>
                </a:cubicBezTo>
                <a:cubicBezTo>
                  <a:pt x="257578" y="852151"/>
                  <a:pt x="103032" y="985234"/>
                  <a:pt x="51516" y="1017431"/>
                </a:cubicBezTo>
                <a:cubicBezTo>
                  <a:pt x="0" y="1049628"/>
                  <a:pt x="12879" y="1046408"/>
                  <a:pt x="25758" y="1043189"/>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Tree>
    <p:extLst>
      <p:ext uri="{BB962C8B-B14F-4D97-AF65-F5344CB8AC3E}">
        <p14:creationId xmlns:p14="http://schemas.microsoft.com/office/powerpoint/2010/main" val="424990050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5" y="178195"/>
            <a:ext cx="5866039" cy="1325563"/>
          </a:xfrm>
        </p:spPr>
        <p:txBody>
          <a:bodyPr>
            <a:normAutofit/>
          </a:bodyPr>
          <a:lstStyle/>
          <a:p>
            <a:r>
              <a:rPr lang="sv-SE" sz="2800" dirty="0" smtClean="0">
                <a:solidFill>
                  <a:srgbClr val="990033"/>
                </a:solidFill>
                <a:latin typeface="Book Antiqua" panose="02040602050305030304" pitchFamily="18" charset="0"/>
              </a:rPr>
              <a:t>Syfte; Uppspel 2-2-1 Back med fart</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7" name="Bildobjekt 6" descr="Boll.png"/>
          <p:cNvPicPr>
            <a:picLocks noChangeAspect="1"/>
          </p:cNvPicPr>
          <p:nvPr/>
        </p:nvPicPr>
        <p:blipFill>
          <a:blip r:embed="rId4" cstate="print"/>
          <a:stretch>
            <a:fillRect/>
          </a:stretch>
        </p:blipFill>
        <p:spPr>
          <a:xfrm>
            <a:off x="3571868" y="4071942"/>
            <a:ext cx="60955" cy="85337"/>
          </a:xfrm>
          <a:prstGeom prst="rect">
            <a:avLst/>
          </a:prstGeom>
        </p:spPr>
      </p:pic>
      <p:sp>
        <p:nvSpPr>
          <p:cNvPr id="8" name="Multiplicera 7"/>
          <p:cNvSpPr/>
          <p:nvPr/>
        </p:nvSpPr>
        <p:spPr>
          <a:xfrm flipV="1">
            <a:off x="2428860" y="12858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9" name="textruta 8"/>
          <p:cNvSpPr txBox="1"/>
          <p:nvPr/>
        </p:nvSpPr>
        <p:spPr>
          <a:xfrm>
            <a:off x="3786182" y="4357694"/>
            <a:ext cx="309700" cy="338554"/>
          </a:xfrm>
          <a:prstGeom prst="rect">
            <a:avLst/>
          </a:prstGeom>
          <a:noFill/>
        </p:spPr>
        <p:txBody>
          <a:bodyPr wrap="none" rtlCol="0">
            <a:spAutoFit/>
          </a:bodyPr>
          <a:lstStyle/>
          <a:p>
            <a:r>
              <a:rPr lang="sv-SE" sz="1600" b="1" dirty="0"/>
              <a:t>A</a:t>
            </a:r>
          </a:p>
        </p:txBody>
      </p:sp>
      <p:sp>
        <p:nvSpPr>
          <p:cNvPr id="10" name="textruta 9"/>
          <p:cNvSpPr txBox="1"/>
          <p:nvPr/>
        </p:nvSpPr>
        <p:spPr>
          <a:xfrm>
            <a:off x="2357422" y="1643050"/>
            <a:ext cx="293670" cy="338554"/>
          </a:xfrm>
          <a:prstGeom prst="rect">
            <a:avLst/>
          </a:prstGeom>
          <a:noFill/>
        </p:spPr>
        <p:txBody>
          <a:bodyPr wrap="none" rtlCol="0">
            <a:spAutoFit/>
          </a:bodyPr>
          <a:lstStyle/>
          <a:p>
            <a:r>
              <a:rPr lang="sv-SE" sz="1600" b="1" dirty="0"/>
              <a:t>C</a:t>
            </a:r>
          </a:p>
        </p:txBody>
      </p:sp>
      <p:sp>
        <p:nvSpPr>
          <p:cNvPr id="11" name="Multiplicera 10"/>
          <p:cNvSpPr/>
          <p:nvPr/>
        </p:nvSpPr>
        <p:spPr>
          <a:xfrm flipV="1">
            <a:off x="364330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2" name="Multiplicera 11"/>
          <p:cNvSpPr/>
          <p:nvPr/>
        </p:nvSpPr>
        <p:spPr>
          <a:xfrm flipV="1">
            <a:off x="571472" y="22145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4214810"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785786"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textruta 14"/>
          <p:cNvSpPr txBox="1"/>
          <p:nvPr/>
        </p:nvSpPr>
        <p:spPr>
          <a:xfrm>
            <a:off x="930362" y="4000504"/>
            <a:ext cx="284052" cy="338554"/>
          </a:xfrm>
          <a:prstGeom prst="rect">
            <a:avLst/>
          </a:prstGeom>
          <a:noFill/>
        </p:spPr>
        <p:txBody>
          <a:bodyPr wrap="none" rtlCol="0">
            <a:spAutoFit/>
          </a:bodyPr>
          <a:lstStyle/>
          <a:p>
            <a:r>
              <a:rPr lang="sv-SE" sz="1600" b="1" dirty="0"/>
              <a:t>E</a:t>
            </a:r>
          </a:p>
        </p:txBody>
      </p:sp>
      <p:sp>
        <p:nvSpPr>
          <p:cNvPr id="16" name="textruta 15"/>
          <p:cNvSpPr txBox="1"/>
          <p:nvPr/>
        </p:nvSpPr>
        <p:spPr>
          <a:xfrm>
            <a:off x="714348" y="2428868"/>
            <a:ext cx="314510" cy="338554"/>
          </a:xfrm>
          <a:prstGeom prst="rect">
            <a:avLst/>
          </a:prstGeom>
          <a:noFill/>
        </p:spPr>
        <p:txBody>
          <a:bodyPr wrap="none" rtlCol="0">
            <a:spAutoFit/>
          </a:bodyPr>
          <a:lstStyle/>
          <a:p>
            <a:r>
              <a:rPr lang="sv-SE" sz="1600" b="1" dirty="0"/>
              <a:t>D</a:t>
            </a:r>
          </a:p>
        </p:txBody>
      </p:sp>
      <p:sp>
        <p:nvSpPr>
          <p:cNvPr id="17" name="textruta 16"/>
          <p:cNvSpPr txBox="1"/>
          <p:nvPr/>
        </p:nvSpPr>
        <p:spPr>
          <a:xfrm>
            <a:off x="3929058" y="2857496"/>
            <a:ext cx="300082" cy="338554"/>
          </a:xfrm>
          <a:prstGeom prst="rect">
            <a:avLst/>
          </a:prstGeom>
          <a:noFill/>
        </p:spPr>
        <p:txBody>
          <a:bodyPr wrap="none" rtlCol="0">
            <a:spAutoFit/>
          </a:bodyPr>
          <a:lstStyle/>
          <a:p>
            <a:r>
              <a:rPr lang="sv-SE" sz="1600" b="1" dirty="0"/>
              <a:t>B</a:t>
            </a:r>
          </a:p>
        </p:txBody>
      </p:sp>
      <p:cxnSp>
        <p:nvCxnSpPr>
          <p:cNvPr id="18" name="Rak pil 39"/>
          <p:cNvCxnSpPr/>
          <p:nvPr/>
        </p:nvCxnSpPr>
        <p:spPr>
          <a:xfrm>
            <a:off x="785786" y="2428868"/>
            <a:ext cx="1571636"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9" name="textruta 18"/>
          <p:cNvSpPr txBox="1"/>
          <p:nvPr/>
        </p:nvSpPr>
        <p:spPr>
          <a:xfrm>
            <a:off x="4786313" y="1469102"/>
            <a:ext cx="5009469" cy="1569660"/>
          </a:xfrm>
          <a:prstGeom prst="rect">
            <a:avLst/>
          </a:prstGeom>
          <a:noFill/>
        </p:spPr>
        <p:txBody>
          <a:bodyPr wrap="square" rtlCol="0">
            <a:spAutoFit/>
          </a:bodyPr>
          <a:lstStyle/>
          <a:p>
            <a:r>
              <a:rPr lang="sv-SE" sz="1600" dirty="0">
                <a:latin typeface="Book Antiqua" panose="02040602050305030304" pitchFamily="18" charset="0"/>
                <a:cs typeface="Times New Roman" pitchFamily="18" charset="0"/>
              </a:rPr>
              <a:t>D löper in i mitten och stannar till. När A ser D  röra sig sätter han/hon fart med bollen in centralt och passar D som möter bollen och skarvar ut den till E. </a:t>
            </a:r>
          </a:p>
          <a:p>
            <a:r>
              <a:rPr lang="sv-SE" sz="1600" dirty="0">
                <a:latin typeface="Book Antiqua" panose="02040602050305030304" pitchFamily="18" charset="0"/>
                <a:cs typeface="Times New Roman" pitchFamily="18" charset="0"/>
              </a:rPr>
              <a:t>E går på avslut med C framför mål. A vrider över till andra kanten och B eller D faller hem och blir </a:t>
            </a:r>
            <a:r>
              <a:rPr lang="sv-SE" sz="1600" dirty="0" smtClean="0">
                <a:latin typeface="Book Antiqua" panose="02040602050305030304" pitchFamily="18" charset="0"/>
                <a:cs typeface="Times New Roman" pitchFamily="18" charset="0"/>
              </a:rPr>
              <a:t>back</a:t>
            </a:r>
            <a:r>
              <a:rPr lang="sv-SE" sz="1600" dirty="0">
                <a:latin typeface="Book Antiqua" panose="02040602050305030304" pitchFamily="18" charset="0"/>
                <a:cs typeface="Times New Roman" pitchFamily="18" charset="0"/>
              </a:rPr>
              <a:t>, den andra fyller på i anfallet.</a:t>
            </a:r>
          </a:p>
        </p:txBody>
      </p:sp>
      <p:cxnSp>
        <p:nvCxnSpPr>
          <p:cNvPr id="20" name="Rak pil 43"/>
          <p:cNvCxnSpPr/>
          <p:nvPr/>
        </p:nvCxnSpPr>
        <p:spPr>
          <a:xfrm rot="5400000">
            <a:off x="2357422" y="2786058"/>
            <a:ext cx="28575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1" name="Frihandsfigur 20"/>
          <p:cNvSpPr/>
          <p:nvPr/>
        </p:nvSpPr>
        <p:spPr>
          <a:xfrm>
            <a:off x="2923504" y="4091189"/>
            <a:ext cx="669702" cy="236112"/>
          </a:xfrm>
          <a:custGeom>
            <a:avLst/>
            <a:gdLst>
              <a:gd name="connsiteX0" fmla="*/ 669702 w 669702"/>
              <a:gd name="connsiteY0" fmla="*/ 236112 h 236112"/>
              <a:gd name="connsiteX1" fmla="*/ 631065 w 669702"/>
              <a:gd name="connsiteY1" fmla="*/ 197476 h 236112"/>
              <a:gd name="connsiteX2" fmla="*/ 450761 w 669702"/>
              <a:gd name="connsiteY2" fmla="*/ 4293 h 236112"/>
              <a:gd name="connsiteX3" fmla="*/ 321972 w 669702"/>
              <a:gd name="connsiteY3" fmla="*/ 223234 h 236112"/>
              <a:gd name="connsiteX4" fmla="*/ 64395 w 669702"/>
              <a:gd name="connsiteY4" fmla="*/ 42929 h 236112"/>
              <a:gd name="connsiteX5" fmla="*/ 0 w 669702"/>
              <a:gd name="connsiteY5" fmla="*/ 55808 h 236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9702" h="236112">
                <a:moveTo>
                  <a:pt x="669702" y="236112"/>
                </a:moveTo>
                <a:cubicBezTo>
                  <a:pt x="668628" y="235039"/>
                  <a:pt x="667555" y="236112"/>
                  <a:pt x="631065" y="197476"/>
                </a:cubicBezTo>
                <a:cubicBezTo>
                  <a:pt x="594575" y="158840"/>
                  <a:pt x="502276" y="0"/>
                  <a:pt x="450761" y="4293"/>
                </a:cubicBezTo>
                <a:cubicBezTo>
                  <a:pt x="399246" y="8586"/>
                  <a:pt x="386366" y="216795"/>
                  <a:pt x="321972" y="223234"/>
                </a:cubicBezTo>
                <a:cubicBezTo>
                  <a:pt x="257578" y="229673"/>
                  <a:pt x="118057" y="70833"/>
                  <a:pt x="64395" y="42929"/>
                </a:cubicBezTo>
                <a:cubicBezTo>
                  <a:pt x="10733" y="15025"/>
                  <a:pt x="5366" y="35416"/>
                  <a:pt x="0" y="55808"/>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2" name="Rak 48"/>
          <p:cNvCxnSpPr/>
          <p:nvPr/>
        </p:nvCxnSpPr>
        <p:spPr>
          <a:xfrm rot="16200000" flipV="1">
            <a:off x="2714612" y="385762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3" name="Rak 49"/>
          <p:cNvCxnSpPr/>
          <p:nvPr/>
        </p:nvCxnSpPr>
        <p:spPr>
          <a:xfrm rot="16200000" flipV="1">
            <a:off x="2571736" y="350043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4" name="Rak 51"/>
          <p:cNvCxnSpPr/>
          <p:nvPr/>
        </p:nvCxnSpPr>
        <p:spPr>
          <a:xfrm rot="16200000" flipV="1">
            <a:off x="2428860" y="314324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25" name="Rak 53"/>
          <p:cNvCxnSpPr/>
          <p:nvPr/>
        </p:nvCxnSpPr>
        <p:spPr>
          <a:xfrm rot="10800000">
            <a:off x="2071670" y="3000372"/>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26" name="Rak 57"/>
          <p:cNvCxnSpPr/>
          <p:nvPr/>
        </p:nvCxnSpPr>
        <p:spPr>
          <a:xfrm rot="10800000">
            <a:off x="1571604" y="3000372"/>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27" name="Rak 58"/>
          <p:cNvCxnSpPr/>
          <p:nvPr/>
        </p:nvCxnSpPr>
        <p:spPr>
          <a:xfrm rot="10800000">
            <a:off x="1071538" y="3000372"/>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28" name="Rak 59"/>
          <p:cNvCxnSpPr/>
          <p:nvPr/>
        </p:nvCxnSpPr>
        <p:spPr>
          <a:xfrm rot="10800000">
            <a:off x="714348" y="300037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29" name="Rak pil 63"/>
          <p:cNvCxnSpPr/>
          <p:nvPr/>
        </p:nvCxnSpPr>
        <p:spPr>
          <a:xfrm rot="16200000" flipV="1">
            <a:off x="214282" y="3357562"/>
            <a:ext cx="1000132"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94620553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572000" y="178195"/>
            <a:ext cx="5866039" cy="1325563"/>
          </a:xfrm>
        </p:spPr>
        <p:txBody>
          <a:bodyPr>
            <a:normAutofit/>
          </a:bodyPr>
          <a:lstStyle/>
          <a:p>
            <a:r>
              <a:rPr lang="sv-SE" sz="2800" dirty="0" smtClean="0">
                <a:solidFill>
                  <a:srgbClr val="990033"/>
                </a:solidFill>
                <a:latin typeface="Book Antiqua" panose="02040602050305030304" pitchFamily="18" charset="0"/>
              </a:rPr>
              <a:t>Syfte; Uppspel 2-2-1 Back med fart (del 1)</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7" name="Bildobjekt 6" descr="Boll.png"/>
          <p:cNvPicPr>
            <a:picLocks noChangeAspect="1"/>
          </p:cNvPicPr>
          <p:nvPr/>
        </p:nvPicPr>
        <p:blipFill>
          <a:blip r:embed="rId4" cstate="print"/>
          <a:stretch>
            <a:fillRect/>
          </a:stretch>
        </p:blipFill>
        <p:spPr>
          <a:xfrm>
            <a:off x="2786050" y="4286256"/>
            <a:ext cx="60955" cy="85337"/>
          </a:xfrm>
          <a:prstGeom prst="rect">
            <a:avLst/>
          </a:prstGeom>
        </p:spPr>
      </p:pic>
      <p:sp>
        <p:nvSpPr>
          <p:cNvPr id="8" name="textruta 7"/>
          <p:cNvSpPr txBox="1"/>
          <p:nvPr/>
        </p:nvSpPr>
        <p:spPr>
          <a:xfrm>
            <a:off x="3357554" y="4357694"/>
            <a:ext cx="309700" cy="338554"/>
          </a:xfrm>
          <a:prstGeom prst="rect">
            <a:avLst/>
          </a:prstGeom>
          <a:noFill/>
        </p:spPr>
        <p:txBody>
          <a:bodyPr wrap="none" rtlCol="0">
            <a:spAutoFit/>
          </a:bodyPr>
          <a:lstStyle/>
          <a:p>
            <a:r>
              <a:rPr lang="sv-SE" sz="1600" b="1" dirty="0"/>
              <a:t>A</a:t>
            </a:r>
          </a:p>
        </p:txBody>
      </p:sp>
      <p:sp>
        <p:nvSpPr>
          <p:cNvPr id="9" name="Multiplicera 8"/>
          <p:cNvSpPr/>
          <p:nvPr/>
        </p:nvSpPr>
        <p:spPr>
          <a:xfrm flipV="1">
            <a:off x="2857488" y="40719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Multiplicera 9"/>
          <p:cNvSpPr/>
          <p:nvPr/>
        </p:nvSpPr>
        <p:spPr>
          <a:xfrm flipV="1">
            <a:off x="785786"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textruta 10"/>
          <p:cNvSpPr txBox="1"/>
          <p:nvPr/>
        </p:nvSpPr>
        <p:spPr>
          <a:xfrm>
            <a:off x="930362" y="4000504"/>
            <a:ext cx="284052" cy="338554"/>
          </a:xfrm>
          <a:prstGeom prst="rect">
            <a:avLst/>
          </a:prstGeom>
          <a:noFill/>
        </p:spPr>
        <p:txBody>
          <a:bodyPr wrap="none" rtlCol="0">
            <a:spAutoFit/>
          </a:bodyPr>
          <a:lstStyle/>
          <a:p>
            <a:r>
              <a:rPr lang="sv-SE" sz="1600" b="1" dirty="0"/>
              <a:t>E</a:t>
            </a:r>
          </a:p>
        </p:txBody>
      </p:sp>
      <p:sp>
        <p:nvSpPr>
          <p:cNvPr id="12" name="textruta 11"/>
          <p:cNvSpPr txBox="1"/>
          <p:nvPr/>
        </p:nvSpPr>
        <p:spPr>
          <a:xfrm>
            <a:off x="4786313" y="1529497"/>
            <a:ext cx="4854075" cy="1323439"/>
          </a:xfrm>
          <a:prstGeom prst="rect">
            <a:avLst/>
          </a:prstGeom>
          <a:noFill/>
        </p:spPr>
        <p:txBody>
          <a:bodyPr wrap="square" rtlCol="0">
            <a:spAutoFit/>
          </a:bodyPr>
          <a:lstStyle/>
          <a:p>
            <a:r>
              <a:rPr lang="sv-SE" sz="1600" dirty="0">
                <a:latin typeface="Book Antiqua" panose="02040602050305030304" pitchFamily="18" charset="0"/>
                <a:cs typeface="Times New Roman" pitchFamily="18" charset="0"/>
              </a:rPr>
              <a:t>I detta exemplet så har vi två stillastående spelare för att passningarna </a:t>
            </a:r>
            <a:r>
              <a:rPr lang="sv-SE" sz="1600" dirty="0" smtClean="0">
                <a:latin typeface="Book Antiqua" panose="02040602050305030304" pitchFamily="18" charset="0"/>
                <a:cs typeface="Times New Roman" pitchFamily="18" charset="0"/>
              </a:rPr>
              <a:t>ska </a:t>
            </a:r>
            <a:r>
              <a:rPr lang="sv-SE" sz="1600" dirty="0">
                <a:latin typeface="Book Antiqua" panose="02040602050305030304" pitchFamily="18" charset="0"/>
                <a:cs typeface="Times New Roman" pitchFamily="18" charset="0"/>
              </a:rPr>
              <a:t>bli </a:t>
            </a:r>
            <a:r>
              <a:rPr lang="sv-SE" sz="1600" dirty="0" smtClean="0">
                <a:latin typeface="Book Antiqua" panose="02040602050305030304" pitchFamily="18" charset="0"/>
                <a:cs typeface="Times New Roman" pitchFamily="18" charset="0"/>
              </a:rPr>
              <a:t>lättare. </a:t>
            </a:r>
            <a:r>
              <a:rPr lang="sv-SE" sz="1600" dirty="0">
                <a:latin typeface="Book Antiqua" panose="02040602050305030304" pitchFamily="18" charset="0"/>
                <a:cs typeface="Times New Roman" pitchFamily="18" charset="0"/>
              </a:rPr>
              <a:t>I löpningen från E är det viktig med tajming. Genom att ”säkra” passningarna så blir det lättare. E skjuter när han får bollen.</a:t>
            </a:r>
          </a:p>
        </p:txBody>
      </p:sp>
      <p:cxnSp>
        <p:nvCxnSpPr>
          <p:cNvPr id="13" name="Rak 21"/>
          <p:cNvCxnSpPr/>
          <p:nvPr/>
        </p:nvCxnSpPr>
        <p:spPr>
          <a:xfrm rot="16200000" flipV="1">
            <a:off x="2714612" y="385762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14" name="Rak 22"/>
          <p:cNvCxnSpPr/>
          <p:nvPr/>
        </p:nvCxnSpPr>
        <p:spPr>
          <a:xfrm rot="16200000" flipV="1">
            <a:off x="2571736" y="350043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15" name="Rak 23"/>
          <p:cNvCxnSpPr/>
          <p:nvPr/>
        </p:nvCxnSpPr>
        <p:spPr>
          <a:xfrm rot="16200000" flipV="1">
            <a:off x="2428860" y="314324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16" name="Rak 24"/>
          <p:cNvCxnSpPr/>
          <p:nvPr/>
        </p:nvCxnSpPr>
        <p:spPr>
          <a:xfrm rot="10800000">
            <a:off x="2071670" y="3000372"/>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17" name="Rak 25"/>
          <p:cNvCxnSpPr/>
          <p:nvPr/>
        </p:nvCxnSpPr>
        <p:spPr>
          <a:xfrm rot="10800000">
            <a:off x="1571604" y="3000372"/>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18" name="Rak 26"/>
          <p:cNvCxnSpPr/>
          <p:nvPr/>
        </p:nvCxnSpPr>
        <p:spPr>
          <a:xfrm rot="10800000">
            <a:off x="1071538" y="3000372"/>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19" name="Rak 27"/>
          <p:cNvCxnSpPr/>
          <p:nvPr/>
        </p:nvCxnSpPr>
        <p:spPr>
          <a:xfrm rot="10800000">
            <a:off x="714348" y="300037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20" name="Rak pil 28"/>
          <p:cNvCxnSpPr/>
          <p:nvPr/>
        </p:nvCxnSpPr>
        <p:spPr>
          <a:xfrm rot="16200000" flipV="1">
            <a:off x="214282" y="3357562"/>
            <a:ext cx="1000132"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1" name="Multiplicera 20"/>
          <p:cNvSpPr/>
          <p:nvPr/>
        </p:nvSpPr>
        <p:spPr>
          <a:xfrm flipV="1">
            <a:off x="3009888" y="42243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Multiplicera 21"/>
          <p:cNvSpPr/>
          <p:nvPr/>
        </p:nvSpPr>
        <p:spPr>
          <a:xfrm flipV="1">
            <a:off x="3162288" y="437674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3" name="Ned 31"/>
          <p:cNvSpPr/>
          <p:nvPr/>
        </p:nvSpPr>
        <p:spPr>
          <a:xfrm rot="13345192">
            <a:off x="681402" y="2343159"/>
            <a:ext cx="357190" cy="5000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785786"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5" name="Multiplicera 24"/>
          <p:cNvSpPr/>
          <p:nvPr/>
        </p:nvSpPr>
        <p:spPr>
          <a:xfrm flipV="1">
            <a:off x="714348"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26" name="Bildobjekt 25" descr="Boll.png"/>
          <p:cNvPicPr>
            <a:picLocks noChangeAspect="1"/>
          </p:cNvPicPr>
          <p:nvPr/>
        </p:nvPicPr>
        <p:blipFill>
          <a:blip r:embed="rId4" cstate="print"/>
          <a:stretch>
            <a:fillRect/>
          </a:stretch>
        </p:blipFill>
        <p:spPr>
          <a:xfrm>
            <a:off x="2938450" y="4438656"/>
            <a:ext cx="60955" cy="85337"/>
          </a:xfrm>
          <a:prstGeom prst="rect">
            <a:avLst/>
          </a:prstGeom>
        </p:spPr>
      </p:pic>
      <p:pic>
        <p:nvPicPr>
          <p:cNvPr id="27" name="Bildobjekt 26" descr="Boll.png"/>
          <p:cNvPicPr>
            <a:picLocks noChangeAspect="1"/>
          </p:cNvPicPr>
          <p:nvPr/>
        </p:nvPicPr>
        <p:blipFill>
          <a:blip r:embed="rId4" cstate="print"/>
          <a:stretch>
            <a:fillRect/>
          </a:stretch>
        </p:blipFill>
        <p:spPr>
          <a:xfrm>
            <a:off x="2786050" y="4429132"/>
            <a:ext cx="60955" cy="85337"/>
          </a:xfrm>
          <a:prstGeom prst="rect">
            <a:avLst/>
          </a:prstGeom>
        </p:spPr>
      </p:pic>
      <p:pic>
        <p:nvPicPr>
          <p:cNvPr id="28" name="Bildobjekt 27" descr="Boll.png"/>
          <p:cNvPicPr>
            <a:picLocks noChangeAspect="1"/>
          </p:cNvPicPr>
          <p:nvPr/>
        </p:nvPicPr>
        <p:blipFill>
          <a:blip r:embed="rId4" cstate="print"/>
          <a:stretch>
            <a:fillRect/>
          </a:stretch>
        </p:blipFill>
        <p:spPr>
          <a:xfrm>
            <a:off x="2857488" y="4500570"/>
            <a:ext cx="60955" cy="85337"/>
          </a:xfrm>
          <a:prstGeom prst="rect">
            <a:avLst/>
          </a:prstGeom>
        </p:spPr>
      </p:pic>
      <p:pic>
        <p:nvPicPr>
          <p:cNvPr id="29" name="Bildobjekt 28" descr="Boll.png"/>
          <p:cNvPicPr>
            <a:picLocks noChangeAspect="1"/>
          </p:cNvPicPr>
          <p:nvPr/>
        </p:nvPicPr>
        <p:blipFill>
          <a:blip r:embed="rId4" cstate="print"/>
          <a:stretch>
            <a:fillRect/>
          </a:stretch>
        </p:blipFill>
        <p:spPr>
          <a:xfrm>
            <a:off x="3000364" y="4572008"/>
            <a:ext cx="60955" cy="85337"/>
          </a:xfrm>
          <a:prstGeom prst="rect">
            <a:avLst/>
          </a:prstGeom>
        </p:spPr>
      </p:pic>
      <p:sp>
        <p:nvSpPr>
          <p:cNvPr id="30" name="Multiplicera 29"/>
          <p:cNvSpPr/>
          <p:nvPr/>
        </p:nvSpPr>
        <p:spPr>
          <a:xfrm flipV="1">
            <a:off x="2428860" y="264318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1" name="textruta 30"/>
          <p:cNvSpPr txBox="1"/>
          <p:nvPr/>
        </p:nvSpPr>
        <p:spPr>
          <a:xfrm>
            <a:off x="2571736" y="2857496"/>
            <a:ext cx="314510" cy="338554"/>
          </a:xfrm>
          <a:prstGeom prst="rect">
            <a:avLst/>
          </a:prstGeom>
          <a:noFill/>
        </p:spPr>
        <p:txBody>
          <a:bodyPr wrap="none" rtlCol="0">
            <a:spAutoFit/>
          </a:bodyPr>
          <a:lstStyle/>
          <a:p>
            <a:r>
              <a:rPr lang="sv-SE" sz="1600" b="1" dirty="0"/>
              <a:t>D</a:t>
            </a:r>
          </a:p>
        </p:txBody>
      </p:sp>
      <p:sp>
        <p:nvSpPr>
          <p:cNvPr id="32" name="Multiplicera 31"/>
          <p:cNvSpPr/>
          <p:nvPr/>
        </p:nvSpPr>
        <p:spPr>
          <a:xfrm flipV="1">
            <a:off x="2643174" y="22145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Multiplicera 32"/>
          <p:cNvSpPr/>
          <p:nvPr/>
        </p:nvSpPr>
        <p:spPr>
          <a:xfrm flipV="1">
            <a:off x="2500298"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97713472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5" y="178195"/>
            <a:ext cx="5866039" cy="1325563"/>
          </a:xfrm>
        </p:spPr>
        <p:txBody>
          <a:bodyPr>
            <a:normAutofit/>
          </a:bodyPr>
          <a:lstStyle/>
          <a:p>
            <a:r>
              <a:rPr lang="sv-SE" sz="2800" dirty="0" smtClean="0">
                <a:solidFill>
                  <a:srgbClr val="990033"/>
                </a:solidFill>
                <a:latin typeface="Book Antiqua" panose="02040602050305030304" pitchFamily="18" charset="0"/>
              </a:rPr>
              <a:t>Syfte; Uppspel 2-2-1 Back med fart (del 2)</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Multiplicera 6"/>
          <p:cNvSpPr/>
          <p:nvPr/>
        </p:nvSpPr>
        <p:spPr>
          <a:xfrm flipV="1">
            <a:off x="785786" y="385762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8" name="textruta 7"/>
          <p:cNvSpPr txBox="1"/>
          <p:nvPr/>
        </p:nvSpPr>
        <p:spPr>
          <a:xfrm>
            <a:off x="930362" y="4000504"/>
            <a:ext cx="284052" cy="338554"/>
          </a:xfrm>
          <a:prstGeom prst="rect">
            <a:avLst/>
          </a:prstGeom>
          <a:noFill/>
        </p:spPr>
        <p:txBody>
          <a:bodyPr wrap="none" rtlCol="0">
            <a:spAutoFit/>
          </a:bodyPr>
          <a:lstStyle/>
          <a:p>
            <a:r>
              <a:rPr lang="sv-SE" sz="1600" b="1" dirty="0"/>
              <a:t>E</a:t>
            </a:r>
          </a:p>
        </p:txBody>
      </p:sp>
      <p:sp>
        <p:nvSpPr>
          <p:cNvPr id="9" name="textruta 8"/>
          <p:cNvSpPr txBox="1"/>
          <p:nvPr/>
        </p:nvSpPr>
        <p:spPr>
          <a:xfrm>
            <a:off x="4786314" y="1669309"/>
            <a:ext cx="4475252" cy="830997"/>
          </a:xfrm>
          <a:prstGeom prst="rect">
            <a:avLst/>
          </a:prstGeom>
          <a:noFill/>
        </p:spPr>
        <p:txBody>
          <a:bodyPr wrap="square" rtlCol="0">
            <a:spAutoFit/>
          </a:bodyPr>
          <a:lstStyle/>
          <a:p>
            <a:r>
              <a:rPr lang="sv-SE" sz="1600" dirty="0">
                <a:latin typeface="Book Antiqua" panose="02040602050305030304" pitchFamily="18" charset="0"/>
                <a:cs typeface="Times New Roman" pitchFamily="18" charset="0"/>
              </a:rPr>
              <a:t>Nästa steg blir att få spelarna att slå passningarna i rörelse. A tar sin ”riktiga” löpning medans D bara sätts i rörelse.</a:t>
            </a:r>
          </a:p>
        </p:txBody>
      </p:sp>
      <p:cxnSp>
        <p:nvCxnSpPr>
          <p:cNvPr id="10" name="Rak 13"/>
          <p:cNvCxnSpPr/>
          <p:nvPr/>
        </p:nvCxnSpPr>
        <p:spPr>
          <a:xfrm rot="16200000" flipV="1">
            <a:off x="2714612" y="385762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11" name="Rak 14"/>
          <p:cNvCxnSpPr/>
          <p:nvPr/>
        </p:nvCxnSpPr>
        <p:spPr>
          <a:xfrm rot="16200000" flipV="1">
            <a:off x="2571736" y="350043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12" name="Rak 15"/>
          <p:cNvCxnSpPr/>
          <p:nvPr/>
        </p:nvCxnSpPr>
        <p:spPr>
          <a:xfrm rot="16200000" flipV="1">
            <a:off x="2428860" y="3143248"/>
            <a:ext cx="214314" cy="71438"/>
          </a:xfrm>
          <a:prstGeom prst="line">
            <a:avLst/>
          </a:prstGeom>
        </p:spPr>
        <p:style>
          <a:lnRef idx="1">
            <a:schemeClr val="dk1"/>
          </a:lnRef>
          <a:fillRef idx="0">
            <a:schemeClr val="dk1"/>
          </a:fillRef>
          <a:effectRef idx="0">
            <a:schemeClr val="dk1"/>
          </a:effectRef>
          <a:fontRef idx="minor">
            <a:schemeClr val="tx1"/>
          </a:fontRef>
        </p:style>
      </p:cxnSp>
      <p:cxnSp>
        <p:nvCxnSpPr>
          <p:cNvPr id="13" name="Rak 16"/>
          <p:cNvCxnSpPr/>
          <p:nvPr/>
        </p:nvCxnSpPr>
        <p:spPr>
          <a:xfrm rot="10800000">
            <a:off x="2071670" y="3000372"/>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14" name="Rak 17"/>
          <p:cNvCxnSpPr/>
          <p:nvPr/>
        </p:nvCxnSpPr>
        <p:spPr>
          <a:xfrm rot="10800000">
            <a:off x="1571604" y="3000372"/>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15" name="Rak 18"/>
          <p:cNvCxnSpPr/>
          <p:nvPr/>
        </p:nvCxnSpPr>
        <p:spPr>
          <a:xfrm rot="10800000">
            <a:off x="1071538" y="3000372"/>
            <a:ext cx="357190" cy="0"/>
          </a:xfrm>
          <a:prstGeom prst="line">
            <a:avLst/>
          </a:prstGeom>
        </p:spPr>
        <p:style>
          <a:lnRef idx="1">
            <a:schemeClr val="dk1"/>
          </a:lnRef>
          <a:fillRef idx="0">
            <a:schemeClr val="dk1"/>
          </a:fillRef>
          <a:effectRef idx="0">
            <a:schemeClr val="dk1"/>
          </a:effectRef>
          <a:fontRef idx="minor">
            <a:schemeClr val="tx1"/>
          </a:fontRef>
        </p:style>
      </p:cxnSp>
      <p:cxnSp>
        <p:nvCxnSpPr>
          <p:cNvPr id="16" name="Rak 19"/>
          <p:cNvCxnSpPr/>
          <p:nvPr/>
        </p:nvCxnSpPr>
        <p:spPr>
          <a:xfrm rot="10800000">
            <a:off x="714348" y="3000372"/>
            <a:ext cx="214314" cy="0"/>
          </a:xfrm>
          <a:prstGeom prst="line">
            <a:avLst/>
          </a:prstGeom>
        </p:spPr>
        <p:style>
          <a:lnRef idx="1">
            <a:schemeClr val="dk1"/>
          </a:lnRef>
          <a:fillRef idx="0">
            <a:schemeClr val="dk1"/>
          </a:fillRef>
          <a:effectRef idx="0">
            <a:schemeClr val="dk1"/>
          </a:effectRef>
          <a:fontRef idx="minor">
            <a:schemeClr val="tx1"/>
          </a:fontRef>
        </p:style>
      </p:cxnSp>
      <p:cxnSp>
        <p:nvCxnSpPr>
          <p:cNvPr id="17" name="Rak pil 20"/>
          <p:cNvCxnSpPr/>
          <p:nvPr/>
        </p:nvCxnSpPr>
        <p:spPr>
          <a:xfrm rot="16200000" flipV="1">
            <a:off x="214282" y="3357562"/>
            <a:ext cx="1000132"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8" name="Ned 23"/>
          <p:cNvSpPr/>
          <p:nvPr/>
        </p:nvSpPr>
        <p:spPr>
          <a:xfrm rot="13345192">
            <a:off x="681402" y="2343159"/>
            <a:ext cx="357190" cy="5000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9" name="Multiplicera 18"/>
          <p:cNvSpPr/>
          <p:nvPr/>
        </p:nvSpPr>
        <p:spPr>
          <a:xfrm flipV="1">
            <a:off x="785786" y="435769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0" name="Multiplicera 19"/>
          <p:cNvSpPr/>
          <p:nvPr/>
        </p:nvSpPr>
        <p:spPr>
          <a:xfrm flipV="1">
            <a:off x="714348"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1" name="Multiplicera 20"/>
          <p:cNvSpPr/>
          <p:nvPr/>
        </p:nvSpPr>
        <p:spPr>
          <a:xfrm flipV="1">
            <a:off x="2428860" y="221455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2" name="textruta 21"/>
          <p:cNvSpPr txBox="1"/>
          <p:nvPr/>
        </p:nvSpPr>
        <p:spPr>
          <a:xfrm>
            <a:off x="2571736" y="2428868"/>
            <a:ext cx="314510" cy="338554"/>
          </a:xfrm>
          <a:prstGeom prst="rect">
            <a:avLst/>
          </a:prstGeom>
          <a:noFill/>
        </p:spPr>
        <p:txBody>
          <a:bodyPr wrap="none" rtlCol="0">
            <a:spAutoFit/>
          </a:bodyPr>
          <a:lstStyle/>
          <a:p>
            <a:r>
              <a:rPr lang="sv-SE" sz="1600" b="1" dirty="0"/>
              <a:t>D</a:t>
            </a:r>
          </a:p>
        </p:txBody>
      </p:sp>
      <p:sp>
        <p:nvSpPr>
          <p:cNvPr id="23" name="Multiplicera 22"/>
          <p:cNvSpPr/>
          <p:nvPr/>
        </p:nvSpPr>
        <p:spPr>
          <a:xfrm flipV="1">
            <a:off x="2643174" y="178592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24" name="Multiplicera 23"/>
          <p:cNvSpPr/>
          <p:nvPr/>
        </p:nvSpPr>
        <p:spPr>
          <a:xfrm flipV="1">
            <a:off x="2500298" y="200024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25" name="Bildobjekt 24" descr="Boll.png"/>
          <p:cNvPicPr>
            <a:picLocks noChangeAspect="1"/>
          </p:cNvPicPr>
          <p:nvPr/>
        </p:nvPicPr>
        <p:blipFill>
          <a:blip r:embed="rId4" cstate="print"/>
          <a:stretch>
            <a:fillRect/>
          </a:stretch>
        </p:blipFill>
        <p:spPr>
          <a:xfrm>
            <a:off x="3500430" y="4357694"/>
            <a:ext cx="60955" cy="85337"/>
          </a:xfrm>
          <a:prstGeom prst="rect">
            <a:avLst/>
          </a:prstGeom>
        </p:spPr>
      </p:pic>
      <p:sp>
        <p:nvSpPr>
          <p:cNvPr id="26" name="textruta 25"/>
          <p:cNvSpPr txBox="1"/>
          <p:nvPr/>
        </p:nvSpPr>
        <p:spPr>
          <a:xfrm>
            <a:off x="3786182" y="4357694"/>
            <a:ext cx="309700" cy="338554"/>
          </a:xfrm>
          <a:prstGeom prst="rect">
            <a:avLst/>
          </a:prstGeom>
          <a:noFill/>
        </p:spPr>
        <p:txBody>
          <a:bodyPr wrap="none" rtlCol="0">
            <a:spAutoFit/>
          </a:bodyPr>
          <a:lstStyle/>
          <a:p>
            <a:r>
              <a:rPr lang="sv-SE" sz="1600" b="1" dirty="0"/>
              <a:t>A</a:t>
            </a:r>
          </a:p>
        </p:txBody>
      </p:sp>
      <p:sp>
        <p:nvSpPr>
          <p:cNvPr id="27" name="Frihandsfigur 26"/>
          <p:cNvSpPr/>
          <p:nvPr/>
        </p:nvSpPr>
        <p:spPr>
          <a:xfrm>
            <a:off x="2923504" y="4091189"/>
            <a:ext cx="669702" cy="236112"/>
          </a:xfrm>
          <a:custGeom>
            <a:avLst/>
            <a:gdLst>
              <a:gd name="connsiteX0" fmla="*/ 669702 w 669702"/>
              <a:gd name="connsiteY0" fmla="*/ 236112 h 236112"/>
              <a:gd name="connsiteX1" fmla="*/ 631065 w 669702"/>
              <a:gd name="connsiteY1" fmla="*/ 197476 h 236112"/>
              <a:gd name="connsiteX2" fmla="*/ 450761 w 669702"/>
              <a:gd name="connsiteY2" fmla="*/ 4293 h 236112"/>
              <a:gd name="connsiteX3" fmla="*/ 321972 w 669702"/>
              <a:gd name="connsiteY3" fmla="*/ 223234 h 236112"/>
              <a:gd name="connsiteX4" fmla="*/ 64395 w 669702"/>
              <a:gd name="connsiteY4" fmla="*/ 42929 h 236112"/>
              <a:gd name="connsiteX5" fmla="*/ 0 w 669702"/>
              <a:gd name="connsiteY5" fmla="*/ 55808 h 236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9702" h="236112">
                <a:moveTo>
                  <a:pt x="669702" y="236112"/>
                </a:moveTo>
                <a:cubicBezTo>
                  <a:pt x="668628" y="235039"/>
                  <a:pt x="667555" y="236112"/>
                  <a:pt x="631065" y="197476"/>
                </a:cubicBezTo>
                <a:cubicBezTo>
                  <a:pt x="594575" y="158840"/>
                  <a:pt x="502276" y="0"/>
                  <a:pt x="450761" y="4293"/>
                </a:cubicBezTo>
                <a:cubicBezTo>
                  <a:pt x="399246" y="8586"/>
                  <a:pt x="386366" y="216795"/>
                  <a:pt x="321972" y="223234"/>
                </a:cubicBezTo>
                <a:cubicBezTo>
                  <a:pt x="257578" y="229673"/>
                  <a:pt x="118057" y="70833"/>
                  <a:pt x="64395" y="42929"/>
                </a:cubicBezTo>
                <a:cubicBezTo>
                  <a:pt x="10733" y="15025"/>
                  <a:pt x="5366" y="35416"/>
                  <a:pt x="0" y="55808"/>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pic>
        <p:nvPicPr>
          <p:cNvPr id="28" name="Bildobjekt 27" descr="Boll.png"/>
          <p:cNvPicPr>
            <a:picLocks noChangeAspect="1"/>
          </p:cNvPicPr>
          <p:nvPr/>
        </p:nvPicPr>
        <p:blipFill>
          <a:blip r:embed="rId4" cstate="print"/>
          <a:stretch>
            <a:fillRect/>
          </a:stretch>
        </p:blipFill>
        <p:spPr>
          <a:xfrm>
            <a:off x="3652830" y="4510094"/>
            <a:ext cx="60955" cy="85337"/>
          </a:xfrm>
          <a:prstGeom prst="rect">
            <a:avLst/>
          </a:prstGeom>
        </p:spPr>
      </p:pic>
      <p:pic>
        <p:nvPicPr>
          <p:cNvPr id="29" name="Bildobjekt 28" descr="Boll.png"/>
          <p:cNvPicPr>
            <a:picLocks noChangeAspect="1"/>
          </p:cNvPicPr>
          <p:nvPr/>
        </p:nvPicPr>
        <p:blipFill>
          <a:blip r:embed="rId4" cstate="print"/>
          <a:stretch>
            <a:fillRect/>
          </a:stretch>
        </p:blipFill>
        <p:spPr>
          <a:xfrm>
            <a:off x="3805230" y="4662494"/>
            <a:ext cx="60955" cy="85337"/>
          </a:xfrm>
          <a:prstGeom prst="rect">
            <a:avLst/>
          </a:prstGeom>
        </p:spPr>
      </p:pic>
      <p:pic>
        <p:nvPicPr>
          <p:cNvPr id="30" name="Bildobjekt 29" descr="Boll.png"/>
          <p:cNvPicPr>
            <a:picLocks noChangeAspect="1"/>
          </p:cNvPicPr>
          <p:nvPr/>
        </p:nvPicPr>
        <p:blipFill>
          <a:blip r:embed="rId4" cstate="print"/>
          <a:stretch>
            <a:fillRect/>
          </a:stretch>
        </p:blipFill>
        <p:spPr>
          <a:xfrm>
            <a:off x="3428992" y="4572008"/>
            <a:ext cx="60955" cy="85337"/>
          </a:xfrm>
          <a:prstGeom prst="rect">
            <a:avLst/>
          </a:prstGeom>
        </p:spPr>
      </p:pic>
      <p:pic>
        <p:nvPicPr>
          <p:cNvPr id="31" name="Bildobjekt 30" descr="Boll.png"/>
          <p:cNvPicPr>
            <a:picLocks noChangeAspect="1"/>
          </p:cNvPicPr>
          <p:nvPr/>
        </p:nvPicPr>
        <p:blipFill>
          <a:blip r:embed="rId4" cstate="print"/>
          <a:stretch>
            <a:fillRect/>
          </a:stretch>
        </p:blipFill>
        <p:spPr>
          <a:xfrm>
            <a:off x="3725227" y="4500570"/>
            <a:ext cx="60955" cy="85337"/>
          </a:xfrm>
          <a:prstGeom prst="rect">
            <a:avLst/>
          </a:prstGeom>
        </p:spPr>
      </p:pic>
      <p:sp>
        <p:nvSpPr>
          <p:cNvPr id="32" name="Multiplicera 31"/>
          <p:cNvSpPr/>
          <p:nvPr/>
        </p:nvSpPr>
        <p:spPr>
          <a:xfrm flipV="1">
            <a:off x="364330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3" name="Multiplicera 32"/>
          <p:cNvSpPr/>
          <p:nvPr/>
        </p:nvSpPr>
        <p:spPr>
          <a:xfrm flipV="1">
            <a:off x="379570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4" name="Multiplicera 33"/>
          <p:cNvSpPr/>
          <p:nvPr/>
        </p:nvSpPr>
        <p:spPr>
          <a:xfrm flipV="1">
            <a:off x="400049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cxnSp>
        <p:nvCxnSpPr>
          <p:cNvPr id="35" name="Rak pil 46"/>
          <p:cNvCxnSpPr/>
          <p:nvPr/>
        </p:nvCxnSpPr>
        <p:spPr>
          <a:xfrm rot="5400000">
            <a:off x="2322497" y="2678107"/>
            <a:ext cx="35719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92935240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5" y="178195"/>
            <a:ext cx="5566643" cy="1325563"/>
          </a:xfrm>
        </p:spPr>
        <p:txBody>
          <a:bodyPr>
            <a:normAutofit/>
          </a:bodyPr>
          <a:lstStyle/>
          <a:p>
            <a:r>
              <a:rPr lang="sv-SE" sz="2800" dirty="0" smtClean="0">
                <a:solidFill>
                  <a:srgbClr val="990033"/>
                </a:solidFill>
                <a:latin typeface="Book Antiqua" panose="02040602050305030304" pitchFamily="18" charset="0"/>
              </a:rPr>
              <a:t>Syfte; Uppspel 2-2-1 förlängning till hörn</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7" name="textruta 6"/>
          <p:cNvSpPr txBox="1"/>
          <p:nvPr/>
        </p:nvSpPr>
        <p:spPr>
          <a:xfrm>
            <a:off x="4714876" y="1412776"/>
            <a:ext cx="5566642" cy="4555093"/>
          </a:xfrm>
          <a:prstGeom prst="rect">
            <a:avLst/>
          </a:prstGeom>
          <a:noFill/>
        </p:spPr>
        <p:txBody>
          <a:bodyPr wrap="square" rtlCol="0">
            <a:spAutoFit/>
          </a:bodyPr>
          <a:lstStyle/>
          <a:p>
            <a:r>
              <a:rPr lang="sv-SE" sz="1600" dirty="0">
                <a:latin typeface="Book Antiqua" panose="02040602050305030304" pitchFamily="18" charset="0"/>
              </a:rPr>
              <a:t>A passar B som förlänger ner i hörn dit C löpt. </a:t>
            </a:r>
          </a:p>
          <a:p>
            <a:r>
              <a:rPr lang="sv-SE" sz="1600" dirty="0" smtClean="0">
                <a:latin typeface="Book Antiqua" panose="02040602050305030304" pitchFamily="18" charset="0"/>
              </a:rPr>
              <a:t>Alternativa </a:t>
            </a:r>
            <a:r>
              <a:rPr lang="sv-SE" sz="1600" dirty="0">
                <a:latin typeface="Book Antiqua" panose="02040602050305030304" pitchFamily="18" charset="0"/>
              </a:rPr>
              <a:t>avslut är:</a:t>
            </a:r>
          </a:p>
          <a:p>
            <a:r>
              <a:rPr lang="sv-SE" sz="1600" dirty="0">
                <a:latin typeface="Book Antiqua" panose="02040602050305030304" pitchFamily="18" charset="0"/>
              </a:rPr>
              <a:t>- C förlänger direkt till D som fyllt på i motsatt hörn. D passar E som fyllt på från backposition, E avslutar med B och C framför mål.</a:t>
            </a:r>
          </a:p>
          <a:p>
            <a:r>
              <a:rPr lang="sv-SE" sz="1600" dirty="0">
                <a:latin typeface="Book Antiqua" panose="02040602050305030304" pitchFamily="18" charset="0"/>
              </a:rPr>
              <a:t>- D bågar in i slottet och passar E eller skjuter själv. B går mot mål och är beredd på att falla ut i Ds hörn.</a:t>
            </a:r>
          </a:p>
          <a:p>
            <a:pPr>
              <a:buFontTx/>
              <a:buChar char="-"/>
            </a:pPr>
            <a:r>
              <a:rPr lang="sv-SE" sz="1600" dirty="0">
                <a:latin typeface="Book Antiqua" panose="02040602050305030304" pitchFamily="18" charset="0"/>
              </a:rPr>
              <a:t> C bågar in i slottet och passar B eller skjuter själv. </a:t>
            </a:r>
          </a:p>
          <a:p>
            <a:pPr>
              <a:buFontTx/>
              <a:buChar char="-"/>
            </a:pPr>
            <a:r>
              <a:rPr lang="sv-SE" sz="1600" dirty="0">
                <a:latin typeface="Book Antiqua" panose="02040602050305030304" pitchFamily="18" charset="0"/>
              </a:rPr>
              <a:t>C passar bakom B till A och sedan går mot mål. A skjuter eller passar till E som skjuter eller passar D som skjuter</a:t>
            </a:r>
          </a:p>
          <a:p>
            <a:pPr>
              <a:buFontTx/>
              <a:buChar char="-"/>
            </a:pPr>
            <a:endParaRPr lang="sv-SE" sz="1600" dirty="0">
              <a:latin typeface="Book Antiqua" panose="02040602050305030304" pitchFamily="18" charset="0"/>
            </a:endParaRPr>
          </a:p>
          <a:p>
            <a:r>
              <a:rPr lang="sv-SE" sz="1600" dirty="0">
                <a:latin typeface="Book Antiqua" panose="02040602050305030304" pitchFamily="18" charset="0"/>
              </a:rPr>
              <a:t>Bilden visar första löpningen som är lika på alla varianterna. </a:t>
            </a:r>
          </a:p>
          <a:p>
            <a:r>
              <a:rPr lang="sv-SE" sz="1600" dirty="0">
                <a:latin typeface="Book Antiqua" panose="02040602050305030304" pitchFamily="18" charset="0"/>
              </a:rPr>
              <a:t>Det är viktigt att backarna flyttar fram så att de får en bra position för avslut om det skulle vara så att det är deras uppgift. Beroende på vilka böjar spelarna har så kan du köra från vänster eller höger.</a:t>
            </a:r>
          </a:p>
          <a:p>
            <a:pPr lvl="0"/>
            <a:endParaRPr lang="sv-SE" dirty="0">
              <a:solidFill>
                <a:schemeClr val="bg1">
                  <a:lumMod val="50000"/>
                </a:schemeClr>
              </a:solidFill>
              <a:latin typeface="Book Antiqua" panose="02040602050305030304" pitchFamily="18" charset="0"/>
            </a:endParaRPr>
          </a:p>
        </p:txBody>
      </p:sp>
      <p:pic>
        <p:nvPicPr>
          <p:cNvPr id="8" name="Bildobjekt 7" descr="Boll.png"/>
          <p:cNvPicPr>
            <a:picLocks noChangeAspect="1"/>
          </p:cNvPicPr>
          <p:nvPr/>
        </p:nvPicPr>
        <p:blipFill>
          <a:blip r:embed="rId4" cstate="print"/>
          <a:stretch>
            <a:fillRect/>
          </a:stretch>
        </p:blipFill>
        <p:spPr>
          <a:xfrm>
            <a:off x="3071802" y="4214818"/>
            <a:ext cx="60955" cy="85337"/>
          </a:xfrm>
          <a:prstGeom prst="rect">
            <a:avLst/>
          </a:prstGeom>
        </p:spPr>
      </p:pic>
      <p:sp>
        <p:nvSpPr>
          <p:cNvPr id="9" name="Multiplicera 8"/>
          <p:cNvSpPr/>
          <p:nvPr/>
        </p:nvSpPr>
        <p:spPr>
          <a:xfrm flipV="1">
            <a:off x="2428860" y="12858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0" name="textruta 9"/>
          <p:cNvSpPr txBox="1"/>
          <p:nvPr/>
        </p:nvSpPr>
        <p:spPr>
          <a:xfrm>
            <a:off x="2643174" y="4214818"/>
            <a:ext cx="309700" cy="338554"/>
          </a:xfrm>
          <a:prstGeom prst="rect">
            <a:avLst/>
          </a:prstGeom>
          <a:noFill/>
        </p:spPr>
        <p:txBody>
          <a:bodyPr wrap="none" rtlCol="0">
            <a:spAutoFit/>
          </a:bodyPr>
          <a:lstStyle/>
          <a:p>
            <a:r>
              <a:rPr lang="sv-SE" sz="1600" b="1"/>
              <a:t>A</a:t>
            </a:r>
            <a:endParaRPr lang="sv-SE" sz="1600" b="1" dirty="0"/>
          </a:p>
        </p:txBody>
      </p:sp>
      <p:sp>
        <p:nvSpPr>
          <p:cNvPr id="11" name="textruta 10"/>
          <p:cNvSpPr txBox="1"/>
          <p:nvPr/>
        </p:nvSpPr>
        <p:spPr>
          <a:xfrm>
            <a:off x="2357422" y="1643050"/>
            <a:ext cx="293670" cy="338554"/>
          </a:xfrm>
          <a:prstGeom prst="rect">
            <a:avLst/>
          </a:prstGeom>
          <a:noFill/>
        </p:spPr>
        <p:txBody>
          <a:bodyPr wrap="none" rtlCol="0">
            <a:spAutoFit/>
          </a:bodyPr>
          <a:lstStyle/>
          <a:p>
            <a:r>
              <a:rPr lang="sv-SE" sz="1600" b="1" dirty="0"/>
              <a:t>C</a:t>
            </a:r>
          </a:p>
        </p:txBody>
      </p:sp>
      <p:sp>
        <p:nvSpPr>
          <p:cNvPr id="12" name="Multiplicera 11"/>
          <p:cNvSpPr/>
          <p:nvPr/>
        </p:nvSpPr>
        <p:spPr>
          <a:xfrm flipV="1">
            <a:off x="3071802" y="42148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3" name="Multiplicera 12"/>
          <p:cNvSpPr/>
          <p:nvPr/>
        </p:nvSpPr>
        <p:spPr>
          <a:xfrm flipV="1">
            <a:off x="500034"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4214810"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Multiplicera 14"/>
          <p:cNvSpPr/>
          <p:nvPr/>
        </p:nvSpPr>
        <p:spPr>
          <a:xfrm flipV="1">
            <a:off x="1285852"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textruta 15"/>
          <p:cNvSpPr txBox="1"/>
          <p:nvPr/>
        </p:nvSpPr>
        <p:spPr>
          <a:xfrm>
            <a:off x="1500166" y="4286256"/>
            <a:ext cx="284052" cy="338554"/>
          </a:xfrm>
          <a:prstGeom prst="rect">
            <a:avLst/>
          </a:prstGeom>
          <a:noFill/>
        </p:spPr>
        <p:txBody>
          <a:bodyPr wrap="none" rtlCol="0">
            <a:spAutoFit/>
          </a:bodyPr>
          <a:lstStyle/>
          <a:p>
            <a:r>
              <a:rPr lang="sv-SE" sz="1600" b="1" dirty="0"/>
              <a:t>E</a:t>
            </a:r>
          </a:p>
        </p:txBody>
      </p:sp>
      <p:sp>
        <p:nvSpPr>
          <p:cNvPr id="17" name="textruta 16"/>
          <p:cNvSpPr txBox="1"/>
          <p:nvPr/>
        </p:nvSpPr>
        <p:spPr>
          <a:xfrm>
            <a:off x="714348" y="2428868"/>
            <a:ext cx="314510" cy="338554"/>
          </a:xfrm>
          <a:prstGeom prst="rect">
            <a:avLst/>
          </a:prstGeom>
          <a:noFill/>
        </p:spPr>
        <p:txBody>
          <a:bodyPr wrap="none" rtlCol="0">
            <a:spAutoFit/>
          </a:bodyPr>
          <a:lstStyle/>
          <a:p>
            <a:r>
              <a:rPr lang="sv-SE" sz="1600" b="1" dirty="0"/>
              <a:t>D</a:t>
            </a:r>
          </a:p>
        </p:txBody>
      </p:sp>
      <p:sp>
        <p:nvSpPr>
          <p:cNvPr id="18" name="textruta 17"/>
          <p:cNvSpPr txBox="1"/>
          <p:nvPr/>
        </p:nvSpPr>
        <p:spPr>
          <a:xfrm>
            <a:off x="3929058" y="2857496"/>
            <a:ext cx="300082" cy="338554"/>
          </a:xfrm>
          <a:prstGeom prst="rect">
            <a:avLst/>
          </a:prstGeom>
          <a:noFill/>
        </p:spPr>
        <p:txBody>
          <a:bodyPr wrap="none" rtlCol="0">
            <a:spAutoFit/>
          </a:bodyPr>
          <a:lstStyle/>
          <a:p>
            <a:r>
              <a:rPr lang="sv-SE" sz="1600" b="1" dirty="0"/>
              <a:t>B</a:t>
            </a:r>
          </a:p>
        </p:txBody>
      </p:sp>
      <p:cxnSp>
        <p:nvCxnSpPr>
          <p:cNvPr id="19" name="Rak 18"/>
          <p:cNvCxnSpPr/>
          <p:nvPr/>
        </p:nvCxnSpPr>
        <p:spPr>
          <a:xfrm rot="10800000" flipV="1">
            <a:off x="3286116" y="4071942"/>
            <a:ext cx="214314" cy="200020"/>
          </a:xfrm>
          <a:prstGeom prst="line">
            <a:avLst/>
          </a:prstGeom>
        </p:spPr>
        <p:style>
          <a:lnRef idx="1">
            <a:schemeClr val="dk1"/>
          </a:lnRef>
          <a:fillRef idx="0">
            <a:schemeClr val="dk1"/>
          </a:fillRef>
          <a:effectRef idx="0">
            <a:schemeClr val="dk1"/>
          </a:effectRef>
          <a:fontRef idx="minor">
            <a:schemeClr val="tx1"/>
          </a:fontRef>
        </p:style>
      </p:cxnSp>
      <p:cxnSp>
        <p:nvCxnSpPr>
          <p:cNvPr id="20" name="Rak 19"/>
          <p:cNvCxnSpPr/>
          <p:nvPr/>
        </p:nvCxnSpPr>
        <p:spPr>
          <a:xfrm rot="10800000" flipV="1">
            <a:off x="3571868" y="3786190"/>
            <a:ext cx="214314" cy="200020"/>
          </a:xfrm>
          <a:prstGeom prst="line">
            <a:avLst/>
          </a:prstGeom>
        </p:spPr>
        <p:style>
          <a:lnRef idx="1">
            <a:schemeClr val="dk1"/>
          </a:lnRef>
          <a:fillRef idx="0">
            <a:schemeClr val="dk1"/>
          </a:fillRef>
          <a:effectRef idx="0">
            <a:schemeClr val="dk1"/>
          </a:effectRef>
          <a:fontRef idx="minor">
            <a:schemeClr val="tx1"/>
          </a:fontRef>
        </p:style>
      </p:cxnSp>
      <p:cxnSp>
        <p:nvCxnSpPr>
          <p:cNvPr id="21" name="Rak 20"/>
          <p:cNvCxnSpPr/>
          <p:nvPr/>
        </p:nvCxnSpPr>
        <p:spPr>
          <a:xfrm rot="10800000" flipV="1">
            <a:off x="3929058" y="3429000"/>
            <a:ext cx="214314" cy="200020"/>
          </a:xfrm>
          <a:prstGeom prst="line">
            <a:avLst/>
          </a:prstGeom>
        </p:spPr>
        <p:style>
          <a:lnRef idx="1">
            <a:schemeClr val="dk1"/>
          </a:lnRef>
          <a:fillRef idx="0">
            <a:schemeClr val="dk1"/>
          </a:fillRef>
          <a:effectRef idx="0">
            <a:schemeClr val="dk1"/>
          </a:effectRef>
          <a:fontRef idx="minor">
            <a:schemeClr val="tx1"/>
          </a:fontRef>
        </p:style>
      </p:cxnSp>
      <p:cxnSp>
        <p:nvCxnSpPr>
          <p:cNvPr id="22" name="Rak 21"/>
          <p:cNvCxnSpPr/>
          <p:nvPr/>
        </p:nvCxnSpPr>
        <p:spPr>
          <a:xfrm rot="5400000">
            <a:off x="4150519" y="2921787"/>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23" name="Rak 22"/>
          <p:cNvCxnSpPr/>
          <p:nvPr/>
        </p:nvCxnSpPr>
        <p:spPr>
          <a:xfrm rot="5400000">
            <a:off x="4150519" y="2564597"/>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24" name="Rak 23"/>
          <p:cNvCxnSpPr/>
          <p:nvPr/>
        </p:nvCxnSpPr>
        <p:spPr>
          <a:xfrm rot="5400000">
            <a:off x="4150519" y="2207407"/>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25" name="Rak 24"/>
          <p:cNvCxnSpPr/>
          <p:nvPr/>
        </p:nvCxnSpPr>
        <p:spPr>
          <a:xfrm rot="5400000">
            <a:off x="4150519" y="1850217"/>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26" name="Rak 25"/>
          <p:cNvCxnSpPr/>
          <p:nvPr/>
        </p:nvCxnSpPr>
        <p:spPr>
          <a:xfrm rot="5400000">
            <a:off x="4150519" y="1421589"/>
            <a:ext cx="271458" cy="0"/>
          </a:xfrm>
          <a:prstGeom prst="line">
            <a:avLst/>
          </a:prstGeom>
        </p:spPr>
        <p:style>
          <a:lnRef idx="1">
            <a:schemeClr val="dk1"/>
          </a:lnRef>
          <a:fillRef idx="0">
            <a:schemeClr val="dk1"/>
          </a:fillRef>
          <a:effectRef idx="0">
            <a:schemeClr val="dk1"/>
          </a:effectRef>
          <a:fontRef idx="minor">
            <a:schemeClr val="tx1"/>
          </a:fontRef>
        </p:style>
      </p:cxnSp>
      <p:cxnSp>
        <p:nvCxnSpPr>
          <p:cNvPr id="27" name="Rak pil 26"/>
          <p:cNvCxnSpPr/>
          <p:nvPr/>
        </p:nvCxnSpPr>
        <p:spPr>
          <a:xfrm flipV="1">
            <a:off x="2714612" y="1071546"/>
            <a:ext cx="1357322" cy="50006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8" name="Rak pil 27"/>
          <p:cNvCxnSpPr/>
          <p:nvPr/>
        </p:nvCxnSpPr>
        <p:spPr>
          <a:xfrm rot="5400000" flipH="1" flipV="1">
            <a:off x="71406" y="1643050"/>
            <a:ext cx="1214446"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9" name="Rak pil 28"/>
          <p:cNvCxnSpPr/>
          <p:nvPr/>
        </p:nvCxnSpPr>
        <p:spPr>
          <a:xfrm rot="5400000" flipH="1" flipV="1">
            <a:off x="3036083" y="3964785"/>
            <a:ext cx="35719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0" name="Rak pil 29"/>
          <p:cNvCxnSpPr/>
          <p:nvPr/>
        </p:nvCxnSpPr>
        <p:spPr>
          <a:xfrm rot="5400000" flipH="1" flipV="1">
            <a:off x="1071538" y="3929066"/>
            <a:ext cx="57150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68342025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5" y="178195"/>
            <a:ext cx="5866039" cy="1325563"/>
          </a:xfrm>
        </p:spPr>
        <p:txBody>
          <a:bodyPr>
            <a:normAutofit/>
          </a:bodyPr>
          <a:lstStyle/>
          <a:p>
            <a:r>
              <a:rPr lang="sv-SE" sz="2800" dirty="0" smtClean="0">
                <a:solidFill>
                  <a:srgbClr val="990033"/>
                </a:solidFill>
                <a:latin typeface="Book Antiqua" panose="02040602050305030304" pitchFamily="18" charset="0"/>
              </a:rPr>
              <a:t>Syfte; Uppspel 2-2-1 släpp till ficka</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357158" y="214290"/>
            <a:ext cx="4357718" cy="400110"/>
          </a:xfrm>
          <a:prstGeom prst="rect">
            <a:avLst/>
          </a:prstGeom>
          <a:noFill/>
        </p:spPr>
        <p:txBody>
          <a:bodyPr wrap="square" rtlCol="0">
            <a:spAutoFit/>
          </a:bodyPr>
          <a:lstStyle>
            <a:defPPr>
              <a:defRPr lang="sv-SE"/>
            </a:defPPr>
            <a:lvl1pPr>
              <a:defRPr sz="2000" b="1">
                <a:solidFill>
                  <a:srgbClr val="E90118"/>
                </a:solidFill>
                <a:latin typeface="Times New Roman" pitchFamily="18" charset="0"/>
                <a:cs typeface="Times New Roman" pitchFamily="18" charset="0"/>
              </a:defRPr>
            </a:lvl1pPr>
          </a:lstStyle>
          <a:p>
            <a:r>
              <a:rPr lang="sv-SE" dirty="0"/>
              <a:t>Syfte: Uppspel 2-2-1 släpp till ficka</a:t>
            </a:r>
          </a:p>
        </p:txBody>
      </p:sp>
      <p:sp>
        <p:nvSpPr>
          <p:cNvPr id="7" name="textruta 6"/>
          <p:cNvSpPr txBox="1"/>
          <p:nvPr/>
        </p:nvSpPr>
        <p:spPr>
          <a:xfrm>
            <a:off x="4714875" y="1614248"/>
            <a:ext cx="4709387" cy="1600438"/>
          </a:xfrm>
          <a:prstGeom prst="rect">
            <a:avLst/>
          </a:prstGeom>
          <a:noFill/>
        </p:spPr>
        <p:txBody>
          <a:bodyPr wrap="square" rtlCol="0">
            <a:spAutoFit/>
          </a:bodyPr>
          <a:lstStyle/>
          <a:p>
            <a:r>
              <a:rPr lang="sv-SE" sz="1600" dirty="0">
                <a:latin typeface="Book Antiqua" panose="02040602050305030304" pitchFamily="18" charset="0"/>
              </a:rPr>
              <a:t>C löper ut mot sargen för att sedan löpa mot mål. B löper in på </a:t>
            </a:r>
            <a:r>
              <a:rPr lang="sv-SE" sz="1600" dirty="0" err="1">
                <a:latin typeface="Book Antiqua" panose="02040602050305030304" pitchFamily="18" charset="0"/>
              </a:rPr>
              <a:t>Cs</a:t>
            </a:r>
            <a:r>
              <a:rPr lang="sv-SE" sz="1600" dirty="0">
                <a:latin typeface="Book Antiqua" panose="02040602050305030304" pitchFamily="18" charset="0"/>
              </a:rPr>
              <a:t> plats och möter i mitten, men släpper Es passning förbi sig till D som skjuter eller passar C.</a:t>
            </a:r>
          </a:p>
          <a:p>
            <a:endParaRPr lang="sv-SE" sz="1600" dirty="0">
              <a:latin typeface="Book Antiqua" panose="02040602050305030304" pitchFamily="18" charset="0"/>
            </a:endParaRPr>
          </a:p>
          <a:p>
            <a:pPr lvl="0"/>
            <a:endParaRPr lang="sv-SE" dirty="0">
              <a:solidFill>
                <a:schemeClr val="bg1">
                  <a:lumMod val="50000"/>
                </a:schemeClr>
              </a:solidFill>
              <a:latin typeface="Book Antiqua" panose="02040602050305030304" pitchFamily="18" charset="0"/>
            </a:endParaRPr>
          </a:p>
        </p:txBody>
      </p:sp>
      <p:pic>
        <p:nvPicPr>
          <p:cNvPr id="8" name="Bildobjekt 7" descr="Boll.png"/>
          <p:cNvPicPr>
            <a:picLocks noChangeAspect="1"/>
          </p:cNvPicPr>
          <p:nvPr/>
        </p:nvPicPr>
        <p:blipFill>
          <a:blip r:embed="rId4" cstate="print"/>
          <a:stretch>
            <a:fillRect/>
          </a:stretch>
        </p:blipFill>
        <p:spPr>
          <a:xfrm>
            <a:off x="1428728" y="4071942"/>
            <a:ext cx="60955" cy="85337"/>
          </a:xfrm>
          <a:prstGeom prst="rect">
            <a:avLst/>
          </a:prstGeom>
        </p:spPr>
      </p:pic>
      <p:sp>
        <p:nvSpPr>
          <p:cNvPr id="9" name="Multiplicera 8"/>
          <p:cNvSpPr/>
          <p:nvPr/>
        </p:nvSpPr>
        <p:spPr>
          <a:xfrm flipV="1">
            <a:off x="3071802" y="12858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0" name="textruta 36"/>
          <p:cNvSpPr txBox="1"/>
          <p:nvPr/>
        </p:nvSpPr>
        <p:spPr>
          <a:xfrm>
            <a:off x="3786182" y="4214818"/>
            <a:ext cx="30970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A</a:t>
            </a:r>
          </a:p>
        </p:txBody>
      </p:sp>
      <p:sp>
        <p:nvSpPr>
          <p:cNvPr id="11" name="textruta 37"/>
          <p:cNvSpPr txBox="1"/>
          <p:nvPr/>
        </p:nvSpPr>
        <p:spPr>
          <a:xfrm>
            <a:off x="2214546" y="2643182"/>
            <a:ext cx="29367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C</a:t>
            </a:r>
          </a:p>
        </p:txBody>
      </p:sp>
      <p:sp>
        <p:nvSpPr>
          <p:cNvPr id="12" name="Multiplicera 11"/>
          <p:cNvSpPr/>
          <p:nvPr/>
        </p:nvSpPr>
        <p:spPr>
          <a:xfrm flipV="1">
            <a:off x="364330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3" name="Multiplicera 12"/>
          <p:cNvSpPr/>
          <p:nvPr/>
        </p:nvSpPr>
        <p:spPr>
          <a:xfrm flipV="1">
            <a:off x="3929058" y="25717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4" name="Multiplicera 13"/>
          <p:cNvSpPr/>
          <p:nvPr/>
        </p:nvSpPr>
        <p:spPr>
          <a:xfrm flipV="1">
            <a:off x="1214414" y="400050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15" name="textruta 42"/>
          <p:cNvSpPr txBox="1"/>
          <p:nvPr/>
        </p:nvSpPr>
        <p:spPr>
          <a:xfrm>
            <a:off x="1357290" y="4143380"/>
            <a:ext cx="28405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E</a:t>
            </a:r>
          </a:p>
        </p:txBody>
      </p:sp>
      <p:sp>
        <p:nvSpPr>
          <p:cNvPr id="16" name="textruta 43"/>
          <p:cNvSpPr txBox="1"/>
          <p:nvPr/>
        </p:nvSpPr>
        <p:spPr>
          <a:xfrm>
            <a:off x="3143240" y="1142984"/>
            <a:ext cx="31451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D</a:t>
            </a:r>
          </a:p>
        </p:txBody>
      </p:sp>
      <p:sp>
        <p:nvSpPr>
          <p:cNvPr id="17" name="textruta 37"/>
          <p:cNvSpPr txBox="1"/>
          <p:nvPr/>
        </p:nvSpPr>
        <p:spPr>
          <a:xfrm>
            <a:off x="3929058" y="2428868"/>
            <a:ext cx="30008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B</a:t>
            </a:r>
          </a:p>
        </p:txBody>
      </p:sp>
      <p:sp>
        <p:nvSpPr>
          <p:cNvPr id="18" name="Multiplicera 17"/>
          <p:cNvSpPr/>
          <p:nvPr/>
        </p:nvSpPr>
        <p:spPr>
          <a:xfrm flipV="1">
            <a:off x="2143108" y="250030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cxnSp>
        <p:nvCxnSpPr>
          <p:cNvPr id="19" name="Rak pil 18"/>
          <p:cNvCxnSpPr/>
          <p:nvPr/>
        </p:nvCxnSpPr>
        <p:spPr>
          <a:xfrm rot="10800000" flipV="1">
            <a:off x="928662" y="2786058"/>
            <a:ext cx="1143008" cy="28575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0" name="Rak pil 19"/>
          <p:cNvCxnSpPr/>
          <p:nvPr/>
        </p:nvCxnSpPr>
        <p:spPr>
          <a:xfrm flipV="1">
            <a:off x="857224" y="2143116"/>
            <a:ext cx="1285884" cy="85725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1" name="Rak pil 20"/>
          <p:cNvCxnSpPr/>
          <p:nvPr/>
        </p:nvCxnSpPr>
        <p:spPr>
          <a:xfrm rot="10800000" flipV="1">
            <a:off x="2857488" y="2786058"/>
            <a:ext cx="1000132"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2" name="Rak pil 21"/>
          <p:cNvCxnSpPr/>
          <p:nvPr/>
        </p:nvCxnSpPr>
        <p:spPr>
          <a:xfrm rot="5400000">
            <a:off x="2357422" y="3071810"/>
            <a:ext cx="571504" cy="28575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 name="Rak pil 22"/>
          <p:cNvCxnSpPr/>
          <p:nvPr/>
        </p:nvCxnSpPr>
        <p:spPr>
          <a:xfrm>
            <a:off x="3286116" y="1643050"/>
            <a:ext cx="1000132" cy="9286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Rak 23"/>
          <p:cNvCxnSpPr/>
          <p:nvPr/>
        </p:nvCxnSpPr>
        <p:spPr>
          <a:xfrm rot="10800000" flipV="1">
            <a:off x="1571604" y="4071942"/>
            <a:ext cx="285752" cy="142876"/>
          </a:xfrm>
          <a:prstGeom prst="line">
            <a:avLst/>
          </a:prstGeom>
        </p:spPr>
        <p:style>
          <a:lnRef idx="1">
            <a:schemeClr val="dk1"/>
          </a:lnRef>
          <a:fillRef idx="0">
            <a:schemeClr val="dk1"/>
          </a:fillRef>
          <a:effectRef idx="0">
            <a:schemeClr val="dk1"/>
          </a:effectRef>
          <a:fontRef idx="minor">
            <a:schemeClr val="tx1"/>
          </a:fontRef>
        </p:style>
      </p:cxnSp>
      <p:cxnSp>
        <p:nvCxnSpPr>
          <p:cNvPr id="25" name="Rak 24"/>
          <p:cNvCxnSpPr/>
          <p:nvPr/>
        </p:nvCxnSpPr>
        <p:spPr>
          <a:xfrm rot="10800000" flipV="1">
            <a:off x="1928794" y="3857628"/>
            <a:ext cx="285752" cy="142876"/>
          </a:xfrm>
          <a:prstGeom prst="line">
            <a:avLst/>
          </a:prstGeom>
        </p:spPr>
        <p:style>
          <a:lnRef idx="1">
            <a:schemeClr val="dk1"/>
          </a:lnRef>
          <a:fillRef idx="0">
            <a:schemeClr val="dk1"/>
          </a:fillRef>
          <a:effectRef idx="0">
            <a:schemeClr val="dk1"/>
          </a:effectRef>
          <a:fontRef idx="minor">
            <a:schemeClr val="tx1"/>
          </a:fontRef>
        </p:style>
      </p:cxnSp>
      <p:cxnSp>
        <p:nvCxnSpPr>
          <p:cNvPr id="26" name="Rak 25"/>
          <p:cNvCxnSpPr/>
          <p:nvPr/>
        </p:nvCxnSpPr>
        <p:spPr>
          <a:xfrm rot="10800000" flipV="1">
            <a:off x="2285984" y="3714752"/>
            <a:ext cx="285752" cy="142876"/>
          </a:xfrm>
          <a:prstGeom prst="line">
            <a:avLst/>
          </a:prstGeom>
        </p:spPr>
        <p:style>
          <a:lnRef idx="1">
            <a:schemeClr val="dk1"/>
          </a:lnRef>
          <a:fillRef idx="0">
            <a:schemeClr val="dk1"/>
          </a:fillRef>
          <a:effectRef idx="0">
            <a:schemeClr val="dk1"/>
          </a:effectRef>
          <a:fontRef idx="minor">
            <a:schemeClr val="tx1"/>
          </a:fontRef>
        </p:style>
      </p:cxnSp>
      <p:cxnSp>
        <p:nvCxnSpPr>
          <p:cNvPr id="27" name="Rak 26"/>
          <p:cNvCxnSpPr/>
          <p:nvPr/>
        </p:nvCxnSpPr>
        <p:spPr>
          <a:xfrm rot="10800000" flipV="1">
            <a:off x="2643174" y="3500438"/>
            <a:ext cx="285752" cy="142876"/>
          </a:xfrm>
          <a:prstGeom prst="line">
            <a:avLst/>
          </a:prstGeom>
        </p:spPr>
        <p:style>
          <a:lnRef idx="1">
            <a:schemeClr val="dk1"/>
          </a:lnRef>
          <a:fillRef idx="0">
            <a:schemeClr val="dk1"/>
          </a:fillRef>
          <a:effectRef idx="0">
            <a:schemeClr val="dk1"/>
          </a:effectRef>
          <a:fontRef idx="minor">
            <a:schemeClr val="tx1"/>
          </a:fontRef>
        </p:style>
      </p:cxnSp>
      <p:cxnSp>
        <p:nvCxnSpPr>
          <p:cNvPr id="28" name="Rak 27"/>
          <p:cNvCxnSpPr/>
          <p:nvPr/>
        </p:nvCxnSpPr>
        <p:spPr>
          <a:xfrm rot="10800000" flipV="1">
            <a:off x="3071802" y="3286124"/>
            <a:ext cx="285752" cy="142876"/>
          </a:xfrm>
          <a:prstGeom prst="line">
            <a:avLst/>
          </a:prstGeom>
        </p:spPr>
        <p:style>
          <a:lnRef idx="1">
            <a:schemeClr val="dk1"/>
          </a:lnRef>
          <a:fillRef idx="0">
            <a:schemeClr val="dk1"/>
          </a:fillRef>
          <a:effectRef idx="0">
            <a:schemeClr val="dk1"/>
          </a:effectRef>
          <a:fontRef idx="minor">
            <a:schemeClr val="tx1"/>
          </a:fontRef>
        </p:style>
      </p:cxnSp>
      <p:cxnSp>
        <p:nvCxnSpPr>
          <p:cNvPr id="29" name="Rak 28"/>
          <p:cNvCxnSpPr/>
          <p:nvPr/>
        </p:nvCxnSpPr>
        <p:spPr>
          <a:xfrm rot="10800000" flipV="1">
            <a:off x="3929058" y="2857496"/>
            <a:ext cx="285752" cy="142876"/>
          </a:xfrm>
          <a:prstGeom prst="line">
            <a:avLst/>
          </a:prstGeom>
        </p:spPr>
        <p:style>
          <a:lnRef idx="1">
            <a:schemeClr val="dk1"/>
          </a:lnRef>
          <a:fillRef idx="0">
            <a:schemeClr val="dk1"/>
          </a:fillRef>
          <a:effectRef idx="0">
            <a:schemeClr val="dk1"/>
          </a:effectRef>
          <a:fontRef idx="minor">
            <a:schemeClr val="tx1"/>
          </a:fontRef>
        </p:style>
      </p:cxnSp>
      <p:cxnSp>
        <p:nvCxnSpPr>
          <p:cNvPr id="30" name="Rak 29"/>
          <p:cNvCxnSpPr/>
          <p:nvPr/>
        </p:nvCxnSpPr>
        <p:spPr>
          <a:xfrm rot="10800000" flipV="1">
            <a:off x="3500431" y="3071809"/>
            <a:ext cx="285752" cy="142876"/>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68586612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5" y="178195"/>
            <a:ext cx="5866039" cy="1325563"/>
          </a:xfrm>
        </p:spPr>
        <p:txBody>
          <a:bodyPr>
            <a:normAutofit/>
          </a:bodyPr>
          <a:lstStyle/>
          <a:p>
            <a:r>
              <a:rPr lang="sv-SE" sz="2800" dirty="0" smtClean="0">
                <a:solidFill>
                  <a:srgbClr val="990033"/>
                </a:solidFill>
                <a:latin typeface="Book Antiqua" panose="02040602050305030304" pitchFamily="18" charset="0"/>
              </a:rPr>
              <a:t>Syfte; Uppspel 2-2-1 styra i fickan</a:t>
            </a:r>
            <a:endParaRPr lang="sv-SE" sz="2800" dirty="0">
              <a:solidFill>
                <a:srgbClr val="990033"/>
              </a:solidFill>
              <a:latin typeface="Book Antiqua" panose="02040602050305030304" pitchFamily="18" charset="0"/>
            </a:endParaRPr>
          </a:p>
        </p:txBody>
      </p:sp>
      <p:pic>
        <p:nvPicPr>
          <p:cNvPr id="5" name="Bildobjekt 4"/>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extruta 5"/>
          <p:cNvSpPr txBox="1"/>
          <p:nvPr/>
        </p:nvSpPr>
        <p:spPr>
          <a:xfrm>
            <a:off x="4714876" y="1285860"/>
            <a:ext cx="4143404" cy="615553"/>
          </a:xfrm>
          <a:prstGeom prst="rect">
            <a:avLst/>
          </a:prstGeom>
          <a:noFill/>
        </p:spPr>
        <p:txBody>
          <a:bodyPr wrap="square" rtlCol="0">
            <a:spAutoFit/>
          </a:bodyPr>
          <a:lstStyle/>
          <a:p>
            <a:endParaRPr lang="sv-SE" sz="1600" dirty="0"/>
          </a:p>
          <a:p>
            <a:pPr lvl="0"/>
            <a:endParaRPr lang="sv-SE" dirty="0">
              <a:solidFill>
                <a:schemeClr val="bg1">
                  <a:lumMod val="50000"/>
                </a:schemeClr>
              </a:solidFill>
            </a:endParaRPr>
          </a:p>
        </p:txBody>
      </p:sp>
      <p:sp>
        <p:nvSpPr>
          <p:cNvPr id="8" name="textruta 7"/>
          <p:cNvSpPr txBox="1"/>
          <p:nvPr/>
        </p:nvSpPr>
        <p:spPr>
          <a:xfrm>
            <a:off x="4714875" y="1490002"/>
            <a:ext cx="5566641" cy="4770537"/>
          </a:xfrm>
          <a:prstGeom prst="rect">
            <a:avLst/>
          </a:prstGeom>
          <a:noFill/>
        </p:spPr>
        <p:txBody>
          <a:bodyPr wrap="square" rtlCol="0">
            <a:spAutoFit/>
          </a:bodyPr>
          <a:lstStyle/>
          <a:p>
            <a:r>
              <a:rPr lang="sv-SE" sz="1600" dirty="0">
                <a:latin typeface="Book Antiqua" panose="02040602050305030304" pitchFamily="18" charset="0"/>
              </a:rPr>
              <a:t>A och E passar mellan varandra. D gör en avledande löpning mot mitten för att skapa en yta i fickan. När D är på väg ut mot sargen så tar A med sig bollen i en snabbrörelse inåt i banan för att kunna slå en diagonalare till C som nu Styr ifrån fickan.</a:t>
            </a:r>
          </a:p>
          <a:p>
            <a:endParaRPr lang="sv-SE" sz="1600" dirty="0">
              <a:latin typeface="Book Antiqua" panose="02040602050305030304" pitchFamily="18" charset="0"/>
            </a:endParaRPr>
          </a:p>
          <a:p>
            <a:r>
              <a:rPr lang="sv-SE" sz="1600" dirty="0">
                <a:latin typeface="Book Antiqua" panose="02040602050305030304" pitchFamily="18" charset="0"/>
              </a:rPr>
              <a:t>Alternativa avslut är:</a:t>
            </a:r>
          </a:p>
          <a:p>
            <a:pPr>
              <a:buFontTx/>
              <a:buChar char="-"/>
            </a:pPr>
            <a:r>
              <a:rPr lang="sv-SE" sz="1600" dirty="0">
                <a:latin typeface="Book Antiqua" panose="02040602050305030304" pitchFamily="18" charset="0"/>
              </a:rPr>
              <a:t> C avslutar snabbt (direkt) själv när D är framför mål.</a:t>
            </a:r>
          </a:p>
          <a:p>
            <a:pPr>
              <a:buFontTx/>
              <a:buChar char="-"/>
            </a:pPr>
            <a:r>
              <a:rPr lang="sv-SE" sz="1600" dirty="0">
                <a:latin typeface="Book Antiqua" panose="02040602050305030304" pitchFamily="18" charset="0"/>
              </a:rPr>
              <a:t> C passar B som kommer i fullfart in i slottet.</a:t>
            </a:r>
          </a:p>
          <a:p>
            <a:pPr>
              <a:buFontTx/>
              <a:buChar char="-"/>
            </a:pPr>
            <a:r>
              <a:rPr lang="sv-SE" sz="1600" dirty="0">
                <a:latin typeface="Book Antiqua" panose="02040602050305030304" pitchFamily="18" charset="0"/>
              </a:rPr>
              <a:t> C passar till D i hörnet som kan båga in i slottet och skjuta eller passa E som kan ta avslut. </a:t>
            </a:r>
          </a:p>
          <a:p>
            <a:r>
              <a:rPr lang="sv-SE" sz="1600" dirty="0">
                <a:latin typeface="Book Antiqua" panose="02040602050305030304" pitchFamily="18" charset="0"/>
              </a:rPr>
              <a:t>C kan även passa E direkt för att börja om uppspelet. </a:t>
            </a:r>
          </a:p>
          <a:p>
            <a:r>
              <a:rPr lang="sv-SE" sz="1600" dirty="0">
                <a:latin typeface="Book Antiqua" panose="02040602050305030304" pitchFamily="18" charset="0"/>
              </a:rPr>
              <a:t>Det man skall sträva efter med detta uppspelet är att C </a:t>
            </a:r>
            <a:r>
              <a:rPr lang="sv-SE" sz="1600" dirty="0" smtClean="0">
                <a:latin typeface="Book Antiqua" panose="02040602050305030304" pitchFamily="18" charset="0"/>
              </a:rPr>
              <a:t>ska skjuta </a:t>
            </a:r>
            <a:r>
              <a:rPr lang="sv-SE" sz="1600" dirty="0">
                <a:latin typeface="Book Antiqua" panose="02040602050305030304" pitchFamily="18" charset="0"/>
              </a:rPr>
              <a:t>direkt på diagonal passen då motståndarna och deras målvakt har en sidledsförflyttning.</a:t>
            </a:r>
          </a:p>
          <a:p>
            <a:endParaRPr lang="sv-SE" sz="1600" dirty="0">
              <a:latin typeface="Book Antiqua" panose="02040602050305030304" pitchFamily="18" charset="0"/>
            </a:endParaRPr>
          </a:p>
          <a:p>
            <a:endParaRPr lang="sv-SE" sz="1600" dirty="0">
              <a:latin typeface="Book Antiqua" panose="02040602050305030304" pitchFamily="18" charset="0"/>
            </a:endParaRPr>
          </a:p>
          <a:p>
            <a:endParaRPr lang="sv-SE" sz="1600" dirty="0">
              <a:latin typeface="Book Antiqua" panose="02040602050305030304" pitchFamily="18" charset="0"/>
            </a:endParaRPr>
          </a:p>
          <a:p>
            <a:r>
              <a:rPr lang="sv-SE" sz="1600" dirty="0">
                <a:latin typeface="Book Antiqua" panose="02040602050305030304" pitchFamily="18" charset="0"/>
              </a:rPr>
              <a:t> </a:t>
            </a:r>
            <a:endParaRPr lang="sv-SE" dirty="0">
              <a:solidFill>
                <a:schemeClr val="bg1">
                  <a:lumMod val="50000"/>
                </a:schemeClr>
              </a:solidFill>
              <a:latin typeface="Book Antiqua" panose="02040602050305030304" pitchFamily="18" charset="0"/>
            </a:endParaRPr>
          </a:p>
        </p:txBody>
      </p:sp>
      <p:pic>
        <p:nvPicPr>
          <p:cNvPr id="9" name="Bildobjekt 8" descr="Boll.png"/>
          <p:cNvPicPr>
            <a:picLocks noChangeAspect="1"/>
          </p:cNvPicPr>
          <p:nvPr/>
        </p:nvPicPr>
        <p:blipFill>
          <a:blip r:embed="rId4" cstate="print"/>
          <a:stretch>
            <a:fillRect/>
          </a:stretch>
        </p:blipFill>
        <p:spPr>
          <a:xfrm>
            <a:off x="3857620" y="4214818"/>
            <a:ext cx="60955" cy="85337"/>
          </a:xfrm>
          <a:prstGeom prst="rect">
            <a:avLst/>
          </a:prstGeom>
        </p:spPr>
      </p:pic>
      <p:sp>
        <p:nvSpPr>
          <p:cNvPr id="10" name="Multiplicera 9"/>
          <p:cNvSpPr/>
          <p:nvPr/>
        </p:nvSpPr>
        <p:spPr>
          <a:xfrm flipV="1">
            <a:off x="2428860" y="128586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1" name="textruta 10"/>
          <p:cNvSpPr txBox="1"/>
          <p:nvPr/>
        </p:nvSpPr>
        <p:spPr>
          <a:xfrm>
            <a:off x="3786182" y="4357694"/>
            <a:ext cx="309700" cy="338554"/>
          </a:xfrm>
          <a:prstGeom prst="rect">
            <a:avLst/>
          </a:prstGeom>
          <a:noFill/>
        </p:spPr>
        <p:txBody>
          <a:bodyPr wrap="none" rtlCol="0">
            <a:spAutoFit/>
          </a:bodyPr>
          <a:lstStyle/>
          <a:p>
            <a:r>
              <a:rPr lang="sv-SE" sz="1600" b="1" dirty="0"/>
              <a:t>A</a:t>
            </a:r>
          </a:p>
        </p:txBody>
      </p:sp>
      <p:sp>
        <p:nvSpPr>
          <p:cNvPr id="12" name="textruta 11"/>
          <p:cNvSpPr txBox="1"/>
          <p:nvPr/>
        </p:nvSpPr>
        <p:spPr>
          <a:xfrm>
            <a:off x="2357422" y="1643050"/>
            <a:ext cx="293670" cy="338554"/>
          </a:xfrm>
          <a:prstGeom prst="rect">
            <a:avLst/>
          </a:prstGeom>
          <a:noFill/>
        </p:spPr>
        <p:txBody>
          <a:bodyPr wrap="none" rtlCol="0">
            <a:spAutoFit/>
          </a:bodyPr>
          <a:lstStyle/>
          <a:p>
            <a:r>
              <a:rPr lang="sv-SE" sz="1600" b="1" dirty="0"/>
              <a:t>C</a:t>
            </a:r>
          </a:p>
        </p:txBody>
      </p:sp>
      <p:sp>
        <p:nvSpPr>
          <p:cNvPr id="13" name="Multiplicera 12"/>
          <p:cNvSpPr/>
          <p:nvPr/>
        </p:nvSpPr>
        <p:spPr>
          <a:xfrm flipV="1">
            <a:off x="4071934" y="4286256"/>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4" name="Multiplicera 13"/>
          <p:cNvSpPr/>
          <p:nvPr/>
        </p:nvSpPr>
        <p:spPr>
          <a:xfrm flipV="1">
            <a:off x="500034" y="242886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5" name="Multiplicera 14"/>
          <p:cNvSpPr/>
          <p:nvPr/>
        </p:nvSpPr>
        <p:spPr>
          <a:xfrm flipV="1">
            <a:off x="4214810" y="307181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6" name="Multiplicera 15"/>
          <p:cNvSpPr/>
          <p:nvPr/>
        </p:nvSpPr>
        <p:spPr>
          <a:xfrm flipV="1">
            <a:off x="785786" y="4214818"/>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17" name="textruta 16"/>
          <p:cNvSpPr txBox="1"/>
          <p:nvPr/>
        </p:nvSpPr>
        <p:spPr>
          <a:xfrm>
            <a:off x="1000100" y="4500570"/>
            <a:ext cx="284052" cy="338554"/>
          </a:xfrm>
          <a:prstGeom prst="rect">
            <a:avLst/>
          </a:prstGeom>
          <a:noFill/>
        </p:spPr>
        <p:txBody>
          <a:bodyPr wrap="none" rtlCol="0">
            <a:spAutoFit/>
          </a:bodyPr>
          <a:lstStyle/>
          <a:p>
            <a:r>
              <a:rPr lang="sv-SE" sz="1600" b="1" dirty="0"/>
              <a:t>E</a:t>
            </a:r>
          </a:p>
        </p:txBody>
      </p:sp>
      <p:sp>
        <p:nvSpPr>
          <p:cNvPr id="18" name="textruta 17"/>
          <p:cNvSpPr txBox="1"/>
          <p:nvPr/>
        </p:nvSpPr>
        <p:spPr>
          <a:xfrm>
            <a:off x="714348" y="2428868"/>
            <a:ext cx="314510" cy="338554"/>
          </a:xfrm>
          <a:prstGeom prst="rect">
            <a:avLst/>
          </a:prstGeom>
          <a:noFill/>
        </p:spPr>
        <p:txBody>
          <a:bodyPr wrap="none" rtlCol="0">
            <a:spAutoFit/>
          </a:bodyPr>
          <a:lstStyle/>
          <a:p>
            <a:r>
              <a:rPr lang="sv-SE" sz="1600" b="1" dirty="0"/>
              <a:t>D</a:t>
            </a:r>
          </a:p>
        </p:txBody>
      </p:sp>
      <p:sp>
        <p:nvSpPr>
          <p:cNvPr id="19" name="textruta 18"/>
          <p:cNvSpPr txBox="1"/>
          <p:nvPr/>
        </p:nvSpPr>
        <p:spPr>
          <a:xfrm>
            <a:off x="3929058" y="2857496"/>
            <a:ext cx="300082" cy="338554"/>
          </a:xfrm>
          <a:prstGeom prst="rect">
            <a:avLst/>
          </a:prstGeom>
          <a:noFill/>
        </p:spPr>
        <p:txBody>
          <a:bodyPr wrap="none" rtlCol="0">
            <a:spAutoFit/>
          </a:bodyPr>
          <a:lstStyle/>
          <a:p>
            <a:r>
              <a:rPr lang="sv-SE" sz="1600" b="1" dirty="0"/>
              <a:t>B</a:t>
            </a:r>
          </a:p>
        </p:txBody>
      </p:sp>
      <p:sp>
        <p:nvSpPr>
          <p:cNvPr id="20" name="Båge 19"/>
          <p:cNvSpPr/>
          <p:nvPr/>
        </p:nvSpPr>
        <p:spPr>
          <a:xfrm rot="10800000">
            <a:off x="642910" y="2143116"/>
            <a:ext cx="3429024" cy="1285884"/>
          </a:xfrm>
          <a:prstGeom prst="arc">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1" name="Rak pil 21"/>
          <p:cNvCxnSpPr/>
          <p:nvPr/>
        </p:nvCxnSpPr>
        <p:spPr>
          <a:xfrm flipV="1">
            <a:off x="2428860" y="2643182"/>
            <a:ext cx="1071570" cy="78581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2" name="Rak pil 22"/>
          <p:cNvCxnSpPr/>
          <p:nvPr/>
        </p:nvCxnSpPr>
        <p:spPr>
          <a:xfrm rot="10800000">
            <a:off x="1428728" y="1214422"/>
            <a:ext cx="2000264" cy="128588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 name="Rak pil 23"/>
          <p:cNvCxnSpPr/>
          <p:nvPr/>
        </p:nvCxnSpPr>
        <p:spPr>
          <a:xfrm rot="10800000" flipV="1">
            <a:off x="857224" y="1643050"/>
            <a:ext cx="1357322" cy="57150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Rak pil 24"/>
          <p:cNvCxnSpPr/>
          <p:nvPr/>
        </p:nvCxnSpPr>
        <p:spPr>
          <a:xfrm rot="10800000">
            <a:off x="2714612" y="2857496"/>
            <a:ext cx="1357322" cy="42862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5" name="Freeform 25"/>
          <p:cNvSpPr/>
          <p:nvPr/>
        </p:nvSpPr>
        <p:spPr>
          <a:xfrm>
            <a:off x="2879678" y="3971499"/>
            <a:ext cx="805218" cy="261582"/>
          </a:xfrm>
          <a:custGeom>
            <a:avLst/>
            <a:gdLst>
              <a:gd name="connsiteX0" fmla="*/ 805218 w 805218"/>
              <a:gd name="connsiteY0" fmla="*/ 259307 h 261582"/>
              <a:gd name="connsiteX1" fmla="*/ 586853 w 805218"/>
              <a:gd name="connsiteY1" fmla="*/ 122829 h 261582"/>
              <a:gd name="connsiteX2" fmla="*/ 532262 w 805218"/>
              <a:gd name="connsiteY2" fmla="*/ 259307 h 261582"/>
              <a:gd name="connsiteX3" fmla="*/ 122829 w 805218"/>
              <a:gd name="connsiteY3" fmla="*/ 136477 h 261582"/>
              <a:gd name="connsiteX4" fmla="*/ 0 w 805218"/>
              <a:gd name="connsiteY4" fmla="*/ 0 h 2615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5218" h="261582">
                <a:moveTo>
                  <a:pt x="805218" y="259307"/>
                </a:moveTo>
                <a:cubicBezTo>
                  <a:pt x="718782" y="191068"/>
                  <a:pt x="632346" y="122829"/>
                  <a:pt x="586853" y="122829"/>
                </a:cubicBezTo>
                <a:cubicBezTo>
                  <a:pt x="541360" y="122829"/>
                  <a:pt x="609599" y="257032"/>
                  <a:pt x="532262" y="259307"/>
                </a:cubicBezTo>
                <a:cubicBezTo>
                  <a:pt x="454925" y="261582"/>
                  <a:pt x="211539" y="179695"/>
                  <a:pt x="122829" y="136477"/>
                </a:cubicBezTo>
                <a:cubicBezTo>
                  <a:pt x="34119" y="93259"/>
                  <a:pt x="17059" y="46629"/>
                  <a:pt x="0"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26" name="Straight Connector 27"/>
          <p:cNvCxnSpPr>
            <a:stCxn id="17" idx="0"/>
          </p:cNvCxnSpPr>
          <p:nvPr/>
        </p:nvCxnSpPr>
        <p:spPr>
          <a:xfrm rot="5400000" flipH="1" flipV="1">
            <a:off x="1321146" y="4321550"/>
            <a:ext cx="1588" cy="358040"/>
          </a:xfrm>
          <a:prstGeom prst="line">
            <a:avLst/>
          </a:prstGeom>
        </p:spPr>
        <p:style>
          <a:lnRef idx="1">
            <a:schemeClr val="dk1"/>
          </a:lnRef>
          <a:fillRef idx="0">
            <a:schemeClr val="dk1"/>
          </a:fillRef>
          <a:effectRef idx="0">
            <a:schemeClr val="dk1"/>
          </a:effectRef>
          <a:fontRef idx="minor">
            <a:schemeClr val="tx1"/>
          </a:fontRef>
        </p:style>
      </p:cxnSp>
      <p:cxnSp>
        <p:nvCxnSpPr>
          <p:cNvPr id="27" name="Straight Connector 28"/>
          <p:cNvCxnSpPr/>
          <p:nvPr/>
        </p:nvCxnSpPr>
        <p:spPr>
          <a:xfrm rot="5400000" flipH="1" flipV="1">
            <a:off x="1820418" y="4322344"/>
            <a:ext cx="1588" cy="358040"/>
          </a:xfrm>
          <a:prstGeom prst="line">
            <a:avLst/>
          </a:prstGeom>
        </p:spPr>
        <p:style>
          <a:lnRef idx="1">
            <a:schemeClr val="dk1"/>
          </a:lnRef>
          <a:fillRef idx="0">
            <a:schemeClr val="dk1"/>
          </a:fillRef>
          <a:effectRef idx="0">
            <a:schemeClr val="dk1"/>
          </a:effectRef>
          <a:fontRef idx="minor">
            <a:schemeClr val="tx1"/>
          </a:fontRef>
        </p:style>
      </p:cxnSp>
      <p:cxnSp>
        <p:nvCxnSpPr>
          <p:cNvPr id="28" name="Straight Connector 29"/>
          <p:cNvCxnSpPr/>
          <p:nvPr/>
        </p:nvCxnSpPr>
        <p:spPr>
          <a:xfrm rot="5400000" flipH="1" flipV="1">
            <a:off x="2321334" y="4322344"/>
            <a:ext cx="1588" cy="358040"/>
          </a:xfrm>
          <a:prstGeom prst="line">
            <a:avLst/>
          </a:prstGeom>
        </p:spPr>
        <p:style>
          <a:lnRef idx="1">
            <a:schemeClr val="dk1"/>
          </a:lnRef>
          <a:fillRef idx="0">
            <a:schemeClr val="dk1"/>
          </a:fillRef>
          <a:effectRef idx="0">
            <a:schemeClr val="dk1"/>
          </a:effectRef>
          <a:fontRef idx="minor">
            <a:schemeClr val="tx1"/>
          </a:fontRef>
        </p:style>
      </p:cxnSp>
      <p:cxnSp>
        <p:nvCxnSpPr>
          <p:cNvPr id="29" name="Straight Connector 30"/>
          <p:cNvCxnSpPr/>
          <p:nvPr/>
        </p:nvCxnSpPr>
        <p:spPr>
          <a:xfrm rot="5400000" flipH="1" flipV="1">
            <a:off x="2820550" y="4322344"/>
            <a:ext cx="1588" cy="358040"/>
          </a:xfrm>
          <a:prstGeom prst="line">
            <a:avLst/>
          </a:prstGeom>
        </p:spPr>
        <p:style>
          <a:lnRef idx="1">
            <a:schemeClr val="dk1"/>
          </a:lnRef>
          <a:fillRef idx="0">
            <a:schemeClr val="dk1"/>
          </a:fillRef>
          <a:effectRef idx="0">
            <a:schemeClr val="dk1"/>
          </a:effectRef>
          <a:fontRef idx="minor">
            <a:schemeClr val="tx1"/>
          </a:fontRef>
        </p:style>
      </p:cxnSp>
      <p:cxnSp>
        <p:nvCxnSpPr>
          <p:cNvPr id="30" name="Straight Connector 31"/>
          <p:cNvCxnSpPr/>
          <p:nvPr/>
        </p:nvCxnSpPr>
        <p:spPr>
          <a:xfrm rot="5400000" flipH="1" flipV="1">
            <a:off x="3249178" y="4322344"/>
            <a:ext cx="1588" cy="358040"/>
          </a:xfrm>
          <a:prstGeom prst="line">
            <a:avLst/>
          </a:prstGeom>
        </p:spPr>
        <p:style>
          <a:lnRef idx="1">
            <a:schemeClr val="dk1"/>
          </a:lnRef>
          <a:fillRef idx="0">
            <a:schemeClr val="dk1"/>
          </a:fillRef>
          <a:effectRef idx="0">
            <a:schemeClr val="dk1"/>
          </a:effectRef>
          <a:fontRef idx="minor">
            <a:schemeClr val="tx1"/>
          </a:fontRef>
        </p:style>
      </p:cxnSp>
      <p:cxnSp>
        <p:nvCxnSpPr>
          <p:cNvPr id="31" name="Straight Connector 32"/>
          <p:cNvCxnSpPr/>
          <p:nvPr/>
        </p:nvCxnSpPr>
        <p:spPr>
          <a:xfrm rot="16200000" flipV="1">
            <a:off x="2606662" y="3608390"/>
            <a:ext cx="287342" cy="214313"/>
          </a:xfrm>
          <a:prstGeom prst="line">
            <a:avLst/>
          </a:prstGeom>
        </p:spPr>
        <p:style>
          <a:lnRef idx="1">
            <a:schemeClr val="dk1"/>
          </a:lnRef>
          <a:fillRef idx="0">
            <a:schemeClr val="dk1"/>
          </a:fillRef>
          <a:effectRef idx="0">
            <a:schemeClr val="dk1"/>
          </a:effectRef>
          <a:fontRef idx="minor">
            <a:schemeClr val="tx1"/>
          </a:fontRef>
        </p:style>
      </p:cxnSp>
      <p:cxnSp>
        <p:nvCxnSpPr>
          <p:cNvPr id="32" name="Straight Connector 35"/>
          <p:cNvCxnSpPr/>
          <p:nvPr/>
        </p:nvCxnSpPr>
        <p:spPr>
          <a:xfrm rot="16200000" flipV="1">
            <a:off x="2320908" y="3251201"/>
            <a:ext cx="287342" cy="214313"/>
          </a:xfrm>
          <a:prstGeom prst="line">
            <a:avLst/>
          </a:prstGeom>
        </p:spPr>
        <p:style>
          <a:lnRef idx="1">
            <a:schemeClr val="dk1"/>
          </a:lnRef>
          <a:fillRef idx="0">
            <a:schemeClr val="dk1"/>
          </a:fillRef>
          <a:effectRef idx="0">
            <a:schemeClr val="dk1"/>
          </a:effectRef>
          <a:fontRef idx="minor">
            <a:schemeClr val="tx1"/>
          </a:fontRef>
        </p:style>
      </p:cxnSp>
      <p:cxnSp>
        <p:nvCxnSpPr>
          <p:cNvPr id="33" name="Straight Connector 36"/>
          <p:cNvCxnSpPr/>
          <p:nvPr/>
        </p:nvCxnSpPr>
        <p:spPr>
          <a:xfrm rot="16200000" flipV="1">
            <a:off x="2035156" y="2894011"/>
            <a:ext cx="287342" cy="214313"/>
          </a:xfrm>
          <a:prstGeom prst="line">
            <a:avLst/>
          </a:prstGeom>
        </p:spPr>
        <p:style>
          <a:lnRef idx="1">
            <a:schemeClr val="dk1"/>
          </a:lnRef>
          <a:fillRef idx="0">
            <a:schemeClr val="dk1"/>
          </a:fillRef>
          <a:effectRef idx="0">
            <a:schemeClr val="dk1"/>
          </a:effectRef>
          <a:fontRef idx="minor">
            <a:schemeClr val="tx1"/>
          </a:fontRef>
        </p:style>
      </p:cxnSp>
      <p:cxnSp>
        <p:nvCxnSpPr>
          <p:cNvPr id="34" name="Straight Connector 37"/>
          <p:cNvCxnSpPr/>
          <p:nvPr/>
        </p:nvCxnSpPr>
        <p:spPr>
          <a:xfrm rot="16200000" flipV="1">
            <a:off x="1749404" y="2536821"/>
            <a:ext cx="287342" cy="214313"/>
          </a:xfrm>
          <a:prstGeom prst="line">
            <a:avLst/>
          </a:prstGeom>
        </p:spPr>
        <p:style>
          <a:lnRef idx="1">
            <a:schemeClr val="dk1"/>
          </a:lnRef>
          <a:fillRef idx="0">
            <a:schemeClr val="dk1"/>
          </a:fillRef>
          <a:effectRef idx="0">
            <a:schemeClr val="dk1"/>
          </a:effectRef>
          <a:fontRef idx="minor">
            <a:schemeClr val="tx1"/>
          </a:fontRef>
        </p:style>
      </p:cxnSp>
      <p:cxnSp>
        <p:nvCxnSpPr>
          <p:cNvPr id="35" name="Straight Connector 38"/>
          <p:cNvCxnSpPr/>
          <p:nvPr/>
        </p:nvCxnSpPr>
        <p:spPr>
          <a:xfrm rot="16200000" flipV="1">
            <a:off x="1463652" y="2108193"/>
            <a:ext cx="287342" cy="214313"/>
          </a:xfrm>
          <a:prstGeom prst="line">
            <a:avLst/>
          </a:prstGeom>
        </p:spPr>
        <p:style>
          <a:lnRef idx="1">
            <a:schemeClr val="dk1"/>
          </a:lnRef>
          <a:fillRef idx="0">
            <a:schemeClr val="dk1"/>
          </a:fillRef>
          <a:effectRef idx="0">
            <a:schemeClr val="dk1"/>
          </a:effectRef>
          <a:fontRef idx="minor">
            <a:schemeClr val="tx1"/>
          </a:fontRef>
        </p:style>
      </p:cxnSp>
      <p:cxnSp>
        <p:nvCxnSpPr>
          <p:cNvPr id="36" name="Straight Connector 39"/>
          <p:cNvCxnSpPr/>
          <p:nvPr/>
        </p:nvCxnSpPr>
        <p:spPr>
          <a:xfrm rot="16200000" flipV="1">
            <a:off x="1177900" y="1679565"/>
            <a:ext cx="287342" cy="214313"/>
          </a:xfrm>
          <a:prstGeom prst="line">
            <a:avLst/>
          </a:prstGeom>
        </p:spPr>
        <p:style>
          <a:lnRef idx="1">
            <a:schemeClr val="dk1"/>
          </a:lnRef>
          <a:fillRef idx="0">
            <a:schemeClr val="dk1"/>
          </a:fillRef>
          <a:effectRef idx="0">
            <a:schemeClr val="dk1"/>
          </a:effectRef>
          <a:fontRef idx="minor">
            <a:schemeClr val="tx1"/>
          </a:fontRef>
        </p:style>
      </p:cxnSp>
      <p:cxnSp>
        <p:nvCxnSpPr>
          <p:cNvPr id="37" name="Straight Connector 40"/>
          <p:cNvCxnSpPr/>
          <p:nvPr/>
        </p:nvCxnSpPr>
        <p:spPr>
          <a:xfrm rot="16200000" flipV="1">
            <a:off x="892148" y="1250937"/>
            <a:ext cx="287342" cy="214313"/>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71389770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3" name="Rubrik 1"/>
          <p:cNvSpPr>
            <a:spLocks noGrp="1"/>
          </p:cNvSpPr>
          <p:nvPr>
            <p:ph type="title"/>
          </p:nvPr>
        </p:nvSpPr>
        <p:spPr>
          <a:xfrm>
            <a:off x="4714875" y="178195"/>
            <a:ext cx="5866039" cy="1325563"/>
          </a:xfrm>
        </p:spPr>
        <p:txBody>
          <a:bodyPr>
            <a:normAutofit/>
          </a:bodyPr>
          <a:lstStyle/>
          <a:p>
            <a:r>
              <a:rPr lang="sv-SE" sz="2800" dirty="0" smtClean="0">
                <a:solidFill>
                  <a:srgbClr val="990033"/>
                </a:solidFill>
                <a:latin typeface="Book Antiqua" panose="02040602050305030304" pitchFamily="18" charset="0"/>
              </a:rPr>
              <a:t>Syfte; Uppspel 2-3 överlapp</a:t>
            </a:r>
            <a:endParaRPr lang="sv-SE" sz="2800" dirty="0">
              <a:solidFill>
                <a:srgbClr val="990033"/>
              </a:solidFill>
              <a:latin typeface="Book Antiqua" panose="02040602050305030304" pitchFamily="18" charset="0"/>
            </a:endParaRPr>
          </a:p>
        </p:txBody>
      </p:sp>
      <p:sp>
        <p:nvSpPr>
          <p:cNvPr id="6" name="textruta 5"/>
          <p:cNvSpPr txBox="1"/>
          <p:nvPr/>
        </p:nvSpPr>
        <p:spPr>
          <a:xfrm>
            <a:off x="4714876" y="1285860"/>
            <a:ext cx="4143404" cy="615553"/>
          </a:xfrm>
          <a:prstGeom prst="rect">
            <a:avLst/>
          </a:prstGeom>
          <a:noFill/>
        </p:spPr>
        <p:txBody>
          <a:bodyPr wrap="square" rtlCol="0">
            <a:spAutoFit/>
          </a:bodyPr>
          <a:lstStyle/>
          <a:p>
            <a:endParaRPr lang="sv-SE" sz="1600" dirty="0"/>
          </a:p>
          <a:p>
            <a:pPr lvl="0"/>
            <a:endParaRPr lang="sv-SE" dirty="0">
              <a:solidFill>
                <a:schemeClr val="bg1">
                  <a:lumMod val="50000"/>
                </a:schemeClr>
              </a:solidFill>
            </a:endParaRPr>
          </a:p>
        </p:txBody>
      </p:sp>
      <p:pic>
        <p:nvPicPr>
          <p:cNvPr id="39" name="Bildobjekt 38"/>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41" name="textruta 40"/>
          <p:cNvSpPr txBox="1"/>
          <p:nvPr/>
        </p:nvSpPr>
        <p:spPr>
          <a:xfrm>
            <a:off x="4714875" y="1503362"/>
            <a:ext cx="4995139" cy="2831544"/>
          </a:xfrm>
          <a:prstGeom prst="rect">
            <a:avLst/>
          </a:prstGeom>
          <a:noFill/>
        </p:spPr>
        <p:txBody>
          <a:bodyPr wrap="square" rtlCol="0">
            <a:spAutoFit/>
          </a:bodyPr>
          <a:lstStyle/>
          <a:p>
            <a:r>
              <a:rPr lang="sv-SE" sz="1600" dirty="0">
                <a:latin typeface="Book Antiqua" panose="02040602050305030304" pitchFamily="18" charset="0"/>
              </a:rPr>
              <a:t>E trampar in med bollen och gör en överlämning till A som passar till D. D slår en diagonal pass till B som ryckt ifrån sin spelare. Skulle diagonal passningen vara stäng så kan D skjuta själv. </a:t>
            </a:r>
          </a:p>
          <a:p>
            <a:endParaRPr lang="sv-SE" sz="1600" dirty="0">
              <a:latin typeface="Book Antiqua" panose="02040602050305030304" pitchFamily="18" charset="0"/>
            </a:endParaRPr>
          </a:p>
          <a:p>
            <a:r>
              <a:rPr lang="sv-SE" sz="1600" dirty="0">
                <a:latin typeface="Book Antiqua" panose="02040602050305030304" pitchFamily="18" charset="0"/>
              </a:rPr>
              <a:t>Om E tycker att B har ett bättre läge så skippar han/hon överlämningen och passar B så denna får slå diagonalen.</a:t>
            </a:r>
          </a:p>
          <a:p>
            <a:r>
              <a:rPr lang="sv-SE" sz="1600" dirty="0">
                <a:latin typeface="Book Antiqua" panose="02040602050305030304" pitchFamily="18" charset="0"/>
              </a:rPr>
              <a:t>C har till uppgift att skap yta i slottet. En yta som kan användas till att trampa in i för D och B</a:t>
            </a:r>
          </a:p>
          <a:p>
            <a:pPr lvl="0"/>
            <a:endParaRPr lang="sv-SE" dirty="0">
              <a:solidFill>
                <a:schemeClr val="bg1">
                  <a:lumMod val="50000"/>
                </a:schemeClr>
              </a:solidFill>
              <a:latin typeface="Book Antiqua" panose="02040602050305030304" pitchFamily="18" charset="0"/>
            </a:endParaRPr>
          </a:p>
        </p:txBody>
      </p:sp>
      <p:pic>
        <p:nvPicPr>
          <p:cNvPr id="42" name="Bildobjekt 41" descr="Boll.png"/>
          <p:cNvPicPr>
            <a:picLocks noChangeAspect="1"/>
          </p:cNvPicPr>
          <p:nvPr/>
        </p:nvPicPr>
        <p:blipFill>
          <a:blip r:embed="rId4" cstate="print"/>
          <a:stretch>
            <a:fillRect/>
          </a:stretch>
        </p:blipFill>
        <p:spPr>
          <a:xfrm>
            <a:off x="1428728" y="4071942"/>
            <a:ext cx="60955" cy="85337"/>
          </a:xfrm>
          <a:prstGeom prst="rect">
            <a:avLst/>
          </a:prstGeom>
        </p:spPr>
      </p:pic>
      <p:sp>
        <p:nvSpPr>
          <p:cNvPr id="43" name="Multiplicera 42"/>
          <p:cNvSpPr/>
          <p:nvPr/>
        </p:nvSpPr>
        <p:spPr>
          <a:xfrm flipV="1">
            <a:off x="2285984" y="2285992"/>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44" name="textruta 36"/>
          <p:cNvSpPr txBox="1"/>
          <p:nvPr/>
        </p:nvSpPr>
        <p:spPr>
          <a:xfrm>
            <a:off x="3786182" y="4214818"/>
            <a:ext cx="30970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A</a:t>
            </a:r>
          </a:p>
        </p:txBody>
      </p:sp>
      <p:sp>
        <p:nvSpPr>
          <p:cNvPr id="45" name="textruta 37"/>
          <p:cNvSpPr txBox="1"/>
          <p:nvPr/>
        </p:nvSpPr>
        <p:spPr>
          <a:xfrm>
            <a:off x="2428860" y="2428868"/>
            <a:ext cx="29367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C</a:t>
            </a:r>
          </a:p>
        </p:txBody>
      </p:sp>
      <p:sp>
        <p:nvSpPr>
          <p:cNvPr id="46" name="Multiplicera 45"/>
          <p:cNvSpPr/>
          <p:nvPr/>
        </p:nvSpPr>
        <p:spPr>
          <a:xfrm flipV="1">
            <a:off x="3643306" y="414338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47" name="Multiplicera 46"/>
          <p:cNvSpPr/>
          <p:nvPr/>
        </p:nvSpPr>
        <p:spPr>
          <a:xfrm flipV="1">
            <a:off x="642910" y="257174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48" name="Multiplicera 47"/>
          <p:cNvSpPr/>
          <p:nvPr/>
        </p:nvSpPr>
        <p:spPr>
          <a:xfrm flipV="1">
            <a:off x="1214414" y="4000504"/>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49" name="textruta 42"/>
          <p:cNvSpPr txBox="1"/>
          <p:nvPr/>
        </p:nvSpPr>
        <p:spPr>
          <a:xfrm>
            <a:off x="1357290" y="4143380"/>
            <a:ext cx="28405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E</a:t>
            </a:r>
          </a:p>
        </p:txBody>
      </p:sp>
      <p:sp>
        <p:nvSpPr>
          <p:cNvPr id="50" name="textruta 43"/>
          <p:cNvSpPr txBox="1"/>
          <p:nvPr/>
        </p:nvSpPr>
        <p:spPr>
          <a:xfrm>
            <a:off x="785786" y="2571744"/>
            <a:ext cx="314510"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D</a:t>
            </a:r>
          </a:p>
        </p:txBody>
      </p:sp>
      <p:sp>
        <p:nvSpPr>
          <p:cNvPr id="51" name="textruta 37"/>
          <p:cNvSpPr txBox="1"/>
          <p:nvPr/>
        </p:nvSpPr>
        <p:spPr>
          <a:xfrm>
            <a:off x="4000496" y="2857496"/>
            <a:ext cx="300082" cy="338554"/>
          </a:xfrm>
          <a:prstGeom prst="rect">
            <a:avLst/>
          </a:prstGeom>
          <a:noFill/>
        </p:spPr>
        <p:txBody>
          <a:bodyPr wrap="none" rtlCol="0">
            <a:spAutoFit/>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600" b="1" dirty="0"/>
              <a:t>B</a:t>
            </a:r>
          </a:p>
        </p:txBody>
      </p:sp>
      <p:sp>
        <p:nvSpPr>
          <p:cNvPr id="52" name="Multiplicera 51"/>
          <p:cNvSpPr/>
          <p:nvPr/>
        </p:nvSpPr>
        <p:spPr>
          <a:xfrm flipV="1">
            <a:off x="3929058" y="2714620"/>
            <a:ext cx="214314" cy="357190"/>
          </a:xfrm>
          <a:prstGeom prst="mathMultiply">
            <a:avLst/>
          </a:prstGeom>
          <a:solidFill>
            <a:srgbClr val="00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sv-SE"/>
          </a:p>
        </p:txBody>
      </p:sp>
      <p:sp>
        <p:nvSpPr>
          <p:cNvPr id="53" name="Frihandsfigur 52"/>
          <p:cNvSpPr/>
          <p:nvPr/>
        </p:nvSpPr>
        <p:spPr>
          <a:xfrm>
            <a:off x="1468192" y="4116946"/>
            <a:ext cx="1236371" cy="167426"/>
          </a:xfrm>
          <a:custGeom>
            <a:avLst/>
            <a:gdLst>
              <a:gd name="connsiteX0" fmla="*/ 0 w 1236371"/>
              <a:gd name="connsiteY0" fmla="*/ 81567 h 167426"/>
              <a:gd name="connsiteX1" fmla="*/ 218940 w 1236371"/>
              <a:gd name="connsiteY1" fmla="*/ 17172 h 167426"/>
              <a:gd name="connsiteX2" fmla="*/ 270456 w 1236371"/>
              <a:gd name="connsiteY2" fmla="*/ 81567 h 167426"/>
              <a:gd name="connsiteX3" fmla="*/ 579549 w 1236371"/>
              <a:gd name="connsiteY3" fmla="*/ 55809 h 167426"/>
              <a:gd name="connsiteX4" fmla="*/ 656822 w 1236371"/>
              <a:gd name="connsiteY4" fmla="*/ 158840 h 167426"/>
              <a:gd name="connsiteX5" fmla="*/ 991673 w 1236371"/>
              <a:gd name="connsiteY5" fmla="*/ 4293 h 167426"/>
              <a:gd name="connsiteX6" fmla="*/ 1094704 w 1236371"/>
              <a:gd name="connsiteY6" fmla="*/ 133082 h 167426"/>
              <a:gd name="connsiteX7" fmla="*/ 1236371 w 1236371"/>
              <a:gd name="connsiteY7" fmla="*/ 30051 h 167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6371" h="167426">
                <a:moveTo>
                  <a:pt x="0" y="81567"/>
                </a:moveTo>
                <a:cubicBezTo>
                  <a:pt x="86932" y="49369"/>
                  <a:pt x="173864" y="17172"/>
                  <a:pt x="218940" y="17172"/>
                </a:cubicBezTo>
                <a:cubicBezTo>
                  <a:pt x="264016" y="17172"/>
                  <a:pt x="210354" y="75127"/>
                  <a:pt x="270456" y="81567"/>
                </a:cubicBezTo>
                <a:cubicBezTo>
                  <a:pt x="330558" y="88007"/>
                  <a:pt x="515155" y="42930"/>
                  <a:pt x="579549" y="55809"/>
                </a:cubicBezTo>
                <a:cubicBezTo>
                  <a:pt x="643943" y="68688"/>
                  <a:pt x="588135" y="167426"/>
                  <a:pt x="656822" y="158840"/>
                </a:cubicBezTo>
                <a:cubicBezTo>
                  <a:pt x="725509" y="150254"/>
                  <a:pt x="918693" y="8586"/>
                  <a:pt x="991673" y="4293"/>
                </a:cubicBezTo>
                <a:cubicBezTo>
                  <a:pt x="1064653" y="0"/>
                  <a:pt x="1053921" y="128789"/>
                  <a:pt x="1094704" y="133082"/>
                </a:cubicBezTo>
                <a:cubicBezTo>
                  <a:pt x="1135487" y="137375"/>
                  <a:pt x="1185929" y="83713"/>
                  <a:pt x="1236371" y="30051"/>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54" name="Rak pil 19"/>
          <p:cNvCxnSpPr/>
          <p:nvPr/>
        </p:nvCxnSpPr>
        <p:spPr>
          <a:xfrm rot="10800000" flipV="1">
            <a:off x="2000232" y="4357694"/>
            <a:ext cx="1571636"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5" name="Rak pil 20"/>
          <p:cNvCxnSpPr/>
          <p:nvPr/>
        </p:nvCxnSpPr>
        <p:spPr>
          <a:xfrm rot="5400000" flipH="1" flipV="1">
            <a:off x="1893075" y="1750207"/>
            <a:ext cx="1071570" cy="14287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6" name="Rak pil 21"/>
          <p:cNvCxnSpPr>
            <a:stCxn id="51" idx="1"/>
          </p:cNvCxnSpPr>
          <p:nvPr/>
        </p:nvCxnSpPr>
        <p:spPr>
          <a:xfrm rot="10800000" flipH="1" flipV="1">
            <a:off x="4000496" y="3026772"/>
            <a:ext cx="142876" cy="47366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7" name="Rak pil 22"/>
          <p:cNvCxnSpPr/>
          <p:nvPr/>
        </p:nvCxnSpPr>
        <p:spPr>
          <a:xfrm rot="5400000">
            <a:off x="429390" y="3071016"/>
            <a:ext cx="427834"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8" name="Rak pil 23"/>
          <p:cNvCxnSpPr/>
          <p:nvPr/>
        </p:nvCxnSpPr>
        <p:spPr>
          <a:xfrm rot="16200000" flipV="1">
            <a:off x="3643306" y="2571744"/>
            <a:ext cx="214314" cy="21431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9" name="Rak pil 24"/>
          <p:cNvCxnSpPr/>
          <p:nvPr/>
        </p:nvCxnSpPr>
        <p:spPr>
          <a:xfrm flipV="1">
            <a:off x="785786" y="2357430"/>
            <a:ext cx="285752" cy="21431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20069265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pic>
        <p:nvPicPr>
          <p:cNvPr id="6" name="Bildobjekt 5"/>
          <p:cNvPicPr/>
          <p:nvPr/>
        </p:nvPicPr>
        <p:blipFill>
          <a:blip r:embed="rId3" cstate="print"/>
          <a:srcRect l="25695" t="8620" r="30082" b="28583"/>
          <a:stretch>
            <a:fillRect/>
          </a:stretch>
        </p:blipFill>
        <p:spPr bwMode="auto">
          <a:xfrm>
            <a:off x="357158" y="642918"/>
            <a:ext cx="4214842" cy="6000792"/>
          </a:xfrm>
          <a:prstGeom prst="rect">
            <a:avLst/>
          </a:prstGeom>
          <a:ln w="190500" cap="sq">
            <a:solidFill>
              <a:schemeClr val="tx1"/>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8" name="textruta 7"/>
          <p:cNvSpPr txBox="1"/>
          <p:nvPr/>
        </p:nvSpPr>
        <p:spPr>
          <a:xfrm>
            <a:off x="4714876" y="1285860"/>
            <a:ext cx="5566642" cy="5232202"/>
          </a:xfrm>
          <a:prstGeom prst="rect">
            <a:avLst/>
          </a:prstGeom>
          <a:noFill/>
          <a:ln>
            <a:noFill/>
          </a:ln>
        </p:spPr>
        <p:txBody>
          <a:bodyPr wrap="square" rtlCol="0">
            <a:spAutoFit/>
          </a:bodyPr>
          <a:lstStyle/>
          <a:p>
            <a:endParaRPr lang="sv-SE" sz="1600" dirty="0"/>
          </a:p>
          <a:p>
            <a:r>
              <a:rPr lang="sv-SE" sz="1600" dirty="0" smtClean="0"/>
              <a:t>___________________________________________________</a:t>
            </a:r>
            <a:endParaRPr lang="sv-SE" sz="1600" dirty="0"/>
          </a:p>
          <a:p>
            <a:endParaRPr lang="sv-SE" sz="1600" dirty="0"/>
          </a:p>
          <a:p>
            <a:r>
              <a:rPr lang="sv-SE" sz="1600" dirty="0" smtClean="0"/>
              <a:t>___________________________________________________</a:t>
            </a:r>
            <a:endParaRPr lang="sv-SE" sz="1600" dirty="0"/>
          </a:p>
          <a:p>
            <a:endParaRPr lang="sv-SE" sz="1600" dirty="0"/>
          </a:p>
          <a:p>
            <a:r>
              <a:rPr lang="sv-SE" sz="1600" dirty="0" smtClean="0"/>
              <a:t>___________________________________________________</a:t>
            </a:r>
            <a:endParaRPr lang="sv-SE" sz="1600" dirty="0"/>
          </a:p>
          <a:p>
            <a:endParaRPr lang="sv-SE" sz="1600" dirty="0"/>
          </a:p>
          <a:p>
            <a:r>
              <a:rPr lang="sv-SE" sz="1600" dirty="0" smtClean="0"/>
              <a:t>___________________________________________________</a:t>
            </a:r>
            <a:endParaRPr lang="sv-SE" sz="1600" dirty="0"/>
          </a:p>
          <a:p>
            <a:endParaRPr lang="sv-SE" sz="1600" dirty="0"/>
          </a:p>
          <a:p>
            <a:r>
              <a:rPr lang="sv-SE" sz="1600" dirty="0" smtClean="0"/>
              <a:t>___________________________________________________</a:t>
            </a:r>
            <a:endParaRPr lang="sv-SE" sz="1600" dirty="0"/>
          </a:p>
          <a:p>
            <a:endParaRPr lang="sv-SE" sz="1600" dirty="0"/>
          </a:p>
          <a:p>
            <a:r>
              <a:rPr lang="sv-SE" sz="1600" dirty="0" smtClean="0"/>
              <a:t>___________________________________________________</a:t>
            </a:r>
            <a:endParaRPr lang="sv-SE" sz="1600" dirty="0"/>
          </a:p>
          <a:p>
            <a:endParaRPr lang="sv-SE" sz="1600" dirty="0"/>
          </a:p>
          <a:p>
            <a:pPr lvl="0"/>
            <a:r>
              <a:rPr lang="sv-SE" dirty="0" smtClean="0"/>
              <a:t>_____________________________________________</a:t>
            </a:r>
            <a:endParaRPr lang="sv-SE" dirty="0"/>
          </a:p>
          <a:p>
            <a:pPr lvl="0"/>
            <a:endParaRPr lang="sv-SE" dirty="0"/>
          </a:p>
          <a:p>
            <a:pPr lvl="0"/>
            <a:r>
              <a:rPr lang="sv-SE" dirty="0" smtClean="0"/>
              <a:t>_____________________________________________</a:t>
            </a:r>
            <a:endParaRPr lang="sv-SE" dirty="0"/>
          </a:p>
          <a:p>
            <a:pPr lvl="0"/>
            <a:endParaRPr lang="sv-SE" dirty="0"/>
          </a:p>
          <a:p>
            <a:pPr lvl="0"/>
            <a:r>
              <a:rPr lang="sv-SE" dirty="0" smtClean="0"/>
              <a:t>_____________________________________________</a:t>
            </a:r>
            <a:endParaRPr lang="sv-SE" dirty="0"/>
          </a:p>
          <a:p>
            <a:pPr lvl="0"/>
            <a:endParaRPr lang="sv-SE" dirty="0"/>
          </a:p>
          <a:p>
            <a:pPr lvl="0"/>
            <a:r>
              <a:rPr lang="sv-SE" dirty="0" smtClean="0"/>
              <a:t>_____________________________________________</a:t>
            </a:r>
            <a:endParaRPr lang="sv-SE" dirty="0"/>
          </a:p>
        </p:txBody>
      </p:sp>
      <p:sp>
        <p:nvSpPr>
          <p:cNvPr id="14" name="Rubrik 1"/>
          <p:cNvSpPr>
            <a:spLocks noGrp="1"/>
          </p:cNvSpPr>
          <p:nvPr>
            <p:ph type="title"/>
          </p:nvPr>
        </p:nvSpPr>
        <p:spPr>
          <a:xfrm>
            <a:off x="4714875" y="178195"/>
            <a:ext cx="5866039" cy="1325563"/>
          </a:xfrm>
        </p:spPr>
        <p:txBody>
          <a:bodyPr>
            <a:normAutofit/>
          </a:bodyPr>
          <a:lstStyle/>
          <a:p>
            <a:r>
              <a:rPr lang="sv-SE" sz="2800" dirty="0" smtClean="0">
                <a:solidFill>
                  <a:srgbClr val="990033"/>
                </a:solidFill>
                <a:latin typeface="Book Antiqua" panose="02040602050305030304" pitchFamily="18" charset="0"/>
              </a:rPr>
              <a:t>Syfte; </a:t>
            </a:r>
            <a:endParaRPr lang="sv-SE" sz="2800" dirty="0">
              <a:solidFill>
                <a:srgbClr val="990033"/>
              </a:solidFill>
              <a:latin typeface="Book Antiqua" panose="02040602050305030304" pitchFamily="18" charset="0"/>
            </a:endParaRPr>
          </a:p>
        </p:txBody>
      </p:sp>
    </p:spTree>
    <p:extLst>
      <p:ext uri="{BB962C8B-B14F-4D97-AF65-F5344CB8AC3E}">
        <p14:creationId xmlns:p14="http://schemas.microsoft.com/office/powerpoint/2010/main" val="1147618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10281518" y="0"/>
            <a:ext cx="1910482" cy="1503758"/>
          </a:xfrm>
          <a:prstGeom prst="rect">
            <a:avLst/>
          </a:prstGeom>
        </p:spPr>
      </p:pic>
      <p:sp>
        <p:nvSpPr>
          <p:cNvPr id="5" name="textruta 4"/>
          <p:cNvSpPr txBox="1"/>
          <p:nvPr/>
        </p:nvSpPr>
        <p:spPr>
          <a:xfrm>
            <a:off x="473156" y="751879"/>
            <a:ext cx="9493803" cy="5016758"/>
          </a:xfrm>
          <a:prstGeom prst="rect">
            <a:avLst/>
          </a:prstGeom>
          <a:noFill/>
        </p:spPr>
        <p:txBody>
          <a:bodyPr wrap="square" rtlCol="0">
            <a:spAutoFit/>
          </a:bodyPr>
          <a:lstStyle/>
          <a:p>
            <a:r>
              <a:rPr lang="sv-SE" sz="1400" b="1" dirty="0">
                <a:latin typeface="Book Antiqua" panose="02040602050305030304" pitchFamily="18" charset="0"/>
              </a:rPr>
              <a:t>8 år</a:t>
            </a:r>
          </a:p>
          <a:p>
            <a:r>
              <a:rPr lang="sv-SE" sz="1400" dirty="0">
                <a:latin typeface="Book Antiqua" panose="02040602050305030304" pitchFamily="18" charset="0"/>
              </a:rPr>
              <a:t> </a:t>
            </a:r>
            <a:r>
              <a:rPr lang="sv-SE" sz="1400" dirty="0" smtClean="0">
                <a:latin typeface="Book Antiqua" panose="02040602050305030304" pitchFamily="18" charset="0"/>
              </a:rPr>
              <a:t>Nu </a:t>
            </a:r>
            <a:r>
              <a:rPr lang="sv-SE" sz="1400" dirty="0">
                <a:latin typeface="Book Antiqua" panose="02040602050305030304" pitchFamily="18" charset="0"/>
              </a:rPr>
              <a:t>börjar barnen att ”hitta på innebandyplanen”. Fokus </a:t>
            </a:r>
            <a:r>
              <a:rPr lang="sv-SE" sz="1400" dirty="0" smtClean="0">
                <a:latin typeface="Book Antiqua" panose="02040602050305030304" pitchFamily="18" charset="0"/>
              </a:rPr>
              <a:t>ska </a:t>
            </a:r>
            <a:r>
              <a:rPr lang="sv-SE" sz="1400" dirty="0">
                <a:latin typeface="Book Antiqua" panose="02040602050305030304" pitchFamily="18" charset="0"/>
              </a:rPr>
              <a:t>nu ligga på att lära dem att passa. </a:t>
            </a:r>
            <a:r>
              <a:rPr lang="sv-SE" sz="1400" dirty="0" smtClean="0">
                <a:latin typeface="Book Antiqua" panose="02040602050305030304" pitchFamily="18" charset="0"/>
              </a:rPr>
              <a:t>Börja med </a:t>
            </a:r>
            <a:r>
              <a:rPr lang="sv-SE" sz="1400" dirty="0">
                <a:latin typeface="Book Antiqua" panose="02040602050305030304" pitchFamily="18" charset="0"/>
              </a:rPr>
              <a:t>övningar där de står stilla för att sedan få dem att röra sig med bollen samtidigt som de passar.</a:t>
            </a:r>
          </a:p>
          <a:p>
            <a:r>
              <a:rPr lang="sv-SE" sz="1400" dirty="0">
                <a:latin typeface="Book Antiqua" panose="02040602050305030304" pitchFamily="18" charset="0"/>
              </a:rPr>
              <a:t>Skott kommer ofta naturligt in i övningarna när man har passningar men det är inte ett måste. Tänk på att prata skott och passningstekniker med barnen.</a:t>
            </a:r>
          </a:p>
          <a:p>
            <a:r>
              <a:rPr lang="sv-SE" sz="1400" dirty="0">
                <a:latin typeface="Book Antiqua" panose="02040602050305030304" pitchFamily="18" charset="0"/>
              </a:rPr>
              <a:t> </a:t>
            </a:r>
          </a:p>
          <a:p>
            <a:r>
              <a:rPr lang="sv-SE" sz="1400" b="1" u="sng" dirty="0">
                <a:latin typeface="Book Antiqua" panose="02040602050305030304" pitchFamily="18" charset="0"/>
              </a:rPr>
              <a:t>Du som ledare:</a:t>
            </a:r>
            <a:endParaRPr lang="sv-SE" sz="1400" b="1" dirty="0">
              <a:latin typeface="Book Antiqua" panose="02040602050305030304" pitchFamily="18" charset="0"/>
            </a:endParaRPr>
          </a:p>
          <a:p>
            <a:r>
              <a:rPr lang="sv-SE" sz="1400" dirty="0">
                <a:latin typeface="Book Antiqua" panose="02040602050305030304" pitchFamily="18" charset="0"/>
              </a:rPr>
              <a:t>Fortsätt vara positiv i ditt bemötande av med och motgång, men var samtidigt bestämd. Glöm inte att både visa och berätta hur </a:t>
            </a:r>
            <a:r>
              <a:rPr lang="sv-SE" sz="1400" dirty="0" smtClean="0">
                <a:latin typeface="Book Antiqua" panose="02040602050305030304" pitchFamily="18" charset="0"/>
              </a:rPr>
              <a:t>de ska </a:t>
            </a:r>
            <a:r>
              <a:rPr lang="sv-SE" sz="1400" dirty="0">
                <a:latin typeface="Book Antiqua" panose="02040602050305030304" pitchFamily="18" charset="0"/>
              </a:rPr>
              <a:t>göra. Alla lär sig på olika sätt så det är viktigt att vi instruerar på flera sätt.</a:t>
            </a:r>
          </a:p>
          <a:p>
            <a:r>
              <a:rPr lang="sv-SE" sz="1400" dirty="0">
                <a:latin typeface="Book Antiqua" panose="02040602050305030304" pitchFamily="18" charset="0"/>
              </a:rPr>
              <a:t> </a:t>
            </a:r>
            <a:endParaRPr lang="sv-SE" sz="1200" dirty="0">
              <a:latin typeface="Book Antiqua" panose="02040602050305030304" pitchFamily="18" charset="0"/>
            </a:endParaRPr>
          </a:p>
          <a:p>
            <a:r>
              <a:rPr lang="sv-SE" sz="1400" b="1" u="sng" dirty="0">
                <a:latin typeface="Book Antiqua" panose="02040602050305030304" pitchFamily="18" charset="0"/>
              </a:rPr>
              <a:t>Viktiga träningsmoment:</a:t>
            </a:r>
            <a:endParaRPr lang="sv-SE" sz="1400" b="1" dirty="0">
              <a:latin typeface="Book Antiqua" panose="02040602050305030304" pitchFamily="18" charset="0"/>
            </a:endParaRPr>
          </a:p>
          <a:p>
            <a:pPr lvl="0"/>
            <a:r>
              <a:rPr lang="sv-SE" sz="1400" dirty="0">
                <a:latin typeface="Book Antiqua" panose="02040602050305030304" pitchFamily="18" charset="0"/>
              </a:rPr>
              <a:t>Passningar</a:t>
            </a:r>
          </a:p>
          <a:p>
            <a:pPr lvl="0"/>
            <a:r>
              <a:rPr lang="sv-SE" sz="1400" dirty="0">
                <a:latin typeface="Book Antiqua" panose="02040602050305030304" pitchFamily="18" charset="0"/>
              </a:rPr>
              <a:t>Bollkontroll</a:t>
            </a:r>
          </a:p>
          <a:p>
            <a:pPr lvl="0"/>
            <a:r>
              <a:rPr lang="sv-SE" sz="1400" dirty="0">
                <a:latin typeface="Book Antiqua" panose="02040602050305030304" pitchFamily="18" charset="0"/>
              </a:rPr>
              <a:t>Skott</a:t>
            </a:r>
          </a:p>
          <a:p>
            <a:r>
              <a:rPr lang="sv-SE" sz="1400" dirty="0">
                <a:latin typeface="Book Antiqua" panose="02040602050305030304" pitchFamily="18" charset="0"/>
              </a:rPr>
              <a:t> </a:t>
            </a:r>
            <a:endParaRPr lang="sv-SE" sz="1200" dirty="0">
              <a:latin typeface="Book Antiqua" panose="02040602050305030304" pitchFamily="18" charset="0"/>
            </a:endParaRPr>
          </a:p>
          <a:p>
            <a:r>
              <a:rPr lang="sv-SE" sz="1400" b="1" u="sng" dirty="0" err="1">
                <a:latin typeface="Book Antiqua" panose="02040602050305030304" pitchFamily="18" charset="0"/>
              </a:rPr>
              <a:t>Fys</a:t>
            </a:r>
            <a:r>
              <a:rPr lang="sv-SE" sz="1400" b="1" u="sng" dirty="0">
                <a:latin typeface="Book Antiqua" panose="02040602050305030304" pitchFamily="18" charset="0"/>
              </a:rPr>
              <a:t>:</a:t>
            </a:r>
            <a:endParaRPr lang="sv-SE" sz="1400" b="1" dirty="0">
              <a:latin typeface="Book Antiqua" panose="02040602050305030304" pitchFamily="18" charset="0"/>
            </a:endParaRPr>
          </a:p>
          <a:p>
            <a:pPr lvl="0"/>
            <a:r>
              <a:rPr lang="sv-SE" sz="1400" dirty="0">
                <a:latin typeface="Book Antiqua" panose="02040602050305030304" pitchFamily="18" charset="0"/>
              </a:rPr>
              <a:t>Reaktion </a:t>
            </a:r>
          </a:p>
          <a:p>
            <a:pPr lvl="0"/>
            <a:r>
              <a:rPr lang="sv-SE" sz="1400" dirty="0">
                <a:latin typeface="Book Antiqua" panose="02040602050305030304" pitchFamily="18" charset="0"/>
              </a:rPr>
              <a:t>Balans</a:t>
            </a:r>
          </a:p>
          <a:p>
            <a:pPr lvl="0"/>
            <a:r>
              <a:rPr lang="sv-SE" sz="1400" dirty="0">
                <a:latin typeface="Book Antiqua" panose="02040602050305030304" pitchFamily="18" charset="0"/>
              </a:rPr>
              <a:t>Rörlighet</a:t>
            </a:r>
          </a:p>
          <a:p>
            <a:r>
              <a:rPr lang="sv-SE" sz="1200" dirty="0">
                <a:latin typeface="Book Antiqua" panose="02040602050305030304" pitchFamily="18" charset="0"/>
              </a:rPr>
              <a:t> </a:t>
            </a:r>
          </a:p>
          <a:p>
            <a:r>
              <a:rPr lang="sv-SE" sz="1400" b="1" u="sng" dirty="0" smtClean="0">
                <a:latin typeface="Book Antiqua" panose="02040602050305030304" pitchFamily="18" charset="0"/>
              </a:rPr>
              <a:t>Uppvärmning </a:t>
            </a:r>
            <a:r>
              <a:rPr lang="sv-SE" sz="1400" b="1" u="sng" dirty="0">
                <a:latin typeface="Book Antiqua" panose="02040602050305030304" pitchFamily="18" charset="0"/>
              </a:rPr>
              <a:t>&amp; </a:t>
            </a:r>
            <a:r>
              <a:rPr lang="sv-SE" sz="1400" b="1" u="sng" dirty="0" smtClean="0">
                <a:latin typeface="Book Antiqua" panose="02040602050305030304" pitchFamily="18" charset="0"/>
              </a:rPr>
              <a:t>nedvarvning:</a:t>
            </a:r>
            <a:endParaRPr lang="sv-SE" sz="1400" b="1" dirty="0">
              <a:latin typeface="Book Antiqua" panose="02040602050305030304" pitchFamily="18" charset="0"/>
            </a:endParaRPr>
          </a:p>
          <a:p>
            <a:pPr lvl="0"/>
            <a:r>
              <a:rPr lang="sv-SE" sz="1400" dirty="0">
                <a:latin typeface="Book Antiqua" panose="02040602050305030304" pitchFamily="18" charset="0"/>
              </a:rPr>
              <a:t>Fortsätt använda lek innan träningarna för att vänja dem vid tanken uppvärmning. </a:t>
            </a:r>
          </a:p>
          <a:p>
            <a:pPr lvl="0"/>
            <a:r>
              <a:rPr lang="sv-SE" sz="1400" dirty="0">
                <a:latin typeface="Book Antiqua" panose="02040602050305030304" pitchFamily="18" charset="0"/>
              </a:rPr>
              <a:t>Avsluta gärna med någon form av avslappning i samband med sista samlingen innan träningen slutar.</a:t>
            </a:r>
            <a:r>
              <a:rPr lang="sv-SE" sz="1400" u="sng" dirty="0">
                <a:latin typeface="Book Antiqua" panose="02040602050305030304" pitchFamily="18" charset="0"/>
              </a:rPr>
              <a:t> </a:t>
            </a:r>
            <a:endParaRPr lang="sv-SE" sz="1400" dirty="0">
              <a:latin typeface="Book Antiqua" panose="02040602050305030304" pitchFamily="18" charset="0"/>
            </a:endParaRPr>
          </a:p>
        </p:txBody>
      </p:sp>
    </p:spTree>
    <p:extLst>
      <p:ext uri="{BB962C8B-B14F-4D97-AF65-F5344CB8AC3E}">
        <p14:creationId xmlns:p14="http://schemas.microsoft.com/office/powerpoint/2010/main" val="2368321566"/>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404</TotalTime>
  <Words>9178</Words>
  <Application>Microsoft Office PowerPoint</Application>
  <PresentationFormat>Bredbild</PresentationFormat>
  <Paragraphs>835</Paragraphs>
  <Slides>87</Slides>
  <Notes>0</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87</vt:i4>
      </vt:variant>
    </vt:vector>
  </HeadingPairs>
  <TitlesOfParts>
    <vt:vector size="94" baseType="lpstr">
      <vt:lpstr>Arial</vt:lpstr>
      <vt:lpstr>Book Antiqua</vt:lpstr>
      <vt:lpstr>Calibri</vt:lpstr>
      <vt:lpstr>Calibri Light</vt:lpstr>
      <vt:lpstr>Times New Roman</vt:lpstr>
      <vt:lpstr>Wingdings</vt:lpstr>
      <vt:lpstr>Office-tema</vt:lpstr>
      <vt:lpstr>ÖVNINGAR   UTESPELARE</vt:lpstr>
      <vt:lpstr>Teckenförklaringar</vt:lpstr>
      <vt:lpstr>PowerPoint-presentation</vt:lpstr>
      <vt:lpstr>Syfte; Bollkontroll</vt:lpstr>
      <vt:lpstr>Övning; Bollkontroll</vt:lpstr>
      <vt:lpstr>Syfte; Skott och pass</vt:lpstr>
      <vt:lpstr>Syfte; Snabbhet</vt:lpstr>
      <vt:lpstr>Övning; Balans</vt:lpstr>
      <vt:lpstr>PowerPoint-presentation</vt:lpstr>
      <vt:lpstr>Syfte; Bollkontroll</vt:lpstr>
      <vt:lpstr>Syfte; Bollkontroll</vt:lpstr>
      <vt:lpstr>Syfte; bollkontroll/passning</vt:lpstr>
      <vt:lpstr>Syfte; Passning</vt:lpstr>
      <vt:lpstr>Syfte; Passning</vt:lpstr>
      <vt:lpstr>Syfte; Reaktion/balans</vt:lpstr>
      <vt:lpstr>Syfte; Skott</vt:lpstr>
      <vt:lpstr>PowerPoint-presentation</vt:lpstr>
      <vt:lpstr>Syfte; Skott i rörelse</vt:lpstr>
      <vt:lpstr>Syfte; Passningar i rörelse</vt:lpstr>
      <vt:lpstr>Syfte; Passningar/skott i rörelse</vt:lpstr>
      <vt:lpstr>Syfte; Kondition/reaktion</vt:lpstr>
      <vt:lpstr>Syfte; Taktik offensiv</vt:lpstr>
      <vt:lpstr>Syfte; Taktik 2-1-2 defensiv</vt:lpstr>
      <vt:lpstr>Förklaring taktik 2-1-2 defensiv</vt:lpstr>
      <vt:lpstr>PowerPoint-presentation</vt:lpstr>
      <vt:lpstr>Syfte; Pass i rörelse/bollkontroll</vt:lpstr>
      <vt:lpstr>Syfte; Passning/mottagning i rörelse</vt:lpstr>
      <vt:lpstr>Syfte; Skott i rörelse</vt:lpstr>
      <vt:lpstr>Syfte; Styrka/balans</vt:lpstr>
      <vt:lpstr>Syfte; Taktik 2-1-2 defensiv</vt:lpstr>
      <vt:lpstr>PowerPoint-presentation</vt:lpstr>
      <vt:lpstr>Syfte; Passningar i rörelse</vt:lpstr>
      <vt:lpstr>Syfte; Samarbete/ rumsorientering/spelförståelse</vt:lpstr>
      <vt:lpstr>Syfte; Snabbhet</vt:lpstr>
      <vt:lpstr>Syfte; 2-1-2 Defensivt</vt:lpstr>
      <vt:lpstr>Syfte; 2-1-2 Defensivt</vt:lpstr>
      <vt:lpstr>Syfte; 2-1-2 Defensivt</vt:lpstr>
      <vt:lpstr>PowerPoint-presentation</vt:lpstr>
      <vt:lpstr>Syfte; Direktpass</vt:lpstr>
      <vt:lpstr>Syfte; Skott</vt:lpstr>
      <vt:lpstr>Syfte; Styrka/närkamp</vt:lpstr>
      <vt:lpstr>Syfte; Taktik 2-2-1 offensiv</vt:lpstr>
      <vt:lpstr>Syfte; Taktik 2-2-1 defensiv</vt:lpstr>
      <vt:lpstr>PowerPoint-presentation</vt:lpstr>
      <vt:lpstr>Syfte; Etablera anfall</vt:lpstr>
      <vt:lpstr>Syfte; Bollkontroll/direktskott</vt:lpstr>
      <vt:lpstr>Syfte; Skott i fart/direktskott</vt:lpstr>
      <vt:lpstr>Syfte; Passningar</vt:lpstr>
      <vt:lpstr>Syfte; Spelförståelse</vt:lpstr>
      <vt:lpstr>Syfte; Power play</vt:lpstr>
      <vt:lpstr>Syfte; Box play</vt:lpstr>
      <vt:lpstr>PowerPoint-presentation</vt:lpstr>
      <vt:lpstr>Syfte; Direkt pass/direkt skott</vt:lpstr>
      <vt:lpstr>Syfte; Passningar/etablerat anfall</vt:lpstr>
      <vt:lpstr>Syfte; Press</vt:lpstr>
      <vt:lpstr>Syfte; Pressövning</vt:lpstr>
      <vt:lpstr>Syfte; Kontring</vt:lpstr>
      <vt:lpstr>Syfte; Kontring 2-1</vt:lpstr>
      <vt:lpstr>Syfte; Kontring 3-2</vt:lpstr>
      <vt:lpstr>Syfte; Boxplay 2-1-1</vt:lpstr>
      <vt:lpstr>PowerPoint-presentation</vt:lpstr>
      <vt:lpstr>Syfte; Direktpass i rörelse</vt:lpstr>
      <vt:lpstr>Syfte; Direktpass/skott i fart</vt:lpstr>
      <vt:lpstr>Syfte; Spelförståelse</vt:lpstr>
      <vt:lpstr>PowerPoint-presentation</vt:lpstr>
      <vt:lpstr>Syfte; Uppspel/etablera anfall</vt:lpstr>
      <vt:lpstr>Syfte; Powerplay</vt:lpstr>
      <vt:lpstr>PowerPoint-presentation</vt:lpstr>
      <vt:lpstr>PowerPoint-presentation</vt:lpstr>
      <vt:lpstr>ÖVNINGAR   MÅLVAKT</vt:lpstr>
      <vt:lpstr>Syfte; Positionering</vt:lpstr>
      <vt:lpstr>Syfte; Reaktion</vt:lpstr>
      <vt:lpstr>Syfte; Sidledsförflyttning</vt:lpstr>
      <vt:lpstr>ÖVNINGAR   UPPSPEL</vt:lpstr>
      <vt:lpstr>Syfte; Uppspel 1-2-1-1 sargupp</vt:lpstr>
      <vt:lpstr>Syfte; Uppspel 2-1-2 (översikt)</vt:lpstr>
      <vt:lpstr>Syfte; Uppspel 2-1-2 (del 1)</vt:lpstr>
      <vt:lpstr>Syfte; Uppspel 2-1-2 (del 2)</vt:lpstr>
      <vt:lpstr>Syfte; Uppspel 2-1-2 (del 3)</vt:lpstr>
      <vt:lpstr>Syfte; Uppspel 2-2-1 Back med fart</vt:lpstr>
      <vt:lpstr>Syfte; Uppspel 2-2-1 Back med fart (del 1)</vt:lpstr>
      <vt:lpstr>Syfte; Uppspel 2-2-1 Back med fart (del 2)</vt:lpstr>
      <vt:lpstr>Syfte; Uppspel 2-2-1 förlängning till hörn</vt:lpstr>
      <vt:lpstr>Syfte; Uppspel 2-2-1 släpp till ficka</vt:lpstr>
      <vt:lpstr>Syfte; Uppspel 2-2-1 styra i fickan</vt:lpstr>
      <vt:lpstr>Syfte; Uppspel 2-3 överlapp</vt:lpstr>
      <vt:lpstr>Syfte; </vt:lpstr>
    </vt:vector>
  </TitlesOfParts>
  <Company>Trafikverket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Törnqvist Linda, TLonh2</dc:creator>
  <cp:lastModifiedBy>Törnqvist Linda, TLonh2</cp:lastModifiedBy>
  <cp:revision>38</cp:revision>
  <dcterms:created xsi:type="dcterms:W3CDTF">2020-06-29T13:23:02Z</dcterms:created>
  <dcterms:modified xsi:type="dcterms:W3CDTF">2020-08-23T15:42:27Z</dcterms:modified>
</cp:coreProperties>
</file>