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5"/>
  </p:notesMasterIdLst>
  <p:sldIdLst>
    <p:sldId id="256" r:id="rId2"/>
    <p:sldId id="257" r:id="rId3"/>
    <p:sldId id="258" r:id="rId4"/>
    <p:sldId id="378" r:id="rId5"/>
    <p:sldId id="259" r:id="rId6"/>
    <p:sldId id="425" r:id="rId7"/>
    <p:sldId id="437" r:id="rId8"/>
    <p:sldId id="432" r:id="rId9"/>
    <p:sldId id="424" r:id="rId10"/>
    <p:sldId id="435" r:id="rId11"/>
    <p:sldId id="430" r:id="rId12"/>
    <p:sldId id="262" r:id="rId13"/>
    <p:sldId id="436" r:id="rId14"/>
    <p:sldId id="264" r:id="rId15"/>
    <p:sldId id="263" r:id="rId16"/>
    <p:sldId id="265" r:id="rId17"/>
    <p:sldId id="266" r:id="rId18"/>
    <p:sldId id="267" r:id="rId19"/>
    <p:sldId id="268" r:id="rId20"/>
    <p:sldId id="389" r:id="rId21"/>
    <p:sldId id="386" r:id="rId22"/>
    <p:sldId id="271" r:id="rId23"/>
    <p:sldId id="392" r:id="rId24"/>
    <p:sldId id="261" r:id="rId25"/>
    <p:sldId id="274" r:id="rId26"/>
    <p:sldId id="429" r:id="rId27"/>
    <p:sldId id="434" r:id="rId28"/>
    <p:sldId id="272" r:id="rId29"/>
    <p:sldId id="273" r:id="rId30"/>
    <p:sldId id="428" r:id="rId31"/>
    <p:sldId id="275" r:id="rId32"/>
    <p:sldId id="276" r:id="rId33"/>
    <p:sldId id="277" r:id="rId34"/>
  </p:sldIdLst>
  <p:sldSz cx="12192000" cy="6858000"/>
  <p:notesSz cx="7104063" cy="10234613"/>
  <p:embeddedFontLst>
    <p:embeddedFont>
      <p:font typeface="Arial Narrow" panose="020B0606020202030204" pitchFamily="34" charset="0"/>
      <p:regular r:id="rId36"/>
      <p:bold r:id="rId37"/>
      <p:italic r:id="rId38"/>
      <p:boldItalic r:id="rId39"/>
    </p:embeddedFont>
    <p:embeddedFont>
      <p:font typeface="Arial Nova Light" panose="020B0304020202020204" pitchFamily="34" charset="0"/>
      <p:regular r:id="rId40"/>
      <p:italic r:id="rId41"/>
    </p:embeddedFont>
    <p:embeddedFont>
      <p:font typeface="Roboto" panose="02000000000000000000" pitchFamily="2"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6" roundtripDataSignature="AMtx7mg59DKONjqxgox22J19n6QnIDgp6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214483-D240-42C6-8EB0-52A6157D6CAF}" v="1" dt="2024-09-18T07:56:56.3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17" autoAdjust="0"/>
    <p:restoredTop sz="66976" autoAdjust="0"/>
  </p:normalViewPr>
  <p:slideViewPr>
    <p:cSldViewPr snapToGrid="0">
      <p:cViewPr>
        <p:scale>
          <a:sx n="40" d="100"/>
          <a:sy n="40" d="100"/>
        </p:scale>
        <p:origin x="1504" y="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viewProps" Target="viewProps.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customschemas.google.com/relationships/presentationmetadata" Target="metadata"/><Relationship Id="rId20" Type="http://schemas.openxmlformats.org/officeDocument/2006/relationships/slide" Target="slides/slide19.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78427" cy="513508"/>
          </a:xfrm>
          <a:prstGeom prst="rect">
            <a:avLst/>
          </a:prstGeom>
          <a:noFill/>
          <a:ln>
            <a:noFill/>
          </a:ln>
        </p:spPr>
        <p:txBody>
          <a:bodyPr spcFirstLastPara="1" wrap="square" lIns="99059" tIns="49516" rIns="99059" bIns="49516" anchor="t"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023992" y="0"/>
            <a:ext cx="3078427" cy="513508"/>
          </a:xfrm>
          <a:prstGeom prst="rect">
            <a:avLst/>
          </a:prstGeom>
          <a:noFill/>
          <a:ln>
            <a:noFill/>
          </a:ln>
        </p:spPr>
        <p:txBody>
          <a:bodyPr spcFirstLastPara="1" wrap="square" lIns="99059" tIns="49516" rIns="99059" bIns="49516" anchor="t" anchorCtr="0">
            <a:noAutofit/>
          </a:bodyPr>
          <a:lstStyle>
            <a:lvl1pPr marR="0" lvl="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721107"/>
            <a:ext cx="3078427" cy="513507"/>
          </a:xfrm>
          <a:prstGeom prst="rect">
            <a:avLst/>
          </a:prstGeom>
          <a:noFill/>
          <a:ln>
            <a:noFill/>
          </a:ln>
        </p:spPr>
        <p:txBody>
          <a:bodyPr spcFirstLastPara="1" wrap="square" lIns="99059" tIns="49516" rIns="99059" bIns="49516" anchor="b"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pPr algn="r">
              <a:buSzPts val="1200"/>
            </a:pPr>
            <a:fld id="{00000000-1234-1234-1234-123412341234}" type="slidenum">
              <a:rPr lang="sv-SE" sz="1300" smtClean="0">
                <a:solidFill>
                  <a:schemeClr val="dk1"/>
                </a:solidFill>
                <a:latin typeface="Calibri"/>
                <a:ea typeface="Calibri"/>
                <a:cs typeface="Calibri"/>
                <a:sym typeface="Calibri"/>
              </a:rPr>
              <a:pPr algn="r">
                <a:buSzPts val="1200"/>
              </a:pPr>
              <a:t>‹#›</a:t>
            </a:fld>
            <a:endParaRPr lang="sv-SE" sz="13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0" indent="0">
              <a:buClr>
                <a:schemeClr val="dk1"/>
              </a:buClr>
              <a:buSzPts val="1200"/>
            </a:pPr>
            <a:r>
              <a:rPr lang="sv-SE" sz="1300" dirty="0"/>
              <a:t>Här kan du ändra ”LAGET” till ditt lagnamn.</a:t>
            </a:r>
            <a:br>
              <a:rPr lang="sv-SE" sz="1300" dirty="0"/>
            </a:br>
            <a:endParaRPr dirty="0"/>
          </a:p>
          <a:p>
            <a:pPr marL="0" indent="0">
              <a:buClr>
                <a:schemeClr val="dk1"/>
              </a:buClr>
              <a:buSzPts val="1200"/>
            </a:pPr>
            <a:endParaRPr dirty="0"/>
          </a:p>
        </p:txBody>
      </p:sp>
      <p:sp>
        <p:nvSpPr>
          <p:cNvPr id="87" name="Google Shape;87;p1:notes"/>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pPr algn="r">
              <a:buClr>
                <a:schemeClr val="dk1"/>
              </a:buClr>
              <a:buSzPts val="1200"/>
            </a:pPr>
            <a:fld id="{00000000-1234-1234-1234-123412341234}" type="slidenum">
              <a:rPr lang="sv-SE"/>
              <a:pPr algn="r">
                <a:buClr>
                  <a:schemeClr val="dk1"/>
                </a:buClr>
                <a:buSzPts val="1200"/>
              </a:p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7: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37:notes"/>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495376" indent="-247688"/>
            <a:endParaRPr sz="1300">
              <a:solidFill>
                <a:srgbClr val="4D4D4D"/>
              </a:solidFill>
            </a:endParaRPr>
          </a:p>
        </p:txBody>
      </p:sp>
      <p:sp>
        <p:nvSpPr>
          <p:cNvPr id="98" name="Google Shape;98;p37:notes"/>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fld id="{00000000-1234-1234-1234-123412341234}" type="slidenum">
              <a:rPr lang="sv-SE"/>
              <a:p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8: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p38:notes"/>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495376" indent="-247688"/>
            <a:endParaRPr/>
          </a:p>
        </p:txBody>
      </p:sp>
      <p:sp>
        <p:nvSpPr>
          <p:cNvPr id="122" name="Google Shape;122;p38:notes"/>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fld id="{00000000-1234-1234-1234-123412341234}" type="slidenum">
              <a:rPr lang="sv-SE"/>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r>
              <a:rPr lang="sv-SE" b="1" i="0" dirty="0">
                <a:solidFill>
                  <a:srgbClr val="1F1F1F"/>
                </a:solidFill>
                <a:effectLst/>
                <a:latin typeface="Google Sans"/>
              </a:rPr>
              <a:t>Varför checka in på möten? </a:t>
            </a:r>
            <a:br>
              <a:rPr lang="sv-SE" b="0" i="0" dirty="0">
                <a:solidFill>
                  <a:srgbClr val="1F1F1F"/>
                </a:solidFill>
                <a:effectLst/>
                <a:latin typeface="Google Sans"/>
              </a:rPr>
            </a:br>
            <a:r>
              <a:rPr lang="sv-SE" b="0" i="0" dirty="0">
                <a:solidFill>
                  <a:srgbClr val="040C28"/>
                </a:solidFill>
                <a:effectLst/>
                <a:latin typeface="Google Sans"/>
              </a:rPr>
              <a:t>Genom att öppna möten med en incheckningsfråga som deltagarna får svara på bjuder du in till att alla får komma till tals</a:t>
            </a:r>
            <a:r>
              <a:rPr lang="sv-SE" b="0" i="0" dirty="0">
                <a:solidFill>
                  <a:srgbClr val="1F1F1F"/>
                </a:solidFill>
                <a:effectLst/>
                <a:latin typeface="Google Sans"/>
              </a:rPr>
              <a:t>. Det är också en bra isbrytare för att kicka igång mötet, istället för att gå rakt på agendan.</a:t>
            </a:r>
          </a:p>
          <a:p>
            <a:pPr marL="0" indent="0"/>
            <a:endParaRPr lang="sv-SE" b="0" i="0" dirty="0">
              <a:solidFill>
                <a:srgbClr val="1F1F1F"/>
              </a:solidFill>
              <a:effectLst/>
              <a:latin typeface="Google Sans"/>
            </a:endParaRPr>
          </a:p>
          <a:p>
            <a:pPr marL="0" indent="0"/>
            <a:r>
              <a:rPr lang="sv-SE" b="1" i="0" dirty="0">
                <a:solidFill>
                  <a:srgbClr val="1F1F1F"/>
                </a:solidFill>
                <a:effectLst/>
                <a:latin typeface="Google Sans"/>
              </a:rPr>
              <a:t>Byt ut frågan om ni vill.</a:t>
            </a:r>
          </a:p>
          <a:p>
            <a:pPr marL="0" indent="0"/>
            <a:endParaRPr lang="sv-SE" b="0" i="0" dirty="0">
              <a:solidFill>
                <a:srgbClr val="1F1F1F"/>
              </a:solidFill>
              <a:effectLst/>
              <a:latin typeface="Google Sans"/>
            </a:endParaRPr>
          </a:p>
          <a:p>
            <a:pPr marL="0" indent="0"/>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4</a:t>
            </a:fld>
            <a:endParaRPr lang="sv-SE"/>
          </a:p>
        </p:txBody>
      </p:sp>
    </p:spTree>
    <p:extLst>
      <p:ext uri="{BB962C8B-B14F-4D97-AF65-F5344CB8AC3E}">
        <p14:creationId xmlns:p14="http://schemas.microsoft.com/office/powerpoint/2010/main" val="959818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2: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2:notes"/>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0" indent="0"/>
            <a:endParaRPr dirty="0"/>
          </a:p>
        </p:txBody>
      </p:sp>
      <p:sp>
        <p:nvSpPr>
          <p:cNvPr id="129" name="Google Shape;129;p2:notes"/>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pPr algn="r">
              <a:buSzPts val="1400"/>
            </a:pPr>
            <a:fld id="{00000000-1234-1234-1234-123412341234}" type="slidenum">
              <a:rPr lang="sv-SE"/>
              <a:pPr algn="r">
                <a:buSzPts val="1400"/>
              </a:p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2: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2:notes"/>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0" indent="0"/>
            <a:endParaRPr dirty="0"/>
          </a:p>
        </p:txBody>
      </p:sp>
      <p:sp>
        <p:nvSpPr>
          <p:cNvPr id="129" name="Google Shape;129;p2:notes"/>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pPr algn="r">
              <a:buSzPts val="1400"/>
            </a:pPr>
            <a:fld id="{00000000-1234-1234-1234-123412341234}" type="slidenum">
              <a:rPr lang="sv-SE"/>
              <a:pPr algn="r">
                <a:buSzPts val="1400"/>
              </a:pPr>
              <a:t>6</a:t>
            </a:fld>
            <a:endParaRPr/>
          </a:p>
        </p:txBody>
      </p:sp>
    </p:spTree>
    <p:extLst>
      <p:ext uri="{BB962C8B-B14F-4D97-AF65-F5344CB8AC3E}">
        <p14:creationId xmlns:p14="http://schemas.microsoft.com/office/powerpoint/2010/main" val="634373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AB941821-6813-39EE-B48B-743A60A586E8}"/>
            </a:ext>
          </a:extLst>
        </p:cNvPr>
        <p:cNvGrpSpPr/>
        <p:nvPr/>
      </p:nvGrpSpPr>
      <p:grpSpPr>
        <a:xfrm>
          <a:off x="0" y="0"/>
          <a:ext cx="0" cy="0"/>
          <a:chOff x="0" y="0"/>
          <a:chExt cx="0" cy="0"/>
        </a:xfrm>
      </p:grpSpPr>
      <p:sp>
        <p:nvSpPr>
          <p:cNvPr id="127" name="Google Shape;127;p2:notes">
            <a:extLst>
              <a:ext uri="{FF2B5EF4-FFF2-40B4-BE49-F238E27FC236}">
                <a16:creationId xmlns:a16="http://schemas.microsoft.com/office/drawing/2014/main" id="{D729A7C6-29C4-0994-2FDD-70C1B8424060}"/>
              </a:ext>
            </a:extLst>
          </p:cNvPr>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2:notes">
            <a:extLst>
              <a:ext uri="{FF2B5EF4-FFF2-40B4-BE49-F238E27FC236}">
                <a16:creationId xmlns:a16="http://schemas.microsoft.com/office/drawing/2014/main" id="{21E1ADCE-3BFB-303A-9230-068636A2FB9A}"/>
              </a:ext>
            </a:extLst>
          </p:cNvPr>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0" indent="0"/>
            <a:r>
              <a:rPr lang="sv-SE" dirty="0"/>
              <a:t>Åsbro Innebandy följer den svenska innebandys utvecklingsmodell.</a:t>
            </a:r>
            <a:endParaRPr dirty="0"/>
          </a:p>
        </p:txBody>
      </p:sp>
      <p:sp>
        <p:nvSpPr>
          <p:cNvPr id="129" name="Google Shape;129;p2:notes">
            <a:extLst>
              <a:ext uri="{FF2B5EF4-FFF2-40B4-BE49-F238E27FC236}">
                <a16:creationId xmlns:a16="http://schemas.microsoft.com/office/drawing/2014/main" id="{68F67C34-A183-1CCC-F6C3-3632D90982CC}"/>
              </a:ext>
            </a:extLst>
          </p:cNvPr>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pPr algn="r">
              <a:buSzPts val="1400"/>
            </a:pPr>
            <a:fld id="{00000000-1234-1234-1234-123412341234}" type="slidenum">
              <a:rPr lang="sv-SE"/>
              <a:pPr algn="r">
                <a:buSzPts val="1400"/>
              </a:pPr>
              <a:t>7</a:t>
            </a:fld>
            <a:endParaRPr/>
          </a:p>
        </p:txBody>
      </p:sp>
    </p:spTree>
    <p:extLst>
      <p:ext uri="{BB962C8B-B14F-4D97-AF65-F5344CB8AC3E}">
        <p14:creationId xmlns:p14="http://schemas.microsoft.com/office/powerpoint/2010/main" val="3337074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5b50390c1a_0_0: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5b50390c1a_0_0:notes"/>
          <p:cNvSpPr txBox="1">
            <a:spLocks noGrp="1"/>
          </p:cNvSpPr>
          <p:nvPr>
            <p:ph type="body" idx="1"/>
          </p:nvPr>
        </p:nvSpPr>
        <p:spPr>
          <a:xfrm>
            <a:off x="710407" y="4925407"/>
            <a:ext cx="5683250" cy="4030047"/>
          </a:xfrm>
          <a:prstGeom prst="rect">
            <a:avLst/>
          </a:prstGeom>
        </p:spPr>
        <p:txBody>
          <a:bodyPr spcFirstLastPara="1" wrap="square" lIns="99059" tIns="49516" rIns="99059" bIns="49516" anchor="t" anchorCtr="0">
            <a:noAutofit/>
          </a:bodyPr>
          <a:lstStyle/>
          <a:p>
            <a:pPr marL="0" indent="0"/>
            <a:endParaRPr/>
          </a:p>
        </p:txBody>
      </p:sp>
      <p:sp>
        <p:nvSpPr>
          <p:cNvPr id="139" name="Google Shape;139;g15b50390c1a_0_0:notes"/>
          <p:cNvSpPr txBox="1">
            <a:spLocks noGrp="1"/>
          </p:cNvSpPr>
          <p:nvPr>
            <p:ph type="sldNum" idx="12"/>
          </p:nvPr>
        </p:nvSpPr>
        <p:spPr>
          <a:xfrm>
            <a:off x="4023992" y="9721106"/>
            <a:ext cx="3078427" cy="513410"/>
          </a:xfrm>
          <a:prstGeom prst="rect">
            <a:avLst/>
          </a:prstGeom>
        </p:spPr>
        <p:txBody>
          <a:bodyPr spcFirstLastPara="1" wrap="square" lIns="99059" tIns="49516" rIns="99059" bIns="49516" anchor="b" anchorCtr="0">
            <a:noAutofit/>
          </a:bodyPr>
          <a:lstStyle/>
          <a:p>
            <a:pPr algn="r">
              <a:buSzPts val="1200"/>
            </a:pPr>
            <a:fld id="{00000000-1234-1234-1234-123412341234}" type="slidenum">
              <a:rPr lang="sv-SE"/>
              <a:pPr algn="r">
                <a:buSzPts val="1200"/>
              </a:pPr>
              <a:t>8</a:t>
            </a:fld>
            <a:endParaRPr/>
          </a:p>
        </p:txBody>
      </p:sp>
    </p:spTree>
    <p:extLst>
      <p:ext uri="{BB962C8B-B14F-4D97-AF65-F5344CB8AC3E}">
        <p14:creationId xmlns:p14="http://schemas.microsoft.com/office/powerpoint/2010/main" val="3376426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5b50390c1a_0_0: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5b50390c1a_0_0:notes"/>
          <p:cNvSpPr txBox="1">
            <a:spLocks noGrp="1"/>
          </p:cNvSpPr>
          <p:nvPr>
            <p:ph type="body" idx="1"/>
          </p:nvPr>
        </p:nvSpPr>
        <p:spPr>
          <a:xfrm>
            <a:off x="710407" y="4925407"/>
            <a:ext cx="5683250" cy="4030047"/>
          </a:xfrm>
          <a:prstGeom prst="rect">
            <a:avLst/>
          </a:prstGeom>
        </p:spPr>
        <p:txBody>
          <a:bodyPr spcFirstLastPara="1" wrap="square" lIns="99059" tIns="49516" rIns="99059" bIns="49516" anchor="t" anchorCtr="0">
            <a:noAutofit/>
          </a:bodyPr>
          <a:lstStyle/>
          <a:p>
            <a:pPr marL="0" indent="0"/>
            <a:r>
              <a:rPr lang="sv-SE" dirty="0"/>
              <a:t>Kolla reglerna för säkerhets skull</a:t>
            </a:r>
            <a:endParaRPr dirty="0"/>
          </a:p>
        </p:txBody>
      </p:sp>
      <p:sp>
        <p:nvSpPr>
          <p:cNvPr id="139" name="Google Shape;139;g15b50390c1a_0_0:notes"/>
          <p:cNvSpPr txBox="1">
            <a:spLocks noGrp="1"/>
          </p:cNvSpPr>
          <p:nvPr>
            <p:ph type="sldNum" idx="12"/>
          </p:nvPr>
        </p:nvSpPr>
        <p:spPr>
          <a:xfrm>
            <a:off x="4023992" y="9721106"/>
            <a:ext cx="3078427" cy="513410"/>
          </a:xfrm>
          <a:prstGeom prst="rect">
            <a:avLst/>
          </a:prstGeom>
        </p:spPr>
        <p:txBody>
          <a:bodyPr spcFirstLastPara="1" wrap="square" lIns="99059" tIns="49516" rIns="99059" bIns="49516" anchor="b" anchorCtr="0">
            <a:noAutofit/>
          </a:bodyPr>
          <a:lstStyle/>
          <a:p>
            <a:pPr algn="r">
              <a:buSzPts val="1200"/>
            </a:pPr>
            <a:fld id="{00000000-1234-1234-1234-123412341234}" type="slidenum">
              <a:rPr lang="sv-SE"/>
              <a:pPr algn="r">
                <a:buSzPts val="1200"/>
              </a:pPr>
              <a:t>9</a:t>
            </a:fld>
            <a:endParaRPr/>
          </a:p>
        </p:txBody>
      </p:sp>
    </p:spTree>
    <p:extLst>
      <p:ext uri="{BB962C8B-B14F-4D97-AF65-F5344CB8AC3E}">
        <p14:creationId xmlns:p14="http://schemas.microsoft.com/office/powerpoint/2010/main" val="8081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5b50390c1a_0_0: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5b50390c1a_0_0:notes"/>
          <p:cNvSpPr txBox="1">
            <a:spLocks noGrp="1"/>
          </p:cNvSpPr>
          <p:nvPr>
            <p:ph type="body" idx="1"/>
          </p:nvPr>
        </p:nvSpPr>
        <p:spPr>
          <a:xfrm>
            <a:off x="710407" y="4925407"/>
            <a:ext cx="5683250" cy="4030047"/>
          </a:xfrm>
          <a:prstGeom prst="rect">
            <a:avLst/>
          </a:prstGeom>
        </p:spPr>
        <p:txBody>
          <a:bodyPr spcFirstLastPara="1" wrap="square" lIns="99059" tIns="49516" rIns="99059" bIns="49516" anchor="t" anchorCtr="0">
            <a:noAutofit/>
          </a:bodyPr>
          <a:lstStyle/>
          <a:p>
            <a:pPr marL="0" indent="0"/>
            <a:r>
              <a:rPr lang="sv-SE" dirty="0"/>
              <a:t>Kolla reglerna för säkerhets skull</a:t>
            </a:r>
            <a:endParaRPr dirty="0"/>
          </a:p>
        </p:txBody>
      </p:sp>
      <p:sp>
        <p:nvSpPr>
          <p:cNvPr id="139" name="Google Shape;139;g15b50390c1a_0_0:notes"/>
          <p:cNvSpPr txBox="1">
            <a:spLocks noGrp="1"/>
          </p:cNvSpPr>
          <p:nvPr>
            <p:ph type="sldNum" idx="12"/>
          </p:nvPr>
        </p:nvSpPr>
        <p:spPr>
          <a:xfrm>
            <a:off x="4023992" y="9721106"/>
            <a:ext cx="3078427" cy="513410"/>
          </a:xfrm>
          <a:prstGeom prst="rect">
            <a:avLst/>
          </a:prstGeom>
        </p:spPr>
        <p:txBody>
          <a:bodyPr spcFirstLastPara="1" wrap="square" lIns="99059" tIns="49516" rIns="99059" bIns="49516" anchor="b" anchorCtr="0">
            <a:noAutofit/>
          </a:bodyPr>
          <a:lstStyle/>
          <a:p>
            <a:pPr algn="r">
              <a:buSzPts val="1200"/>
            </a:pPr>
            <a:fld id="{00000000-1234-1234-1234-123412341234}" type="slidenum">
              <a:rPr lang="sv-SE"/>
              <a:pPr algn="r">
                <a:buSzPts val="1200"/>
              </a:pPr>
              <a:t>10</a:t>
            </a:fld>
            <a:endParaRPr/>
          </a:p>
        </p:txBody>
      </p:sp>
    </p:spTree>
    <p:extLst>
      <p:ext uri="{BB962C8B-B14F-4D97-AF65-F5344CB8AC3E}">
        <p14:creationId xmlns:p14="http://schemas.microsoft.com/office/powerpoint/2010/main" val="984489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5b50390c1a_0_0: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5b50390c1a_0_0:notes"/>
          <p:cNvSpPr txBox="1">
            <a:spLocks noGrp="1"/>
          </p:cNvSpPr>
          <p:nvPr>
            <p:ph type="body" idx="1"/>
          </p:nvPr>
        </p:nvSpPr>
        <p:spPr>
          <a:xfrm>
            <a:off x="710407" y="4925407"/>
            <a:ext cx="5683250" cy="4030047"/>
          </a:xfrm>
          <a:prstGeom prst="rect">
            <a:avLst/>
          </a:prstGeom>
        </p:spPr>
        <p:txBody>
          <a:bodyPr spcFirstLastPara="1" wrap="square" lIns="99059" tIns="49516" rIns="99059" bIns="49516" anchor="t" anchorCtr="0">
            <a:noAutofit/>
          </a:bodyPr>
          <a:lstStyle/>
          <a:p>
            <a:pPr marL="0" indent="0"/>
            <a:r>
              <a:rPr lang="sv-SE" dirty="0"/>
              <a:t>Spelarna ska ha klädsel som är anpassad för innebandy, och det ska gå att skilja lagen åt. </a:t>
            </a:r>
          </a:p>
          <a:p>
            <a:pPr marL="0" indent="0"/>
            <a:endParaRPr lang="sv-SE" dirty="0"/>
          </a:p>
          <a:p>
            <a:pPr marL="0" indent="0"/>
            <a:r>
              <a:rPr lang="sv-SE" dirty="0"/>
              <a:t>Spelare får inte bära något som kan innebära en skaderisk för dem själv eller andra, till exempel halsband eller örhängen. </a:t>
            </a:r>
          </a:p>
          <a:p>
            <a:pPr marL="0" indent="0"/>
            <a:endParaRPr lang="sv-SE" dirty="0"/>
          </a:p>
          <a:p>
            <a:pPr marL="0" indent="0"/>
            <a:r>
              <a:rPr lang="sv-SE" dirty="0"/>
              <a:t>Klubba Klubban ska vara försedd med IFF:s godkännandemärke. </a:t>
            </a:r>
            <a:endParaRPr dirty="0"/>
          </a:p>
        </p:txBody>
      </p:sp>
      <p:sp>
        <p:nvSpPr>
          <p:cNvPr id="139" name="Google Shape;139;g15b50390c1a_0_0:notes"/>
          <p:cNvSpPr txBox="1">
            <a:spLocks noGrp="1"/>
          </p:cNvSpPr>
          <p:nvPr>
            <p:ph type="sldNum" idx="12"/>
          </p:nvPr>
        </p:nvSpPr>
        <p:spPr>
          <a:xfrm>
            <a:off x="4023992" y="9721106"/>
            <a:ext cx="3078427" cy="513410"/>
          </a:xfrm>
          <a:prstGeom prst="rect">
            <a:avLst/>
          </a:prstGeom>
        </p:spPr>
        <p:txBody>
          <a:bodyPr spcFirstLastPara="1" wrap="square" lIns="99059" tIns="49516" rIns="99059" bIns="49516" anchor="b" anchorCtr="0">
            <a:noAutofit/>
          </a:bodyPr>
          <a:lstStyle/>
          <a:p>
            <a:pPr algn="r">
              <a:buSzPts val="1200"/>
            </a:pPr>
            <a:fld id="{00000000-1234-1234-1234-123412341234}" type="slidenum">
              <a:rPr lang="sv-SE"/>
              <a:pPr algn="r">
                <a:buSzPts val="1200"/>
              </a:pPr>
              <a:t>11</a:t>
            </a:fld>
            <a:endParaRPr/>
          </a:p>
        </p:txBody>
      </p:sp>
    </p:spTree>
    <p:extLst>
      <p:ext uri="{BB962C8B-B14F-4D97-AF65-F5344CB8AC3E}">
        <p14:creationId xmlns:p14="http://schemas.microsoft.com/office/powerpoint/2010/main" val="1254899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7: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17:notes"/>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0" indent="0"/>
            <a:r>
              <a:rPr lang="sv-SE" dirty="0"/>
              <a:t>Vi använder oss av en webbplats som heter laget.se där vi skickar ut nyheter och kallar spelare till träningar &amp; matcher.</a:t>
            </a:r>
          </a:p>
          <a:p>
            <a:pPr marL="0" indent="0"/>
            <a:r>
              <a:rPr lang="sv-SE" dirty="0"/>
              <a:t>Där går det att även att prenumerera på kalendern så får man det i sin mobil.</a:t>
            </a:r>
          </a:p>
          <a:p>
            <a:pPr marL="0" indent="0"/>
            <a:endParaRPr lang="sv-SE" dirty="0"/>
          </a:p>
          <a:p>
            <a:pPr marL="0" indent="0"/>
            <a:r>
              <a:rPr lang="sv-SE" dirty="0" err="1"/>
              <a:t>Supertext</a:t>
            </a:r>
            <a:r>
              <a:rPr lang="sv-SE" dirty="0"/>
              <a:t> är styrt via laget.se och som används som gruppchat för att skicka snabb information.</a:t>
            </a:r>
            <a:endParaRPr dirty="0"/>
          </a:p>
        </p:txBody>
      </p:sp>
      <p:sp>
        <p:nvSpPr>
          <p:cNvPr id="155" name="Google Shape;155;p17:notes"/>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pPr algn="r">
              <a:buSzPts val="1400"/>
            </a:pPr>
            <a:fld id="{00000000-1234-1234-1234-123412341234}" type="slidenum">
              <a:rPr lang="sv-SE"/>
              <a:pPr algn="r">
                <a:buSzPts val="1400"/>
              </a:p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a:extLst>
            <a:ext uri="{FF2B5EF4-FFF2-40B4-BE49-F238E27FC236}">
              <a16:creationId xmlns:a16="http://schemas.microsoft.com/office/drawing/2014/main" id="{9188105F-972B-09A5-0D74-16759F3196BF}"/>
            </a:ext>
          </a:extLst>
        </p:cNvPr>
        <p:cNvGrpSpPr/>
        <p:nvPr/>
      </p:nvGrpSpPr>
      <p:grpSpPr>
        <a:xfrm>
          <a:off x="0" y="0"/>
          <a:ext cx="0" cy="0"/>
          <a:chOff x="0" y="0"/>
          <a:chExt cx="0" cy="0"/>
        </a:xfrm>
      </p:grpSpPr>
      <p:sp>
        <p:nvSpPr>
          <p:cNvPr id="153" name="Google Shape;153;p17:notes">
            <a:extLst>
              <a:ext uri="{FF2B5EF4-FFF2-40B4-BE49-F238E27FC236}">
                <a16:creationId xmlns:a16="http://schemas.microsoft.com/office/drawing/2014/main" id="{7DD626B6-A803-9250-6A23-FDECFFFE7E14}"/>
              </a:ext>
            </a:extLst>
          </p:cNvPr>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17:notes">
            <a:extLst>
              <a:ext uri="{FF2B5EF4-FFF2-40B4-BE49-F238E27FC236}">
                <a16:creationId xmlns:a16="http://schemas.microsoft.com/office/drawing/2014/main" id="{581D1282-457D-76A6-DDF5-E625BB01FF72}"/>
              </a:ext>
            </a:extLst>
          </p:cNvPr>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0" indent="0"/>
            <a:endParaRPr dirty="0"/>
          </a:p>
        </p:txBody>
      </p:sp>
      <p:sp>
        <p:nvSpPr>
          <p:cNvPr id="155" name="Google Shape;155;p17:notes">
            <a:extLst>
              <a:ext uri="{FF2B5EF4-FFF2-40B4-BE49-F238E27FC236}">
                <a16:creationId xmlns:a16="http://schemas.microsoft.com/office/drawing/2014/main" id="{682214B7-167B-88B1-65BD-052285DE6FA6}"/>
              </a:ext>
            </a:extLst>
          </p:cNvPr>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pPr algn="r">
              <a:buSzPts val="1400"/>
            </a:pPr>
            <a:fld id="{00000000-1234-1234-1234-123412341234}" type="slidenum">
              <a:rPr lang="sv-SE"/>
              <a:pPr algn="r">
                <a:buSzPts val="1400"/>
              </a:pPr>
              <a:t>13</a:t>
            </a:fld>
            <a:endParaRPr/>
          </a:p>
        </p:txBody>
      </p:sp>
    </p:spTree>
    <p:extLst>
      <p:ext uri="{BB962C8B-B14F-4D97-AF65-F5344CB8AC3E}">
        <p14:creationId xmlns:p14="http://schemas.microsoft.com/office/powerpoint/2010/main" val="3848484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6: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16:notes"/>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0" indent="0"/>
            <a:r>
              <a:rPr lang="sv-SE" dirty="0"/>
              <a:t>Familjeavgift = Hela familjen blir medlemmar i Åsbro GoIF.</a:t>
            </a:r>
            <a:endParaRPr dirty="0"/>
          </a:p>
        </p:txBody>
      </p:sp>
      <p:sp>
        <p:nvSpPr>
          <p:cNvPr id="174" name="Google Shape;174;p16:notes"/>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pPr algn="r">
              <a:buSzPts val="1400"/>
            </a:pPr>
            <a:fld id="{00000000-1234-1234-1234-123412341234}" type="slidenum">
              <a:rPr lang="sv-SE"/>
              <a:pPr algn="r">
                <a:buSzPts val="1400"/>
              </a:p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39: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39:notes"/>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0" indent="0"/>
            <a:r>
              <a:rPr lang="sv-SE" dirty="0"/>
              <a:t>Föreningen betalar in en licens för varje spelare till innebandybandyförbundet varje säsong som då omfattas av en idrottsförsäkring.</a:t>
            </a:r>
          </a:p>
          <a:p>
            <a:pPr marL="0" indent="0"/>
            <a:r>
              <a:rPr lang="sv-SE" dirty="0"/>
              <a:t>Den ingår i det man betalar medlems och deltagaravgift för </a:t>
            </a:r>
            <a:r>
              <a:rPr lang="sv-SE" dirty="0" err="1"/>
              <a:t>bla</a:t>
            </a:r>
            <a:r>
              <a:rPr lang="sv-SE" dirty="0"/>
              <a:t>.</a:t>
            </a:r>
            <a:endParaRPr dirty="0"/>
          </a:p>
        </p:txBody>
      </p:sp>
      <p:sp>
        <p:nvSpPr>
          <p:cNvPr id="164" name="Google Shape;164;p39:notes"/>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pPr algn="r">
              <a:buSzPts val="1400"/>
            </a:pPr>
            <a:fld id="{00000000-1234-1234-1234-123412341234}" type="slidenum">
              <a:rPr lang="sv-SE"/>
              <a:pPr algn="r">
                <a:buSzPts val="1400"/>
              </a:pP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0: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0:notes"/>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495376" indent="-247688"/>
            <a:endParaRPr dirty="0"/>
          </a:p>
        </p:txBody>
      </p:sp>
      <p:sp>
        <p:nvSpPr>
          <p:cNvPr id="182" name="Google Shape;182;p40:notes"/>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fld id="{00000000-1234-1234-1234-123412341234}" type="slidenum">
              <a:rPr lang="sv-SE"/>
              <a:p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41: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41:notes"/>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495376" indent="-247688"/>
            <a:r>
              <a:rPr lang="sv-SE" b="1" dirty="0"/>
              <a:t>I en förening som Åsbro GoIF behövs </a:t>
            </a:r>
            <a:r>
              <a:rPr lang="sv-SE" dirty="0"/>
              <a:t>de flesta föräldrar som ledare i och kring laget gruppen. Det finns också behov av många andra insatser i föreningen i olika grupper, roller och styrelser som möjliggör barn- och ungdomars idrottande. </a:t>
            </a:r>
            <a:endParaRPr dirty="0"/>
          </a:p>
          <a:p>
            <a:pPr marL="495376" indent="-247688"/>
            <a:endParaRPr dirty="0"/>
          </a:p>
          <a:p>
            <a:pPr marL="495376" indent="-247688"/>
            <a:r>
              <a:rPr lang="sv-SE" sz="1300" b="1" dirty="0">
                <a:latin typeface="Arial"/>
                <a:ea typeface="Arial"/>
                <a:cs typeface="Arial"/>
                <a:sym typeface="Arial"/>
              </a:rPr>
              <a:t>Vi vill ha ett nära samarbete</a:t>
            </a:r>
            <a:r>
              <a:rPr lang="sv-SE" sz="1300" dirty="0">
                <a:latin typeface="Arial"/>
                <a:ea typeface="Arial"/>
                <a:cs typeface="Arial"/>
                <a:sym typeface="Arial"/>
              </a:rPr>
              <a:t> med alla föräldrar och vuxna i barnens närhet. Vår förhoppning är att många vill engagera sig i barnens aktiviteter och fritid. </a:t>
            </a:r>
            <a:endParaRPr dirty="0"/>
          </a:p>
        </p:txBody>
      </p:sp>
      <p:sp>
        <p:nvSpPr>
          <p:cNvPr id="189" name="Google Shape;189;p41:notes"/>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fld id="{00000000-1234-1234-1234-123412341234}" type="slidenum">
              <a:rPr lang="sv-SE"/>
              <a:p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42: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42:notes"/>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0" indent="0">
              <a:buClr>
                <a:schemeClr val="dk1"/>
              </a:buClr>
              <a:buSzPts val="1200"/>
            </a:pPr>
            <a:r>
              <a:rPr lang="sv-SE" dirty="0"/>
              <a:t>Åsbro GoIF har genom ett flerårigt idé- och strategiarbete och samtal mellan många människor utvecklat en gemensam värdegrund och vi har även samlats kring en vision och en verksamhetsidé som ger föreningen både riktning och energi.</a:t>
            </a:r>
          </a:p>
          <a:p>
            <a:pPr marL="0" indent="0">
              <a:buClr>
                <a:schemeClr val="dk1"/>
              </a:buClr>
              <a:buSzPts val="1200"/>
            </a:pPr>
            <a:endParaRPr dirty="0"/>
          </a:p>
          <a:p>
            <a:pPr marL="0" indent="0"/>
            <a:r>
              <a:rPr lang="sv-SE" sz="1300" b="1" dirty="0">
                <a:latin typeface="Arial"/>
                <a:ea typeface="Arial"/>
                <a:cs typeface="Arial"/>
                <a:sym typeface="Arial"/>
              </a:rPr>
              <a:t>”Hela Åsbro GoIF” </a:t>
            </a:r>
            <a:r>
              <a:rPr lang="sv-SE" sz="1300" dirty="0">
                <a:latin typeface="Arial"/>
                <a:ea typeface="Arial"/>
                <a:cs typeface="Arial"/>
                <a:sym typeface="Arial"/>
              </a:rPr>
              <a:t>Vi får Åsbro att växa och får barn &amp; ungdomar till ett aktivt samhälle!</a:t>
            </a:r>
            <a:endParaRPr dirty="0"/>
          </a:p>
          <a:p>
            <a:pPr marL="495376" lvl="1" indent="0"/>
            <a:r>
              <a:rPr lang="sv-SE" sz="1300" dirty="0">
                <a:latin typeface="Arial"/>
                <a:ea typeface="Arial"/>
                <a:cs typeface="Arial"/>
                <a:sym typeface="Arial"/>
              </a:rPr>
              <a:t>- Vi finns till för de aktiva, ledare, föräldrar, samhälle, företag och andra som vill vara med, delta och bidra till ett aktivt och bra liv. </a:t>
            </a:r>
            <a:endParaRPr dirty="0"/>
          </a:p>
          <a:p>
            <a:pPr marL="495376" lvl="1" indent="0"/>
            <a:r>
              <a:rPr lang="sv-SE" sz="1300" dirty="0">
                <a:latin typeface="Arial"/>
                <a:ea typeface="Arial"/>
                <a:cs typeface="Arial"/>
                <a:sym typeface="Arial"/>
              </a:rPr>
              <a:t>- Vi ser ett samarbete med andra föreningar, sponsorer och kommunen som viktigt och som ett starkt stöd till alla goda ideella krafter.</a:t>
            </a:r>
            <a:endParaRPr dirty="0"/>
          </a:p>
          <a:p>
            <a:pPr marL="0" indent="0"/>
            <a:endParaRPr sz="1300" dirty="0">
              <a:latin typeface="Arial"/>
              <a:ea typeface="Arial"/>
              <a:cs typeface="Arial"/>
              <a:sym typeface="Arial"/>
            </a:endParaRPr>
          </a:p>
          <a:p>
            <a:pPr marL="0" indent="0"/>
            <a:r>
              <a:rPr lang="sv-SE" sz="1300" b="1" dirty="0">
                <a:latin typeface="Arial"/>
                <a:ea typeface="Arial"/>
                <a:cs typeface="Arial"/>
                <a:sym typeface="Arial"/>
              </a:rPr>
              <a:t>”Idrott till glädje för alla” </a:t>
            </a:r>
            <a:r>
              <a:rPr lang="sv-SE" sz="1300" dirty="0">
                <a:latin typeface="Arial"/>
                <a:ea typeface="Arial"/>
                <a:cs typeface="Arial"/>
                <a:sym typeface="Arial"/>
              </a:rPr>
              <a:t>Vi vill erbjuda ett livslångt idrottande, skapa en hållbar förening och bidra till ett attraktivt Åsbro. </a:t>
            </a:r>
            <a:endParaRPr dirty="0"/>
          </a:p>
          <a:p>
            <a:pPr marL="495376" indent="-247688"/>
            <a:endParaRPr dirty="0"/>
          </a:p>
        </p:txBody>
      </p:sp>
      <p:sp>
        <p:nvSpPr>
          <p:cNvPr id="198" name="Google Shape;198;p42:notes"/>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fld id="{00000000-1234-1234-1234-123412341234}" type="slidenum">
              <a:rPr lang="sv-SE"/>
              <a:p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43: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43:notes"/>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0" indent="0">
              <a:buClr>
                <a:schemeClr val="dk1"/>
              </a:buClr>
              <a:buSzPts val="1200"/>
            </a:pPr>
            <a:r>
              <a:rPr lang="sv-SE" dirty="0"/>
              <a:t>Åsbro GoIF har genom ett flerårigt idé- och strategiarbete och samtal mellan många människor </a:t>
            </a:r>
            <a:r>
              <a:rPr lang="sv-SE" b="1" dirty="0"/>
              <a:t>utvecklat en gemensam värdegrund där vi vet vad Åsbro GoIF står för. Alla som engagerar sig i föreningen ska känna sig trygga med Åsbro GoIF. Vi vill helt enkelt alltid vara ett föredöme.</a:t>
            </a:r>
            <a:endParaRPr dirty="0"/>
          </a:p>
          <a:p>
            <a:pPr marL="0" indent="0"/>
            <a:endParaRPr sz="1300" b="1" dirty="0">
              <a:latin typeface="Arial"/>
              <a:ea typeface="Arial"/>
              <a:cs typeface="Arial"/>
              <a:sym typeface="Arial"/>
            </a:endParaRPr>
          </a:p>
          <a:p>
            <a:pPr marL="0" indent="0"/>
            <a:r>
              <a:rPr lang="sv-SE" sz="1300" b="1" dirty="0">
                <a:latin typeface="Arial"/>
                <a:ea typeface="Arial"/>
                <a:cs typeface="Arial"/>
                <a:sym typeface="Arial"/>
              </a:rPr>
              <a:t>Omtanke och glädje</a:t>
            </a:r>
            <a:endParaRPr dirty="0"/>
          </a:p>
          <a:p>
            <a:pPr marL="495376" indent="-247688"/>
            <a:r>
              <a:rPr lang="sv-SE" sz="1300" dirty="0">
                <a:latin typeface="Arial"/>
                <a:ea typeface="Arial"/>
                <a:cs typeface="Arial"/>
                <a:sym typeface="Arial"/>
              </a:rPr>
              <a:t>Innebär för oss att människan alltid är viktigare än prestationen. Vi tar hand om varandra och det är roligt att både komma till och gå hem från aktiviteter i Åsbro GoIF.  </a:t>
            </a:r>
            <a:endParaRPr sz="1300" dirty="0"/>
          </a:p>
          <a:p>
            <a:pPr marL="0" indent="0"/>
            <a:endParaRPr sz="1300" b="1" dirty="0">
              <a:latin typeface="Arial"/>
              <a:ea typeface="Arial"/>
              <a:cs typeface="Arial"/>
              <a:sym typeface="Arial"/>
            </a:endParaRPr>
          </a:p>
          <a:p>
            <a:pPr marL="0" indent="0"/>
            <a:r>
              <a:rPr lang="sv-SE" sz="1300" b="1" dirty="0">
                <a:latin typeface="Arial"/>
                <a:ea typeface="Arial"/>
                <a:cs typeface="Arial"/>
                <a:sym typeface="Arial"/>
              </a:rPr>
              <a:t>Medskapande och öppenhet</a:t>
            </a:r>
            <a:endParaRPr dirty="0"/>
          </a:p>
          <a:p>
            <a:pPr marL="495376" indent="-247688"/>
            <a:r>
              <a:rPr lang="sv-SE" sz="1300" dirty="0">
                <a:latin typeface="Arial"/>
                <a:ea typeface="Arial"/>
                <a:cs typeface="Arial"/>
                <a:sym typeface="Arial"/>
              </a:rPr>
              <a:t>Innebär för oss att alla behöver hjälpas åt, var och en utifrån sina möjligheter. Varje lag, varje ledargrupp och varje styrelse uppmuntrar och stöttar initiativ, insyn och inflytande.</a:t>
            </a:r>
            <a:endParaRPr sz="1300" dirty="0"/>
          </a:p>
          <a:p>
            <a:pPr marL="0" indent="0"/>
            <a:endParaRPr sz="1300" b="1" dirty="0">
              <a:latin typeface="Arial"/>
              <a:ea typeface="Arial"/>
              <a:cs typeface="Arial"/>
              <a:sym typeface="Arial"/>
            </a:endParaRPr>
          </a:p>
          <a:p>
            <a:pPr marL="0" indent="0"/>
            <a:r>
              <a:rPr lang="sv-SE" sz="1300" b="1" dirty="0">
                <a:latin typeface="Arial"/>
                <a:ea typeface="Arial"/>
                <a:cs typeface="Arial"/>
                <a:sym typeface="Arial"/>
              </a:rPr>
              <a:t>Hållbart och jämställt</a:t>
            </a:r>
            <a:endParaRPr dirty="0"/>
          </a:p>
          <a:p>
            <a:pPr marL="495376" indent="-247688"/>
            <a:r>
              <a:rPr lang="sv-SE" sz="1300" dirty="0">
                <a:latin typeface="Arial"/>
                <a:ea typeface="Arial"/>
                <a:cs typeface="Arial"/>
                <a:sym typeface="Arial"/>
              </a:rPr>
              <a:t>Innebär för oss att ledare och aktiva ska orka och vilja fortsätta engagera sig. Det finns goda strukturer och sunda värderingar där alla kommer till sin rätt, på jämställda villkor och med vilja och ansvar för en hållbar miljö. </a:t>
            </a:r>
            <a:endParaRPr dirty="0">
              <a:latin typeface="Arial"/>
              <a:ea typeface="Arial"/>
              <a:cs typeface="Arial"/>
              <a:sym typeface="Arial"/>
            </a:endParaRPr>
          </a:p>
          <a:p>
            <a:pPr marL="495376" indent="-247688"/>
            <a:endParaRPr dirty="0"/>
          </a:p>
        </p:txBody>
      </p:sp>
      <p:sp>
        <p:nvSpPr>
          <p:cNvPr id="206" name="Google Shape;206;p43:notes"/>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fld id="{00000000-1234-1234-1234-123412341234}" type="slidenum">
              <a:rPr lang="sv-SE"/>
              <a:p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Genom för med föräldragruppen. Prata ihop er hur ni vill agera mot aktiva, domare, ledare, publik med mera vid träning och match?</a:t>
            </a:r>
          </a:p>
          <a:p>
            <a:endParaRPr lang="sv-SE" dirty="0"/>
          </a:p>
          <a:p>
            <a:pPr>
              <a:buFont typeface="Wingdings" panose="05000000000000000000" pitchFamily="2" charset="2"/>
              <a:buChar char="§"/>
            </a:pPr>
            <a:r>
              <a:rPr lang="sv-SE" dirty="0"/>
              <a:t>Prata två och två och fundera tillsammans.</a:t>
            </a:r>
          </a:p>
          <a:p>
            <a:pPr>
              <a:buFont typeface="Wingdings" panose="05000000000000000000" pitchFamily="2" charset="2"/>
              <a:buChar char="§"/>
            </a:pPr>
            <a:r>
              <a:rPr lang="sv-SE" dirty="0"/>
              <a:t>Samtala och sammanfatta i stor grupp</a:t>
            </a:r>
          </a:p>
        </p:txBody>
      </p:sp>
      <p:sp>
        <p:nvSpPr>
          <p:cNvPr id="4" name="Platshållare för bildnummer 3"/>
          <p:cNvSpPr>
            <a:spLocks noGrp="1"/>
          </p:cNvSpPr>
          <p:nvPr>
            <p:ph type="sldNum" sz="quarter" idx="5"/>
          </p:nvPr>
        </p:nvSpPr>
        <p:spPr/>
        <p:txBody>
          <a:bodyPr/>
          <a:lstStyle/>
          <a:p>
            <a:fld id="{7BB74FE6-3461-4040-BA7D-08ADE1F01941}" type="slidenum">
              <a:rPr lang="sv-SE" smtClean="0"/>
              <a:t>20</a:t>
            </a:fld>
            <a:endParaRPr lang="sv-SE"/>
          </a:p>
        </p:txBody>
      </p:sp>
    </p:spTree>
    <p:extLst>
      <p:ext uri="{BB962C8B-B14F-4D97-AF65-F5344CB8AC3E}">
        <p14:creationId xmlns:p14="http://schemas.microsoft.com/office/powerpoint/2010/main" val="1923554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endParaRPr lang="sv-SE" b="0" i="0" dirty="0">
              <a:solidFill>
                <a:srgbClr val="333333"/>
              </a:solidFill>
              <a:effectLst/>
              <a:latin typeface="Roboto" panose="02000000000000000000" pitchFamily="2" charset="0"/>
            </a:endParaRPr>
          </a:p>
          <a:p>
            <a:pPr algn="l"/>
            <a:r>
              <a:rPr lang="sv-SE" b="0" i="1" dirty="0">
                <a:solidFill>
                  <a:srgbClr val="333333"/>
                </a:solidFill>
                <a:effectLst/>
                <a:latin typeface="Roboto" panose="02000000000000000000" pitchFamily="2" charset="0"/>
              </a:rPr>
              <a:t>Normalt gäller dessa riktlinjer upp till 15 år men kan också vara en vägledning högre upp i åldrarna.</a:t>
            </a:r>
            <a:endParaRPr lang="sv-SE" b="0" i="0" dirty="0">
              <a:solidFill>
                <a:srgbClr val="333333"/>
              </a:solidFill>
              <a:effectLst/>
              <a:latin typeface="Roboto" panose="02000000000000000000" pitchFamily="2" charset="0"/>
            </a:endParaRPr>
          </a:p>
          <a:p>
            <a:pPr algn="l"/>
            <a:r>
              <a:rPr lang="sv-SE" b="0" i="0" dirty="0">
                <a:solidFill>
                  <a:srgbClr val="333333"/>
                </a:solidFill>
                <a:effectLst/>
                <a:latin typeface="Roboto" panose="02000000000000000000" pitchFamily="2" charset="0"/>
              </a:rPr>
              <a:t>Vi vill ge alla samma möjlighet att trivas, utvecklas och få en trygg plats i laget/gruppen.</a:t>
            </a:r>
          </a:p>
          <a:p>
            <a:pPr algn="l"/>
            <a:r>
              <a:rPr lang="sv-SE" b="0" i="0" dirty="0">
                <a:solidFill>
                  <a:srgbClr val="333333"/>
                </a:solidFill>
                <a:effectLst/>
                <a:latin typeface="Roboto" panose="02000000000000000000" pitchFamily="2" charset="0"/>
              </a:rPr>
              <a:t>Under hela ungdomstiden värderar vi utveckling före resultat eller vinst.</a:t>
            </a:r>
          </a:p>
          <a:p>
            <a:endParaRPr lang="sv-SE" dirty="0"/>
          </a:p>
        </p:txBody>
      </p:sp>
      <p:sp>
        <p:nvSpPr>
          <p:cNvPr id="4" name="Platshållare för bildnummer 3"/>
          <p:cNvSpPr>
            <a:spLocks noGrp="1"/>
          </p:cNvSpPr>
          <p:nvPr>
            <p:ph type="sldNum" sz="quarter" idx="5"/>
          </p:nvPr>
        </p:nvSpPr>
        <p:spPr/>
        <p:txBody>
          <a:bodyPr/>
          <a:lstStyle/>
          <a:p>
            <a:fld id="{7BB74FE6-3461-4040-BA7D-08ADE1F01941}" type="slidenum">
              <a:rPr lang="sv-SE" smtClean="0"/>
              <a:t>21</a:t>
            </a:fld>
            <a:endParaRPr lang="sv-SE"/>
          </a:p>
        </p:txBody>
      </p:sp>
    </p:spTree>
    <p:extLst>
      <p:ext uri="{BB962C8B-B14F-4D97-AF65-F5344CB8AC3E}">
        <p14:creationId xmlns:p14="http://schemas.microsoft.com/office/powerpoint/2010/main" val="15929680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46: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46:notes"/>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0" indent="0"/>
            <a:endParaRPr dirty="0"/>
          </a:p>
        </p:txBody>
      </p:sp>
      <p:sp>
        <p:nvSpPr>
          <p:cNvPr id="233" name="Google Shape;233;p46:notes"/>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pPr algn="r">
              <a:buSzPts val="1400"/>
            </a:pPr>
            <a:fld id="{00000000-1234-1234-1234-123412341234}" type="slidenum">
              <a:rPr lang="sv-SE"/>
              <a:pPr algn="r">
                <a:buSzPts val="1400"/>
              </a:pP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64EAB7C-B472-46F6-9F92-9007BEE083D6}" type="slidenum">
              <a:rPr lang="sv-SE" smtClean="0"/>
              <a:t>23</a:t>
            </a:fld>
            <a:endParaRPr lang="sv-SE"/>
          </a:p>
        </p:txBody>
      </p:sp>
    </p:spTree>
    <p:extLst>
      <p:ext uri="{BB962C8B-B14F-4D97-AF65-F5344CB8AC3E}">
        <p14:creationId xmlns:p14="http://schemas.microsoft.com/office/powerpoint/2010/main" val="37586854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6: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6:notes"/>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0" indent="0"/>
            <a:r>
              <a:rPr lang="sv-SE" b="1" dirty="0"/>
              <a:t>I en förening som Åsbro GoIF behövs </a:t>
            </a:r>
            <a:r>
              <a:rPr lang="sv-SE" dirty="0"/>
              <a:t>de flesta föräldrar som ledare i och kring laget gruppen. Det finns också behov av många andra insatser i föreningen i olika grupper, roller och styrelser som möjliggör barn- och ungdomars idrottande. </a:t>
            </a:r>
            <a:endParaRPr dirty="0"/>
          </a:p>
          <a:p>
            <a:pPr marL="0" indent="0"/>
            <a:endParaRPr dirty="0"/>
          </a:p>
          <a:p>
            <a:pPr marL="0" indent="0"/>
            <a:r>
              <a:rPr lang="sv-SE" sz="1300" b="1" dirty="0"/>
              <a:t>Vi vill ha ett nära samarbete</a:t>
            </a:r>
            <a:r>
              <a:rPr lang="sv-SE" sz="1300" dirty="0"/>
              <a:t> med alla föräldrar och vuxna i barnens närhet. Vår förhoppning är att många vill engagera sig i barnens aktiviteter och fritid. </a:t>
            </a:r>
            <a:endParaRPr dirty="0"/>
          </a:p>
        </p:txBody>
      </p:sp>
      <p:sp>
        <p:nvSpPr>
          <p:cNvPr id="139" name="Google Shape;139;p6:notes"/>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sv-SE"/>
              <a:pPr algn="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2: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2: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defTabSz="990752">
              <a:defRPr/>
            </a:pPr>
            <a:r>
              <a:rPr lang="sv-SE" sz="1300" i="1" dirty="0">
                <a:solidFill>
                  <a:schemeClr val="accent6"/>
                </a:solidFill>
                <a:latin typeface="Calibri" panose="020F0502020204030204" pitchFamily="34" charset="0"/>
                <a:cs typeface="Calibri" panose="020F0502020204030204" pitchFamily="34" charset="0"/>
              </a:rPr>
              <a:t>Roligare, mer kunskap och fler som idrottar!</a:t>
            </a:r>
          </a:p>
          <a:p>
            <a:pPr marL="0" indent="0"/>
            <a:endParaRPr lang="sv-SE" dirty="0"/>
          </a:p>
          <a:p>
            <a:pPr marL="0" indent="0"/>
            <a:r>
              <a:rPr lang="sv-SE" dirty="0"/>
              <a:t>Vad skulle en alternativ affärsmodell baserad på ersättning för allt arbete få för</a:t>
            </a:r>
          </a:p>
          <a:p>
            <a:pPr marL="0" indent="0"/>
            <a:r>
              <a:rPr lang="sv-SE" dirty="0"/>
              <a:t>konsekvenser?</a:t>
            </a:r>
            <a:endParaRPr dirty="0"/>
          </a:p>
        </p:txBody>
      </p:sp>
      <p:sp>
        <p:nvSpPr>
          <p:cNvPr id="273" name="Google Shape;273;p12: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buSzPts val="1200"/>
            </a:pPr>
            <a:fld id="{00000000-1234-1234-1234-123412341234}" type="slidenum">
              <a:rPr lang="sv-SE"/>
              <a:pPr algn="r">
                <a:buSzPts val="1200"/>
              </a:pP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1: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 name="Google Shape;48;p1:notes"/>
          <p:cNvSpPr txBox="1">
            <a:spLocks noGrp="1"/>
          </p:cNvSpPr>
          <p:nvPr>
            <p:ph type="body" idx="1"/>
          </p:nvPr>
        </p:nvSpPr>
        <p:spPr>
          <a:xfrm>
            <a:off x="710407" y="4861441"/>
            <a:ext cx="5683250" cy="4605576"/>
          </a:xfrm>
          <a:prstGeom prst="rect">
            <a:avLst/>
          </a:prstGeom>
          <a:noFill/>
          <a:ln>
            <a:noFill/>
          </a:ln>
        </p:spPr>
        <p:txBody>
          <a:bodyPr spcFirstLastPara="1" wrap="square" lIns="99059" tIns="99059" rIns="99059" bIns="99059" anchor="t" anchorCtr="0">
            <a:noAutofit/>
          </a:bodyPr>
          <a:lstStyle/>
          <a:p>
            <a:pPr lvl="0"/>
            <a:r>
              <a:rPr lang="sv-SE" sz="1700" b="1" dirty="0"/>
              <a:t>Arbetsgrupper runt sektionsstyrelsen för en hållbar, fungerande och utvecklande sektionsverksamhet.</a:t>
            </a:r>
          </a:p>
          <a:p>
            <a:pPr lvl="0"/>
            <a:endParaRPr lang="sv-SE" sz="1700" b="1" dirty="0"/>
          </a:p>
          <a:p>
            <a:pPr lvl="0"/>
            <a:r>
              <a:rPr lang="sv-SE" sz="1700" b="1" dirty="0"/>
              <a:t>Kommunikation (4-5)</a:t>
            </a:r>
            <a:endParaRPr lang="sv-SE" sz="1300" dirty="0"/>
          </a:p>
          <a:p>
            <a:pPr marL="247682" indent="-247682">
              <a:buFont typeface="Arial" panose="020B0604020202020204" pitchFamily="34" charset="0"/>
              <a:buChar char="•"/>
            </a:pPr>
            <a:r>
              <a:rPr lang="sv-SE" sz="1300" dirty="0"/>
              <a:t>Hur tas kontakt med föräldrar och ledare – FB, maillista, hemsida</a:t>
            </a:r>
          </a:p>
          <a:p>
            <a:pPr marL="247682" indent="-247682">
              <a:buFont typeface="Arial" panose="020B0604020202020204" pitchFamily="34" charset="0"/>
              <a:buChar char="•"/>
            </a:pPr>
            <a:r>
              <a:rPr lang="sv-SE" sz="1300" dirty="0"/>
              <a:t>Mailadresser inom sektionen (team)</a:t>
            </a:r>
          </a:p>
          <a:p>
            <a:pPr marL="247682" indent="-247682">
              <a:buFont typeface="Arial" panose="020B0604020202020204" pitchFamily="34" charset="0"/>
              <a:buChar char="•"/>
            </a:pPr>
            <a:r>
              <a:rPr lang="sv-SE" sz="1300" dirty="0" err="1"/>
              <a:t>Sävarnytt</a:t>
            </a:r>
            <a:endParaRPr lang="sv-SE" sz="1300" dirty="0"/>
          </a:p>
          <a:p>
            <a:pPr marL="247682" indent="-247682">
              <a:buFont typeface="Arial" panose="020B0604020202020204" pitchFamily="34" charset="0"/>
              <a:buChar char="•"/>
            </a:pPr>
            <a:r>
              <a:rPr lang="sv-SE" sz="1300" dirty="0"/>
              <a:t>Evenemangskalender</a:t>
            </a:r>
          </a:p>
          <a:p>
            <a:pPr marL="247682" indent="-247682">
              <a:buFont typeface="Arial" panose="020B0604020202020204" pitchFamily="34" charset="0"/>
              <a:buChar char="•"/>
            </a:pPr>
            <a:endParaRPr lang="sv-SE" sz="1300" dirty="0"/>
          </a:p>
          <a:p>
            <a:pPr lvl="0"/>
            <a:r>
              <a:rPr lang="sv-SE" sz="2000" dirty="0"/>
              <a:t> </a:t>
            </a:r>
            <a:r>
              <a:rPr lang="sv-SE" sz="1700" b="1" dirty="0"/>
              <a:t>Försäljning och arbete (7-8)</a:t>
            </a:r>
          </a:p>
          <a:p>
            <a:pPr marL="247682" indent="-247682">
              <a:buFont typeface="Arial" panose="020B0604020202020204" pitchFamily="34" charset="0"/>
              <a:buChar char="•"/>
            </a:pPr>
            <a:r>
              <a:rPr lang="sv-SE" sz="1300" dirty="0"/>
              <a:t>Försäljningskalender </a:t>
            </a:r>
          </a:p>
          <a:p>
            <a:pPr marL="247682" indent="-247682">
              <a:buFont typeface="Arial" panose="020B0604020202020204" pitchFamily="34" charset="0"/>
              <a:buChar char="•"/>
            </a:pPr>
            <a:r>
              <a:rPr lang="sv-SE" sz="1300" dirty="0"/>
              <a:t>Hur och vad man säljer i lag och sektion</a:t>
            </a:r>
          </a:p>
          <a:p>
            <a:pPr marL="247682" indent="-247682">
              <a:buFont typeface="Arial" panose="020B0604020202020204" pitchFamily="34" charset="0"/>
              <a:buChar char="•"/>
            </a:pPr>
            <a:r>
              <a:rPr lang="sv-SE" sz="1300" dirty="0"/>
              <a:t>Sponsor och marknad</a:t>
            </a:r>
          </a:p>
          <a:p>
            <a:pPr marL="247682" indent="-247682">
              <a:buFont typeface="Arial" panose="020B0604020202020204" pitchFamily="34" charset="0"/>
              <a:buChar char="•"/>
            </a:pPr>
            <a:r>
              <a:rPr lang="en-GB" sz="1300" dirty="0" err="1"/>
              <a:t>Arbetsåtagenden</a:t>
            </a:r>
            <a:r>
              <a:rPr lang="en-GB" sz="1300" dirty="0"/>
              <a:t> för </a:t>
            </a:r>
            <a:r>
              <a:rPr lang="en-GB" sz="1300" dirty="0" err="1"/>
              <a:t>att</a:t>
            </a:r>
            <a:r>
              <a:rPr lang="en-GB" sz="1300" dirty="0"/>
              <a:t> </a:t>
            </a:r>
            <a:r>
              <a:rPr lang="en-GB" sz="1300" dirty="0" err="1"/>
              <a:t>tjäna</a:t>
            </a:r>
            <a:r>
              <a:rPr lang="en-GB" sz="1300" dirty="0"/>
              <a:t> </a:t>
            </a:r>
            <a:r>
              <a:rPr lang="en-GB" sz="1300" dirty="0" err="1"/>
              <a:t>pengar</a:t>
            </a:r>
            <a:r>
              <a:rPr lang="en-GB" sz="1300" dirty="0"/>
              <a:t> (</a:t>
            </a:r>
            <a:r>
              <a:rPr lang="en-GB" sz="1300" dirty="0" err="1"/>
              <a:t>sektionsgemensamma</a:t>
            </a:r>
            <a:r>
              <a:rPr lang="en-GB" sz="1300" dirty="0"/>
              <a:t>)</a:t>
            </a:r>
          </a:p>
          <a:p>
            <a:pPr marL="247682" indent="-247682">
              <a:buFont typeface="Arial" panose="020B0604020202020204" pitchFamily="34" charset="0"/>
              <a:buChar char="•"/>
            </a:pPr>
            <a:r>
              <a:rPr lang="sv-SE" sz="1300" dirty="0"/>
              <a:t>Valborgscafé</a:t>
            </a:r>
          </a:p>
          <a:p>
            <a:pPr marL="0" indent="0"/>
            <a:endParaRPr lang="sv-SE" sz="1300" dirty="0"/>
          </a:p>
          <a:p>
            <a:pPr lvl="0"/>
            <a:r>
              <a:rPr lang="sv-SE" sz="1700" b="1" dirty="0"/>
              <a:t>Kassör</a:t>
            </a:r>
          </a:p>
          <a:p>
            <a:pPr marL="247682" indent="-247682">
              <a:buFont typeface="Arial" panose="020B0604020202020204" pitchFamily="34" charset="0"/>
              <a:buChar char="•"/>
            </a:pPr>
            <a:r>
              <a:rPr lang="sv-SE" sz="1300" dirty="0"/>
              <a:t>Bokföring</a:t>
            </a:r>
          </a:p>
          <a:p>
            <a:pPr marL="247682" indent="-247682">
              <a:buFont typeface="Arial" panose="020B0604020202020204" pitchFamily="34" charset="0"/>
              <a:buChar char="•"/>
            </a:pPr>
            <a:r>
              <a:rPr lang="sv-SE" sz="1300" dirty="0"/>
              <a:t>Kostnadsuppföljning</a:t>
            </a:r>
          </a:p>
          <a:p>
            <a:pPr marL="0" indent="0"/>
            <a:endParaRPr lang="sv-SE" sz="1300" dirty="0"/>
          </a:p>
          <a:p>
            <a:pPr lvl="0"/>
            <a:r>
              <a:rPr lang="sv-SE" sz="1700" b="1" dirty="0">
                <a:solidFill>
                  <a:srgbClr val="000000"/>
                </a:solidFill>
              </a:rPr>
              <a:t>Utbildning och ledarskap (5)</a:t>
            </a:r>
          </a:p>
          <a:p>
            <a:pPr marL="247682" indent="-247682">
              <a:buFont typeface="Arial" panose="020B0604020202020204" pitchFamily="34" charset="0"/>
              <a:buChar char="•"/>
            </a:pPr>
            <a:r>
              <a:rPr lang="sv-SE" sz="1300" dirty="0">
                <a:solidFill>
                  <a:srgbClr val="000000"/>
                </a:solidFill>
              </a:rPr>
              <a:t>Ordna och informera om utbildningar.</a:t>
            </a:r>
          </a:p>
          <a:p>
            <a:pPr marL="247682" indent="-247682">
              <a:buFont typeface="Arial" panose="020B0604020202020204" pitchFamily="34" charset="0"/>
              <a:buChar char="•"/>
            </a:pPr>
            <a:r>
              <a:rPr lang="sv-SE" sz="1300" dirty="0">
                <a:solidFill>
                  <a:srgbClr val="000000"/>
                </a:solidFill>
              </a:rPr>
              <a:t>Fadderskap, mentorskap nya lag.</a:t>
            </a:r>
          </a:p>
          <a:p>
            <a:pPr marL="247682" indent="-247682">
              <a:buFont typeface="Arial" panose="020B0604020202020204" pitchFamily="34" charset="0"/>
              <a:buChar char="•"/>
            </a:pPr>
            <a:r>
              <a:rPr lang="sv-SE" sz="1300" dirty="0">
                <a:solidFill>
                  <a:srgbClr val="000000"/>
                </a:solidFill>
              </a:rPr>
              <a:t>Spelarutbildningsplan, träningsupplägg. </a:t>
            </a:r>
          </a:p>
          <a:p>
            <a:pPr marL="247682" indent="-247682">
              <a:buFont typeface="Arial" panose="020B0604020202020204" pitchFamily="34" charset="0"/>
              <a:buChar char="•"/>
            </a:pPr>
            <a:endParaRPr lang="sv-SE" sz="1300" dirty="0">
              <a:solidFill>
                <a:srgbClr val="000000"/>
              </a:solidFill>
            </a:endParaRPr>
          </a:p>
          <a:p>
            <a:pPr lvl="0"/>
            <a:r>
              <a:rPr lang="sv-SE" sz="1300" dirty="0">
                <a:solidFill>
                  <a:srgbClr val="000000"/>
                </a:solidFill>
              </a:rPr>
              <a:t>(Delta i utvecklingsråd).</a:t>
            </a:r>
          </a:p>
          <a:p>
            <a:pPr lvl="0"/>
            <a:endParaRPr lang="sv-SE" sz="1300" dirty="0">
              <a:solidFill>
                <a:srgbClr val="000000"/>
              </a:solidFill>
            </a:endParaRPr>
          </a:p>
          <a:p>
            <a:pPr lvl="0"/>
            <a:r>
              <a:rPr lang="sv-SE" sz="1700" b="1" dirty="0"/>
              <a:t>Lokaler och Material (4)</a:t>
            </a:r>
          </a:p>
          <a:p>
            <a:pPr marL="247682" indent="-247682">
              <a:buFont typeface="Arial" panose="020B0604020202020204" pitchFamily="34" charset="0"/>
              <a:buChar char="•"/>
            </a:pPr>
            <a:r>
              <a:rPr lang="sv-SE" sz="1300" dirty="0"/>
              <a:t>Inköp</a:t>
            </a:r>
          </a:p>
          <a:p>
            <a:pPr marL="247682" indent="-247682">
              <a:buFont typeface="Arial" panose="020B0604020202020204" pitchFamily="34" charset="0"/>
              <a:buChar char="•"/>
            </a:pPr>
            <a:r>
              <a:rPr lang="sv-SE" sz="1300" dirty="0"/>
              <a:t>Lokaler/förråd</a:t>
            </a:r>
          </a:p>
          <a:p>
            <a:pPr marL="247682" indent="-247682">
              <a:buFont typeface="Arial" panose="020B0604020202020204" pitchFamily="34" charset="0"/>
              <a:buChar char="•"/>
            </a:pPr>
            <a:r>
              <a:rPr lang="sv-SE" sz="1300" dirty="0"/>
              <a:t>Klubbstugan </a:t>
            </a:r>
          </a:p>
          <a:p>
            <a:pPr marL="247682" indent="-247682">
              <a:buFont typeface="Arial" panose="020B0604020202020204" pitchFamily="34" charset="0"/>
              <a:buChar char="•"/>
            </a:pPr>
            <a:r>
              <a:rPr lang="sv-SE" sz="1300" dirty="0"/>
              <a:t>Föreningskläder</a:t>
            </a:r>
          </a:p>
          <a:p>
            <a:pPr marL="247682" indent="-247682">
              <a:buFont typeface="Arial" panose="020B0604020202020204" pitchFamily="34" charset="0"/>
              <a:buChar char="•"/>
            </a:pPr>
            <a:r>
              <a:rPr lang="sv-SE" sz="1300" dirty="0"/>
              <a:t>Matchdressar</a:t>
            </a:r>
          </a:p>
          <a:p>
            <a:pPr marL="247682" indent="-247682">
              <a:buFont typeface="Arial" panose="020B0604020202020204" pitchFamily="34" charset="0"/>
              <a:buChar char="•"/>
            </a:pPr>
            <a:endParaRPr lang="sv-SE" sz="1300" dirty="0"/>
          </a:p>
          <a:p>
            <a:pPr lvl="0"/>
            <a:r>
              <a:rPr lang="sv-SE" sz="1700" b="1" dirty="0"/>
              <a:t>Träning och tävling (3-4)</a:t>
            </a:r>
          </a:p>
          <a:p>
            <a:pPr marL="247682" indent="-247682">
              <a:buFont typeface="Arial" panose="020B0604020202020204" pitchFamily="34" charset="0"/>
              <a:buChar char="•"/>
            </a:pPr>
            <a:r>
              <a:rPr lang="sv-SE" sz="1300" dirty="0"/>
              <a:t>Ansvarig för anmälan till serie och sammandrag.</a:t>
            </a:r>
          </a:p>
          <a:p>
            <a:pPr marL="247682" indent="-247682">
              <a:buFont typeface="Arial" panose="020B0604020202020204" pitchFamily="34" charset="0"/>
              <a:buChar char="•"/>
            </a:pPr>
            <a:r>
              <a:rPr lang="sv-SE" sz="1300" dirty="0"/>
              <a:t>Ibis, licens, behörighet, stöd och utbildning/info.</a:t>
            </a:r>
          </a:p>
          <a:p>
            <a:pPr marL="247682" indent="-247682">
              <a:buFont typeface="Arial" panose="020B0604020202020204" pitchFamily="34" charset="0"/>
              <a:buChar char="•"/>
            </a:pPr>
            <a:r>
              <a:rPr lang="sv-SE" sz="1300" dirty="0"/>
              <a:t>Halltider (tidsfördelningsgrupp, avbokning lov).</a:t>
            </a:r>
          </a:p>
          <a:p>
            <a:pPr marL="247682" indent="-247682">
              <a:buFont typeface="Arial" panose="020B0604020202020204" pitchFamily="34" charset="0"/>
              <a:buChar char="•"/>
            </a:pPr>
            <a:r>
              <a:rPr lang="sv-SE" sz="1300" dirty="0" err="1"/>
              <a:t>Idrottonline</a:t>
            </a:r>
            <a:endParaRPr lang="sv-SE" sz="1300" dirty="0"/>
          </a:p>
          <a:p>
            <a:pPr marL="247682" indent="-247682">
              <a:buFont typeface="Arial" panose="020B0604020202020204" pitchFamily="34" charset="0"/>
              <a:buChar char="•"/>
            </a:pPr>
            <a:endParaRPr lang="sv-SE" sz="1300" dirty="0"/>
          </a:p>
          <a:p>
            <a:pPr lvl="0" algn="l"/>
            <a:r>
              <a:rPr lang="sv-SE" sz="2000" b="1" dirty="0">
                <a:solidFill>
                  <a:schemeClr val="bg1"/>
                </a:solidFill>
              </a:rPr>
              <a:t>Innebandystyrelse</a:t>
            </a:r>
          </a:p>
          <a:p>
            <a:pPr algn="l"/>
            <a:r>
              <a:rPr lang="sv-SE" sz="1300" dirty="0">
                <a:solidFill>
                  <a:schemeClr val="bg1"/>
                </a:solidFill>
              </a:rPr>
              <a:t>Ledarråd – Budget- Avtal – Värdegrund - Gemensamma arbeten – Föreningsfrågor – Tydliga roller – Kontakt förbund – Beslutsfattare – Strukturera sektionen. Visioner (klubbrum på hallen) Ny hall. Kassör, rekrytering (ledare och team), </a:t>
            </a:r>
            <a:r>
              <a:rPr lang="en-GB" sz="1300" dirty="0" err="1">
                <a:solidFill>
                  <a:schemeClr val="bg1"/>
                </a:solidFill>
              </a:rPr>
              <a:t>Ordna</a:t>
            </a:r>
            <a:r>
              <a:rPr lang="en-GB" sz="1300" dirty="0">
                <a:solidFill>
                  <a:schemeClr val="bg1"/>
                </a:solidFill>
              </a:rPr>
              <a:t>/</a:t>
            </a:r>
            <a:r>
              <a:rPr lang="en-GB" sz="1300" dirty="0" err="1">
                <a:solidFill>
                  <a:schemeClr val="bg1"/>
                </a:solidFill>
              </a:rPr>
              <a:t>starta</a:t>
            </a:r>
            <a:r>
              <a:rPr lang="en-GB" sz="1300" dirty="0">
                <a:solidFill>
                  <a:schemeClr val="bg1"/>
                </a:solidFill>
              </a:rPr>
              <a:t> cup, </a:t>
            </a:r>
            <a:r>
              <a:rPr lang="en-GB" sz="1300" dirty="0" err="1">
                <a:solidFill>
                  <a:schemeClr val="bg1"/>
                </a:solidFill>
              </a:rPr>
              <a:t>arrangemang</a:t>
            </a:r>
            <a:r>
              <a:rPr lang="en-GB" sz="1300" dirty="0">
                <a:solidFill>
                  <a:schemeClr val="bg1"/>
                </a:solidFill>
              </a:rPr>
              <a:t> </a:t>
            </a:r>
          </a:p>
          <a:p>
            <a:pPr marL="0" indent="0"/>
            <a:endParaRPr lang="sv-SE" sz="1300" dirty="0"/>
          </a:p>
          <a:p>
            <a:pPr marL="0" indent="0"/>
            <a:endParaRPr lang="sv-SE" sz="1300" dirty="0"/>
          </a:p>
          <a:p>
            <a:pPr lvl="0"/>
            <a:endParaRPr lang="sv-SE" sz="1300" dirty="0">
              <a:solidFill>
                <a:srgbClr val="000000"/>
              </a:solidFill>
            </a:endParaRPr>
          </a:p>
          <a:p>
            <a:pPr marL="0" indent="0"/>
            <a:endParaRPr lang="sv-SE" sz="1300" dirty="0"/>
          </a:p>
        </p:txBody>
      </p:sp>
    </p:spTree>
    <p:extLst>
      <p:ext uri="{BB962C8B-B14F-4D97-AF65-F5344CB8AC3E}">
        <p14:creationId xmlns:p14="http://schemas.microsoft.com/office/powerpoint/2010/main" val="3573422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40ab430f9d_0_6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40ab430f9d_0_6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endParaRPr dirty="0"/>
          </a:p>
        </p:txBody>
      </p:sp>
    </p:spTree>
    <p:extLst>
      <p:ext uri="{BB962C8B-B14F-4D97-AF65-F5344CB8AC3E}">
        <p14:creationId xmlns:p14="http://schemas.microsoft.com/office/powerpoint/2010/main" val="13375525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47: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p47:notes"/>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495376" indent="-247688" defTabSz="990752">
              <a:defRPr/>
            </a:pPr>
            <a:r>
              <a:rPr lang="sv-SE" dirty="0"/>
              <a:t>Vi ser att tränare/ledare lägger många timmar på sina uppdrag och därför behöver vi ha hjälp av föräldrar i föreningen med olika arbeten runt sektionen och laget för att strukturera upp uppgifterna och fördela uppgifterna på fler för att få det att fungera så bra som möjligt för barnen och ungdomarna.</a:t>
            </a:r>
          </a:p>
          <a:p>
            <a:pPr marL="495376" indent="-247688"/>
            <a:endParaRPr dirty="0"/>
          </a:p>
        </p:txBody>
      </p:sp>
      <p:sp>
        <p:nvSpPr>
          <p:cNvPr id="243" name="Google Shape;243;p47:notes"/>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fld id="{00000000-1234-1234-1234-123412341234}" type="slidenum">
              <a:rPr lang="sv-SE"/>
              <a:pP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3: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9" name="Google Shape;249;p3:notes"/>
          <p:cNvSpPr txBox="1">
            <a:spLocks noGrp="1"/>
          </p:cNvSpPr>
          <p:nvPr>
            <p:ph type="body" idx="1"/>
          </p:nvPr>
        </p:nvSpPr>
        <p:spPr>
          <a:xfrm>
            <a:off x="710407" y="4861441"/>
            <a:ext cx="5683250" cy="4605576"/>
          </a:xfrm>
          <a:prstGeom prst="rect">
            <a:avLst/>
          </a:prstGeom>
          <a:noFill/>
          <a:ln>
            <a:noFill/>
          </a:ln>
        </p:spPr>
        <p:txBody>
          <a:bodyPr spcFirstLastPara="1" wrap="square" lIns="99059" tIns="99059" rIns="99059" bIns="99059" anchor="t" anchorCtr="0">
            <a:noAutofit/>
          </a:bodyPr>
          <a:lstStyle/>
          <a:p>
            <a:pPr marL="0" indent="0">
              <a:lnSpc>
                <a:spcPct val="115000"/>
              </a:lnSpc>
              <a:buClr>
                <a:schemeClr val="dk1"/>
              </a:buClr>
              <a:buSzPts val="1100"/>
            </a:pPr>
            <a:r>
              <a:rPr lang="sv-SE" sz="1100" b="1" dirty="0">
                <a:solidFill>
                  <a:srgbClr val="333333"/>
                </a:solidFill>
                <a:highlight>
                  <a:srgbClr val="FFFFFF"/>
                </a:highlight>
                <a:latin typeface="Roboto"/>
                <a:ea typeface="Roboto"/>
                <a:cs typeface="Roboto"/>
                <a:sym typeface="Roboto"/>
              </a:rPr>
              <a:t>Sektion</a:t>
            </a:r>
          </a:p>
          <a:p>
            <a:pPr marL="0" indent="0">
              <a:lnSpc>
                <a:spcPct val="115000"/>
              </a:lnSpc>
              <a:buClr>
                <a:schemeClr val="dk1"/>
              </a:buClr>
              <a:buSzPts val="1100"/>
            </a:pPr>
            <a:r>
              <a:rPr lang="sv-SE" sz="1100" dirty="0">
                <a:solidFill>
                  <a:srgbClr val="333333"/>
                </a:solidFill>
                <a:highlight>
                  <a:srgbClr val="FFFFFF"/>
                </a:highlight>
                <a:latin typeface="Roboto"/>
                <a:ea typeface="Roboto"/>
                <a:cs typeface="Roboto"/>
                <a:sym typeface="Roboto"/>
              </a:rPr>
              <a:t>Uppdraget innebär att representera laget i sektionens arbetsgrupper (sektionsteam). </a:t>
            </a:r>
            <a:endParaRPr sz="1100" dirty="0">
              <a:solidFill>
                <a:srgbClr val="333333"/>
              </a:solidFill>
              <a:highlight>
                <a:srgbClr val="FFFFFF"/>
              </a:highlight>
              <a:latin typeface="Roboto"/>
              <a:ea typeface="Roboto"/>
              <a:cs typeface="Roboto"/>
              <a:sym typeface="Roboto"/>
            </a:endParaRPr>
          </a:p>
          <a:p>
            <a:pPr marL="0" indent="0">
              <a:lnSpc>
                <a:spcPct val="115000"/>
              </a:lnSpc>
              <a:buClr>
                <a:schemeClr val="dk1"/>
              </a:buClr>
              <a:buSzPts val="1100"/>
            </a:pPr>
            <a:r>
              <a:rPr lang="sv-SE" sz="1100" dirty="0">
                <a:solidFill>
                  <a:srgbClr val="333333"/>
                </a:solidFill>
                <a:highlight>
                  <a:srgbClr val="FFFFFF"/>
                </a:highlight>
                <a:latin typeface="Roboto"/>
                <a:ea typeface="Roboto"/>
                <a:cs typeface="Roboto"/>
                <a:sym typeface="Roboto"/>
              </a:rPr>
              <a:t> </a:t>
            </a:r>
            <a:endParaRPr sz="1100" dirty="0">
              <a:solidFill>
                <a:srgbClr val="333333"/>
              </a:solidFill>
              <a:highlight>
                <a:srgbClr val="FFFFFF"/>
              </a:highlight>
              <a:latin typeface="Roboto"/>
              <a:ea typeface="Roboto"/>
              <a:cs typeface="Roboto"/>
              <a:sym typeface="Roboto"/>
            </a:endParaRPr>
          </a:p>
          <a:p>
            <a:pPr marL="0" indent="0">
              <a:lnSpc>
                <a:spcPct val="115000"/>
              </a:lnSpc>
              <a:buClr>
                <a:schemeClr val="dk1"/>
              </a:buClr>
              <a:buSzPts val="1100"/>
            </a:pPr>
            <a:r>
              <a:rPr lang="sv-SE" sz="1100" dirty="0">
                <a:solidFill>
                  <a:srgbClr val="333333"/>
                </a:solidFill>
                <a:highlight>
                  <a:srgbClr val="FFFFFF"/>
                </a:highlight>
                <a:latin typeface="Roboto"/>
                <a:ea typeface="Roboto"/>
                <a:cs typeface="Roboto"/>
                <a:sym typeface="Roboto"/>
              </a:rPr>
              <a:t>Teamen driver utvecklingen av sektionen inom olika områden och stöttar i vissa fall ungdomslagen inom deras olika ansvarsområden. Teamen genomför ibland konkreta arbetsuppgifter men de flesta arbetsuppgifterna som fördelas på de olika ungdomslagen i enlighet med sektionens verksamhetsplan.</a:t>
            </a:r>
            <a:endParaRPr sz="1100" dirty="0">
              <a:solidFill>
                <a:srgbClr val="333333"/>
              </a:solidFill>
              <a:highlight>
                <a:srgbClr val="FFFFFF"/>
              </a:highlight>
              <a:latin typeface="Roboto"/>
              <a:ea typeface="Roboto"/>
              <a:cs typeface="Roboto"/>
              <a:sym typeface="Roboto"/>
            </a:endParaRPr>
          </a:p>
          <a:p>
            <a:pPr marL="0" indent="0">
              <a:buSzPts val="1100"/>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2: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2:notes"/>
          <p:cNvSpPr txBox="1">
            <a:spLocks noGrp="1"/>
          </p:cNvSpPr>
          <p:nvPr>
            <p:ph type="body" idx="1"/>
          </p:nvPr>
        </p:nvSpPr>
        <p:spPr>
          <a:xfrm>
            <a:off x="710407" y="4925407"/>
            <a:ext cx="5683250" cy="4030047"/>
          </a:xfrm>
          <a:prstGeom prst="rect">
            <a:avLst/>
          </a:prstGeom>
          <a:noFill/>
          <a:ln>
            <a:noFill/>
          </a:ln>
        </p:spPr>
        <p:txBody>
          <a:bodyPr spcFirstLastPara="1" wrap="square" lIns="99059" tIns="49516" rIns="99059" bIns="49516" anchor="t" anchorCtr="0">
            <a:noAutofit/>
          </a:bodyPr>
          <a:lstStyle/>
          <a:p>
            <a:pPr marL="0" indent="0"/>
            <a:endParaRPr/>
          </a:p>
        </p:txBody>
      </p:sp>
      <p:sp>
        <p:nvSpPr>
          <p:cNvPr id="273" name="Google Shape;273;p12:notes"/>
          <p:cNvSpPr txBox="1">
            <a:spLocks noGrp="1"/>
          </p:cNvSpPr>
          <p:nvPr>
            <p:ph type="sldNum" idx="12"/>
          </p:nvPr>
        </p:nvSpPr>
        <p:spPr>
          <a:xfrm>
            <a:off x="4023992" y="9721106"/>
            <a:ext cx="3078427" cy="513410"/>
          </a:xfrm>
          <a:prstGeom prst="rect">
            <a:avLst/>
          </a:prstGeom>
          <a:noFill/>
          <a:ln>
            <a:noFill/>
          </a:ln>
        </p:spPr>
        <p:txBody>
          <a:bodyPr spcFirstLastPara="1" wrap="square" lIns="99059" tIns="49516" rIns="99059" bIns="49516" anchor="b" anchorCtr="0">
            <a:noAutofit/>
          </a:bodyPr>
          <a:lstStyle/>
          <a:p>
            <a:pPr algn="r">
              <a:buSzPts val="1200"/>
            </a:pPr>
            <a:fld id="{00000000-1234-1234-1234-123412341234}" type="slidenum">
              <a:rPr lang="sv-SE"/>
              <a:pPr algn="r">
                <a:buSzPts val="1200"/>
              </a:pPr>
              <a:t>30</a:t>
            </a:fld>
            <a:endParaRPr/>
          </a:p>
        </p:txBody>
      </p:sp>
    </p:spTree>
    <p:extLst>
      <p:ext uri="{BB962C8B-B14F-4D97-AF65-F5344CB8AC3E}">
        <p14:creationId xmlns:p14="http://schemas.microsoft.com/office/powerpoint/2010/main" val="6835252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3: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1" name="Google Shape;281;p13:notes"/>
          <p:cNvSpPr txBox="1">
            <a:spLocks noGrp="1"/>
          </p:cNvSpPr>
          <p:nvPr>
            <p:ph type="body" idx="1"/>
          </p:nvPr>
        </p:nvSpPr>
        <p:spPr>
          <a:xfrm>
            <a:off x="710407" y="4861441"/>
            <a:ext cx="5683250" cy="4605576"/>
          </a:xfrm>
          <a:prstGeom prst="rect">
            <a:avLst/>
          </a:prstGeom>
          <a:noFill/>
          <a:ln>
            <a:noFill/>
          </a:ln>
        </p:spPr>
        <p:txBody>
          <a:bodyPr spcFirstLastPara="1" wrap="square" lIns="99059" tIns="99059" rIns="99059" bIns="99059" anchor="t" anchorCtr="0">
            <a:noAutofit/>
          </a:bodyPr>
          <a:lstStyle/>
          <a:p>
            <a:pPr marL="0" indent="0">
              <a:buClr>
                <a:schemeClr val="dk1"/>
              </a:buClr>
              <a:buSzPts val="1100"/>
            </a:pPr>
            <a:r>
              <a:rPr lang="sv-SE" dirty="0"/>
              <a:t>Många gör lite men tillsammans gör vi mycket!</a:t>
            </a:r>
            <a:endParaRPr dirty="0"/>
          </a:p>
          <a:p>
            <a:pPr marL="0" indent="0">
              <a:buClr>
                <a:schemeClr val="dk1"/>
              </a:buClr>
              <a:buSzPts val="1100"/>
            </a:pPr>
            <a:endParaRPr dirty="0"/>
          </a:p>
          <a:p>
            <a:pPr marL="0" indent="0">
              <a:buClr>
                <a:schemeClr val="dk1"/>
              </a:buClr>
              <a:buSzPts val="1100"/>
            </a:pPr>
            <a:r>
              <a:rPr lang="sv-SE" u="none" dirty="0"/>
              <a:t>Vi fördelar uppgifter</a:t>
            </a:r>
            <a:endParaRPr u="none"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48: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p48:notes"/>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495376" indent="-247688"/>
            <a:endParaRPr dirty="0"/>
          </a:p>
        </p:txBody>
      </p:sp>
      <p:sp>
        <p:nvSpPr>
          <p:cNvPr id="305" name="Google Shape;305;p48:notes"/>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fld id="{00000000-1234-1234-1234-123412341234}" type="slidenum">
              <a:rPr lang="sv-SE"/>
              <a:pPr/>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49: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 name="Google Shape;311;p49:notes"/>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495376" indent="-247688"/>
            <a:r>
              <a:rPr lang="sv-SE" dirty="0"/>
              <a:t>Ni hittar alla kontaktuppgifter på https://www.laget.se/asbro_innebandy/Contact</a:t>
            </a:r>
            <a:endParaRPr dirty="0"/>
          </a:p>
        </p:txBody>
      </p:sp>
      <p:sp>
        <p:nvSpPr>
          <p:cNvPr id="312" name="Google Shape;312;p49:notes"/>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fld id="{00000000-1234-1234-1234-123412341234}" type="slidenum">
              <a:rPr lang="sv-SE"/>
              <a:pPr/>
              <a:t>33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Rubrikbild" type="title">
  <p:cSld name="TITLE">
    <p:spTree>
      <p:nvGrpSpPr>
        <p:cNvPr id="1" name="Shape 15"/>
        <p:cNvGrpSpPr/>
        <p:nvPr/>
      </p:nvGrpSpPr>
      <p:grpSpPr>
        <a:xfrm>
          <a:off x="0" y="0"/>
          <a:ext cx="0" cy="0"/>
          <a:chOff x="0" y="0"/>
          <a:chExt cx="0" cy="0"/>
        </a:xfrm>
      </p:grpSpPr>
      <p:sp>
        <p:nvSpPr>
          <p:cNvPr id="16" name="Google Shape;16;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21"/>
        <p:cNvGrpSpPr/>
        <p:nvPr/>
      </p:nvGrpSpPr>
      <p:grpSpPr>
        <a:xfrm>
          <a:off x="0" y="0"/>
          <a:ext cx="0" cy="0"/>
          <a:chOff x="0" y="0"/>
          <a:chExt cx="0" cy="0"/>
        </a:xfrm>
      </p:grpSpPr>
      <p:sp>
        <p:nvSpPr>
          <p:cNvPr id="22" name="Google Shape;2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Rubrik och innehåll" type="obj">
  <p:cSld name="OBJECT">
    <p:spTree>
      <p:nvGrpSpPr>
        <p:cNvPr id="1" name="Shape 25"/>
        <p:cNvGrpSpPr/>
        <p:nvPr/>
      </p:nvGrpSpPr>
      <p:grpSpPr>
        <a:xfrm>
          <a:off x="0" y="0"/>
          <a:ext cx="0" cy="0"/>
          <a:chOff x="0" y="0"/>
          <a:chExt cx="0" cy="0"/>
        </a:xfrm>
      </p:grpSpPr>
      <p:sp>
        <p:nvSpPr>
          <p:cNvPr id="26" name="Google Shape;26;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vsnittsrubrik" type="secHead">
  <p:cSld name="SECTION_HEADER">
    <p:spTree>
      <p:nvGrpSpPr>
        <p:cNvPr id="1" name="Shape 31"/>
        <p:cNvGrpSpPr/>
        <p:nvPr/>
      </p:nvGrpSpPr>
      <p:grpSpPr>
        <a:xfrm>
          <a:off x="0" y="0"/>
          <a:ext cx="0" cy="0"/>
          <a:chOff x="0" y="0"/>
          <a:chExt cx="0" cy="0"/>
        </a:xfrm>
      </p:grpSpPr>
      <p:sp>
        <p:nvSpPr>
          <p:cNvPr id="32" name="Google Shape;32;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vå delar" type="twoObj">
  <p:cSld name="TWO_OBJECTS">
    <p:spTree>
      <p:nvGrpSpPr>
        <p:cNvPr id="1" name="Shape 37"/>
        <p:cNvGrpSpPr/>
        <p:nvPr/>
      </p:nvGrpSpPr>
      <p:grpSpPr>
        <a:xfrm>
          <a:off x="0" y="0"/>
          <a:ext cx="0" cy="0"/>
          <a:chOff x="0" y="0"/>
          <a:chExt cx="0" cy="0"/>
        </a:xfrm>
      </p:grpSpPr>
      <p:sp>
        <p:nvSpPr>
          <p:cNvPr id="38" name="Google Shape;3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44"/>
        <p:cNvGrpSpPr/>
        <p:nvPr/>
      </p:nvGrpSpPr>
      <p:grpSpPr>
        <a:xfrm>
          <a:off x="0" y="0"/>
          <a:ext cx="0" cy="0"/>
          <a:chOff x="0" y="0"/>
          <a:chExt cx="0" cy="0"/>
        </a:xfrm>
      </p:grpSpPr>
      <p:sp>
        <p:nvSpPr>
          <p:cNvPr id="45" name="Google Shape;45;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dast rubrik" type="titleOnly">
  <p:cSld name="TITLE_ONLY">
    <p:spTree>
      <p:nvGrpSpPr>
        <p:cNvPr id="1" name="Shape 53"/>
        <p:cNvGrpSpPr/>
        <p:nvPr/>
      </p:nvGrpSpPr>
      <p:grpSpPr>
        <a:xfrm>
          <a:off x="0" y="0"/>
          <a:ext cx="0" cy="0"/>
          <a:chOff x="0" y="0"/>
          <a:chExt cx="0" cy="0"/>
        </a:xfrm>
      </p:grpSpPr>
      <p:sp>
        <p:nvSpPr>
          <p:cNvPr id="54" name="Google Shape;54;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med bildtext" type="objTx">
  <p:cSld name="OBJECT_WITH_CAPTION_TEXT">
    <p:spTree>
      <p:nvGrpSpPr>
        <p:cNvPr id="1" name="Shape 58"/>
        <p:cNvGrpSpPr/>
        <p:nvPr/>
      </p:nvGrpSpPr>
      <p:grpSpPr>
        <a:xfrm>
          <a:off x="0" y="0"/>
          <a:ext cx="0" cy="0"/>
          <a:chOff x="0" y="0"/>
          <a:chExt cx="0" cy="0"/>
        </a:xfrm>
      </p:grpSpPr>
      <p:sp>
        <p:nvSpPr>
          <p:cNvPr id="59" name="Google Shape;59;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ed bildtext" type="picTx">
  <p:cSld name="PICTURE_WITH_CAPTION_TEXT">
    <p:spTree>
      <p:nvGrpSpPr>
        <p:cNvPr id="1" name="Shape 65"/>
        <p:cNvGrpSpPr/>
        <p:nvPr/>
      </p:nvGrpSpPr>
      <p:grpSpPr>
        <a:xfrm>
          <a:off x="0" y="0"/>
          <a:ext cx="0" cy="0"/>
          <a:chOff x="0" y="0"/>
          <a:chExt cx="0" cy="0"/>
        </a:xfrm>
      </p:grpSpPr>
      <p:sp>
        <p:nvSpPr>
          <p:cNvPr id="66" name="Google Shape;66;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4"/>
          <p:cNvSpPr>
            <a:spLocks noGrp="1"/>
          </p:cNvSpPr>
          <p:nvPr>
            <p:ph type="pic" idx="2"/>
          </p:nvPr>
        </p:nvSpPr>
        <p:spPr>
          <a:xfrm>
            <a:off x="5183188" y="987425"/>
            <a:ext cx="6172200" cy="4873625"/>
          </a:xfrm>
          <a:prstGeom prst="rect">
            <a:avLst/>
          </a:prstGeom>
          <a:noFill/>
          <a:ln>
            <a:noFill/>
          </a:ln>
        </p:spPr>
      </p:sp>
      <p:sp>
        <p:nvSpPr>
          <p:cNvPr id="68" name="Google Shape;68;p3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72"/>
        <p:cNvGrpSpPr/>
        <p:nvPr/>
      </p:nvGrpSpPr>
      <p:grpSpPr>
        <a:xfrm>
          <a:off x="0" y="0"/>
          <a:ext cx="0" cy="0"/>
          <a:chOff x="0" y="0"/>
          <a:chExt cx="0" cy="0"/>
        </a:xfrm>
      </p:grpSpPr>
      <p:sp>
        <p:nvSpPr>
          <p:cNvPr id="73" name="Google Shape;73;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VERTICAL_TITLE_AND_VERTICAL_TEXT">
    <p:spTree>
      <p:nvGrpSpPr>
        <p:cNvPr id="1" name="Shape 78"/>
        <p:cNvGrpSpPr/>
        <p:nvPr/>
      </p:nvGrpSpPr>
      <p:grpSpPr>
        <a:xfrm>
          <a:off x="0" y="0"/>
          <a:ext cx="0" cy="0"/>
          <a:chOff x="0" y="0"/>
          <a:chExt cx="0" cy="0"/>
        </a:xfrm>
      </p:grpSpPr>
      <p:sp>
        <p:nvSpPr>
          <p:cNvPr id="79" name="Google Shape;79;p3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 Id="rId9"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5.sv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mailto:asbromagic@hotmail.se" TargetMode="External"/><Relationship Id="rId7" Type="http://schemas.openxmlformats.org/officeDocument/2006/relationships/hyperlink" Target="mailto:camand1990@hotmail.com"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mailto:zandra@eklindh.se" TargetMode="External"/><Relationship Id="rId5" Type="http://schemas.openxmlformats.org/officeDocument/2006/relationships/hyperlink" Target="mailto:Annica.stjernstrom@gmail.com" TargetMode="External"/><Relationship Id="rId4" Type="http://schemas.openxmlformats.org/officeDocument/2006/relationships/hyperlink" Target="mailto:innebandymocke@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p:nvPr/>
        </p:nvSpPr>
        <p:spPr>
          <a:xfrm>
            <a:off x="0" y="0"/>
            <a:ext cx="12192000" cy="6858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90" name="Google Shape;90;p1"/>
          <p:cNvSpPr txBox="1"/>
          <p:nvPr/>
        </p:nvSpPr>
        <p:spPr>
          <a:xfrm>
            <a:off x="6024154" y="2973422"/>
            <a:ext cx="5748464" cy="2889114"/>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lt1"/>
              </a:buClr>
              <a:buSzPts val="4800"/>
              <a:buFont typeface="Calibri"/>
              <a:buNone/>
            </a:pPr>
            <a:r>
              <a:rPr lang="sv-SE" sz="4000" b="1" i="0" u="none" strike="noStrike" cap="none" dirty="0">
                <a:solidFill>
                  <a:schemeClr val="lt1"/>
                </a:solidFill>
                <a:sym typeface="Arial"/>
              </a:rPr>
              <a:t>FÖRÄLDRAMÖTE</a:t>
            </a:r>
            <a:endParaRPr sz="4000" b="1" i="0" u="none" strike="noStrike" cap="none" dirty="0">
              <a:solidFill>
                <a:schemeClr val="lt1"/>
              </a:solidFill>
              <a:sym typeface="Arial"/>
            </a:endParaRPr>
          </a:p>
          <a:p>
            <a:pPr marL="0" marR="0" lvl="0" indent="0" algn="ctr" rtl="0">
              <a:lnSpc>
                <a:spcPct val="90000"/>
              </a:lnSpc>
              <a:spcBef>
                <a:spcPts val="600"/>
              </a:spcBef>
              <a:spcAft>
                <a:spcPts val="0"/>
              </a:spcAft>
              <a:buClr>
                <a:schemeClr val="lt1"/>
              </a:buClr>
              <a:buSzPts val="2400"/>
              <a:buFont typeface="Calibri"/>
              <a:buNone/>
            </a:pPr>
            <a:r>
              <a:rPr lang="sv-SE" sz="2800" dirty="0">
                <a:solidFill>
                  <a:schemeClr val="lt1"/>
                </a:solidFill>
              </a:rPr>
              <a:t>LAGET </a:t>
            </a:r>
            <a:r>
              <a:rPr lang="sv-SE" sz="2800" i="0" u="none" strike="noStrike" cap="none" dirty="0">
                <a:solidFill>
                  <a:schemeClr val="lt1"/>
                </a:solidFill>
                <a:sym typeface="Arial"/>
              </a:rPr>
              <a:t>Innebandy</a:t>
            </a:r>
            <a:endParaRPr sz="2800" i="0" u="none" strike="noStrike" cap="none" dirty="0">
              <a:solidFill>
                <a:schemeClr val="lt1"/>
              </a:solidFill>
              <a:sym typeface="Arial"/>
            </a:endParaRPr>
          </a:p>
        </p:txBody>
      </p:sp>
      <p:sp>
        <p:nvSpPr>
          <p:cNvPr id="91" name="Google Shape;91;p1"/>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lt1">
              <a:alpha val="8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2" name="Google Shape;92;p1"/>
          <p:cNvSpPr/>
          <p:nvPr/>
        </p:nvSpPr>
        <p:spPr>
          <a:xfrm>
            <a:off x="0" y="0"/>
            <a:ext cx="6024154" cy="6858000"/>
          </a:xfrm>
          <a:custGeom>
            <a:avLst/>
            <a:gdLst/>
            <a:ahLst/>
            <a:cxnLst/>
            <a:rect l="l" t="t" r="r" b="b"/>
            <a:pathLst>
              <a:path w="6024154" h="6858000" extrusionOk="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 name="Bildobjekt 1">
            <a:extLst>
              <a:ext uri="{FF2B5EF4-FFF2-40B4-BE49-F238E27FC236}">
                <a16:creationId xmlns:a16="http://schemas.microsoft.com/office/drawing/2014/main" id="{BBF91EAA-8DA2-DCCD-6F4F-99CD475368DB}"/>
              </a:ext>
            </a:extLst>
          </p:cNvPr>
          <p:cNvPicPr>
            <a:picLocks noChangeAspect="1"/>
          </p:cNvPicPr>
          <p:nvPr/>
        </p:nvPicPr>
        <p:blipFill>
          <a:blip r:embed="rId3"/>
          <a:srcRect/>
          <a:stretch/>
        </p:blipFill>
        <p:spPr>
          <a:xfrm>
            <a:off x="1170779" y="1491865"/>
            <a:ext cx="3350955" cy="2963113"/>
          </a:xfrm>
          <a:prstGeom prst="rect">
            <a:avLst/>
          </a:prstGeom>
        </p:spPr>
      </p:pic>
      <p:sp>
        <p:nvSpPr>
          <p:cNvPr id="3" name="Google Shape;90;p1">
            <a:extLst>
              <a:ext uri="{FF2B5EF4-FFF2-40B4-BE49-F238E27FC236}">
                <a16:creationId xmlns:a16="http://schemas.microsoft.com/office/drawing/2014/main" id="{069D85E2-91A9-15BF-37AC-060B564FF410}"/>
              </a:ext>
            </a:extLst>
          </p:cNvPr>
          <p:cNvSpPr txBox="1"/>
          <p:nvPr/>
        </p:nvSpPr>
        <p:spPr>
          <a:xfrm>
            <a:off x="7106818" y="3337560"/>
            <a:ext cx="3914403" cy="951979"/>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lt1"/>
              </a:buClr>
              <a:buSzPts val="4800"/>
              <a:buFont typeface="Calibri"/>
              <a:buNone/>
            </a:pPr>
            <a:r>
              <a:rPr lang="sv-SE" sz="4000" b="1" dirty="0">
                <a:solidFill>
                  <a:schemeClr val="lt1"/>
                </a:solidFill>
              </a:rPr>
              <a:t>Välkommen !</a:t>
            </a:r>
            <a:endParaRPr sz="2800" i="0" u="none" strike="noStrike" cap="none" dirty="0">
              <a:solidFill>
                <a:schemeClr val="lt1"/>
              </a:solidFil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3530"/>
    </mc:Choice>
    <mc:Fallback xmlns="">
      <p:transition spd="slow" advTm="353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grpSp>
        <p:nvGrpSpPr>
          <p:cNvPr id="100" name="Google Shape;100;p37"/>
          <p:cNvGrpSpPr/>
          <p:nvPr/>
        </p:nvGrpSpPr>
        <p:grpSpPr>
          <a:xfrm>
            <a:off x="1887034" y="4989740"/>
            <a:ext cx="8417932" cy="730080"/>
            <a:chOff x="0" y="3418454"/>
            <a:chExt cx="8453572" cy="730080"/>
          </a:xfrm>
          <a:solidFill>
            <a:srgbClr val="000000"/>
          </a:solidFill>
        </p:grpSpPr>
        <p:sp>
          <p:nvSpPr>
            <p:cNvPr id="101" name="Google Shape;101;p37"/>
            <p:cNvSpPr/>
            <p:nvPr/>
          </p:nvSpPr>
          <p:spPr>
            <a:xfrm>
              <a:off x="0" y="3418454"/>
              <a:ext cx="8453572" cy="73008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00"/>
                </a:solidFill>
              </a:endParaRPr>
            </a:p>
          </p:txBody>
        </p:sp>
        <p:sp>
          <p:nvSpPr>
            <p:cNvPr id="102" name="Google Shape;102;p37"/>
            <p:cNvSpPr txBox="1"/>
            <p:nvPr/>
          </p:nvSpPr>
          <p:spPr>
            <a:xfrm>
              <a:off x="35640" y="3454094"/>
              <a:ext cx="8382292" cy="658800"/>
            </a:xfrm>
            <a:prstGeom prst="rect">
              <a:avLst/>
            </a:prstGeom>
            <a:grp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rgbClr val="000000"/>
                </a:buClr>
                <a:buSzPts val="2800"/>
                <a:buFont typeface="Arial"/>
                <a:buNone/>
              </a:pPr>
              <a:r>
                <a:rPr lang="sv-SE" sz="2800" b="0" i="0" u="none" strike="noStrike" cap="none" dirty="0">
                  <a:solidFill>
                    <a:srgbClr val="FFFF00"/>
                  </a:solidFill>
                  <a:latin typeface="Arial"/>
                  <a:ea typeface="Arial"/>
                  <a:cs typeface="Arial"/>
                  <a:sym typeface="Arial"/>
                </a:rPr>
                <a:t>Funderingar och kontaktuppgifter</a:t>
              </a:r>
              <a:r>
                <a:rPr lang="sv-SE" sz="2300" b="0" i="0" u="none" strike="noStrike" cap="none" dirty="0">
                  <a:solidFill>
                    <a:srgbClr val="FFFF00"/>
                  </a:solidFill>
                  <a:latin typeface="Arial"/>
                  <a:ea typeface="Arial"/>
                  <a:cs typeface="Arial"/>
                  <a:sym typeface="Arial"/>
                </a:rPr>
                <a:t> </a:t>
              </a:r>
              <a:endParaRPr dirty="0">
                <a:solidFill>
                  <a:srgbClr val="FFFF00"/>
                </a:solidFill>
              </a:endParaRPr>
            </a:p>
          </p:txBody>
        </p:sp>
      </p:grpSp>
      <p:grpSp>
        <p:nvGrpSpPr>
          <p:cNvPr id="103" name="Google Shape;103;p37"/>
          <p:cNvGrpSpPr/>
          <p:nvPr/>
        </p:nvGrpSpPr>
        <p:grpSpPr>
          <a:xfrm>
            <a:off x="1887034" y="4023489"/>
            <a:ext cx="8417932" cy="730080"/>
            <a:chOff x="0" y="1733653"/>
            <a:chExt cx="8453572" cy="730080"/>
          </a:xfrm>
          <a:solidFill>
            <a:srgbClr val="000000"/>
          </a:solidFill>
        </p:grpSpPr>
        <p:sp>
          <p:nvSpPr>
            <p:cNvPr id="104" name="Google Shape;104;p37"/>
            <p:cNvSpPr/>
            <p:nvPr/>
          </p:nvSpPr>
          <p:spPr>
            <a:xfrm>
              <a:off x="0" y="1733653"/>
              <a:ext cx="8453572" cy="73008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37"/>
            <p:cNvSpPr txBox="1"/>
            <p:nvPr/>
          </p:nvSpPr>
          <p:spPr>
            <a:xfrm>
              <a:off x="35640" y="1769293"/>
              <a:ext cx="8382292" cy="658800"/>
            </a:xfrm>
            <a:prstGeom prst="rect">
              <a:avLst/>
            </a:prstGeom>
            <a:grp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rgbClr val="000000"/>
                </a:buClr>
                <a:buSzPts val="2800"/>
                <a:buFont typeface="Arial"/>
                <a:buNone/>
              </a:pPr>
              <a:r>
                <a:rPr lang="sv-SE" sz="2800" b="0" i="0" u="none" strike="noStrike" cap="none" dirty="0">
                  <a:solidFill>
                    <a:srgbClr val="FFFF00"/>
                  </a:solidFill>
                  <a:latin typeface="Arial"/>
                  <a:ea typeface="Arial"/>
                  <a:cs typeface="Arial"/>
                  <a:sym typeface="Arial"/>
                </a:rPr>
                <a:t>Föräldrateam</a:t>
              </a:r>
              <a:endParaRPr dirty="0">
                <a:solidFill>
                  <a:srgbClr val="FFFF00"/>
                </a:solidFill>
              </a:endParaRPr>
            </a:p>
          </p:txBody>
        </p:sp>
      </p:grpSp>
      <p:grpSp>
        <p:nvGrpSpPr>
          <p:cNvPr id="106" name="Google Shape;106;p37"/>
          <p:cNvGrpSpPr/>
          <p:nvPr/>
        </p:nvGrpSpPr>
        <p:grpSpPr>
          <a:xfrm>
            <a:off x="1887034" y="3057238"/>
            <a:ext cx="8417932" cy="730080"/>
            <a:chOff x="0" y="48853"/>
            <a:chExt cx="8453572" cy="730080"/>
          </a:xfrm>
          <a:solidFill>
            <a:srgbClr val="000000"/>
          </a:solidFill>
        </p:grpSpPr>
        <p:sp>
          <p:nvSpPr>
            <p:cNvPr id="107" name="Google Shape;107;p37"/>
            <p:cNvSpPr/>
            <p:nvPr/>
          </p:nvSpPr>
          <p:spPr>
            <a:xfrm>
              <a:off x="0" y="48853"/>
              <a:ext cx="8453572" cy="73008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7"/>
            <p:cNvSpPr txBox="1"/>
            <p:nvPr/>
          </p:nvSpPr>
          <p:spPr>
            <a:xfrm>
              <a:off x="35640" y="84493"/>
              <a:ext cx="8382292" cy="658800"/>
            </a:xfrm>
            <a:prstGeom prst="rect">
              <a:avLst/>
            </a:prstGeom>
            <a:grp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rgbClr val="000000"/>
                </a:buClr>
                <a:buSzPts val="2800"/>
                <a:buFont typeface="Arial"/>
                <a:buNone/>
              </a:pPr>
              <a:r>
                <a:rPr lang="sv-SE" sz="2800" b="0" i="0" u="none" strike="noStrike" cap="none" dirty="0">
                  <a:solidFill>
                    <a:srgbClr val="FFFF00"/>
                  </a:solidFill>
                  <a:latin typeface="Arial"/>
                  <a:ea typeface="Arial"/>
                  <a:cs typeface="Arial"/>
                  <a:sym typeface="Arial"/>
                </a:rPr>
                <a:t>Åsbro GoIF</a:t>
              </a:r>
              <a:endParaRPr dirty="0">
                <a:solidFill>
                  <a:srgbClr val="FFFF00"/>
                </a:solidFill>
              </a:endParaRPr>
            </a:p>
          </p:txBody>
        </p:sp>
      </p:grpSp>
      <p:sp>
        <p:nvSpPr>
          <p:cNvPr id="110" name="Google Shape;110;p37"/>
          <p:cNvSpPr txBox="1"/>
          <p:nvPr/>
        </p:nvSpPr>
        <p:spPr>
          <a:xfrm>
            <a:off x="1856186" y="840123"/>
            <a:ext cx="7698353"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4000" b="1" i="0" u="none" strike="noStrike" dirty="0">
                <a:ln w="12700">
                  <a:solidFill>
                    <a:schemeClr val="accent3">
                      <a:lumMod val="50000"/>
                    </a:schemeClr>
                  </a:solidFill>
                  <a:prstDash val="solid"/>
                </a:ln>
                <a:solidFill>
                  <a:srgbClr val="FFFF00"/>
                </a:solidFill>
                <a:effectLst>
                  <a:innerShdw blurRad="177800">
                    <a:schemeClr val="accent3">
                      <a:lumMod val="50000"/>
                    </a:schemeClr>
                  </a:innerShdw>
                </a:effectLst>
                <a:sym typeface="Arial"/>
              </a:rPr>
              <a:t>DAGENS AGENDA</a:t>
            </a:r>
            <a:endParaRPr b="1" dirty="0">
              <a:ln w="12700">
                <a:solidFill>
                  <a:schemeClr val="accent3">
                    <a:lumMod val="50000"/>
                  </a:schemeClr>
                </a:solidFill>
                <a:prstDash val="solid"/>
              </a:ln>
              <a:solidFill>
                <a:srgbClr val="FFFF00"/>
              </a:solidFill>
              <a:effectLst>
                <a:innerShdw blurRad="177800">
                  <a:schemeClr val="accent3">
                    <a:lumMod val="50000"/>
                  </a:schemeClr>
                </a:innerShdw>
              </a:effectLst>
            </a:endParaRPr>
          </a:p>
        </p:txBody>
      </p:sp>
      <p:sp>
        <p:nvSpPr>
          <p:cNvPr id="111" name="Google Shape;111;p37"/>
          <p:cNvSpPr/>
          <p:nvPr/>
        </p:nvSpPr>
        <p:spPr>
          <a:xfrm>
            <a:off x="10814755" y="0"/>
            <a:ext cx="778934" cy="1467484"/>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12" name="Google Shape;112;p37" descr="Bock med hel fyllning"/>
          <p:cNvPicPr preferRelativeResize="0"/>
          <p:nvPr/>
        </p:nvPicPr>
        <p:blipFill rotWithShape="1">
          <a:blip r:embed="rId3">
            <a:alphaModFix/>
          </a:blip>
          <a:srcRect/>
          <a:stretch/>
        </p:blipFill>
        <p:spPr>
          <a:xfrm>
            <a:off x="8791914" y="2933311"/>
            <a:ext cx="914400" cy="914400"/>
          </a:xfrm>
          <a:prstGeom prst="rect">
            <a:avLst/>
          </a:prstGeom>
          <a:noFill/>
          <a:ln>
            <a:noFill/>
          </a:ln>
        </p:spPr>
      </p:pic>
      <p:pic>
        <p:nvPicPr>
          <p:cNvPr id="113" name="Google Shape;113;p37" descr="Användare med hel fyllning"/>
          <p:cNvPicPr preferRelativeResize="0"/>
          <p:nvPr/>
        </p:nvPicPr>
        <p:blipFill rotWithShape="1">
          <a:blip r:embed="rId4">
            <a:alphaModFix/>
          </a:blip>
          <a:srcRect/>
          <a:stretch/>
        </p:blipFill>
        <p:spPr>
          <a:xfrm>
            <a:off x="8756748" y="3937436"/>
            <a:ext cx="914400" cy="991087"/>
          </a:xfrm>
          <a:prstGeom prst="rect">
            <a:avLst/>
          </a:prstGeom>
          <a:noFill/>
          <a:ln>
            <a:noFill/>
          </a:ln>
        </p:spPr>
      </p:pic>
      <p:pic>
        <p:nvPicPr>
          <p:cNvPr id="114" name="Google Shape;114;p37" descr="Personalbricka med hel fyllning"/>
          <p:cNvPicPr preferRelativeResize="0"/>
          <p:nvPr/>
        </p:nvPicPr>
        <p:blipFill rotWithShape="1">
          <a:blip r:embed="rId5">
            <a:alphaModFix/>
          </a:blip>
          <a:srcRect/>
          <a:stretch/>
        </p:blipFill>
        <p:spPr>
          <a:xfrm>
            <a:off x="8756748" y="4897580"/>
            <a:ext cx="914400" cy="914400"/>
          </a:xfrm>
          <a:prstGeom prst="rect">
            <a:avLst/>
          </a:prstGeom>
          <a:noFill/>
          <a:ln>
            <a:noFill/>
          </a:ln>
        </p:spPr>
      </p:pic>
      <p:grpSp>
        <p:nvGrpSpPr>
          <p:cNvPr id="115" name="Google Shape;115;p37"/>
          <p:cNvGrpSpPr/>
          <p:nvPr/>
        </p:nvGrpSpPr>
        <p:grpSpPr>
          <a:xfrm>
            <a:off x="1887034" y="2094570"/>
            <a:ext cx="8417932" cy="730080"/>
            <a:chOff x="0" y="48853"/>
            <a:chExt cx="8453572" cy="730080"/>
          </a:xfrm>
          <a:solidFill>
            <a:srgbClr val="000000"/>
          </a:solidFill>
        </p:grpSpPr>
        <p:sp>
          <p:nvSpPr>
            <p:cNvPr id="116" name="Google Shape;116;p37"/>
            <p:cNvSpPr/>
            <p:nvPr/>
          </p:nvSpPr>
          <p:spPr>
            <a:xfrm>
              <a:off x="0" y="48853"/>
              <a:ext cx="8453572" cy="73008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37"/>
            <p:cNvSpPr txBox="1"/>
            <p:nvPr/>
          </p:nvSpPr>
          <p:spPr>
            <a:xfrm>
              <a:off x="35640" y="84493"/>
              <a:ext cx="8382292" cy="658800"/>
            </a:xfrm>
            <a:prstGeom prst="rect">
              <a:avLst/>
            </a:prstGeom>
            <a:grp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rgbClr val="000000"/>
                </a:buClr>
                <a:buSzPts val="2800"/>
                <a:buFont typeface="Arial"/>
                <a:buNone/>
              </a:pPr>
              <a:r>
                <a:rPr lang="sv-SE" sz="2800" b="0" i="0" u="none" strike="noStrike" cap="none" dirty="0">
                  <a:solidFill>
                    <a:srgbClr val="FFFF00"/>
                  </a:solidFill>
                  <a:latin typeface="Arial"/>
                  <a:ea typeface="Arial"/>
                  <a:cs typeface="Arial"/>
                  <a:sym typeface="Arial"/>
                </a:rPr>
                <a:t>Presentation och laget</a:t>
              </a:r>
              <a:endParaRPr dirty="0">
                <a:solidFill>
                  <a:srgbClr val="FFFF00"/>
                </a:solidFill>
              </a:endParaRPr>
            </a:p>
          </p:txBody>
        </p:sp>
      </p:grpSp>
      <p:pic>
        <p:nvPicPr>
          <p:cNvPr id="118" name="Google Shape;118;p37" descr="Lärare med hel fyllning"/>
          <p:cNvPicPr preferRelativeResize="0"/>
          <p:nvPr/>
        </p:nvPicPr>
        <p:blipFill rotWithShape="1">
          <a:blip r:embed="rId6">
            <a:alphaModFix/>
          </a:blip>
          <a:srcRect/>
          <a:stretch/>
        </p:blipFill>
        <p:spPr>
          <a:xfrm>
            <a:off x="8756748" y="2014331"/>
            <a:ext cx="914400" cy="914400"/>
          </a:xfrm>
          <a:prstGeom prst="rect">
            <a:avLst/>
          </a:prstGeom>
          <a:noFill/>
          <a:ln>
            <a:noFill/>
          </a:ln>
        </p:spPr>
      </p:pic>
      <p:pic>
        <p:nvPicPr>
          <p:cNvPr id="2" name="Bildobjekt 1">
            <a:extLst>
              <a:ext uri="{FF2B5EF4-FFF2-40B4-BE49-F238E27FC236}">
                <a16:creationId xmlns:a16="http://schemas.microsoft.com/office/drawing/2014/main" id="{48EF4C58-FC0A-C62C-E9E4-BE2D527D3501}"/>
              </a:ext>
            </a:extLst>
          </p:cNvPr>
          <p:cNvPicPr/>
          <p:nvPr/>
        </p:nvPicPr>
        <p:blipFill>
          <a:blip r:embed="rId7"/>
          <a:srcRect/>
          <a:stretch/>
        </p:blipFill>
        <p:spPr>
          <a:xfrm>
            <a:off x="288229" y="162356"/>
            <a:ext cx="1145297" cy="10127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216"/>
    </mc:Choice>
    <mc:Fallback xmlns="">
      <p:transition spd="slow" advTm="4216"/>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38" descr="InnebandyIllustrationer och vektorbilder - iStock"/>
          <p:cNvPicPr preferRelativeResize="0"/>
          <p:nvPr/>
        </p:nvPicPr>
        <p:blipFill rotWithShape="1">
          <a:blip r:embed="rId3">
            <a:alphaModFix/>
          </a:blip>
          <a:srcRect t="19742"/>
          <a:stretch/>
        </p:blipFill>
        <p:spPr>
          <a:xfrm>
            <a:off x="1" y="0"/>
            <a:ext cx="12192000" cy="6843066"/>
          </a:xfrm>
          <a:prstGeom prst="rect">
            <a:avLst/>
          </a:prstGeom>
          <a:noFill/>
          <a:ln>
            <a:noFill/>
          </a:ln>
        </p:spPr>
      </p:pic>
      <p:sp>
        <p:nvSpPr>
          <p:cNvPr id="3" name="Google Shape;185;p40">
            <a:extLst>
              <a:ext uri="{FF2B5EF4-FFF2-40B4-BE49-F238E27FC236}">
                <a16:creationId xmlns:a16="http://schemas.microsoft.com/office/drawing/2014/main" id="{5BBC7264-410F-C842-96ED-5DB2610381F8}"/>
              </a:ext>
            </a:extLst>
          </p:cNvPr>
          <p:cNvSpPr txBox="1"/>
          <p:nvPr/>
        </p:nvSpPr>
        <p:spPr>
          <a:xfrm>
            <a:off x="5167745" y="2712682"/>
            <a:ext cx="6698844" cy="193895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sv-SE" sz="6000" i="0" u="none" strike="noStrike" cap="none" dirty="0">
                <a:solidFill>
                  <a:schemeClr val="lt1"/>
                </a:solidFill>
                <a:latin typeface="+mj-lt"/>
                <a:ea typeface="Calibri"/>
                <a:cs typeface="Calibri"/>
                <a:sym typeface="Calibri"/>
              </a:rPr>
              <a:t>PRESENTATION &amp; </a:t>
            </a:r>
            <a:r>
              <a:rPr lang="sv-SE" sz="6000" dirty="0">
                <a:solidFill>
                  <a:schemeClr val="lt1"/>
                </a:solidFill>
                <a:latin typeface="+mj-lt"/>
                <a:ea typeface="Calibri"/>
                <a:cs typeface="Calibri"/>
                <a:sym typeface="Calibri"/>
              </a:rPr>
              <a:t>LAGET</a:t>
            </a:r>
            <a:endParaRPr sz="6000" i="0" u="none" strike="noStrike" cap="none" dirty="0">
              <a:solidFill>
                <a:schemeClr val="lt1"/>
              </a:solidFill>
              <a:latin typeface="+mj-lt"/>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3923"/>
    </mc:Choice>
    <mc:Fallback xmlns="">
      <p:transition spd="slow" advTm="3923"/>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C2DAAB4D-3FFF-4B1E-ADF0-882BA55E75B8}"/>
              </a:ext>
            </a:extLst>
          </p:cNvPr>
          <p:cNvSpPr txBox="1"/>
          <p:nvPr/>
        </p:nvSpPr>
        <p:spPr>
          <a:xfrm>
            <a:off x="1799502" y="759598"/>
            <a:ext cx="8983827" cy="707886"/>
          </a:xfrm>
          <a:prstGeom prst="rect">
            <a:avLst/>
          </a:prstGeom>
          <a:noFill/>
        </p:spPr>
        <p:txBody>
          <a:bodyPr wrap="square" rtlCol="0">
            <a:spAutoFit/>
          </a:bodyPr>
          <a:lstStyle/>
          <a:p>
            <a:r>
              <a:rPr lang="sv-SE" sz="4000" b="1"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panose="020B0604020202020204" pitchFamily="34" charset="0"/>
                <a:cs typeface="Arial" panose="020B0604020202020204" pitchFamily="34" charset="0"/>
              </a:rPr>
              <a:t>PRESENTATION </a:t>
            </a:r>
          </a:p>
        </p:txBody>
      </p:sp>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ruta 7">
            <a:extLst>
              <a:ext uri="{FF2B5EF4-FFF2-40B4-BE49-F238E27FC236}">
                <a16:creationId xmlns:a16="http://schemas.microsoft.com/office/drawing/2014/main" id="{13C563F3-C8E5-9E5D-1A36-2F43B0215F28}"/>
              </a:ext>
            </a:extLst>
          </p:cNvPr>
          <p:cNvSpPr txBox="1"/>
          <p:nvPr/>
        </p:nvSpPr>
        <p:spPr>
          <a:xfrm>
            <a:off x="1799502" y="2092048"/>
            <a:ext cx="9320504" cy="1384995"/>
          </a:xfrm>
          <a:prstGeom prst="rect">
            <a:avLst/>
          </a:prstGeom>
          <a:noFill/>
        </p:spPr>
        <p:txBody>
          <a:bodyPr wrap="square">
            <a:spAutoFit/>
          </a:bodyPr>
          <a:lstStyle/>
          <a:p>
            <a:pPr>
              <a:defRPr>
                <a:effectLst/>
              </a:defRPr>
            </a:pPr>
            <a:r>
              <a:rPr lang="sv-SE" sz="2800" dirty="0">
                <a:solidFill>
                  <a:srgbClr val="000000"/>
                </a:solidFill>
                <a:latin typeface="Calibri" panose="020F0502020204030204" pitchFamily="34" charset="0"/>
                <a:ea typeface="Calibri" panose="020F0502020204030204" pitchFamily="34" charset="0"/>
                <a:cs typeface="Calibri" panose="020F0502020204030204" pitchFamily="34" charset="0"/>
              </a:rPr>
              <a:t>Namn + barnets namn</a:t>
            </a:r>
          </a:p>
          <a:p>
            <a:pPr>
              <a:defRPr>
                <a:effectLst/>
              </a:defRPr>
            </a:pPr>
            <a:endParaRPr lang="sv-SE" sz="2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defRPr>
                <a:effectLst/>
              </a:defRPr>
            </a:pPr>
            <a:r>
              <a:rPr lang="sv-SE" sz="2800" dirty="0">
                <a:solidFill>
                  <a:srgbClr val="000000"/>
                </a:solidFill>
                <a:latin typeface="Calibri" panose="020F0502020204030204" pitchFamily="34" charset="0"/>
                <a:ea typeface="Calibri" panose="020F0502020204030204" pitchFamily="34" charset="0"/>
                <a:cs typeface="Calibri" panose="020F0502020204030204" pitchFamily="34" charset="0"/>
              </a:rPr>
              <a:t>Hur kan du vara en stöttande idrottsförälder? </a:t>
            </a:r>
          </a:p>
        </p:txBody>
      </p:sp>
      <p:pic>
        <p:nvPicPr>
          <p:cNvPr id="4" name="Bildobjekt 3">
            <a:extLst>
              <a:ext uri="{FF2B5EF4-FFF2-40B4-BE49-F238E27FC236}">
                <a16:creationId xmlns:a16="http://schemas.microsoft.com/office/drawing/2014/main" id="{79659C5F-9011-C281-C716-7A67E1FAEA1B}"/>
              </a:ext>
            </a:extLst>
          </p:cNvPr>
          <p:cNvPicPr/>
          <p:nvPr/>
        </p:nvPicPr>
        <p:blipFill>
          <a:blip r:embed="rId3"/>
          <a:srcRect/>
          <a:stretch/>
        </p:blipFill>
        <p:spPr>
          <a:xfrm>
            <a:off x="288229" y="162356"/>
            <a:ext cx="1145297" cy="1012740"/>
          </a:xfrm>
          <a:prstGeom prst="rect">
            <a:avLst/>
          </a:prstGeom>
        </p:spPr>
      </p:pic>
    </p:spTree>
    <p:extLst>
      <p:ext uri="{BB962C8B-B14F-4D97-AF65-F5344CB8AC3E}">
        <p14:creationId xmlns:p14="http://schemas.microsoft.com/office/powerpoint/2010/main" val="4163067012"/>
      </p:ext>
    </p:extLst>
  </p:cSld>
  <p:clrMapOvr>
    <a:masterClrMapping/>
  </p:clrMapOvr>
  <mc:AlternateContent xmlns:mc="http://schemas.openxmlformats.org/markup-compatibility/2006" xmlns:p14="http://schemas.microsoft.com/office/powerpoint/2010/main">
    <mc:Choice Requires="p14">
      <p:transition spd="slow" p14:dur="2000" advTm="5129"/>
    </mc:Choice>
    <mc:Fallback xmlns="">
      <p:transition spd="slow" advTm="512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
          <p:cNvSpPr/>
          <p:nvPr/>
        </p:nvSpPr>
        <p:spPr>
          <a:xfrm>
            <a:off x="11772897" y="0"/>
            <a:ext cx="209551" cy="68579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2" name="Google Shape;132;p2"/>
          <p:cNvSpPr txBox="1"/>
          <p:nvPr/>
        </p:nvSpPr>
        <p:spPr>
          <a:xfrm>
            <a:off x="1636500" y="1782414"/>
            <a:ext cx="8919000" cy="24929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000"/>
              <a:buFont typeface="Arial"/>
              <a:buNone/>
            </a:pPr>
            <a:r>
              <a:rPr lang="sv-SE" sz="2800" b="0" i="0" u="sng" strike="noStrike" cap="none" dirty="0">
                <a:solidFill>
                  <a:schemeClr val="dk1"/>
                </a:solidFill>
                <a:latin typeface="Calibri" panose="020F0502020204030204" pitchFamily="34" charset="0"/>
                <a:ea typeface="Calibri"/>
                <a:cs typeface="Calibri" panose="020F0502020204030204" pitchFamily="34" charset="0"/>
                <a:sym typeface="Calibri"/>
              </a:rPr>
              <a:t>Tränare</a:t>
            </a:r>
            <a:br>
              <a:rPr lang="sv-SE" sz="2800" b="0" i="0" u="none" strike="noStrike" cap="none" dirty="0">
                <a:solidFill>
                  <a:schemeClr val="dk1"/>
                </a:solidFill>
                <a:latin typeface="Calibri" panose="020F0502020204030204" pitchFamily="34" charset="0"/>
                <a:ea typeface="Calibri"/>
                <a:cs typeface="Calibri" panose="020F0502020204030204" pitchFamily="34" charset="0"/>
                <a:sym typeface="Calibri"/>
              </a:rPr>
            </a:br>
            <a:r>
              <a:rPr lang="sv-SE" sz="2800" dirty="0">
                <a:solidFill>
                  <a:schemeClr val="dk1"/>
                </a:solidFill>
                <a:latin typeface="Calibri" panose="020F0502020204030204" pitchFamily="34" charset="0"/>
                <a:ea typeface="Calibri"/>
                <a:cs typeface="Calibri" panose="020F0502020204030204" pitchFamily="34" charset="0"/>
                <a:sym typeface="Calibri"/>
              </a:rPr>
              <a:t>X</a:t>
            </a:r>
          </a:p>
          <a:p>
            <a:pPr marL="0" marR="0" lvl="0" indent="0" algn="l" rtl="0">
              <a:lnSpc>
                <a:spcPct val="100000"/>
              </a:lnSpc>
              <a:spcBef>
                <a:spcPts val="0"/>
              </a:spcBef>
              <a:spcAft>
                <a:spcPts val="0"/>
              </a:spcAft>
              <a:buClr>
                <a:srgbClr val="000000"/>
              </a:buClr>
              <a:buSzPts val="3000"/>
              <a:buFont typeface="Arial"/>
              <a:buNone/>
            </a:pPr>
            <a:endParaRPr lang="sv-SE" sz="2800" dirty="0">
              <a:solidFill>
                <a:schemeClr val="dk1"/>
              </a:solidFill>
              <a:latin typeface="Calibri" panose="020F0502020204030204" pitchFamily="34" charset="0"/>
              <a:ea typeface="Calibri"/>
              <a:cs typeface="Calibri" panose="020F0502020204030204" pitchFamily="34" charset="0"/>
              <a:sym typeface="Calibri"/>
            </a:endParaRPr>
          </a:p>
          <a:p>
            <a:pPr marL="0" marR="0" lvl="0" indent="0" algn="l" rtl="0">
              <a:lnSpc>
                <a:spcPct val="100000"/>
              </a:lnSpc>
              <a:spcBef>
                <a:spcPts val="0"/>
              </a:spcBef>
              <a:spcAft>
                <a:spcPts val="0"/>
              </a:spcAft>
              <a:buClr>
                <a:srgbClr val="000000"/>
              </a:buClr>
              <a:buSzPts val="3000"/>
              <a:buFont typeface="Arial"/>
              <a:buNone/>
            </a:pPr>
            <a:r>
              <a:rPr lang="sv-SE" sz="2800" u="sng" dirty="0">
                <a:solidFill>
                  <a:schemeClr val="dk1"/>
                </a:solidFill>
                <a:latin typeface="Calibri" panose="020F0502020204030204" pitchFamily="34" charset="0"/>
                <a:ea typeface="Calibri"/>
                <a:cs typeface="Calibri" panose="020F0502020204030204" pitchFamily="34" charset="0"/>
                <a:sym typeface="Calibri"/>
              </a:rPr>
              <a:t>Aktiva</a:t>
            </a:r>
          </a:p>
          <a:p>
            <a:pPr marL="0" marR="0" lvl="0" indent="0" algn="l" rtl="0">
              <a:lnSpc>
                <a:spcPct val="100000"/>
              </a:lnSpc>
              <a:spcBef>
                <a:spcPts val="0"/>
              </a:spcBef>
              <a:spcAft>
                <a:spcPts val="0"/>
              </a:spcAft>
              <a:buClr>
                <a:srgbClr val="000000"/>
              </a:buClr>
              <a:buSzPts val="3000"/>
              <a:buFont typeface="Arial"/>
              <a:buNone/>
            </a:pPr>
            <a:r>
              <a:rPr lang="sv-SE" sz="2800" dirty="0">
                <a:solidFill>
                  <a:schemeClr val="dk1"/>
                </a:solidFill>
                <a:latin typeface="Calibri" panose="020F0502020204030204" pitchFamily="34" charset="0"/>
                <a:ea typeface="Calibri"/>
                <a:cs typeface="Calibri" panose="020F0502020204030204" pitchFamily="34" charset="0"/>
                <a:sym typeface="Calibri"/>
              </a:rPr>
              <a:t>X</a:t>
            </a:r>
          </a:p>
        </p:txBody>
      </p:sp>
      <p:sp>
        <p:nvSpPr>
          <p:cNvPr id="134" name="Google Shape;134;p2"/>
          <p:cNvSpPr/>
          <p:nvPr/>
        </p:nvSpPr>
        <p:spPr>
          <a:xfrm>
            <a:off x="10814755" y="0"/>
            <a:ext cx="778934" cy="1467484"/>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35" name="Google Shape;135;p2"/>
          <p:cNvSpPr txBox="1"/>
          <p:nvPr/>
        </p:nvSpPr>
        <p:spPr>
          <a:xfrm>
            <a:off x="1597330" y="955579"/>
            <a:ext cx="8933087"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4000" b="1" i="0" u="none" strike="noStrike"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rPr>
              <a:t>LAGET IDAG…</a:t>
            </a:r>
            <a:endParaRPr sz="4000" b="1" i="0" u="none" strike="noStrike"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endParaRPr>
          </a:p>
        </p:txBody>
      </p:sp>
      <p:pic>
        <p:nvPicPr>
          <p:cNvPr id="2" name="Bildobjekt 1">
            <a:extLst>
              <a:ext uri="{FF2B5EF4-FFF2-40B4-BE49-F238E27FC236}">
                <a16:creationId xmlns:a16="http://schemas.microsoft.com/office/drawing/2014/main" id="{3B453058-0A59-AEC0-3BFE-C2CFF49313F0}"/>
              </a:ext>
            </a:extLst>
          </p:cNvPr>
          <p:cNvPicPr/>
          <p:nvPr/>
        </p:nvPicPr>
        <p:blipFill>
          <a:blip r:embed="rId3"/>
          <a:srcRect/>
          <a:stretch/>
        </p:blipFill>
        <p:spPr>
          <a:xfrm>
            <a:off x="288229" y="162356"/>
            <a:ext cx="1145297" cy="10127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769"/>
    </mc:Choice>
    <mc:Fallback xmlns="">
      <p:transition spd="slow" advTm="4769"/>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
          <p:cNvSpPr/>
          <p:nvPr/>
        </p:nvSpPr>
        <p:spPr>
          <a:xfrm>
            <a:off x="11772897" y="0"/>
            <a:ext cx="209551" cy="68579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2" name="Google Shape;132;p2"/>
          <p:cNvSpPr txBox="1"/>
          <p:nvPr/>
        </p:nvSpPr>
        <p:spPr>
          <a:xfrm>
            <a:off x="1636500" y="1821012"/>
            <a:ext cx="10136397" cy="26776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sv-SE" sz="2800" b="0" i="0" u="sng" strike="noStrike" cap="none" dirty="0">
                <a:solidFill>
                  <a:schemeClr val="dk1"/>
                </a:solidFill>
                <a:latin typeface="Calibri" panose="020F0502020204030204" pitchFamily="34" charset="0"/>
                <a:ea typeface="Calibri"/>
                <a:cs typeface="Calibri" panose="020F0502020204030204" pitchFamily="34" charset="0"/>
                <a:sym typeface="Calibri"/>
              </a:rPr>
              <a:t>Träningstider </a:t>
            </a:r>
            <a:endParaRPr sz="2800" dirty="0">
              <a:latin typeface="Calibri" panose="020F0502020204030204" pitchFamily="34" charset="0"/>
              <a:cs typeface="Calibri" panose="020F0502020204030204" pitchFamily="34" charset="0"/>
            </a:endParaRPr>
          </a:p>
          <a:p>
            <a:pPr>
              <a:buSzPts val="3000"/>
            </a:pPr>
            <a:r>
              <a:rPr lang="sv-SE" sz="2800" dirty="0">
                <a:solidFill>
                  <a:schemeClr val="dk1"/>
                </a:solidFill>
                <a:latin typeface="Calibri" panose="020F0502020204030204" pitchFamily="34" charset="0"/>
                <a:ea typeface="Calibri"/>
                <a:cs typeface="Calibri" panose="020F0502020204030204" pitchFamily="34" charset="0"/>
                <a:sym typeface="Calibri"/>
              </a:rPr>
              <a:t>x</a:t>
            </a:r>
            <a:br>
              <a:rPr lang="sv-SE" sz="2800" dirty="0">
                <a:solidFill>
                  <a:schemeClr val="dk1"/>
                </a:solidFill>
                <a:latin typeface="Calibri" panose="020F0502020204030204" pitchFamily="34" charset="0"/>
                <a:ea typeface="Calibri"/>
                <a:cs typeface="Calibri" panose="020F0502020204030204" pitchFamily="34" charset="0"/>
                <a:sym typeface="Calibri"/>
              </a:rPr>
            </a:br>
            <a:r>
              <a:rPr lang="sv-SE" sz="2800" dirty="0">
                <a:solidFill>
                  <a:schemeClr val="dk1"/>
                </a:solidFill>
                <a:latin typeface="Calibri" panose="020F0502020204030204" pitchFamily="34" charset="0"/>
                <a:ea typeface="Calibri"/>
                <a:cs typeface="Calibri" panose="020F0502020204030204" pitchFamily="34" charset="0"/>
                <a:sym typeface="Calibri"/>
              </a:rPr>
              <a:t>	</a:t>
            </a:r>
            <a:endParaRPr lang="sv-SE" sz="2800" dirty="0">
              <a:solidFill>
                <a:schemeClr val="accent6"/>
              </a:solidFill>
              <a:effectLst/>
              <a:latin typeface="Calibri" panose="020F0502020204030204" pitchFamily="34" charset="0"/>
              <a:cs typeface="Calibri" panose="020F0502020204030204" pitchFamily="34" charset="0"/>
            </a:endParaRPr>
          </a:p>
          <a:p>
            <a:pPr>
              <a:buSzPts val="3000"/>
            </a:pPr>
            <a:r>
              <a:rPr lang="sv-SE" sz="2800" dirty="0">
                <a:solidFill>
                  <a:schemeClr val="accent6"/>
                </a:solidFill>
                <a:effectLst/>
                <a:latin typeface="Calibri" panose="020F0502020204030204" pitchFamily="34" charset="0"/>
                <a:cs typeface="Calibri" panose="020F0502020204030204" pitchFamily="34" charset="0"/>
              </a:rPr>
              <a:t>Om möjligt försök få i </a:t>
            </a:r>
            <a:r>
              <a:rPr lang="sv-SE" sz="2800" dirty="0">
                <a:solidFill>
                  <a:schemeClr val="accent6"/>
                </a:solidFill>
                <a:latin typeface="Calibri" panose="020F0502020204030204" pitchFamily="34" charset="0"/>
                <a:cs typeface="Calibri" panose="020F0502020204030204" pitchFamily="34" charset="0"/>
              </a:rPr>
              <a:t>barnen</a:t>
            </a:r>
            <a:r>
              <a:rPr lang="sv-SE" sz="2800" dirty="0">
                <a:solidFill>
                  <a:schemeClr val="accent6"/>
                </a:solidFill>
                <a:effectLst/>
                <a:latin typeface="Calibri" panose="020F0502020204030204" pitchFamily="34" charset="0"/>
                <a:cs typeface="Calibri" panose="020F0502020204030204" pitchFamily="34" charset="0"/>
              </a:rPr>
              <a:t> energi innan träningen. </a:t>
            </a:r>
          </a:p>
          <a:p>
            <a:pPr>
              <a:buSzPts val="3000"/>
            </a:pPr>
            <a:endParaRPr lang="sv-SE" sz="2800" b="1" dirty="0">
              <a:solidFill>
                <a:schemeClr val="accent2"/>
              </a:solidFill>
              <a:latin typeface="Calibri" panose="020F0502020204030204" pitchFamily="34" charset="0"/>
              <a:cs typeface="Calibri" panose="020F0502020204030204" pitchFamily="34" charset="0"/>
            </a:endParaRPr>
          </a:p>
          <a:p>
            <a:pPr algn="l"/>
            <a:r>
              <a:rPr lang="sv-SE" sz="2800" i="0" dirty="0">
                <a:solidFill>
                  <a:srgbClr val="000000"/>
                </a:solidFill>
                <a:effectLst/>
                <a:latin typeface="Calibri" panose="020F0502020204030204" pitchFamily="34" charset="0"/>
                <a:cs typeface="Calibri" panose="020F0502020204030204" pitchFamily="34" charset="0"/>
              </a:rPr>
              <a:t>Under året kommer vi träna på…</a:t>
            </a:r>
          </a:p>
        </p:txBody>
      </p:sp>
      <p:sp>
        <p:nvSpPr>
          <p:cNvPr id="134" name="Google Shape;134;p2"/>
          <p:cNvSpPr/>
          <p:nvPr/>
        </p:nvSpPr>
        <p:spPr>
          <a:xfrm>
            <a:off x="10814755" y="0"/>
            <a:ext cx="778934" cy="1467484"/>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35" name="Google Shape;135;p2"/>
          <p:cNvSpPr txBox="1"/>
          <p:nvPr/>
        </p:nvSpPr>
        <p:spPr>
          <a:xfrm>
            <a:off x="1629456" y="759598"/>
            <a:ext cx="8933087"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4000" b="1" i="0" u="none" strike="noStrike"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rPr>
              <a:t>TRÄNING</a:t>
            </a:r>
            <a:endParaRPr sz="4000" i="0" u="none" strike="noStrike" cap="none" dirty="0">
              <a:solidFill>
                <a:srgbClr val="FFFF00"/>
              </a:solidFill>
              <a:latin typeface="Arial"/>
              <a:ea typeface="Arial"/>
              <a:cs typeface="Arial"/>
              <a:sym typeface="Arial"/>
            </a:endParaRPr>
          </a:p>
        </p:txBody>
      </p:sp>
      <p:pic>
        <p:nvPicPr>
          <p:cNvPr id="2" name="Bildobjekt 1">
            <a:extLst>
              <a:ext uri="{FF2B5EF4-FFF2-40B4-BE49-F238E27FC236}">
                <a16:creationId xmlns:a16="http://schemas.microsoft.com/office/drawing/2014/main" id="{A25EFAB7-CE5E-45D7-B0C2-C1B4D3D2B28D}"/>
              </a:ext>
            </a:extLst>
          </p:cNvPr>
          <p:cNvPicPr/>
          <p:nvPr/>
        </p:nvPicPr>
        <p:blipFill>
          <a:blip r:embed="rId3"/>
          <a:srcRect/>
          <a:stretch/>
        </p:blipFill>
        <p:spPr>
          <a:xfrm>
            <a:off x="288229" y="162356"/>
            <a:ext cx="1145297" cy="1012740"/>
          </a:xfrm>
          <a:prstGeom prst="rect">
            <a:avLst/>
          </a:prstGeom>
        </p:spPr>
      </p:pic>
    </p:spTree>
    <p:extLst>
      <p:ext uri="{BB962C8B-B14F-4D97-AF65-F5344CB8AC3E}">
        <p14:creationId xmlns:p14="http://schemas.microsoft.com/office/powerpoint/2010/main" val="3687637326"/>
      </p:ext>
    </p:extLst>
  </p:cSld>
  <p:clrMapOvr>
    <a:masterClrMapping/>
  </p:clrMapOvr>
  <mc:AlternateContent xmlns:mc="http://schemas.openxmlformats.org/markup-compatibility/2006" xmlns:p14="http://schemas.microsoft.com/office/powerpoint/2010/main">
    <mc:Choice Requires="p14">
      <p:transition spd="slow" p14:dur="2000" advTm="5124"/>
    </mc:Choice>
    <mc:Fallback xmlns="">
      <p:transition spd="slow" advTm="5124"/>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a:extLst>
            <a:ext uri="{FF2B5EF4-FFF2-40B4-BE49-F238E27FC236}">
              <a16:creationId xmlns:a16="http://schemas.microsoft.com/office/drawing/2014/main" id="{D9144F0E-FC60-6D07-3D76-4CC2BDE7D5F1}"/>
            </a:ext>
          </a:extLst>
        </p:cNvPr>
        <p:cNvGrpSpPr/>
        <p:nvPr/>
      </p:nvGrpSpPr>
      <p:grpSpPr>
        <a:xfrm>
          <a:off x="0" y="0"/>
          <a:ext cx="0" cy="0"/>
          <a:chOff x="0" y="0"/>
          <a:chExt cx="0" cy="0"/>
        </a:xfrm>
      </p:grpSpPr>
      <p:sp>
        <p:nvSpPr>
          <p:cNvPr id="131" name="Google Shape;131;p2">
            <a:extLst>
              <a:ext uri="{FF2B5EF4-FFF2-40B4-BE49-F238E27FC236}">
                <a16:creationId xmlns:a16="http://schemas.microsoft.com/office/drawing/2014/main" id="{30451F2E-6FC2-11FA-C7FC-F5D7433557F8}"/>
              </a:ext>
            </a:extLst>
          </p:cNvPr>
          <p:cNvSpPr/>
          <p:nvPr/>
        </p:nvSpPr>
        <p:spPr>
          <a:xfrm>
            <a:off x="11772897" y="0"/>
            <a:ext cx="209551" cy="68579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4" name="Google Shape;134;p2">
            <a:extLst>
              <a:ext uri="{FF2B5EF4-FFF2-40B4-BE49-F238E27FC236}">
                <a16:creationId xmlns:a16="http://schemas.microsoft.com/office/drawing/2014/main" id="{298C6E7C-4333-4285-ABDB-BDF9AD02C611}"/>
              </a:ext>
            </a:extLst>
          </p:cNvPr>
          <p:cNvSpPr/>
          <p:nvPr/>
        </p:nvSpPr>
        <p:spPr>
          <a:xfrm>
            <a:off x="10814755" y="0"/>
            <a:ext cx="778934" cy="1467484"/>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35" name="Google Shape;135;p2">
            <a:extLst>
              <a:ext uri="{FF2B5EF4-FFF2-40B4-BE49-F238E27FC236}">
                <a16:creationId xmlns:a16="http://schemas.microsoft.com/office/drawing/2014/main" id="{0EB3FA5D-5AEE-573E-EF20-8549C7C40FC8}"/>
              </a:ext>
            </a:extLst>
          </p:cNvPr>
          <p:cNvSpPr txBox="1"/>
          <p:nvPr/>
        </p:nvSpPr>
        <p:spPr>
          <a:xfrm>
            <a:off x="1629456" y="759598"/>
            <a:ext cx="8933087"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2800" b="1" i="0" u="none" strike="noStrike"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rPr>
              <a:t>SVENSKA INNEBANDYS UTVECKLINGSMODELL</a:t>
            </a:r>
            <a:endParaRPr sz="2800" i="0" u="none" strike="noStrike" cap="none" dirty="0">
              <a:solidFill>
                <a:srgbClr val="FFFF00"/>
              </a:solidFill>
              <a:latin typeface="Arial"/>
              <a:ea typeface="Arial"/>
              <a:cs typeface="Arial"/>
              <a:sym typeface="Arial"/>
            </a:endParaRPr>
          </a:p>
        </p:txBody>
      </p:sp>
      <p:pic>
        <p:nvPicPr>
          <p:cNvPr id="2" name="Bildobjekt 1">
            <a:extLst>
              <a:ext uri="{FF2B5EF4-FFF2-40B4-BE49-F238E27FC236}">
                <a16:creationId xmlns:a16="http://schemas.microsoft.com/office/drawing/2014/main" id="{9CEEBBBE-767A-9223-730D-302E9024418C}"/>
              </a:ext>
            </a:extLst>
          </p:cNvPr>
          <p:cNvPicPr/>
          <p:nvPr/>
        </p:nvPicPr>
        <p:blipFill>
          <a:blip r:embed="rId3"/>
          <a:srcRect/>
          <a:stretch/>
        </p:blipFill>
        <p:spPr>
          <a:xfrm>
            <a:off x="288229" y="162356"/>
            <a:ext cx="1145297" cy="1012740"/>
          </a:xfrm>
          <a:prstGeom prst="rect">
            <a:avLst/>
          </a:prstGeom>
        </p:spPr>
      </p:pic>
      <p:pic>
        <p:nvPicPr>
          <p:cNvPr id="6" name="Bildobjekt 5">
            <a:extLst>
              <a:ext uri="{FF2B5EF4-FFF2-40B4-BE49-F238E27FC236}">
                <a16:creationId xmlns:a16="http://schemas.microsoft.com/office/drawing/2014/main" id="{E127EAE4-B8B2-5963-3F8B-E6B39F779157}"/>
              </a:ext>
            </a:extLst>
          </p:cNvPr>
          <p:cNvPicPr>
            <a:picLocks noChangeAspect="1"/>
          </p:cNvPicPr>
          <p:nvPr/>
        </p:nvPicPr>
        <p:blipFill>
          <a:blip r:embed="rId4"/>
          <a:stretch>
            <a:fillRect/>
          </a:stretch>
        </p:blipFill>
        <p:spPr>
          <a:xfrm>
            <a:off x="687569" y="1467484"/>
            <a:ext cx="10516653" cy="5390516"/>
          </a:xfrm>
          <a:prstGeom prst="rect">
            <a:avLst/>
          </a:prstGeom>
        </p:spPr>
      </p:pic>
    </p:spTree>
    <p:extLst>
      <p:ext uri="{BB962C8B-B14F-4D97-AF65-F5344CB8AC3E}">
        <p14:creationId xmlns:p14="http://schemas.microsoft.com/office/powerpoint/2010/main" val="1818911700"/>
      </p:ext>
    </p:extLst>
  </p:cSld>
  <p:clrMapOvr>
    <a:masterClrMapping/>
  </p:clrMapOvr>
  <mc:AlternateContent xmlns:mc="http://schemas.openxmlformats.org/markup-compatibility/2006">
    <mc:Choice xmlns:p14="http://schemas.microsoft.com/office/powerpoint/2010/main" Requires="p14">
      <p:transition spd="slow" p14:dur="2000" advTm="5124"/>
    </mc:Choice>
    <mc:Fallback>
      <p:transition spd="slow" advTm="512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15b50390c1a_0_0"/>
          <p:cNvSpPr txBox="1">
            <a:spLocks noGrp="1"/>
          </p:cNvSpPr>
          <p:nvPr>
            <p:ph type="ctrTitle"/>
          </p:nvPr>
        </p:nvSpPr>
        <p:spPr>
          <a:xfrm>
            <a:off x="1784319" y="684792"/>
            <a:ext cx="7509600" cy="7203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sv-SE" sz="4000" b="1"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rPr>
              <a:t>NATIONELLA SPELFORMER</a:t>
            </a:r>
            <a:endParaRPr sz="4000" b="1"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endParaRPr>
          </a:p>
        </p:txBody>
      </p:sp>
      <p:sp>
        <p:nvSpPr>
          <p:cNvPr id="144" name="Google Shape;144;g15b50390c1a_0_0"/>
          <p:cNvSpPr txBox="1"/>
          <p:nvPr/>
        </p:nvSpPr>
        <p:spPr>
          <a:xfrm>
            <a:off x="10661600" y="446625"/>
            <a:ext cx="155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145" name="Google Shape;145;g15b50390c1a_0_0"/>
          <p:cNvSpPr/>
          <p:nvPr/>
        </p:nvSpPr>
        <p:spPr>
          <a:xfrm>
            <a:off x="10814755" y="0"/>
            <a:ext cx="778800" cy="14676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2" name="textruta 1">
            <a:extLst>
              <a:ext uri="{FF2B5EF4-FFF2-40B4-BE49-F238E27FC236}">
                <a16:creationId xmlns:a16="http://schemas.microsoft.com/office/drawing/2014/main" id="{9355D746-9E09-5F58-09F1-4CDE81379CA1}"/>
              </a:ext>
            </a:extLst>
          </p:cNvPr>
          <p:cNvSpPr txBox="1"/>
          <p:nvPr/>
        </p:nvSpPr>
        <p:spPr>
          <a:xfrm>
            <a:off x="1784318" y="1512117"/>
            <a:ext cx="8877281" cy="4524315"/>
          </a:xfrm>
          <a:prstGeom prst="rect">
            <a:avLst/>
          </a:prstGeom>
          <a:noFill/>
        </p:spPr>
        <p:txBody>
          <a:bodyPr wrap="square" rtlCol="0">
            <a:spAutoFit/>
          </a:bodyPr>
          <a:lstStyle/>
          <a:p>
            <a:r>
              <a:rPr lang="sv-SE" sz="2400" dirty="0">
                <a:latin typeface="Calibri" panose="020F0502020204030204" pitchFamily="34" charset="0"/>
                <a:cs typeface="Calibri" panose="020F0502020204030204" pitchFamily="34" charset="0"/>
              </a:rPr>
              <a:t>Den viktigaste anledningen till att barn stannar kvar inom idrotten är att aktiviteten är rolig. </a:t>
            </a:r>
          </a:p>
          <a:p>
            <a:endParaRPr lang="sv-SE" sz="2400" dirty="0">
              <a:latin typeface="Calibri" panose="020F0502020204030204" pitchFamily="34" charset="0"/>
              <a:cs typeface="Calibri" panose="020F0502020204030204" pitchFamily="34" charset="0"/>
            </a:endParaRPr>
          </a:p>
          <a:p>
            <a:r>
              <a:rPr lang="sv-SE" sz="2400" dirty="0">
                <a:latin typeface="Calibri" panose="020F0502020204030204" pitchFamily="34" charset="0"/>
                <a:cs typeface="Calibri" panose="020F0502020204030204" pitchFamily="34" charset="0"/>
              </a:rPr>
              <a:t>Spelformerna på </a:t>
            </a:r>
            <a:r>
              <a:rPr lang="sv-SE" sz="2400" b="1" dirty="0">
                <a:solidFill>
                  <a:schemeClr val="accent6"/>
                </a:solidFill>
                <a:latin typeface="Calibri" panose="020F0502020204030204" pitchFamily="34" charset="0"/>
                <a:cs typeface="Calibri" panose="020F0502020204030204" pitchFamily="34" charset="0"/>
              </a:rPr>
              <a:t>grön</a:t>
            </a:r>
            <a:r>
              <a:rPr lang="sv-SE" sz="2400" dirty="0">
                <a:latin typeface="Calibri" panose="020F0502020204030204" pitchFamily="34" charset="0"/>
                <a:cs typeface="Calibri" panose="020F0502020204030204" pitchFamily="34" charset="0"/>
              </a:rPr>
              <a:t> och </a:t>
            </a:r>
            <a:r>
              <a:rPr lang="sv-SE" sz="2400" b="1" dirty="0">
                <a:solidFill>
                  <a:schemeClr val="accent1"/>
                </a:solidFill>
                <a:latin typeface="Calibri" panose="020F0502020204030204" pitchFamily="34" charset="0"/>
                <a:cs typeface="Calibri" panose="020F0502020204030204" pitchFamily="34" charset="0"/>
              </a:rPr>
              <a:t>blå</a:t>
            </a:r>
            <a:r>
              <a:rPr lang="sv-SE" sz="2400" dirty="0">
                <a:latin typeface="Calibri" panose="020F0502020204030204" pitchFamily="34" charset="0"/>
                <a:cs typeface="Calibri" panose="020F0502020204030204" pitchFamily="34" charset="0"/>
              </a:rPr>
              <a:t> nivå är därför anpassade för att ge barnen bästa möjliga förutsättningar att utvecklas och ha kul. </a:t>
            </a:r>
          </a:p>
          <a:p>
            <a:endParaRPr lang="sv-SE" sz="2400" b="1" dirty="0">
              <a:latin typeface="Calibri" panose="020F0502020204030204" pitchFamily="34" charset="0"/>
              <a:cs typeface="Calibri" panose="020F0502020204030204" pitchFamily="34" charset="0"/>
            </a:endParaRPr>
          </a:p>
          <a:p>
            <a:r>
              <a:rPr lang="sv-SE" sz="2400" dirty="0">
                <a:solidFill>
                  <a:schemeClr val="accent6"/>
                </a:solidFill>
                <a:latin typeface="Calibri" panose="020F0502020204030204" pitchFamily="34" charset="0"/>
                <a:cs typeface="Calibri" panose="020F0502020204030204" pitchFamily="34" charset="0"/>
              </a:rPr>
              <a:t>Att spela på en mindre plan och med färre utespelare innebär bland annat fler bollkontakter, fler skottförsök, fler passningsförsök, fler räddningar och fler närkamper för spelarna. </a:t>
            </a:r>
          </a:p>
          <a:p>
            <a:endParaRPr lang="sv-SE" sz="2400" dirty="0">
              <a:latin typeface="Calibri" panose="020F0502020204030204" pitchFamily="34" charset="0"/>
              <a:cs typeface="Calibri" panose="020F0502020204030204" pitchFamily="34" charset="0"/>
            </a:endParaRPr>
          </a:p>
          <a:p>
            <a:r>
              <a:rPr lang="sv-SE" sz="2400" dirty="0">
                <a:latin typeface="Calibri" panose="020F0502020204030204" pitchFamily="34" charset="0"/>
                <a:cs typeface="Calibri" panose="020F0502020204030204" pitchFamily="34" charset="0"/>
              </a:rPr>
              <a:t>Alla spelare, inklusive målvakterna, blir mer delaktiga i spelet vilket innebär att det blir roligare och mer utvecklande för samtliga. </a:t>
            </a:r>
          </a:p>
        </p:txBody>
      </p:sp>
      <p:pic>
        <p:nvPicPr>
          <p:cNvPr id="3" name="Bildobjekt 2">
            <a:extLst>
              <a:ext uri="{FF2B5EF4-FFF2-40B4-BE49-F238E27FC236}">
                <a16:creationId xmlns:a16="http://schemas.microsoft.com/office/drawing/2014/main" id="{A1C78E67-B7D7-AD1D-4FC7-FF5078EDDD8E}"/>
              </a:ext>
            </a:extLst>
          </p:cNvPr>
          <p:cNvPicPr/>
          <p:nvPr/>
        </p:nvPicPr>
        <p:blipFill>
          <a:blip r:embed="rId3"/>
          <a:srcRect/>
          <a:stretch/>
        </p:blipFill>
        <p:spPr>
          <a:xfrm>
            <a:off x="288229" y="162356"/>
            <a:ext cx="1145297" cy="1012740"/>
          </a:xfrm>
          <a:prstGeom prst="rect">
            <a:avLst/>
          </a:prstGeom>
        </p:spPr>
      </p:pic>
    </p:spTree>
    <p:extLst>
      <p:ext uri="{BB962C8B-B14F-4D97-AF65-F5344CB8AC3E}">
        <p14:creationId xmlns:p14="http://schemas.microsoft.com/office/powerpoint/2010/main" val="1358787139"/>
      </p:ext>
    </p:extLst>
  </p:cSld>
  <p:clrMapOvr>
    <a:masterClrMapping/>
  </p:clrMapOvr>
  <mc:AlternateContent xmlns:mc="http://schemas.openxmlformats.org/markup-compatibility/2006" xmlns:p14="http://schemas.microsoft.com/office/powerpoint/2010/main">
    <mc:Choice Requires="p14">
      <p:transition spd="slow" p14:dur="2000" advTm="7926"/>
    </mc:Choice>
    <mc:Fallback xmlns="">
      <p:transition spd="slow" advTm="792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15b50390c1a_0_0"/>
          <p:cNvSpPr txBox="1">
            <a:spLocks noGrp="1"/>
          </p:cNvSpPr>
          <p:nvPr>
            <p:ph type="ctrTitle"/>
          </p:nvPr>
        </p:nvSpPr>
        <p:spPr>
          <a:xfrm>
            <a:off x="1784319" y="846825"/>
            <a:ext cx="8612011" cy="7203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sv-SE" sz="4000" b="1"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rPr>
              <a:t>MATCHER</a:t>
            </a:r>
            <a:r>
              <a:rPr lang="sv-SE" sz="4000" dirty="0">
                <a:solidFill>
                  <a:srgbClr val="C00000"/>
                </a:solidFill>
                <a:latin typeface="Arial"/>
                <a:ea typeface="Arial"/>
                <a:cs typeface="Arial"/>
                <a:sym typeface="Arial"/>
              </a:rPr>
              <a:t> </a:t>
            </a:r>
            <a:r>
              <a:rPr lang="sv-SE" sz="4000" b="1"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rPr>
              <a:t>–</a:t>
            </a:r>
            <a:r>
              <a:rPr lang="sv-SE" sz="4000" dirty="0">
                <a:solidFill>
                  <a:srgbClr val="C00000"/>
                </a:solidFill>
                <a:latin typeface="Arial"/>
                <a:ea typeface="Arial"/>
                <a:cs typeface="Arial"/>
                <a:sym typeface="Arial"/>
              </a:rPr>
              <a:t> </a:t>
            </a:r>
            <a:r>
              <a:rPr lang="sv-SE" sz="4000" dirty="0">
                <a:solidFill>
                  <a:schemeClr val="accent6"/>
                </a:solidFill>
                <a:latin typeface="Arial"/>
                <a:ea typeface="Arial"/>
                <a:cs typeface="Arial"/>
                <a:sym typeface="Arial"/>
              </a:rPr>
              <a:t>GRÖN NIVÅ 6-9 ÅR</a:t>
            </a:r>
            <a:endParaRPr sz="3100" dirty="0">
              <a:solidFill>
                <a:srgbClr val="000000"/>
              </a:solidFill>
              <a:latin typeface="Calibri" panose="020F0502020204030204" pitchFamily="34" charset="0"/>
              <a:ea typeface="Arial"/>
              <a:cs typeface="Calibri" panose="020F0502020204030204" pitchFamily="34" charset="0"/>
              <a:sym typeface="Arial"/>
            </a:endParaRPr>
          </a:p>
        </p:txBody>
      </p:sp>
      <p:sp>
        <p:nvSpPr>
          <p:cNvPr id="144" name="Google Shape;144;g15b50390c1a_0_0"/>
          <p:cNvSpPr txBox="1"/>
          <p:nvPr/>
        </p:nvSpPr>
        <p:spPr>
          <a:xfrm>
            <a:off x="10661600" y="446625"/>
            <a:ext cx="155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145" name="Google Shape;145;g15b50390c1a_0_0"/>
          <p:cNvSpPr/>
          <p:nvPr/>
        </p:nvSpPr>
        <p:spPr>
          <a:xfrm>
            <a:off x="10814755" y="0"/>
            <a:ext cx="778800" cy="14676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2" name="textruta 1">
            <a:extLst>
              <a:ext uri="{FF2B5EF4-FFF2-40B4-BE49-F238E27FC236}">
                <a16:creationId xmlns:a16="http://schemas.microsoft.com/office/drawing/2014/main" id="{9355D746-9E09-5F58-09F1-4CDE81379CA1}"/>
              </a:ext>
            </a:extLst>
          </p:cNvPr>
          <p:cNvSpPr txBox="1"/>
          <p:nvPr/>
        </p:nvSpPr>
        <p:spPr>
          <a:xfrm>
            <a:off x="1784319" y="1748909"/>
            <a:ext cx="9678494" cy="4247317"/>
          </a:xfrm>
          <a:prstGeom prst="rect">
            <a:avLst/>
          </a:prstGeom>
          <a:noFill/>
        </p:spPr>
        <p:txBody>
          <a:bodyPr wrap="square" rtlCol="0">
            <a:spAutoFit/>
          </a:bodyPr>
          <a:lstStyle/>
          <a:p>
            <a:r>
              <a:rPr lang="sv-SE" sz="2800" b="1" dirty="0">
                <a:latin typeface="Calibri" panose="020F0502020204030204" pitchFamily="34" charset="0"/>
                <a:cs typeface="Calibri" panose="020F0502020204030204" pitchFamily="34" charset="0"/>
              </a:rPr>
              <a:t>Regler grön nivå</a:t>
            </a:r>
          </a:p>
          <a:p>
            <a:endParaRPr lang="sv-SE" sz="2800" dirty="0">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sv-SE" sz="2800" dirty="0">
                <a:latin typeface="Calibri" panose="020F0502020204030204" pitchFamily="34" charset="0"/>
                <a:cs typeface="Calibri" panose="020F0502020204030204" pitchFamily="34" charset="0"/>
              </a:rPr>
              <a:t>Tre mot tre utespelare med målvakt</a:t>
            </a:r>
          </a:p>
          <a:p>
            <a:pPr marL="457200" indent="-457200">
              <a:buFont typeface="Wingdings" panose="05000000000000000000" pitchFamily="2" charset="2"/>
              <a:buChar char="§"/>
            </a:pPr>
            <a:endParaRPr lang="sv-SE" sz="2800" dirty="0">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sv-SE" sz="2800" dirty="0">
                <a:latin typeface="Calibri" panose="020F0502020204030204" pitchFamily="34" charset="0"/>
                <a:cs typeface="Calibri" panose="020F0502020204030204" pitchFamily="34" charset="0"/>
              </a:rPr>
              <a:t>Spelplanens mått ska normalt vara 20 x 12 meter. </a:t>
            </a:r>
          </a:p>
          <a:p>
            <a:pPr marL="457200" indent="-457200">
              <a:buFont typeface="Wingdings" panose="05000000000000000000" pitchFamily="2" charset="2"/>
              <a:buChar char="§"/>
            </a:pPr>
            <a:endParaRPr lang="sv-SE" sz="2800" dirty="0">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sv-SE" sz="2800" dirty="0">
                <a:latin typeface="Calibri" panose="020F0502020204030204" pitchFamily="34" charset="0"/>
                <a:cs typeface="Calibri" panose="020F0502020204030204" pitchFamily="34" charset="0"/>
              </a:rPr>
              <a:t>Målburarna ska vara 90 x 60 (120) centimeter </a:t>
            </a:r>
          </a:p>
          <a:p>
            <a:pPr marL="457200" indent="-457200">
              <a:buFont typeface="Wingdings" panose="05000000000000000000" pitchFamily="2" charset="2"/>
              <a:buChar char="§"/>
            </a:pPr>
            <a:endParaRPr lang="sv-SE" sz="2800" dirty="0">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sv-SE" sz="2800" dirty="0">
                <a:latin typeface="Calibri" panose="020F0502020204030204" pitchFamily="34" charset="0"/>
                <a:cs typeface="Calibri" panose="020F0502020204030204" pitchFamily="34" charset="0"/>
              </a:rPr>
              <a:t>Sammandrag, flera matcher. </a:t>
            </a:r>
          </a:p>
          <a:p>
            <a:r>
              <a:rPr lang="sv-SE" sz="1800" dirty="0">
                <a:latin typeface="Calibri" panose="020F0502020204030204" pitchFamily="34" charset="0"/>
                <a:cs typeface="Calibri" panose="020F0502020204030204" pitchFamily="34" charset="0"/>
              </a:rPr>
              <a:t> </a:t>
            </a:r>
          </a:p>
        </p:txBody>
      </p:sp>
      <p:pic>
        <p:nvPicPr>
          <p:cNvPr id="3" name="Bildobjekt 2">
            <a:extLst>
              <a:ext uri="{FF2B5EF4-FFF2-40B4-BE49-F238E27FC236}">
                <a16:creationId xmlns:a16="http://schemas.microsoft.com/office/drawing/2014/main" id="{31C665AE-2C7F-6DC9-DE8D-42972E5BB8C5}"/>
              </a:ext>
            </a:extLst>
          </p:cNvPr>
          <p:cNvPicPr/>
          <p:nvPr/>
        </p:nvPicPr>
        <p:blipFill>
          <a:blip r:embed="rId3"/>
          <a:srcRect/>
          <a:stretch/>
        </p:blipFill>
        <p:spPr>
          <a:xfrm>
            <a:off x="288229" y="162356"/>
            <a:ext cx="1145297" cy="1012740"/>
          </a:xfrm>
          <a:prstGeom prst="rect">
            <a:avLst/>
          </a:prstGeom>
        </p:spPr>
      </p:pic>
    </p:spTree>
    <p:extLst>
      <p:ext uri="{BB962C8B-B14F-4D97-AF65-F5344CB8AC3E}">
        <p14:creationId xmlns:p14="http://schemas.microsoft.com/office/powerpoint/2010/main" val="266210693"/>
      </p:ext>
    </p:extLst>
  </p:cSld>
  <p:clrMapOvr>
    <a:masterClrMapping/>
  </p:clrMapOvr>
  <mc:AlternateContent xmlns:mc="http://schemas.openxmlformats.org/markup-compatibility/2006" xmlns:p14="http://schemas.microsoft.com/office/powerpoint/2010/main">
    <mc:Choice Requires="p14">
      <p:transition spd="slow" p14:dur="2000" advTm="5312"/>
    </mc:Choice>
    <mc:Fallback xmlns="">
      <p:transition spd="slow" advTm="5312"/>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15b50390c1a_0_0"/>
          <p:cNvSpPr txBox="1">
            <a:spLocks noGrp="1"/>
          </p:cNvSpPr>
          <p:nvPr>
            <p:ph type="ctrTitle"/>
          </p:nvPr>
        </p:nvSpPr>
        <p:spPr>
          <a:xfrm>
            <a:off x="1784319" y="846825"/>
            <a:ext cx="8612011" cy="7203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sv-SE" sz="4000" b="1"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rPr>
              <a:t>MATCHER</a:t>
            </a:r>
            <a:r>
              <a:rPr lang="sv-SE" sz="4000" dirty="0">
                <a:solidFill>
                  <a:srgbClr val="C00000"/>
                </a:solidFill>
                <a:latin typeface="Arial"/>
                <a:ea typeface="Arial"/>
                <a:cs typeface="Arial"/>
                <a:sym typeface="Arial"/>
              </a:rPr>
              <a:t> </a:t>
            </a:r>
            <a:r>
              <a:rPr lang="sv-SE" sz="4000" b="1"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rPr>
              <a:t>–</a:t>
            </a:r>
            <a:r>
              <a:rPr lang="sv-SE" sz="4000" dirty="0">
                <a:solidFill>
                  <a:srgbClr val="C00000"/>
                </a:solidFill>
                <a:latin typeface="Arial"/>
                <a:ea typeface="Arial"/>
                <a:cs typeface="Arial"/>
                <a:sym typeface="Arial"/>
              </a:rPr>
              <a:t> </a:t>
            </a:r>
            <a:r>
              <a:rPr lang="sv-SE" sz="4000" dirty="0">
                <a:solidFill>
                  <a:schemeClr val="accent6"/>
                </a:solidFill>
                <a:latin typeface="Arial"/>
                <a:ea typeface="Arial"/>
                <a:cs typeface="Arial"/>
                <a:sym typeface="Arial"/>
              </a:rPr>
              <a:t>GRÖN NIVÅ 6-9 ÅR</a:t>
            </a:r>
            <a:endParaRPr sz="3100" dirty="0">
              <a:solidFill>
                <a:srgbClr val="000000"/>
              </a:solidFill>
              <a:latin typeface="Calibri" panose="020F0502020204030204" pitchFamily="34" charset="0"/>
              <a:ea typeface="Arial"/>
              <a:cs typeface="Calibri" panose="020F0502020204030204" pitchFamily="34" charset="0"/>
              <a:sym typeface="Arial"/>
            </a:endParaRPr>
          </a:p>
        </p:txBody>
      </p:sp>
      <p:sp>
        <p:nvSpPr>
          <p:cNvPr id="144" name="Google Shape;144;g15b50390c1a_0_0"/>
          <p:cNvSpPr txBox="1"/>
          <p:nvPr/>
        </p:nvSpPr>
        <p:spPr>
          <a:xfrm>
            <a:off x="10661600" y="446625"/>
            <a:ext cx="155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145" name="Google Shape;145;g15b50390c1a_0_0"/>
          <p:cNvSpPr/>
          <p:nvPr/>
        </p:nvSpPr>
        <p:spPr>
          <a:xfrm>
            <a:off x="10814755" y="0"/>
            <a:ext cx="778800" cy="14676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2" name="textruta 1">
            <a:extLst>
              <a:ext uri="{FF2B5EF4-FFF2-40B4-BE49-F238E27FC236}">
                <a16:creationId xmlns:a16="http://schemas.microsoft.com/office/drawing/2014/main" id="{9355D746-9E09-5F58-09F1-4CDE81379CA1}"/>
              </a:ext>
            </a:extLst>
          </p:cNvPr>
          <p:cNvSpPr txBox="1"/>
          <p:nvPr/>
        </p:nvSpPr>
        <p:spPr>
          <a:xfrm>
            <a:off x="1784319" y="1748909"/>
            <a:ext cx="8612011" cy="2677656"/>
          </a:xfrm>
          <a:prstGeom prst="rect">
            <a:avLst/>
          </a:prstGeom>
          <a:noFill/>
        </p:spPr>
        <p:txBody>
          <a:bodyPr wrap="square" rtlCol="0">
            <a:spAutoFit/>
          </a:bodyPr>
          <a:lstStyle/>
          <a:p>
            <a:pPr rtl="0">
              <a:spcBef>
                <a:spcPts val="0"/>
              </a:spcBef>
              <a:spcAft>
                <a:spcPts val="0"/>
              </a:spcAft>
            </a:pPr>
            <a:r>
              <a:rPr lang="sv-SE" sz="2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Speltiden</a:t>
            </a:r>
            <a:r>
              <a:rPr lang="sv-SE" sz="2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är alltid rullande, men längden på perioderna/matcherna kan variera beroende på förutsättningarna i distriktet.</a:t>
            </a:r>
            <a:endParaRPr lang="sv-SE" sz="2800" b="0" dirty="0">
              <a:effectLst/>
              <a:latin typeface="Calibri" panose="020F0502020204030204" pitchFamily="34" charset="0"/>
              <a:ea typeface="Calibri" panose="020F0502020204030204" pitchFamily="34" charset="0"/>
              <a:cs typeface="Calibri" panose="020F0502020204030204" pitchFamily="34" charset="0"/>
            </a:endParaRPr>
          </a:p>
          <a:p>
            <a:br>
              <a:rPr lang="sv-SE" sz="2800" b="0" dirty="0">
                <a:effectLst/>
                <a:latin typeface="Calibri" panose="020F0502020204030204" pitchFamily="34" charset="0"/>
                <a:ea typeface="Calibri" panose="020F0502020204030204" pitchFamily="34" charset="0"/>
                <a:cs typeface="Calibri" panose="020F0502020204030204" pitchFamily="34" charset="0"/>
              </a:rPr>
            </a:br>
            <a:r>
              <a:rPr lang="sv-SE" sz="2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Byten </a:t>
            </a:r>
            <a:r>
              <a:rPr lang="sv-SE" sz="2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sker som intervallbyten. Sekretariatet signalerar när det är dags för byte.</a:t>
            </a:r>
            <a:r>
              <a:rPr lang="sv-SE" sz="2800" dirty="0">
                <a:latin typeface="Calibri" panose="020F0502020204030204" pitchFamily="34" charset="0"/>
                <a:ea typeface="Calibri" panose="020F0502020204030204" pitchFamily="34" charset="0"/>
                <a:cs typeface="Calibri" panose="020F0502020204030204" pitchFamily="34" charset="0"/>
              </a:rPr>
              <a:t> </a:t>
            </a:r>
          </a:p>
        </p:txBody>
      </p:sp>
      <p:pic>
        <p:nvPicPr>
          <p:cNvPr id="3" name="Bildobjekt 2">
            <a:extLst>
              <a:ext uri="{FF2B5EF4-FFF2-40B4-BE49-F238E27FC236}">
                <a16:creationId xmlns:a16="http://schemas.microsoft.com/office/drawing/2014/main" id="{31C665AE-2C7F-6DC9-DE8D-42972E5BB8C5}"/>
              </a:ext>
            </a:extLst>
          </p:cNvPr>
          <p:cNvPicPr/>
          <p:nvPr/>
        </p:nvPicPr>
        <p:blipFill>
          <a:blip r:embed="rId3"/>
          <a:srcRect/>
          <a:stretch/>
        </p:blipFill>
        <p:spPr>
          <a:xfrm>
            <a:off x="288229" y="162356"/>
            <a:ext cx="1145297" cy="1012740"/>
          </a:xfrm>
          <a:prstGeom prst="rect">
            <a:avLst/>
          </a:prstGeom>
        </p:spPr>
      </p:pic>
    </p:spTree>
    <p:extLst>
      <p:ext uri="{BB962C8B-B14F-4D97-AF65-F5344CB8AC3E}">
        <p14:creationId xmlns:p14="http://schemas.microsoft.com/office/powerpoint/2010/main" val="2147902869"/>
      </p:ext>
    </p:extLst>
  </p:cSld>
  <p:clrMapOvr>
    <a:masterClrMapping/>
  </p:clrMapOvr>
  <mc:AlternateContent xmlns:mc="http://schemas.openxmlformats.org/markup-compatibility/2006" xmlns:p14="http://schemas.microsoft.com/office/powerpoint/2010/main">
    <mc:Choice Requires="p14">
      <p:transition spd="slow" p14:dur="2000" advTm="5642"/>
    </mc:Choice>
    <mc:Fallback xmlns="">
      <p:transition spd="slow" advTm="5642"/>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15b50390c1a_0_0"/>
          <p:cNvSpPr txBox="1">
            <a:spLocks noGrp="1"/>
          </p:cNvSpPr>
          <p:nvPr>
            <p:ph type="ctrTitle"/>
          </p:nvPr>
        </p:nvSpPr>
        <p:spPr>
          <a:xfrm>
            <a:off x="1784319" y="747300"/>
            <a:ext cx="7509600" cy="7203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sv-SE" sz="4000" b="1"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rPr>
              <a:t>UTRUSTNING</a:t>
            </a:r>
            <a:r>
              <a:rPr lang="sv-SE" sz="4000" dirty="0">
                <a:solidFill>
                  <a:srgbClr val="C00000"/>
                </a:solidFill>
                <a:latin typeface="Arial"/>
                <a:ea typeface="Arial"/>
                <a:cs typeface="Arial"/>
                <a:sym typeface="Arial"/>
              </a:rPr>
              <a:t> </a:t>
            </a:r>
            <a:endParaRPr sz="4000" dirty="0">
              <a:solidFill>
                <a:srgbClr val="C00000"/>
              </a:solidFill>
              <a:latin typeface="Arial"/>
              <a:ea typeface="Arial"/>
              <a:cs typeface="Arial"/>
              <a:sym typeface="Arial"/>
            </a:endParaRPr>
          </a:p>
        </p:txBody>
      </p:sp>
      <p:sp>
        <p:nvSpPr>
          <p:cNvPr id="144" name="Google Shape;144;g15b50390c1a_0_0"/>
          <p:cNvSpPr txBox="1"/>
          <p:nvPr/>
        </p:nvSpPr>
        <p:spPr>
          <a:xfrm>
            <a:off x="10661600" y="446625"/>
            <a:ext cx="155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145" name="Google Shape;145;g15b50390c1a_0_0"/>
          <p:cNvSpPr/>
          <p:nvPr/>
        </p:nvSpPr>
        <p:spPr>
          <a:xfrm>
            <a:off x="10814755" y="0"/>
            <a:ext cx="778800" cy="14676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2" name="textruta 1">
            <a:extLst>
              <a:ext uri="{FF2B5EF4-FFF2-40B4-BE49-F238E27FC236}">
                <a16:creationId xmlns:a16="http://schemas.microsoft.com/office/drawing/2014/main" id="{9355D746-9E09-5F58-09F1-4CDE81379CA1}"/>
              </a:ext>
            </a:extLst>
          </p:cNvPr>
          <p:cNvSpPr txBox="1"/>
          <p:nvPr/>
        </p:nvSpPr>
        <p:spPr>
          <a:xfrm>
            <a:off x="1784319" y="1579283"/>
            <a:ext cx="9809236" cy="4662815"/>
          </a:xfrm>
          <a:prstGeom prst="rect">
            <a:avLst/>
          </a:prstGeom>
          <a:noFill/>
        </p:spPr>
        <p:txBody>
          <a:bodyPr wrap="square" rtlCol="0">
            <a:spAutoFit/>
          </a:bodyPr>
          <a:lstStyle/>
          <a:p>
            <a:pPr rtl="0">
              <a:spcBef>
                <a:spcPts val="0"/>
              </a:spcBef>
              <a:spcAft>
                <a:spcPts val="0"/>
              </a:spcAft>
            </a:pPr>
            <a:r>
              <a:rPr lang="sv-SE" sz="27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Spelarna ska ha klädsel</a:t>
            </a:r>
            <a:r>
              <a:rPr lang="sv-SE" sz="27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som är anpassad för innebandy, och det ska gå att skilja lagen åt. Matchtröja lånas från Åsbro GoIF.</a:t>
            </a:r>
            <a:endParaRPr lang="sv-SE" sz="2700" b="0" dirty="0">
              <a:effectLst/>
              <a:latin typeface="Calibri" panose="020F0502020204030204" pitchFamily="34" charset="0"/>
              <a:ea typeface="Calibri" panose="020F0502020204030204" pitchFamily="34" charset="0"/>
              <a:cs typeface="Calibri" panose="020F0502020204030204" pitchFamily="34" charset="0"/>
            </a:endParaRPr>
          </a:p>
          <a:p>
            <a:pPr rtl="0">
              <a:spcBef>
                <a:spcPts val="0"/>
              </a:spcBef>
              <a:spcAft>
                <a:spcPts val="0"/>
              </a:spcAft>
            </a:pPr>
            <a:br>
              <a:rPr lang="sv-SE" sz="2700" b="0" dirty="0">
                <a:effectLst/>
                <a:latin typeface="Calibri" panose="020F0502020204030204" pitchFamily="34" charset="0"/>
                <a:ea typeface="Calibri" panose="020F0502020204030204" pitchFamily="34" charset="0"/>
                <a:cs typeface="Calibri" panose="020F0502020204030204" pitchFamily="34" charset="0"/>
              </a:rPr>
            </a:br>
            <a:r>
              <a:rPr lang="sv-SE" sz="27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Samtliga spelare ska bära </a:t>
            </a:r>
            <a:r>
              <a:rPr lang="sv-SE" sz="27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skyddsglasögon</a:t>
            </a:r>
            <a:r>
              <a:rPr lang="sv-SE" sz="27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när de är på spelplanen. (De som har vanliga glasögon behöver ej)</a:t>
            </a:r>
            <a:endParaRPr lang="sv-SE" sz="2700" b="0" dirty="0">
              <a:effectLst/>
              <a:latin typeface="Calibri" panose="020F0502020204030204" pitchFamily="34" charset="0"/>
              <a:ea typeface="Calibri" panose="020F0502020204030204" pitchFamily="34" charset="0"/>
              <a:cs typeface="Calibri" panose="020F0502020204030204" pitchFamily="34" charset="0"/>
            </a:endParaRPr>
          </a:p>
          <a:p>
            <a:pPr rtl="0">
              <a:spcBef>
                <a:spcPts val="0"/>
              </a:spcBef>
              <a:spcAft>
                <a:spcPts val="0"/>
              </a:spcAft>
            </a:pPr>
            <a:br>
              <a:rPr lang="sv-SE" sz="2700" b="0" dirty="0">
                <a:effectLst/>
                <a:latin typeface="Calibri" panose="020F0502020204030204" pitchFamily="34" charset="0"/>
                <a:ea typeface="Calibri" panose="020F0502020204030204" pitchFamily="34" charset="0"/>
                <a:cs typeface="Calibri" panose="020F0502020204030204" pitchFamily="34" charset="0"/>
              </a:rPr>
            </a:br>
            <a:r>
              <a:rPr lang="sv-SE" sz="27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Målvakten </a:t>
            </a:r>
            <a:r>
              <a:rPr lang="sv-SE" sz="27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ska bära långbyxor, ansiktsskydd (hjälm) och skor. </a:t>
            </a:r>
            <a:endParaRPr lang="sv-SE" sz="2700" b="0" dirty="0">
              <a:effectLst/>
              <a:latin typeface="Calibri" panose="020F0502020204030204" pitchFamily="34" charset="0"/>
              <a:ea typeface="Calibri" panose="020F0502020204030204" pitchFamily="34" charset="0"/>
              <a:cs typeface="Calibri" panose="020F0502020204030204" pitchFamily="34" charset="0"/>
            </a:endParaRPr>
          </a:p>
          <a:p>
            <a:pPr rtl="0">
              <a:spcBef>
                <a:spcPts val="0"/>
              </a:spcBef>
              <a:spcAft>
                <a:spcPts val="0"/>
              </a:spcAft>
            </a:pPr>
            <a:br>
              <a:rPr lang="sv-SE" sz="2700" b="0" dirty="0">
                <a:effectLst/>
                <a:latin typeface="Calibri" panose="020F0502020204030204" pitchFamily="34" charset="0"/>
                <a:ea typeface="Calibri" panose="020F0502020204030204" pitchFamily="34" charset="0"/>
                <a:cs typeface="Calibri" panose="020F0502020204030204" pitchFamily="34" charset="0"/>
              </a:rPr>
            </a:br>
            <a:r>
              <a:rPr lang="sv-SE" sz="27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Klubban</a:t>
            </a:r>
            <a:r>
              <a:rPr lang="sv-SE" sz="27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ska vara godkänd av IFF och uppmärkt i enlighet med detta. </a:t>
            </a:r>
            <a:endParaRPr lang="sv-SE" sz="2700" b="0" dirty="0">
              <a:effectLst/>
              <a:latin typeface="Calibri" panose="020F0502020204030204" pitchFamily="34" charset="0"/>
              <a:ea typeface="Calibri" panose="020F0502020204030204" pitchFamily="34" charset="0"/>
              <a:cs typeface="Calibri" panose="020F0502020204030204" pitchFamily="34" charset="0"/>
            </a:endParaRPr>
          </a:p>
          <a:p>
            <a:br>
              <a:rPr lang="sv-SE" sz="2700" b="0" dirty="0">
                <a:effectLst/>
                <a:latin typeface="Calibri" panose="020F0502020204030204" pitchFamily="34" charset="0"/>
                <a:ea typeface="Calibri" panose="020F0502020204030204" pitchFamily="34" charset="0"/>
                <a:cs typeface="Calibri" panose="020F0502020204030204" pitchFamily="34" charset="0"/>
              </a:rPr>
            </a:br>
            <a:r>
              <a:rPr lang="sv-SE" sz="27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Ta med vattenflaska </a:t>
            </a:r>
            <a:r>
              <a:rPr lang="sv-SE" sz="27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till träning och match. </a:t>
            </a:r>
            <a:endParaRPr lang="sv-SE" sz="2700" dirty="0">
              <a:latin typeface="Calibri" panose="020F0502020204030204" pitchFamily="34" charset="0"/>
              <a:ea typeface="Calibri" panose="020F0502020204030204" pitchFamily="34" charset="0"/>
              <a:cs typeface="Calibri" panose="020F0502020204030204" pitchFamily="34" charset="0"/>
            </a:endParaRPr>
          </a:p>
        </p:txBody>
      </p:sp>
      <p:pic>
        <p:nvPicPr>
          <p:cNvPr id="3" name="Bildobjekt 2">
            <a:extLst>
              <a:ext uri="{FF2B5EF4-FFF2-40B4-BE49-F238E27FC236}">
                <a16:creationId xmlns:a16="http://schemas.microsoft.com/office/drawing/2014/main" id="{FE3BF693-4092-69F6-77A0-BD6A359DEB94}"/>
              </a:ext>
            </a:extLst>
          </p:cNvPr>
          <p:cNvPicPr/>
          <p:nvPr/>
        </p:nvPicPr>
        <p:blipFill>
          <a:blip r:embed="rId3"/>
          <a:srcRect/>
          <a:stretch/>
        </p:blipFill>
        <p:spPr>
          <a:xfrm>
            <a:off x="288229" y="162356"/>
            <a:ext cx="1145297" cy="1012740"/>
          </a:xfrm>
          <a:prstGeom prst="rect">
            <a:avLst/>
          </a:prstGeom>
        </p:spPr>
      </p:pic>
    </p:spTree>
    <p:extLst>
      <p:ext uri="{BB962C8B-B14F-4D97-AF65-F5344CB8AC3E}">
        <p14:creationId xmlns:p14="http://schemas.microsoft.com/office/powerpoint/2010/main" val="497754526"/>
      </p:ext>
    </p:extLst>
  </p:cSld>
  <p:clrMapOvr>
    <a:masterClrMapping/>
  </p:clrMapOvr>
  <mc:AlternateContent xmlns:mc="http://schemas.openxmlformats.org/markup-compatibility/2006" xmlns:p14="http://schemas.microsoft.com/office/powerpoint/2010/main">
    <mc:Choice Requires="p14">
      <p:transition spd="slow" p14:dur="2000" advTm="5520"/>
    </mc:Choice>
    <mc:Fallback xmlns="">
      <p:transition spd="slow" advTm="552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7"/>
          <p:cNvSpPr txBox="1"/>
          <p:nvPr/>
        </p:nvSpPr>
        <p:spPr>
          <a:xfrm>
            <a:off x="1717965" y="817320"/>
            <a:ext cx="9684326" cy="63093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3800" b="1" i="0" u="none" strike="noStrike"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rPr>
              <a:t>KOMMUNIKATION VIA </a:t>
            </a:r>
            <a:r>
              <a:rPr lang="sv-SE" sz="3800" b="1" dirty="0">
                <a:ln w="12700">
                  <a:solidFill>
                    <a:schemeClr val="accent3">
                      <a:lumMod val="50000"/>
                    </a:schemeClr>
                  </a:solidFill>
                  <a:prstDash val="solid"/>
                </a:ln>
                <a:solidFill>
                  <a:srgbClr val="FFFF00"/>
                </a:solidFill>
                <a:effectLst>
                  <a:innerShdw blurRad="177800">
                    <a:schemeClr val="accent3">
                      <a:lumMod val="50000"/>
                    </a:schemeClr>
                  </a:innerShdw>
                </a:effectLst>
              </a:rPr>
              <a:t>Laget.se</a:t>
            </a:r>
            <a:endParaRPr sz="3800" b="1" i="0" u="none" strike="noStrike"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endParaRPr sz="36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200"/>
              <a:buFont typeface="Arial"/>
              <a:buNone/>
            </a:pPr>
            <a:r>
              <a:rPr lang="sv-SE" sz="3000" b="0" i="0" u="sng" strike="noStrike" cap="none" dirty="0">
                <a:solidFill>
                  <a:schemeClr val="dk1"/>
                </a:solidFill>
                <a:latin typeface="Calibri"/>
                <a:ea typeface="Calibri"/>
                <a:cs typeface="Calibri"/>
                <a:sym typeface="Calibri"/>
              </a:rPr>
              <a:t>Hemsida</a:t>
            </a:r>
            <a:endParaRPr sz="3000" b="0" i="0" u="none" strike="noStrike" cap="none" dirty="0">
              <a:solidFill>
                <a:srgbClr val="000000"/>
              </a:solidFill>
              <a:latin typeface="Calibri"/>
              <a:ea typeface="Calibri"/>
              <a:cs typeface="Calibri"/>
              <a:sym typeface="Calibri"/>
            </a:endParaRPr>
          </a:p>
          <a:p>
            <a:pPr marL="457200" marR="0" lvl="0" indent="-469900" algn="l" rtl="0">
              <a:lnSpc>
                <a:spcPct val="100000"/>
              </a:lnSpc>
              <a:spcBef>
                <a:spcPts val="0"/>
              </a:spcBef>
              <a:spcAft>
                <a:spcPts val="0"/>
              </a:spcAft>
              <a:buClr>
                <a:schemeClr val="dk1"/>
              </a:buClr>
              <a:buSzPts val="3000"/>
              <a:buFont typeface="Noto Sans Symbols"/>
              <a:buChar char="▪"/>
            </a:pPr>
            <a:r>
              <a:rPr lang="sv-SE" sz="3000" b="0" i="0" u="none" strike="noStrike" cap="none" dirty="0">
                <a:solidFill>
                  <a:schemeClr val="dk1"/>
                </a:solidFill>
                <a:latin typeface="Calibri"/>
                <a:ea typeface="Calibri"/>
                <a:cs typeface="Calibri"/>
                <a:sym typeface="Calibri"/>
              </a:rPr>
              <a:t>Nyheter</a:t>
            </a:r>
            <a:endParaRPr sz="3000" b="0" i="0" u="none" strike="noStrike" cap="none" dirty="0">
              <a:solidFill>
                <a:srgbClr val="000000"/>
              </a:solidFill>
              <a:latin typeface="Calibri"/>
              <a:ea typeface="Calibri"/>
              <a:cs typeface="Calibri"/>
              <a:sym typeface="Calibri"/>
            </a:endParaRPr>
          </a:p>
          <a:p>
            <a:pPr marL="457200" marR="0" lvl="0" indent="-469900" algn="l" rtl="0">
              <a:lnSpc>
                <a:spcPct val="100000"/>
              </a:lnSpc>
              <a:spcBef>
                <a:spcPts val="0"/>
              </a:spcBef>
              <a:spcAft>
                <a:spcPts val="0"/>
              </a:spcAft>
              <a:buClr>
                <a:schemeClr val="dk1"/>
              </a:buClr>
              <a:buSzPts val="3000"/>
              <a:buFont typeface="Noto Sans Symbols"/>
              <a:buChar char="▪"/>
            </a:pPr>
            <a:r>
              <a:rPr lang="sv-SE" sz="3000" b="0" i="0" u="none" strike="noStrike" cap="none" dirty="0">
                <a:solidFill>
                  <a:schemeClr val="dk1"/>
                </a:solidFill>
                <a:latin typeface="Calibri"/>
                <a:ea typeface="Calibri"/>
                <a:cs typeface="Calibri"/>
                <a:sym typeface="Calibri"/>
              </a:rPr>
              <a:t>Kalender - </a:t>
            </a:r>
            <a:r>
              <a:rPr lang="sv-SE" sz="2000" b="0" i="0" u="none" strike="noStrike" cap="none" dirty="0">
                <a:solidFill>
                  <a:schemeClr val="dk1"/>
                </a:solidFill>
                <a:latin typeface="Calibri"/>
                <a:ea typeface="Calibri"/>
                <a:cs typeface="Calibri"/>
                <a:sym typeface="Calibri"/>
              </a:rPr>
              <a:t>prenumerera</a:t>
            </a:r>
            <a:endParaRPr sz="20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200"/>
              <a:buFont typeface="Arial"/>
              <a:buNone/>
            </a:pPr>
            <a:endParaRPr sz="30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200"/>
              <a:buFont typeface="Arial"/>
              <a:buNone/>
            </a:pPr>
            <a:r>
              <a:rPr lang="sv-SE" sz="3000" b="0" i="0" u="sng" strike="noStrike" cap="none" dirty="0">
                <a:solidFill>
                  <a:schemeClr val="dk1"/>
                </a:solidFill>
                <a:latin typeface="Calibri"/>
                <a:ea typeface="Calibri"/>
                <a:cs typeface="Calibri"/>
                <a:sym typeface="Calibri"/>
              </a:rPr>
              <a:t>Laget.se (APP)</a:t>
            </a:r>
            <a:endParaRPr sz="3000" b="0" i="0" u="none" strike="noStrike" cap="none" dirty="0">
              <a:solidFill>
                <a:srgbClr val="000000"/>
              </a:solidFill>
              <a:latin typeface="Calibri"/>
              <a:ea typeface="Calibri"/>
              <a:cs typeface="Calibri"/>
              <a:sym typeface="Calibri"/>
            </a:endParaRPr>
          </a:p>
          <a:p>
            <a:pPr marL="457200" marR="0" lvl="0" indent="-469900" algn="l" rtl="0">
              <a:lnSpc>
                <a:spcPct val="100000"/>
              </a:lnSpc>
              <a:spcBef>
                <a:spcPts val="0"/>
              </a:spcBef>
              <a:spcAft>
                <a:spcPts val="0"/>
              </a:spcAft>
              <a:buClr>
                <a:schemeClr val="dk1"/>
              </a:buClr>
              <a:buSzPts val="3000"/>
              <a:buFont typeface="Noto Sans Symbols"/>
              <a:buChar char="▪"/>
            </a:pPr>
            <a:r>
              <a:rPr lang="sv-SE" sz="3000" b="0" i="0" u="none" strike="noStrike" cap="none" dirty="0">
                <a:solidFill>
                  <a:schemeClr val="dk1"/>
                </a:solidFill>
                <a:latin typeface="Calibri"/>
                <a:ea typeface="Calibri"/>
                <a:cs typeface="Calibri"/>
                <a:sym typeface="Calibri"/>
              </a:rPr>
              <a:t>Träningar, Matcher – kallelser </a:t>
            </a:r>
            <a:endParaRPr sz="3000" b="0" i="0" u="none" strike="noStrike" cap="none" dirty="0">
              <a:solidFill>
                <a:schemeClr val="dk1"/>
              </a:solidFill>
              <a:latin typeface="Calibri"/>
              <a:ea typeface="Calibri"/>
              <a:cs typeface="Calibri"/>
              <a:sym typeface="Calibri"/>
            </a:endParaRPr>
          </a:p>
          <a:p>
            <a:pPr marL="457200" marR="0" lvl="0" indent="-469900" algn="l" rtl="0">
              <a:lnSpc>
                <a:spcPct val="100000"/>
              </a:lnSpc>
              <a:spcBef>
                <a:spcPts val="0"/>
              </a:spcBef>
              <a:spcAft>
                <a:spcPts val="0"/>
              </a:spcAft>
              <a:buClr>
                <a:schemeClr val="dk1"/>
              </a:buClr>
              <a:buSzPts val="3000"/>
              <a:buFont typeface="Noto Sans Symbols"/>
              <a:buChar char="▪"/>
            </a:pPr>
            <a:r>
              <a:rPr lang="sv-SE" sz="3000" b="0" i="0" u="none" strike="noStrike" cap="none" dirty="0">
                <a:solidFill>
                  <a:schemeClr val="dk1"/>
                </a:solidFill>
                <a:latin typeface="Calibri"/>
                <a:ea typeface="Calibri"/>
                <a:cs typeface="Calibri"/>
                <a:sym typeface="Calibri"/>
              </a:rPr>
              <a:t>Ladda hem </a:t>
            </a:r>
            <a:r>
              <a:rPr lang="sv-SE" sz="3000" b="0" i="0" u="none" strike="noStrike" cap="none" dirty="0" err="1">
                <a:solidFill>
                  <a:schemeClr val="dk1"/>
                </a:solidFill>
                <a:latin typeface="Calibri"/>
                <a:ea typeface="Calibri"/>
                <a:cs typeface="Calibri"/>
                <a:sym typeface="Calibri"/>
              </a:rPr>
              <a:t>Appen</a:t>
            </a:r>
            <a:r>
              <a:rPr lang="sv-SE" sz="3000" b="0" i="0" u="none" strike="noStrike" cap="none" dirty="0">
                <a:solidFill>
                  <a:schemeClr val="dk1"/>
                </a:solidFill>
                <a:latin typeface="Calibri"/>
                <a:ea typeface="Calibri"/>
                <a:cs typeface="Calibri"/>
                <a:sym typeface="Calibri"/>
              </a:rPr>
              <a:t>!</a:t>
            </a:r>
          </a:p>
          <a:p>
            <a:pPr marR="0" lvl="0" algn="l" rtl="0">
              <a:lnSpc>
                <a:spcPct val="100000"/>
              </a:lnSpc>
              <a:spcBef>
                <a:spcPts val="0"/>
              </a:spcBef>
              <a:spcAft>
                <a:spcPts val="0"/>
              </a:spcAft>
              <a:buClr>
                <a:schemeClr val="dk1"/>
              </a:buClr>
              <a:buSzPts val="3000"/>
            </a:pPr>
            <a:endParaRPr lang="sv-SE" sz="3000" b="0" i="0" u="none" strike="noStrike" cap="none" dirty="0">
              <a:solidFill>
                <a:schemeClr val="dk1"/>
              </a:solidFill>
              <a:latin typeface="Calibri"/>
              <a:ea typeface="Calibri"/>
              <a:cs typeface="Calibri"/>
              <a:sym typeface="Calibri"/>
            </a:endParaRPr>
          </a:p>
          <a:p>
            <a:pPr marR="0" lvl="0" algn="l" rtl="0">
              <a:lnSpc>
                <a:spcPct val="100000"/>
              </a:lnSpc>
              <a:spcBef>
                <a:spcPts val="0"/>
              </a:spcBef>
              <a:spcAft>
                <a:spcPts val="0"/>
              </a:spcAft>
              <a:buClr>
                <a:schemeClr val="dk1"/>
              </a:buClr>
              <a:buSzPts val="3000"/>
            </a:pPr>
            <a:r>
              <a:rPr lang="sv-SE" sz="3000" i="0" u="sng" strike="noStrike" cap="none" dirty="0" err="1">
                <a:solidFill>
                  <a:schemeClr val="dk1"/>
                </a:solidFill>
                <a:latin typeface="Calibri"/>
                <a:ea typeface="Calibri"/>
                <a:cs typeface="Calibri"/>
                <a:sym typeface="Calibri"/>
              </a:rPr>
              <a:t>Supertext</a:t>
            </a:r>
            <a:r>
              <a:rPr lang="sv-SE" sz="3000" i="0" u="sng" strike="noStrike" cap="none" dirty="0">
                <a:solidFill>
                  <a:schemeClr val="dk1"/>
                </a:solidFill>
                <a:latin typeface="Calibri"/>
                <a:ea typeface="Calibri"/>
                <a:cs typeface="Calibri"/>
                <a:sym typeface="Calibri"/>
              </a:rPr>
              <a:t> (APP)</a:t>
            </a:r>
          </a:p>
          <a:p>
            <a:pPr marL="457200" marR="0" lvl="0" indent="-469900" algn="l" rtl="0">
              <a:lnSpc>
                <a:spcPct val="100000"/>
              </a:lnSpc>
              <a:spcBef>
                <a:spcPts val="0"/>
              </a:spcBef>
              <a:spcAft>
                <a:spcPts val="0"/>
              </a:spcAft>
              <a:buClr>
                <a:schemeClr val="dk1"/>
              </a:buClr>
              <a:buSzPts val="3000"/>
              <a:buFont typeface="Noto Sans Symbols"/>
              <a:buChar char="▪"/>
            </a:pPr>
            <a:r>
              <a:rPr lang="sv-SE" sz="3000" dirty="0">
                <a:solidFill>
                  <a:schemeClr val="dk1"/>
                </a:solidFill>
                <a:latin typeface="Calibri"/>
                <a:ea typeface="Calibri"/>
                <a:cs typeface="Calibri"/>
                <a:sym typeface="Calibri"/>
              </a:rPr>
              <a:t>Gruppchat - Snabb information.</a:t>
            </a:r>
            <a:endParaRPr lang="sv-SE" sz="3000" b="0" i="0" u="none" strike="noStrike" cap="none" dirty="0">
              <a:solidFill>
                <a:schemeClr val="dk1"/>
              </a:solidFill>
              <a:latin typeface="Calibri"/>
              <a:ea typeface="Calibri"/>
              <a:cs typeface="Calibri"/>
              <a:sym typeface="Calibri"/>
            </a:endParaRPr>
          </a:p>
          <a:p>
            <a:pPr marL="457200" marR="0" lvl="0" indent="-469900" algn="l" rtl="0">
              <a:lnSpc>
                <a:spcPct val="100000"/>
              </a:lnSpc>
              <a:spcBef>
                <a:spcPts val="0"/>
              </a:spcBef>
              <a:spcAft>
                <a:spcPts val="0"/>
              </a:spcAft>
              <a:buClr>
                <a:schemeClr val="dk1"/>
              </a:buClr>
              <a:buSzPts val="3000"/>
              <a:buFont typeface="Noto Sans Symbols"/>
              <a:buChar char="▪"/>
            </a:pPr>
            <a:endParaRPr lang="sv-SE" sz="3000" dirty="0">
              <a:solidFill>
                <a:schemeClr val="dk1"/>
              </a:solidFill>
              <a:latin typeface="Calibri"/>
              <a:ea typeface="Calibri"/>
              <a:cs typeface="Calibri"/>
              <a:sym typeface="Calibri"/>
            </a:endParaRPr>
          </a:p>
        </p:txBody>
      </p:sp>
      <p:sp>
        <p:nvSpPr>
          <p:cNvPr id="160" name="Google Shape;160;p17"/>
          <p:cNvSpPr/>
          <p:nvPr/>
        </p:nvSpPr>
        <p:spPr>
          <a:xfrm>
            <a:off x="10814755" y="0"/>
            <a:ext cx="778934" cy="1467484"/>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pic>
        <p:nvPicPr>
          <p:cNvPr id="2" name="Bildobjekt 1">
            <a:extLst>
              <a:ext uri="{FF2B5EF4-FFF2-40B4-BE49-F238E27FC236}">
                <a16:creationId xmlns:a16="http://schemas.microsoft.com/office/drawing/2014/main" id="{D5BC0725-C958-B425-253E-D9F6C5DEF217}"/>
              </a:ext>
            </a:extLst>
          </p:cNvPr>
          <p:cNvPicPr/>
          <p:nvPr/>
        </p:nvPicPr>
        <p:blipFill>
          <a:blip r:embed="rId3"/>
          <a:srcRect/>
          <a:stretch/>
        </p:blipFill>
        <p:spPr>
          <a:xfrm>
            <a:off x="288229" y="162356"/>
            <a:ext cx="1145297" cy="1012740"/>
          </a:xfrm>
          <a:prstGeom prst="rect">
            <a:avLst/>
          </a:prstGeom>
        </p:spPr>
      </p:pic>
      <p:pic>
        <p:nvPicPr>
          <p:cNvPr id="1026" name="Picture 2">
            <a:extLst>
              <a:ext uri="{FF2B5EF4-FFF2-40B4-BE49-F238E27FC236}">
                <a16:creationId xmlns:a16="http://schemas.microsoft.com/office/drawing/2014/main" id="{C04786C4-7D5C-D86A-9C19-AAC9F4B0F0C6}"/>
              </a:ext>
            </a:extLst>
          </p:cNvPr>
          <p:cNvPicPr>
            <a:picLocks noChangeAspect="1" noChangeArrowheads="1"/>
          </p:cNvPicPr>
          <p:nvPr/>
        </p:nvPicPr>
        <p:blipFill>
          <a:blip r:embed="rId4"/>
          <a:srcRect/>
          <a:stretch/>
        </p:blipFill>
        <p:spPr bwMode="auto">
          <a:xfrm>
            <a:off x="7850764" y="2270759"/>
            <a:ext cx="2637126" cy="971179"/>
          </a:xfrm>
          <a:prstGeom prst="rect">
            <a:avLst/>
          </a:prstGeom>
          <a:noFill/>
          <a:extLst>
            <a:ext uri="{909E8E84-426E-40DD-AFC4-6F175D3DCCD1}">
              <a14:hiddenFill xmlns:a14="http://schemas.microsoft.com/office/drawing/2010/main">
                <a:solidFill>
                  <a:srgbClr val="FFFFFF"/>
                </a:solidFill>
              </a14:hiddenFill>
            </a:ext>
          </a:extLst>
        </p:spPr>
      </p:pic>
      <p:pic>
        <p:nvPicPr>
          <p:cNvPr id="4" name="Bildobjekt 3">
            <a:extLst>
              <a:ext uri="{FF2B5EF4-FFF2-40B4-BE49-F238E27FC236}">
                <a16:creationId xmlns:a16="http://schemas.microsoft.com/office/drawing/2014/main" id="{AF1D041C-8ABB-3012-22AB-C78CDA46A57E}"/>
              </a:ext>
            </a:extLst>
          </p:cNvPr>
          <p:cNvPicPr>
            <a:picLocks noChangeAspect="1"/>
          </p:cNvPicPr>
          <p:nvPr/>
        </p:nvPicPr>
        <p:blipFill>
          <a:blip r:embed="rId5"/>
          <a:stretch>
            <a:fillRect/>
          </a:stretch>
        </p:blipFill>
        <p:spPr>
          <a:xfrm>
            <a:off x="7133167" y="3688463"/>
            <a:ext cx="4071055" cy="200838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835"/>
    </mc:Choice>
    <mc:Fallback xmlns="">
      <p:transition spd="slow" advTm="6835"/>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6">
          <a:extLst>
            <a:ext uri="{FF2B5EF4-FFF2-40B4-BE49-F238E27FC236}">
              <a16:creationId xmlns:a16="http://schemas.microsoft.com/office/drawing/2014/main" id="{354FBC1A-8644-ADC1-3CCF-914A43414E3F}"/>
            </a:ext>
          </a:extLst>
        </p:cNvPr>
        <p:cNvGrpSpPr/>
        <p:nvPr/>
      </p:nvGrpSpPr>
      <p:grpSpPr>
        <a:xfrm>
          <a:off x="0" y="0"/>
          <a:ext cx="0" cy="0"/>
          <a:chOff x="0" y="0"/>
          <a:chExt cx="0" cy="0"/>
        </a:xfrm>
      </p:grpSpPr>
      <p:sp>
        <p:nvSpPr>
          <p:cNvPr id="157" name="Google Shape;157;p17">
            <a:extLst>
              <a:ext uri="{FF2B5EF4-FFF2-40B4-BE49-F238E27FC236}">
                <a16:creationId xmlns:a16="http://schemas.microsoft.com/office/drawing/2014/main" id="{108AA944-9067-75A0-F802-149FAACE9067}"/>
              </a:ext>
            </a:extLst>
          </p:cNvPr>
          <p:cNvSpPr txBox="1"/>
          <p:nvPr/>
        </p:nvSpPr>
        <p:spPr>
          <a:xfrm>
            <a:off x="1717965" y="817320"/>
            <a:ext cx="9684326" cy="6770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3800" b="1" i="0" u="none" strike="noStrike"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rPr>
              <a:t>KOMMUNIKATION VIA </a:t>
            </a:r>
            <a:r>
              <a:rPr lang="sv-SE" sz="3800" b="1" dirty="0">
                <a:ln w="12700">
                  <a:solidFill>
                    <a:schemeClr val="accent3">
                      <a:lumMod val="50000"/>
                    </a:schemeClr>
                  </a:solidFill>
                  <a:prstDash val="solid"/>
                </a:ln>
                <a:solidFill>
                  <a:srgbClr val="FFFF00"/>
                </a:solidFill>
                <a:effectLst>
                  <a:innerShdw blurRad="177800">
                    <a:schemeClr val="accent3">
                      <a:lumMod val="50000"/>
                    </a:schemeClr>
                  </a:innerShdw>
                </a:effectLst>
              </a:rPr>
              <a:t>Laget.se</a:t>
            </a:r>
            <a:endParaRPr lang="sv-SE" sz="3000" b="0" i="0" u="none" strike="noStrike" cap="none" dirty="0">
              <a:solidFill>
                <a:schemeClr val="dk1"/>
              </a:solidFill>
              <a:latin typeface="Calibri"/>
              <a:ea typeface="Calibri"/>
              <a:cs typeface="Calibri"/>
              <a:sym typeface="Calibri"/>
            </a:endParaRPr>
          </a:p>
        </p:txBody>
      </p:sp>
      <p:sp>
        <p:nvSpPr>
          <p:cNvPr id="160" name="Google Shape;160;p17">
            <a:extLst>
              <a:ext uri="{FF2B5EF4-FFF2-40B4-BE49-F238E27FC236}">
                <a16:creationId xmlns:a16="http://schemas.microsoft.com/office/drawing/2014/main" id="{21788AC0-A9AD-E234-6107-6B3A66E9E5A7}"/>
              </a:ext>
            </a:extLst>
          </p:cNvPr>
          <p:cNvSpPr/>
          <p:nvPr/>
        </p:nvSpPr>
        <p:spPr>
          <a:xfrm>
            <a:off x="10814755" y="0"/>
            <a:ext cx="778934" cy="1467484"/>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pic>
        <p:nvPicPr>
          <p:cNvPr id="2" name="Bildobjekt 1">
            <a:extLst>
              <a:ext uri="{FF2B5EF4-FFF2-40B4-BE49-F238E27FC236}">
                <a16:creationId xmlns:a16="http://schemas.microsoft.com/office/drawing/2014/main" id="{3B49A999-5691-F93E-064E-05801591D362}"/>
              </a:ext>
            </a:extLst>
          </p:cNvPr>
          <p:cNvPicPr/>
          <p:nvPr/>
        </p:nvPicPr>
        <p:blipFill>
          <a:blip r:embed="rId3"/>
          <a:srcRect/>
          <a:stretch/>
        </p:blipFill>
        <p:spPr>
          <a:xfrm>
            <a:off x="288229" y="162356"/>
            <a:ext cx="1145297" cy="1012740"/>
          </a:xfrm>
          <a:prstGeom prst="rect">
            <a:avLst/>
          </a:prstGeom>
        </p:spPr>
      </p:pic>
      <p:pic>
        <p:nvPicPr>
          <p:cNvPr id="1026" name="Picture 2">
            <a:extLst>
              <a:ext uri="{FF2B5EF4-FFF2-40B4-BE49-F238E27FC236}">
                <a16:creationId xmlns:a16="http://schemas.microsoft.com/office/drawing/2014/main" id="{A5123AAE-79AC-C2C4-44DD-27BD499FB807}"/>
              </a:ext>
            </a:extLst>
          </p:cNvPr>
          <p:cNvPicPr>
            <a:picLocks noChangeAspect="1" noChangeArrowheads="1"/>
          </p:cNvPicPr>
          <p:nvPr/>
        </p:nvPicPr>
        <p:blipFill>
          <a:blip r:embed="rId4"/>
          <a:srcRect/>
          <a:stretch/>
        </p:blipFill>
        <p:spPr bwMode="auto">
          <a:xfrm>
            <a:off x="1433526" y="2536943"/>
            <a:ext cx="2637126" cy="971179"/>
          </a:xfrm>
          <a:prstGeom prst="rect">
            <a:avLst/>
          </a:prstGeom>
          <a:noFill/>
          <a:extLst>
            <a:ext uri="{909E8E84-426E-40DD-AFC4-6F175D3DCCD1}">
              <a14:hiddenFill xmlns:a14="http://schemas.microsoft.com/office/drawing/2010/main">
                <a:solidFill>
                  <a:srgbClr val="FFFFFF"/>
                </a:solidFill>
              </a14:hiddenFill>
            </a:ext>
          </a:extLst>
        </p:spPr>
      </p:pic>
      <p:pic>
        <p:nvPicPr>
          <p:cNvPr id="3" name="Bildobjekt 2">
            <a:extLst>
              <a:ext uri="{FF2B5EF4-FFF2-40B4-BE49-F238E27FC236}">
                <a16:creationId xmlns:a16="http://schemas.microsoft.com/office/drawing/2014/main" id="{28F7AB9D-B7CB-C6DA-51E6-69373E62FD58}"/>
              </a:ext>
            </a:extLst>
          </p:cNvPr>
          <p:cNvPicPr>
            <a:picLocks noChangeAspect="1"/>
          </p:cNvPicPr>
          <p:nvPr/>
        </p:nvPicPr>
        <p:blipFill>
          <a:blip r:embed="rId5"/>
          <a:stretch>
            <a:fillRect/>
          </a:stretch>
        </p:blipFill>
        <p:spPr>
          <a:xfrm>
            <a:off x="860877" y="4687257"/>
            <a:ext cx="4071055" cy="2008387"/>
          </a:xfrm>
          <a:prstGeom prst="rect">
            <a:avLst/>
          </a:prstGeom>
        </p:spPr>
      </p:pic>
      <p:pic>
        <p:nvPicPr>
          <p:cNvPr id="5" name="Bildobjekt 4">
            <a:extLst>
              <a:ext uri="{FF2B5EF4-FFF2-40B4-BE49-F238E27FC236}">
                <a16:creationId xmlns:a16="http://schemas.microsoft.com/office/drawing/2014/main" id="{5078FDA8-3184-739F-E241-1893AC5D69FA}"/>
              </a:ext>
            </a:extLst>
          </p:cNvPr>
          <p:cNvPicPr>
            <a:picLocks noChangeAspect="1"/>
          </p:cNvPicPr>
          <p:nvPr/>
        </p:nvPicPr>
        <p:blipFill>
          <a:blip r:embed="rId6"/>
          <a:stretch>
            <a:fillRect/>
          </a:stretch>
        </p:blipFill>
        <p:spPr>
          <a:xfrm>
            <a:off x="4355091" y="1703969"/>
            <a:ext cx="2637126" cy="2637126"/>
          </a:xfrm>
          <a:prstGeom prst="rect">
            <a:avLst/>
          </a:prstGeom>
        </p:spPr>
      </p:pic>
      <p:pic>
        <p:nvPicPr>
          <p:cNvPr id="7" name="Bildobjekt 6">
            <a:extLst>
              <a:ext uri="{FF2B5EF4-FFF2-40B4-BE49-F238E27FC236}">
                <a16:creationId xmlns:a16="http://schemas.microsoft.com/office/drawing/2014/main" id="{41045739-69C8-51B1-8E7D-CA2B80AFCDBF}"/>
              </a:ext>
            </a:extLst>
          </p:cNvPr>
          <p:cNvPicPr>
            <a:picLocks noChangeAspect="1"/>
          </p:cNvPicPr>
          <p:nvPr/>
        </p:nvPicPr>
        <p:blipFill>
          <a:blip r:embed="rId7"/>
          <a:stretch>
            <a:fillRect/>
          </a:stretch>
        </p:blipFill>
        <p:spPr>
          <a:xfrm>
            <a:off x="4355092" y="4192954"/>
            <a:ext cx="2637126" cy="2637126"/>
          </a:xfrm>
          <a:prstGeom prst="rect">
            <a:avLst/>
          </a:prstGeom>
        </p:spPr>
      </p:pic>
      <p:sp>
        <p:nvSpPr>
          <p:cNvPr id="8" name="textruta 7">
            <a:extLst>
              <a:ext uri="{FF2B5EF4-FFF2-40B4-BE49-F238E27FC236}">
                <a16:creationId xmlns:a16="http://schemas.microsoft.com/office/drawing/2014/main" id="{CF161604-1D72-375A-0539-3AB957681583}"/>
              </a:ext>
            </a:extLst>
          </p:cNvPr>
          <p:cNvSpPr txBox="1"/>
          <p:nvPr/>
        </p:nvSpPr>
        <p:spPr>
          <a:xfrm>
            <a:off x="5148177" y="1405859"/>
            <a:ext cx="1844040" cy="523220"/>
          </a:xfrm>
          <a:prstGeom prst="rect">
            <a:avLst/>
          </a:prstGeom>
          <a:noFill/>
        </p:spPr>
        <p:txBody>
          <a:bodyPr wrap="square" rtlCol="0">
            <a:spAutoFit/>
          </a:bodyPr>
          <a:lstStyle/>
          <a:p>
            <a:r>
              <a:rPr lang="sv-SE" sz="2800" u="sng" dirty="0"/>
              <a:t>IOS</a:t>
            </a:r>
            <a:endParaRPr lang="sv-SE" u="sng" dirty="0"/>
          </a:p>
        </p:txBody>
      </p:sp>
      <p:pic>
        <p:nvPicPr>
          <p:cNvPr id="10" name="Bildobjekt 9">
            <a:extLst>
              <a:ext uri="{FF2B5EF4-FFF2-40B4-BE49-F238E27FC236}">
                <a16:creationId xmlns:a16="http://schemas.microsoft.com/office/drawing/2014/main" id="{F9755562-8D96-1635-6B3A-EE7F0FC93324}"/>
              </a:ext>
            </a:extLst>
          </p:cNvPr>
          <p:cNvPicPr>
            <a:picLocks noChangeAspect="1"/>
          </p:cNvPicPr>
          <p:nvPr/>
        </p:nvPicPr>
        <p:blipFill>
          <a:blip r:embed="rId8"/>
          <a:stretch>
            <a:fillRect/>
          </a:stretch>
        </p:blipFill>
        <p:spPr>
          <a:xfrm>
            <a:off x="8177629" y="4220874"/>
            <a:ext cx="2637126" cy="2637126"/>
          </a:xfrm>
          <a:prstGeom prst="rect">
            <a:avLst/>
          </a:prstGeom>
        </p:spPr>
      </p:pic>
      <p:pic>
        <p:nvPicPr>
          <p:cNvPr id="12" name="Bildobjekt 11">
            <a:extLst>
              <a:ext uri="{FF2B5EF4-FFF2-40B4-BE49-F238E27FC236}">
                <a16:creationId xmlns:a16="http://schemas.microsoft.com/office/drawing/2014/main" id="{D59BFBE2-8B91-059E-249F-9E170019F5DD}"/>
              </a:ext>
            </a:extLst>
          </p:cNvPr>
          <p:cNvPicPr>
            <a:picLocks noChangeAspect="1"/>
          </p:cNvPicPr>
          <p:nvPr/>
        </p:nvPicPr>
        <p:blipFill>
          <a:blip r:embed="rId9"/>
          <a:stretch>
            <a:fillRect/>
          </a:stretch>
        </p:blipFill>
        <p:spPr>
          <a:xfrm>
            <a:off x="8149709" y="1731395"/>
            <a:ext cx="2665046" cy="2665046"/>
          </a:xfrm>
          <a:prstGeom prst="rect">
            <a:avLst/>
          </a:prstGeom>
        </p:spPr>
      </p:pic>
      <p:sp>
        <p:nvSpPr>
          <p:cNvPr id="13" name="textruta 12">
            <a:extLst>
              <a:ext uri="{FF2B5EF4-FFF2-40B4-BE49-F238E27FC236}">
                <a16:creationId xmlns:a16="http://schemas.microsoft.com/office/drawing/2014/main" id="{55D7312F-A997-80C9-A3D5-0C2640B44C95}"/>
              </a:ext>
            </a:extLst>
          </p:cNvPr>
          <p:cNvSpPr txBox="1"/>
          <p:nvPr/>
        </p:nvSpPr>
        <p:spPr>
          <a:xfrm>
            <a:off x="8560212" y="1450124"/>
            <a:ext cx="1844040" cy="523220"/>
          </a:xfrm>
          <a:prstGeom prst="rect">
            <a:avLst/>
          </a:prstGeom>
          <a:noFill/>
        </p:spPr>
        <p:txBody>
          <a:bodyPr wrap="square" rtlCol="0">
            <a:spAutoFit/>
          </a:bodyPr>
          <a:lstStyle/>
          <a:p>
            <a:r>
              <a:rPr lang="sv-SE" sz="2800" u="sng" dirty="0"/>
              <a:t>ANDROID</a:t>
            </a:r>
            <a:endParaRPr lang="sv-SE" u="sng" dirty="0"/>
          </a:p>
        </p:txBody>
      </p:sp>
      <p:sp>
        <p:nvSpPr>
          <p:cNvPr id="14" name="textruta 13">
            <a:extLst>
              <a:ext uri="{FF2B5EF4-FFF2-40B4-BE49-F238E27FC236}">
                <a16:creationId xmlns:a16="http://schemas.microsoft.com/office/drawing/2014/main" id="{EBA0DEB8-B291-8857-71D1-E1A55663F0C6}"/>
              </a:ext>
            </a:extLst>
          </p:cNvPr>
          <p:cNvSpPr txBox="1"/>
          <p:nvPr/>
        </p:nvSpPr>
        <p:spPr>
          <a:xfrm>
            <a:off x="489798" y="6334780"/>
            <a:ext cx="2981688" cy="523220"/>
          </a:xfrm>
          <a:prstGeom prst="rect">
            <a:avLst/>
          </a:prstGeom>
          <a:noFill/>
        </p:spPr>
        <p:txBody>
          <a:bodyPr wrap="square" rtlCol="0">
            <a:spAutoFit/>
          </a:bodyPr>
          <a:lstStyle/>
          <a:p>
            <a:r>
              <a:rPr lang="sv-SE" sz="2800" dirty="0"/>
              <a:t>SKANNA MIG</a:t>
            </a:r>
            <a:endParaRPr lang="sv-SE" dirty="0"/>
          </a:p>
        </p:txBody>
      </p:sp>
      <p:cxnSp>
        <p:nvCxnSpPr>
          <p:cNvPr id="16" name="Koppling: vinklad 15">
            <a:extLst>
              <a:ext uri="{FF2B5EF4-FFF2-40B4-BE49-F238E27FC236}">
                <a16:creationId xmlns:a16="http://schemas.microsoft.com/office/drawing/2014/main" id="{05E183AE-2D23-FD77-EC44-E540C278A479}"/>
              </a:ext>
            </a:extLst>
          </p:cNvPr>
          <p:cNvCxnSpPr>
            <a:cxnSpLocks/>
          </p:cNvCxnSpPr>
          <p:nvPr/>
        </p:nvCxnSpPr>
        <p:spPr>
          <a:xfrm flipV="1">
            <a:off x="2960886" y="6200344"/>
            <a:ext cx="1394205" cy="424078"/>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88563922"/>
      </p:ext>
    </p:extLst>
  </p:cSld>
  <p:clrMapOvr>
    <a:masterClrMapping/>
  </p:clrMapOvr>
  <mc:AlternateContent xmlns:mc="http://schemas.openxmlformats.org/markup-compatibility/2006" xmlns:p14="http://schemas.microsoft.com/office/powerpoint/2010/main">
    <mc:Choice Requires="p14">
      <p:transition spd="slow" p14:dur="2000" advTm="8741"/>
    </mc:Choice>
    <mc:Fallback xmlns="">
      <p:transition spd="slow" advTm="8741"/>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16"/>
          <p:cNvSpPr txBox="1"/>
          <p:nvPr/>
        </p:nvSpPr>
        <p:spPr>
          <a:xfrm>
            <a:off x="288229" y="1074529"/>
            <a:ext cx="11615542" cy="53091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endParaRPr sz="3000" b="1" i="0" u="none" strike="noStrike" cap="none" dirty="0">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chemeClr val="dk1"/>
              </a:buClr>
              <a:buSzPts val="2800"/>
              <a:buFont typeface="Noto Sans Symbols"/>
              <a:buChar char="▪"/>
            </a:pPr>
            <a:r>
              <a:rPr lang="sv-SE" sz="3000" b="1" i="0" u="none" strike="noStrike" cap="none" dirty="0">
                <a:solidFill>
                  <a:schemeClr val="dk1"/>
                </a:solidFill>
                <a:latin typeface="Calibri"/>
                <a:ea typeface="Calibri"/>
                <a:cs typeface="Calibri"/>
                <a:sym typeface="Calibri"/>
              </a:rPr>
              <a:t>Medlemsavgift:  </a:t>
            </a:r>
            <a:r>
              <a:rPr lang="sv-SE" sz="3000" b="0" i="0" u="none" strike="noStrike" cap="none" dirty="0">
                <a:solidFill>
                  <a:schemeClr val="dk1"/>
                </a:solidFill>
                <a:latin typeface="Calibri"/>
                <a:ea typeface="Calibri"/>
                <a:cs typeface="Calibri"/>
                <a:sym typeface="Calibri"/>
              </a:rPr>
              <a:t>100 kr (2025/2026)</a:t>
            </a:r>
          </a:p>
          <a:p>
            <a:pPr marL="457200" indent="-457200">
              <a:buClr>
                <a:schemeClr val="dk1"/>
              </a:buClr>
              <a:buSzPts val="2800"/>
              <a:buFont typeface="Noto Sans Symbols"/>
              <a:buChar char="▪"/>
            </a:pPr>
            <a:r>
              <a:rPr lang="sv-SE" sz="3000" b="1" dirty="0">
                <a:solidFill>
                  <a:schemeClr val="dk1"/>
                </a:solidFill>
                <a:latin typeface="Calibri"/>
                <a:ea typeface="Calibri"/>
                <a:cs typeface="Calibri"/>
                <a:sym typeface="Calibri"/>
              </a:rPr>
              <a:t>Familjesavgift:    </a:t>
            </a:r>
            <a:r>
              <a:rPr lang="sv-SE" sz="3000" dirty="0">
                <a:solidFill>
                  <a:schemeClr val="dk1"/>
                </a:solidFill>
                <a:latin typeface="Calibri"/>
                <a:ea typeface="Calibri"/>
                <a:cs typeface="Calibri"/>
                <a:sym typeface="Calibri"/>
              </a:rPr>
              <a:t>300 kr (2025/2026)</a:t>
            </a:r>
            <a:endParaRPr sz="3000" b="0" i="0" u="none" strike="noStrike" cap="none" dirty="0">
              <a:solidFill>
                <a:schemeClr val="dk1"/>
              </a:solidFill>
              <a:latin typeface="Calibri"/>
              <a:ea typeface="Calibri"/>
              <a:cs typeface="Calibri"/>
              <a:sym typeface="Calibri"/>
            </a:endParaRPr>
          </a:p>
          <a:p>
            <a:pPr marL="457200" marR="0" lvl="0" indent="-457200" algn="l" rtl="0">
              <a:lnSpc>
                <a:spcPct val="150000"/>
              </a:lnSpc>
              <a:spcBef>
                <a:spcPts val="0"/>
              </a:spcBef>
              <a:spcAft>
                <a:spcPts val="0"/>
              </a:spcAft>
              <a:buClr>
                <a:schemeClr val="dk1"/>
              </a:buClr>
              <a:buSzPts val="2800"/>
              <a:buFont typeface="Noto Sans Symbols"/>
              <a:buChar char="▪"/>
            </a:pPr>
            <a:r>
              <a:rPr lang="sv-SE" sz="3000" b="1" i="0" u="none" strike="noStrike" cap="none" dirty="0">
                <a:solidFill>
                  <a:schemeClr val="dk1"/>
                </a:solidFill>
                <a:latin typeface="Calibri"/>
                <a:ea typeface="Calibri"/>
                <a:cs typeface="Calibri"/>
                <a:sym typeface="Calibri"/>
              </a:rPr>
              <a:t>Deltagaravgift:   </a:t>
            </a:r>
            <a:r>
              <a:rPr lang="sv-SE" sz="3000" dirty="0">
                <a:solidFill>
                  <a:schemeClr val="dk1"/>
                </a:solidFill>
                <a:latin typeface="Calibri"/>
                <a:ea typeface="Calibri"/>
                <a:cs typeface="Calibri"/>
                <a:sym typeface="Calibri"/>
              </a:rPr>
              <a:t>500</a:t>
            </a:r>
            <a:r>
              <a:rPr lang="sv-SE" sz="3000" b="0" i="0" u="none" strike="noStrike" cap="none" dirty="0">
                <a:solidFill>
                  <a:schemeClr val="dk1"/>
                </a:solidFill>
                <a:latin typeface="Calibri"/>
                <a:ea typeface="Calibri"/>
                <a:cs typeface="Calibri"/>
                <a:sym typeface="Calibri"/>
              </a:rPr>
              <a:t> kr (2025/2026)</a:t>
            </a:r>
            <a:endParaRPr lang="sv-SE" dirty="0">
              <a:ea typeface="Calibri"/>
            </a:endParaRPr>
          </a:p>
          <a:p>
            <a:pPr marR="0" lvl="0" algn="l" rtl="0">
              <a:lnSpc>
                <a:spcPct val="150000"/>
              </a:lnSpc>
              <a:spcBef>
                <a:spcPts val="0"/>
              </a:spcBef>
              <a:spcAft>
                <a:spcPts val="0"/>
              </a:spcAft>
              <a:buClr>
                <a:schemeClr val="dk1"/>
              </a:buClr>
              <a:buSzPts val="2800"/>
            </a:pPr>
            <a:endParaRPr sz="16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sv-SE" sz="3000" b="1" i="0" u="none" strike="noStrike" cap="none" dirty="0" err="1">
                <a:solidFill>
                  <a:schemeClr val="dk1"/>
                </a:solidFill>
                <a:latin typeface="Calibri"/>
                <a:ea typeface="Calibri"/>
                <a:cs typeface="Calibri"/>
                <a:sym typeface="Calibri"/>
              </a:rPr>
              <a:t>Swish</a:t>
            </a:r>
            <a:r>
              <a:rPr lang="sv-SE" sz="3000" b="1" i="0" u="none" strike="noStrike" cap="none" dirty="0">
                <a:solidFill>
                  <a:schemeClr val="dk1"/>
                </a:solidFill>
                <a:latin typeface="Calibri"/>
                <a:ea typeface="Calibri"/>
                <a:cs typeface="Calibri"/>
                <a:sym typeface="Calibri"/>
              </a:rPr>
              <a:t> betalning</a:t>
            </a:r>
            <a:r>
              <a:rPr lang="sv-SE" sz="3000" b="0" i="0" u="none" strike="noStrike" cap="none" dirty="0">
                <a:solidFill>
                  <a:schemeClr val="dk1"/>
                </a:solidFill>
                <a:latin typeface="Calibri"/>
                <a:ea typeface="Calibri"/>
                <a:cs typeface="Calibri"/>
                <a:sym typeface="Calibri"/>
              </a:rPr>
              <a:t> – 1231931021 Meddelande: </a:t>
            </a:r>
            <a:r>
              <a:rPr lang="sv-SE" sz="3000" b="1" dirty="0" err="1">
                <a:solidFill>
                  <a:schemeClr val="dk1"/>
                </a:solidFill>
                <a:latin typeface="Calibri"/>
                <a:ea typeface="Calibri"/>
                <a:cs typeface="Calibri"/>
                <a:sym typeface="Calibri"/>
              </a:rPr>
              <a:t>L</a:t>
            </a:r>
            <a:r>
              <a:rPr lang="sv-SE" sz="3000" b="1" i="0" u="none" strike="noStrike" cap="none" dirty="0" err="1">
                <a:solidFill>
                  <a:schemeClr val="dk1"/>
                </a:solidFill>
                <a:latin typeface="Calibri"/>
                <a:ea typeface="Calibri"/>
                <a:cs typeface="Calibri"/>
                <a:sym typeface="Calibri"/>
              </a:rPr>
              <a:t>agnamn+Namn</a:t>
            </a:r>
            <a:endParaRPr lang="sv-SE" sz="30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lang="sv-SE" sz="3000" b="1" i="0" u="none" strike="noStrike" cap="none" dirty="0">
              <a:solidFill>
                <a:schemeClr val="dk1"/>
              </a:solidFill>
              <a:latin typeface="Calibri"/>
              <a:ea typeface="Calibri"/>
              <a:cs typeface="Calibri"/>
              <a:sym typeface="Calibri"/>
            </a:endParaRPr>
          </a:p>
          <a:p>
            <a:r>
              <a:rPr lang="sv-SE" sz="3000" b="1" dirty="0">
                <a:solidFill>
                  <a:schemeClr val="dk1"/>
                </a:solidFill>
                <a:latin typeface="Calibri"/>
                <a:ea typeface="Calibri"/>
                <a:cs typeface="Calibri"/>
                <a:sym typeface="Calibri"/>
              </a:rPr>
              <a:t>Bankgiro betalning</a:t>
            </a:r>
            <a:r>
              <a:rPr lang="sv-SE" sz="3000" dirty="0">
                <a:solidFill>
                  <a:schemeClr val="dk1"/>
                </a:solidFill>
                <a:latin typeface="Calibri"/>
                <a:ea typeface="Calibri"/>
                <a:cs typeface="Calibri"/>
                <a:sym typeface="Calibri"/>
              </a:rPr>
              <a:t> – 5726-0713 Meddelande: </a:t>
            </a:r>
            <a:r>
              <a:rPr lang="sv-SE" sz="3000" b="1" dirty="0" err="1">
                <a:solidFill>
                  <a:schemeClr val="dk1"/>
                </a:solidFill>
                <a:latin typeface="Calibri"/>
                <a:ea typeface="Calibri"/>
                <a:cs typeface="Calibri"/>
                <a:sym typeface="Calibri"/>
              </a:rPr>
              <a:t>Lagnamn+Namn</a:t>
            </a:r>
            <a:endParaRPr lang="sv-SE" sz="3000" b="1" dirty="0">
              <a:solidFill>
                <a:schemeClr val="dk1"/>
              </a:solidFill>
              <a:latin typeface="Calibri"/>
              <a:ea typeface="Calibri"/>
              <a:cs typeface="Calibri"/>
              <a:sym typeface="Calibri"/>
            </a:endParaRPr>
          </a:p>
          <a:p>
            <a:endParaRPr sz="30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sv-SE" sz="3000" b="1" i="0" u="none" strike="noStrike" cap="none" dirty="0">
                <a:solidFill>
                  <a:schemeClr val="dk1"/>
                </a:solidFill>
                <a:latin typeface="Calibri"/>
                <a:ea typeface="Calibri"/>
                <a:cs typeface="Calibri"/>
                <a:sym typeface="Calibri"/>
              </a:rPr>
              <a:t>Stödfonden Åsbro GoIF </a:t>
            </a:r>
            <a:r>
              <a:rPr lang="sv-SE" sz="3000" b="0" i="0" u="none" strike="noStrike" cap="none" dirty="0">
                <a:solidFill>
                  <a:schemeClr val="dk1"/>
                </a:solidFill>
                <a:latin typeface="Calibri"/>
                <a:ea typeface="Calibri"/>
                <a:cs typeface="Calibri"/>
                <a:sym typeface="Calibri"/>
              </a:rPr>
              <a:t>– barns rätt till idrott genom stöd och möjlighet till reducerade avgifter.</a:t>
            </a:r>
            <a:endParaRPr dirty="0"/>
          </a:p>
        </p:txBody>
      </p:sp>
      <p:sp>
        <p:nvSpPr>
          <p:cNvPr id="178" name="Google Shape;178;p16"/>
          <p:cNvSpPr/>
          <p:nvPr/>
        </p:nvSpPr>
        <p:spPr>
          <a:xfrm>
            <a:off x="10814755" y="0"/>
            <a:ext cx="778934" cy="1467484"/>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pic>
        <p:nvPicPr>
          <p:cNvPr id="2" name="Bildobjekt 1">
            <a:extLst>
              <a:ext uri="{FF2B5EF4-FFF2-40B4-BE49-F238E27FC236}">
                <a16:creationId xmlns:a16="http://schemas.microsoft.com/office/drawing/2014/main" id="{BD32EB8A-57BA-25D3-1597-1A28B804F767}"/>
              </a:ext>
            </a:extLst>
          </p:cNvPr>
          <p:cNvPicPr/>
          <p:nvPr/>
        </p:nvPicPr>
        <p:blipFill>
          <a:blip r:embed="rId3"/>
          <a:srcRect/>
          <a:stretch/>
        </p:blipFill>
        <p:spPr>
          <a:xfrm>
            <a:off x="288229" y="162356"/>
            <a:ext cx="1145297" cy="1012740"/>
          </a:xfrm>
          <a:prstGeom prst="rect">
            <a:avLst/>
          </a:prstGeom>
        </p:spPr>
      </p:pic>
      <p:sp>
        <p:nvSpPr>
          <p:cNvPr id="3" name="textruta 2">
            <a:extLst>
              <a:ext uri="{FF2B5EF4-FFF2-40B4-BE49-F238E27FC236}">
                <a16:creationId xmlns:a16="http://schemas.microsoft.com/office/drawing/2014/main" id="{DDDDB72A-6C90-0037-23CD-0C1B3453C479}"/>
              </a:ext>
            </a:extLst>
          </p:cNvPr>
          <p:cNvSpPr txBox="1"/>
          <p:nvPr/>
        </p:nvSpPr>
        <p:spPr>
          <a:xfrm>
            <a:off x="1691640" y="447820"/>
            <a:ext cx="3886200" cy="923330"/>
          </a:xfrm>
          <a:prstGeom prst="rect">
            <a:avLst/>
          </a:prstGeom>
          <a:noFill/>
        </p:spPr>
        <p:txBody>
          <a:bodyPr wrap="square" rtlCol="0">
            <a:spAutoFit/>
          </a:bodyPr>
          <a:lstStyle/>
          <a:p>
            <a:r>
              <a:rPr lang="sv-SE" sz="4000" b="1" dirty="0">
                <a:ln w="12700">
                  <a:solidFill>
                    <a:schemeClr val="accent3">
                      <a:lumMod val="50000"/>
                    </a:schemeClr>
                  </a:solidFill>
                  <a:prstDash val="solid"/>
                </a:ln>
                <a:solidFill>
                  <a:srgbClr val="FFFF00"/>
                </a:solidFill>
                <a:effectLst>
                  <a:innerShdw blurRad="177800">
                    <a:schemeClr val="accent3">
                      <a:lumMod val="50000"/>
                    </a:schemeClr>
                  </a:innerShdw>
                </a:effectLst>
              </a:rPr>
              <a:t>AVGIFTER</a:t>
            </a:r>
            <a:endParaRPr lang="sv-SE" sz="4000" dirty="0">
              <a:solidFill>
                <a:srgbClr val="FFFF00"/>
              </a:solidFill>
            </a:endParaRPr>
          </a:p>
          <a:p>
            <a:endParaRPr lang="sv-S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39"/>
          <p:cNvSpPr txBox="1"/>
          <p:nvPr/>
        </p:nvSpPr>
        <p:spPr>
          <a:xfrm>
            <a:off x="1773184" y="797732"/>
            <a:ext cx="7454429"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4000" b="1" i="0" u="none" strike="noStrike"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rPr>
              <a:t>FÖRSÄKRING VIA FOLKSAM</a:t>
            </a:r>
            <a:endParaRPr sz="4000" b="1" i="0" u="none" strike="noStrike"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endParaRPr>
          </a:p>
        </p:txBody>
      </p:sp>
      <p:sp>
        <p:nvSpPr>
          <p:cNvPr id="168" name="Google Shape;168;p39"/>
          <p:cNvSpPr/>
          <p:nvPr/>
        </p:nvSpPr>
        <p:spPr>
          <a:xfrm>
            <a:off x="10814755" y="0"/>
            <a:ext cx="778934" cy="1467484"/>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pic>
        <p:nvPicPr>
          <p:cNvPr id="169" name="Google Shape;169;p39"/>
          <p:cNvPicPr preferRelativeResize="0"/>
          <p:nvPr/>
        </p:nvPicPr>
        <p:blipFill rotWithShape="1">
          <a:blip r:embed="rId3">
            <a:alphaModFix/>
          </a:blip>
          <a:srcRect r="10242"/>
          <a:stretch/>
        </p:blipFill>
        <p:spPr>
          <a:xfrm>
            <a:off x="1848531" y="3794902"/>
            <a:ext cx="4247469" cy="2488367"/>
          </a:xfrm>
          <a:prstGeom prst="rect">
            <a:avLst/>
          </a:prstGeom>
          <a:noFill/>
          <a:ln>
            <a:noFill/>
          </a:ln>
        </p:spPr>
      </p:pic>
      <p:sp>
        <p:nvSpPr>
          <p:cNvPr id="170" name="Google Shape;170;p39"/>
          <p:cNvSpPr txBox="1"/>
          <p:nvPr/>
        </p:nvSpPr>
        <p:spPr>
          <a:xfrm>
            <a:off x="1773184" y="1812774"/>
            <a:ext cx="9041571" cy="23083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2400" b="1" i="0" u="none" strike="noStrike" cap="none" dirty="0">
                <a:solidFill>
                  <a:schemeClr val="dk1"/>
                </a:solidFill>
                <a:latin typeface="Calibri"/>
                <a:ea typeface="Calibri"/>
                <a:cs typeface="Calibri"/>
                <a:sym typeface="Calibri"/>
              </a:rPr>
              <a:t>Svenska Innebandyförbundet</a:t>
            </a:r>
            <a:endParaRPr dirty="0"/>
          </a:p>
          <a:p>
            <a:pPr marL="0" marR="0" lvl="0" indent="0" algn="l" rtl="0">
              <a:lnSpc>
                <a:spcPct val="100000"/>
              </a:lnSpc>
              <a:spcBef>
                <a:spcPts val="0"/>
              </a:spcBef>
              <a:spcAft>
                <a:spcPts val="0"/>
              </a:spcAft>
              <a:buNone/>
            </a:pPr>
            <a:r>
              <a:rPr lang="sv-SE" sz="2400" b="0" i="0" u="none" strike="noStrike" cap="none" dirty="0">
                <a:solidFill>
                  <a:srgbClr val="22252B"/>
                </a:solidFill>
                <a:latin typeface="Calibri"/>
                <a:ea typeface="Calibri"/>
                <a:cs typeface="Calibri"/>
                <a:sym typeface="Calibri"/>
              </a:rPr>
              <a:t>Du som är aktiv i en förening som ingår i Svenska Innebandyförbundet omfattas av en idrottsförsäkring. Den ger dig ett bra grundskydd, till exempel om du råkar ut för en skada under träning eller match.</a:t>
            </a:r>
            <a:br>
              <a:rPr lang="sv-SE" sz="2400" b="0" i="0" u="none" strike="noStrike" cap="none" dirty="0">
                <a:solidFill>
                  <a:srgbClr val="22252B"/>
                </a:solidFill>
                <a:latin typeface="Calibri"/>
                <a:ea typeface="Calibri"/>
                <a:cs typeface="Calibri"/>
                <a:sym typeface="Calibri"/>
              </a:rPr>
            </a:br>
            <a:br>
              <a:rPr lang="sv-SE" sz="2400" b="0" i="0" u="none" strike="noStrike" cap="none" dirty="0">
                <a:solidFill>
                  <a:srgbClr val="22252B"/>
                </a:solidFill>
                <a:latin typeface="Calibri"/>
                <a:ea typeface="Calibri"/>
                <a:cs typeface="Calibri"/>
                <a:sym typeface="Calibri"/>
              </a:rPr>
            </a:br>
            <a:endParaRPr sz="2400" b="0" i="0" u="none" strike="noStrike" cap="none" dirty="0">
              <a:solidFill>
                <a:srgbClr val="22252B"/>
              </a:solidFill>
              <a:latin typeface="Calibri"/>
              <a:ea typeface="Calibri"/>
              <a:cs typeface="Calibri"/>
              <a:sym typeface="Calibri"/>
            </a:endParaRPr>
          </a:p>
        </p:txBody>
      </p:sp>
      <p:pic>
        <p:nvPicPr>
          <p:cNvPr id="2" name="Bildobjekt 1">
            <a:extLst>
              <a:ext uri="{FF2B5EF4-FFF2-40B4-BE49-F238E27FC236}">
                <a16:creationId xmlns:a16="http://schemas.microsoft.com/office/drawing/2014/main" id="{3CA8AA0D-6995-B736-7521-79EC8747287C}"/>
              </a:ext>
            </a:extLst>
          </p:cNvPr>
          <p:cNvPicPr/>
          <p:nvPr/>
        </p:nvPicPr>
        <p:blipFill>
          <a:blip r:embed="rId4"/>
          <a:srcRect/>
          <a:stretch/>
        </p:blipFill>
        <p:spPr>
          <a:xfrm>
            <a:off x="288229" y="162356"/>
            <a:ext cx="1145297" cy="101274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40" descr="InnebandyIllustrationer och vektorbilder - iStock"/>
          <p:cNvPicPr preferRelativeResize="0"/>
          <p:nvPr/>
        </p:nvPicPr>
        <p:blipFill rotWithShape="1">
          <a:blip r:embed="rId3">
            <a:alphaModFix/>
          </a:blip>
          <a:srcRect t="19742"/>
          <a:stretch/>
        </p:blipFill>
        <p:spPr>
          <a:xfrm>
            <a:off x="1" y="0"/>
            <a:ext cx="12192000" cy="6843066"/>
          </a:xfrm>
          <a:prstGeom prst="rect">
            <a:avLst/>
          </a:prstGeom>
          <a:noFill/>
          <a:ln>
            <a:noFill/>
          </a:ln>
        </p:spPr>
      </p:pic>
      <p:pic>
        <p:nvPicPr>
          <p:cNvPr id="3" name="Bildobjekt 2">
            <a:extLst>
              <a:ext uri="{FF2B5EF4-FFF2-40B4-BE49-F238E27FC236}">
                <a16:creationId xmlns:a16="http://schemas.microsoft.com/office/drawing/2014/main" id="{C47395B5-E35D-AC88-AD4D-77AE7452FBF8}"/>
              </a:ext>
            </a:extLst>
          </p:cNvPr>
          <p:cNvPicPr>
            <a:picLocks noChangeAspect="1"/>
          </p:cNvPicPr>
          <p:nvPr/>
        </p:nvPicPr>
        <p:blipFill>
          <a:blip r:embed="rId4"/>
          <a:stretch>
            <a:fillRect/>
          </a:stretch>
        </p:blipFill>
        <p:spPr>
          <a:xfrm>
            <a:off x="147614" y="185080"/>
            <a:ext cx="5095352" cy="2868683"/>
          </a:xfrm>
          <a:prstGeom prst="rect">
            <a:avLst/>
          </a:prstGeom>
          <a:ln w="76200">
            <a:solidFill>
              <a:schemeClr val="bg1"/>
            </a:solidFill>
          </a:ln>
        </p:spPr>
      </p:pic>
      <p:pic>
        <p:nvPicPr>
          <p:cNvPr id="5" name="Bildobjekt 4">
            <a:extLst>
              <a:ext uri="{FF2B5EF4-FFF2-40B4-BE49-F238E27FC236}">
                <a16:creationId xmlns:a16="http://schemas.microsoft.com/office/drawing/2014/main" id="{6E260FB1-1C1A-B1F2-906E-B4FEC4127122}"/>
              </a:ext>
            </a:extLst>
          </p:cNvPr>
          <p:cNvPicPr>
            <a:picLocks noChangeAspect="1"/>
          </p:cNvPicPr>
          <p:nvPr/>
        </p:nvPicPr>
        <p:blipFill>
          <a:blip r:embed="rId5"/>
          <a:stretch>
            <a:fillRect/>
          </a:stretch>
        </p:blipFill>
        <p:spPr>
          <a:xfrm>
            <a:off x="147614" y="3429000"/>
            <a:ext cx="5095352" cy="2868683"/>
          </a:xfrm>
          <a:prstGeom prst="rect">
            <a:avLst/>
          </a:prstGeom>
          <a:ln w="76200">
            <a:solidFill>
              <a:schemeClr val="bg1"/>
            </a:solidFill>
          </a:ln>
        </p:spPr>
      </p:pic>
      <p:pic>
        <p:nvPicPr>
          <p:cNvPr id="7" name="Bildobjekt 6">
            <a:extLst>
              <a:ext uri="{FF2B5EF4-FFF2-40B4-BE49-F238E27FC236}">
                <a16:creationId xmlns:a16="http://schemas.microsoft.com/office/drawing/2014/main" id="{89ED7310-3012-04A9-2257-5083DE18A490}"/>
              </a:ext>
            </a:extLst>
          </p:cNvPr>
          <p:cNvPicPr>
            <a:picLocks noChangeAspect="1"/>
          </p:cNvPicPr>
          <p:nvPr/>
        </p:nvPicPr>
        <p:blipFill>
          <a:blip r:embed="rId6"/>
          <a:stretch>
            <a:fillRect/>
          </a:stretch>
        </p:blipFill>
        <p:spPr>
          <a:xfrm>
            <a:off x="6844925" y="185080"/>
            <a:ext cx="5196680" cy="2876150"/>
          </a:xfrm>
          <a:prstGeom prst="rect">
            <a:avLst/>
          </a:prstGeom>
          <a:ln w="76200">
            <a:solidFill>
              <a:schemeClr val="bg1"/>
            </a:solidFill>
          </a:ln>
        </p:spPr>
      </p:pic>
      <p:pic>
        <p:nvPicPr>
          <p:cNvPr id="11" name="Bildobjekt 10">
            <a:extLst>
              <a:ext uri="{FF2B5EF4-FFF2-40B4-BE49-F238E27FC236}">
                <a16:creationId xmlns:a16="http://schemas.microsoft.com/office/drawing/2014/main" id="{0AE2E9D3-76D0-6638-B8DE-172E4F087EF3}"/>
              </a:ext>
            </a:extLst>
          </p:cNvPr>
          <p:cNvPicPr>
            <a:picLocks noChangeAspect="1"/>
          </p:cNvPicPr>
          <p:nvPr/>
        </p:nvPicPr>
        <p:blipFill>
          <a:blip r:embed="rId7"/>
          <a:stretch>
            <a:fillRect/>
          </a:stretch>
        </p:blipFill>
        <p:spPr>
          <a:xfrm>
            <a:off x="6844925" y="3429000"/>
            <a:ext cx="5199463" cy="2927297"/>
          </a:xfrm>
          <a:prstGeom prst="rect">
            <a:avLst/>
          </a:prstGeom>
          <a:ln w="76200">
            <a:solidFill>
              <a:schemeClr val="bg1"/>
            </a:solidFill>
          </a:ln>
        </p:spPr>
      </p:pic>
      <p:sp>
        <p:nvSpPr>
          <p:cNvPr id="185" name="Google Shape;185;p40"/>
          <p:cNvSpPr txBox="1"/>
          <p:nvPr/>
        </p:nvSpPr>
        <p:spPr>
          <a:xfrm>
            <a:off x="4064018" y="2453619"/>
            <a:ext cx="6074836"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sv-SE" sz="7200" b="1" i="0" u="none" strike="noStrike" cap="none" dirty="0">
                <a:ln w="19050">
                  <a:solidFill>
                    <a:srgbClr val="000000"/>
                  </a:solidFill>
                </a:ln>
                <a:solidFill>
                  <a:schemeClr val="accent2"/>
                </a:solidFill>
                <a:latin typeface="Calibri"/>
                <a:ea typeface="Calibri"/>
                <a:cs typeface="Calibri"/>
                <a:sym typeface="Calibri"/>
              </a:rPr>
              <a:t>Åsbro GoIF</a:t>
            </a:r>
            <a:endParaRPr sz="1400" b="0" i="0" u="none" strike="noStrike" cap="none" dirty="0">
              <a:ln w="19050">
                <a:solidFill>
                  <a:srgbClr val="000000"/>
                </a:solidFill>
              </a:ln>
              <a:solidFill>
                <a:schemeClr val="accent2"/>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2" name="Google Shape;192;p41"/>
          <p:cNvSpPr txBox="1"/>
          <p:nvPr/>
        </p:nvSpPr>
        <p:spPr>
          <a:xfrm>
            <a:off x="1780953" y="1907821"/>
            <a:ext cx="9812735" cy="4247276"/>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3000"/>
              <a:buFont typeface="Noto Sans Symbols"/>
              <a:buChar char="▪"/>
            </a:pPr>
            <a:r>
              <a:rPr lang="sv-SE" sz="3000" b="0" i="0" u="none" strike="noStrike" cap="none" dirty="0">
                <a:solidFill>
                  <a:srgbClr val="4D4D4D"/>
                </a:solidFill>
                <a:latin typeface="Calibri"/>
                <a:ea typeface="Calibri"/>
                <a:cs typeface="Calibri"/>
                <a:sym typeface="Calibri"/>
              </a:rPr>
              <a:t>Föreningsstyrelse med representanter från samtliga sektioner samt sektionsobunden ordförande och kassör.</a:t>
            </a:r>
            <a:endParaRPr dirty="0"/>
          </a:p>
          <a:p>
            <a:pPr marL="342900" marR="0" lvl="0" indent="-342900" algn="l" rtl="0">
              <a:lnSpc>
                <a:spcPct val="100000"/>
              </a:lnSpc>
              <a:spcBef>
                <a:spcPts val="0"/>
              </a:spcBef>
              <a:spcAft>
                <a:spcPts val="0"/>
              </a:spcAft>
              <a:buClr>
                <a:srgbClr val="000000"/>
              </a:buClr>
              <a:buSzPts val="3000"/>
              <a:buFont typeface="Noto Sans Symbols"/>
              <a:buChar char="▪"/>
            </a:pPr>
            <a:r>
              <a:rPr lang="sv-SE" sz="3000" b="0" i="0" u="none" strike="noStrike" cap="none" dirty="0">
                <a:solidFill>
                  <a:srgbClr val="4D4D4D"/>
                </a:solidFill>
                <a:latin typeface="Calibri"/>
                <a:ea typeface="Calibri"/>
                <a:cs typeface="Calibri"/>
                <a:sym typeface="Calibri"/>
              </a:rPr>
              <a:t>Sektionsstyrelser </a:t>
            </a:r>
            <a:endParaRPr dirty="0"/>
          </a:p>
          <a:p>
            <a:pPr marL="342900" marR="0" lvl="0" indent="-342900" algn="l" rtl="0">
              <a:lnSpc>
                <a:spcPct val="100000"/>
              </a:lnSpc>
              <a:spcBef>
                <a:spcPts val="0"/>
              </a:spcBef>
              <a:spcAft>
                <a:spcPts val="0"/>
              </a:spcAft>
              <a:buClr>
                <a:srgbClr val="000000"/>
              </a:buClr>
              <a:buSzPts val="3000"/>
              <a:buFont typeface="Noto Sans Symbols"/>
              <a:buChar char="▪"/>
            </a:pPr>
            <a:r>
              <a:rPr lang="sv-SE" sz="3000" b="0" i="0" u="none" strike="noStrike" cap="none" dirty="0">
                <a:solidFill>
                  <a:srgbClr val="4D4D4D"/>
                </a:solidFill>
                <a:latin typeface="Calibri"/>
                <a:ea typeface="Calibri"/>
                <a:cs typeface="Calibri"/>
                <a:sym typeface="Calibri"/>
              </a:rPr>
              <a:t>Fyra sektioner – Innebandy, Gymnastik, Cykel</a:t>
            </a:r>
            <a:r>
              <a:rPr lang="sv-SE" sz="3000" dirty="0">
                <a:solidFill>
                  <a:srgbClr val="4D4D4D"/>
                </a:solidFill>
                <a:latin typeface="Calibri"/>
                <a:ea typeface="Calibri"/>
                <a:cs typeface="Calibri"/>
                <a:sym typeface="Calibri"/>
              </a:rPr>
              <a:t> och</a:t>
            </a:r>
            <a:r>
              <a:rPr lang="sv-SE" sz="3000" b="0" i="0" u="none" strike="noStrike" cap="none" dirty="0">
                <a:solidFill>
                  <a:srgbClr val="4D4D4D"/>
                </a:solidFill>
                <a:latin typeface="Calibri"/>
                <a:ea typeface="Calibri"/>
                <a:cs typeface="Calibri"/>
                <a:sym typeface="Calibri"/>
              </a:rPr>
              <a:t> Friidrott.</a:t>
            </a:r>
            <a:endParaRPr lang="sv-SE" dirty="0"/>
          </a:p>
          <a:p>
            <a:pPr marL="342900" marR="0" lvl="0" indent="-342900" algn="l" rtl="0">
              <a:lnSpc>
                <a:spcPct val="100000"/>
              </a:lnSpc>
              <a:spcBef>
                <a:spcPts val="0"/>
              </a:spcBef>
              <a:spcAft>
                <a:spcPts val="0"/>
              </a:spcAft>
              <a:buClr>
                <a:srgbClr val="000000"/>
              </a:buClr>
              <a:buSzPts val="3000"/>
              <a:buFont typeface="Noto Sans Symbols"/>
              <a:buChar char="▪"/>
            </a:pPr>
            <a:r>
              <a:rPr lang="sv-SE" sz="3000" b="0" i="0" u="none" strike="noStrike" cap="none" dirty="0">
                <a:solidFill>
                  <a:srgbClr val="4D4D4D"/>
                </a:solidFill>
                <a:latin typeface="Calibri"/>
                <a:ea typeface="Calibri"/>
                <a:cs typeface="Calibri"/>
                <a:sym typeface="Calibri"/>
              </a:rPr>
              <a:t>Ca 30 ledare</a:t>
            </a:r>
            <a:endParaRPr lang="sv-SE" dirty="0"/>
          </a:p>
          <a:p>
            <a:pPr marL="342900" marR="0" lvl="0" indent="-342900" algn="l" rtl="0">
              <a:lnSpc>
                <a:spcPct val="100000"/>
              </a:lnSpc>
              <a:spcBef>
                <a:spcPts val="0"/>
              </a:spcBef>
              <a:spcAft>
                <a:spcPts val="0"/>
              </a:spcAft>
              <a:buClr>
                <a:srgbClr val="000000"/>
              </a:buClr>
              <a:buSzPts val="3000"/>
              <a:buFont typeface="Noto Sans Symbols"/>
              <a:buChar char="▪"/>
            </a:pPr>
            <a:r>
              <a:rPr lang="sv-SE" sz="3000" b="0" i="0" u="none" strike="noStrike" cap="none" dirty="0">
                <a:solidFill>
                  <a:srgbClr val="4D4D4D"/>
                </a:solidFill>
                <a:latin typeface="Calibri"/>
                <a:ea typeface="Calibri"/>
                <a:cs typeface="Calibri"/>
                <a:sym typeface="Calibri"/>
              </a:rPr>
              <a:t>Ca 300 medlemmar </a:t>
            </a:r>
            <a:endParaRPr dirty="0"/>
          </a:p>
          <a:p>
            <a:pPr marL="342900" marR="0" lvl="0" indent="-342900" algn="l" rtl="0">
              <a:lnSpc>
                <a:spcPct val="100000"/>
              </a:lnSpc>
              <a:spcBef>
                <a:spcPts val="0"/>
              </a:spcBef>
              <a:spcAft>
                <a:spcPts val="0"/>
              </a:spcAft>
              <a:buClr>
                <a:srgbClr val="000000"/>
              </a:buClr>
              <a:buSzPts val="3000"/>
              <a:buFont typeface="Noto Sans Symbols"/>
              <a:buChar char="▪"/>
            </a:pPr>
            <a:r>
              <a:rPr lang="sv-SE" sz="3000" b="0" i="0" u="none" strike="noStrike" cap="none" dirty="0">
                <a:solidFill>
                  <a:srgbClr val="4D4D4D"/>
                </a:solidFill>
                <a:latin typeface="Calibri"/>
                <a:ea typeface="Calibri"/>
                <a:cs typeface="Calibri"/>
                <a:sym typeface="Calibri"/>
              </a:rPr>
              <a:t>Kansli (Åsbro Hallen)</a:t>
            </a:r>
          </a:p>
          <a:p>
            <a:pPr marL="342900" marR="0" lvl="0" indent="-342900" algn="l" rtl="0">
              <a:lnSpc>
                <a:spcPct val="100000"/>
              </a:lnSpc>
              <a:spcBef>
                <a:spcPts val="0"/>
              </a:spcBef>
              <a:spcAft>
                <a:spcPts val="0"/>
              </a:spcAft>
              <a:buClr>
                <a:srgbClr val="000000"/>
              </a:buClr>
              <a:buSzPts val="3000"/>
              <a:buFont typeface="Noto Sans Symbols"/>
              <a:buChar char="▪"/>
            </a:pPr>
            <a:r>
              <a:rPr lang="sv-SE" sz="3000" dirty="0">
                <a:solidFill>
                  <a:srgbClr val="4D4D4D"/>
                </a:solidFill>
                <a:latin typeface="Calibri"/>
                <a:ea typeface="Calibri"/>
                <a:cs typeface="Calibri"/>
                <a:sym typeface="Calibri"/>
              </a:rPr>
              <a:t>Föreningslokal (Åsbro Hallen)</a:t>
            </a:r>
            <a:endParaRPr dirty="0"/>
          </a:p>
          <a:p>
            <a:pPr marL="342900" marR="0" lvl="0" indent="-342900" algn="l" rtl="0">
              <a:lnSpc>
                <a:spcPct val="100000"/>
              </a:lnSpc>
              <a:spcBef>
                <a:spcPts val="0"/>
              </a:spcBef>
              <a:spcAft>
                <a:spcPts val="0"/>
              </a:spcAft>
              <a:buClr>
                <a:srgbClr val="000000"/>
              </a:buClr>
              <a:buSzPts val="3000"/>
              <a:buFont typeface="Noto Sans Symbols"/>
              <a:buChar char="▪"/>
            </a:pPr>
            <a:r>
              <a:rPr lang="sv-SE" sz="3000" b="1" i="0" u="none" strike="noStrike" cap="none" dirty="0">
                <a:solidFill>
                  <a:srgbClr val="4D4D4D"/>
                </a:solidFill>
                <a:latin typeface="Calibri"/>
                <a:ea typeface="Calibri"/>
                <a:cs typeface="Calibri"/>
                <a:sym typeface="Calibri"/>
              </a:rPr>
              <a:t>Föräldrar</a:t>
            </a:r>
            <a:endParaRPr dirty="0"/>
          </a:p>
        </p:txBody>
      </p:sp>
      <p:sp>
        <p:nvSpPr>
          <p:cNvPr id="193" name="Google Shape;193;p41"/>
          <p:cNvSpPr txBox="1"/>
          <p:nvPr/>
        </p:nvSpPr>
        <p:spPr>
          <a:xfrm>
            <a:off x="1780953" y="906021"/>
            <a:ext cx="7698353"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4000" b="1" i="0" u="none" strike="noStrike" dirty="0">
                <a:ln w="9525">
                  <a:solidFill>
                    <a:schemeClr val="tx1"/>
                  </a:solidFill>
                  <a:prstDash val="solid"/>
                </a:ln>
                <a:solidFill>
                  <a:srgbClr val="66FF33"/>
                </a:solidFill>
                <a:effectLst>
                  <a:outerShdw blurRad="12700" dist="38100" dir="2700000" algn="tl" rotWithShape="0">
                    <a:schemeClr val="bg1">
                      <a:lumMod val="50000"/>
                    </a:schemeClr>
                  </a:outerShdw>
                </a:effectLst>
                <a:latin typeface="Arial"/>
                <a:ea typeface="Arial"/>
                <a:cs typeface="Arial"/>
                <a:sym typeface="Arial"/>
              </a:rPr>
              <a:t>Åsbro </a:t>
            </a:r>
            <a:r>
              <a:rPr lang="sv-SE" sz="4000" b="1" i="0" u="none" strike="noStrike" dirty="0" err="1">
                <a:ln w="9525">
                  <a:solidFill>
                    <a:schemeClr val="tx1"/>
                  </a:solidFill>
                  <a:prstDash val="solid"/>
                </a:ln>
                <a:solidFill>
                  <a:srgbClr val="66FF33"/>
                </a:solidFill>
                <a:effectLst>
                  <a:outerShdw blurRad="12700" dist="38100" dir="2700000" algn="tl" rotWithShape="0">
                    <a:schemeClr val="bg1">
                      <a:lumMod val="50000"/>
                    </a:schemeClr>
                  </a:outerShdw>
                </a:effectLst>
                <a:latin typeface="Arial"/>
                <a:ea typeface="Arial"/>
                <a:cs typeface="Arial"/>
                <a:sym typeface="Arial"/>
              </a:rPr>
              <a:t>GoIF:S</a:t>
            </a:r>
            <a:r>
              <a:rPr lang="sv-SE" sz="4000" b="1" i="0" u="none" strike="noStrike" dirty="0">
                <a:ln w="9525">
                  <a:solidFill>
                    <a:schemeClr val="tx1"/>
                  </a:solidFill>
                  <a:prstDash val="solid"/>
                </a:ln>
                <a:solidFill>
                  <a:srgbClr val="66FF33"/>
                </a:solidFill>
                <a:effectLst>
                  <a:outerShdw blurRad="12700" dist="38100" dir="2700000" algn="tl" rotWithShape="0">
                    <a:schemeClr val="bg1">
                      <a:lumMod val="50000"/>
                    </a:schemeClr>
                  </a:outerShdw>
                </a:effectLst>
                <a:latin typeface="Arial"/>
                <a:ea typeface="Arial"/>
                <a:cs typeface="Arial"/>
                <a:sym typeface="Arial"/>
              </a:rPr>
              <a:t> ORGANISATION</a:t>
            </a:r>
            <a:endParaRPr b="1" dirty="0">
              <a:ln w="9525">
                <a:solidFill>
                  <a:schemeClr val="tx1"/>
                </a:solidFill>
                <a:prstDash val="solid"/>
              </a:ln>
              <a:solidFill>
                <a:srgbClr val="66FF33"/>
              </a:solidFill>
              <a:effectLst>
                <a:outerShdw blurRad="12700" dist="38100" dir="2700000" algn="tl" rotWithShape="0">
                  <a:schemeClr val="bg1">
                    <a:lumMod val="50000"/>
                  </a:schemeClr>
                </a:outerShdw>
              </a:effectLst>
            </a:endParaRPr>
          </a:p>
        </p:txBody>
      </p:sp>
      <p:sp>
        <p:nvSpPr>
          <p:cNvPr id="194" name="Google Shape;194;p41"/>
          <p:cNvSpPr/>
          <p:nvPr/>
        </p:nvSpPr>
        <p:spPr>
          <a:xfrm>
            <a:off x="10814755" y="0"/>
            <a:ext cx="778934" cy="1467484"/>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 name="Bildobjekt 1">
            <a:extLst>
              <a:ext uri="{FF2B5EF4-FFF2-40B4-BE49-F238E27FC236}">
                <a16:creationId xmlns:a16="http://schemas.microsoft.com/office/drawing/2014/main" id="{A5001818-7910-35B1-829C-A3C77C2224A9}"/>
              </a:ext>
            </a:extLst>
          </p:cNvPr>
          <p:cNvPicPr/>
          <p:nvPr/>
        </p:nvPicPr>
        <p:blipFill>
          <a:blip r:embed="rId3"/>
          <a:srcRect/>
          <a:stretch/>
        </p:blipFill>
        <p:spPr>
          <a:xfrm>
            <a:off x="354507" y="162356"/>
            <a:ext cx="1012740" cy="101274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42"/>
          <p:cNvSpPr/>
          <p:nvPr/>
        </p:nvSpPr>
        <p:spPr>
          <a:xfrm>
            <a:off x="10814755" y="0"/>
            <a:ext cx="778934" cy="1467484"/>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 name="Bildobjekt 1">
            <a:extLst>
              <a:ext uri="{FF2B5EF4-FFF2-40B4-BE49-F238E27FC236}">
                <a16:creationId xmlns:a16="http://schemas.microsoft.com/office/drawing/2014/main" id="{3362C517-1237-039B-5162-EA7973B47226}"/>
              </a:ext>
            </a:extLst>
          </p:cNvPr>
          <p:cNvPicPr/>
          <p:nvPr/>
        </p:nvPicPr>
        <p:blipFill>
          <a:blip r:embed="rId3"/>
          <a:srcRect/>
          <a:stretch/>
        </p:blipFill>
        <p:spPr>
          <a:xfrm>
            <a:off x="354507" y="162356"/>
            <a:ext cx="1012740" cy="1012740"/>
          </a:xfrm>
          <a:prstGeom prst="rect">
            <a:avLst/>
          </a:prstGeom>
        </p:spPr>
      </p:pic>
      <p:pic>
        <p:nvPicPr>
          <p:cNvPr id="6" name="Bildobjekt 5">
            <a:extLst>
              <a:ext uri="{FF2B5EF4-FFF2-40B4-BE49-F238E27FC236}">
                <a16:creationId xmlns:a16="http://schemas.microsoft.com/office/drawing/2014/main" id="{E7215B87-D19E-506D-2144-138C5BE17381}"/>
              </a:ext>
            </a:extLst>
          </p:cNvPr>
          <p:cNvPicPr>
            <a:picLocks noChangeAspect="1"/>
          </p:cNvPicPr>
          <p:nvPr/>
        </p:nvPicPr>
        <p:blipFill>
          <a:blip r:embed="rId4"/>
          <a:stretch>
            <a:fillRect/>
          </a:stretch>
        </p:blipFill>
        <p:spPr>
          <a:xfrm>
            <a:off x="1104900" y="1467484"/>
            <a:ext cx="9550400" cy="533595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9" name="Google Shape;209;p43"/>
          <p:cNvSpPr/>
          <p:nvPr/>
        </p:nvSpPr>
        <p:spPr>
          <a:xfrm>
            <a:off x="347240" y="4007280"/>
            <a:ext cx="12192000" cy="0"/>
          </a:xfrm>
          <a:prstGeom prst="rect">
            <a:avLst/>
          </a:prstGeom>
          <a:solidFill>
            <a:srgbClr val="000000"/>
          </a:solid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0" name="Google Shape;210;p43"/>
          <p:cNvSpPr/>
          <p:nvPr/>
        </p:nvSpPr>
        <p:spPr>
          <a:xfrm>
            <a:off x="10814755" y="0"/>
            <a:ext cx="778934" cy="1467484"/>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 name="Bildobjekt 1">
            <a:extLst>
              <a:ext uri="{FF2B5EF4-FFF2-40B4-BE49-F238E27FC236}">
                <a16:creationId xmlns:a16="http://schemas.microsoft.com/office/drawing/2014/main" id="{61B610F1-FA78-4029-A299-F553D998E0F3}"/>
              </a:ext>
            </a:extLst>
          </p:cNvPr>
          <p:cNvPicPr/>
          <p:nvPr/>
        </p:nvPicPr>
        <p:blipFill>
          <a:blip r:embed="rId3"/>
          <a:srcRect/>
          <a:stretch/>
        </p:blipFill>
        <p:spPr>
          <a:xfrm>
            <a:off x="354507" y="162356"/>
            <a:ext cx="1012740" cy="1012740"/>
          </a:xfrm>
          <a:prstGeom prst="rect">
            <a:avLst/>
          </a:prstGeom>
        </p:spPr>
      </p:pic>
      <p:pic>
        <p:nvPicPr>
          <p:cNvPr id="4" name="Bildobjekt 3">
            <a:extLst>
              <a:ext uri="{FF2B5EF4-FFF2-40B4-BE49-F238E27FC236}">
                <a16:creationId xmlns:a16="http://schemas.microsoft.com/office/drawing/2014/main" id="{D9F04AA2-B15C-609C-977A-BAEBD2E24ADA}"/>
              </a:ext>
            </a:extLst>
          </p:cNvPr>
          <p:cNvPicPr>
            <a:picLocks noChangeAspect="1"/>
          </p:cNvPicPr>
          <p:nvPr/>
        </p:nvPicPr>
        <p:blipFill>
          <a:blip r:embed="rId4"/>
          <a:stretch>
            <a:fillRect/>
          </a:stretch>
        </p:blipFill>
        <p:spPr>
          <a:xfrm>
            <a:off x="1365357" y="1467484"/>
            <a:ext cx="9281174" cy="521318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50C2D84F-B89B-021D-0471-C79EAD18C733}"/>
              </a:ext>
            </a:extLst>
          </p:cNvPr>
          <p:cNvPicPr>
            <a:picLocks noGrp="1" noRot="1" noChangeAspect="1" noMove="1" noResize="1" noEditPoints="1" noAdjustHandles="1" noChangeArrowheads="1" noChangeShapeType="1" noCrop="1"/>
          </p:cNvPicPr>
          <p:nvPr/>
        </p:nvPicPr>
        <p:blipFill>
          <a:blip r:embed="rId3"/>
          <a:srcRect/>
          <a:stretch/>
        </p:blipFill>
        <p:spPr>
          <a:xfrm>
            <a:off x="10786980" y="218716"/>
            <a:ext cx="1012740" cy="1012740"/>
          </a:xfrm>
          <a:prstGeom prst="rect">
            <a:avLst/>
          </a:prstGeom>
        </p:spPr>
      </p:pic>
      <p:pic>
        <p:nvPicPr>
          <p:cNvPr id="26" name="Bild 25" descr="Skål kontur">
            <a:extLst>
              <a:ext uri="{FF2B5EF4-FFF2-40B4-BE49-F238E27FC236}">
                <a16:creationId xmlns:a16="http://schemas.microsoft.com/office/drawing/2014/main" id="{8D7D62AE-49CC-F252-9557-383A8AFA38C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720775" y="5384988"/>
            <a:ext cx="1145149" cy="1145149"/>
          </a:xfrm>
          <a:prstGeom prst="rect">
            <a:avLst/>
          </a:prstGeom>
        </p:spPr>
      </p:pic>
      <p:sp>
        <p:nvSpPr>
          <p:cNvPr id="42" name="textruta 41">
            <a:extLst>
              <a:ext uri="{FF2B5EF4-FFF2-40B4-BE49-F238E27FC236}">
                <a16:creationId xmlns:a16="http://schemas.microsoft.com/office/drawing/2014/main" id="{96E3EB7D-05B7-C62D-6C2C-19CF47B045C7}"/>
              </a:ext>
            </a:extLst>
          </p:cNvPr>
          <p:cNvSpPr txBox="1"/>
          <p:nvPr/>
        </p:nvSpPr>
        <p:spPr>
          <a:xfrm>
            <a:off x="1101680" y="285917"/>
            <a:ext cx="8796081" cy="1815882"/>
          </a:xfrm>
          <a:prstGeom prst="rect">
            <a:avLst/>
          </a:prstGeom>
          <a:noFill/>
        </p:spPr>
        <p:txBody>
          <a:bodyPr wrap="square" rtlCol="0">
            <a:spAutoFit/>
          </a:bodyPr>
          <a:lstStyle/>
          <a:p>
            <a:pPr algn="ctr"/>
            <a:r>
              <a:rPr lang="sv-SE" sz="4000" dirty="0">
                <a:solidFill>
                  <a:schemeClr val="tx1">
                    <a:lumMod val="75000"/>
                    <a:lumOff val="25000"/>
                  </a:schemeClr>
                </a:solidFill>
                <a:latin typeface="Arial Nova Light" panose="020B0304020202020204" pitchFamily="34" charset="0"/>
                <a:cs typeface="Arial" panose="020B0604020202020204" pitchFamily="34" charset="0"/>
              </a:rPr>
              <a:t>HUR AGERAR VI SOM FÖRÄLDRAR</a:t>
            </a:r>
          </a:p>
          <a:p>
            <a:pPr algn="ctr"/>
            <a:r>
              <a:rPr lang="sv-SE" sz="1600" dirty="0">
                <a:latin typeface="Arial" panose="020B0604020202020204" pitchFamily="34" charset="0"/>
                <a:cs typeface="Arial" panose="020B0604020202020204" pitchFamily="34" charset="0"/>
              </a:rPr>
              <a:t>mot aktiva, domare, ledare, publik med mera</a:t>
            </a:r>
            <a:endParaRPr lang="sv-SE" sz="4000" dirty="0">
              <a:solidFill>
                <a:schemeClr val="tx1">
                  <a:lumMod val="75000"/>
                  <a:lumOff val="25000"/>
                </a:schemeClr>
              </a:solidFill>
              <a:latin typeface="Arial Nova Light" panose="020B0304020202020204" pitchFamily="34" charset="0"/>
              <a:cs typeface="Arial" panose="020B0604020202020204" pitchFamily="34" charset="0"/>
            </a:endParaRPr>
          </a:p>
          <a:p>
            <a:pPr algn="ctr"/>
            <a:r>
              <a:rPr lang="sv-SE" sz="2800" b="1" dirty="0">
                <a:ln w="9525">
                  <a:solidFill>
                    <a:schemeClr val="tx1"/>
                  </a:solidFill>
                  <a:prstDash val="solid"/>
                </a:ln>
                <a:solidFill>
                  <a:srgbClr val="66FF33"/>
                </a:solidFill>
                <a:effectLst>
                  <a:outerShdw blurRad="12700" dist="38100" dir="2700000" algn="tl" rotWithShape="0">
                    <a:schemeClr val="bg1">
                      <a:lumMod val="50000"/>
                    </a:schemeClr>
                  </a:outerShdw>
                </a:effectLst>
                <a:latin typeface="Arial Nova Light" panose="020B0304020202020204" pitchFamily="34" charset="0"/>
                <a:cs typeface="Arial" panose="020B0604020202020204" pitchFamily="34" charset="0"/>
              </a:rPr>
              <a:t>Vid träning och match</a:t>
            </a:r>
          </a:p>
          <a:p>
            <a:pPr algn="ctr"/>
            <a:endParaRPr lang="sv-SE" sz="2800" dirty="0">
              <a:solidFill>
                <a:srgbClr val="C00000"/>
              </a:solidFill>
              <a:latin typeface="Arial Nova Light" panose="020B0304020202020204" pitchFamily="34" charset="0"/>
              <a:cs typeface="Arial" panose="020B0604020202020204" pitchFamily="34" charset="0"/>
            </a:endParaRPr>
          </a:p>
        </p:txBody>
      </p:sp>
      <p:sp>
        <p:nvSpPr>
          <p:cNvPr id="2" name="textruta 1">
            <a:extLst>
              <a:ext uri="{FF2B5EF4-FFF2-40B4-BE49-F238E27FC236}">
                <a16:creationId xmlns:a16="http://schemas.microsoft.com/office/drawing/2014/main" id="{10949C7E-D445-900B-78EF-CC658991E6AD}"/>
              </a:ext>
            </a:extLst>
          </p:cNvPr>
          <p:cNvSpPr txBox="1"/>
          <p:nvPr/>
        </p:nvSpPr>
        <p:spPr>
          <a:xfrm>
            <a:off x="1" y="6530137"/>
            <a:ext cx="12307330" cy="276999"/>
          </a:xfrm>
          <a:prstGeom prst="rect">
            <a:avLst/>
          </a:prstGeom>
          <a:noFill/>
        </p:spPr>
        <p:txBody>
          <a:bodyPr wrap="square">
            <a:spAutoFit/>
          </a:bodyPr>
          <a:lstStyle/>
          <a:p>
            <a:pPr algn="ctr"/>
            <a:r>
              <a:rPr lang="sv-SE" sz="1200" cap="all" spc="1300" dirty="0">
                <a:latin typeface="Arial Narrow" panose="020B0606020202030204" pitchFamily="34" charset="0"/>
                <a:ea typeface="+mj-ea"/>
                <a:cs typeface="+mj-cs"/>
              </a:rPr>
              <a:t>vår uppförandekod-</a:t>
            </a:r>
            <a:r>
              <a:rPr lang="sv-SE" sz="1200" b="1" cap="all" spc="1300" dirty="0">
                <a:latin typeface="Arial Narrow" panose="020B0606020202030204" pitchFamily="34" charset="0"/>
                <a:ea typeface="+mj-ea"/>
                <a:cs typeface="+mj-cs"/>
              </a:rPr>
              <a:t>alltid</a:t>
            </a:r>
            <a:r>
              <a:rPr lang="sv-SE" sz="1200" cap="all" spc="1300" dirty="0">
                <a:latin typeface="Arial Narrow" panose="020B0606020202030204" pitchFamily="34" charset="0"/>
                <a:ea typeface="+mj-ea"/>
                <a:cs typeface="+mj-cs"/>
              </a:rPr>
              <a:t> </a:t>
            </a:r>
            <a:r>
              <a:rPr lang="sv-SE" sz="1200" b="1" cap="all" spc="1300" dirty="0">
                <a:latin typeface="Arial Narrow" panose="020B0606020202030204" pitchFamily="34" charset="0"/>
                <a:ea typeface="+mj-ea"/>
                <a:cs typeface="+mj-cs"/>
              </a:rPr>
              <a:t>ett föredöme </a:t>
            </a:r>
          </a:p>
        </p:txBody>
      </p:sp>
      <p:pic>
        <p:nvPicPr>
          <p:cNvPr id="3" name="Bild 9" descr="Chatt">
            <a:extLst>
              <a:ext uri="{FF2B5EF4-FFF2-40B4-BE49-F238E27FC236}">
                <a16:creationId xmlns:a16="http://schemas.microsoft.com/office/drawing/2014/main" id="{297C7357-A274-DD34-244F-DE7728D11B05}"/>
              </a:ext>
            </a:extLst>
          </p:cNvPr>
          <p:cNvPicPr>
            <a:picLocks noChangeAspect="1"/>
          </p:cNvPicPr>
          <p:nvPr/>
        </p:nvPicPr>
        <p:blipFill>
          <a:blip r:embed="rId6">
            <a:extLst>
              <a:ext uri="{96DAC541-7B7A-43D3-8B79-37D633B846F1}">
                <asvg:svgBlip xmlns:asvg="http://schemas.microsoft.com/office/drawing/2016/SVG/main" r:embed="rId7"/>
              </a:ext>
            </a:extLst>
          </a:blip>
          <a:srcRect l="5444" t="18256" r="4331" b="18256"/>
          <a:stretch>
            <a:fillRect/>
          </a:stretch>
        </p:blipFill>
        <p:spPr>
          <a:xfrm>
            <a:off x="8759220" y="2263497"/>
            <a:ext cx="2277081" cy="1602394"/>
          </a:xfrm>
          <a:prstGeom prst="rect">
            <a:avLst/>
          </a:prstGeom>
          <a:noFill/>
          <a:ln cap="flat">
            <a:noFill/>
          </a:ln>
        </p:spPr>
      </p:pic>
      <p:sp>
        <p:nvSpPr>
          <p:cNvPr id="4" name="Rektangel: rundade hörn 3">
            <a:extLst>
              <a:ext uri="{FF2B5EF4-FFF2-40B4-BE49-F238E27FC236}">
                <a16:creationId xmlns:a16="http://schemas.microsoft.com/office/drawing/2014/main" id="{4210381B-CDC5-3C5C-ECAE-B6BB28D0052D}"/>
              </a:ext>
            </a:extLst>
          </p:cNvPr>
          <p:cNvSpPr/>
          <p:nvPr/>
        </p:nvSpPr>
        <p:spPr>
          <a:xfrm>
            <a:off x="4863022" y="2861113"/>
            <a:ext cx="3224800" cy="1131176"/>
          </a:xfrm>
          <a:prstGeom prst="roundRect">
            <a:avLst/>
          </a:prstGeom>
          <a:solidFill>
            <a:schemeClr val="bg1"/>
          </a:solidFill>
          <a:ln>
            <a:solidFill>
              <a:srgbClr val="66FF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tx1"/>
              </a:solidFill>
            </a:endParaRPr>
          </a:p>
        </p:txBody>
      </p:sp>
      <p:sp>
        <p:nvSpPr>
          <p:cNvPr id="5" name="Rektangel: rundade hörn 4">
            <a:extLst>
              <a:ext uri="{FF2B5EF4-FFF2-40B4-BE49-F238E27FC236}">
                <a16:creationId xmlns:a16="http://schemas.microsoft.com/office/drawing/2014/main" id="{95DEF031-0FF2-938E-25A2-6C534409C30F}"/>
              </a:ext>
            </a:extLst>
          </p:cNvPr>
          <p:cNvSpPr/>
          <p:nvPr/>
        </p:nvSpPr>
        <p:spPr>
          <a:xfrm>
            <a:off x="1581728" y="4027590"/>
            <a:ext cx="3224800" cy="1131176"/>
          </a:xfrm>
          <a:prstGeom prst="roundRect">
            <a:avLst/>
          </a:prstGeom>
          <a:solidFill>
            <a:schemeClr val="bg1"/>
          </a:solidFill>
          <a:ln>
            <a:solidFill>
              <a:srgbClr val="66FF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tx1"/>
              </a:solidFill>
            </a:endParaRPr>
          </a:p>
        </p:txBody>
      </p:sp>
      <p:sp>
        <p:nvSpPr>
          <p:cNvPr id="6" name="Rektangel: rundade hörn 5">
            <a:extLst>
              <a:ext uri="{FF2B5EF4-FFF2-40B4-BE49-F238E27FC236}">
                <a16:creationId xmlns:a16="http://schemas.microsoft.com/office/drawing/2014/main" id="{E9AE5A29-DBBC-F508-5FE9-B9E910AAE956}"/>
              </a:ext>
            </a:extLst>
          </p:cNvPr>
          <p:cNvSpPr/>
          <p:nvPr/>
        </p:nvSpPr>
        <p:spPr>
          <a:xfrm>
            <a:off x="6559247" y="4566914"/>
            <a:ext cx="3224800" cy="1131176"/>
          </a:xfrm>
          <a:prstGeom prst="roundRect">
            <a:avLst/>
          </a:prstGeom>
          <a:solidFill>
            <a:schemeClr val="bg1"/>
          </a:solidFill>
          <a:ln>
            <a:solidFill>
              <a:srgbClr val="66FF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tx1"/>
              </a:solidFill>
            </a:endParaRPr>
          </a:p>
        </p:txBody>
      </p:sp>
    </p:spTree>
    <p:extLst>
      <p:ext uri="{BB962C8B-B14F-4D97-AF65-F5344CB8AC3E}">
        <p14:creationId xmlns:p14="http://schemas.microsoft.com/office/powerpoint/2010/main" val="8601435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50C2D84F-B89B-021D-0471-C79EAD18C733}"/>
              </a:ext>
            </a:extLst>
          </p:cNvPr>
          <p:cNvPicPr>
            <a:picLocks noChangeAspect="1"/>
          </p:cNvPicPr>
          <p:nvPr/>
        </p:nvPicPr>
        <p:blipFill>
          <a:blip r:embed="rId3"/>
          <a:srcRect/>
          <a:stretch/>
        </p:blipFill>
        <p:spPr>
          <a:xfrm>
            <a:off x="10786980" y="218716"/>
            <a:ext cx="1012740" cy="1012740"/>
          </a:xfrm>
          <a:prstGeom prst="rect">
            <a:avLst/>
          </a:prstGeom>
        </p:spPr>
      </p:pic>
      <p:sp>
        <p:nvSpPr>
          <p:cNvPr id="5" name="textruta 4">
            <a:extLst>
              <a:ext uri="{FF2B5EF4-FFF2-40B4-BE49-F238E27FC236}">
                <a16:creationId xmlns:a16="http://schemas.microsoft.com/office/drawing/2014/main" id="{5940C3B1-752F-2B9C-950D-BFA20E7673C2}"/>
              </a:ext>
            </a:extLst>
          </p:cNvPr>
          <p:cNvSpPr txBox="1"/>
          <p:nvPr/>
        </p:nvSpPr>
        <p:spPr>
          <a:xfrm>
            <a:off x="898953" y="1112069"/>
            <a:ext cx="10394093" cy="5262979"/>
          </a:xfrm>
          <a:prstGeom prst="rect">
            <a:avLst/>
          </a:prstGeom>
          <a:noFill/>
        </p:spPr>
        <p:txBody>
          <a:bodyPr wrap="square">
            <a:spAutoFit/>
          </a:bodyPr>
          <a:lstStyle/>
          <a:p>
            <a:pPr algn="l"/>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Vägledning: </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Vi erbjuder aktiviteter där alla barn och ungdomar får delta i träning och tävling på samma villkor och omfattning oavsett förmåga och ambitionsnivå. Vi uppmuntrar till att hålla på med flera olika idrotter. </a:t>
            </a:r>
          </a:p>
          <a:p>
            <a:pPr algn="l"/>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a:t>
            </a:r>
            <a:endPar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l"/>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Riktlinjer för barn och ungdomar (upp till 15 år) </a:t>
            </a:r>
            <a:r>
              <a:rPr lang="sv-SE" sz="1400" b="0" i="1"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men kan också vara en vägledning högre upp i åldrarna.</a:t>
            </a:r>
            <a:endPar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l"/>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Vi vill ge alla samma möjlighet att trivas, utvecklas och få en trygg plats i laget/gruppen.</a:t>
            </a:r>
          </a:p>
          <a:p>
            <a:pPr algn="l"/>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Under hela ungdomstiden värderar vi utveckling före resultat eller vinst.</a:t>
            </a:r>
            <a:b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endPar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l"/>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Vi har en </a:t>
            </a:r>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ambitionsnivå</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som är rimlig för barns och föräldrars tid, kapacitet och ekonomi (inkl. försäljning). Det betyder att vi normalt deltar i 1-2 lokala cuper, samt 1 cup/tävling med längre resor och övernattning per år (i första hand i mellan Sverige </a:t>
            </a:r>
            <a:r>
              <a:rPr lang="sv-SE" sz="1400" b="0" i="0" dirty="0" err="1">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pga</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en hållbar miljö).</a:t>
            </a:r>
            <a:b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endPar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l"/>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Vi håller ihop </a:t>
            </a:r>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sociala grupper</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vilket normalt betyder skolans årskurser. Barn och ungdomar kan prova på träning och tävling över åldersgrupper, men har kvar sin grundtillhörighet. När lag samarbetar över åldersgrupper så erbjuds alla samma möjlighet att delta i andra lag. När laget har flera lag i seriespel så är det viktigt att variera de grupper som utgör de olika lagen, för att hela laget hålla ihop.</a:t>
            </a:r>
            <a:b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endPar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l"/>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Alla som deltar</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i träning kallas till match/tävling/cup och får lika mycket speltid oavsett </a:t>
            </a:r>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killar/tjejer, </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träningsmängd och utvecklingsnivå (toppar inte lag). Vi är uppmärksamma på att ge tjejer och killar samma villkor och likvärdigt bemötande.</a:t>
            </a:r>
            <a:b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endPar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l"/>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Barn och ungdomar utvecklas genom att få </a:t>
            </a:r>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testa olika positioner</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och olika uppgifter i laget vid träning och tävling.  </a:t>
            </a:r>
            <a:b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endPar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l"/>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Alla ledare i </a:t>
            </a:r>
            <a:r>
              <a:rPr lang="sv-SE" dirty="0">
                <a:solidFill>
                  <a:srgbClr val="333333"/>
                </a:solidFill>
                <a:highlight>
                  <a:srgbClr val="FFFFFF"/>
                </a:highlight>
                <a:latin typeface="Calibri" panose="020F0502020204030204" pitchFamily="34" charset="0"/>
                <a:ea typeface="Calibri" panose="020F0502020204030204" pitchFamily="34" charset="0"/>
                <a:cs typeface="Calibri" panose="020F0502020204030204" pitchFamily="34" charset="0"/>
              </a:rPr>
              <a:t>Åsbro GoIF</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har ansvar för att skapa förutsättningar för  </a:t>
            </a:r>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dubbelidrottande</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både inom respektive säsong, men också mellan olika idrotter.</a:t>
            </a:r>
            <a:b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endPar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l"/>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Vi ska vara försiktiga med att barn och ungdomar totalt får </a:t>
            </a:r>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för stor mängd </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organiserad träning och tävling.</a:t>
            </a:r>
            <a:b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endPar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p:txBody>
      </p:sp>
      <p:pic>
        <p:nvPicPr>
          <p:cNvPr id="7" name="Bildobjekt 6">
            <a:extLst>
              <a:ext uri="{FF2B5EF4-FFF2-40B4-BE49-F238E27FC236}">
                <a16:creationId xmlns:a16="http://schemas.microsoft.com/office/drawing/2014/main" id="{D8A176EC-7233-30DD-7468-267619506F3E}"/>
              </a:ext>
            </a:extLst>
          </p:cNvPr>
          <p:cNvPicPr>
            <a:picLocks noChangeAspect="1"/>
          </p:cNvPicPr>
          <p:nvPr/>
        </p:nvPicPr>
        <p:blipFill>
          <a:blip r:embed="rId4"/>
          <a:stretch>
            <a:fillRect/>
          </a:stretch>
        </p:blipFill>
        <p:spPr>
          <a:xfrm>
            <a:off x="9824266" y="5393725"/>
            <a:ext cx="2177294" cy="1365421"/>
          </a:xfrm>
          <a:prstGeom prst="rect">
            <a:avLst/>
          </a:prstGeom>
          <a:solidFill>
            <a:schemeClr val="accent1">
              <a:lumMod val="75000"/>
            </a:schemeClr>
          </a:solidFill>
        </p:spPr>
      </p:pic>
    </p:spTree>
    <p:extLst>
      <p:ext uri="{BB962C8B-B14F-4D97-AF65-F5344CB8AC3E}">
        <p14:creationId xmlns:p14="http://schemas.microsoft.com/office/powerpoint/2010/main" val="26890296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6" name="Google Shape;236;p46"/>
          <p:cNvSpPr/>
          <p:nvPr/>
        </p:nvSpPr>
        <p:spPr>
          <a:xfrm>
            <a:off x="10814755" y="0"/>
            <a:ext cx="778934" cy="1467484"/>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37" name="Google Shape;237;p46"/>
          <p:cNvPicPr preferRelativeResize="0"/>
          <p:nvPr/>
        </p:nvPicPr>
        <p:blipFill rotWithShape="1">
          <a:blip r:embed="rId3">
            <a:alphaModFix/>
          </a:blip>
          <a:srcRect/>
          <a:stretch/>
        </p:blipFill>
        <p:spPr>
          <a:xfrm>
            <a:off x="1562519" y="2094306"/>
            <a:ext cx="5311133" cy="4036461"/>
          </a:xfrm>
          <a:prstGeom prst="rect">
            <a:avLst/>
          </a:prstGeom>
          <a:noFill/>
          <a:ln>
            <a:noFill/>
          </a:ln>
        </p:spPr>
      </p:pic>
      <p:pic>
        <p:nvPicPr>
          <p:cNvPr id="238" name="Google Shape;238;p46"/>
          <p:cNvPicPr preferRelativeResize="0"/>
          <p:nvPr/>
        </p:nvPicPr>
        <p:blipFill rotWithShape="1">
          <a:blip r:embed="rId4">
            <a:alphaModFix/>
          </a:blip>
          <a:srcRect l="18942" r="17525"/>
          <a:stretch/>
        </p:blipFill>
        <p:spPr>
          <a:xfrm>
            <a:off x="7063409" y="2094306"/>
            <a:ext cx="3538331" cy="4036461"/>
          </a:xfrm>
          <a:prstGeom prst="rect">
            <a:avLst/>
          </a:prstGeom>
          <a:noFill/>
          <a:ln>
            <a:noFill/>
          </a:ln>
        </p:spPr>
      </p:pic>
      <p:sp>
        <p:nvSpPr>
          <p:cNvPr id="239" name="Google Shape;239;p46"/>
          <p:cNvSpPr txBox="1"/>
          <p:nvPr/>
        </p:nvSpPr>
        <p:spPr>
          <a:xfrm>
            <a:off x="1297938" y="982221"/>
            <a:ext cx="9596124"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3600" b="1" i="0" u="none" strike="noStrike" dirty="0">
                <a:ln w="9525">
                  <a:solidFill>
                    <a:schemeClr val="tx1"/>
                  </a:solidFill>
                  <a:prstDash val="solid"/>
                </a:ln>
                <a:solidFill>
                  <a:srgbClr val="66FF33"/>
                </a:solidFill>
                <a:effectLst>
                  <a:outerShdw blurRad="12700" dist="38100" dir="2700000" algn="tl" rotWithShape="0">
                    <a:schemeClr val="bg1">
                      <a:lumMod val="50000"/>
                    </a:schemeClr>
                  </a:outerShdw>
                </a:effectLst>
                <a:latin typeface="Arial"/>
                <a:ea typeface="Arial"/>
                <a:cs typeface="Arial"/>
                <a:sym typeface="Arial"/>
              </a:rPr>
              <a:t>MULTIIDROTT - EN FRAMGÅNGSFAKTOR</a:t>
            </a:r>
            <a:endParaRPr b="1" dirty="0">
              <a:ln w="9525">
                <a:solidFill>
                  <a:schemeClr val="tx1"/>
                </a:solidFill>
                <a:prstDash val="solid"/>
              </a:ln>
              <a:solidFill>
                <a:srgbClr val="66FF33"/>
              </a:solidFill>
              <a:effectLst>
                <a:outerShdw blurRad="12700" dist="38100" dir="2700000" algn="tl" rotWithShape="0">
                  <a:schemeClr val="bg1">
                    <a:lumMod val="50000"/>
                  </a:schemeClr>
                </a:outerShdw>
              </a:effectLst>
            </a:endParaRPr>
          </a:p>
        </p:txBody>
      </p:sp>
      <p:pic>
        <p:nvPicPr>
          <p:cNvPr id="2" name="Bildobjekt 1">
            <a:extLst>
              <a:ext uri="{FF2B5EF4-FFF2-40B4-BE49-F238E27FC236}">
                <a16:creationId xmlns:a16="http://schemas.microsoft.com/office/drawing/2014/main" id="{89460F2A-0E26-F3BE-438E-2646DDDC0B8D}"/>
              </a:ext>
            </a:extLst>
          </p:cNvPr>
          <p:cNvPicPr/>
          <p:nvPr/>
        </p:nvPicPr>
        <p:blipFill>
          <a:blip r:embed="rId5"/>
          <a:srcRect/>
          <a:stretch/>
        </p:blipFill>
        <p:spPr>
          <a:xfrm>
            <a:off x="354507" y="162356"/>
            <a:ext cx="1012740" cy="101274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InnebandyIllustrationer och vektorbilder - iStock">
            <a:extLst>
              <a:ext uri="{FF2B5EF4-FFF2-40B4-BE49-F238E27FC236}">
                <a16:creationId xmlns:a16="http://schemas.microsoft.com/office/drawing/2014/main" id="{2AC38B33-B1E8-C862-F312-2D4F84B2ED5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743"/>
          <a:stretch/>
        </p:blipFill>
        <p:spPr bwMode="auto">
          <a:xfrm>
            <a:off x="1" y="0"/>
            <a:ext cx="12192000" cy="6843066"/>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52;p7">
            <a:extLst>
              <a:ext uri="{FF2B5EF4-FFF2-40B4-BE49-F238E27FC236}">
                <a16:creationId xmlns:a16="http://schemas.microsoft.com/office/drawing/2014/main" id="{09A700C0-CABA-1F37-D3CB-C605850B2814}"/>
              </a:ext>
            </a:extLst>
          </p:cNvPr>
          <p:cNvSpPr txBox="1"/>
          <p:nvPr/>
        </p:nvSpPr>
        <p:spPr>
          <a:xfrm>
            <a:off x="2756648" y="1874115"/>
            <a:ext cx="9177178"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7200" b="1" dirty="0">
                <a:solidFill>
                  <a:schemeClr val="bg1"/>
                </a:solidFill>
                <a:latin typeface="Calibri"/>
                <a:ea typeface="Calibri"/>
                <a:cs typeface="Calibri"/>
                <a:sym typeface="Calibri"/>
              </a:rPr>
              <a:t>INNEBANDYSEKTIONEN</a:t>
            </a:r>
            <a:endParaRPr dirty="0">
              <a:solidFill>
                <a:schemeClr val="bg1"/>
              </a:solidFill>
            </a:endParaRPr>
          </a:p>
        </p:txBody>
      </p:sp>
    </p:spTree>
    <p:extLst>
      <p:ext uri="{BB962C8B-B14F-4D97-AF65-F5344CB8AC3E}">
        <p14:creationId xmlns:p14="http://schemas.microsoft.com/office/powerpoint/2010/main" val="3249568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3" name="Google Shape;143;p6"/>
          <p:cNvSpPr txBox="1"/>
          <p:nvPr/>
        </p:nvSpPr>
        <p:spPr>
          <a:xfrm>
            <a:off x="1885064" y="2108140"/>
            <a:ext cx="5396169" cy="3477835"/>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4D4D4D"/>
              </a:buClr>
              <a:buSzPts val="2800"/>
              <a:buFont typeface="Noto Sans Symbols"/>
              <a:buChar char="▪"/>
            </a:pPr>
            <a:r>
              <a:rPr lang="sv-SE" sz="3200" dirty="0">
                <a:latin typeface="Calibri" panose="020F0502020204030204" pitchFamily="34" charset="0"/>
                <a:ea typeface="Calibri"/>
                <a:cs typeface="Calibri" panose="020F0502020204030204" pitchFamily="34" charset="0"/>
                <a:sym typeface="Calibri"/>
              </a:rPr>
              <a:t>10</a:t>
            </a:r>
            <a:r>
              <a:rPr lang="sv-SE" sz="3200" dirty="0">
                <a:solidFill>
                  <a:srgbClr val="000000"/>
                </a:solidFill>
                <a:latin typeface="Calibri" panose="020F0502020204030204" pitchFamily="34" charset="0"/>
                <a:ea typeface="Calibri"/>
                <a:cs typeface="Calibri" panose="020F0502020204030204" pitchFamily="34" charset="0"/>
                <a:sym typeface="Calibri"/>
              </a:rPr>
              <a:t> ledare</a:t>
            </a:r>
            <a:endParaRPr sz="3200" dirty="0">
              <a:solidFill>
                <a:srgbClr val="000000"/>
              </a:solidFill>
              <a:latin typeface="Calibri" panose="020F0502020204030204" pitchFamily="34" charset="0"/>
              <a:cs typeface="Calibri" panose="020F0502020204030204" pitchFamily="34" charset="0"/>
            </a:endParaRPr>
          </a:p>
          <a:p>
            <a:pPr marL="342900" marR="0" lvl="0" indent="-342900" algn="l" rtl="0">
              <a:spcBef>
                <a:spcPts val="0"/>
              </a:spcBef>
              <a:spcAft>
                <a:spcPts val="0"/>
              </a:spcAft>
              <a:buClr>
                <a:srgbClr val="4D4D4D"/>
              </a:buClr>
              <a:buSzPts val="2800"/>
              <a:buFont typeface="Noto Sans Symbols"/>
              <a:buChar char="▪"/>
            </a:pPr>
            <a:r>
              <a:rPr lang="sv-SE" sz="3200" dirty="0">
                <a:solidFill>
                  <a:srgbClr val="000000"/>
                </a:solidFill>
                <a:latin typeface="Calibri" panose="020F0502020204030204" pitchFamily="34" charset="0"/>
                <a:ea typeface="Calibri"/>
                <a:cs typeface="Calibri" panose="020F0502020204030204" pitchFamily="34" charset="0"/>
                <a:sym typeface="Calibri"/>
              </a:rPr>
              <a:t>Ca 150 aktiva</a:t>
            </a:r>
          </a:p>
          <a:p>
            <a:pPr marL="342900" marR="0" lvl="0" indent="-342900" algn="l" rtl="0">
              <a:spcBef>
                <a:spcPts val="0"/>
              </a:spcBef>
              <a:spcAft>
                <a:spcPts val="0"/>
              </a:spcAft>
              <a:buClr>
                <a:srgbClr val="4D4D4D"/>
              </a:buClr>
              <a:buSzPts val="2800"/>
              <a:buFont typeface="Noto Sans Symbols"/>
              <a:buChar char="▪"/>
            </a:pPr>
            <a:r>
              <a:rPr lang="sv-SE" sz="3200" dirty="0">
                <a:solidFill>
                  <a:srgbClr val="000000"/>
                </a:solidFill>
                <a:latin typeface="Calibri" panose="020F0502020204030204" pitchFamily="34" charset="0"/>
                <a:ea typeface="Calibri"/>
                <a:cs typeface="Calibri" panose="020F0502020204030204" pitchFamily="34" charset="0"/>
                <a:sym typeface="Calibri"/>
              </a:rPr>
              <a:t>6-8 lag/grupp</a:t>
            </a:r>
            <a:endParaRPr sz="3200" dirty="0">
              <a:solidFill>
                <a:srgbClr val="000000"/>
              </a:solidFill>
              <a:latin typeface="Calibri" panose="020F0502020204030204" pitchFamily="34" charset="0"/>
              <a:ea typeface="Calibri"/>
              <a:cs typeface="Calibri" panose="020F0502020204030204" pitchFamily="34" charset="0"/>
              <a:sym typeface="Calibri"/>
            </a:endParaRPr>
          </a:p>
          <a:p>
            <a:pPr marL="342900" marR="0" lvl="0" indent="-342900" algn="l" rtl="0">
              <a:spcBef>
                <a:spcPts val="0"/>
              </a:spcBef>
              <a:spcAft>
                <a:spcPts val="0"/>
              </a:spcAft>
              <a:buClr>
                <a:srgbClr val="4D4D4D"/>
              </a:buClr>
              <a:buSzPts val="2800"/>
              <a:buFont typeface="Noto Sans Symbols"/>
              <a:buChar char="▪"/>
            </a:pPr>
            <a:r>
              <a:rPr lang="sv-SE" sz="3200" dirty="0">
                <a:solidFill>
                  <a:srgbClr val="000000"/>
                </a:solidFill>
                <a:latin typeface="Calibri" panose="020F0502020204030204" pitchFamily="34" charset="0"/>
                <a:ea typeface="Calibri"/>
                <a:cs typeface="Calibri" panose="020F0502020204030204" pitchFamily="34" charset="0"/>
                <a:sym typeface="Calibri"/>
              </a:rPr>
              <a:t>Sektionsteam</a:t>
            </a:r>
            <a:endParaRPr sz="3200" dirty="0">
              <a:solidFill>
                <a:srgbClr val="000000"/>
              </a:solidFill>
              <a:latin typeface="Calibri" panose="020F0502020204030204" pitchFamily="34" charset="0"/>
              <a:cs typeface="Calibri" panose="020F0502020204030204" pitchFamily="34" charset="0"/>
            </a:endParaRPr>
          </a:p>
          <a:p>
            <a:pPr marL="342900" marR="0" lvl="0" indent="-342900" algn="l" rtl="0">
              <a:spcBef>
                <a:spcPts val="0"/>
              </a:spcBef>
              <a:spcAft>
                <a:spcPts val="0"/>
              </a:spcAft>
              <a:buClr>
                <a:srgbClr val="4D4D4D"/>
              </a:buClr>
              <a:buSzPts val="2800"/>
              <a:buFont typeface="Noto Sans Symbols"/>
              <a:buChar char="▪"/>
            </a:pPr>
            <a:r>
              <a:rPr lang="sv-SE" sz="3200" dirty="0">
                <a:solidFill>
                  <a:srgbClr val="000000"/>
                </a:solidFill>
                <a:latin typeface="Calibri" panose="020F0502020204030204" pitchFamily="34" charset="0"/>
                <a:ea typeface="Calibri"/>
                <a:cs typeface="Calibri" panose="020F0502020204030204" pitchFamily="34" charset="0"/>
                <a:sym typeface="Calibri"/>
              </a:rPr>
              <a:t>Föräldrateam</a:t>
            </a:r>
            <a:endParaRPr sz="3200" dirty="0">
              <a:solidFill>
                <a:srgbClr val="000000"/>
              </a:solidFill>
              <a:latin typeface="Calibri" panose="020F0502020204030204" pitchFamily="34" charset="0"/>
              <a:cs typeface="Calibri" panose="020F0502020204030204" pitchFamily="34" charset="0"/>
            </a:endParaRPr>
          </a:p>
          <a:p>
            <a:pPr marL="342900" marR="0" lvl="0" indent="-342900" algn="l" rtl="0">
              <a:spcBef>
                <a:spcPts val="0"/>
              </a:spcBef>
              <a:spcAft>
                <a:spcPts val="0"/>
              </a:spcAft>
              <a:buClr>
                <a:srgbClr val="4D4D4D"/>
              </a:buClr>
              <a:buSzPts val="2800"/>
              <a:buFont typeface="Noto Sans Symbols"/>
              <a:buChar char="▪"/>
            </a:pPr>
            <a:r>
              <a:rPr lang="sv-SE" sz="3200" b="1" dirty="0">
                <a:solidFill>
                  <a:srgbClr val="000000"/>
                </a:solidFill>
                <a:latin typeface="Calibri" panose="020F0502020204030204" pitchFamily="34" charset="0"/>
                <a:ea typeface="Calibri"/>
                <a:cs typeface="Calibri" panose="020F0502020204030204" pitchFamily="34" charset="0"/>
                <a:sym typeface="Calibri"/>
              </a:rPr>
              <a:t>Föräldrar</a:t>
            </a:r>
            <a:endParaRPr sz="3200" dirty="0">
              <a:solidFill>
                <a:srgbClr val="000000"/>
              </a:solidFill>
              <a:latin typeface="Calibri" panose="020F0502020204030204" pitchFamily="34" charset="0"/>
              <a:cs typeface="Calibri" panose="020F0502020204030204" pitchFamily="34" charset="0"/>
            </a:endParaRPr>
          </a:p>
          <a:p>
            <a:pPr marL="342900" marR="0" lvl="0" indent="-165100" algn="l" rtl="0">
              <a:spcBef>
                <a:spcPts val="0"/>
              </a:spcBef>
              <a:spcAft>
                <a:spcPts val="0"/>
              </a:spcAft>
              <a:buClr>
                <a:schemeClr val="dk1"/>
              </a:buClr>
              <a:buSzPts val="2800"/>
              <a:buFont typeface="Noto Sans Symbols"/>
              <a:buNone/>
            </a:pPr>
            <a:endParaRPr sz="2800" b="1" dirty="0">
              <a:solidFill>
                <a:srgbClr val="4D4D4D"/>
              </a:solidFill>
              <a:latin typeface="Calibri"/>
              <a:ea typeface="Calibri"/>
              <a:cs typeface="Calibri"/>
              <a:sym typeface="Calibri"/>
            </a:endParaRPr>
          </a:p>
        </p:txBody>
      </p:sp>
      <p:sp>
        <p:nvSpPr>
          <p:cNvPr id="144" name="Google Shape;144;p6"/>
          <p:cNvSpPr/>
          <p:nvPr/>
        </p:nvSpPr>
        <p:spPr>
          <a:xfrm>
            <a:off x="10814755" y="0"/>
            <a:ext cx="778934" cy="1467484"/>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6"/>
          <p:cNvSpPr txBox="1"/>
          <p:nvPr/>
        </p:nvSpPr>
        <p:spPr>
          <a:xfrm>
            <a:off x="1885064" y="868156"/>
            <a:ext cx="7698353"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4000" b="1"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panose="020B0604020202020204" pitchFamily="34" charset="0"/>
                <a:ea typeface="Calibri"/>
                <a:cs typeface="Arial" panose="020B0604020202020204" pitchFamily="34" charset="0"/>
                <a:sym typeface="Calibri"/>
              </a:rPr>
              <a:t>INNEBANDYN</a:t>
            </a:r>
            <a:endParaRPr sz="4000" dirty="0">
              <a:solidFill>
                <a:srgbClr val="FFFF00"/>
              </a:solidFill>
              <a:latin typeface="Arial" panose="020B0604020202020204" pitchFamily="34" charset="0"/>
              <a:cs typeface="Arial" panose="020B0604020202020204" pitchFamily="34" charset="0"/>
            </a:endParaRPr>
          </a:p>
        </p:txBody>
      </p:sp>
      <p:pic>
        <p:nvPicPr>
          <p:cNvPr id="3076" name="Picture 4" descr="Unihoc Innebandyboll DYNAMIC (200-pack) - Klubbhuset">
            <a:extLst>
              <a:ext uri="{FF2B5EF4-FFF2-40B4-BE49-F238E27FC236}">
                <a16:creationId xmlns:a16="http://schemas.microsoft.com/office/drawing/2014/main" id="{9AC144B2-F3F1-B6A6-78B0-F8E0F8E6E5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4936" y="684792"/>
            <a:ext cx="45720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2" name="Bildobjekt 1">
            <a:extLst>
              <a:ext uri="{FF2B5EF4-FFF2-40B4-BE49-F238E27FC236}">
                <a16:creationId xmlns:a16="http://schemas.microsoft.com/office/drawing/2014/main" id="{48875AB7-4CAF-3A81-3AB8-A8294277BF47}"/>
              </a:ext>
            </a:extLst>
          </p:cNvPr>
          <p:cNvPicPr/>
          <p:nvPr/>
        </p:nvPicPr>
        <p:blipFill>
          <a:blip r:embed="rId4"/>
          <a:srcRect/>
          <a:stretch/>
        </p:blipFill>
        <p:spPr>
          <a:xfrm>
            <a:off x="288229" y="162356"/>
            <a:ext cx="1145297" cy="101274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6" name="Google Shape;276;p12"/>
          <p:cNvSpPr/>
          <p:nvPr/>
        </p:nvSpPr>
        <p:spPr>
          <a:xfrm>
            <a:off x="10814755" y="0"/>
            <a:ext cx="778800" cy="14676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7" name="Google Shape;277;p12"/>
          <p:cNvSpPr txBox="1"/>
          <p:nvPr/>
        </p:nvSpPr>
        <p:spPr>
          <a:xfrm>
            <a:off x="1461982" y="859081"/>
            <a:ext cx="9219873" cy="3677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3900" b="1" i="0" u="none" strike="noStrike"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rPr>
              <a:t>ENGAGEMANGSMODELL</a:t>
            </a:r>
            <a:endParaRPr sz="3900" dirty="0">
              <a:solidFill>
                <a:srgbClr val="FFFF00"/>
              </a:solidFill>
            </a:endParaRPr>
          </a:p>
          <a:p>
            <a:pPr>
              <a:buClr>
                <a:schemeClr val="dk1"/>
              </a:buClr>
              <a:buSzPts val="2800"/>
            </a:pPr>
            <a:endParaRPr lang="sv-SE" sz="2800" b="0" i="1" u="none" strike="noStrike" cap="none" dirty="0">
              <a:solidFill>
                <a:schemeClr val="tx1"/>
              </a:solidFill>
              <a:latin typeface="Calibri" panose="020F0502020204030204" pitchFamily="34" charset="0"/>
              <a:ea typeface="Calibri"/>
              <a:cs typeface="Calibri" panose="020F0502020204030204" pitchFamily="34" charset="0"/>
              <a:sym typeface="Calibri"/>
            </a:endParaRPr>
          </a:p>
          <a:p>
            <a:pPr>
              <a:buClr>
                <a:schemeClr val="dk1"/>
              </a:buClr>
              <a:buSzPts val="2800"/>
            </a:pPr>
            <a:r>
              <a:rPr lang="sv-SE" sz="2800" b="0" i="1" u="none" strike="noStrike" cap="none" dirty="0">
                <a:solidFill>
                  <a:schemeClr val="tx1"/>
                </a:solidFill>
                <a:latin typeface="Calibri" panose="020F0502020204030204" pitchFamily="34" charset="0"/>
                <a:ea typeface="Calibri"/>
                <a:cs typeface="Calibri" panose="020F0502020204030204" pitchFamily="34" charset="0"/>
                <a:sym typeface="Calibri"/>
              </a:rPr>
              <a:t>Många gör lite men tillsammans gör vi mycket!</a:t>
            </a:r>
            <a:endParaRPr lang="sv-SE" sz="2800" b="0" i="1" u="none" strike="noStrike" cap="none" dirty="0">
              <a:solidFill>
                <a:schemeClr val="tx1"/>
              </a:solidFill>
              <a:latin typeface="Calibri" panose="020F0502020204030204" pitchFamily="34" charset="0"/>
              <a:cs typeface="Calibri" panose="020F0502020204030204" pitchFamily="34" charset="0"/>
              <a:sym typeface="Arial"/>
            </a:endParaRPr>
          </a:p>
          <a:p>
            <a:pPr marR="0" lvl="0" algn="l" rtl="0">
              <a:lnSpc>
                <a:spcPct val="100000"/>
              </a:lnSpc>
              <a:spcBef>
                <a:spcPts val="0"/>
              </a:spcBef>
              <a:spcAft>
                <a:spcPts val="0"/>
              </a:spcAft>
              <a:buClr>
                <a:schemeClr val="dk1"/>
              </a:buClr>
              <a:buSzPts val="2800"/>
            </a:pPr>
            <a:r>
              <a:rPr lang="sv-SE" sz="1000" dirty="0">
                <a:solidFill>
                  <a:schemeClr val="tx1"/>
                </a:solidFill>
                <a:latin typeface="Calibri" panose="020F0502020204030204" pitchFamily="34" charset="0"/>
                <a:ea typeface="Calibri"/>
                <a:cs typeface="Calibri" panose="020F0502020204030204" pitchFamily="34" charset="0"/>
                <a:sym typeface="Calibri"/>
              </a:rPr>
              <a:t> </a:t>
            </a:r>
            <a:r>
              <a:rPr lang="sv-SE" sz="2000" dirty="0">
                <a:solidFill>
                  <a:schemeClr val="tx1"/>
                </a:solidFill>
                <a:latin typeface="Calibri" panose="020F0502020204030204" pitchFamily="34" charset="0"/>
                <a:ea typeface="Calibri"/>
                <a:cs typeface="Calibri" panose="020F0502020204030204" pitchFamily="34" charset="0"/>
                <a:sym typeface="Calibri"/>
              </a:rPr>
              <a:t> </a:t>
            </a:r>
            <a:endParaRPr lang="sv-SE" sz="1000" dirty="0">
              <a:solidFill>
                <a:schemeClr val="tx1"/>
              </a:solidFill>
              <a:latin typeface="Calibri" panose="020F0502020204030204" pitchFamily="34" charset="0"/>
              <a:ea typeface="Calibri"/>
              <a:cs typeface="Calibri" panose="020F0502020204030204" pitchFamily="34" charset="0"/>
              <a:sym typeface="Calibri"/>
            </a:endParaRPr>
          </a:p>
          <a:p>
            <a:pPr marR="0" lvl="0" algn="l" rtl="0">
              <a:lnSpc>
                <a:spcPct val="100000"/>
              </a:lnSpc>
              <a:spcBef>
                <a:spcPts val="0"/>
              </a:spcBef>
              <a:spcAft>
                <a:spcPts val="0"/>
              </a:spcAft>
              <a:buClr>
                <a:schemeClr val="dk1"/>
              </a:buClr>
              <a:buSzPts val="2800"/>
            </a:pPr>
            <a:endParaRPr lang="sv-SE" sz="2800" b="1" i="0" u="none" strike="noStrike" cap="none" dirty="0">
              <a:solidFill>
                <a:schemeClr val="tx1"/>
              </a:solidFill>
              <a:latin typeface="Calibri" panose="020F0502020204030204" pitchFamily="34" charset="0"/>
              <a:ea typeface="Calibri"/>
              <a:cs typeface="Calibri" panose="020F0502020204030204" pitchFamily="34" charset="0"/>
              <a:sym typeface="Calibri"/>
            </a:endParaRPr>
          </a:p>
          <a:p>
            <a:pPr marR="0" lvl="0" algn="l" rtl="0">
              <a:lnSpc>
                <a:spcPct val="100000"/>
              </a:lnSpc>
              <a:spcBef>
                <a:spcPts val="0"/>
              </a:spcBef>
              <a:spcAft>
                <a:spcPts val="0"/>
              </a:spcAft>
              <a:buClr>
                <a:schemeClr val="dk1"/>
              </a:buClr>
              <a:buSzPts val="2800"/>
            </a:pPr>
            <a:r>
              <a:rPr lang="sv-SE" sz="2800" b="1" dirty="0">
                <a:solidFill>
                  <a:schemeClr val="tx1"/>
                </a:solidFill>
                <a:latin typeface="Calibri" panose="020F0502020204030204" pitchFamily="34" charset="0"/>
                <a:ea typeface="Calibri"/>
                <a:cs typeface="Calibri" panose="020F0502020204030204" pitchFamily="34" charset="0"/>
                <a:sym typeface="Calibri"/>
              </a:rPr>
              <a:t>Med det s</a:t>
            </a:r>
            <a:r>
              <a:rPr lang="sv-SE" sz="2800" b="1" i="0" u="none" strike="noStrike" cap="none" dirty="0">
                <a:solidFill>
                  <a:schemeClr val="tx1"/>
                </a:solidFill>
                <a:latin typeface="Calibri" panose="020F0502020204030204" pitchFamily="34" charset="0"/>
                <a:ea typeface="Calibri"/>
                <a:cs typeface="Calibri" panose="020F0502020204030204" pitchFamily="34" charset="0"/>
                <a:sym typeface="Calibri"/>
              </a:rPr>
              <a:t>tora ideella engagemanget vi har i Åsbro GoIF </a:t>
            </a:r>
            <a:r>
              <a:rPr lang="sv-SE" sz="2800" b="0" i="0" u="none" strike="noStrike" cap="none" dirty="0">
                <a:solidFill>
                  <a:schemeClr val="tx1"/>
                </a:solidFill>
                <a:latin typeface="Calibri" panose="020F0502020204030204" pitchFamily="34" charset="0"/>
                <a:ea typeface="Calibri"/>
                <a:cs typeface="Calibri" panose="020F0502020204030204" pitchFamily="34" charset="0"/>
                <a:sym typeface="Wingdings" panose="05000000000000000000" pitchFamily="2" charset="2"/>
              </a:rPr>
              <a:t></a:t>
            </a:r>
            <a:endParaRPr lang="sv-SE" sz="2800" b="0" i="0" u="none" strike="noStrike" cap="none" dirty="0">
              <a:solidFill>
                <a:schemeClr val="tx1"/>
              </a:solidFill>
              <a:latin typeface="Calibri" panose="020F0502020204030204" pitchFamily="34" charset="0"/>
              <a:ea typeface="Calibri"/>
              <a:cs typeface="Calibri" panose="020F0502020204030204" pitchFamily="34" charset="0"/>
              <a:sym typeface="Calibri"/>
            </a:endParaRPr>
          </a:p>
          <a:p>
            <a:pPr marR="0" lvl="0" algn="l" rtl="0">
              <a:lnSpc>
                <a:spcPct val="100000"/>
              </a:lnSpc>
              <a:spcBef>
                <a:spcPts val="0"/>
              </a:spcBef>
              <a:spcAft>
                <a:spcPts val="0"/>
              </a:spcAft>
              <a:buClr>
                <a:schemeClr val="dk1"/>
              </a:buClr>
              <a:buSzPts val="2800"/>
            </a:pPr>
            <a:r>
              <a:rPr lang="sv-SE" sz="2800" b="0" i="0" u="none" strike="noStrike" cap="none" dirty="0">
                <a:solidFill>
                  <a:schemeClr val="tx1"/>
                </a:solidFill>
                <a:latin typeface="Calibri" panose="020F0502020204030204" pitchFamily="34" charset="0"/>
                <a:ea typeface="Calibri"/>
                <a:cs typeface="Calibri" panose="020F0502020204030204" pitchFamily="34" charset="0"/>
                <a:sym typeface="Calibri"/>
              </a:rPr>
              <a:t>kan vi hålla nere kostnader och erbjuda en billigare idrott!</a:t>
            </a:r>
          </a:p>
          <a:p>
            <a:pPr marR="0" lvl="0" algn="l" rtl="0">
              <a:lnSpc>
                <a:spcPct val="100000"/>
              </a:lnSpc>
              <a:spcBef>
                <a:spcPts val="0"/>
              </a:spcBef>
              <a:spcAft>
                <a:spcPts val="0"/>
              </a:spcAft>
              <a:buClr>
                <a:schemeClr val="dk1"/>
              </a:buClr>
              <a:buSzPts val="2800"/>
            </a:pPr>
            <a:endParaRPr lang="sv-SE" sz="2800" dirty="0">
              <a:solidFill>
                <a:schemeClr val="tx1"/>
              </a:solidFill>
              <a:latin typeface="Calibri" panose="020F0502020204030204" pitchFamily="34" charset="0"/>
              <a:ea typeface="Calibri"/>
              <a:cs typeface="Calibri" panose="020F0502020204030204" pitchFamily="34" charset="0"/>
              <a:sym typeface="Calibri"/>
            </a:endParaRPr>
          </a:p>
        </p:txBody>
      </p:sp>
      <p:pic>
        <p:nvPicPr>
          <p:cNvPr id="278" name="Google Shape;278;p12"/>
          <p:cNvPicPr preferRelativeResize="0"/>
          <p:nvPr/>
        </p:nvPicPr>
        <p:blipFill rotWithShape="1">
          <a:blip r:embed="rId3">
            <a:alphaModFix/>
          </a:blip>
          <a:srcRect/>
          <a:stretch/>
        </p:blipFill>
        <p:spPr>
          <a:xfrm>
            <a:off x="9019309" y="4322617"/>
            <a:ext cx="2574246" cy="2012238"/>
          </a:xfrm>
          <a:prstGeom prst="rect">
            <a:avLst/>
          </a:prstGeom>
          <a:noFill/>
          <a:ln>
            <a:noFill/>
          </a:ln>
        </p:spPr>
      </p:pic>
      <p:pic>
        <p:nvPicPr>
          <p:cNvPr id="2" name="Bildobjekt 1">
            <a:extLst>
              <a:ext uri="{FF2B5EF4-FFF2-40B4-BE49-F238E27FC236}">
                <a16:creationId xmlns:a16="http://schemas.microsoft.com/office/drawing/2014/main" id="{1C5BC7E2-A664-A064-EDB6-B2480EC52F86}"/>
              </a:ext>
            </a:extLst>
          </p:cNvPr>
          <p:cNvPicPr/>
          <p:nvPr/>
        </p:nvPicPr>
        <p:blipFill>
          <a:blip r:embed="rId4"/>
          <a:srcRect/>
          <a:stretch/>
        </p:blipFill>
        <p:spPr>
          <a:xfrm>
            <a:off x="288229" y="162356"/>
            <a:ext cx="1145297" cy="101274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cxnSp>
        <p:nvCxnSpPr>
          <p:cNvPr id="30" name="Google Shape;54;p1">
            <a:extLst>
              <a:ext uri="{FF2B5EF4-FFF2-40B4-BE49-F238E27FC236}">
                <a16:creationId xmlns:a16="http://schemas.microsoft.com/office/drawing/2014/main" id="{DEB49AF2-A19A-490E-8451-5C8358858087}"/>
              </a:ext>
            </a:extLst>
          </p:cNvPr>
          <p:cNvCxnSpPr>
            <a:cxnSpLocks/>
          </p:cNvCxnSpPr>
          <p:nvPr/>
        </p:nvCxnSpPr>
        <p:spPr>
          <a:xfrm flipV="1">
            <a:off x="3401189" y="3277393"/>
            <a:ext cx="1467196" cy="97084"/>
          </a:xfrm>
          <a:prstGeom prst="straightConnector1">
            <a:avLst/>
          </a:prstGeom>
          <a:noFill/>
          <a:ln w="9525" cap="flat" cmpd="sng">
            <a:solidFill>
              <a:srgbClr val="000000"/>
            </a:solidFill>
            <a:prstDash val="solid"/>
            <a:round/>
            <a:headEnd type="none" w="sm" len="sm"/>
            <a:tailEnd type="none" w="sm" len="sm"/>
          </a:ln>
        </p:spPr>
      </p:cxnSp>
      <p:cxnSp>
        <p:nvCxnSpPr>
          <p:cNvPr id="50" name="Google Shape;50;p1"/>
          <p:cNvCxnSpPr>
            <a:cxnSpLocks/>
          </p:cNvCxnSpPr>
          <p:nvPr/>
        </p:nvCxnSpPr>
        <p:spPr>
          <a:xfrm flipH="1">
            <a:off x="8630066" y="3266233"/>
            <a:ext cx="984183" cy="108243"/>
          </a:xfrm>
          <a:prstGeom prst="straightConnector1">
            <a:avLst/>
          </a:prstGeom>
          <a:noFill/>
          <a:ln w="9525" cap="flat" cmpd="sng">
            <a:solidFill>
              <a:srgbClr val="000000"/>
            </a:solidFill>
            <a:prstDash val="solid"/>
            <a:round/>
            <a:headEnd type="none" w="sm" len="sm"/>
            <a:tailEnd type="none" w="sm" len="sm"/>
          </a:ln>
        </p:spPr>
      </p:cxnSp>
      <p:cxnSp>
        <p:nvCxnSpPr>
          <p:cNvPr id="52" name="Google Shape;52;p1"/>
          <p:cNvCxnSpPr>
            <a:cxnSpLocks/>
            <a:stCxn id="58" idx="3"/>
          </p:cNvCxnSpPr>
          <p:nvPr/>
        </p:nvCxnSpPr>
        <p:spPr>
          <a:xfrm flipH="1">
            <a:off x="7725309" y="1721948"/>
            <a:ext cx="852110" cy="1044058"/>
          </a:xfrm>
          <a:prstGeom prst="straightConnector1">
            <a:avLst/>
          </a:prstGeom>
          <a:noFill/>
          <a:ln w="9525" cap="flat" cmpd="sng">
            <a:solidFill>
              <a:srgbClr val="000000"/>
            </a:solidFill>
            <a:prstDash val="solid"/>
            <a:round/>
            <a:headEnd type="none" w="sm" len="sm"/>
            <a:tailEnd type="none" w="sm" len="sm"/>
          </a:ln>
        </p:spPr>
      </p:cxnSp>
      <p:cxnSp>
        <p:nvCxnSpPr>
          <p:cNvPr id="53" name="Google Shape;53;p1"/>
          <p:cNvCxnSpPr>
            <a:cxnSpLocks/>
          </p:cNvCxnSpPr>
          <p:nvPr/>
        </p:nvCxnSpPr>
        <p:spPr>
          <a:xfrm flipH="1">
            <a:off x="4780085" y="4279542"/>
            <a:ext cx="893465" cy="1157735"/>
          </a:xfrm>
          <a:prstGeom prst="straightConnector1">
            <a:avLst/>
          </a:prstGeom>
          <a:noFill/>
          <a:ln w="9525" cap="flat" cmpd="sng">
            <a:solidFill>
              <a:srgbClr val="000000"/>
            </a:solidFill>
            <a:prstDash val="solid"/>
            <a:round/>
            <a:headEnd type="none" w="sm" len="sm"/>
            <a:tailEnd type="none" w="sm" len="sm"/>
          </a:ln>
        </p:spPr>
      </p:cxnSp>
      <p:cxnSp>
        <p:nvCxnSpPr>
          <p:cNvPr id="55" name="Google Shape;55;p1"/>
          <p:cNvCxnSpPr>
            <a:cxnSpLocks/>
          </p:cNvCxnSpPr>
          <p:nvPr/>
        </p:nvCxnSpPr>
        <p:spPr>
          <a:xfrm>
            <a:off x="7945047" y="4092978"/>
            <a:ext cx="685019" cy="956012"/>
          </a:xfrm>
          <a:prstGeom prst="straightConnector1">
            <a:avLst/>
          </a:prstGeom>
          <a:noFill/>
          <a:ln w="9525" cap="flat" cmpd="sng">
            <a:solidFill>
              <a:srgbClr val="000000"/>
            </a:solidFill>
            <a:prstDash val="solid"/>
            <a:round/>
            <a:headEnd type="none" w="sm" len="sm"/>
            <a:tailEnd type="none" w="sm" len="sm"/>
          </a:ln>
        </p:spPr>
      </p:cxnSp>
      <p:cxnSp>
        <p:nvCxnSpPr>
          <p:cNvPr id="56" name="Google Shape;56;p1"/>
          <p:cNvCxnSpPr>
            <a:cxnSpLocks/>
          </p:cNvCxnSpPr>
          <p:nvPr/>
        </p:nvCxnSpPr>
        <p:spPr>
          <a:xfrm>
            <a:off x="5820510" y="1668635"/>
            <a:ext cx="361980" cy="1097371"/>
          </a:xfrm>
          <a:prstGeom prst="straightConnector1">
            <a:avLst/>
          </a:prstGeom>
          <a:noFill/>
          <a:ln w="9525" cap="flat" cmpd="sng">
            <a:solidFill>
              <a:srgbClr val="000000"/>
            </a:solidFill>
            <a:prstDash val="solid"/>
            <a:round/>
            <a:headEnd type="none" w="sm" len="sm"/>
            <a:tailEnd type="none" w="sm" len="sm"/>
          </a:ln>
        </p:spPr>
      </p:cxnSp>
      <p:sp>
        <p:nvSpPr>
          <p:cNvPr id="58" name="Google Shape;58;p1"/>
          <p:cNvSpPr/>
          <p:nvPr/>
        </p:nvSpPr>
        <p:spPr>
          <a:xfrm>
            <a:off x="8147950" y="411761"/>
            <a:ext cx="2932597" cy="1534980"/>
          </a:xfrm>
          <a:prstGeom prst="ellipse">
            <a:avLst/>
          </a:prstGeom>
          <a:gradFill flip="none" rotWithShape="1">
            <a:gsLst>
              <a:gs pos="0">
                <a:srgbClr val="BFBFBF">
                  <a:shade val="30000"/>
                  <a:satMod val="115000"/>
                </a:srgbClr>
              </a:gs>
              <a:gs pos="50000">
                <a:srgbClr val="BFBFBF">
                  <a:shade val="67500"/>
                  <a:satMod val="115000"/>
                </a:srgbClr>
              </a:gs>
              <a:gs pos="100000">
                <a:srgbClr val="BFBFBF">
                  <a:shade val="100000"/>
                  <a:satMod val="115000"/>
                </a:srgbClr>
              </a:gs>
            </a:gsLst>
            <a:lin ang="2700000" scaled="1"/>
            <a:tileRect/>
          </a:gra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r>
              <a:rPr lang="sv-SE" sz="2400" dirty="0">
                <a:solidFill>
                  <a:srgbClr val="000000"/>
                </a:solidFill>
                <a:latin typeface="Arial"/>
                <a:ea typeface="Arial"/>
                <a:cs typeface="Arial"/>
                <a:sym typeface="Arial"/>
              </a:rPr>
              <a:t> Försäljning &amp; arbete</a:t>
            </a:r>
            <a:endParaRPr sz="2400" dirty="0">
              <a:solidFill>
                <a:srgbClr val="000000"/>
              </a:solidFill>
              <a:latin typeface="Arial"/>
              <a:ea typeface="Arial"/>
              <a:cs typeface="Arial"/>
              <a:sym typeface="Arial"/>
            </a:endParaRPr>
          </a:p>
        </p:txBody>
      </p:sp>
      <p:sp>
        <p:nvSpPr>
          <p:cNvPr id="59" name="Google Shape;59;p1"/>
          <p:cNvSpPr/>
          <p:nvPr/>
        </p:nvSpPr>
        <p:spPr>
          <a:xfrm>
            <a:off x="4207251" y="290539"/>
            <a:ext cx="3390337" cy="1632605"/>
          </a:xfrm>
          <a:prstGeom prst="ellipse">
            <a:avLst/>
          </a:prstGeom>
          <a:gradFill flip="none" rotWithShape="1">
            <a:gsLst>
              <a:gs pos="0">
                <a:srgbClr val="DAF2FD">
                  <a:shade val="30000"/>
                  <a:satMod val="115000"/>
                </a:srgbClr>
              </a:gs>
              <a:gs pos="50000">
                <a:srgbClr val="DAF2FD">
                  <a:shade val="67500"/>
                  <a:satMod val="115000"/>
                </a:srgbClr>
              </a:gs>
              <a:gs pos="100000">
                <a:srgbClr val="DAF2FD">
                  <a:shade val="100000"/>
                  <a:satMod val="115000"/>
                </a:srgbClr>
              </a:gs>
            </a:gsLst>
            <a:lin ang="2700000" scaled="1"/>
            <a:tileRect/>
          </a:gra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endParaRPr lang="sv-SE" sz="2400" dirty="0">
              <a:solidFill>
                <a:srgbClr val="000000"/>
              </a:solidFill>
              <a:latin typeface="Arial"/>
              <a:ea typeface="Arial"/>
              <a:cs typeface="Arial"/>
              <a:sym typeface="Arial"/>
            </a:endParaRPr>
          </a:p>
          <a:p>
            <a:pPr algn="ctr"/>
            <a:r>
              <a:rPr lang="sv-SE" sz="2400" dirty="0">
                <a:solidFill>
                  <a:srgbClr val="000000"/>
                </a:solidFill>
                <a:latin typeface="Arial"/>
                <a:ea typeface="Arial"/>
                <a:cs typeface="Arial"/>
                <a:sym typeface="Arial"/>
              </a:rPr>
              <a:t>Kommunikation</a:t>
            </a:r>
            <a:endParaRPr sz="2400" dirty="0">
              <a:solidFill>
                <a:srgbClr val="000000"/>
              </a:solidFill>
              <a:latin typeface="Arial"/>
              <a:ea typeface="Arial"/>
              <a:cs typeface="Arial"/>
              <a:sym typeface="Arial"/>
            </a:endParaRPr>
          </a:p>
          <a:p>
            <a:pPr marL="228594" indent="-160863">
              <a:buClr>
                <a:srgbClr val="000000"/>
              </a:buClr>
              <a:buSzPts val="800"/>
            </a:pPr>
            <a:endParaRPr sz="2400" dirty="0">
              <a:solidFill>
                <a:srgbClr val="000000"/>
              </a:solidFill>
              <a:latin typeface="Arial"/>
              <a:ea typeface="Arial"/>
              <a:cs typeface="Arial"/>
              <a:sym typeface="Arial"/>
            </a:endParaRPr>
          </a:p>
        </p:txBody>
      </p:sp>
      <p:sp>
        <p:nvSpPr>
          <p:cNvPr id="60" name="Google Shape;60;p1"/>
          <p:cNvSpPr/>
          <p:nvPr/>
        </p:nvSpPr>
        <p:spPr>
          <a:xfrm>
            <a:off x="109734" y="73853"/>
            <a:ext cx="3769807" cy="1621399"/>
          </a:xfrm>
          <a:prstGeom prst="ellipse">
            <a:avLst/>
          </a:prstGeom>
          <a:solidFill>
            <a:srgbClr val="FFC000"/>
          </a:soli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buClr>
                <a:srgbClr val="000000"/>
              </a:buClr>
              <a:buSzPts val="1200"/>
            </a:pPr>
            <a:r>
              <a:rPr lang="sv-SE" sz="2200" b="1" dirty="0">
                <a:solidFill>
                  <a:schemeClr val="tx1"/>
                </a:solidFill>
                <a:ea typeface="Arial"/>
                <a:cs typeface="Arial"/>
                <a:sym typeface="Arial"/>
              </a:rPr>
              <a:t>Föreningsstyrelse </a:t>
            </a:r>
            <a:r>
              <a:rPr lang="sv-SE" sz="2200" b="1" dirty="0">
                <a:solidFill>
                  <a:schemeClr val="tx1"/>
                </a:solidFill>
              </a:rPr>
              <a:t>Åsbro GoIF</a:t>
            </a:r>
            <a:endParaRPr sz="2200" b="1" dirty="0">
              <a:solidFill>
                <a:schemeClr val="tx1"/>
              </a:solidFill>
              <a:ea typeface="Arial"/>
              <a:cs typeface="Arial"/>
              <a:sym typeface="Arial"/>
            </a:endParaRPr>
          </a:p>
        </p:txBody>
      </p:sp>
      <p:sp>
        <p:nvSpPr>
          <p:cNvPr id="61" name="Google Shape;61;p1"/>
          <p:cNvSpPr/>
          <p:nvPr/>
        </p:nvSpPr>
        <p:spPr>
          <a:xfrm>
            <a:off x="7725308" y="4701447"/>
            <a:ext cx="3218957" cy="1794892"/>
          </a:xfrm>
          <a:prstGeom prst="ellipse">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endParaRPr lang="sv-SE" sz="2400" dirty="0">
              <a:solidFill>
                <a:srgbClr val="000000"/>
              </a:solidFill>
              <a:latin typeface="Arial" panose="020B0604020202020204" pitchFamily="34" charset="0"/>
              <a:ea typeface="Arial"/>
              <a:cs typeface="Arial" panose="020B0604020202020204" pitchFamily="34" charset="0"/>
              <a:sym typeface="Arial"/>
            </a:endParaRPr>
          </a:p>
          <a:p>
            <a:pPr algn="ctr"/>
            <a:r>
              <a:rPr lang="sv-SE" sz="2400" dirty="0">
                <a:solidFill>
                  <a:srgbClr val="000000"/>
                </a:solidFill>
                <a:latin typeface="Arial" panose="020B0604020202020204" pitchFamily="34" charset="0"/>
                <a:cs typeface="Arial" panose="020B0604020202020204" pitchFamily="34" charset="0"/>
              </a:rPr>
              <a:t>Utbildning &amp; ledarskap</a:t>
            </a:r>
            <a:endParaRPr sz="2400" dirty="0">
              <a:solidFill>
                <a:srgbClr val="000000"/>
              </a:solidFill>
              <a:latin typeface="Arial" panose="020B0604020202020204" pitchFamily="34" charset="0"/>
              <a:cs typeface="Arial" panose="020B0604020202020204" pitchFamily="34" charset="0"/>
            </a:endParaRPr>
          </a:p>
          <a:p>
            <a:pPr algn="ctr"/>
            <a:endParaRPr sz="2400" dirty="0">
              <a:solidFill>
                <a:srgbClr val="000000"/>
              </a:solidFill>
              <a:latin typeface="Arial" panose="020B0604020202020204" pitchFamily="34" charset="0"/>
              <a:ea typeface="Arial"/>
              <a:cs typeface="Arial" panose="020B0604020202020204" pitchFamily="34" charset="0"/>
              <a:sym typeface="Arial"/>
            </a:endParaRPr>
          </a:p>
        </p:txBody>
      </p:sp>
      <p:cxnSp>
        <p:nvCxnSpPr>
          <p:cNvPr id="62" name="Google Shape;62;p1"/>
          <p:cNvCxnSpPr>
            <a:cxnSpLocks/>
          </p:cNvCxnSpPr>
          <p:nvPr/>
        </p:nvCxnSpPr>
        <p:spPr>
          <a:xfrm>
            <a:off x="3312889" y="1587209"/>
            <a:ext cx="1467196" cy="1097371"/>
          </a:xfrm>
          <a:prstGeom prst="straightConnector1">
            <a:avLst/>
          </a:prstGeom>
          <a:noFill/>
          <a:ln w="57150" cap="flat" cmpd="sng">
            <a:solidFill>
              <a:srgbClr val="C00000"/>
            </a:solidFill>
            <a:prstDash val="solid"/>
            <a:round/>
            <a:headEnd type="triangle" w="med" len="med"/>
            <a:tailEnd type="triangle" w="med" len="med"/>
          </a:ln>
        </p:spPr>
      </p:cxnSp>
      <p:sp>
        <p:nvSpPr>
          <p:cNvPr id="63" name="Google Shape;63;p1"/>
          <p:cNvSpPr/>
          <p:nvPr/>
        </p:nvSpPr>
        <p:spPr>
          <a:xfrm>
            <a:off x="9259278" y="2506223"/>
            <a:ext cx="2846813" cy="1560535"/>
          </a:xfrm>
          <a:prstGeom prst="ellipse">
            <a:avLst/>
          </a:prstGeom>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13500000" scaled="1"/>
            <a:tileRect/>
          </a:gradFill>
          <a:ln>
            <a:noFill/>
          </a:ln>
          <a:effectLst>
            <a:outerShdw blurRad="44450" dist="27940" dir="5400000" algn="ctr">
              <a:srgbClr val="000000">
                <a:alpha val="31764"/>
              </a:srgbClr>
            </a:outerShdw>
          </a:effectLst>
        </p:spPr>
        <p:txBody>
          <a:bodyPr spcFirstLastPara="1" wrap="square" lIns="121900" tIns="60933" rIns="121900" bIns="60933" anchor="ctr" anchorCtr="0">
            <a:noAutofit/>
          </a:bodyPr>
          <a:lstStyle/>
          <a:p>
            <a:pPr algn="ctr"/>
            <a:endParaRPr lang="sv-SE" sz="2400" dirty="0">
              <a:solidFill>
                <a:srgbClr val="000000"/>
              </a:solidFill>
              <a:latin typeface="Arial" panose="020B0604020202020204" pitchFamily="34" charset="0"/>
              <a:cs typeface="Arial" panose="020B0604020202020204" pitchFamily="34" charset="0"/>
            </a:endParaRPr>
          </a:p>
          <a:p>
            <a:pPr algn="ctr"/>
            <a:endParaRPr lang="sv-SE" sz="2400" dirty="0">
              <a:solidFill>
                <a:srgbClr val="000000"/>
              </a:solidFill>
              <a:latin typeface="Arial" panose="020B0604020202020204" pitchFamily="34" charset="0"/>
              <a:cs typeface="Arial" panose="020B0604020202020204" pitchFamily="34" charset="0"/>
            </a:endParaRPr>
          </a:p>
          <a:p>
            <a:pPr algn="ctr"/>
            <a:endParaRPr lang="sv-SE" sz="2400" dirty="0">
              <a:solidFill>
                <a:srgbClr val="000000"/>
              </a:solidFill>
              <a:latin typeface="Arial" panose="020B0604020202020204" pitchFamily="34" charset="0"/>
              <a:cs typeface="Arial" panose="020B0604020202020204" pitchFamily="34" charset="0"/>
            </a:endParaRPr>
          </a:p>
          <a:p>
            <a:pPr algn="ctr"/>
            <a:r>
              <a:rPr lang="sv-SE" sz="2400" dirty="0">
                <a:solidFill>
                  <a:srgbClr val="000000"/>
                </a:solidFill>
                <a:latin typeface="Arial" panose="020B0604020202020204" pitchFamily="34" charset="0"/>
                <a:cs typeface="Arial" panose="020B0604020202020204" pitchFamily="34" charset="0"/>
              </a:rPr>
              <a:t>Sponsring</a:t>
            </a:r>
            <a:endParaRPr sz="2400" dirty="0">
              <a:solidFill>
                <a:srgbClr val="000000"/>
              </a:solidFill>
              <a:latin typeface="Arial" panose="020B0604020202020204" pitchFamily="34" charset="0"/>
              <a:cs typeface="Arial" panose="020B0604020202020204" pitchFamily="34" charset="0"/>
            </a:endParaRPr>
          </a:p>
          <a:p>
            <a:pPr algn="ctr"/>
            <a:endParaRPr sz="2400" dirty="0">
              <a:solidFill>
                <a:srgbClr val="000000"/>
              </a:solidFill>
              <a:latin typeface="Arial" panose="020B0604020202020204" pitchFamily="34" charset="0"/>
              <a:ea typeface="Arial"/>
              <a:cs typeface="Arial" panose="020B0604020202020204" pitchFamily="34" charset="0"/>
              <a:sym typeface="Arial"/>
            </a:endParaRPr>
          </a:p>
          <a:p>
            <a:pPr algn="ctr"/>
            <a:endParaRPr sz="2400" dirty="0">
              <a:solidFill>
                <a:srgbClr val="000000"/>
              </a:solidFill>
              <a:latin typeface="Arial" panose="020B0604020202020204" pitchFamily="34" charset="0"/>
              <a:ea typeface="Arial"/>
              <a:cs typeface="Arial" panose="020B0604020202020204" pitchFamily="34" charset="0"/>
              <a:sym typeface="Arial"/>
            </a:endParaRPr>
          </a:p>
          <a:p>
            <a:pPr marL="228594" indent="-160863" algn="ctr">
              <a:buClr>
                <a:srgbClr val="000000"/>
              </a:buClr>
              <a:buSzPts val="800"/>
            </a:pPr>
            <a:endParaRPr sz="2400" dirty="0">
              <a:solidFill>
                <a:srgbClr val="000000"/>
              </a:solidFill>
              <a:latin typeface="Arial" panose="020B0604020202020204" pitchFamily="34" charset="0"/>
              <a:ea typeface="Arial"/>
              <a:cs typeface="Arial" panose="020B0604020202020204" pitchFamily="34" charset="0"/>
              <a:sym typeface="Arial"/>
            </a:endParaRPr>
          </a:p>
        </p:txBody>
      </p:sp>
      <p:sp>
        <p:nvSpPr>
          <p:cNvPr id="51" name="Google Shape;51;p1"/>
          <p:cNvSpPr/>
          <p:nvPr/>
        </p:nvSpPr>
        <p:spPr>
          <a:xfrm>
            <a:off x="4466692" y="2507423"/>
            <a:ext cx="4407024" cy="1975804"/>
          </a:xfrm>
          <a:prstGeom prst="ellipse">
            <a:avLst/>
          </a:prstGeom>
          <a:solidFill>
            <a:srgbClr val="FFFF00"/>
          </a:soli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endParaRPr lang="sv-SE" sz="2400" b="1" dirty="0">
              <a:solidFill>
                <a:schemeClr val="lt1"/>
              </a:solidFill>
              <a:latin typeface="Arial"/>
              <a:ea typeface="Arial"/>
              <a:cs typeface="Arial"/>
              <a:sym typeface="Arial"/>
            </a:endParaRPr>
          </a:p>
          <a:p>
            <a:pPr algn="ctr"/>
            <a:r>
              <a:rPr lang="sv-SE" sz="2400" b="1" dirty="0">
                <a:solidFill>
                  <a:schemeClr val="tx1"/>
                </a:solidFill>
                <a:ea typeface="Arial"/>
                <a:cs typeface="Arial"/>
                <a:sym typeface="Arial"/>
              </a:rPr>
              <a:t>Innebandysektion</a:t>
            </a:r>
            <a:endParaRPr sz="2400" dirty="0">
              <a:solidFill>
                <a:schemeClr val="tx1"/>
              </a:solidFill>
            </a:endParaRPr>
          </a:p>
          <a:p>
            <a:pPr algn="ctr"/>
            <a:endParaRPr sz="2400" dirty="0">
              <a:solidFill>
                <a:schemeClr val="lt1"/>
              </a:solidFill>
              <a:latin typeface="Arial"/>
              <a:ea typeface="Arial"/>
              <a:cs typeface="Arial"/>
              <a:sym typeface="Arial"/>
            </a:endParaRPr>
          </a:p>
        </p:txBody>
      </p:sp>
      <p:sp>
        <p:nvSpPr>
          <p:cNvPr id="64" name="Google Shape;64;p1"/>
          <p:cNvSpPr/>
          <p:nvPr/>
        </p:nvSpPr>
        <p:spPr>
          <a:xfrm>
            <a:off x="3006474" y="4786594"/>
            <a:ext cx="3218957" cy="1680127"/>
          </a:xfrm>
          <a:prstGeom prst="ellipse">
            <a:avLst/>
          </a:prstGeom>
          <a:gradFill flip="none" rotWithShape="1">
            <a:gsLst>
              <a:gs pos="0">
                <a:srgbClr val="8CB5F8">
                  <a:shade val="30000"/>
                  <a:satMod val="115000"/>
                </a:srgbClr>
              </a:gs>
              <a:gs pos="50000">
                <a:srgbClr val="8CB5F8">
                  <a:shade val="67500"/>
                  <a:satMod val="115000"/>
                </a:srgbClr>
              </a:gs>
              <a:gs pos="100000">
                <a:srgbClr val="8CB5F8">
                  <a:shade val="100000"/>
                  <a:satMod val="115000"/>
                </a:srgbClr>
              </a:gs>
            </a:gsLst>
            <a:lin ang="2700000" scaled="1"/>
            <a:tileRect/>
          </a:gra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r>
              <a:rPr lang="sv-SE" sz="2400" dirty="0">
                <a:solidFill>
                  <a:srgbClr val="000000"/>
                </a:solidFill>
                <a:latin typeface="Arial" panose="020B0604020202020204" pitchFamily="34" charset="0"/>
                <a:ea typeface="Arial"/>
                <a:cs typeface="Arial" panose="020B0604020202020204" pitchFamily="34" charset="0"/>
                <a:sym typeface="Arial"/>
              </a:rPr>
              <a:t> </a:t>
            </a:r>
          </a:p>
          <a:p>
            <a:pPr algn="ctr"/>
            <a:r>
              <a:rPr lang="sv-SE" sz="2400" dirty="0">
                <a:solidFill>
                  <a:srgbClr val="000000"/>
                </a:solidFill>
                <a:latin typeface="Arial" panose="020B0604020202020204" pitchFamily="34" charset="0"/>
                <a:cs typeface="Arial" panose="020B0604020202020204" pitchFamily="34" charset="0"/>
              </a:rPr>
              <a:t>Lokaler &amp; material</a:t>
            </a:r>
          </a:p>
          <a:p>
            <a:pPr algn="ctr"/>
            <a:endParaRPr sz="2400" dirty="0">
              <a:solidFill>
                <a:srgbClr val="000000"/>
              </a:solidFill>
              <a:latin typeface="Arial" panose="020B0604020202020204" pitchFamily="34" charset="0"/>
              <a:ea typeface="Arial"/>
              <a:cs typeface="Arial" panose="020B0604020202020204" pitchFamily="34" charset="0"/>
              <a:sym typeface="Arial"/>
            </a:endParaRPr>
          </a:p>
        </p:txBody>
      </p:sp>
      <p:sp>
        <p:nvSpPr>
          <p:cNvPr id="29" name="Google Shape;58;p1">
            <a:extLst>
              <a:ext uri="{FF2B5EF4-FFF2-40B4-BE49-F238E27FC236}">
                <a16:creationId xmlns:a16="http://schemas.microsoft.com/office/drawing/2014/main" id="{030A2363-36E0-4BD8-86CC-AED90F973348}"/>
              </a:ext>
            </a:extLst>
          </p:cNvPr>
          <p:cNvSpPr/>
          <p:nvPr/>
        </p:nvSpPr>
        <p:spPr>
          <a:xfrm>
            <a:off x="916707" y="2599413"/>
            <a:ext cx="3067484" cy="1680128"/>
          </a:xfrm>
          <a:prstGeom prst="ellipse">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r>
              <a:rPr lang="sv-SE" sz="2400" dirty="0">
                <a:solidFill>
                  <a:srgbClr val="000000"/>
                </a:solidFill>
                <a:latin typeface="Arial"/>
                <a:ea typeface="Arial"/>
                <a:cs typeface="Arial"/>
                <a:sym typeface="Arial"/>
              </a:rPr>
              <a:t> </a:t>
            </a:r>
          </a:p>
          <a:p>
            <a:pPr algn="ctr"/>
            <a:r>
              <a:rPr lang="sv-SE" sz="2400" dirty="0">
                <a:solidFill>
                  <a:srgbClr val="000000"/>
                </a:solidFill>
              </a:rPr>
              <a:t>Träning &amp; tävling</a:t>
            </a:r>
            <a:endParaRPr sz="2400" dirty="0">
              <a:solidFill>
                <a:srgbClr val="000000"/>
              </a:solidFill>
            </a:endParaRPr>
          </a:p>
          <a:p>
            <a:pPr algn="ctr"/>
            <a:endParaRPr sz="24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84152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cxnSp>
        <p:nvCxnSpPr>
          <p:cNvPr id="98" name="Google Shape;98;p15"/>
          <p:cNvCxnSpPr>
            <a:cxnSpLocks/>
          </p:cNvCxnSpPr>
          <p:nvPr/>
        </p:nvCxnSpPr>
        <p:spPr>
          <a:xfrm flipH="1">
            <a:off x="8338387" y="2129204"/>
            <a:ext cx="959051" cy="768235"/>
          </a:xfrm>
          <a:prstGeom prst="straightConnector1">
            <a:avLst/>
          </a:prstGeom>
          <a:noFill/>
          <a:ln w="9525" cap="flat" cmpd="sng">
            <a:solidFill>
              <a:schemeClr val="dk2"/>
            </a:solidFill>
            <a:prstDash val="solid"/>
            <a:round/>
            <a:headEnd type="none" w="med" len="med"/>
            <a:tailEnd type="none" w="med" len="med"/>
          </a:ln>
        </p:spPr>
      </p:cxnSp>
      <p:cxnSp>
        <p:nvCxnSpPr>
          <p:cNvPr id="132" name="Google Shape;96;p15">
            <a:extLst>
              <a:ext uri="{FF2B5EF4-FFF2-40B4-BE49-F238E27FC236}">
                <a16:creationId xmlns:a16="http://schemas.microsoft.com/office/drawing/2014/main" id="{A311A541-8C32-4FCD-8187-A6F4E0D2F141}"/>
              </a:ext>
            </a:extLst>
          </p:cNvPr>
          <p:cNvCxnSpPr>
            <a:cxnSpLocks/>
          </p:cNvCxnSpPr>
          <p:nvPr/>
        </p:nvCxnSpPr>
        <p:spPr>
          <a:xfrm flipH="1">
            <a:off x="5276002" y="4213361"/>
            <a:ext cx="819999" cy="1223916"/>
          </a:xfrm>
          <a:prstGeom prst="straightConnector1">
            <a:avLst/>
          </a:prstGeom>
          <a:noFill/>
          <a:ln w="9525" cap="flat" cmpd="sng">
            <a:solidFill>
              <a:schemeClr val="dk2"/>
            </a:solidFill>
            <a:prstDash val="solid"/>
            <a:round/>
            <a:headEnd type="none" w="med" len="med"/>
            <a:tailEnd type="none" w="med" len="med"/>
          </a:ln>
        </p:spPr>
      </p:cxnSp>
      <p:cxnSp>
        <p:nvCxnSpPr>
          <p:cNvPr id="99" name="Google Shape;99;p15"/>
          <p:cNvCxnSpPr>
            <a:cxnSpLocks/>
          </p:cNvCxnSpPr>
          <p:nvPr/>
        </p:nvCxnSpPr>
        <p:spPr>
          <a:xfrm>
            <a:off x="3207010" y="3375392"/>
            <a:ext cx="2085537" cy="92016"/>
          </a:xfrm>
          <a:prstGeom prst="straightConnector1">
            <a:avLst/>
          </a:prstGeom>
          <a:noFill/>
          <a:ln w="9525" cap="flat" cmpd="sng">
            <a:solidFill>
              <a:schemeClr val="dk2"/>
            </a:solidFill>
            <a:prstDash val="solid"/>
            <a:round/>
            <a:headEnd type="none" w="med" len="med"/>
            <a:tailEnd type="none" w="med" len="med"/>
          </a:ln>
        </p:spPr>
      </p:cxnSp>
      <p:cxnSp>
        <p:nvCxnSpPr>
          <p:cNvPr id="96" name="Google Shape;96;p15"/>
          <p:cNvCxnSpPr>
            <a:cxnSpLocks/>
          </p:cNvCxnSpPr>
          <p:nvPr/>
        </p:nvCxnSpPr>
        <p:spPr>
          <a:xfrm>
            <a:off x="8036833" y="4144139"/>
            <a:ext cx="1241195" cy="949695"/>
          </a:xfrm>
          <a:prstGeom prst="straightConnector1">
            <a:avLst/>
          </a:prstGeom>
          <a:noFill/>
          <a:ln w="9525" cap="flat" cmpd="sng">
            <a:solidFill>
              <a:schemeClr val="dk2"/>
            </a:solidFill>
            <a:prstDash val="solid"/>
            <a:round/>
            <a:headEnd type="none" w="med" len="med"/>
            <a:tailEnd type="none" w="med" len="med"/>
          </a:ln>
        </p:spPr>
      </p:cxnSp>
      <p:cxnSp>
        <p:nvCxnSpPr>
          <p:cNvPr id="58" name="Google Shape;100;p15">
            <a:extLst>
              <a:ext uri="{FF2B5EF4-FFF2-40B4-BE49-F238E27FC236}">
                <a16:creationId xmlns:a16="http://schemas.microsoft.com/office/drawing/2014/main" id="{5E047EE0-3F53-4C2B-A231-16B829AAF229}"/>
              </a:ext>
            </a:extLst>
          </p:cNvPr>
          <p:cNvCxnSpPr>
            <a:cxnSpLocks/>
          </p:cNvCxnSpPr>
          <p:nvPr/>
        </p:nvCxnSpPr>
        <p:spPr>
          <a:xfrm>
            <a:off x="5991291" y="1405738"/>
            <a:ext cx="638109" cy="1152473"/>
          </a:xfrm>
          <a:prstGeom prst="straightConnector1">
            <a:avLst/>
          </a:prstGeom>
          <a:noFill/>
          <a:ln w="9525" cap="flat" cmpd="sng">
            <a:solidFill>
              <a:schemeClr val="dk2"/>
            </a:solidFill>
            <a:prstDash val="solid"/>
            <a:round/>
            <a:headEnd type="none" w="med" len="med"/>
            <a:tailEnd type="none" w="med" len="med"/>
          </a:ln>
        </p:spPr>
      </p:cxnSp>
      <p:sp>
        <p:nvSpPr>
          <p:cNvPr id="84" name="Google Shape;84;p15"/>
          <p:cNvSpPr/>
          <p:nvPr/>
        </p:nvSpPr>
        <p:spPr>
          <a:xfrm>
            <a:off x="3050780" y="4894669"/>
            <a:ext cx="3767033" cy="1878992"/>
          </a:xfrm>
          <a:prstGeom prst="ellipse">
            <a:avLst/>
          </a:prstGeom>
          <a:solidFill>
            <a:schemeClr val="accent5">
              <a:lumMod val="60000"/>
              <a:lumOff val="40000"/>
            </a:schemeClr>
          </a:solidFill>
          <a:ln w="9525" cap="flat" cmpd="sng">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121900" tIns="121900" rIns="121900" bIns="121900" anchor="ctr" anchorCtr="0">
            <a:noAutofit/>
          </a:bodyPr>
          <a:lstStyle/>
          <a:p>
            <a:pPr lvl="0"/>
            <a:r>
              <a:rPr lang="sv-SE" sz="1867" dirty="0"/>
              <a:t> </a:t>
            </a:r>
            <a:r>
              <a:rPr lang="sv-SE" sz="1333" b="1" dirty="0"/>
              <a:t>Lokaler och Material (4)</a:t>
            </a:r>
          </a:p>
          <a:p>
            <a:pPr marL="228594" indent="-228594">
              <a:buFont typeface="Arial" panose="020B0604020202020204" pitchFamily="34" charset="0"/>
              <a:buChar char="•"/>
            </a:pPr>
            <a:r>
              <a:rPr lang="sv-SE" sz="1067" dirty="0"/>
              <a:t>Inköp</a:t>
            </a:r>
          </a:p>
          <a:p>
            <a:pPr marL="228594" indent="-228594">
              <a:buFont typeface="Arial" panose="020B0604020202020204" pitchFamily="34" charset="0"/>
              <a:buChar char="•"/>
            </a:pPr>
            <a:r>
              <a:rPr lang="sv-SE" sz="1067" dirty="0"/>
              <a:t>Lokaler/förråd</a:t>
            </a:r>
          </a:p>
          <a:p>
            <a:pPr marL="228594" indent="-228594">
              <a:buFont typeface="Arial" panose="020B0604020202020204" pitchFamily="34" charset="0"/>
              <a:buChar char="•"/>
            </a:pPr>
            <a:r>
              <a:rPr lang="sv-SE" sz="1067" dirty="0"/>
              <a:t>Klubbstugan </a:t>
            </a:r>
          </a:p>
          <a:p>
            <a:pPr marL="228594" indent="-228594">
              <a:buFont typeface="Arial" panose="020B0604020202020204" pitchFamily="34" charset="0"/>
              <a:buChar char="•"/>
            </a:pPr>
            <a:r>
              <a:rPr lang="sv-SE" sz="1067" dirty="0"/>
              <a:t>Föreningskläder</a:t>
            </a:r>
          </a:p>
          <a:p>
            <a:pPr marL="228594" indent="-228594">
              <a:buFont typeface="Arial" panose="020B0604020202020204" pitchFamily="34" charset="0"/>
              <a:buChar char="•"/>
            </a:pPr>
            <a:r>
              <a:rPr lang="sv-SE" sz="1067" dirty="0"/>
              <a:t>Matchdressar</a:t>
            </a:r>
          </a:p>
          <a:p>
            <a:pPr marL="228594" indent="-228594">
              <a:buFont typeface="Arial" panose="020B0604020202020204" pitchFamily="34" charset="0"/>
              <a:buChar char="•"/>
            </a:pPr>
            <a:endParaRPr lang="sv-SE" sz="1067" dirty="0"/>
          </a:p>
        </p:txBody>
      </p:sp>
      <p:sp>
        <p:nvSpPr>
          <p:cNvPr id="87" name="Google Shape;87;p15"/>
          <p:cNvSpPr/>
          <p:nvPr/>
        </p:nvSpPr>
        <p:spPr>
          <a:xfrm>
            <a:off x="8036834" y="298153"/>
            <a:ext cx="4072125" cy="2215168"/>
          </a:xfrm>
          <a:prstGeom prst="ellipse">
            <a:avLst/>
          </a:prstGeom>
          <a:solidFill>
            <a:schemeClr val="bg1">
              <a:lumMod val="75000"/>
            </a:schemeClr>
          </a:solidFill>
          <a:ln w="9525" cap="flat" cmpd="sng">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121900" tIns="121900" rIns="121900" bIns="121900" anchor="ctr" anchorCtr="0">
            <a:noAutofit/>
          </a:bodyPr>
          <a:lstStyle/>
          <a:p>
            <a:pPr lvl="0"/>
            <a:r>
              <a:rPr lang="sv-SE" sz="1600" dirty="0"/>
              <a:t> </a:t>
            </a:r>
            <a:r>
              <a:rPr lang="sv-SE" sz="1333" b="1" dirty="0"/>
              <a:t>Försäljning och arbete (7-8)</a:t>
            </a:r>
            <a:endParaRPr lang="sv-SE" sz="1067" dirty="0"/>
          </a:p>
          <a:p>
            <a:pPr marL="228594" indent="-228594">
              <a:buFont typeface="Arial" panose="020B0604020202020204" pitchFamily="34" charset="0"/>
              <a:buChar char="•"/>
            </a:pPr>
            <a:r>
              <a:rPr lang="sv-SE" sz="1067" dirty="0"/>
              <a:t>Hur och vad man säljer i sektion</a:t>
            </a:r>
          </a:p>
          <a:p>
            <a:pPr marL="228594" indent="-228594">
              <a:buFont typeface="Arial" panose="020B0604020202020204" pitchFamily="34" charset="0"/>
              <a:buChar char="•"/>
            </a:pPr>
            <a:r>
              <a:rPr lang="sv-SE" sz="1067" dirty="0"/>
              <a:t>Skyltförsäljning</a:t>
            </a:r>
          </a:p>
          <a:p>
            <a:pPr marL="228594" indent="-228594">
              <a:buFont typeface="Arial" panose="020B0604020202020204" pitchFamily="34" charset="0"/>
              <a:buChar char="•"/>
            </a:pPr>
            <a:r>
              <a:rPr lang="en-GB" sz="1067" dirty="0" err="1"/>
              <a:t>Arbetsåtagenden</a:t>
            </a:r>
            <a:r>
              <a:rPr lang="en-GB" sz="1067" dirty="0"/>
              <a:t> för </a:t>
            </a:r>
            <a:r>
              <a:rPr lang="en-GB" sz="1067" dirty="0" err="1"/>
              <a:t>att</a:t>
            </a:r>
            <a:r>
              <a:rPr lang="en-GB" sz="1067" dirty="0"/>
              <a:t> </a:t>
            </a:r>
            <a:r>
              <a:rPr lang="en-GB" sz="1067" dirty="0" err="1"/>
              <a:t>tjäna</a:t>
            </a:r>
            <a:r>
              <a:rPr lang="en-GB" sz="1067" dirty="0"/>
              <a:t> </a:t>
            </a:r>
            <a:r>
              <a:rPr lang="en-GB" sz="1067" dirty="0" err="1"/>
              <a:t>pengar</a:t>
            </a:r>
            <a:r>
              <a:rPr lang="en-GB" sz="1067" dirty="0"/>
              <a:t> (</a:t>
            </a:r>
            <a:r>
              <a:rPr lang="en-GB" sz="1067" dirty="0" err="1"/>
              <a:t>sektionsgemensamma</a:t>
            </a:r>
            <a:r>
              <a:rPr lang="en-GB" sz="1067" dirty="0"/>
              <a:t>)</a:t>
            </a:r>
            <a:endParaRPr lang="sv-SE" sz="1067" dirty="0"/>
          </a:p>
        </p:txBody>
      </p:sp>
      <p:sp>
        <p:nvSpPr>
          <p:cNvPr id="91" name="Google Shape;91;p15"/>
          <p:cNvSpPr/>
          <p:nvPr/>
        </p:nvSpPr>
        <p:spPr>
          <a:xfrm>
            <a:off x="3645148" y="84339"/>
            <a:ext cx="4169197" cy="2010280"/>
          </a:xfrm>
          <a:prstGeom prst="ellipse">
            <a:avLst/>
          </a:prstGeom>
          <a:solidFill>
            <a:schemeClr val="accent5">
              <a:lumMod val="20000"/>
              <a:lumOff val="80000"/>
            </a:schemeClr>
          </a:solidFill>
          <a:ln w="9525" cap="flat" cmpd="sng">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121900" tIns="121900" rIns="121900" bIns="121900" anchor="ctr" anchorCtr="0">
            <a:noAutofit/>
          </a:bodyPr>
          <a:lstStyle/>
          <a:p>
            <a:pPr lvl="0"/>
            <a:r>
              <a:rPr lang="sv-SE" sz="1333" b="1" dirty="0"/>
              <a:t>Kommunikation (4-5)</a:t>
            </a:r>
            <a:endParaRPr lang="sv-SE" sz="1067" dirty="0"/>
          </a:p>
          <a:p>
            <a:pPr marL="228594" indent="-228594">
              <a:buFont typeface="Arial" panose="020B0604020202020204" pitchFamily="34" charset="0"/>
              <a:buChar char="•"/>
            </a:pPr>
            <a:r>
              <a:rPr lang="sv-SE" sz="1067" dirty="0"/>
              <a:t>Hur tas kontakt med föräldrar och ledare – FB, maillista, hemsida</a:t>
            </a:r>
          </a:p>
          <a:p>
            <a:pPr marL="228594" indent="-228594">
              <a:buFont typeface="Arial" panose="020B0604020202020204" pitchFamily="34" charset="0"/>
              <a:buChar char="•"/>
            </a:pPr>
            <a:r>
              <a:rPr lang="sv-SE" sz="1067" dirty="0"/>
              <a:t>Mailadresser inom sektionen (team)</a:t>
            </a:r>
          </a:p>
          <a:p>
            <a:pPr marL="228594" indent="-228594">
              <a:buFont typeface="Arial" panose="020B0604020202020204" pitchFamily="34" charset="0"/>
              <a:buChar char="•"/>
            </a:pPr>
            <a:r>
              <a:rPr lang="sv-SE" sz="1067" dirty="0"/>
              <a:t>Evenemangskalender</a:t>
            </a:r>
          </a:p>
          <a:p>
            <a:pPr marL="228594" indent="-228594">
              <a:buFont typeface="Arial" panose="020B0604020202020204" pitchFamily="34" charset="0"/>
              <a:buChar char="•"/>
            </a:pPr>
            <a:endParaRPr lang="sv-SE" sz="1067" dirty="0"/>
          </a:p>
        </p:txBody>
      </p:sp>
      <p:sp>
        <p:nvSpPr>
          <p:cNvPr id="94" name="Google Shape;94;p15"/>
          <p:cNvSpPr/>
          <p:nvPr/>
        </p:nvSpPr>
        <p:spPr>
          <a:xfrm>
            <a:off x="109735" y="73853"/>
            <a:ext cx="2856523" cy="1621399"/>
          </a:xfrm>
          <a:prstGeom prst="ellipse">
            <a:avLst/>
          </a:prstGeom>
          <a:solidFill>
            <a:srgbClr val="FFC000"/>
          </a:solidFill>
          <a:ln w="9525" cap="flat" cmpd="sng">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121900" tIns="121900" rIns="121900" bIns="121900" anchor="ctr" anchorCtr="0">
            <a:noAutofit/>
          </a:bodyPr>
          <a:lstStyle/>
          <a:p>
            <a:pPr algn="ctr"/>
            <a:r>
              <a:rPr lang="sv-SE" sz="1600" b="1" dirty="0">
                <a:solidFill>
                  <a:schemeClr val="tx1"/>
                </a:solidFill>
              </a:rPr>
              <a:t>Föreningsstyrelse Åsbro GoIF</a:t>
            </a:r>
            <a:endParaRPr sz="1600" b="1" dirty="0">
              <a:solidFill>
                <a:schemeClr val="tx1"/>
              </a:solidFill>
            </a:endParaRPr>
          </a:p>
        </p:txBody>
      </p:sp>
      <p:sp>
        <p:nvSpPr>
          <p:cNvPr id="95" name="Google Shape;95;p15"/>
          <p:cNvSpPr/>
          <p:nvPr/>
        </p:nvSpPr>
        <p:spPr>
          <a:xfrm>
            <a:off x="118180" y="2558211"/>
            <a:ext cx="4072125" cy="2327991"/>
          </a:xfrm>
          <a:prstGeom prst="ellipse">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8900000" scaled="1"/>
            <a:tileRect/>
          </a:gradFill>
          <a:ln w="12700" cap="flat" cmpd="sng">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121900" tIns="121900" rIns="121900" bIns="121900" anchor="ctr" anchorCtr="0">
            <a:noAutofit/>
          </a:bodyPr>
          <a:lstStyle/>
          <a:p>
            <a:pPr lvl="0"/>
            <a:r>
              <a:rPr lang="sv-SE" sz="1333" b="1" dirty="0"/>
              <a:t>Träning och tävling (3-4)</a:t>
            </a:r>
          </a:p>
          <a:p>
            <a:pPr marL="228594" indent="-228594">
              <a:buFont typeface="Arial" panose="020B0604020202020204" pitchFamily="34" charset="0"/>
              <a:buChar char="•"/>
            </a:pPr>
            <a:r>
              <a:rPr lang="sv-SE" sz="1067" dirty="0"/>
              <a:t>Ansvarig för anmälan till serie och sammandrag.</a:t>
            </a:r>
          </a:p>
          <a:p>
            <a:pPr marL="228594" indent="-228594">
              <a:buFont typeface="Arial" panose="020B0604020202020204" pitchFamily="34" charset="0"/>
              <a:buChar char="•"/>
            </a:pPr>
            <a:r>
              <a:rPr lang="sv-SE" sz="1067" dirty="0"/>
              <a:t>Ibis, licens, behörighet, stöd och utbildning/info.</a:t>
            </a:r>
          </a:p>
          <a:p>
            <a:pPr marL="228594" indent="-228594">
              <a:buFont typeface="Arial" panose="020B0604020202020204" pitchFamily="34" charset="0"/>
              <a:buChar char="•"/>
            </a:pPr>
            <a:r>
              <a:rPr lang="sv-SE" sz="1067" dirty="0"/>
              <a:t>Halltider (tidsfördelningsgrupp, avbokning lov).</a:t>
            </a:r>
          </a:p>
          <a:p>
            <a:pPr marL="228594" indent="-228594">
              <a:buFont typeface="Arial" panose="020B0604020202020204" pitchFamily="34" charset="0"/>
              <a:buChar char="•"/>
            </a:pPr>
            <a:r>
              <a:rPr lang="sv-SE" sz="1067" dirty="0" err="1"/>
              <a:t>Idrottonline</a:t>
            </a:r>
            <a:endParaRPr lang="sv-SE" sz="1067" dirty="0"/>
          </a:p>
          <a:p>
            <a:pPr marL="228594" indent="-228594">
              <a:buFont typeface="Arial" panose="020B0604020202020204" pitchFamily="34" charset="0"/>
              <a:buChar char="•"/>
            </a:pPr>
            <a:endParaRPr lang="sv-SE" sz="1067" dirty="0"/>
          </a:p>
          <a:p>
            <a:r>
              <a:rPr lang="sv-SE" sz="1067" dirty="0"/>
              <a:t> Ansvarig - Kansliadministratör</a:t>
            </a:r>
          </a:p>
        </p:txBody>
      </p:sp>
      <p:cxnSp>
        <p:nvCxnSpPr>
          <p:cNvPr id="50" name="Rak pilkoppling 49">
            <a:extLst>
              <a:ext uri="{FF2B5EF4-FFF2-40B4-BE49-F238E27FC236}">
                <a16:creationId xmlns:a16="http://schemas.microsoft.com/office/drawing/2014/main" id="{921C7CEF-AEAC-44B4-8FBD-15C14D2F83AD}"/>
              </a:ext>
            </a:extLst>
          </p:cNvPr>
          <p:cNvCxnSpPr>
            <a:cxnSpLocks/>
          </p:cNvCxnSpPr>
          <p:nvPr/>
        </p:nvCxnSpPr>
        <p:spPr>
          <a:xfrm>
            <a:off x="2779633" y="1420724"/>
            <a:ext cx="2000451" cy="1263856"/>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5" name="Ellips 144">
            <a:extLst>
              <a:ext uri="{FF2B5EF4-FFF2-40B4-BE49-F238E27FC236}">
                <a16:creationId xmlns:a16="http://schemas.microsoft.com/office/drawing/2014/main" id="{E6CC81E6-730F-4A15-AB00-0483D0769FE7}"/>
              </a:ext>
            </a:extLst>
          </p:cNvPr>
          <p:cNvSpPr/>
          <p:nvPr/>
        </p:nvSpPr>
        <p:spPr>
          <a:xfrm>
            <a:off x="7638888" y="4414392"/>
            <a:ext cx="4434932" cy="2316839"/>
          </a:xfrm>
          <a:prstGeom prst="ellipse">
            <a:avLst/>
          </a:prstGeom>
          <a:solidFill>
            <a:schemeClr val="accent4">
              <a:lumMod val="40000"/>
              <a:lumOff val="60000"/>
            </a:schemeClr>
          </a:solidFill>
          <a:ln w="1270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sv-SE" sz="1333" b="1" dirty="0">
                <a:solidFill>
                  <a:schemeClr val="tx1"/>
                </a:solidFill>
              </a:rPr>
              <a:t>Utbildning och ledarskap (5)</a:t>
            </a:r>
          </a:p>
          <a:p>
            <a:pPr marL="228594" indent="-228594">
              <a:buFont typeface="Arial" panose="020B0604020202020204" pitchFamily="34" charset="0"/>
              <a:buChar char="•"/>
            </a:pPr>
            <a:r>
              <a:rPr lang="sv-SE" sz="1067" dirty="0">
                <a:solidFill>
                  <a:schemeClr val="tx1"/>
                </a:solidFill>
              </a:rPr>
              <a:t>Ordna och informera om utbildningar.</a:t>
            </a:r>
          </a:p>
          <a:p>
            <a:pPr marL="228594" indent="-228594">
              <a:buFont typeface="Arial" panose="020B0604020202020204" pitchFamily="34" charset="0"/>
              <a:buChar char="•"/>
            </a:pPr>
            <a:r>
              <a:rPr lang="sv-SE" sz="1067" dirty="0">
                <a:solidFill>
                  <a:schemeClr val="tx1"/>
                </a:solidFill>
              </a:rPr>
              <a:t>Fadderskap, mentorskap nya lag.</a:t>
            </a:r>
          </a:p>
          <a:p>
            <a:pPr marL="228594" indent="-228594">
              <a:buFont typeface="Arial" panose="020B0604020202020204" pitchFamily="34" charset="0"/>
              <a:buChar char="•"/>
            </a:pPr>
            <a:r>
              <a:rPr lang="sv-SE" sz="1067" dirty="0">
                <a:solidFill>
                  <a:schemeClr val="tx1"/>
                </a:solidFill>
              </a:rPr>
              <a:t>Spelarutbildningsplan, träningsupplägg. </a:t>
            </a:r>
          </a:p>
          <a:p>
            <a:pPr marL="228594" indent="-228594">
              <a:buFont typeface="Arial" panose="020B0604020202020204" pitchFamily="34" charset="0"/>
              <a:buChar char="•"/>
            </a:pPr>
            <a:endParaRPr lang="sv-SE" sz="1067" dirty="0">
              <a:solidFill>
                <a:schemeClr val="tx1"/>
              </a:solidFill>
            </a:endParaRPr>
          </a:p>
          <a:p>
            <a:pPr lvl="0"/>
            <a:r>
              <a:rPr lang="sv-SE" sz="1067" dirty="0">
                <a:solidFill>
                  <a:schemeClr val="tx1"/>
                </a:solidFill>
              </a:rPr>
              <a:t>(Delta i utvecklingsråd).</a:t>
            </a:r>
          </a:p>
          <a:p>
            <a:pPr lvl="0"/>
            <a:endParaRPr lang="sv-SE" sz="1067" dirty="0">
              <a:solidFill>
                <a:schemeClr val="tx1"/>
              </a:solidFill>
            </a:endParaRPr>
          </a:p>
          <a:p>
            <a:pPr lvl="0"/>
            <a:endParaRPr lang="sv-SE" sz="1067" dirty="0">
              <a:solidFill>
                <a:schemeClr val="tx1"/>
              </a:solidFill>
            </a:endParaRPr>
          </a:p>
          <a:p>
            <a:pPr marL="228594" indent="-228594">
              <a:buFont typeface="Arial" panose="020B0604020202020204" pitchFamily="34" charset="0"/>
              <a:buChar char="•"/>
            </a:pPr>
            <a:endParaRPr lang="sv-SE" sz="1067" dirty="0">
              <a:solidFill>
                <a:schemeClr val="tx1"/>
              </a:solidFill>
            </a:endParaRPr>
          </a:p>
        </p:txBody>
      </p:sp>
      <p:sp>
        <p:nvSpPr>
          <p:cNvPr id="83" name="Google Shape;83;p15"/>
          <p:cNvSpPr/>
          <p:nvPr/>
        </p:nvSpPr>
        <p:spPr>
          <a:xfrm>
            <a:off x="4844490" y="2506742"/>
            <a:ext cx="4169197" cy="1975804"/>
          </a:xfrm>
          <a:prstGeom prst="ellipse">
            <a:avLst/>
          </a:prstGeom>
          <a:solidFill>
            <a:srgbClr val="FFFF00"/>
          </a:solidFill>
          <a:ln w="9525" cap="flat" cmpd="sng">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121900" tIns="121900" rIns="121900" bIns="121900" anchor="ctr" anchorCtr="0">
            <a:noAutofit/>
          </a:bodyPr>
          <a:lstStyle/>
          <a:p>
            <a:pPr lvl="0" algn="ctr"/>
            <a:r>
              <a:rPr lang="sv-SE" sz="1600" b="1" dirty="0">
                <a:solidFill>
                  <a:schemeClr val="tx1"/>
                </a:solidFill>
              </a:rPr>
              <a:t>Innebandysektion</a:t>
            </a:r>
          </a:p>
          <a:p>
            <a:pPr algn="ctr"/>
            <a:r>
              <a:rPr lang="sv-SE" sz="1067" dirty="0">
                <a:solidFill>
                  <a:schemeClr val="tx1"/>
                </a:solidFill>
              </a:rPr>
              <a:t>Ledarråd – Budget- Avtal – Värdegrund - Gemensamma arbeten – Föreningsfrågor – Tydliga roller – Kontakt förbund – Beslutsfattare – Strukturera sektionen. Visioner (klubbrum på hallen) Ny hall. rekrytering (ledare och team), </a:t>
            </a:r>
            <a:r>
              <a:rPr lang="en-GB" sz="1067" dirty="0" err="1">
                <a:solidFill>
                  <a:schemeClr val="tx1"/>
                </a:solidFill>
              </a:rPr>
              <a:t>Ordna</a:t>
            </a:r>
            <a:r>
              <a:rPr lang="en-GB" sz="1067" dirty="0">
                <a:solidFill>
                  <a:schemeClr val="tx1"/>
                </a:solidFill>
              </a:rPr>
              <a:t>/</a:t>
            </a:r>
            <a:r>
              <a:rPr lang="en-GB" sz="1067" dirty="0" err="1">
                <a:solidFill>
                  <a:schemeClr val="tx1"/>
                </a:solidFill>
              </a:rPr>
              <a:t>starta</a:t>
            </a:r>
            <a:r>
              <a:rPr lang="en-GB" sz="1067" dirty="0">
                <a:solidFill>
                  <a:schemeClr val="tx1"/>
                </a:solidFill>
              </a:rPr>
              <a:t> cup, </a:t>
            </a:r>
            <a:r>
              <a:rPr lang="en-GB" sz="1067" dirty="0" err="1">
                <a:solidFill>
                  <a:schemeClr val="tx1"/>
                </a:solidFill>
              </a:rPr>
              <a:t>arrangemang</a:t>
            </a:r>
            <a:r>
              <a:rPr lang="en-GB" sz="1067" dirty="0">
                <a:solidFill>
                  <a:schemeClr val="tx1"/>
                </a:solidFill>
              </a:rPr>
              <a:t> </a:t>
            </a:r>
          </a:p>
          <a:p>
            <a:pPr lvl="0" algn="ctr"/>
            <a:endParaRPr lang="sv-SE" sz="1467" dirty="0">
              <a:solidFill>
                <a:schemeClr val="tx1"/>
              </a:solidFill>
            </a:endParaRPr>
          </a:p>
        </p:txBody>
      </p:sp>
      <p:sp>
        <p:nvSpPr>
          <p:cNvPr id="15" name="Google Shape;95;p15">
            <a:extLst>
              <a:ext uri="{FF2B5EF4-FFF2-40B4-BE49-F238E27FC236}">
                <a16:creationId xmlns:a16="http://schemas.microsoft.com/office/drawing/2014/main" id="{24D3E28C-8097-4719-BD66-BF446BD8E75A}"/>
              </a:ext>
            </a:extLst>
          </p:cNvPr>
          <p:cNvSpPr/>
          <p:nvPr/>
        </p:nvSpPr>
        <p:spPr>
          <a:xfrm>
            <a:off x="9516193" y="2890859"/>
            <a:ext cx="2557628" cy="1253280"/>
          </a:xfrm>
          <a:prstGeom prst="ellipse">
            <a:avLst/>
          </a:prstGeom>
          <a:solidFill>
            <a:schemeClr val="tx2"/>
          </a:solidFill>
          <a:ln w="12700" cap="flat" cmpd="sng">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121900" tIns="121900" rIns="121900" bIns="121900" anchor="ctr" anchorCtr="0">
            <a:noAutofit/>
          </a:bodyPr>
          <a:lstStyle/>
          <a:p>
            <a:pPr lvl="0"/>
            <a:r>
              <a:rPr lang="sv-SE" sz="1333" b="1" dirty="0"/>
              <a:t>Sponsring</a:t>
            </a:r>
          </a:p>
          <a:p>
            <a:pPr marL="228594" indent="-228594">
              <a:buFont typeface="Arial" panose="020B0604020202020204" pitchFamily="34" charset="0"/>
              <a:buChar char="•"/>
            </a:pPr>
            <a:r>
              <a:rPr lang="sv-SE" sz="1067" dirty="0"/>
              <a:t>Kolla med företag</a:t>
            </a:r>
          </a:p>
          <a:p>
            <a:pPr marL="228594" indent="-228594">
              <a:buFont typeface="Arial" panose="020B0604020202020204" pitchFamily="34" charset="0"/>
              <a:buChar char="•"/>
            </a:pPr>
            <a:r>
              <a:rPr lang="sv-SE" sz="1067" dirty="0"/>
              <a:t>Hålla ordning</a:t>
            </a:r>
          </a:p>
          <a:p>
            <a:pPr marL="228594" indent="-228594">
              <a:buFont typeface="Arial" panose="020B0604020202020204" pitchFamily="34" charset="0"/>
              <a:buChar char="•"/>
            </a:pPr>
            <a:endParaRPr lang="sv-SE" sz="1067" dirty="0"/>
          </a:p>
          <a:p>
            <a:pPr lvl="0"/>
            <a:r>
              <a:rPr lang="sv-SE" sz="1067" dirty="0"/>
              <a:t>Ansvarig - Camilla</a:t>
            </a:r>
          </a:p>
        </p:txBody>
      </p:sp>
      <p:cxnSp>
        <p:nvCxnSpPr>
          <p:cNvPr id="16" name="Google Shape;98;p15">
            <a:extLst>
              <a:ext uri="{FF2B5EF4-FFF2-40B4-BE49-F238E27FC236}">
                <a16:creationId xmlns:a16="http://schemas.microsoft.com/office/drawing/2014/main" id="{2D21D78F-11BC-42E1-A7A7-4D2701E962F4}"/>
              </a:ext>
            </a:extLst>
          </p:cNvPr>
          <p:cNvCxnSpPr>
            <a:cxnSpLocks/>
            <a:stCxn id="15" idx="2"/>
            <a:endCxn id="83" idx="6"/>
          </p:cNvCxnSpPr>
          <p:nvPr/>
        </p:nvCxnSpPr>
        <p:spPr>
          <a:xfrm flipH="1" flipV="1">
            <a:off x="9013688" y="3494645"/>
            <a:ext cx="502505" cy="22855"/>
          </a:xfrm>
          <a:prstGeom prst="straightConnector1">
            <a:avLst/>
          </a:prstGeom>
          <a:noFill/>
          <a:ln w="9525" cap="flat" cmpd="sng">
            <a:solidFill>
              <a:schemeClr val="dk2"/>
            </a:solidFill>
            <a:prstDash val="solid"/>
            <a:round/>
            <a:headEnd type="none" w="med" len="med"/>
            <a:tailEnd type="none" w="med" len="med"/>
          </a:ln>
        </p:spPr>
      </p:cxnSp>
    </p:spTree>
    <p:extLst>
      <p:ext uri="{BB962C8B-B14F-4D97-AF65-F5344CB8AC3E}">
        <p14:creationId xmlns:p14="http://schemas.microsoft.com/office/powerpoint/2010/main" val="42347651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Google Shape;245;p47" descr="InnebandyIllustrationer och vektorbilder - iStock"/>
          <p:cNvPicPr preferRelativeResize="0"/>
          <p:nvPr/>
        </p:nvPicPr>
        <p:blipFill rotWithShape="1">
          <a:blip r:embed="rId3">
            <a:alphaModFix/>
          </a:blip>
          <a:srcRect t="19742"/>
          <a:stretch/>
        </p:blipFill>
        <p:spPr>
          <a:xfrm>
            <a:off x="1" y="0"/>
            <a:ext cx="12192000" cy="6843066"/>
          </a:xfrm>
          <a:prstGeom prst="rect">
            <a:avLst/>
          </a:prstGeom>
          <a:noFill/>
          <a:ln>
            <a:noFill/>
          </a:ln>
        </p:spPr>
      </p:pic>
      <p:sp>
        <p:nvSpPr>
          <p:cNvPr id="246" name="Google Shape;246;p47"/>
          <p:cNvSpPr txBox="1"/>
          <p:nvPr/>
        </p:nvSpPr>
        <p:spPr>
          <a:xfrm>
            <a:off x="4856813" y="2697692"/>
            <a:ext cx="6739953"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sv-SE" sz="7200" b="1" i="0" u="none" strike="noStrike" cap="none" dirty="0">
                <a:solidFill>
                  <a:schemeClr val="lt1"/>
                </a:solidFill>
                <a:latin typeface="Calibri"/>
                <a:ea typeface="Calibri"/>
                <a:cs typeface="Calibri"/>
                <a:sym typeface="Calibri"/>
              </a:rPr>
              <a:t>FÖRÄLDRATEAM</a:t>
            </a:r>
            <a:endParaRPr dirty="0"/>
          </a:p>
          <a:p>
            <a:pPr marL="0" marR="0" lvl="0" indent="0" algn="l" rtl="0">
              <a:lnSpc>
                <a:spcPct val="100000"/>
              </a:lnSpc>
              <a:spcBef>
                <a:spcPts val="0"/>
              </a:spcBef>
              <a:spcAft>
                <a:spcPts val="0"/>
              </a:spcAft>
              <a:buClr>
                <a:srgbClr val="000000"/>
              </a:buClr>
              <a:buSzPts val="2400"/>
              <a:buFont typeface="Arial"/>
              <a:buNone/>
            </a:pPr>
            <a:r>
              <a:rPr lang="sv-SE" sz="2400" b="0" i="0" u="none" strike="noStrike" cap="none" dirty="0">
                <a:solidFill>
                  <a:schemeClr val="lt1"/>
                </a:solidFill>
                <a:latin typeface="Calibri"/>
                <a:ea typeface="Calibri"/>
                <a:cs typeface="Calibri"/>
                <a:sym typeface="Calibri"/>
              </a:rPr>
              <a:t>Många gör lite men tillsammans gör vi mycket!</a:t>
            </a:r>
            <a:endParaRPr sz="2400" b="0" i="0" u="none" strike="noStrike" cap="none" dirty="0">
              <a:solidFill>
                <a:schemeClr val="lt1"/>
              </a:solidFill>
              <a:latin typeface="Arial"/>
              <a:ea typeface="Arial"/>
              <a:cs typeface="Arial"/>
              <a:sym typeface="Arial"/>
            </a:endParaRPr>
          </a:p>
        </p:txBody>
      </p:sp>
      <p:sp>
        <p:nvSpPr>
          <p:cNvPr id="3" name="textruta 2">
            <a:extLst>
              <a:ext uri="{FF2B5EF4-FFF2-40B4-BE49-F238E27FC236}">
                <a16:creationId xmlns:a16="http://schemas.microsoft.com/office/drawing/2014/main" id="{B739BD2C-4551-69DE-463A-4ED688EEF976}"/>
              </a:ext>
            </a:extLst>
          </p:cNvPr>
          <p:cNvSpPr txBox="1"/>
          <p:nvPr/>
        </p:nvSpPr>
        <p:spPr>
          <a:xfrm>
            <a:off x="3047260" y="3277331"/>
            <a:ext cx="6094520" cy="307777"/>
          </a:xfrm>
          <a:prstGeom prst="rect">
            <a:avLst/>
          </a:prstGeom>
          <a:noFill/>
        </p:spPr>
        <p:txBody>
          <a:bodyPr wrap="square">
            <a:spAutoFit/>
          </a:bodyPr>
          <a:lstStyle/>
          <a:p>
            <a:r>
              <a:rPr lang="sv-SE" b="0" dirty="0">
                <a:effectLst/>
              </a:rPr>
              <a:t> </a:t>
            </a:r>
            <a:endParaRPr lang="sv-S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cxnSp>
        <p:nvCxnSpPr>
          <p:cNvPr id="251" name="Google Shape;251;p3"/>
          <p:cNvCxnSpPr/>
          <p:nvPr/>
        </p:nvCxnSpPr>
        <p:spPr>
          <a:xfrm rot="10800000">
            <a:off x="6915685" y="4268129"/>
            <a:ext cx="162911" cy="1266512"/>
          </a:xfrm>
          <a:prstGeom prst="straightConnector1">
            <a:avLst/>
          </a:prstGeom>
          <a:noFill/>
          <a:ln w="9525" cap="flat" cmpd="sng">
            <a:solidFill>
              <a:schemeClr val="dk2"/>
            </a:solidFill>
            <a:prstDash val="solid"/>
            <a:round/>
            <a:headEnd type="none" w="sm" len="sm"/>
            <a:tailEnd type="none" w="sm" len="sm"/>
          </a:ln>
        </p:spPr>
      </p:cxnSp>
      <p:cxnSp>
        <p:nvCxnSpPr>
          <p:cNvPr id="252" name="Google Shape;252;p3"/>
          <p:cNvCxnSpPr/>
          <p:nvPr/>
        </p:nvCxnSpPr>
        <p:spPr>
          <a:xfrm rot="10800000" flipH="1">
            <a:off x="7948702" y="2602459"/>
            <a:ext cx="1647484" cy="422775"/>
          </a:xfrm>
          <a:prstGeom prst="straightConnector1">
            <a:avLst/>
          </a:prstGeom>
          <a:noFill/>
          <a:ln w="9525" cap="flat" cmpd="sng">
            <a:solidFill>
              <a:schemeClr val="dk2"/>
            </a:solidFill>
            <a:prstDash val="solid"/>
            <a:round/>
            <a:headEnd type="none" w="sm" len="sm"/>
            <a:tailEnd type="none" w="sm" len="sm"/>
          </a:ln>
        </p:spPr>
      </p:cxnSp>
      <p:cxnSp>
        <p:nvCxnSpPr>
          <p:cNvPr id="253" name="Google Shape;253;p3"/>
          <p:cNvCxnSpPr/>
          <p:nvPr/>
        </p:nvCxnSpPr>
        <p:spPr>
          <a:xfrm rot="10800000" flipH="1">
            <a:off x="4528480" y="4458871"/>
            <a:ext cx="1137773" cy="1444136"/>
          </a:xfrm>
          <a:prstGeom prst="straightConnector1">
            <a:avLst/>
          </a:prstGeom>
          <a:noFill/>
          <a:ln w="9525" cap="flat" cmpd="sng">
            <a:solidFill>
              <a:schemeClr val="dk2"/>
            </a:solidFill>
            <a:prstDash val="solid"/>
            <a:round/>
            <a:headEnd type="none" w="sm" len="sm"/>
            <a:tailEnd type="none" w="sm" len="sm"/>
          </a:ln>
        </p:spPr>
      </p:cxnSp>
      <p:cxnSp>
        <p:nvCxnSpPr>
          <p:cNvPr id="254" name="Google Shape;254;p3"/>
          <p:cNvCxnSpPr>
            <a:stCxn id="255" idx="1"/>
            <a:endCxn id="256" idx="5"/>
          </p:cNvCxnSpPr>
          <p:nvPr/>
        </p:nvCxnSpPr>
        <p:spPr>
          <a:xfrm rot="10800000">
            <a:off x="7728557" y="4288951"/>
            <a:ext cx="1553700" cy="784500"/>
          </a:xfrm>
          <a:prstGeom prst="straightConnector1">
            <a:avLst/>
          </a:prstGeom>
          <a:noFill/>
          <a:ln w="9525" cap="flat" cmpd="sng">
            <a:solidFill>
              <a:schemeClr val="dk2"/>
            </a:solidFill>
            <a:prstDash val="solid"/>
            <a:round/>
            <a:headEnd type="none" w="sm" len="sm"/>
            <a:tailEnd type="none" w="sm" len="sm"/>
          </a:ln>
        </p:spPr>
      </p:cxnSp>
      <p:cxnSp>
        <p:nvCxnSpPr>
          <p:cNvPr id="257" name="Google Shape;257;p3"/>
          <p:cNvCxnSpPr>
            <a:stCxn id="258" idx="6"/>
          </p:cNvCxnSpPr>
          <p:nvPr/>
        </p:nvCxnSpPr>
        <p:spPr>
          <a:xfrm>
            <a:off x="2941590" y="3533672"/>
            <a:ext cx="1535400" cy="52800"/>
          </a:xfrm>
          <a:prstGeom prst="straightConnector1">
            <a:avLst/>
          </a:prstGeom>
          <a:noFill/>
          <a:ln w="9525" cap="flat" cmpd="sng">
            <a:solidFill>
              <a:schemeClr val="dk2"/>
            </a:solidFill>
            <a:prstDash val="solid"/>
            <a:round/>
            <a:headEnd type="none" w="sm" len="sm"/>
            <a:tailEnd type="none" w="sm" len="sm"/>
          </a:ln>
        </p:spPr>
      </p:cxnSp>
      <p:cxnSp>
        <p:nvCxnSpPr>
          <p:cNvPr id="259" name="Google Shape;259;p3"/>
          <p:cNvCxnSpPr/>
          <p:nvPr/>
        </p:nvCxnSpPr>
        <p:spPr>
          <a:xfrm rot="10800000">
            <a:off x="8209941" y="3654544"/>
            <a:ext cx="1150703" cy="211781"/>
          </a:xfrm>
          <a:prstGeom prst="straightConnector1">
            <a:avLst/>
          </a:prstGeom>
          <a:noFill/>
          <a:ln w="9525" cap="flat" cmpd="sng">
            <a:solidFill>
              <a:schemeClr val="dk2"/>
            </a:solidFill>
            <a:prstDash val="solid"/>
            <a:round/>
            <a:headEnd type="none" w="sm" len="sm"/>
            <a:tailEnd type="none" w="sm" len="sm"/>
          </a:ln>
        </p:spPr>
      </p:cxnSp>
      <p:cxnSp>
        <p:nvCxnSpPr>
          <p:cNvPr id="260" name="Google Shape;260;p3"/>
          <p:cNvCxnSpPr/>
          <p:nvPr/>
        </p:nvCxnSpPr>
        <p:spPr>
          <a:xfrm rot="10800000" flipH="1">
            <a:off x="2805757" y="4268129"/>
            <a:ext cx="1973147" cy="793707"/>
          </a:xfrm>
          <a:prstGeom prst="straightConnector1">
            <a:avLst/>
          </a:prstGeom>
          <a:noFill/>
          <a:ln w="9525" cap="flat" cmpd="sng">
            <a:solidFill>
              <a:schemeClr val="dk2"/>
            </a:solidFill>
            <a:prstDash val="solid"/>
            <a:round/>
            <a:headEnd type="none" w="sm" len="sm"/>
            <a:tailEnd type="none" w="sm" len="sm"/>
          </a:ln>
        </p:spPr>
      </p:cxnSp>
      <p:sp>
        <p:nvSpPr>
          <p:cNvPr id="258" name="Google Shape;258;p3"/>
          <p:cNvSpPr/>
          <p:nvPr/>
        </p:nvSpPr>
        <p:spPr>
          <a:xfrm>
            <a:off x="494509" y="2874666"/>
            <a:ext cx="2447081" cy="1318012"/>
          </a:xfrm>
          <a:prstGeom prst="ellipse">
            <a:avLst/>
          </a:prstGeom>
          <a:gradFill>
            <a:gsLst>
              <a:gs pos="0">
                <a:srgbClr val="6E6E6E"/>
              </a:gs>
              <a:gs pos="50000">
                <a:srgbClr val="9F9F9F"/>
              </a:gs>
              <a:gs pos="100000">
                <a:srgbClr val="BFBFB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Tränare</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61" name="Google Shape;261;p3"/>
          <p:cNvSpPr/>
          <p:nvPr/>
        </p:nvSpPr>
        <p:spPr>
          <a:xfrm>
            <a:off x="494508" y="4561776"/>
            <a:ext cx="2587061" cy="1238325"/>
          </a:xfrm>
          <a:prstGeom prst="ellipse">
            <a:avLst/>
          </a:prstGeom>
          <a:gradFill>
            <a:gsLst>
              <a:gs pos="0">
                <a:srgbClr val="7C8C93"/>
              </a:gs>
              <a:gs pos="50000">
                <a:srgbClr val="B3CAD5"/>
              </a:gs>
              <a:gs pos="100000">
                <a:srgbClr val="D7F2F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Lagledare</a:t>
            </a:r>
            <a:endParaRPr/>
          </a:p>
          <a:p>
            <a:pPr marL="228594" marR="0" lvl="0" indent="-160863" algn="l"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62" name="Google Shape;262;p3"/>
          <p:cNvSpPr/>
          <p:nvPr/>
        </p:nvSpPr>
        <p:spPr>
          <a:xfrm>
            <a:off x="123282" y="384109"/>
            <a:ext cx="2640665" cy="1621399"/>
          </a:xfrm>
          <a:prstGeom prst="ellipse">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1" dirty="0">
                <a:solidFill>
                  <a:schemeClr val="lt1"/>
                </a:solidFill>
              </a:rPr>
              <a:t>Åsbro GoIF</a:t>
            </a:r>
            <a:r>
              <a:rPr lang="sv-SE" sz="1867" b="1" i="0" u="none" strike="noStrike" cap="none" dirty="0">
                <a:solidFill>
                  <a:schemeClr val="lt1"/>
                </a:solidFill>
                <a:latin typeface="Arial"/>
                <a:ea typeface="Arial"/>
                <a:cs typeface="Arial"/>
                <a:sym typeface="Arial"/>
              </a:rPr>
              <a:t> – </a:t>
            </a:r>
            <a:r>
              <a:rPr lang="sv-SE" sz="1600" b="0" i="0" u="none" strike="noStrike" cap="none" dirty="0">
                <a:solidFill>
                  <a:schemeClr val="lt1"/>
                </a:solidFill>
                <a:latin typeface="Arial"/>
                <a:ea typeface="Arial"/>
                <a:cs typeface="Arial"/>
                <a:sym typeface="Arial"/>
              </a:rPr>
              <a:t>verksamhetsidé och värdegrund</a:t>
            </a:r>
            <a:endParaRPr sz="1600" b="0" i="0" u="none" strike="noStrike" cap="none" dirty="0">
              <a:solidFill>
                <a:schemeClr val="lt1"/>
              </a:solidFill>
              <a:latin typeface="Arial"/>
              <a:ea typeface="Arial"/>
              <a:cs typeface="Arial"/>
              <a:sym typeface="Arial"/>
            </a:endParaRPr>
          </a:p>
        </p:txBody>
      </p:sp>
      <p:sp>
        <p:nvSpPr>
          <p:cNvPr id="263" name="Google Shape;263;p3"/>
          <p:cNvSpPr/>
          <p:nvPr/>
        </p:nvSpPr>
        <p:spPr>
          <a:xfrm>
            <a:off x="9274051" y="1617354"/>
            <a:ext cx="2629853" cy="1422852"/>
          </a:xfrm>
          <a:prstGeom prst="ellipse">
            <a:avLst/>
          </a:prstGeom>
          <a:gradFill>
            <a:gsLst>
              <a:gs pos="0">
                <a:srgbClr val="818B7A"/>
              </a:gs>
              <a:gs pos="50000">
                <a:srgbClr val="BBC8B2"/>
              </a:gs>
              <a:gs pos="100000">
                <a:srgbClr val="E0F0D6"/>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Arbete</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cxnSp>
        <p:nvCxnSpPr>
          <p:cNvPr id="264" name="Google Shape;264;p3"/>
          <p:cNvCxnSpPr/>
          <p:nvPr/>
        </p:nvCxnSpPr>
        <p:spPr>
          <a:xfrm>
            <a:off x="2593639" y="1796358"/>
            <a:ext cx="1649663" cy="1135079"/>
          </a:xfrm>
          <a:prstGeom prst="straightConnector1">
            <a:avLst/>
          </a:prstGeom>
          <a:noFill/>
          <a:ln w="57150" cap="flat" cmpd="sng">
            <a:solidFill>
              <a:srgbClr val="C00000"/>
            </a:solidFill>
            <a:prstDash val="solid"/>
            <a:round/>
            <a:headEnd type="triangle" w="med" len="med"/>
            <a:tailEnd type="triangle" w="med" len="med"/>
          </a:ln>
        </p:spPr>
      </p:cxnSp>
      <p:sp>
        <p:nvSpPr>
          <p:cNvPr id="256" name="Google Shape;256;p3"/>
          <p:cNvSpPr/>
          <p:nvPr/>
        </p:nvSpPr>
        <p:spPr>
          <a:xfrm>
            <a:off x="4169924" y="2602459"/>
            <a:ext cx="4169197" cy="1975804"/>
          </a:xfrm>
          <a:prstGeom prst="ellipse">
            <a:avLst/>
          </a:prstGeom>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l="50000" t="130000" r="50000" b="-30000"/>
            </a:path>
            <a:tileRect/>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endParaRPr sz="1867"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sv-SE" sz="1867" b="1" i="0" u="none" strike="noStrike" cap="none">
                <a:solidFill>
                  <a:schemeClr val="lt1"/>
                </a:solidFill>
                <a:latin typeface="Arial"/>
                <a:ea typeface="Arial"/>
                <a:cs typeface="Arial"/>
                <a:sym typeface="Arial"/>
              </a:rPr>
              <a:t>Lag</a:t>
            </a:r>
            <a:endParaRPr sz="1867"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sp>
        <p:nvSpPr>
          <p:cNvPr id="255" name="Google Shape;255;p3"/>
          <p:cNvSpPr/>
          <p:nvPr/>
        </p:nvSpPr>
        <p:spPr>
          <a:xfrm>
            <a:off x="8903062" y="4888364"/>
            <a:ext cx="2589308" cy="1263856"/>
          </a:xfrm>
          <a:prstGeom prst="ellipse">
            <a:avLst/>
          </a:prstGeom>
          <a:gradFill>
            <a:gsLst>
              <a:gs pos="0">
                <a:srgbClr val="4B6693"/>
              </a:gs>
              <a:gs pos="50000">
                <a:srgbClr val="6E95D5"/>
              </a:gs>
              <a:gs pos="100000">
                <a:srgbClr val="83B3F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Match</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65" name="Google Shape;265;p3"/>
          <p:cNvSpPr/>
          <p:nvPr/>
        </p:nvSpPr>
        <p:spPr>
          <a:xfrm>
            <a:off x="9215680" y="3429001"/>
            <a:ext cx="2746595" cy="1152321"/>
          </a:xfrm>
          <a:prstGeom prst="ellipse">
            <a:avLst/>
          </a:prstGeom>
          <a:gradFill>
            <a:gsLst>
              <a:gs pos="0">
                <a:srgbClr val="BDF295"/>
              </a:gs>
              <a:gs pos="50000">
                <a:srgbClr val="D5F5BE"/>
              </a:gs>
              <a:gs pos="100000">
                <a:srgbClr val="EAFADE"/>
              </a:gs>
            </a:gsLst>
            <a:lin ang="135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Försäljning</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66" name="Google Shape;266;p3"/>
          <p:cNvSpPr/>
          <p:nvPr/>
        </p:nvSpPr>
        <p:spPr>
          <a:xfrm>
            <a:off x="2851585" y="5489310"/>
            <a:ext cx="2720036" cy="1129591"/>
          </a:xfrm>
          <a:prstGeom prst="ellipse">
            <a:avLst/>
          </a:prstGeom>
          <a:gradFill>
            <a:gsLst>
              <a:gs pos="0">
                <a:srgbClr val="978550"/>
              </a:gs>
              <a:gs pos="50000">
                <a:srgbClr val="DBC074"/>
              </a:gs>
              <a:gs pos="100000">
                <a:srgbClr val="FFE68B"/>
              </a:gs>
            </a:gsLst>
            <a:lin ang="2700000" scaled="0"/>
          </a:gradFill>
          <a:ln>
            <a:noFill/>
          </a:ln>
          <a:effectLst>
            <a:outerShdw blurRad="44450" dist="27940" dir="5400000" algn="ctr">
              <a:srgbClr val="000000">
                <a:alpha val="31372"/>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867"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1867"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sv-SE" sz="1867" b="1" i="0" u="none" strike="noStrike" cap="none" dirty="0">
                <a:solidFill>
                  <a:srgbClr val="000000"/>
                </a:solidFill>
                <a:latin typeface="Arial"/>
                <a:ea typeface="Arial"/>
                <a:cs typeface="Arial"/>
                <a:sym typeface="Arial"/>
              </a:rPr>
              <a:t> </a:t>
            </a:r>
            <a:endParaRPr dirty="0"/>
          </a:p>
          <a:p>
            <a:pPr marL="0" marR="0" lvl="0" indent="0" algn="ctr" rtl="0">
              <a:lnSpc>
                <a:spcPct val="100000"/>
              </a:lnSpc>
              <a:spcBef>
                <a:spcPts val="0"/>
              </a:spcBef>
              <a:spcAft>
                <a:spcPts val="0"/>
              </a:spcAft>
              <a:buNone/>
            </a:pPr>
            <a:r>
              <a:rPr lang="sv-SE" sz="1867" b="0" i="0" u="none" strike="noStrike" cap="none" dirty="0">
                <a:solidFill>
                  <a:srgbClr val="000000"/>
                </a:solidFill>
                <a:latin typeface="Arial"/>
                <a:ea typeface="Arial"/>
                <a:cs typeface="Arial"/>
                <a:sym typeface="Arial"/>
              </a:rPr>
              <a:t>Sponsring</a:t>
            </a:r>
            <a:endParaRPr dirty="0"/>
          </a:p>
          <a:p>
            <a:pPr marL="0" marR="0" lvl="0" indent="0" algn="ctr" rtl="0">
              <a:lnSpc>
                <a:spcPct val="100000"/>
              </a:lnSpc>
              <a:spcBef>
                <a:spcPts val="0"/>
              </a:spcBef>
              <a:spcAft>
                <a:spcPts val="0"/>
              </a:spcAft>
              <a:buNone/>
            </a:pPr>
            <a:endParaRPr sz="1867"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1867" b="0" i="0" u="none" strike="noStrike" cap="none" dirty="0">
              <a:solidFill>
                <a:srgbClr val="000000"/>
              </a:solidFill>
              <a:latin typeface="Arial"/>
              <a:ea typeface="Arial"/>
              <a:cs typeface="Arial"/>
              <a:sym typeface="Arial"/>
            </a:endParaRPr>
          </a:p>
          <a:p>
            <a:pPr marL="228594" marR="0" lvl="0" indent="-160863" algn="ctr" rtl="0">
              <a:lnSpc>
                <a:spcPct val="100000"/>
              </a:lnSpc>
              <a:spcBef>
                <a:spcPts val="0"/>
              </a:spcBef>
              <a:spcAft>
                <a:spcPts val="0"/>
              </a:spcAft>
              <a:buNone/>
            </a:pPr>
            <a:endParaRPr sz="1867" b="0" i="0" u="none" strike="noStrike" cap="none" dirty="0">
              <a:solidFill>
                <a:srgbClr val="000000"/>
              </a:solidFill>
              <a:latin typeface="Arial"/>
              <a:ea typeface="Arial"/>
              <a:cs typeface="Arial"/>
              <a:sym typeface="Arial"/>
            </a:endParaRPr>
          </a:p>
        </p:txBody>
      </p:sp>
      <p:sp>
        <p:nvSpPr>
          <p:cNvPr id="267" name="Google Shape;267;p3"/>
          <p:cNvSpPr txBox="1"/>
          <p:nvPr/>
        </p:nvSpPr>
        <p:spPr>
          <a:xfrm>
            <a:off x="3020681" y="1067221"/>
            <a:ext cx="6476453" cy="7489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4267" b="1" i="0" u="none" strike="noStrike" cap="none">
                <a:solidFill>
                  <a:srgbClr val="C00000"/>
                </a:solidFill>
                <a:latin typeface="Calibri"/>
                <a:ea typeface="Calibri"/>
                <a:cs typeface="Calibri"/>
                <a:sym typeface="Calibri"/>
              </a:rPr>
              <a:t>FÖRÄLDRATEAM </a:t>
            </a:r>
            <a:r>
              <a:rPr lang="sv-SE" sz="4267" b="0" i="0" u="none" strike="noStrike" cap="none">
                <a:solidFill>
                  <a:srgbClr val="C00000"/>
                </a:solidFill>
                <a:latin typeface="Calibri"/>
                <a:ea typeface="Calibri"/>
                <a:cs typeface="Calibri"/>
                <a:sym typeface="Calibri"/>
              </a:rPr>
              <a:t>innebandy</a:t>
            </a:r>
            <a:endParaRPr/>
          </a:p>
        </p:txBody>
      </p:sp>
      <p:sp>
        <p:nvSpPr>
          <p:cNvPr id="268" name="Google Shape;268;p3"/>
          <p:cNvSpPr/>
          <p:nvPr/>
        </p:nvSpPr>
        <p:spPr>
          <a:xfrm>
            <a:off x="5846687" y="5384364"/>
            <a:ext cx="2878252" cy="1319016"/>
          </a:xfrm>
          <a:prstGeom prst="ellipse">
            <a:avLst/>
          </a:prstGeom>
          <a:gradFill>
            <a:gsLst>
              <a:gs pos="0">
                <a:srgbClr val="81D2FF"/>
              </a:gs>
              <a:gs pos="50000">
                <a:srgbClr val="B3E1FF"/>
              </a:gs>
              <a:gs pos="100000">
                <a:srgbClr val="DAEFFF"/>
              </a:gs>
            </a:gsLst>
            <a:lin ang="189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Sektion</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pic>
        <p:nvPicPr>
          <p:cNvPr id="269" name="Google Shape;269;p3"/>
          <p:cNvPicPr preferRelativeResize="0"/>
          <p:nvPr/>
        </p:nvPicPr>
        <p:blipFill rotWithShape="1">
          <a:blip r:embed="rId3">
            <a:alphaModFix/>
          </a:blip>
          <a:srcRect/>
          <a:stretch/>
        </p:blipFill>
        <p:spPr>
          <a:xfrm>
            <a:off x="10503264" y="80727"/>
            <a:ext cx="1688736" cy="13873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6" name="Google Shape;276;p12"/>
          <p:cNvSpPr/>
          <p:nvPr/>
        </p:nvSpPr>
        <p:spPr>
          <a:xfrm>
            <a:off x="10814755" y="0"/>
            <a:ext cx="778800" cy="14676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7" name="Google Shape;277;p12"/>
          <p:cNvSpPr txBox="1"/>
          <p:nvPr/>
        </p:nvSpPr>
        <p:spPr>
          <a:xfrm>
            <a:off x="1834300" y="1229175"/>
            <a:ext cx="10080300" cy="406262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4000" b="1" i="0" u="none" strike="noStrike"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rPr>
              <a:t>FÖRÄLDRATEAM</a:t>
            </a:r>
            <a:endParaRPr b="1" dirty="0">
              <a:ln w="12700">
                <a:solidFill>
                  <a:schemeClr val="accent3">
                    <a:lumMod val="50000"/>
                  </a:schemeClr>
                </a:solidFill>
                <a:prstDash val="solid"/>
              </a:ln>
              <a:solidFill>
                <a:srgbClr val="FFFF00"/>
              </a:solidFill>
              <a:effectLst>
                <a:innerShdw blurRad="177800">
                  <a:schemeClr val="accent3">
                    <a:lumMod val="50000"/>
                  </a:schemeClr>
                </a:innerShdw>
              </a:effectLst>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800"/>
              <a:buFont typeface="Noto Sans Symbols"/>
              <a:buChar char="▪"/>
            </a:pPr>
            <a:r>
              <a:rPr lang="sv-SE" sz="3200" b="0" i="0" u="none" strike="noStrike" cap="none" dirty="0">
                <a:solidFill>
                  <a:schemeClr val="dk1"/>
                </a:solidFill>
                <a:latin typeface="Calibri"/>
                <a:ea typeface="Calibri"/>
                <a:cs typeface="Calibri"/>
                <a:sym typeface="Calibri"/>
              </a:rPr>
              <a:t>Viktigt att kunna välja, </a:t>
            </a:r>
            <a:r>
              <a:rPr lang="sv-SE" sz="3200" b="1" i="0" u="none" strike="noStrike" cap="none" dirty="0">
                <a:solidFill>
                  <a:schemeClr val="dk1"/>
                </a:solidFill>
                <a:latin typeface="Calibri"/>
                <a:ea typeface="Calibri"/>
                <a:cs typeface="Calibri"/>
                <a:sym typeface="Calibri"/>
              </a:rPr>
              <a:t>valfrihet.</a:t>
            </a:r>
            <a:endParaRPr sz="3200" b="1" i="0" u="none" strike="noStrike" cap="none" dirty="0">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chemeClr val="dk1"/>
              </a:buClr>
              <a:buSzPts val="2800"/>
              <a:buFont typeface="Calibri"/>
              <a:buChar char="▪"/>
            </a:pPr>
            <a:r>
              <a:rPr lang="sv-SE" sz="3200" b="0" i="0" u="none" strike="noStrike" cap="none" dirty="0">
                <a:solidFill>
                  <a:schemeClr val="dk1"/>
                </a:solidFill>
                <a:latin typeface="Calibri"/>
                <a:ea typeface="Calibri"/>
                <a:cs typeface="Calibri"/>
                <a:sym typeface="Calibri"/>
              </a:rPr>
              <a:t>Man kan byta inför ny säsong, </a:t>
            </a:r>
            <a:r>
              <a:rPr lang="sv-SE" sz="3200" b="1" i="0" u="none" strike="noStrike" cap="none" dirty="0">
                <a:solidFill>
                  <a:schemeClr val="dk1"/>
                </a:solidFill>
                <a:latin typeface="Calibri"/>
                <a:ea typeface="Calibri"/>
                <a:cs typeface="Calibri"/>
                <a:sym typeface="Calibri"/>
              </a:rPr>
              <a:t>tidsbestämt.</a:t>
            </a:r>
            <a:endParaRPr sz="3200" b="1" i="0" u="none" strike="noStrike" cap="none" dirty="0">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chemeClr val="dk1"/>
              </a:buClr>
              <a:buSzPts val="2800"/>
              <a:buFont typeface="Calibri"/>
              <a:buChar char="▪"/>
            </a:pPr>
            <a:r>
              <a:rPr lang="sv-SE" sz="3200" b="0" i="0" u="none" strike="noStrike" cap="none" dirty="0">
                <a:solidFill>
                  <a:schemeClr val="dk1"/>
                </a:solidFill>
                <a:latin typeface="Calibri"/>
                <a:ea typeface="Calibri"/>
                <a:cs typeface="Calibri"/>
                <a:sym typeface="Calibri"/>
              </a:rPr>
              <a:t>Kontaktperson finns i styrelsen för stöttning, </a:t>
            </a:r>
            <a:r>
              <a:rPr lang="sv-SE" sz="3200" b="1" i="0" u="none" strike="noStrike" cap="none" dirty="0">
                <a:solidFill>
                  <a:schemeClr val="dk1"/>
                </a:solidFill>
                <a:latin typeface="Calibri"/>
                <a:ea typeface="Calibri"/>
                <a:cs typeface="Calibri"/>
                <a:sym typeface="Calibri"/>
              </a:rPr>
              <a:t>begränsat/tydligt uppdrag.</a:t>
            </a:r>
            <a:endParaRPr sz="3200" b="1" i="0" u="none" strike="noStrike" cap="none" dirty="0">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3200"/>
              <a:buFont typeface="Arial"/>
              <a:buNone/>
            </a:pPr>
            <a:endParaRPr sz="3200" b="0" i="1" u="none" strike="noStrike" cap="none" dirty="0">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3200"/>
              <a:buFont typeface="Arial"/>
              <a:buNone/>
            </a:pPr>
            <a:r>
              <a:rPr lang="sv-SE" sz="3200" b="0" i="1" u="none" strike="noStrike" cap="none" dirty="0">
                <a:solidFill>
                  <a:schemeClr val="dk1"/>
                </a:solidFill>
                <a:latin typeface="Calibri"/>
                <a:ea typeface="Calibri"/>
                <a:cs typeface="Calibri"/>
                <a:sym typeface="Calibri"/>
              </a:rPr>
              <a:t>Många gör lite men tillsammans gör vi mycket! </a:t>
            </a:r>
            <a:r>
              <a:rPr lang="sv-SE" sz="3200" b="1" i="1" u="none" strike="noStrike" cap="none" dirty="0">
                <a:solidFill>
                  <a:schemeClr val="dk1"/>
                </a:solidFill>
                <a:latin typeface="Calibri"/>
                <a:ea typeface="Calibri"/>
                <a:cs typeface="Calibri"/>
                <a:sym typeface="Calibri"/>
              </a:rPr>
              <a:t>Roligare! </a:t>
            </a:r>
            <a:endParaRPr sz="3200" b="1" i="1" u="none" strike="noStrike" cap="none" dirty="0">
              <a:solidFill>
                <a:schemeClr val="dk1"/>
              </a:solidFill>
              <a:latin typeface="Calibri"/>
              <a:ea typeface="Calibri"/>
              <a:cs typeface="Calibri"/>
              <a:sym typeface="Calibri"/>
            </a:endParaRPr>
          </a:p>
        </p:txBody>
      </p:sp>
      <p:pic>
        <p:nvPicPr>
          <p:cNvPr id="278" name="Google Shape;278;p12"/>
          <p:cNvPicPr preferRelativeResize="0"/>
          <p:nvPr/>
        </p:nvPicPr>
        <p:blipFill rotWithShape="1">
          <a:blip r:embed="rId3">
            <a:alphaModFix/>
          </a:blip>
          <a:srcRect/>
          <a:stretch/>
        </p:blipFill>
        <p:spPr>
          <a:xfrm>
            <a:off x="8180907" y="733800"/>
            <a:ext cx="2176793" cy="1686418"/>
          </a:xfrm>
          <a:prstGeom prst="rect">
            <a:avLst/>
          </a:prstGeom>
          <a:noFill/>
          <a:ln>
            <a:noFill/>
          </a:ln>
        </p:spPr>
      </p:pic>
      <p:pic>
        <p:nvPicPr>
          <p:cNvPr id="2" name="Bildobjekt 1">
            <a:extLst>
              <a:ext uri="{FF2B5EF4-FFF2-40B4-BE49-F238E27FC236}">
                <a16:creationId xmlns:a16="http://schemas.microsoft.com/office/drawing/2014/main" id="{1329235A-C902-42C8-0BB5-1E5FEE50FEF1}"/>
              </a:ext>
            </a:extLst>
          </p:cNvPr>
          <p:cNvPicPr/>
          <p:nvPr/>
        </p:nvPicPr>
        <p:blipFill>
          <a:blip r:embed="rId4"/>
          <a:srcRect/>
          <a:stretch/>
        </p:blipFill>
        <p:spPr>
          <a:xfrm>
            <a:off x="288229" y="162356"/>
            <a:ext cx="1145297" cy="1012740"/>
          </a:xfrm>
          <a:prstGeom prst="rect">
            <a:avLst/>
          </a:prstGeom>
        </p:spPr>
      </p:pic>
    </p:spTree>
    <p:extLst>
      <p:ext uri="{BB962C8B-B14F-4D97-AF65-F5344CB8AC3E}">
        <p14:creationId xmlns:p14="http://schemas.microsoft.com/office/powerpoint/2010/main" val="10382437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3"/>
          <p:cNvSpPr txBox="1"/>
          <p:nvPr/>
        </p:nvSpPr>
        <p:spPr>
          <a:xfrm>
            <a:off x="1763378" y="628618"/>
            <a:ext cx="8115139"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267"/>
              <a:buFont typeface="Calibri"/>
              <a:buNone/>
            </a:pPr>
            <a:r>
              <a:rPr lang="sv-SE" sz="4000" b="1" i="0" u="none" strike="noStrike"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rPr>
              <a:t>VILKET TEAM VILL DU BIDRA I?</a:t>
            </a:r>
            <a:endParaRPr sz="4000" b="1" i="0" u="none" strike="noStrike"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endParaRPr>
          </a:p>
        </p:txBody>
      </p:sp>
      <p:sp>
        <p:nvSpPr>
          <p:cNvPr id="284" name="Google Shape;284;p13"/>
          <p:cNvSpPr/>
          <p:nvPr/>
        </p:nvSpPr>
        <p:spPr>
          <a:xfrm>
            <a:off x="10814755" y="0"/>
            <a:ext cx="778800" cy="14676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6" name="Google Shape;286;p13"/>
          <p:cNvSpPr txBox="1"/>
          <p:nvPr/>
        </p:nvSpPr>
        <p:spPr>
          <a:xfrm>
            <a:off x="143400" y="2855150"/>
            <a:ext cx="1696826" cy="107717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sv-SE" sz="1800" dirty="0">
                <a:solidFill>
                  <a:schemeClr val="dk1"/>
                </a:solidFill>
                <a:latin typeface="Calibri"/>
                <a:ea typeface="Calibri"/>
                <a:cs typeface="Calibri"/>
                <a:sym typeface="Calibri"/>
              </a:rPr>
              <a:t>Vi behöver bli fler!</a:t>
            </a:r>
            <a:endParaRPr sz="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dirty="0">
              <a:solidFill>
                <a:schemeClr val="dk1"/>
              </a:solidFill>
              <a:latin typeface="Calibri"/>
              <a:ea typeface="Calibri"/>
              <a:cs typeface="Calibri"/>
              <a:sym typeface="Calibri"/>
            </a:endParaRPr>
          </a:p>
        </p:txBody>
      </p:sp>
      <p:sp>
        <p:nvSpPr>
          <p:cNvPr id="287" name="Google Shape;287;p13"/>
          <p:cNvSpPr txBox="1"/>
          <p:nvPr/>
        </p:nvSpPr>
        <p:spPr>
          <a:xfrm>
            <a:off x="1871100" y="2974500"/>
            <a:ext cx="1727700"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sv-SE" sz="1800" b="0" i="0" u="none" strike="noStrike" cap="none" dirty="0">
                <a:solidFill>
                  <a:schemeClr val="dk1"/>
                </a:solidFill>
                <a:latin typeface="Calibri"/>
                <a:ea typeface="Calibri"/>
                <a:cs typeface="Calibri"/>
                <a:sym typeface="Calibri"/>
              </a:rPr>
              <a:t>x</a:t>
            </a:r>
            <a:endParaRPr sz="2800" b="0" i="0" u="none" strike="noStrike" cap="none" dirty="0">
              <a:solidFill>
                <a:schemeClr val="dk1"/>
              </a:solidFill>
              <a:latin typeface="Calibri"/>
              <a:ea typeface="Calibri"/>
              <a:cs typeface="Calibri"/>
              <a:sym typeface="Calibri"/>
            </a:endParaRPr>
          </a:p>
        </p:txBody>
      </p:sp>
      <p:sp>
        <p:nvSpPr>
          <p:cNvPr id="288" name="Google Shape;288;p13"/>
          <p:cNvSpPr txBox="1"/>
          <p:nvPr/>
        </p:nvSpPr>
        <p:spPr>
          <a:xfrm>
            <a:off x="8779998" y="3041297"/>
            <a:ext cx="1877606" cy="135417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sv-SE" sz="1800" dirty="0">
                <a:solidFill>
                  <a:schemeClr val="dk1"/>
                </a:solidFill>
                <a:latin typeface="Calibri"/>
                <a:ea typeface="Calibri"/>
                <a:cs typeface="Calibri"/>
                <a:sym typeface="Calibri"/>
              </a:rPr>
              <a:t>X</a:t>
            </a:r>
          </a:p>
          <a:p>
            <a:pPr marL="0" marR="0" lvl="0" indent="0" algn="l" rtl="0">
              <a:lnSpc>
                <a:spcPct val="100000"/>
              </a:lnSpc>
              <a:spcBef>
                <a:spcPts val="0"/>
              </a:spcBef>
              <a:spcAft>
                <a:spcPts val="0"/>
              </a:spcAft>
              <a:buClr>
                <a:srgbClr val="000000"/>
              </a:buClr>
              <a:buSzPts val="2800"/>
              <a:buFont typeface="Arial"/>
              <a:buNone/>
            </a:pPr>
            <a:endParaRPr lang="sv-SE"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sv-SE" sz="1600" dirty="0">
                <a:solidFill>
                  <a:schemeClr val="dk1"/>
                </a:solidFill>
                <a:latin typeface="Calibri"/>
                <a:ea typeface="Calibri"/>
                <a:cs typeface="Calibri"/>
                <a:sym typeface="Calibri"/>
              </a:rPr>
              <a:t>Lerbäcksmarknad</a:t>
            </a:r>
            <a:endParaRPr lang="sv-SE" sz="16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dirty="0">
              <a:solidFill>
                <a:schemeClr val="dk1"/>
              </a:solidFill>
              <a:latin typeface="Calibri"/>
              <a:ea typeface="Calibri"/>
              <a:cs typeface="Calibri"/>
              <a:sym typeface="Calibri"/>
            </a:endParaRPr>
          </a:p>
        </p:txBody>
      </p:sp>
      <p:sp>
        <p:nvSpPr>
          <p:cNvPr id="289" name="Google Shape;289;p13"/>
          <p:cNvSpPr txBox="1"/>
          <p:nvPr/>
        </p:nvSpPr>
        <p:spPr>
          <a:xfrm>
            <a:off x="7107577" y="2992961"/>
            <a:ext cx="2429451" cy="29238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sv-SE" sz="1800" dirty="0">
                <a:solidFill>
                  <a:schemeClr val="dk1"/>
                </a:solidFill>
                <a:latin typeface="Calibri"/>
                <a:ea typeface="Calibri"/>
                <a:cs typeface="Calibri"/>
                <a:sym typeface="Calibri"/>
              </a:rPr>
              <a:t>X</a:t>
            </a:r>
          </a:p>
          <a:p>
            <a:pPr marL="0" marR="0" lvl="0" indent="0" algn="l" rtl="0">
              <a:lnSpc>
                <a:spcPct val="100000"/>
              </a:lnSpc>
              <a:spcBef>
                <a:spcPts val="0"/>
              </a:spcBef>
              <a:spcAft>
                <a:spcPts val="0"/>
              </a:spcAft>
              <a:buClr>
                <a:srgbClr val="000000"/>
              </a:buClr>
              <a:buSzPts val="2800"/>
              <a:buFont typeface="Arial"/>
              <a:buNone/>
            </a:pPr>
            <a:endParaRPr lang="sv-SE" sz="1800" dirty="0">
              <a:solidFill>
                <a:schemeClr val="dk1"/>
              </a:solidFill>
              <a:latin typeface="Calibri"/>
              <a:ea typeface="Calibri"/>
              <a:cs typeface="Calibri"/>
              <a:sym typeface="Calibri"/>
            </a:endParaRPr>
          </a:p>
          <a:p>
            <a:pPr marL="0" marR="0" lvl="0" indent="0" rtl="0">
              <a:lnSpc>
                <a:spcPct val="100000"/>
              </a:lnSpc>
              <a:spcBef>
                <a:spcPts val="0"/>
              </a:spcBef>
              <a:spcAft>
                <a:spcPts val="0"/>
              </a:spcAft>
              <a:buClr>
                <a:srgbClr val="000000"/>
              </a:buClr>
              <a:buSzPts val="2800"/>
              <a:buFont typeface="Arial"/>
              <a:buNone/>
            </a:pPr>
            <a:r>
              <a:rPr lang="sv-SE" sz="1600" dirty="0">
                <a:solidFill>
                  <a:schemeClr val="dk1"/>
                </a:solidFill>
                <a:latin typeface="Calibri"/>
                <a:ea typeface="Calibri"/>
                <a:cs typeface="Calibri"/>
                <a:sym typeface="Calibri"/>
              </a:rPr>
              <a:t>Bingolotter</a:t>
            </a:r>
          </a:p>
          <a:p>
            <a:pPr marL="0" marR="0" lvl="0" indent="0" rtl="0">
              <a:lnSpc>
                <a:spcPct val="100000"/>
              </a:lnSpc>
              <a:spcBef>
                <a:spcPts val="0"/>
              </a:spcBef>
              <a:spcAft>
                <a:spcPts val="0"/>
              </a:spcAft>
              <a:buClr>
                <a:srgbClr val="000000"/>
              </a:buClr>
              <a:buSzPts val="2800"/>
              <a:buFont typeface="Arial"/>
              <a:buNone/>
            </a:pPr>
            <a:r>
              <a:rPr lang="sv-SE" sz="1600" dirty="0">
                <a:solidFill>
                  <a:schemeClr val="dk1"/>
                </a:solidFill>
                <a:latin typeface="Calibri"/>
                <a:ea typeface="Calibri"/>
                <a:cs typeface="Calibri"/>
                <a:sym typeface="Calibri"/>
              </a:rPr>
              <a:t>(Uppesittarkväll)</a:t>
            </a:r>
          </a:p>
          <a:p>
            <a:pPr marL="0" marR="0" lvl="0" indent="0" rtl="0">
              <a:lnSpc>
                <a:spcPct val="100000"/>
              </a:lnSpc>
              <a:spcBef>
                <a:spcPts val="0"/>
              </a:spcBef>
              <a:spcAft>
                <a:spcPts val="0"/>
              </a:spcAft>
              <a:buClr>
                <a:srgbClr val="000000"/>
              </a:buClr>
              <a:buSzPts val="2800"/>
              <a:buFont typeface="Arial"/>
              <a:buNone/>
            </a:pPr>
            <a:r>
              <a:rPr lang="sv-SE" sz="1600" dirty="0">
                <a:solidFill>
                  <a:schemeClr val="dk1"/>
                </a:solidFill>
                <a:latin typeface="Calibri"/>
                <a:ea typeface="Calibri"/>
                <a:cs typeface="Calibri"/>
                <a:sym typeface="Calibri"/>
              </a:rPr>
              <a:t>23 December</a:t>
            </a:r>
          </a:p>
          <a:p>
            <a:pPr marL="0" marR="0" lvl="0" indent="0" algn="l" rtl="0">
              <a:lnSpc>
                <a:spcPct val="100000"/>
              </a:lnSpc>
              <a:spcBef>
                <a:spcPts val="0"/>
              </a:spcBef>
              <a:spcAft>
                <a:spcPts val="0"/>
              </a:spcAft>
              <a:buClr>
                <a:srgbClr val="000000"/>
              </a:buClr>
              <a:buSzPts val="2800"/>
              <a:buFont typeface="Arial"/>
              <a:buNone/>
            </a:pPr>
            <a:endParaRPr lang="sv-SE" sz="18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lang="sv-SE" sz="18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lang="sv-SE" sz="18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dirty="0">
              <a:solidFill>
                <a:schemeClr val="dk1"/>
              </a:solidFill>
              <a:latin typeface="Calibri"/>
              <a:ea typeface="Calibri"/>
              <a:cs typeface="Calibri"/>
              <a:sym typeface="Calibri"/>
            </a:endParaRPr>
          </a:p>
        </p:txBody>
      </p:sp>
      <p:sp>
        <p:nvSpPr>
          <p:cNvPr id="290" name="Google Shape;290;p13"/>
          <p:cNvSpPr txBox="1"/>
          <p:nvPr/>
        </p:nvSpPr>
        <p:spPr>
          <a:xfrm>
            <a:off x="5385956" y="3027650"/>
            <a:ext cx="1877606" cy="113873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sv-SE" sz="1800" dirty="0">
                <a:solidFill>
                  <a:schemeClr val="dk1"/>
                </a:solidFill>
                <a:latin typeface="Calibri"/>
                <a:cs typeface="Calibri"/>
                <a:sym typeface="Calibri"/>
              </a:rPr>
              <a:t>X</a:t>
            </a:r>
          </a:p>
          <a:p>
            <a:pPr marL="0" marR="0" lvl="0" indent="0" algn="l" rtl="0">
              <a:lnSpc>
                <a:spcPct val="100000"/>
              </a:lnSpc>
              <a:spcBef>
                <a:spcPts val="0"/>
              </a:spcBef>
              <a:spcAft>
                <a:spcPts val="0"/>
              </a:spcAft>
              <a:buClr>
                <a:srgbClr val="000000"/>
              </a:buClr>
              <a:buSzPts val="2800"/>
              <a:buFont typeface="Arial"/>
              <a:buNone/>
            </a:pPr>
            <a:endParaRPr lang="sv-SE" sz="1800" dirty="0">
              <a:solidFill>
                <a:schemeClr val="dk1"/>
              </a:solidFill>
              <a:latin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sv-SE" sz="1600" dirty="0">
                <a:solidFill>
                  <a:schemeClr val="dk1"/>
                </a:solidFill>
                <a:latin typeface="Calibri"/>
                <a:cs typeface="Calibri"/>
                <a:sym typeface="Calibri"/>
              </a:rPr>
              <a:t>Matchvärd, kiosk &amp; sekretariat.</a:t>
            </a:r>
            <a:endParaRPr sz="300" b="0" i="0" u="none" strike="noStrike" cap="none" dirty="0">
              <a:solidFill>
                <a:srgbClr val="000000"/>
              </a:solidFill>
              <a:latin typeface="Arial"/>
              <a:ea typeface="Arial"/>
              <a:cs typeface="Arial"/>
              <a:sym typeface="Arial"/>
            </a:endParaRPr>
          </a:p>
        </p:txBody>
      </p:sp>
      <p:sp>
        <p:nvSpPr>
          <p:cNvPr id="7" name="Google Shape;293;p13">
            <a:extLst>
              <a:ext uri="{FF2B5EF4-FFF2-40B4-BE49-F238E27FC236}">
                <a16:creationId xmlns:a16="http://schemas.microsoft.com/office/drawing/2014/main" id="{45006712-DCFC-8FD8-661A-CD649DE1D0DE}"/>
              </a:ext>
            </a:extLst>
          </p:cNvPr>
          <p:cNvSpPr/>
          <p:nvPr/>
        </p:nvSpPr>
        <p:spPr>
          <a:xfrm>
            <a:off x="10314394" y="1982657"/>
            <a:ext cx="1877606" cy="932168"/>
          </a:xfrm>
          <a:prstGeom prst="ellipse">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dirty="0">
                <a:solidFill>
                  <a:srgbClr val="000000"/>
                </a:solidFill>
                <a:latin typeface="Arial"/>
                <a:ea typeface="Arial"/>
                <a:cs typeface="Arial"/>
                <a:sym typeface="Arial"/>
              </a:rPr>
              <a:t> </a:t>
            </a:r>
            <a:endParaRPr dirty="0"/>
          </a:p>
          <a:p>
            <a:pPr marL="0" marR="0" lvl="0" indent="0" algn="ctr" rtl="0">
              <a:lnSpc>
                <a:spcPct val="100000"/>
              </a:lnSpc>
              <a:spcBef>
                <a:spcPts val="0"/>
              </a:spcBef>
              <a:spcAft>
                <a:spcPts val="0"/>
              </a:spcAft>
              <a:buNone/>
            </a:pPr>
            <a:r>
              <a:rPr lang="sv-SE" sz="1867" b="0" i="0" u="none" strike="noStrike" cap="none" dirty="0">
                <a:solidFill>
                  <a:srgbClr val="000000"/>
                </a:solidFill>
                <a:latin typeface="Arial"/>
                <a:ea typeface="Arial"/>
                <a:cs typeface="Arial"/>
                <a:sym typeface="Arial"/>
              </a:rPr>
              <a:t>Sponsring</a:t>
            </a:r>
            <a:endParaRPr dirty="0"/>
          </a:p>
          <a:p>
            <a:pPr marL="0" marR="0" lvl="0" indent="0" algn="ctr" rtl="0">
              <a:lnSpc>
                <a:spcPct val="100000"/>
              </a:lnSpc>
              <a:spcBef>
                <a:spcPts val="0"/>
              </a:spcBef>
              <a:spcAft>
                <a:spcPts val="0"/>
              </a:spcAft>
              <a:buNone/>
            </a:pPr>
            <a:endParaRPr sz="1867" b="0" i="0" u="none" strike="noStrike" cap="none" dirty="0">
              <a:solidFill>
                <a:srgbClr val="000000"/>
              </a:solidFill>
              <a:latin typeface="Arial"/>
              <a:ea typeface="Arial"/>
              <a:cs typeface="Arial"/>
              <a:sym typeface="Arial"/>
            </a:endParaRPr>
          </a:p>
        </p:txBody>
      </p:sp>
      <p:sp>
        <p:nvSpPr>
          <p:cNvPr id="292" name="Google Shape;292;p13"/>
          <p:cNvSpPr txBox="1"/>
          <p:nvPr/>
        </p:nvSpPr>
        <p:spPr>
          <a:xfrm>
            <a:off x="3875667" y="2992961"/>
            <a:ext cx="1871100"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sv-SE" sz="1800" b="0" i="0" u="none" strike="noStrike" cap="none" dirty="0">
                <a:solidFill>
                  <a:schemeClr val="dk1"/>
                </a:solidFill>
                <a:latin typeface="Calibri"/>
                <a:ea typeface="Calibri"/>
                <a:cs typeface="Calibri"/>
                <a:sym typeface="Calibri"/>
              </a:rPr>
              <a:t>X</a:t>
            </a:r>
          </a:p>
          <a:p>
            <a:pPr marL="0" marR="0" lvl="0" indent="0" algn="l" rtl="0">
              <a:lnSpc>
                <a:spcPct val="100000"/>
              </a:lnSpc>
              <a:spcBef>
                <a:spcPts val="0"/>
              </a:spcBef>
              <a:spcAft>
                <a:spcPts val="0"/>
              </a:spcAft>
              <a:buClr>
                <a:srgbClr val="000000"/>
              </a:buClr>
              <a:buSzPts val="2800"/>
              <a:buFont typeface="Arial"/>
              <a:buNone/>
            </a:pPr>
            <a:endParaRPr sz="1800" b="0" i="0" u="none" strike="noStrike" cap="none" dirty="0">
              <a:solidFill>
                <a:schemeClr val="dk1"/>
              </a:solidFill>
              <a:latin typeface="Calibri"/>
              <a:ea typeface="Calibri"/>
              <a:cs typeface="Calibri"/>
              <a:sym typeface="Calibri"/>
            </a:endParaRPr>
          </a:p>
        </p:txBody>
      </p:sp>
      <p:sp>
        <p:nvSpPr>
          <p:cNvPr id="293" name="Google Shape;293;p13"/>
          <p:cNvSpPr/>
          <p:nvPr/>
        </p:nvSpPr>
        <p:spPr>
          <a:xfrm>
            <a:off x="8850373" y="2022257"/>
            <a:ext cx="1727700" cy="932168"/>
          </a:xfrm>
          <a:prstGeom prst="ellipse">
            <a:avLst/>
          </a:prstGeom>
          <a:gradFill>
            <a:gsLst>
              <a:gs pos="0">
                <a:srgbClr val="818B7A"/>
              </a:gs>
              <a:gs pos="50000">
                <a:srgbClr val="BBC8B2"/>
              </a:gs>
              <a:gs pos="100000">
                <a:srgbClr val="E0F0D6"/>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dirty="0">
                <a:solidFill>
                  <a:srgbClr val="000000"/>
                </a:solidFill>
                <a:latin typeface="Arial"/>
                <a:ea typeface="Arial"/>
                <a:cs typeface="Arial"/>
                <a:sym typeface="Arial"/>
              </a:rPr>
              <a:t> </a:t>
            </a:r>
            <a:endParaRPr dirty="0"/>
          </a:p>
          <a:p>
            <a:pPr marL="0" marR="0" lvl="0" indent="0" algn="ctr" rtl="0">
              <a:lnSpc>
                <a:spcPct val="100000"/>
              </a:lnSpc>
              <a:spcBef>
                <a:spcPts val="0"/>
              </a:spcBef>
              <a:spcAft>
                <a:spcPts val="0"/>
              </a:spcAft>
              <a:buNone/>
            </a:pPr>
            <a:r>
              <a:rPr lang="sv-SE" sz="1867" b="0" i="0" u="none" strike="noStrike" cap="none" dirty="0">
                <a:solidFill>
                  <a:srgbClr val="000000"/>
                </a:solidFill>
                <a:latin typeface="Arial"/>
                <a:ea typeface="Arial"/>
                <a:cs typeface="Arial"/>
                <a:sym typeface="Arial"/>
              </a:rPr>
              <a:t>Arbete</a:t>
            </a:r>
            <a:endParaRPr dirty="0"/>
          </a:p>
          <a:p>
            <a:pPr marL="0" marR="0" lvl="0" indent="0" algn="ctr" rtl="0">
              <a:lnSpc>
                <a:spcPct val="100000"/>
              </a:lnSpc>
              <a:spcBef>
                <a:spcPts val="0"/>
              </a:spcBef>
              <a:spcAft>
                <a:spcPts val="0"/>
              </a:spcAft>
              <a:buNone/>
            </a:pPr>
            <a:endParaRPr sz="1867" b="0" i="0" u="none" strike="noStrike" cap="none" dirty="0">
              <a:solidFill>
                <a:srgbClr val="000000"/>
              </a:solidFill>
              <a:latin typeface="Arial"/>
              <a:ea typeface="Arial"/>
              <a:cs typeface="Arial"/>
              <a:sym typeface="Arial"/>
            </a:endParaRPr>
          </a:p>
        </p:txBody>
      </p:sp>
      <p:sp>
        <p:nvSpPr>
          <p:cNvPr id="294" name="Google Shape;294;p13"/>
          <p:cNvSpPr/>
          <p:nvPr/>
        </p:nvSpPr>
        <p:spPr>
          <a:xfrm>
            <a:off x="6944409" y="1963772"/>
            <a:ext cx="2178830" cy="984018"/>
          </a:xfrm>
          <a:prstGeom prst="ellipse">
            <a:avLst/>
          </a:prstGeom>
          <a:gradFill>
            <a:gsLst>
              <a:gs pos="0">
                <a:srgbClr val="BDF295"/>
              </a:gs>
              <a:gs pos="50000">
                <a:srgbClr val="D5F5BE"/>
              </a:gs>
              <a:gs pos="100000">
                <a:srgbClr val="EAFADE"/>
              </a:gs>
            </a:gsLst>
            <a:lin ang="135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1" i="0" u="none" strike="noStrike" cap="none" dirty="0">
                <a:solidFill>
                  <a:srgbClr val="000000"/>
                </a:solidFill>
                <a:latin typeface="Arial"/>
                <a:ea typeface="Arial"/>
                <a:cs typeface="Arial"/>
                <a:sym typeface="Arial"/>
              </a:rPr>
              <a:t> </a:t>
            </a:r>
            <a:endParaRPr dirty="0"/>
          </a:p>
          <a:p>
            <a:pPr marL="0" marR="0" lvl="0" indent="0" algn="ctr" rtl="0">
              <a:lnSpc>
                <a:spcPct val="100000"/>
              </a:lnSpc>
              <a:spcBef>
                <a:spcPts val="0"/>
              </a:spcBef>
              <a:spcAft>
                <a:spcPts val="0"/>
              </a:spcAft>
              <a:buNone/>
            </a:pPr>
            <a:r>
              <a:rPr lang="sv-SE" sz="1867" b="0" i="0" u="none" strike="noStrike" cap="none" dirty="0">
                <a:solidFill>
                  <a:srgbClr val="000000"/>
                </a:solidFill>
                <a:latin typeface="Arial"/>
                <a:ea typeface="Arial"/>
                <a:cs typeface="Arial"/>
                <a:sym typeface="Arial"/>
              </a:rPr>
              <a:t>Försäljning</a:t>
            </a:r>
            <a:endParaRPr dirty="0"/>
          </a:p>
          <a:p>
            <a:pPr marL="0" marR="0" lvl="0" indent="0" algn="ctr" rtl="0">
              <a:lnSpc>
                <a:spcPct val="100000"/>
              </a:lnSpc>
              <a:spcBef>
                <a:spcPts val="0"/>
              </a:spcBef>
              <a:spcAft>
                <a:spcPts val="0"/>
              </a:spcAft>
              <a:buNone/>
            </a:pPr>
            <a:endParaRPr sz="1867" b="0" i="0" u="none" strike="noStrike" cap="none" dirty="0">
              <a:solidFill>
                <a:srgbClr val="000000"/>
              </a:solidFill>
              <a:latin typeface="Arial"/>
              <a:ea typeface="Arial"/>
              <a:cs typeface="Arial"/>
              <a:sym typeface="Arial"/>
            </a:endParaRPr>
          </a:p>
        </p:txBody>
      </p:sp>
      <p:sp>
        <p:nvSpPr>
          <p:cNvPr id="295" name="Google Shape;295;p13"/>
          <p:cNvSpPr/>
          <p:nvPr/>
        </p:nvSpPr>
        <p:spPr>
          <a:xfrm>
            <a:off x="5330456" y="1906168"/>
            <a:ext cx="1988606" cy="1077179"/>
          </a:xfrm>
          <a:prstGeom prst="ellipse">
            <a:avLst/>
          </a:prstGeom>
          <a:gradFill>
            <a:gsLst>
              <a:gs pos="0">
                <a:srgbClr val="4B6693"/>
              </a:gs>
              <a:gs pos="50000">
                <a:srgbClr val="6E95D5"/>
              </a:gs>
              <a:gs pos="100000">
                <a:srgbClr val="83B3F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dirty="0">
                <a:solidFill>
                  <a:srgbClr val="000000"/>
                </a:solidFill>
                <a:latin typeface="Arial"/>
                <a:ea typeface="Arial"/>
                <a:cs typeface="Arial"/>
                <a:sym typeface="Arial"/>
              </a:rPr>
              <a:t> </a:t>
            </a:r>
            <a:r>
              <a:rPr lang="sv-SE" sz="1867" b="1" i="0" u="none" strike="noStrike" cap="none" dirty="0">
                <a:solidFill>
                  <a:srgbClr val="000000"/>
                </a:solidFill>
                <a:latin typeface="Arial"/>
                <a:ea typeface="Arial"/>
                <a:cs typeface="Arial"/>
                <a:sym typeface="Arial"/>
              </a:rPr>
              <a:t> </a:t>
            </a:r>
            <a:endParaRPr dirty="0"/>
          </a:p>
          <a:p>
            <a:pPr marL="0" marR="0" lvl="0" indent="0" algn="ctr" rtl="0">
              <a:lnSpc>
                <a:spcPct val="100000"/>
              </a:lnSpc>
              <a:spcBef>
                <a:spcPts val="0"/>
              </a:spcBef>
              <a:spcAft>
                <a:spcPts val="0"/>
              </a:spcAft>
              <a:buNone/>
            </a:pPr>
            <a:r>
              <a:rPr lang="sv-SE" sz="1867" b="0" i="0" u="none" strike="noStrike" cap="none" dirty="0">
                <a:solidFill>
                  <a:srgbClr val="000000"/>
                </a:solidFill>
                <a:latin typeface="Arial"/>
                <a:ea typeface="Arial"/>
                <a:cs typeface="Arial"/>
                <a:sym typeface="Arial"/>
              </a:rPr>
              <a:t>Match</a:t>
            </a:r>
            <a:endParaRPr dirty="0"/>
          </a:p>
          <a:p>
            <a:pPr marL="0" marR="0" lvl="0" indent="0" algn="ctr" rtl="0">
              <a:lnSpc>
                <a:spcPct val="100000"/>
              </a:lnSpc>
              <a:spcBef>
                <a:spcPts val="0"/>
              </a:spcBef>
              <a:spcAft>
                <a:spcPts val="0"/>
              </a:spcAft>
              <a:buNone/>
            </a:pPr>
            <a:endParaRPr sz="1867" b="0" i="0" u="none" strike="noStrike" cap="none" dirty="0">
              <a:solidFill>
                <a:srgbClr val="000000"/>
              </a:solidFill>
              <a:latin typeface="Arial"/>
              <a:ea typeface="Arial"/>
              <a:cs typeface="Arial"/>
              <a:sym typeface="Arial"/>
            </a:endParaRPr>
          </a:p>
        </p:txBody>
      </p:sp>
      <p:sp>
        <p:nvSpPr>
          <p:cNvPr id="296" name="Google Shape;296;p13"/>
          <p:cNvSpPr/>
          <p:nvPr/>
        </p:nvSpPr>
        <p:spPr>
          <a:xfrm>
            <a:off x="3526279" y="1872691"/>
            <a:ext cx="1988607" cy="1077179"/>
          </a:xfrm>
          <a:prstGeom prst="ellipse">
            <a:avLst/>
          </a:prstGeom>
          <a:gradFill>
            <a:gsLst>
              <a:gs pos="0">
                <a:srgbClr val="81D2FF"/>
              </a:gs>
              <a:gs pos="50000">
                <a:srgbClr val="B3E1FF"/>
              </a:gs>
              <a:gs pos="100000">
                <a:srgbClr val="DAEFFF"/>
              </a:gs>
            </a:gsLst>
            <a:lin ang="189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dirty="0">
                <a:solidFill>
                  <a:srgbClr val="000000"/>
                </a:solidFill>
                <a:latin typeface="Arial"/>
                <a:ea typeface="Arial"/>
                <a:cs typeface="Arial"/>
                <a:sym typeface="Arial"/>
              </a:rPr>
              <a:t> </a:t>
            </a:r>
            <a:r>
              <a:rPr lang="sv-SE" sz="1867" b="1" i="0" u="none" strike="noStrike" cap="none" dirty="0">
                <a:solidFill>
                  <a:srgbClr val="000000"/>
                </a:solidFill>
                <a:latin typeface="Arial"/>
                <a:ea typeface="Arial"/>
                <a:cs typeface="Arial"/>
                <a:sym typeface="Arial"/>
              </a:rPr>
              <a:t> </a:t>
            </a:r>
            <a:endParaRPr dirty="0"/>
          </a:p>
          <a:p>
            <a:pPr marL="0" marR="0" lvl="0" indent="0" algn="ctr" rtl="0">
              <a:lnSpc>
                <a:spcPct val="100000"/>
              </a:lnSpc>
              <a:spcBef>
                <a:spcPts val="0"/>
              </a:spcBef>
              <a:spcAft>
                <a:spcPts val="0"/>
              </a:spcAft>
              <a:buNone/>
            </a:pPr>
            <a:r>
              <a:rPr lang="sv-SE" sz="1867" b="0" i="0" u="none" strike="noStrike" cap="none" dirty="0">
                <a:solidFill>
                  <a:srgbClr val="000000"/>
                </a:solidFill>
                <a:latin typeface="Arial"/>
                <a:ea typeface="Arial"/>
                <a:cs typeface="Arial"/>
                <a:sym typeface="Arial"/>
              </a:rPr>
              <a:t>Sektion</a:t>
            </a:r>
            <a:endParaRPr dirty="0"/>
          </a:p>
          <a:p>
            <a:pPr marL="0" marR="0" lvl="0" indent="0" algn="ctr" rtl="0">
              <a:lnSpc>
                <a:spcPct val="100000"/>
              </a:lnSpc>
              <a:spcBef>
                <a:spcPts val="0"/>
              </a:spcBef>
              <a:spcAft>
                <a:spcPts val="0"/>
              </a:spcAft>
              <a:buNone/>
            </a:pPr>
            <a:endParaRPr sz="1867" b="0" i="0" u="none" strike="noStrike" cap="none" dirty="0">
              <a:solidFill>
                <a:srgbClr val="000000"/>
              </a:solidFill>
              <a:latin typeface="Arial"/>
              <a:ea typeface="Arial"/>
              <a:cs typeface="Arial"/>
              <a:sym typeface="Arial"/>
            </a:endParaRPr>
          </a:p>
        </p:txBody>
      </p:sp>
      <p:sp>
        <p:nvSpPr>
          <p:cNvPr id="298" name="Google Shape;298;p13"/>
          <p:cNvSpPr/>
          <p:nvPr/>
        </p:nvSpPr>
        <p:spPr>
          <a:xfrm>
            <a:off x="1784645" y="1837647"/>
            <a:ext cx="2014500" cy="1077178"/>
          </a:xfrm>
          <a:prstGeom prst="ellipse">
            <a:avLst/>
          </a:prstGeom>
          <a:gradFill>
            <a:gsLst>
              <a:gs pos="0">
                <a:srgbClr val="7C8C93"/>
              </a:gs>
              <a:gs pos="50000">
                <a:srgbClr val="B3CAD5"/>
              </a:gs>
              <a:gs pos="100000">
                <a:srgbClr val="D7F2F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Lagledare</a:t>
            </a:r>
            <a:endParaRPr/>
          </a:p>
          <a:p>
            <a:pPr marL="228594" marR="0" lvl="0" indent="-160863" algn="l"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99" name="Google Shape;299;p13"/>
          <p:cNvSpPr/>
          <p:nvPr/>
        </p:nvSpPr>
        <p:spPr>
          <a:xfrm>
            <a:off x="98592" y="1815532"/>
            <a:ext cx="1805687" cy="1077178"/>
          </a:xfrm>
          <a:prstGeom prst="ellipse">
            <a:avLst/>
          </a:prstGeom>
          <a:gradFill>
            <a:gsLst>
              <a:gs pos="0">
                <a:srgbClr val="6E6E6E"/>
              </a:gs>
              <a:gs pos="50000">
                <a:srgbClr val="9F9F9F"/>
              </a:gs>
              <a:gs pos="100000">
                <a:srgbClr val="BFBFB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Tränare</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pic>
        <p:nvPicPr>
          <p:cNvPr id="4" name="Bildobjekt 3">
            <a:extLst>
              <a:ext uri="{FF2B5EF4-FFF2-40B4-BE49-F238E27FC236}">
                <a16:creationId xmlns:a16="http://schemas.microsoft.com/office/drawing/2014/main" id="{19151927-FCBA-B82D-C265-4CB0966FE024}"/>
              </a:ext>
            </a:extLst>
          </p:cNvPr>
          <p:cNvPicPr/>
          <p:nvPr/>
        </p:nvPicPr>
        <p:blipFill>
          <a:blip r:embed="rId3"/>
          <a:srcRect/>
          <a:stretch/>
        </p:blipFill>
        <p:spPr>
          <a:xfrm>
            <a:off x="288229" y="162356"/>
            <a:ext cx="1145297" cy="1012740"/>
          </a:xfrm>
          <a:prstGeom prst="rect">
            <a:avLst/>
          </a:prstGeom>
        </p:spPr>
      </p:pic>
      <p:sp>
        <p:nvSpPr>
          <p:cNvPr id="5" name="textruta 4">
            <a:extLst>
              <a:ext uri="{FF2B5EF4-FFF2-40B4-BE49-F238E27FC236}">
                <a16:creationId xmlns:a16="http://schemas.microsoft.com/office/drawing/2014/main" id="{4E07D90D-C550-3724-1580-A3BBC14684EF}"/>
              </a:ext>
            </a:extLst>
          </p:cNvPr>
          <p:cNvSpPr txBox="1"/>
          <p:nvPr/>
        </p:nvSpPr>
        <p:spPr>
          <a:xfrm>
            <a:off x="318654" y="6387867"/>
            <a:ext cx="6096000" cy="307777"/>
          </a:xfrm>
          <a:prstGeom prst="rect">
            <a:avLst/>
          </a:prstGeom>
          <a:noFill/>
        </p:spPr>
        <p:txBody>
          <a:bodyPr wrap="square">
            <a:spAutoFit/>
          </a:bodyPr>
          <a:lstStyle/>
          <a:p>
            <a:r>
              <a:rPr lang="sv-SE" dirty="0"/>
              <a:t>https://www.laget.se/asbro_innebandy</a:t>
            </a:r>
          </a:p>
        </p:txBody>
      </p:sp>
      <p:sp>
        <p:nvSpPr>
          <p:cNvPr id="8" name="Google Shape;288;p13">
            <a:extLst>
              <a:ext uri="{FF2B5EF4-FFF2-40B4-BE49-F238E27FC236}">
                <a16:creationId xmlns:a16="http://schemas.microsoft.com/office/drawing/2014/main" id="{EE921200-EB87-2116-57F4-5BA704F66C5C}"/>
              </a:ext>
            </a:extLst>
          </p:cNvPr>
          <p:cNvSpPr txBox="1"/>
          <p:nvPr/>
        </p:nvSpPr>
        <p:spPr>
          <a:xfrm>
            <a:off x="10654752" y="3024972"/>
            <a:ext cx="1877606" cy="135417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sv-SE" sz="1800" dirty="0">
                <a:solidFill>
                  <a:schemeClr val="dk1"/>
                </a:solidFill>
                <a:latin typeface="Calibri"/>
                <a:ea typeface="Calibri"/>
                <a:cs typeface="Calibri"/>
                <a:sym typeface="Calibri"/>
              </a:rPr>
              <a:t>X</a:t>
            </a:r>
          </a:p>
          <a:p>
            <a:pPr marL="0" marR="0" lvl="0" indent="0" algn="l" rtl="0">
              <a:lnSpc>
                <a:spcPct val="100000"/>
              </a:lnSpc>
              <a:spcBef>
                <a:spcPts val="0"/>
              </a:spcBef>
              <a:spcAft>
                <a:spcPts val="0"/>
              </a:spcAft>
              <a:buClr>
                <a:srgbClr val="000000"/>
              </a:buClr>
              <a:buSzPts val="2800"/>
              <a:buFont typeface="Arial"/>
              <a:buNone/>
            </a:pPr>
            <a:endParaRPr lang="sv-SE"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lang="sv-SE" sz="16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48" descr="InnebandyIllustrationer och vektorbilder - iStock"/>
          <p:cNvPicPr preferRelativeResize="0"/>
          <p:nvPr/>
        </p:nvPicPr>
        <p:blipFill rotWithShape="1">
          <a:blip r:embed="rId3">
            <a:alphaModFix/>
          </a:blip>
          <a:srcRect t="19742"/>
          <a:stretch/>
        </p:blipFill>
        <p:spPr>
          <a:xfrm>
            <a:off x="1" y="0"/>
            <a:ext cx="12192000" cy="6843066"/>
          </a:xfrm>
          <a:prstGeom prst="rect">
            <a:avLst/>
          </a:prstGeom>
          <a:noFill/>
          <a:ln>
            <a:noFill/>
          </a:ln>
        </p:spPr>
      </p:pic>
      <p:sp>
        <p:nvSpPr>
          <p:cNvPr id="308" name="Google Shape;308;p48"/>
          <p:cNvSpPr txBox="1"/>
          <p:nvPr/>
        </p:nvSpPr>
        <p:spPr>
          <a:xfrm>
            <a:off x="5021705" y="2821389"/>
            <a:ext cx="6500110"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sv-SE" sz="7200" b="1" i="0" u="none" strike="noStrike" cap="none">
                <a:solidFill>
                  <a:schemeClr val="lt1"/>
                </a:solidFill>
                <a:latin typeface="Calibri"/>
                <a:ea typeface="Calibri"/>
                <a:cs typeface="Calibri"/>
                <a:sym typeface="Calibri"/>
              </a:rPr>
              <a:t>FUNDERINGAR?</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5" name="Google Shape;315;p49"/>
          <p:cNvSpPr txBox="1"/>
          <p:nvPr/>
        </p:nvSpPr>
        <p:spPr>
          <a:xfrm>
            <a:off x="1911048" y="1595021"/>
            <a:ext cx="9214152" cy="62170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2200" b="1" i="0" u="none" strike="noStrike" cap="none" dirty="0">
                <a:solidFill>
                  <a:srgbClr val="4D4D4D"/>
                </a:solidFill>
                <a:latin typeface="Calibri"/>
                <a:ea typeface="Calibri"/>
                <a:cs typeface="Calibri"/>
                <a:sym typeface="Calibri"/>
              </a:rPr>
              <a:t>Carina Stjernström – </a:t>
            </a:r>
            <a:r>
              <a:rPr lang="sv-SE" sz="2200" b="0" i="0" u="none" strike="noStrike" cap="none" dirty="0">
                <a:solidFill>
                  <a:srgbClr val="4D4D4D"/>
                </a:solidFill>
                <a:latin typeface="Calibri"/>
                <a:ea typeface="Calibri"/>
                <a:cs typeface="Calibri"/>
                <a:sym typeface="Calibri"/>
              </a:rPr>
              <a:t>Kansliadministratör</a:t>
            </a:r>
            <a:endParaRPr sz="2200" dirty="0"/>
          </a:p>
          <a:p>
            <a:pPr marL="0" marR="0" lvl="0" indent="0" algn="l" rtl="0">
              <a:lnSpc>
                <a:spcPct val="100000"/>
              </a:lnSpc>
              <a:spcBef>
                <a:spcPts val="0"/>
              </a:spcBef>
              <a:spcAft>
                <a:spcPts val="0"/>
              </a:spcAft>
              <a:buNone/>
            </a:pPr>
            <a:r>
              <a:rPr lang="sv-SE" sz="2200" b="0" i="0" u="none" strike="noStrike" cap="none" dirty="0">
                <a:solidFill>
                  <a:srgbClr val="4D4D4D"/>
                </a:solidFill>
                <a:latin typeface="Calibri"/>
                <a:ea typeface="Calibri"/>
                <a:cs typeface="Calibri"/>
                <a:sym typeface="Calibri"/>
              </a:rPr>
              <a:t>Ekonomi, nycklar/taggar Åsbro Hallen, </a:t>
            </a:r>
            <a:r>
              <a:rPr lang="sv-SE" sz="2200" b="0" i="0" u="none" strike="noStrike" cap="none" dirty="0" err="1">
                <a:solidFill>
                  <a:srgbClr val="4D4D4D"/>
                </a:solidFill>
                <a:latin typeface="Calibri"/>
                <a:ea typeface="Calibri"/>
                <a:cs typeface="Calibri"/>
                <a:sym typeface="Calibri"/>
              </a:rPr>
              <a:t>idrottonline</a:t>
            </a:r>
            <a:r>
              <a:rPr lang="sv-SE" sz="2200" b="0" i="0" u="none" strike="noStrike" cap="none" dirty="0">
                <a:solidFill>
                  <a:srgbClr val="4D4D4D"/>
                </a:solidFill>
                <a:latin typeface="Calibri"/>
                <a:ea typeface="Calibri"/>
                <a:cs typeface="Calibri"/>
                <a:sym typeface="Calibri"/>
              </a:rPr>
              <a:t> och aktivitetsstöd.</a:t>
            </a:r>
            <a:endParaRPr sz="2200" dirty="0"/>
          </a:p>
          <a:p>
            <a:pPr marL="0" marR="0" lvl="0" indent="0" algn="l" rtl="0">
              <a:lnSpc>
                <a:spcPct val="100000"/>
              </a:lnSpc>
              <a:spcBef>
                <a:spcPts val="0"/>
              </a:spcBef>
              <a:spcAft>
                <a:spcPts val="0"/>
              </a:spcAft>
              <a:buNone/>
            </a:pPr>
            <a:r>
              <a:rPr lang="sv-SE" sz="2200" u="sng" dirty="0">
                <a:solidFill>
                  <a:srgbClr val="4D4D4D"/>
                </a:solidFill>
                <a:latin typeface="Calibri"/>
                <a:ea typeface="Calibri"/>
                <a:cs typeface="Calibri"/>
                <a:sym typeface="Calibri"/>
                <a:hlinkClick r:id="rId3"/>
              </a:rPr>
              <a:t>asbromagic@hotmail.se</a:t>
            </a:r>
            <a:r>
              <a:rPr lang="sv-SE" sz="2200" dirty="0">
                <a:solidFill>
                  <a:srgbClr val="4D4D4D"/>
                </a:solidFill>
                <a:latin typeface="Calibri"/>
                <a:ea typeface="Calibri"/>
                <a:cs typeface="Calibri"/>
                <a:sym typeface="Calibri"/>
              </a:rPr>
              <a:t> </a:t>
            </a:r>
            <a:r>
              <a:rPr lang="sv-SE" sz="2200" b="0" i="0" strike="noStrike" cap="none" dirty="0">
                <a:solidFill>
                  <a:srgbClr val="4D4D4D"/>
                </a:solidFill>
                <a:latin typeface="Calibri"/>
                <a:ea typeface="Calibri"/>
                <a:cs typeface="Calibri"/>
                <a:sym typeface="Calibri"/>
              </a:rPr>
              <a:t> </a:t>
            </a:r>
            <a:r>
              <a:rPr lang="sv-SE" sz="2200" b="0" i="0" u="none" strike="noStrike" cap="none" dirty="0">
                <a:solidFill>
                  <a:srgbClr val="4D4D4D"/>
                </a:solidFill>
                <a:latin typeface="Calibri"/>
                <a:ea typeface="Calibri"/>
                <a:cs typeface="Calibri"/>
                <a:sym typeface="Calibri"/>
              </a:rPr>
              <a:t>, 070-2324200</a:t>
            </a:r>
            <a:endParaRPr sz="2200" dirty="0"/>
          </a:p>
          <a:p>
            <a:pPr marL="0" marR="0" lvl="0" indent="0" algn="l" rtl="0">
              <a:lnSpc>
                <a:spcPct val="100000"/>
              </a:lnSpc>
              <a:spcBef>
                <a:spcPts val="0"/>
              </a:spcBef>
              <a:spcAft>
                <a:spcPts val="0"/>
              </a:spcAft>
              <a:buNone/>
            </a:pPr>
            <a:endParaRPr lang="sv-SE" sz="2200" b="1" i="0" u="none" strike="noStrike" cap="none" dirty="0">
              <a:solidFill>
                <a:srgbClr val="4D4D4D"/>
              </a:solidFill>
              <a:latin typeface="Calibri"/>
              <a:ea typeface="Calibri"/>
              <a:cs typeface="Calibri"/>
              <a:sym typeface="Calibri"/>
            </a:endParaRPr>
          </a:p>
          <a:p>
            <a:pPr lvl="0"/>
            <a:r>
              <a:rPr lang="sv-SE" sz="2200" b="1" dirty="0">
                <a:solidFill>
                  <a:srgbClr val="4D4D4D"/>
                </a:solidFill>
                <a:latin typeface="Calibri"/>
                <a:ea typeface="Calibri"/>
                <a:cs typeface="Calibri"/>
                <a:sym typeface="Calibri"/>
              </a:rPr>
              <a:t>Anders Stjernström – </a:t>
            </a:r>
            <a:r>
              <a:rPr lang="sv-SE" sz="2200" dirty="0">
                <a:solidFill>
                  <a:srgbClr val="4D4D4D"/>
                </a:solidFill>
                <a:latin typeface="Calibri"/>
                <a:ea typeface="Calibri"/>
                <a:cs typeface="Calibri"/>
                <a:sym typeface="Calibri"/>
              </a:rPr>
              <a:t>Ordförande Åsbro GoIF</a:t>
            </a:r>
            <a:endParaRPr lang="sv-SE" sz="2200" dirty="0"/>
          </a:p>
          <a:p>
            <a:pPr lvl="0"/>
            <a:r>
              <a:rPr lang="sv-SE" sz="2200" u="sng" dirty="0">
                <a:solidFill>
                  <a:srgbClr val="4D4D4D"/>
                </a:solidFill>
                <a:latin typeface="Calibri"/>
                <a:ea typeface="Calibri"/>
                <a:cs typeface="Calibri"/>
                <a:sym typeface="Calibri"/>
                <a:hlinkClick r:id="rId4"/>
              </a:rPr>
              <a:t>innebandymocke@gmail.com</a:t>
            </a:r>
            <a:r>
              <a:rPr lang="sv-SE" sz="2200" dirty="0">
                <a:solidFill>
                  <a:srgbClr val="4D4D4D"/>
                </a:solidFill>
                <a:latin typeface="Calibri"/>
                <a:ea typeface="Calibri"/>
                <a:cs typeface="Calibri"/>
                <a:sym typeface="Calibri"/>
              </a:rPr>
              <a:t>  , 076-0166641</a:t>
            </a:r>
          </a:p>
          <a:p>
            <a:pPr lvl="0"/>
            <a:endParaRPr lang="sv-SE" sz="2200" u="sng" dirty="0">
              <a:solidFill>
                <a:srgbClr val="4D4D4D"/>
              </a:solidFill>
              <a:latin typeface="Calibri"/>
              <a:ea typeface="Calibri"/>
              <a:cs typeface="Calibri"/>
              <a:sym typeface="Calibri"/>
            </a:endParaRPr>
          </a:p>
          <a:p>
            <a:pPr lvl="0"/>
            <a:r>
              <a:rPr lang="sv-SE" sz="2200" b="1" dirty="0">
                <a:solidFill>
                  <a:srgbClr val="4D4D4D"/>
                </a:solidFill>
                <a:latin typeface="Calibri"/>
                <a:ea typeface="Calibri"/>
                <a:cs typeface="Calibri"/>
                <a:sym typeface="Calibri"/>
              </a:rPr>
              <a:t>Annica Stjernström – </a:t>
            </a:r>
            <a:r>
              <a:rPr lang="sv-SE" sz="2200" dirty="0">
                <a:solidFill>
                  <a:srgbClr val="4D4D4D"/>
                </a:solidFill>
                <a:latin typeface="Calibri"/>
                <a:ea typeface="Calibri"/>
                <a:cs typeface="Calibri"/>
                <a:sym typeface="Calibri"/>
              </a:rPr>
              <a:t>Sammankallande (Innebandy sektionen)</a:t>
            </a:r>
            <a:endParaRPr lang="sv-SE" sz="2200" dirty="0"/>
          </a:p>
          <a:p>
            <a:pPr lvl="0"/>
            <a:r>
              <a:rPr lang="sv-SE" sz="2200" u="sng" dirty="0">
                <a:solidFill>
                  <a:srgbClr val="4D4D4D"/>
                </a:solidFill>
                <a:latin typeface="Calibri"/>
                <a:ea typeface="Calibri"/>
                <a:cs typeface="Calibri"/>
                <a:sym typeface="Calibri"/>
                <a:hlinkClick r:id="rId5"/>
              </a:rPr>
              <a:t>Annica.stjernstrom@gmail.com</a:t>
            </a:r>
            <a:r>
              <a:rPr lang="sv-SE" sz="2200" dirty="0">
                <a:solidFill>
                  <a:srgbClr val="4D4D4D"/>
                </a:solidFill>
                <a:latin typeface="Calibri"/>
                <a:ea typeface="Calibri"/>
                <a:cs typeface="Calibri"/>
                <a:sym typeface="Calibri"/>
              </a:rPr>
              <a:t> , 073-509522</a:t>
            </a:r>
          </a:p>
          <a:p>
            <a:pPr lvl="0"/>
            <a:r>
              <a:rPr lang="sv-SE" sz="2200" dirty="0">
                <a:solidFill>
                  <a:srgbClr val="4D4D4D"/>
                </a:solidFill>
                <a:latin typeface="Calibri"/>
                <a:ea typeface="Calibri"/>
                <a:cs typeface="Calibri"/>
                <a:sym typeface="Calibri"/>
              </a:rPr>
              <a:t> </a:t>
            </a:r>
            <a:endParaRPr sz="2200" b="1" i="0" u="none" strike="noStrike" cap="none" dirty="0">
              <a:solidFill>
                <a:srgbClr val="4D4D4D"/>
              </a:solidFill>
              <a:latin typeface="Calibri"/>
              <a:ea typeface="Calibri"/>
              <a:cs typeface="Calibri"/>
              <a:sym typeface="Calibri"/>
            </a:endParaRPr>
          </a:p>
          <a:p>
            <a:pPr marL="0" marR="0" lvl="0" indent="0" algn="l" rtl="0">
              <a:lnSpc>
                <a:spcPct val="100000"/>
              </a:lnSpc>
              <a:spcBef>
                <a:spcPts val="0"/>
              </a:spcBef>
              <a:spcAft>
                <a:spcPts val="0"/>
              </a:spcAft>
              <a:buNone/>
            </a:pPr>
            <a:r>
              <a:rPr lang="sv-SE" sz="2200" b="1" i="0" u="none" strike="noStrike" cap="none" dirty="0">
                <a:solidFill>
                  <a:srgbClr val="4D4D4D"/>
                </a:solidFill>
                <a:latin typeface="Calibri"/>
                <a:ea typeface="Calibri"/>
                <a:cs typeface="Calibri"/>
                <a:sym typeface="Calibri"/>
              </a:rPr>
              <a:t>Zandra Beskow - </a:t>
            </a:r>
            <a:r>
              <a:rPr lang="sv-SE" sz="2200" b="0" i="0" u="none" strike="noStrike" cap="none" dirty="0">
                <a:solidFill>
                  <a:srgbClr val="4D4D4D"/>
                </a:solidFill>
                <a:latin typeface="Calibri"/>
                <a:ea typeface="Calibri"/>
                <a:cs typeface="Calibri"/>
                <a:sym typeface="Calibri"/>
              </a:rPr>
              <a:t>Kiosk- &amp; domaransvarig (Åsbro Innebandy)</a:t>
            </a:r>
            <a:endParaRPr sz="2200" dirty="0"/>
          </a:p>
          <a:p>
            <a:pPr marL="0" marR="0" lvl="0" indent="0" algn="l" rtl="0">
              <a:lnSpc>
                <a:spcPct val="100000"/>
              </a:lnSpc>
              <a:spcBef>
                <a:spcPts val="0"/>
              </a:spcBef>
              <a:spcAft>
                <a:spcPts val="0"/>
              </a:spcAft>
              <a:buNone/>
            </a:pPr>
            <a:r>
              <a:rPr lang="sv-SE" sz="2200" b="0" i="0" u="sng" strike="noStrike" cap="none" dirty="0">
                <a:solidFill>
                  <a:srgbClr val="4D4D4D"/>
                </a:solidFill>
                <a:latin typeface="Calibri"/>
                <a:ea typeface="Calibri"/>
                <a:cs typeface="Calibri"/>
                <a:sym typeface="Calibri"/>
                <a:hlinkClick r:id="rId6"/>
              </a:rPr>
              <a:t>zandra@eklindh.se</a:t>
            </a:r>
            <a:r>
              <a:rPr lang="sv-SE" sz="2200" b="0" i="0" strike="noStrike" cap="none" dirty="0">
                <a:solidFill>
                  <a:srgbClr val="4D4D4D"/>
                </a:solidFill>
                <a:latin typeface="Calibri"/>
                <a:ea typeface="Calibri"/>
                <a:cs typeface="Calibri"/>
                <a:sym typeface="Calibri"/>
              </a:rPr>
              <a:t> </a:t>
            </a:r>
            <a:r>
              <a:rPr lang="sv-SE" sz="2200" b="0" i="0" u="none" strike="noStrike" cap="none" dirty="0">
                <a:solidFill>
                  <a:srgbClr val="4D4D4D"/>
                </a:solidFill>
                <a:latin typeface="Calibri"/>
                <a:ea typeface="Calibri"/>
                <a:cs typeface="Calibri"/>
                <a:sym typeface="Calibri"/>
              </a:rPr>
              <a:t>, 076-8694887</a:t>
            </a:r>
          </a:p>
          <a:p>
            <a:pPr marL="0" marR="0" lvl="0" indent="0" algn="l" rtl="0">
              <a:lnSpc>
                <a:spcPct val="100000"/>
              </a:lnSpc>
              <a:spcBef>
                <a:spcPts val="0"/>
              </a:spcBef>
              <a:spcAft>
                <a:spcPts val="0"/>
              </a:spcAft>
              <a:buNone/>
            </a:pPr>
            <a:endParaRPr sz="2200" dirty="0"/>
          </a:p>
          <a:p>
            <a:pPr lvl="0"/>
            <a:r>
              <a:rPr lang="sv-SE" sz="2200" b="1" dirty="0">
                <a:solidFill>
                  <a:srgbClr val="4D4D4D"/>
                </a:solidFill>
                <a:latin typeface="Calibri"/>
                <a:ea typeface="Calibri"/>
                <a:cs typeface="Calibri"/>
                <a:sym typeface="Calibri"/>
              </a:rPr>
              <a:t>Camilla Andersson - </a:t>
            </a:r>
            <a:r>
              <a:rPr lang="sv-SE" sz="2200" dirty="0">
                <a:solidFill>
                  <a:srgbClr val="4D4D4D"/>
                </a:solidFill>
                <a:latin typeface="Calibri"/>
                <a:ea typeface="Calibri"/>
                <a:cs typeface="Calibri"/>
                <a:sym typeface="Calibri"/>
              </a:rPr>
              <a:t>Sponsoransvarig (Innebandy sektionen)</a:t>
            </a:r>
            <a:endParaRPr lang="sv-SE" sz="2200" dirty="0"/>
          </a:p>
          <a:p>
            <a:pPr lvl="0"/>
            <a:r>
              <a:rPr lang="sv-SE" sz="2200" u="sng" dirty="0">
                <a:solidFill>
                  <a:srgbClr val="4D4D4D"/>
                </a:solidFill>
                <a:latin typeface="Calibri"/>
                <a:ea typeface="Calibri"/>
                <a:cs typeface="Calibri"/>
                <a:sym typeface="Calibri"/>
                <a:hlinkClick r:id="rId7"/>
              </a:rPr>
              <a:t>camand1990@hotmail.com</a:t>
            </a:r>
            <a:r>
              <a:rPr lang="sv-SE" sz="2200" dirty="0">
                <a:solidFill>
                  <a:srgbClr val="4D4D4D"/>
                </a:solidFill>
                <a:latin typeface="Calibri"/>
                <a:ea typeface="Calibri"/>
                <a:cs typeface="Calibri"/>
                <a:sym typeface="Calibri"/>
              </a:rPr>
              <a:t> , 073-5098665</a:t>
            </a:r>
            <a:endParaRPr lang="sv-SE" sz="2200" dirty="0"/>
          </a:p>
          <a:p>
            <a:pPr marL="0" marR="0" lvl="0" indent="0" algn="l" rtl="0">
              <a:lnSpc>
                <a:spcPct val="100000"/>
              </a:lnSpc>
              <a:spcBef>
                <a:spcPts val="0"/>
              </a:spcBef>
              <a:spcAft>
                <a:spcPts val="0"/>
              </a:spcAft>
              <a:buNone/>
            </a:pPr>
            <a:endParaRPr sz="22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sz="2200" b="0" i="0" u="none" strike="noStrike" cap="none" dirty="0">
              <a:solidFill>
                <a:srgbClr val="4D4D4D"/>
              </a:solidFill>
              <a:latin typeface="Calibri"/>
              <a:ea typeface="Calibri"/>
              <a:cs typeface="Calibri"/>
              <a:sym typeface="Calibri"/>
            </a:endParaRPr>
          </a:p>
          <a:p>
            <a:pPr marL="0" marR="0" lvl="0" indent="0" algn="l" rtl="0">
              <a:lnSpc>
                <a:spcPct val="100000"/>
              </a:lnSpc>
              <a:spcBef>
                <a:spcPts val="0"/>
              </a:spcBef>
              <a:spcAft>
                <a:spcPts val="0"/>
              </a:spcAft>
              <a:buNone/>
            </a:pPr>
            <a:endParaRPr sz="2400" b="0" i="0" u="none" strike="noStrike" cap="none" dirty="0">
              <a:solidFill>
                <a:srgbClr val="4D4D4D"/>
              </a:solidFill>
              <a:latin typeface="Calibri"/>
              <a:ea typeface="Calibri"/>
              <a:cs typeface="Calibri"/>
              <a:sym typeface="Calibri"/>
            </a:endParaRPr>
          </a:p>
        </p:txBody>
      </p:sp>
      <p:sp>
        <p:nvSpPr>
          <p:cNvPr id="316" name="Google Shape;316;p49"/>
          <p:cNvSpPr/>
          <p:nvPr/>
        </p:nvSpPr>
        <p:spPr>
          <a:xfrm>
            <a:off x="10814755" y="0"/>
            <a:ext cx="778934" cy="1467484"/>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17" name="Google Shape;317;p49"/>
          <p:cNvSpPr txBox="1"/>
          <p:nvPr/>
        </p:nvSpPr>
        <p:spPr>
          <a:xfrm>
            <a:off x="1911048" y="821153"/>
            <a:ext cx="8619792"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2800" b="1" i="0" u="none" strike="noStrike"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rPr>
              <a:t>KONTAKT Åsbro GoIF Innebandy (2025/2026</a:t>
            </a:r>
            <a:r>
              <a:rPr lang="sv-SE" sz="3200" b="1" i="0" u="none" strike="noStrike" dirty="0">
                <a:ln w="12700">
                  <a:solidFill>
                    <a:schemeClr val="accent3">
                      <a:lumMod val="50000"/>
                    </a:schemeClr>
                  </a:solidFill>
                  <a:prstDash val="solid"/>
                </a:ln>
                <a:solidFill>
                  <a:srgbClr val="FFFF00"/>
                </a:solidFill>
                <a:effectLst>
                  <a:innerShdw blurRad="177800">
                    <a:schemeClr val="accent3">
                      <a:lumMod val="50000"/>
                    </a:schemeClr>
                  </a:innerShdw>
                </a:effectLst>
                <a:latin typeface="Arial"/>
                <a:ea typeface="Arial"/>
                <a:cs typeface="Arial"/>
                <a:sym typeface="Arial"/>
              </a:rPr>
              <a:t>)</a:t>
            </a:r>
            <a:endParaRPr sz="1100" b="1" dirty="0">
              <a:ln w="12700">
                <a:solidFill>
                  <a:schemeClr val="accent3">
                    <a:lumMod val="50000"/>
                  </a:schemeClr>
                </a:solidFill>
                <a:prstDash val="solid"/>
              </a:ln>
              <a:solidFill>
                <a:srgbClr val="FFFF00"/>
              </a:solidFill>
              <a:effectLst>
                <a:innerShdw blurRad="177800">
                  <a:schemeClr val="accent3">
                    <a:lumMod val="50000"/>
                  </a:schemeClr>
                </a:innerShdw>
              </a:effectLst>
            </a:endParaRPr>
          </a:p>
        </p:txBody>
      </p:sp>
      <p:pic>
        <p:nvPicPr>
          <p:cNvPr id="2" name="Bildobjekt 1">
            <a:extLst>
              <a:ext uri="{FF2B5EF4-FFF2-40B4-BE49-F238E27FC236}">
                <a16:creationId xmlns:a16="http://schemas.microsoft.com/office/drawing/2014/main" id="{F9942672-6149-68F7-DC76-E3D365B5AB49}"/>
              </a:ext>
            </a:extLst>
          </p:cNvPr>
          <p:cNvPicPr/>
          <p:nvPr/>
        </p:nvPicPr>
        <p:blipFill>
          <a:blip r:embed="rId8"/>
          <a:srcRect/>
          <a:stretch/>
        </p:blipFill>
        <p:spPr>
          <a:xfrm>
            <a:off x="288229" y="162356"/>
            <a:ext cx="1145297" cy="1012740"/>
          </a:xfrm>
          <a:prstGeom prst="rect">
            <a:avLst/>
          </a:prstGeom>
        </p:spPr>
      </p:pic>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19255</TotalTime>
  <Words>2511</Words>
  <Application>Microsoft Office PowerPoint</Application>
  <PresentationFormat>Bredbild</PresentationFormat>
  <Paragraphs>397</Paragraphs>
  <Slides>33</Slides>
  <Notes>33</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33</vt:i4>
      </vt:variant>
    </vt:vector>
  </HeadingPairs>
  <TitlesOfParts>
    <vt:vector size="42" baseType="lpstr">
      <vt:lpstr>Noto Sans Symbols</vt:lpstr>
      <vt:lpstr>Arial Nova Light</vt:lpstr>
      <vt:lpstr>Calibri</vt:lpstr>
      <vt:lpstr>Google Sans</vt:lpstr>
      <vt:lpstr>Roboto</vt:lpstr>
      <vt:lpstr>Wingdings</vt:lpstr>
      <vt:lpstr>Arial Narrow</vt:lpstr>
      <vt:lpstr>Arial</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NATIONELLA SPELFORMER</vt:lpstr>
      <vt:lpstr>MATCHER – GRÖN NIVÅ 6-9 ÅR</vt:lpstr>
      <vt:lpstr>MATCHER – GRÖN NIVÅ 6-9 ÅR</vt:lpstr>
      <vt:lpstr>UTRUSTNING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Maria Bergkvist</dc:creator>
  <cp:lastModifiedBy>Patric Stjernström</cp:lastModifiedBy>
  <cp:revision>79</cp:revision>
  <dcterms:created xsi:type="dcterms:W3CDTF">2021-04-26T15:50:35Z</dcterms:created>
  <dcterms:modified xsi:type="dcterms:W3CDTF">2025-08-14T21:15:06Z</dcterms:modified>
</cp:coreProperties>
</file>