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5" r:id="rId3"/>
    <p:sldId id="317" r:id="rId4"/>
    <p:sldId id="258" r:id="rId5"/>
    <p:sldId id="328" r:id="rId6"/>
    <p:sldId id="325" r:id="rId7"/>
    <p:sldId id="327" r:id="rId8"/>
    <p:sldId id="311" r:id="rId9"/>
    <p:sldId id="323" r:id="rId10"/>
    <p:sldId id="330" r:id="rId11"/>
    <p:sldId id="310" r:id="rId12"/>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rdavsnitt" id="{D97C7C02-37ED-4289-BEDA-F963D2019E42}">
          <p14:sldIdLst>
            <p14:sldId id="256"/>
            <p14:sldId id="295"/>
            <p14:sldId id="317"/>
            <p14:sldId id="258"/>
            <p14:sldId id="328"/>
            <p14:sldId id="325"/>
            <p14:sldId id="327"/>
            <p14:sldId id="311"/>
            <p14:sldId id="323"/>
            <p14:sldId id="330"/>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59045" autoAdjust="0"/>
  </p:normalViewPr>
  <p:slideViewPr>
    <p:cSldViewPr>
      <p:cViewPr>
        <p:scale>
          <a:sx n="57" d="100"/>
          <a:sy n="57" d="100"/>
        </p:scale>
        <p:origin x="1997" y="-2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F99FAA7-4C53-4C9E-9B91-A4FEA06F91FE}"/>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a:extLst>
              <a:ext uri="{FF2B5EF4-FFF2-40B4-BE49-F238E27FC236}">
                <a16:creationId xmlns:a16="http://schemas.microsoft.com/office/drawing/2014/main" id="{EA5E9610-9FF7-4954-A437-80C60A5C27B8}"/>
              </a:ext>
            </a:extLst>
          </p:cNvPr>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pPr>
              <a:defRPr/>
            </a:pPr>
            <a:fld id="{61B44C7F-E042-4E6A-8354-4B9BD1BC2931}" type="datetimeFigureOut">
              <a:rPr lang="sv-SE"/>
              <a:pPr>
                <a:defRPr/>
              </a:pPr>
              <a:t>2024-04-22</a:t>
            </a:fld>
            <a:endParaRPr lang="sv-SE"/>
          </a:p>
        </p:txBody>
      </p:sp>
      <p:sp>
        <p:nvSpPr>
          <p:cNvPr id="4" name="Platshållare för bildobjekt 3">
            <a:extLst>
              <a:ext uri="{FF2B5EF4-FFF2-40B4-BE49-F238E27FC236}">
                <a16:creationId xmlns:a16="http://schemas.microsoft.com/office/drawing/2014/main" id="{DA6918F2-BBA0-4343-8314-A1050681F6BA}"/>
              </a:ext>
            </a:extLst>
          </p:cNvPr>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4BA81C21-D571-4503-BA81-028019A1C078}"/>
              </a:ext>
            </a:extLst>
          </p:cNvPr>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D587230A-A98D-42E4-AACE-2BFBFC2B9180}"/>
              </a:ext>
            </a:extLst>
          </p:cNvPr>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pPr>
              <a:defRPr/>
            </a:pPr>
            <a:endParaRPr lang="sv-SE"/>
          </a:p>
        </p:txBody>
      </p:sp>
      <p:sp>
        <p:nvSpPr>
          <p:cNvPr id="7" name="Platshållare för bildnummer 6">
            <a:extLst>
              <a:ext uri="{FF2B5EF4-FFF2-40B4-BE49-F238E27FC236}">
                <a16:creationId xmlns:a16="http://schemas.microsoft.com/office/drawing/2014/main" id="{09DF58C2-E811-4A89-BA85-2A24EDAC709A}"/>
              </a:ext>
            </a:extLst>
          </p:cNvPr>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pPr>
              <a:defRPr/>
            </a:pPr>
            <a:fld id="{60D6AC47-18BA-43A9-809D-6755CB25DE04}"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Antal närvarande totalt: 27 st.</a:t>
            </a:r>
          </a:p>
        </p:txBody>
      </p:sp>
      <p:sp>
        <p:nvSpPr>
          <p:cNvPr id="4" name="Platshållare för bildnummer 3"/>
          <p:cNvSpPr>
            <a:spLocks noGrp="1"/>
          </p:cNvSpPr>
          <p:nvPr>
            <p:ph type="sldNum" sz="quarter" idx="5"/>
          </p:nvPr>
        </p:nvSpPr>
        <p:spPr/>
        <p:txBody>
          <a:bodyPr/>
          <a:lstStyle/>
          <a:p>
            <a:pPr>
              <a:defRPr/>
            </a:pPr>
            <a:fld id="{60D6AC47-18BA-43A9-809D-6755CB25DE04}" type="slidenum">
              <a:rPr lang="sv-SE" smtClean="0"/>
              <a:pPr>
                <a:defRPr/>
              </a:pPr>
              <a:t>1</a:t>
            </a:fld>
            <a:endParaRPr lang="sv-SE"/>
          </a:p>
        </p:txBody>
      </p:sp>
    </p:spTree>
    <p:extLst>
      <p:ext uri="{BB962C8B-B14F-4D97-AF65-F5344CB8AC3E}">
        <p14:creationId xmlns:p14="http://schemas.microsoft.com/office/powerpoint/2010/main" val="2567062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60D6AC47-18BA-43A9-809D-6755CB25DE04}" type="slidenum">
              <a:rPr lang="sv-SE" smtClean="0"/>
              <a:pPr>
                <a:defRPr/>
              </a:pPr>
              <a:t>2</a:t>
            </a:fld>
            <a:endParaRPr lang="sv-SE"/>
          </a:p>
        </p:txBody>
      </p:sp>
    </p:spTree>
    <p:extLst>
      <p:ext uri="{BB962C8B-B14F-4D97-AF65-F5344CB8AC3E}">
        <p14:creationId xmlns:p14="http://schemas.microsoft.com/office/powerpoint/2010/main" val="224522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Anläggningskontakt</a:t>
            </a:r>
            <a:r>
              <a:rPr lang="sv-SE" dirty="0"/>
              <a:t> P16: Raymond</a:t>
            </a:r>
          </a:p>
          <a:p>
            <a:endParaRPr lang="sv-SE" dirty="0"/>
          </a:p>
          <a:p>
            <a:r>
              <a:rPr lang="sv-SE" dirty="0"/>
              <a:t>Stålkonstruktion för läktare U11 finns i Härnösand. Har man kontakt för lämplig fraktmöjlighet kan man kontakta styrelsen.</a:t>
            </a:r>
          </a:p>
          <a:p>
            <a:endParaRPr lang="sv-SE" dirty="0"/>
          </a:p>
          <a:p>
            <a:r>
              <a:rPr lang="sv-SE" dirty="0"/>
              <a:t>Generell uppmaning att plocka upp skräp runt anläggningen när man ändå är på plats. Varje </a:t>
            </a:r>
            <a:r>
              <a:rPr lang="sv-SE" dirty="0" err="1"/>
              <a:t>glasspapper</a:t>
            </a:r>
            <a:r>
              <a:rPr lang="sv-SE" dirty="0"/>
              <a:t> räknas.</a:t>
            </a:r>
          </a:p>
        </p:txBody>
      </p:sp>
      <p:sp>
        <p:nvSpPr>
          <p:cNvPr id="4" name="Platshållare för bildnummer 3"/>
          <p:cNvSpPr>
            <a:spLocks noGrp="1"/>
          </p:cNvSpPr>
          <p:nvPr>
            <p:ph type="sldNum" sz="quarter" idx="5"/>
          </p:nvPr>
        </p:nvSpPr>
        <p:spPr/>
        <p:txBody>
          <a:bodyPr/>
          <a:lstStyle/>
          <a:p>
            <a:pPr>
              <a:defRPr/>
            </a:pPr>
            <a:fld id="{60D6AC47-18BA-43A9-809D-6755CB25DE04}" type="slidenum">
              <a:rPr lang="sv-SE" smtClean="0"/>
              <a:pPr>
                <a:defRPr/>
              </a:pPr>
              <a:t>4</a:t>
            </a:fld>
            <a:endParaRPr lang="sv-SE"/>
          </a:p>
        </p:txBody>
      </p:sp>
    </p:spTree>
    <p:extLst>
      <p:ext uri="{BB962C8B-B14F-4D97-AF65-F5344CB8AC3E}">
        <p14:creationId xmlns:p14="http://schemas.microsoft.com/office/powerpoint/2010/main" val="232308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Jessica och Raymond går tränarutbildning just nu. Thomas har gått tidigare.</a:t>
            </a:r>
          </a:p>
          <a:p>
            <a:endParaRPr lang="sv-SE" dirty="0"/>
          </a:p>
          <a:p>
            <a:r>
              <a:rPr lang="sv-SE" dirty="0"/>
              <a:t>Medlemsavgift: 600:-</a:t>
            </a:r>
            <a:br>
              <a:rPr lang="sv-SE" dirty="0"/>
            </a:br>
            <a:r>
              <a:rPr lang="sv-SE" dirty="0"/>
              <a:t>Deltagaravgift: 600:-</a:t>
            </a:r>
          </a:p>
          <a:p>
            <a:r>
              <a:rPr lang="sv-SE" dirty="0"/>
              <a:t>Beting: Pris per barn ca 350:- beroende på antal.</a:t>
            </a:r>
          </a:p>
        </p:txBody>
      </p:sp>
      <p:sp>
        <p:nvSpPr>
          <p:cNvPr id="4" name="Platshållare för bildnummer 3"/>
          <p:cNvSpPr>
            <a:spLocks noGrp="1"/>
          </p:cNvSpPr>
          <p:nvPr>
            <p:ph type="sldNum" sz="quarter" idx="5"/>
          </p:nvPr>
        </p:nvSpPr>
        <p:spPr/>
        <p:txBody>
          <a:bodyPr/>
          <a:lstStyle/>
          <a:p>
            <a:pPr>
              <a:defRPr/>
            </a:pPr>
            <a:fld id="{60D6AC47-18BA-43A9-809D-6755CB25DE04}" type="slidenum">
              <a:rPr lang="sv-SE" smtClean="0"/>
              <a:pPr>
                <a:defRPr/>
              </a:pPr>
              <a:t>5</a:t>
            </a:fld>
            <a:endParaRPr lang="sv-SE"/>
          </a:p>
        </p:txBody>
      </p:sp>
    </p:spTree>
    <p:extLst>
      <p:ext uri="{BB962C8B-B14F-4D97-AF65-F5344CB8AC3E}">
        <p14:creationId xmlns:p14="http://schemas.microsoft.com/office/powerpoint/2010/main" val="400083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Första träning nu på söndag den 28/4.</a:t>
            </a:r>
          </a:p>
          <a:p>
            <a:r>
              <a:rPr lang="sv-SE" dirty="0"/>
              <a:t>Moälvsserien börjar i mitten av maj.</a:t>
            </a:r>
          </a:p>
          <a:p>
            <a:endParaRPr lang="sv-SE" dirty="0"/>
          </a:p>
          <a:p>
            <a:r>
              <a:rPr lang="sv-SE" dirty="0"/>
              <a:t>Kallelser till samtliga aktiviteter kommer via laget.se.</a:t>
            </a:r>
          </a:p>
        </p:txBody>
      </p:sp>
      <p:sp>
        <p:nvSpPr>
          <p:cNvPr id="4" name="Platshållare för bildnummer 3"/>
          <p:cNvSpPr>
            <a:spLocks noGrp="1"/>
          </p:cNvSpPr>
          <p:nvPr>
            <p:ph type="sldNum" sz="quarter" idx="5"/>
          </p:nvPr>
        </p:nvSpPr>
        <p:spPr/>
        <p:txBody>
          <a:bodyPr/>
          <a:lstStyle/>
          <a:p>
            <a:pPr>
              <a:defRPr/>
            </a:pPr>
            <a:fld id="{60D6AC47-18BA-43A9-809D-6755CB25DE04}" type="slidenum">
              <a:rPr lang="sv-SE" smtClean="0"/>
              <a:pPr>
                <a:defRPr/>
              </a:pPr>
              <a:t>7</a:t>
            </a:fld>
            <a:endParaRPr lang="sv-SE"/>
          </a:p>
        </p:txBody>
      </p:sp>
    </p:spTree>
    <p:extLst>
      <p:ext uri="{BB962C8B-B14F-4D97-AF65-F5344CB8AC3E}">
        <p14:creationId xmlns:p14="http://schemas.microsoft.com/office/powerpoint/2010/main" val="812504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kallelse till match kommer Emil notera vilka som har fikaansvar utifrån Sandras lista som en påminnelse. </a:t>
            </a:r>
          </a:p>
          <a:p>
            <a:endParaRPr lang="sv-SE" dirty="0"/>
          </a:p>
          <a:p>
            <a:r>
              <a:rPr lang="sv-SE" dirty="0"/>
              <a:t>Matchvärd ska finnas, minst en per match. Sandra bokar in matchvärd tillsammans med inbokning vid fikabokning. Västar finns i domarrummet. Utbildning kommer att erbjudas. Minst en per lag ska gå som får förmedla kunskapen inom laget.</a:t>
            </a:r>
          </a:p>
          <a:p>
            <a:endParaRPr lang="sv-SE" dirty="0"/>
          </a:p>
          <a:p>
            <a:r>
              <a:rPr lang="sv-SE" dirty="0"/>
              <a:t>Beting: Beslut: Vi betalar beting ur egen ficka. Helst via fakturan tillsammans med övriga avgifter från Arnäs. Peter H kollar med kansliet.</a:t>
            </a:r>
          </a:p>
          <a:p>
            <a:endParaRPr lang="sv-SE" dirty="0"/>
          </a:p>
          <a:p>
            <a:r>
              <a:rPr lang="sv-SE" dirty="0"/>
              <a:t>Ekonomiansvarig: Ingen räckte upp handen. Måste finnas en person. Emil Berglund kan visa ett upplägg han kört med. I år handlar det om att motta </a:t>
            </a:r>
            <a:r>
              <a:rPr lang="sv-SE" dirty="0" err="1"/>
              <a:t>swish</a:t>
            </a:r>
            <a:r>
              <a:rPr lang="sv-SE" dirty="0"/>
              <a:t> från fika försäljning och flyttar över dessa pengar till ett privat skapat konto i sin bank märkt ”P16” eller dylikt. Vid behov kan vi besluta att använda pengar från lagkassan. Vid slutet av säsongen kan vi fundera om pengarna ska överföras till lagkontot som finns hos Arnäs IF. Frivillig får gärna meddela intresse till ledarna.</a:t>
            </a:r>
          </a:p>
          <a:p>
            <a:endParaRPr lang="sv-SE" dirty="0"/>
          </a:p>
          <a:p>
            <a:r>
              <a:rPr lang="sv-SE" dirty="0"/>
              <a:t>Tränare: Joel E kan gärna hoppa in vid behov utöver de namngivna. Fler intresserade mottages gärna. Det är ett stort lag vi har.</a:t>
            </a:r>
          </a:p>
          <a:p>
            <a:endParaRPr lang="sv-SE" dirty="0"/>
          </a:p>
          <a:p>
            <a:r>
              <a:rPr lang="sv-SE" dirty="0"/>
              <a:t>Arnäsdagen. Vad innebär att vara med? Man vill att så många lag som möjligt ska spela sina matcher denna dag för att få så många människor på plats som möjligt. Central samordning med olika aktiviteter. Laget blir tilldelad att hålla i en/någon aktivitet. Intäkterna fördelas jämt på de deltagande lagen.</a:t>
            </a:r>
          </a:p>
          <a:p>
            <a:r>
              <a:rPr lang="sv-SE" dirty="0"/>
              <a:t>Beslut: Vi vi anmäler oss till Arnäsdagen. Mer info kommer.</a:t>
            </a:r>
          </a:p>
          <a:p>
            <a:endParaRPr lang="sv-SE" dirty="0"/>
          </a:p>
          <a:p>
            <a:r>
              <a:rPr lang="sv-SE" dirty="0"/>
              <a:t>Träning börjar nu på söndag! Kallelse via laget.se skickas ut.</a:t>
            </a:r>
          </a:p>
        </p:txBody>
      </p:sp>
      <p:sp>
        <p:nvSpPr>
          <p:cNvPr id="4" name="Platshållare för bildnummer 3"/>
          <p:cNvSpPr>
            <a:spLocks noGrp="1"/>
          </p:cNvSpPr>
          <p:nvPr>
            <p:ph type="sldNum" sz="quarter" idx="5"/>
          </p:nvPr>
        </p:nvSpPr>
        <p:spPr/>
        <p:txBody>
          <a:bodyPr/>
          <a:lstStyle/>
          <a:p>
            <a:pPr>
              <a:defRPr/>
            </a:pPr>
            <a:fld id="{60D6AC47-18BA-43A9-809D-6755CB25DE04}" type="slidenum">
              <a:rPr lang="sv-SE" smtClean="0"/>
              <a:pPr>
                <a:defRPr/>
              </a:pPr>
              <a:t>11</a:t>
            </a:fld>
            <a:endParaRPr lang="sv-SE"/>
          </a:p>
        </p:txBody>
      </p:sp>
    </p:spTree>
    <p:extLst>
      <p:ext uri="{BB962C8B-B14F-4D97-AF65-F5344CB8AC3E}">
        <p14:creationId xmlns:p14="http://schemas.microsoft.com/office/powerpoint/2010/main" val="18127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a:t>Klicka här för att ändra format</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
        <p:nvSpPr>
          <p:cNvPr id="4" name="Date Placeholder 3">
            <a:extLst>
              <a:ext uri="{FF2B5EF4-FFF2-40B4-BE49-F238E27FC236}">
                <a16:creationId xmlns:a16="http://schemas.microsoft.com/office/drawing/2014/main" id="{B13346B1-4ED3-45BF-89F2-F3B33A6ED0B0}"/>
              </a:ext>
            </a:extLst>
          </p:cNvPr>
          <p:cNvSpPr>
            <a:spLocks noGrp="1"/>
          </p:cNvSpPr>
          <p:nvPr>
            <p:ph type="dt" sz="half" idx="10"/>
          </p:nvPr>
        </p:nvSpPr>
        <p:spPr/>
        <p:txBody>
          <a:bodyPr/>
          <a:lstStyle>
            <a:lvl1pPr>
              <a:defRPr/>
            </a:lvl1pPr>
          </a:lstStyle>
          <a:p>
            <a:pPr>
              <a:defRPr/>
            </a:pPr>
            <a:fld id="{233A5B83-2377-446D-AB7F-E30642C6E302}" type="datetimeFigureOut">
              <a:rPr lang="en-US"/>
              <a:pPr>
                <a:defRPr/>
              </a:pPr>
              <a:t>4/22/2024</a:t>
            </a:fld>
            <a:endParaRPr lang="en-US" dirty="0"/>
          </a:p>
        </p:txBody>
      </p:sp>
      <p:sp>
        <p:nvSpPr>
          <p:cNvPr id="5" name="Footer Placeholder 4">
            <a:extLst>
              <a:ext uri="{FF2B5EF4-FFF2-40B4-BE49-F238E27FC236}">
                <a16:creationId xmlns:a16="http://schemas.microsoft.com/office/drawing/2014/main" id="{8E206A93-4580-4944-B619-0D939FBBD3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3FDF01-5368-4D8A-89E5-0C9E46AF5F62}"/>
              </a:ext>
            </a:extLst>
          </p:cNvPr>
          <p:cNvSpPr>
            <a:spLocks noGrp="1"/>
          </p:cNvSpPr>
          <p:nvPr>
            <p:ph type="sldNum" sz="quarter" idx="12"/>
          </p:nvPr>
        </p:nvSpPr>
        <p:spPr/>
        <p:txBody>
          <a:bodyPr/>
          <a:lstStyle>
            <a:lvl1pPr>
              <a:defRPr/>
            </a:lvl1pPr>
          </a:lstStyle>
          <a:p>
            <a:pPr>
              <a:defRPr/>
            </a:pPr>
            <a:fld id="{5950D5F8-84CD-47B5-B18F-4D796E291862}" type="slidenum">
              <a:rPr lang="en-US" altLang="sv-SE"/>
              <a:pPr>
                <a:defRPr/>
              </a:pPr>
              <a:t>‹#›</a:t>
            </a:fld>
            <a:endParaRPr lang="en-US" altLang="sv-SE"/>
          </a:p>
        </p:txBody>
      </p:sp>
    </p:spTree>
    <p:extLst>
      <p:ext uri="{BB962C8B-B14F-4D97-AF65-F5344CB8AC3E}">
        <p14:creationId xmlns:p14="http://schemas.microsoft.com/office/powerpoint/2010/main" val="220820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19056C6A-4DB6-4E0E-A5E6-45D402A3CF13}"/>
              </a:ext>
            </a:extLst>
          </p:cNvPr>
          <p:cNvSpPr>
            <a:spLocks noGrp="1"/>
          </p:cNvSpPr>
          <p:nvPr>
            <p:ph type="dt" sz="half" idx="10"/>
          </p:nvPr>
        </p:nvSpPr>
        <p:spPr/>
        <p:txBody>
          <a:bodyPr/>
          <a:lstStyle>
            <a:lvl1pPr>
              <a:defRPr/>
            </a:lvl1pPr>
          </a:lstStyle>
          <a:p>
            <a:pPr>
              <a:defRPr/>
            </a:pPr>
            <a:fld id="{AE6260B6-58C7-4711-B7B7-4A4819F395C4}" type="datetimeFigureOut">
              <a:rPr lang="en-US"/>
              <a:pPr>
                <a:defRPr/>
              </a:pPr>
              <a:t>4/22/2024</a:t>
            </a:fld>
            <a:endParaRPr lang="en-US" dirty="0"/>
          </a:p>
        </p:txBody>
      </p:sp>
      <p:sp>
        <p:nvSpPr>
          <p:cNvPr id="5" name="Footer Placeholder 4">
            <a:extLst>
              <a:ext uri="{FF2B5EF4-FFF2-40B4-BE49-F238E27FC236}">
                <a16:creationId xmlns:a16="http://schemas.microsoft.com/office/drawing/2014/main" id="{4D935C58-3118-4353-A03A-ADB545F16A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3B92E5-9046-4781-AA0F-96F04B1FC484}"/>
              </a:ext>
            </a:extLst>
          </p:cNvPr>
          <p:cNvSpPr>
            <a:spLocks noGrp="1"/>
          </p:cNvSpPr>
          <p:nvPr>
            <p:ph type="sldNum" sz="quarter" idx="12"/>
          </p:nvPr>
        </p:nvSpPr>
        <p:spPr/>
        <p:txBody>
          <a:bodyPr/>
          <a:lstStyle>
            <a:lvl1pPr>
              <a:defRPr/>
            </a:lvl1pPr>
          </a:lstStyle>
          <a:p>
            <a:pPr>
              <a:defRPr/>
            </a:pPr>
            <a:fld id="{94715BC2-8126-48BE-B0FD-D00464DBA690}" type="slidenum">
              <a:rPr lang="en-US" altLang="sv-SE"/>
              <a:pPr>
                <a:defRPr/>
              </a:pPr>
              <a:t>‹#›</a:t>
            </a:fld>
            <a:endParaRPr lang="en-US" altLang="sv-SE"/>
          </a:p>
        </p:txBody>
      </p:sp>
    </p:spTree>
    <p:extLst>
      <p:ext uri="{BB962C8B-B14F-4D97-AF65-F5344CB8AC3E}">
        <p14:creationId xmlns:p14="http://schemas.microsoft.com/office/powerpoint/2010/main" val="370209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a:extLst>
              <a:ext uri="{FF2B5EF4-FFF2-40B4-BE49-F238E27FC236}">
                <a16:creationId xmlns:a16="http://schemas.microsoft.com/office/drawing/2014/main" id="{BA3AC000-ECA2-42D3-8FF1-C6CBA8753599}"/>
              </a:ext>
            </a:extLst>
          </p:cNvPr>
          <p:cNvSpPr>
            <a:spLocks noGrp="1"/>
          </p:cNvSpPr>
          <p:nvPr>
            <p:ph type="dt" sz="half" idx="10"/>
          </p:nvPr>
        </p:nvSpPr>
        <p:spPr/>
        <p:txBody>
          <a:bodyPr/>
          <a:lstStyle>
            <a:lvl1pPr>
              <a:defRPr/>
            </a:lvl1pPr>
          </a:lstStyle>
          <a:p>
            <a:pPr>
              <a:defRPr/>
            </a:pPr>
            <a:fld id="{41183FE5-378E-418F-AA92-6BC3074F3EC7}" type="datetimeFigureOut">
              <a:rPr lang="en-US"/>
              <a:pPr>
                <a:defRPr/>
              </a:pPr>
              <a:t>4/22/2024</a:t>
            </a:fld>
            <a:endParaRPr lang="en-US" dirty="0"/>
          </a:p>
        </p:txBody>
      </p:sp>
      <p:sp>
        <p:nvSpPr>
          <p:cNvPr id="5" name="Footer Placeholder 4">
            <a:extLst>
              <a:ext uri="{FF2B5EF4-FFF2-40B4-BE49-F238E27FC236}">
                <a16:creationId xmlns:a16="http://schemas.microsoft.com/office/drawing/2014/main" id="{6005A2EB-2A2C-40AB-9353-E4CBBC65CE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08FDBA-6DB4-49A6-8E39-53C0C8C3D986}"/>
              </a:ext>
            </a:extLst>
          </p:cNvPr>
          <p:cNvSpPr>
            <a:spLocks noGrp="1"/>
          </p:cNvSpPr>
          <p:nvPr>
            <p:ph type="sldNum" sz="quarter" idx="12"/>
          </p:nvPr>
        </p:nvSpPr>
        <p:spPr/>
        <p:txBody>
          <a:bodyPr/>
          <a:lstStyle>
            <a:lvl1pPr>
              <a:defRPr/>
            </a:lvl1pPr>
          </a:lstStyle>
          <a:p>
            <a:pPr>
              <a:defRPr/>
            </a:pPr>
            <a:fld id="{8254D019-47CB-4426-A636-83A51BD8512C}" type="slidenum">
              <a:rPr lang="en-US" altLang="sv-SE"/>
              <a:pPr>
                <a:defRPr/>
              </a:pPr>
              <a:t>‹#›</a:t>
            </a:fld>
            <a:endParaRPr lang="en-US" altLang="sv-SE"/>
          </a:p>
        </p:txBody>
      </p:sp>
    </p:spTree>
    <p:extLst>
      <p:ext uri="{BB962C8B-B14F-4D97-AF65-F5344CB8AC3E}">
        <p14:creationId xmlns:p14="http://schemas.microsoft.com/office/powerpoint/2010/main" val="125460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a:extLst>
              <a:ext uri="{FF2B5EF4-FFF2-40B4-BE49-F238E27FC236}">
                <a16:creationId xmlns:a16="http://schemas.microsoft.com/office/drawing/2014/main" id="{4A0A459F-B34A-4FAF-A56C-D9707BA476E8}"/>
              </a:ext>
            </a:extLst>
          </p:cNvPr>
          <p:cNvSpPr>
            <a:spLocks noGrp="1"/>
          </p:cNvSpPr>
          <p:nvPr>
            <p:ph type="dt" sz="half" idx="10"/>
          </p:nvPr>
        </p:nvSpPr>
        <p:spPr/>
        <p:txBody>
          <a:bodyPr/>
          <a:lstStyle>
            <a:lvl1pPr>
              <a:defRPr/>
            </a:lvl1pPr>
          </a:lstStyle>
          <a:p>
            <a:pPr>
              <a:defRPr/>
            </a:pPr>
            <a:fld id="{0815EAED-4367-4B04-8C80-F839A02C772B}" type="datetimeFigureOut">
              <a:rPr lang="en-US"/>
              <a:pPr>
                <a:defRPr/>
              </a:pPr>
              <a:t>4/22/2024</a:t>
            </a:fld>
            <a:endParaRPr lang="en-US" dirty="0"/>
          </a:p>
        </p:txBody>
      </p:sp>
      <p:sp>
        <p:nvSpPr>
          <p:cNvPr id="5" name="Footer Placeholder 4">
            <a:extLst>
              <a:ext uri="{FF2B5EF4-FFF2-40B4-BE49-F238E27FC236}">
                <a16:creationId xmlns:a16="http://schemas.microsoft.com/office/drawing/2014/main" id="{691DA777-FC91-4BC0-81D6-418A94D380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4DAF35-272D-477A-98BE-1CA432633951}"/>
              </a:ext>
            </a:extLst>
          </p:cNvPr>
          <p:cNvSpPr>
            <a:spLocks noGrp="1"/>
          </p:cNvSpPr>
          <p:nvPr>
            <p:ph type="sldNum" sz="quarter" idx="12"/>
          </p:nvPr>
        </p:nvSpPr>
        <p:spPr/>
        <p:txBody>
          <a:bodyPr/>
          <a:lstStyle>
            <a:lvl1pPr>
              <a:defRPr/>
            </a:lvl1pPr>
          </a:lstStyle>
          <a:p>
            <a:pPr>
              <a:defRPr/>
            </a:pPr>
            <a:fld id="{7EAE1242-778F-4385-9D4F-04EBDD364278}" type="slidenum">
              <a:rPr lang="en-US" altLang="sv-SE"/>
              <a:pPr>
                <a:defRPr/>
              </a:pPr>
              <a:t>‹#›</a:t>
            </a:fld>
            <a:endParaRPr lang="en-US" altLang="sv-SE"/>
          </a:p>
        </p:txBody>
      </p:sp>
    </p:spTree>
    <p:extLst>
      <p:ext uri="{BB962C8B-B14F-4D97-AF65-F5344CB8AC3E}">
        <p14:creationId xmlns:p14="http://schemas.microsoft.com/office/powerpoint/2010/main" val="127610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BAD6B411-FD12-4B76-B920-ADCF3135DE64}"/>
              </a:ext>
            </a:extLst>
          </p:cNvPr>
          <p:cNvSpPr>
            <a:spLocks noGrp="1"/>
          </p:cNvSpPr>
          <p:nvPr>
            <p:ph type="dt" sz="half" idx="10"/>
          </p:nvPr>
        </p:nvSpPr>
        <p:spPr/>
        <p:txBody>
          <a:bodyPr/>
          <a:lstStyle>
            <a:lvl1pPr>
              <a:defRPr/>
            </a:lvl1pPr>
          </a:lstStyle>
          <a:p>
            <a:pPr>
              <a:defRPr/>
            </a:pPr>
            <a:fld id="{5B229E6C-D40C-4401-9AB5-75A556EF28A7}" type="datetimeFigureOut">
              <a:rPr lang="en-US"/>
              <a:pPr>
                <a:defRPr/>
              </a:pPr>
              <a:t>4/22/2024</a:t>
            </a:fld>
            <a:endParaRPr lang="en-US" dirty="0"/>
          </a:p>
        </p:txBody>
      </p:sp>
      <p:sp>
        <p:nvSpPr>
          <p:cNvPr id="5" name="Footer Placeholder 4">
            <a:extLst>
              <a:ext uri="{FF2B5EF4-FFF2-40B4-BE49-F238E27FC236}">
                <a16:creationId xmlns:a16="http://schemas.microsoft.com/office/drawing/2014/main" id="{575B3997-FD38-4D1B-8E84-7B918CF7EF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B3298B-9882-4A86-ABEA-4B5E914FA4F9}"/>
              </a:ext>
            </a:extLst>
          </p:cNvPr>
          <p:cNvSpPr>
            <a:spLocks noGrp="1"/>
          </p:cNvSpPr>
          <p:nvPr>
            <p:ph type="sldNum" sz="quarter" idx="12"/>
          </p:nvPr>
        </p:nvSpPr>
        <p:spPr/>
        <p:txBody>
          <a:bodyPr/>
          <a:lstStyle>
            <a:lvl1pPr>
              <a:defRPr/>
            </a:lvl1pPr>
          </a:lstStyle>
          <a:p>
            <a:pPr>
              <a:defRPr/>
            </a:pPr>
            <a:fld id="{3E64F4A8-4D12-45E3-9B35-2A8C715021FF}" type="slidenum">
              <a:rPr lang="en-US" altLang="sv-SE"/>
              <a:pPr>
                <a:defRPr/>
              </a:pPr>
              <a:t>‹#›</a:t>
            </a:fld>
            <a:endParaRPr lang="en-US" altLang="sv-SE"/>
          </a:p>
        </p:txBody>
      </p:sp>
    </p:spTree>
    <p:extLst>
      <p:ext uri="{BB962C8B-B14F-4D97-AF65-F5344CB8AC3E}">
        <p14:creationId xmlns:p14="http://schemas.microsoft.com/office/powerpoint/2010/main" val="338445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3">
            <a:extLst>
              <a:ext uri="{FF2B5EF4-FFF2-40B4-BE49-F238E27FC236}">
                <a16:creationId xmlns:a16="http://schemas.microsoft.com/office/drawing/2014/main" id="{D7DEF2B7-D2BE-45A5-9C42-E31F454C6EA9}"/>
              </a:ext>
            </a:extLst>
          </p:cNvPr>
          <p:cNvSpPr>
            <a:spLocks noGrp="1"/>
          </p:cNvSpPr>
          <p:nvPr>
            <p:ph type="dt" sz="half" idx="10"/>
          </p:nvPr>
        </p:nvSpPr>
        <p:spPr/>
        <p:txBody>
          <a:bodyPr/>
          <a:lstStyle>
            <a:lvl1pPr>
              <a:defRPr/>
            </a:lvl1pPr>
          </a:lstStyle>
          <a:p>
            <a:pPr>
              <a:defRPr/>
            </a:pPr>
            <a:fld id="{EF4B8788-E25D-4910-B508-6503CFE163DD}" type="datetimeFigureOut">
              <a:rPr lang="en-US"/>
              <a:pPr>
                <a:defRPr/>
              </a:pPr>
              <a:t>4/22/2024</a:t>
            </a:fld>
            <a:endParaRPr lang="en-US" dirty="0"/>
          </a:p>
        </p:txBody>
      </p:sp>
      <p:sp>
        <p:nvSpPr>
          <p:cNvPr id="6" name="Footer Placeholder 4">
            <a:extLst>
              <a:ext uri="{FF2B5EF4-FFF2-40B4-BE49-F238E27FC236}">
                <a16:creationId xmlns:a16="http://schemas.microsoft.com/office/drawing/2014/main" id="{EF0FFA49-27E0-4878-BC81-B1DDA35B0F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D4844F-2DE5-4C61-BA1E-704B81D88F37}"/>
              </a:ext>
            </a:extLst>
          </p:cNvPr>
          <p:cNvSpPr>
            <a:spLocks noGrp="1"/>
          </p:cNvSpPr>
          <p:nvPr>
            <p:ph type="sldNum" sz="quarter" idx="12"/>
          </p:nvPr>
        </p:nvSpPr>
        <p:spPr/>
        <p:txBody>
          <a:bodyPr/>
          <a:lstStyle>
            <a:lvl1pPr>
              <a:defRPr/>
            </a:lvl1pPr>
          </a:lstStyle>
          <a:p>
            <a:pPr>
              <a:defRPr/>
            </a:pPr>
            <a:fld id="{17E6A14B-FE8F-4E85-9478-FFB2AA16C4CB}" type="slidenum">
              <a:rPr lang="en-US" altLang="sv-SE"/>
              <a:pPr>
                <a:defRPr/>
              </a:pPr>
              <a:t>‹#›</a:t>
            </a:fld>
            <a:endParaRPr lang="en-US" altLang="sv-SE"/>
          </a:p>
        </p:txBody>
      </p:sp>
    </p:spTree>
    <p:extLst>
      <p:ext uri="{BB962C8B-B14F-4D97-AF65-F5344CB8AC3E}">
        <p14:creationId xmlns:p14="http://schemas.microsoft.com/office/powerpoint/2010/main" val="18369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3">
            <a:extLst>
              <a:ext uri="{FF2B5EF4-FFF2-40B4-BE49-F238E27FC236}">
                <a16:creationId xmlns:a16="http://schemas.microsoft.com/office/drawing/2014/main" id="{F68DBC51-9228-4C26-945E-B87707DD9ADB}"/>
              </a:ext>
            </a:extLst>
          </p:cNvPr>
          <p:cNvSpPr>
            <a:spLocks noGrp="1"/>
          </p:cNvSpPr>
          <p:nvPr>
            <p:ph type="dt" sz="half" idx="10"/>
          </p:nvPr>
        </p:nvSpPr>
        <p:spPr/>
        <p:txBody>
          <a:bodyPr/>
          <a:lstStyle>
            <a:lvl1pPr>
              <a:defRPr/>
            </a:lvl1pPr>
          </a:lstStyle>
          <a:p>
            <a:pPr>
              <a:defRPr/>
            </a:pPr>
            <a:fld id="{ED9C0531-7B47-4F53-97DC-5E9B39ED42F5}" type="datetimeFigureOut">
              <a:rPr lang="en-US"/>
              <a:pPr>
                <a:defRPr/>
              </a:pPr>
              <a:t>4/22/2024</a:t>
            </a:fld>
            <a:endParaRPr lang="en-US" dirty="0"/>
          </a:p>
        </p:txBody>
      </p:sp>
      <p:sp>
        <p:nvSpPr>
          <p:cNvPr id="8" name="Footer Placeholder 4">
            <a:extLst>
              <a:ext uri="{FF2B5EF4-FFF2-40B4-BE49-F238E27FC236}">
                <a16:creationId xmlns:a16="http://schemas.microsoft.com/office/drawing/2014/main" id="{50BD436A-A99C-41A1-8C15-77033342864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5BD6C22-C6D2-4EBB-98A7-F6E354BDA4B1}"/>
              </a:ext>
            </a:extLst>
          </p:cNvPr>
          <p:cNvSpPr>
            <a:spLocks noGrp="1"/>
          </p:cNvSpPr>
          <p:nvPr>
            <p:ph type="sldNum" sz="quarter" idx="12"/>
          </p:nvPr>
        </p:nvSpPr>
        <p:spPr/>
        <p:txBody>
          <a:bodyPr/>
          <a:lstStyle>
            <a:lvl1pPr>
              <a:defRPr/>
            </a:lvl1pPr>
          </a:lstStyle>
          <a:p>
            <a:pPr>
              <a:defRPr/>
            </a:pPr>
            <a:fld id="{50A57A70-5969-4DEB-9EFD-E97144EA0023}" type="slidenum">
              <a:rPr lang="en-US" altLang="sv-SE"/>
              <a:pPr>
                <a:defRPr/>
              </a:pPr>
              <a:t>‹#›</a:t>
            </a:fld>
            <a:endParaRPr lang="en-US" altLang="sv-SE"/>
          </a:p>
        </p:txBody>
      </p:sp>
    </p:spTree>
    <p:extLst>
      <p:ext uri="{BB962C8B-B14F-4D97-AF65-F5344CB8AC3E}">
        <p14:creationId xmlns:p14="http://schemas.microsoft.com/office/powerpoint/2010/main" val="134822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3">
            <a:extLst>
              <a:ext uri="{FF2B5EF4-FFF2-40B4-BE49-F238E27FC236}">
                <a16:creationId xmlns:a16="http://schemas.microsoft.com/office/drawing/2014/main" id="{2C37DD29-CBA9-4ACB-A083-4DD18D843A71}"/>
              </a:ext>
            </a:extLst>
          </p:cNvPr>
          <p:cNvSpPr>
            <a:spLocks noGrp="1"/>
          </p:cNvSpPr>
          <p:nvPr>
            <p:ph type="dt" sz="half" idx="10"/>
          </p:nvPr>
        </p:nvSpPr>
        <p:spPr/>
        <p:txBody>
          <a:bodyPr/>
          <a:lstStyle>
            <a:lvl1pPr>
              <a:defRPr/>
            </a:lvl1pPr>
          </a:lstStyle>
          <a:p>
            <a:pPr>
              <a:defRPr/>
            </a:pPr>
            <a:fld id="{9B6FB7E4-D829-4259-B7B5-51392E6D1454}" type="datetimeFigureOut">
              <a:rPr lang="en-US"/>
              <a:pPr>
                <a:defRPr/>
              </a:pPr>
              <a:t>4/22/2024</a:t>
            </a:fld>
            <a:endParaRPr lang="en-US" dirty="0"/>
          </a:p>
        </p:txBody>
      </p:sp>
      <p:sp>
        <p:nvSpPr>
          <p:cNvPr id="4" name="Footer Placeholder 4">
            <a:extLst>
              <a:ext uri="{FF2B5EF4-FFF2-40B4-BE49-F238E27FC236}">
                <a16:creationId xmlns:a16="http://schemas.microsoft.com/office/drawing/2014/main" id="{20A52A0B-6FD6-499D-8B22-644E967F948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14BCC8-6978-4852-9D70-D01297B79C69}"/>
              </a:ext>
            </a:extLst>
          </p:cNvPr>
          <p:cNvSpPr>
            <a:spLocks noGrp="1"/>
          </p:cNvSpPr>
          <p:nvPr>
            <p:ph type="sldNum" sz="quarter" idx="12"/>
          </p:nvPr>
        </p:nvSpPr>
        <p:spPr/>
        <p:txBody>
          <a:bodyPr/>
          <a:lstStyle>
            <a:lvl1pPr>
              <a:defRPr/>
            </a:lvl1pPr>
          </a:lstStyle>
          <a:p>
            <a:pPr>
              <a:defRPr/>
            </a:pPr>
            <a:fld id="{32062E57-307A-463A-AC74-7C9C663005E5}" type="slidenum">
              <a:rPr lang="en-US" altLang="sv-SE"/>
              <a:pPr>
                <a:defRPr/>
              </a:pPr>
              <a:t>‹#›</a:t>
            </a:fld>
            <a:endParaRPr lang="en-US" altLang="sv-SE"/>
          </a:p>
        </p:txBody>
      </p:sp>
    </p:spTree>
    <p:extLst>
      <p:ext uri="{BB962C8B-B14F-4D97-AF65-F5344CB8AC3E}">
        <p14:creationId xmlns:p14="http://schemas.microsoft.com/office/powerpoint/2010/main" val="78437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281E2A-B29C-4A4A-BD9C-781694AA8D30}"/>
              </a:ext>
            </a:extLst>
          </p:cNvPr>
          <p:cNvSpPr>
            <a:spLocks noGrp="1"/>
          </p:cNvSpPr>
          <p:nvPr>
            <p:ph type="dt" sz="half" idx="10"/>
          </p:nvPr>
        </p:nvSpPr>
        <p:spPr/>
        <p:txBody>
          <a:bodyPr/>
          <a:lstStyle>
            <a:lvl1pPr>
              <a:defRPr/>
            </a:lvl1pPr>
          </a:lstStyle>
          <a:p>
            <a:pPr>
              <a:defRPr/>
            </a:pPr>
            <a:fld id="{58D6101F-3945-4021-9B54-9B4C55738306}" type="datetimeFigureOut">
              <a:rPr lang="en-US"/>
              <a:pPr>
                <a:defRPr/>
              </a:pPr>
              <a:t>4/22/2024</a:t>
            </a:fld>
            <a:endParaRPr lang="en-US" dirty="0"/>
          </a:p>
        </p:txBody>
      </p:sp>
      <p:sp>
        <p:nvSpPr>
          <p:cNvPr id="3" name="Footer Placeholder 4">
            <a:extLst>
              <a:ext uri="{FF2B5EF4-FFF2-40B4-BE49-F238E27FC236}">
                <a16:creationId xmlns:a16="http://schemas.microsoft.com/office/drawing/2014/main" id="{75CC2EC9-2A72-4650-ACEE-0732E6B791E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F69FA2-A23C-46C8-B44F-9D4A36C71194}"/>
              </a:ext>
            </a:extLst>
          </p:cNvPr>
          <p:cNvSpPr>
            <a:spLocks noGrp="1"/>
          </p:cNvSpPr>
          <p:nvPr>
            <p:ph type="sldNum" sz="quarter" idx="12"/>
          </p:nvPr>
        </p:nvSpPr>
        <p:spPr/>
        <p:txBody>
          <a:bodyPr/>
          <a:lstStyle>
            <a:lvl1pPr>
              <a:defRPr/>
            </a:lvl1pPr>
          </a:lstStyle>
          <a:p>
            <a:pPr>
              <a:defRPr/>
            </a:pPr>
            <a:fld id="{6C31B36D-F07C-4AD0-A4C0-D0325E80E50A}" type="slidenum">
              <a:rPr lang="en-US" altLang="sv-SE"/>
              <a:pPr>
                <a:defRPr/>
              </a:pPr>
              <a:t>‹#›</a:t>
            </a:fld>
            <a:endParaRPr lang="en-US" altLang="sv-SE"/>
          </a:p>
        </p:txBody>
      </p:sp>
    </p:spTree>
    <p:extLst>
      <p:ext uri="{BB962C8B-B14F-4D97-AF65-F5344CB8AC3E}">
        <p14:creationId xmlns:p14="http://schemas.microsoft.com/office/powerpoint/2010/main" val="160081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3">
            <a:extLst>
              <a:ext uri="{FF2B5EF4-FFF2-40B4-BE49-F238E27FC236}">
                <a16:creationId xmlns:a16="http://schemas.microsoft.com/office/drawing/2014/main" id="{A513D986-78E8-4653-B182-9085D85C0FBC}"/>
              </a:ext>
            </a:extLst>
          </p:cNvPr>
          <p:cNvSpPr>
            <a:spLocks noGrp="1"/>
          </p:cNvSpPr>
          <p:nvPr>
            <p:ph type="dt" sz="half" idx="10"/>
          </p:nvPr>
        </p:nvSpPr>
        <p:spPr/>
        <p:txBody>
          <a:bodyPr/>
          <a:lstStyle>
            <a:lvl1pPr>
              <a:defRPr/>
            </a:lvl1pPr>
          </a:lstStyle>
          <a:p>
            <a:pPr>
              <a:defRPr/>
            </a:pPr>
            <a:fld id="{2578D172-A5B2-445C-B17F-398E08CC7069}" type="datetimeFigureOut">
              <a:rPr lang="en-US"/>
              <a:pPr>
                <a:defRPr/>
              </a:pPr>
              <a:t>4/22/2024</a:t>
            </a:fld>
            <a:endParaRPr lang="en-US" dirty="0"/>
          </a:p>
        </p:txBody>
      </p:sp>
      <p:sp>
        <p:nvSpPr>
          <p:cNvPr id="6" name="Footer Placeholder 4">
            <a:extLst>
              <a:ext uri="{FF2B5EF4-FFF2-40B4-BE49-F238E27FC236}">
                <a16:creationId xmlns:a16="http://schemas.microsoft.com/office/drawing/2014/main" id="{5C3877AF-4773-4E18-B5AF-4C4BFF8EC1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D1EFB6-FC36-4382-B6F2-120FDDE408B8}"/>
              </a:ext>
            </a:extLst>
          </p:cNvPr>
          <p:cNvSpPr>
            <a:spLocks noGrp="1"/>
          </p:cNvSpPr>
          <p:nvPr>
            <p:ph type="sldNum" sz="quarter" idx="12"/>
          </p:nvPr>
        </p:nvSpPr>
        <p:spPr/>
        <p:txBody>
          <a:bodyPr/>
          <a:lstStyle>
            <a:lvl1pPr>
              <a:defRPr/>
            </a:lvl1pPr>
          </a:lstStyle>
          <a:p>
            <a:pPr>
              <a:defRPr/>
            </a:pPr>
            <a:fld id="{FBE7D839-2060-422A-9EE6-D2B01A0740A4}" type="slidenum">
              <a:rPr lang="en-US" altLang="sv-SE"/>
              <a:pPr>
                <a:defRPr/>
              </a:pPr>
              <a:t>‹#›</a:t>
            </a:fld>
            <a:endParaRPr lang="en-US" altLang="sv-SE"/>
          </a:p>
        </p:txBody>
      </p:sp>
    </p:spTree>
    <p:extLst>
      <p:ext uri="{BB962C8B-B14F-4D97-AF65-F5344CB8AC3E}">
        <p14:creationId xmlns:p14="http://schemas.microsoft.com/office/powerpoint/2010/main" val="219755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3">
            <a:extLst>
              <a:ext uri="{FF2B5EF4-FFF2-40B4-BE49-F238E27FC236}">
                <a16:creationId xmlns:a16="http://schemas.microsoft.com/office/drawing/2014/main" id="{AF34F75F-0D27-4ACF-94C7-5A23AE626BD6}"/>
              </a:ext>
            </a:extLst>
          </p:cNvPr>
          <p:cNvSpPr>
            <a:spLocks noGrp="1"/>
          </p:cNvSpPr>
          <p:nvPr>
            <p:ph type="dt" sz="half" idx="10"/>
          </p:nvPr>
        </p:nvSpPr>
        <p:spPr/>
        <p:txBody>
          <a:bodyPr/>
          <a:lstStyle>
            <a:lvl1pPr>
              <a:defRPr/>
            </a:lvl1pPr>
          </a:lstStyle>
          <a:p>
            <a:pPr>
              <a:defRPr/>
            </a:pPr>
            <a:fld id="{8E3AFE59-35A4-421D-952E-559B186B4E70}" type="datetimeFigureOut">
              <a:rPr lang="en-US"/>
              <a:pPr>
                <a:defRPr/>
              </a:pPr>
              <a:t>4/22/2024</a:t>
            </a:fld>
            <a:endParaRPr lang="en-US" dirty="0"/>
          </a:p>
        </p:txBody>
      </p:sp>
      <p:sp>
        <p:nvSpPr>
          <p:cNvPr id="6" name="Footer Placeholder 4">
            <a:extLst>
              <a:ext uri="{FF2B5EF4-FFF2-40B4-BE49-F238E27FC236}">
                <a16:creationId xmlns:a16="http://schemas.microsoft.com/office/drawing/2014/main" id="{D47E8F5D-FBE9-4010-BBBC-424FA4E4ED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3447D7-F3BA-4646-8D33-427473091294}"/>
              </a:ext>
            </a:extLst>
          </p:cNvPr>
          <p:cNvSpPr>
            <a:spLocks noGrp="1"/>
          </p:cNvSpPr>
          <p:nvPr>
            <p:ph type="sldNum" sz="quarter" idx="12"/>
          </p:nvPr>
        </p:nvSpPr>
        <p:spPr/>
        <p:txBody>
          <a:bodyPr/>
          <a:lstStyle>
            <a:lvl1pPr>
              <a:defRPr/>
            </a:lvl1pPr>
          </a:lstStyle>
          <a:p>
            <a:pPr>
              <a:defRPr/>
            </a:pPr>
            <a:fld id="{395CCDD6-A769-4786-95D0-23B2333C496E}" type="slidenum">
              <a:rPr lang="en-US" altLang="sv-SE"/>
              <a:pPr>
                <a:defRPr/>
              </a:pPr>
              <a:t>‹#›</a:t>
            </a:fld>
            <a:endParaRPr lang="en-US" altLang="sv-SE"/>
          </a:p>
        </p:txBody>
      </p:sp>
    </p:spTree>
    <p:extLst>
      <p:ext uri="{BB962C8B-B14F-4D97-AF65-F5344CB8AC3E}">
        <p14:creationId xmlns:p14="http://schemas.microsoft.com/office/powerpoint/2010/main" val="306135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A70380F-447C-41B9-9F06-55608BD5F0F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endParaRPr lang="en-US" altLang="sv-SE"/>
          </a:p>
        </p:txBody>
      </p:sp>
      <p:sp>
        <p:nvSpPr>
          <p:cNvPr id="1027" name="Text Placeholder 2">
            <a:extLst>
              <a:ext uri="{FF2B5EF4-FFF2-40B4-BE49-F238E27FC236}">
                <a16:creationId xmlns:a16="http://schemas.microsoft.com/office/drawing/2014/main" id="{2D5363EB-D020-45C8-AC3F-FB23D2F753E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en-US" altLang="sv-SE"/>
          </a:p>
        </p:txBody>
      </p:sp>
      <p:sp>
        <p:nvSpPr>
          <p:cNvPr id="4" name="Date Placeholder 3">
            <a:extLst>
              <a:ext uri="{FF2B5EF4-FFF2-40B4-BE49-F238E27FC236}">
                <a16:creationId xmlns:a16="http://schemas.microsoft.com/office/drawing/2014/main" id="{8A92B160-8E53-4881-A2D2-2E552995CEE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A99DFA2-D7A4-4686-8BA6-AC9A2CFDD459}" type="datetimeFigureOut">
              <a:rPr lang="en-US"/>
              <a:pPr>
                <a:defRPr/>
              </a:pPr>
              <a:t>4/22/2024</a:t>
            </a:fld>
            <a:endParaRPr lang="en-US" dirty="0"/>
          </a:p>
        </p:txBody>
      </p:sp>
      <p:sp>
        <p:nvSpPr>
          <p:cNvPr id="5" name="Footer Placeholder 4">
            <a:extLst>
              <a:ext uri="{FF2B5EF4-FFF2-40B4-BE49-F238E27FC236}">
                <a16:creationId xmlns:a16="http://schemas.microsoft.com/office/drawing/2014/main" id="{ACE88553-CE24-4F14-B5BC-F88D859C77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AF58AC2-7AEA-40B0-9DAD-0DE672F3B0B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AB3FE4B-BCD3-4575-843A-F82B8C43EBAC}" type="slidenum">
              <a:rPr lang="en-US" altLang="sv-SE"/>
              <a:pPr>
                <a:defRPr/>
              </a:pPr>
              <a:t>‹#›</a:t>
            </a:fld>
            <a:endParaRPr lang="en-US" alt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1" name="Rectangle 139">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a:extLst>
              <a:ext uri="{FF2B5EF4-FFF2-40B4-BE49-F238E27FC236}">
                <a16:creationId xmlns:a16="http://schemas.microsoft.com/office/drawing/2014/main" id="{29D48423-039F-4EF7-9C2B-B8C15DB57B0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9087" r="-3" b="4431"/>
          <a:stretch/>
        </p:blipFill>
        <p:spPr>
          <a:xfrm>
            <a:off x="4444680" y="10"/>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3075" name="Picture 2">
            <a:extLst>
              <a:ext uri="{FF2B5EF4-FFF2-40B4-BE49-F238E27FC236}">
                <a16:creationId xmlns:a16="http://schemas.microsoft.com/office/drawing/2014/main" id="{357F2898-02CC-45E7-B6E5-7ECCA7F823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47" r="56004" b="-1"/>
          <a:stretch/>
        </p:blipFill>
        <p:spPr bwMode="auto">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Bildobjekt 4">
            <a:extLst>
              <a:ext uri="{FF2B5EF4-FFF2-40B4-BE49-F238E27FC236}">
                <a16:creationId xmlns:a16="http://schemas.microsoft.com/office/drawing/2014/main" id="{C92AFB97-C222-44CD-905E-71E38CB99A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500" r="3" b="17285"/>
          <a:stretch/>
        </p:blipFill>
        <p:spPr bwMode="auto">
          <a:xfrm>
            <a:off x="6035713"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4" name="textruta 3">
            <a:extLst>
              <a:ext uri="{FF2B5EF4-FFF2-40B4-BE49-F238E27FC236}">
                <a16:creationId xmlns:a16="http://schemas.microsoft.com/office/drawing/2014/main" id="{87F89DF1-83DB-4079-AB5E-5602549B7AE5}"/>
              </a:ext>
            </a:extLst>
          </p:cNvPr>
          <p:cNvSpPr txBox="1">
            <a:spLocks noChangeArrowheads="1"/>
          </p:cNvSpPr>
          <p:nvPr/>
        </p:nvSpPr>
        <p:spPr bwMode="auto">
          <a:xfrm>
            <a:off x="899592" y="2286000"/>
            <a:ext cx="4052565"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90000"/>
              </a:lnSpc>
              <a:spcBef>
                <a:spcPct val="0"/>
              </a:spcBef>
              <a:spcAft>
                <a:spcPts val="600"/>
              </a:spcAft>
              <a:buNone/>
            </a:pPr>
            <a:r>
              <a:rPr lang="sv-SE" altLang="sv-SE" sz="3500" b="1" kern="1200" dirty="0">
                <a:solidFill>
                  <a:srgbClr val="00B0F0"/>
                </a:solidFill>
                <a:latin typeface="+mj-lt"/>
                <a:ea typeface="+mj-ea"/>
                <a:cs typeface="+mj-cs"/>
              </a:rPr>
              <a:t>Föräldra</a:t>
            </a:r>
            <a:r>
              <a:rPr lang="sv-SE" altLang="sv-SE" sz="3500" b="1" dirty="0">
                <a:solidFill>
                  <a:srgbClr val="00B0F0"/>
                </a:solidFill>
                <a:latin typeface="+mj-lt"/>
                <a:ea typeface="+mj-ea"/>
                <a:cs typeface="+mj-cs"/>
              </a:rPr>
              <a:t>möte P16</a:t>
            </a:r>
          </a:p>
          <a:p>
            <a:pPr algn="ctr" eaLnBrk="1" hangingPunct="1">
              <a:lnSpc>
                <a:spcPct val="90000"/>
              </a:lnSpc>
              <a:spcBef>
                <a:spcPct val="0"/>
              </a:spcBef>
              <a:spcAft>
                <a:spcPts val="600"/>
              </a:spcAft>
              <a:buNone/>
            </a:pPr>
            <a:r>
              <a:rPr lang="sv-SE" altLang="sv-SE" sz="3500" b="1" kern="1200" dirty="0">
                <a:solidFill>
                  <a:srgbClr val="00B0F0"/>
                </a:solidFill>
                <a:latin typeface="+mj-lt"/>
                <a:ea typeface="+mj-ea"/>
                <a:cs typeface="+mj-cs"/>
              </a:rPr>
              <a:t>2024</a:t>
            </a:r>
          </a:p>
        </p:txBody>
      </p:sp>
      <p:sp>
        <p:nvSpPr>
          <p:cNvPr id="3076" name="textruta 3_">
            <a:extLst>
              <a:ext uri="{FF2B5EF4-FFF2-40B4-BE49-F238E27FC236}">
                <a16:creationId xmlns:a16="http://schemas.microsoft.com/office/drawing/2014/main" id="{E0AA45CC-198F-4D25-AF51-77E200127730}"/>
              </a:ext>
            </a:extLst>
          </p:cNvPr>
          <p:cNvSpPr txBox="1">
            <a:spLocks noChangeArrowheads="1"/>
          </p:cNvSpPr>
          <p:nvPr/>
        </p:nvSpPr>
        <p:spPr bwMode="auto">
          <a:xfrm>
            <a:off x="1331640" y="3501008"/>
            <a:ext cx="3235443" cy="26845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indent="-228600" eaLnBrk="1" hangingPunct="1">
              <a:lnSpc>
                <a:spcPct val="90000"/>
              </a:lnSpc>
              <a:spcBef>
                <a:spcPct val="0"/>
              </a:spcBef>
              <a:spcAft>
                <a:spcPts val="600"/>
              </a:spcAft>
            </a:pPr>
            <a:r>
              <a:rPr lang="sv-SE" altLang="sv-SE" sz="2100" dirty="0">
                <a:solidFill>
                  <a:srgbClr val="00B0F0"/>
                </a:solidFill>
                <a:latin typeface="+mn-lt"/>
                <a:cs typeface="+mn-cs"/>
              </a:rPr>
              <a:t>Tidigare ledare: </a:t>
            </a:r>
          </a:p>
          <a:p>
            <a:pPr indent="-228600" eaLnBrk="1" hangingPunct="1">
              <a:lnSpc>
                <a:spcPct val="90000"/>
              </a:lnSpc>
              <a:spcBef>
                <a:spcPct val="0"/>
              </a:spcBef>
              <a:spcAft>
                <a:spcPts val="600"/>
              </a:spcAft>
            </a:pPr>
            <a:endParaRPr lang="sv-SE" altLang="sv-SE" sz="2100" dirty="0">
              <a:solidFill>
                <a:srgbClr val="00B0F0"/>
              </a:solidFill>
              <a:latin typeface="+mn-lt"/>
              <a:cs typeface="+mn-cs"/>
            </a:endParaRPr>
          </a:p>
          <a:p>
            <a:pPr lvl="1" indent="-228600" eaLnBrk="1" hangingPunct="1">
              <a:lnSpc>
                <a:spcPct val="90000"/>
              </a:lnSpc>
              <a:spcBef>
                <a:spcPct val="0"/>
              </a:spcBef>
              <a:spcAft>
                <a:spcPts val="600"/>
              </a:spcAft>
            </a:pPr>
            <a:r>
              <a:rPr lang="sv-SE" altLang="sv-SE" sz="2100" dirty="0">
                <a:solidFill>
                  <a:srgbClr val="00B0F0"/>
                </a:solidFill>
                <a:latin typeface="+mn-lt"/>
                <a:cs typeface="+mn-cs"/>
              </a:rPr>
              <a:t>Thomas Gulliksson</a:t>
            </a:r>
          </a:p>
          <a:p>
            <a:pPr lvl="1" indent="-228600" eaLnBrk="1" hangingPunct="1">
              <a:lnSpc>
                <a:spcPct val="90000"/>
              </a:lnSpc>
              <a:spcBef>
                <a:spcPct val="0"/>
              </a:spcBef>
              <a:spcAft>
                <a:spcPts val="600"/>
              </a:spcAft>
            </a:pPr>
            <a:r>
              <a:rPr lang="sv-SE" altLang="sv-SE" sz="2100" dirty="0">
                <a:solidFill>
                  <a:srgbClr val="00B0F0"/>
                </a:solidFill>
                <a:latin typeface="+mn-lt"/>
                <a:cs typeface="+mn-cs"/>
              </a:rPr>
              <a:t>Jessica Tällberg</a:t>
            </a:r>
          </a:p>
          <a:p>
            <a:pPr lvl="1" indent="-228600" eaLnBrk="1" hangingPunct="1">
              <a:lnSpc>
                <a:spcPct val="90000"/>
              </a:lnSpc>
              <a:spcBef>
                <a:spcPct val="0"/>
              </a:spcBef>
              <a:spcAft>
                <a:spcPts val="600"/>
              </a:spcAft>
            </a:pPr>
            <a:r>
              <a:rPr lang="sv-SE" altLang="sv-SE" sz="2100" dirty="0">
                <a:solidFill>
                  <a:srgbClr val="00B0F0"/>
                </a:solidFill>
                <a:latin typeface="+mn-lt"/>
                <a:cs typeface="+mn-cs"/>
              </a:rPr>
              <a:t>Raymond Tällberg</a:t>
            </a:r>
          </a:p>
          <a:p>
            <a:pPr lvl="1" indent="-228600" eaLnBrk="1" hangingPunct="1">
              <a:lnSpc>
                <a:spcPct val="90000"/>
              </a:lnSpc>
              <a:spcBef>
                <a:spcPct val="0"/>
              </a:spcBef>
              <a:spcAft>
                <a:spcPts val="600"/>
              </a:spcAft>
            </a:pPr>
            <a:r>
              <a:rPr lang="sv-SE" altLang="sv-SE" sz="2100" dirty="0">
                <a:solidFill>
                  <a:srgbClr val="00B0F0"/>
                </a:solidFill>
              </a:rPr>
              <a:t>Peter Hörnell</a:t>
            </a:r>
          </a:p>
          <a:p>
            <a:pPr lvl="1" indent="-228600" eaLnBrk="1" hangingPunct="1">
              <a:lnSpc>
                <a:spcPct val="90000"/>
              </a:lnSpc>
              <a:spcBef>
                <a:spcPct val="0"/>
              </a:spcBef>
              <a:spcAft>
                <a:spcPts val="600"/>
              </a:spcAft>
            </a:pPr>
            <a:endParaRPr lang="sv-SE" altLang="sv-SE" sz="2100" dirty="0">
              <a:solidFill>
                <a:srgbClr val="00B0F0"/>
              </a:solidFill>
              <a:latin typeface="+mn-lt"/>
              <a:cs typeface="+mn-cs"/>
            </a:endParaRPr>
          </a:p>
          <a:p>
            <a:pPr lvl="1" indent="-228600" eaLnBrk="1" hangingPunct="1">
              <a:lnSpc>
                <a:spcPct val="90000"/>
              </a:lnSpc>
              <a:spcBef>
                <a:spcPct val="0"/>
              </a:spcBef>
              <a:spcAft>
                <a:spcPts val="600"/>
              </a:spcAft>
            </a:pPr>
            <a:endParaRPr lang="sv-SE" altLang="sv-SE" sz="2100" dirty="0">
              <a:solidFill>
                <a:srgbClr val="00B0F0"/>
              </a:solidFill>
              <a:latin typeface="+mn-lt"/>
              <a:cs typeface="+mn-cs"/>
            </a:endParaRPr>
          </a:p>
          <a:p>
            <a:pPr lvl="1" indent="-228600" eaLnBrk="1" hangingPunct="1">
              <a:lnSpc>
                <a:spcPct val="90000"/>
              </a:lnSpc>
              <a:spcBef>
                <a:spcPct val="0"/>
              </a:spcBef>
              <a:spcAft>
                <a:spcPts val="600"/>
              </a:spcAft>
            </a:pPr>
            <a:endParaRPr lang="sv-SE" altLang="sv-SE" sz="1300" b="1" dirty="0">
              <a:solidFill>
                <a:srgbClr val="00B0F0"/>
              </a:solidFill>
              <a:latin typeface="+mn-lt"/>
              <a:cs typeface="+mn-cs"/>
            </a:endParaRPr>
          </a:p>
          <a:p>
            <a:pPr lvl="1" indent="-228600" eaLnBrk="1" hangingPunct="1">
              <a:lnSpc>
                <a:spcPct val="90000"/>
              </a:lnSpc>
              <a:spcBef>
                <a:spcPct val="0"/>
              </a:spcBef>
              <a:spcAft>
                <a:spcPts val="600"/>
              </a:spcAft>
            </a:pPr>
            <a:endParaRPr lang="en-US" altLang="sv-SE" sz="1300" b="1" dirty="0">
              <a:solidFill>
                <a:srgbClr val="00B0F0"/>
              </a:solidFill>
              <a:latin typeface="+mn-lt"/>
              <a:cs typeface="+mn-cs"/>
            </a:endParaRPr>
          </a:p>
        </p:txBody>
      </p:sp>
      <p:pic>
        <p:nvPicPr>
          <p:cNvPr id="3079" name="Picture 2_">
            <a:extLst>
              <a:ext uri="{FF2B5EF4-FFF2-40B4-BE49-F238E27FC236}">
                <a16:creationId xmlns:a16="http://schemas.microsoft.com/office/drawing/2014/main" id="{069399F0-6EA4-4996-AAD8-B429F70F49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FB7437-4CB2-427E-A6D7-840BC961D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_">
            <a:extLst>
              <a:ext uri="{FF2B5EF4-FFF2-40B4-BE49-F238E27FC236}">
                <a16:creationId xmlns:a16="http://schemas.microsoft.com/office/drawing/2014/main" id="{FA49F832-487B-45CA-A1FE-7FD27E1EA3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B9F4813D-DCC8-4FF6-8E7B-27592ADA65DD}"/>
              </a:ext>
            </a:extLst>
          </p:cNvPr>
          <p:cNvSpPr txBox="1"/>
          <p:nvPr/>
        </p:nvSpPr>
        <p:spPr>
          <a:xfrm>
            <a:off x="3923928" y="3861048"/>
            <a:ext cx="864096" cy="461665"/>
          </a:xfrm>
          <a:prstGeom prst="rect">
            <a:avLst/>
          </a:prstGeom>
          <a:noFill/>
        </p:spPr>
        <p:txBody>
          <a:bodyPr wrap="square" rtlCol="0">
            <a:spAutoFit/>
          </a:bodyPr>
          <a:lstStyle/>
          <a:p>
            <a:r>
              <a:rPr lang="sv-SE" sz="2400" dirty="0">
                <a:solidFill>
                  <a:srgbClr val="00B0F0"/>
                </a:solidFill>
              </a:rPr>
              <a:t>FIKA</a:t>
            </a:r>
          </a:p>
        </p:txBody>
      </p:sp>
    </p:spTree>
    <p:extLst>
      <p:ext uri="{BB962C8B-B14F-4D97-AF65-F5344CB8AC3E}">
        <p14:creationId xmlns:p14="http://schemas.microsoft.com/office/powerpoint/2010/main" val="404651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ruta 3">
            <a:extLst>
              <a:ext uri="{FF2B5EF4-FFF2-40B4-BE49-F238E27FC236}">
                <a16:creationId xmlns:a16="http://schemas.microsoft.com/office/drawing/2014/main" id="{0F1FE8D7-0D7D-4A0F-B75E-2DEEE8874046}"/>
              </a:ext>
            </a:extLst>
          </p:cNvPr>
          <p:cNvSpPr txBox="1">
            <a:spLocks noChangeArrowheads="1"/>
          </p:cNvSpPr>
          <p:nvPr/>
        </p:nvSpPr>
        <p:spPr bwMode="auto">
          <a:xfrm>
            <a:off x="1115616" y="2303895"/>
            <a:ext cx="7128792" cy="4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sv-SE" altLang="sv-SE" sz="2400" dirty="0">
                <a:solidFill>
                  <a:srgbClr val="00B0F0"/>
                </a:solidFill>
              </a:rPr>
              <a:t>Vilka vill vara och hur ska vi betala?</a:t>
            </a:r>
          </a:p>
          <a:p>
            <a:pPr eaLnBrk="1" hangingPunct="1">
              <a:spcBef>
                <a:spcPct val="0"/>
              </a:spcBef>
              <a:buFontTx/>
              <a:buNone/>
            </a:pPr>
            <a:endParaRPr lang="sv-SE" altLang="sv-SE" sz="2400" b="1" dirty="0">
              <a:solidFill>
                <a:srgbClr val="00B0F0"/>
              </a:solidFill>
            </a:endParaRPr>
          </a:p>
          <a:p>
            <a:r>
              <a:rPr lang="sv-SE" sz="1800" b="1" dirty="0">
                <a:solidFill>
                  <a:srgbClr val="00B0F0"/>
                </a:solidFill>
              </a:rPr>
              <a:t> </a:t>
            </a:r>
            <a:r>
              <a:rPr lang="sv-SE" sz="1800" dirty="0">
                <a:solidFill>
                  <a:srgbClr val="00B0F0"/>
                </a:solidFill>
              </a:rPr>
              <a:t>Match och domarbokare. Namn: </a:t>
            </a:r>
            <a:r>
              <a:rPr lang="sv-SE" sz="1800" dirty="0">
                <a:solidFill>
                  <a:srgbClr val="00B0F0"/>
                </a:solidFill>
                <a:highlight>
                  <a:srgbClr val="FFFF00"/>
                </a:highlight>
              </a:rPr>
              <a:t>Emil Berglund</a:t>
            </a:r>
          </a:p>
          <a:p>
            <a:r>
              <a:rPr lang="sv-SE" sz="1800" dirty="0">
                <a:solidFill>
                  <a:srgbClr val="00B0F0"/>
                </a:solidFill>
              </a:rPr>
              <a:t> Fikaansvarig. Namn: Sandra </a:t>
            </a:r>
            <a:r>
              <a:rPr lang="sv-SE" sz="1800" dirty="0" err="1">
                <a:solidFill>
                  <a:srgbClr val="00B0F0"/>
                </a:solidFill>
              </a:rPr>
              <a:t>Teglund</a:t>
            </a:r>
            <a:endParaRPr lang="sv-SE" sz="1800" dirty="0">
              <a:solidFill>
                <a:srgbClr val="00B0F0"/>
              </a:solidFill>
            </a:endParaRPr>
          </a:p>
          <a:p>
            <a:r>
              <a:rPr lang="sv-SE" sz="1800" dirty="0">
                <a:solidFill>
                  <a:srgbClr val="00B0F0"/>
                </a:solidFill>
              </a:rPr>
              <a:t> Ekonomiansvarig. Namn: </a:t>
            </a:r>
            <a:r>
              <a:rPr lang="sv-SE" sz="1800" dirty="0">
                <a:solidFill>
                  <a:srgbClr val="00B0F0"/>
                </a:solidFill>
                <a:highlight>
                  <a:srgbClr val="FFFF00"/>
                </a:highlight>
              </a:rPr>
              <a:t>Saknas</a:t>
            </a:r>
          </a:p>
          <a:p>
            <a:r>
              <a:rPr lang="sv-SE" sz="1800" dirty="0">
                <a:solidFill>
                  <a:srgbClr val="00B0F0"/>
                </a:solidFill>
              </a:rPr>
              <a:t> Tränare/ledare. Namn: </a:t>
            </a:r>
            <a:r>
              <a:rPr lang="sv-SE" altLang="sv-SE" sz="1800" dirty="0">
                <a:solidFill>
                  <a:srgbClr val="00B0F0"/>
                </a:solidFill>
              </a:rPr>
              <a:t>Alex Edblom, Emil Berglund, </a:t>
            </a:r>
          </a:p>
          <a:p>
            <a:r>
              <a:rPr lang="sv-SE" sz="1800" dirty="0">
                <a:solidFill>
                  <a:srgbClr val="00B0F0"/>
                </a:solidFill>
              </a:rPr>
              <a:t>Beting, ska vi sälja eller betala ur egen ficka? </a:t>
            </a:r>
          </a:p>
          <a:p>
            <a:pPr marL="457200" lvl="1" indent="0">
              <a:buNone/>
            </a:pPr>
            <a:r>
              <a:rPr lang="sv-SE" sz="1800" dirty="0">
                <a:solidFill>
                  <a:srgbClr val="00B0F0"/>
                </a:solidFill>
              </a:rPr>
              <a:t>- Kostnaden per spelare är 1500 :- Fördelat på 600:- medlemsavgift Arnäs IF, 600:- deltagaravgift i Moälvsserien och 300:- i beting vid 40 spelare.</a:t>
            </a:r>
          </a:p>
          <a:p>
            <a:pPr marL="457200" lvl="1" indent="0">
              <a:buNone/>
            </a:pPr>
            <a:r>
              <a:rPr lang="sv-SE" sz="1800" dirty="0">
                <a:solidFill>
                  <a:srgbClr val="00B0F0"/>
                </a:solidFill>
                <a:highlight>
                  <a:srgbClr val="FFFF00"/>
                </a:highlight>
              </a:rPr>
              <a:t>Beslut: Vi betalar ur egen ficka. Mer info nedan.</a:t>
            </a:r>
          </a:p>
          <a:p>
            <a:r>
              <a:rPr lang="sv-SE" sz="1800" dirty="0">
                <a:solidFill>
                  <a:srgbClr val="00B0F0"/>
                </a:solidFill>
              </a:rPr>
              <a:t> Arnäsdagen, ett ”enkelt” sätt att få in pengar? Deltagande?</a:t>
            </a:r>
          </a:p>
          <a:p>
            <a:pPr>
              <a:buNone/>
            </a:pPr>
            <a:r>
              <a:rPr lang="sv-SE" sz="1800" dirty="0">
                <a:solidFill>
                  <a:srgbClr val="00B0F0"/>
                </a:solidFill>
              </a:rPr>
              <a:t>	- Senaste anmälningsdag 3:e maj. Möte 5:e maj.</a:t>
            </a:r>
          </a:p>
        </p:txBody>
      </p:sp>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13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FB7437-4CB2-427E-A6D7-840BC961D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_">
            <a:extLst>
              <a:ext uri="{FF2B5EF4-FFF2-40B4-BE49-F238E27FC236}">
                <a16:creationId xmlns:a16="http://schemas.microsoft.com/office/drawing/2014/main" id="{FA49F832-487B-45CA-A1FE-7FD27E1EA3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B9F4813D-DCC8-4FF6-8E7B-27592ADA65DD}"/>
              </a:ext>
            </a:extLst>
          </p:cNvPr>
          <p:cNvSpPr txBox="1"/>
          <p:nvPr/>
        </p:nvSpPr>
        <p:spPr>
          <a:xfrm>
            <a:off x="611560" y="2708920"/>
            <a:ext cx="8424490" cy="3662541"/>
          </a:xfrm>
          <a:prstGeom prst="rect">
            <a:avLst/>
          </a:prstGeom>
          <a:noFill/>
        </p:spPr>
        <p:txBody>
          <a:bodyPr wrap="square" rtlCol="0">
            <a:spAutoFit/>
          </a:bodyPr>
          <a:lstStyle/>
          <a:p>
            <a:r>
              <a:rPr lang="sv-SE" sz="2400" dirty="0">
                <a:solidFill>
                  <a:srgbClr val="00B0F0"/>
                </a:solidFill>
              </a:rPr>
              <a:t>Dagordning</a:t>
            </a:r>
          </a:p>
          <a:p>
            <a:endParaRPr lang="sv-SE" sz="2800" dirty="0">
              <a:solidFill>
                <a:srgbClr val="00B0F0"/>
              </a:solidFill>
            </a:endParaRPr>
          </a:p>
          <a:p>
            <a:r>
              <a:rPr lang="sv-SE" dirty="0">
                <a:solidFill>
                  <a:srgbClr val="00B0F0"/>
                </a:solidFill>
              </a:rPr>
              <a:t>•  blågula tråden. Arnäs IF målbild om idrottsföreningen.</a:t>
            </a:r>
          </a:p>
          <a:p>
            <a:endParaRPr lang="sv-SE" dirty="0">
              <a:solidFill>
                <a:srgbClr val="00B0F0"/>
              </a:solidFill>
            </a:endParaRPr>
          </a:p>
          <a:p>
            <a:r>
              <a:rPr lang="sv-SE" dirty="0">
                <a:solidFill>
                  <a:srgbClr val="00B0F0"/>
                </a:solidFill>
              </a:rPr>
              <a:t>• anläggningen, hur fungerar underhållet av den och vad förväntas av oss.</a:t>
            </a:r>
          </a:p>
          <a:p>
            <a:r>
              <a:rPr lang="sv-SE" dirty="0">
                <a:solidFill>
                  <a:srgbClr val="00B0F0"/>
                </a:solidFill>
              </a:rPr>
              <a:t>• vad som händer nu med ny spelform ur sportsligt och administrativt perspektiv.</a:t>
            </a:r>
          </a:p>
          <a:p>
            <a:r>
              <a:rPr lang="sv-SE" dirty="0">
                <a:solidFill>
                  <a:srgbClr val="00B0F0"/>
                </a:solidFill>
              </a:rPr>
              <a:t>• uppförande och regler runt träningar och matcher i P16.</a:t>
            </a:r>
          </a:p>
          <a:p>
            <a:r>
              <a:rPr lang="sv-SE" dirty="0">
                <a:solidFill>
                  <a:srgbClr val="00B0F0"/>
                </a:solidFill>
              </a:rPr>
              <a:t>• informationskanaler och anmälan till träning och match.</a:t>
            </a:r>
          </a:p>
          <a:p>
            <a:r>
              <a:rPr lang="sv-SE" dirty="0">
                <a:solidFill>
                  <a:srgbClr val="00B0F0"/>
                </a:solidFill>
              </a:rPr>
              <a:t>•  laget, träningstider och </a:t>
            </a:r>
            <a:r>
              <a:rPr lang="sv-SE" dirty="0" err="1">
                <a:solidFill>
                  <a:srgbClr val="00B0F0"/>
                </a:solidFill>
              </a:rPr>
              <a:t>Moälvsserien</a:t>
            </a:r>
            <a:r>
              <a:rPr lang="sv-SE" dirty="0">
                <a:solidFill>
                  <a:srgbClr val="00B0F0"/>
                </a:solidFill>
              </a:rPr>
              <a:t>.</a:t>
            </a:r>
          </a:p>
          <a:p>
            <a:r>
              <a:rPr lang="sv-SE" dirty="0">
                <a:solidFill>
                  <a:srgbClr val="00B0F0"/>
                </a:solidFill>
              </a:rPr>
              <a:t>•  fotbollsskolan 2024</a:t>
            </a:r>
          </a:p>
          <a:p>
            <a:r>
              <a:rPr lang="sv-SE" dirty="0">
                <a:solidFill>
                  <a:srgbClr val="00B0F0"/>
                </a:solidFill>
              </a:rPr>
              <a:t>•  val av representanter och beslut.</a:t>
            </a:r>
          </a:p>
          <a:p>
            <a:endParaRPr lang="sv-SE" b="1" dirty="0">
              <a:solidFill>
                <a:srgbClr val="00B0F0"/>
              </a:solidFill>
            </a:endParaRPr>
          </a:p>
        </p:txBody>
      </p:sp>
      <p:sp>
        <p:nvSpPr>
          <p:cNvPr id="3" name="textruta 2">
            <a:extLst>
              <a:ext uri="{FF2B5EF4-FFF2-40B4-BE49-F238E27FC236}">
                <a16:creationId xmlns:a16="http://schemas.microsoft.com/office/drawing/2014/main" id="{0E96D2BE-9D37-41B4-95F2-8DF9843C5627}"/>
              </a:ext>
            </a:extLst>
          </p:cNvPr>
          <p:cNvSpPr txBox="1"/>
          <p:nvPr/>
        </p:nvSpPr>
        <p:spPr>
          <a:xfrm>
            <a:off x="5710140" y="2092390"/>
            <a:ext cx="2581691"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dirty="0"/>
              <a:t>Värdegrund:</a:t>
            </a:r>
          </a:p>
          <a:p>
            <a:pPr algn="ctr"/>
            <a:r>
              <a:rPr lang="sv-SE" dirty="0"/>
              <a:t>Så många som möjligt </a:t>
            </a:r>
          </a:p>
          <a:p>
            <a:pPr algn="ctr"/>
            <a:r>
              <a:rPr lang="sv-SE" dirty="0"/>
              <a:t>– Så länge som möjligt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FB7437-4CB2-427E-A6D7-840BC961D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_">
            <a:extLst>
              <a:ext uri="{FF2B5EF4-FFF2-40B4-BE49-F238E27FC236}">
                <a16:creationId xmlns:a16="http://schemas.microsoft.com/office/drawing/2014/main" id="{FA49F832-487B-45CA-A1FE-7FD27E1EA3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B9F4813D-DCC8-4FF6-8E7B-27592ADA65DD}"/>
              </a:ext>
            </a:extLst>
          </p:cNvPr>
          <p:cNvSpPr txBox="1"/>
          <p:nvPr/>
        </p:nvSpPr>
        <p:spPr>
          <a:xfrm>
            <a:off x="323528" y="1844824"/>
            <a:ext cx="8712522" cy="4632037"/>
          </a:xfrm>
          <a:prstGeom prst="rect">
            <a:avLst/>
          </a:prstGeom>
          <a:noFill/>
        </p:spPr>
        <p:txBody>
          <a:bodyPr wrap="square" rtlCol="0">
            <a:spAutoFit/>
          </a:bodyPr>
          <a:lstStyle/>
          <a:p>
            <a:r>
              <a:rPr lang="sv-SE" sz="2400" b="1" dirty="0">
                <a:solidFill>
                  <a:srgbClr val="00B0F0"/>
                </a:solidFill>
              </a:rPr>
              <a:t>Arnäs policy och värdegrund – den blå</a:t>
            </a:r>
            <a:r>
              <a:rPr lang="sv-SE" sz="2400" b="1" dirty="0">
                <a:solidFill>
                  <a:srgbClr val="FFFF00"/>
                </a:solidFill>
              </a:rPr>
              <a:t>gula</a:t>
            </a:r>
            <a:r>
              <a:rPr lang="sv-SE" sz="2400" b="1" dirty="0">
                <a:solidFill>
                  <a:srgbClr val="00B0F0"/>
                </a:solidFill>
              </a:rPr>
              <a:t> tråden</a:t>
            </a:r>
          </a:p>
          <a:p>
            <a:pPr algn="ctr"/>
            <a:endParaRPr lang="sv-SE" sz="1100" b="1" dirty="0"/>
          </a:p>
          <a:p>
            <a:pPr algn="ctr"/>
            <a:r>
              <a:rPr lang="sv-SE" sz="2000" b="1" dirty="0">
                <a:solidFill>
                  <a:srgbClr val="00B0F0"/>
                </a:solidFill>
              </a:rPr>
              <a:t>Så många som möjligt – så länge så möjligt! </a:t>
            </a:r>
          </a:p>
          <a:p>
            <a:endParaRPr lang="sv-SE" sz="1600" b="1" dirty="0">
              <a:solidFill>
                <a:srgbClr val="00B0F0"/>
              </a:solidFill>
            </a:endParaRPr>
          </a:p>
          <a:p>
            <a:r>
              <a:rPr lang="sv-SE" sz="1600" dirty="0">
                <a:solidFill>
                  <a:srgbClr val="00B0F0"/>
                </a:solidFill>
              </a:rPr>
              <a:t>Arnäs IF är en breddförening. Vi vet att med bredd får man också topp. Därför är vår strävan att skapa en miljö där så många som möjligt vill hålla på med fotboll – så länge så möjligt. Vi tror att om något är roligt, vill man komma tillbaka. Glädje och gemenskap ska genomsyra vår förening. För att åstadkomma detta behöver alla i föreningen bidra. Det är här DU kommer in. Här nedan kan du se vad DIN roll är i vår förening och hur DU kan bidra. VÄLKOMMEN att dela din fritid med oss i en förening att trivas i! </a:t>
            </a:r>
          </a:p>
          <a:p>
            <a:r>
              <a:rPr lang="sv-SE" sz="1600" b="1" dirty="0">
                <a:solidFill>
                  <a:srgbClr val="00B0F0"/>
                </a:solidFill>
              </a:rPr>
              <a:t>Alla: </a:t>
            </a:r>
          </a:p>
          <a:p>
            <a:pPr marL="285750" indent="-285750">
              <a:buFont typeface="Arial" panose="020B0604020202020204" pitchFamily="34" charset="0"/>
              <a:buChar char="•"/>
            </a:pPr>
            <a:r>
              <a:rPr lang="sv-SE" sz="1600" dirty="0">
                <a:solidFill>
                  <a:srgbClr val="00B0F0"/>
                </a:solidFill>
              </a:rPr>
              <a:t>Som medlem i vår förening, oavsett om du är spelare, ledare eller förälder så är du en förebild för våra barn- och ungdomar. Detta innebär att du ska behandla de du möter med hänsyn, ödmjukhet och respekt. Föreningen består av oss medlemmar och blir vad VI gör den till. </a:t>
            </a:r>
          </a:p>
          <a:p>
            <a:pPr marL="285750" indent="-285750">
              <a:buFont typeface="Arial" panose="020B0604020202020204" pitchFamily="34" charset="0"/>
              <a:buChar char="•"/>
            </a:pPr>
            <a:r>
              <a:rPr lang="sv-SE" sz="1600" dirty="0">
                <a:solidFill>
                  <a:srgbClr val="00B0F0"/>
                </a:solidFill>
              </a:rPr>
              <a:t>Vi uppmuntrar att våra spelare håller på med fler idrotter än fotboll då vi ser allsidighet och variation som en fördel för våra barns utveckling. </a:t>
            </a:r>
          </a:p>
          <a:p>
            <a:pPr marL="285750" indent="-285750">
              <a:buFont typeface="Arial" panose="020B0604020202020204" pitchFamily="34" charset="0"/>
              <a:buChar char="•"/>
            </a:pPr>
            <a:r>
              <a:rPr lang="sv-SE" sz="1600" dirty="0">
                <a:solidFill>
                  <a:srgbClr val="00B0F0"/>
                </a:solidFill>
              </a:rPr>
              <a:t>Vi hejar på och stöttar vårt eget lag men hånar inte motståndarna.</a:t>
            </a:r>
            <a:endParaRPr lang="sv-SE" sz="1600" b="1" dirty="0">
              <a:solidFill>
                <a:srgbClr val="00B0F0"/>
              </a:solidFill>
            </a:endParaRPr>
          </a:p>
        </p:txBody>
      </p:sp>
    </p:spTree>
    <p:extLst>
      <p:ext uri="{BB962C8B-B14F-4D97-AF65-F5344CB8AC3E}">
        <p14:creationId xmlns:p14="http://schemas.microsoft.com/office/powerpoint/2010/main" val="39128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1907704" y="1933476"/>
            <a:ext cx="5802411" cy="4493538"/>
          </a:xfrm>
          <a:prstGeom prst="rect">
            <a:avLst/>
          </a:prstGeom>
        </p:spPr>
        <p:txBody>
          <a:bodyPr wrap="square">
            <a:spAutoFit/>
          </a:bodyPr>
          <a:lstStyle/>
          <a:p>
            <a:r>
              <a:rPr lang="sv-SE" sz="2400" dirty="0">
                <a:solidFill>
                  <a:srgbClr val="00B0F0"/>
                </a:solidFill>
              </a:rPr>
              <a:t>Anläggning 2024</a:t>
            </a:r>
          </a:p>
          <a:p>
            <a:endParaRPr lang="sv-SE" sz="2800" dirty="0">
              <a:solidFill>
                <a:srgbClr val="00B0F0"/>
              </a:solidFill>
            </a:endParaRPr>
          </a:p>
          <a:p>
            <a:r>
              <a:rPr lang="sv-SE" dirty="0">
                <a:solidFill>
                  <a:srgbClr val="00B0F0"/>
                </a:solidFill>
              </a:rPr>
              <a:t>Anläggningsrådet, anläggningskontakter och vi. </a:t>
            </a:r>
          </a:p>
          <a:p>
            <a:r>
              <a:rPr lang="sv-SE" dirty="0">
                <a:solidFill>
                  <a:srgbClr val="00B0F0"/>
                </a:solidFill>
              </a:rPr>
              <a:t>• Skapa en långsiktig lösning kring anläggningsfrågor. </a:t>
            </a:r>
          </a:p>
          <a:p>
            <a:r>
              <a:rPr lang="sv-SE" dirty="0">
                <a:solidFill>
                  <a:srgbClr val="00B0F0"/>
                </a:solidFill>
              </a:rPr>
              <a:t>Vill du delta?</a:t>
            </a:r>
          </a:p>
          <a:p>
            <a:endParaRPr lang="sv-SE" dirty="0">
              <a:solidFill>
                <a:srgbClr val="00B0F0"/>
              </a:solidFill>
            </a:endParaRPr>
          </a:p>
          <a:p>
            <a:r>
              <a:rPr lang="sv-SE" dirty="0">
                <a:solidFill>
                  <a:srgbClr val="00B0F0"/>
                </a:solidFill>
              </a:rPr>
              <a:t>• Slutföra nya läktaren A11. (april/maj)</a:t>
            </a:r>
          </a:p>
          <a:p>
            <a:r>
              <a:rPr lang="sv-SE" dirty="0">
                <a:solidFill>
                  <a:srgbClr val="00B0F0"/>
                </a:solidFill>
              </a:rPr>
              <a:t>• Städdag innan Arnäsdagen, sista veckan i maj.</a:t>
            </a:r>
          </a:p>
          <a:p>
            <a:r>
              <a:rPr lang="sv-SE" dirty="0">
                <a:solidFill>
                  <a:srgbClr val="00B0F0"/>
                </a:solidFill>
              </a:rPr>
              <a:t>• Läktare U11?</a:t>
            </a:r>
          </a:p>
          <a:p>
            <a:r>
              <a:rPr lang="sv-SE" dirty="0">
                <a:solidFill>
                  <a:srgbClr val="00B0F0"/>
                </a:solidFill>
              </a:rPr>
              <a:t>• </a:t>
            </a:r>
            <a:r>
              <a:rPr lang="sv-SE" dirty="0" err="1">
                <a:solidFill>
                  <a:srgbClr val="00B0F0"/>
                </a:solidFill>
              </a:rPr>
              <a:t>Bollnät</a:t>
            </a:r>
            <a:r>
              <a:rPr lang="sv-SE" dirty="0">
                <a:solidFill>
                  <a:srgbClr val="00B0F0"/>
                </a:solidFill>
              </a:rPr>
              <a:t> runt ”planen” ovanför U11.</a:t>
            </a:r>
          </a:p>
          <a:p>
            <a:r>
              <a:rPr lang="sv-SE" dirty="0">
                <a:solidFill>
                  <a:srgbClr val="00B0F0"/>
                </a:solidFill>
              </a:rPr>
              <a:t>• Mimosa, flytta till nya planen.</a:t>
            </a:r>
          </a:p>
          <a:p>
            <a:r>
              <a:rPr lang="sv-SE" dirty="0">
                <a:solidFill>
                  <a:srgbClr val="00B0F0"/>
                </a:solidFill>
              </a:rPr>
              <a:t>• Förråd för gemensam utrustning </a:t>
            </a:r>
          </a:p>
          <a:p>
            <a:r>
              <a:rPr lang="sv-SE" dirty="0">
                <a:solidFill>
                  <a:srgbClr val="00B0F0"/>
                </a:solidFill>
              </a:rPr>
              <a:t>• Bollkulsargen ställd upp permanent.</a:t>
            </a:r>
          </a:p>
          <a:p>
            <a:r>
              <a:rPr lang="sv-SE" dirty="0">
                <a:solidFill>
                  <a:srgbClr val="00B0F0"/>
                </a:solidFill>
              </a:rPr>
              <a:t>• Röjning kring gräsplaner 2ggr/år</a:t>
            </a:r>
          </a:p>
          <a:p>
            <a:r>
              <a:rPr lang="sv-SE" dirty="0">
                <a:solidFill>
                  <a:srgbClr val="00B0F0"/>
                </a:solidFill>
              </a:rPr>
              <a:t>• Skötsel under Juli, bevattning och gräsklippning.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a:extLst>
              <a:ext uri="{FF2B5EF4-FFF2-40B4-BE49-F238E27FC236}">
                <a16:creationId xmlns:a16="http://schemas.microsoft.com/office/drawing/2014/main" id="{169BB675-DA99-1270-235F-CBB624A8AA31}"/>
              </a:ext>
            </a:extLst>
          </p:cNvPr>
          <p:cNvSpPr txBox="1"/>
          <p:nvPr/>
        </p:nvSpPr>
        <p:spPr>
          <a:xfrm>
            <a:off x="1403648" y="2492896"/>
            <a:ext cx="6768752" cy="3970318"/>
          </a:xfrm>
          <a:prstGeom prst="rect">
            <a:avLst/>
          </a:prstGeom>
          <a:noFill/>
        </p:spPr>
        <p:txBody>
          <a:bodyPr wrap="square" rtlCol="0">
            <a:spAutoFit/>
          </a:bodyPr>
          <a:lstStyle/>
          <a:p>
            <a:r>
              <a:rPr lang="sv-SE" sz="2400" dirty="0">
                <a:solidFill>
                  <a:srgbClr val="00B0F0"/>
                </a:solidFill>
              </a:rPr>
              <a:t>Vad som händer nu med ny spelform ur sportsligt och administrativt perspektiv.</a:t>
            </a:r>
          </a:p>
          <a:p>
            <a:endParaRPr lang="sv-SE" dirty="0">
              <a:solidFill>
                <a:srgbClr val="00B0F0"/>
              </a:solidFill>
            </a:endParaRPr>
          </a:p>
          <a:p>
            <a:r>
              <a:rPr lang="sv-SE" dirty="0">
                <a:solidFill>
                  <a:srgbClr val="00B0F0"/>
                </a:solidFill>
              </a:rPr>
              <a:t>• 5-manna.</a:t>
            </a:r>
          </a:p>
          <a:p>
            <a:r>
              <a:rPr lang="sv-SE" dirty="0">
                <a:solidFill>
                  <a:srgbClr val="00B0F0"/>
                </a:solidFill>
              </a:rPr>
              <a:t>• Seriespel, administration av lagsammansättning.</a:t>
            </a:r>
          </a:p>
          <a:p>
            <a:r>
              <a:rPr lang="sv-SE" dirty="0">
                <a:solidFill>
                  <a:srgbClr val="00B0F0"/>
                </a:solidFill>
              </a:rPr>
              <a:t>• Målvakt, rullas runt på de som vill prova.</a:t>
            </a:r>
          </a:p>
          <a:p>
            <a:endParaRPr lang="sv-SE" dirty="0">
              <a:solidFill>
                <a:srgbClr val="00B0F0"/>
              </a:solidFill>
            </a:endParaRPr>
          </a:p>
          <a:p>
            <a:r>
              <a:rPr lang="sv-SE" dirty="0">
                <a:solidFill>
                  <a:srgbClr val="00B0F0"/>
                </a:solidFill>
              </a:rPr>
              <a:t>• Tränarutbildning.</a:t>
            </a:r>
          </a:p>
          <a:p>
            <a:r>
              <a:rPr lang="sv-SE" dirty="0">
                <a:solidFill>
                  <a:srgbClr val="00B0F0"/>
                </a:solidFill>
              </a:rPr>
              <a:t>• Behov av fler roller i föräldragruppen, ekonomi och bokningar.</a:t>
            </a:r>
          </a:p>
          <a:p>
            <a:r>
              <a:rPr lang="sv-SE" dirty="0">
                <a:solidFill>
                  <a:srgbClr val="00B0F0"/>
                </a:solidFill>
              </a:rPr>
              <a:t>• Beting. 300:- för oss i år.</a:t>
            </a:r>
          </a:p>
          <a:p>
            <a:endParaRPr lang="sv-SE" dirty="0">
              <a:solidFill>
                <a:srgbClr val="00B0F0"/>
              </a:solidFill>
            </a:endParaRPr>
          </a:p>
          <a:p>
            <a:endParaRPr lang="sv-SE" dirty="0">
              <a:solidFill>
                <a:srgbClr val="00B0F0"/>
              </a:solidFill>
            </a:endParaRPr>
          </a:p>
          <a:p>
            <a:endParaRPr lang="sv-SE" sz="2400" dirty="0"/>
          </a:p>
        </p:txBody>
      </p:sp>
    </p:spTree>
    <p:extLst>
      <p:ext uri="{BB962C8B-B14F-4D97-AF65-F5344CB8AC3E}">
        <p14:creationId xmlns:p14="http://schemas.microsoft.com/office/powerpoint/2010/main" val="79921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FB7437-4CB2-427E-A6D7-840BC961D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_">
            <a:extLst>
              <a:ext uri="{FF2B5EF4-FFF2-40B4-BE49-F238E27FC236}">
                <a16:creationId xmlns:a16="http://schemas.microsoft.com/office/drawing/2014/main" id="{FA49F832-487B-45CA-A1FE-7FD27E1EA3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B9F4813D-DCC8-4FF6-8E7B-27592ADA65DD}"/>
              </a:ext>
            </a:extLst>
          </p:cNvPr>
          <p:cNvSpPr txBox="1"/>
          <p:nvPr/>
        </p:nvSpPr>
        <p:spPr>
          <a:xfrm>
            <a:off x="1619672" y="2708920"/>
            <a:ext cx="6048226" cy="830997"/>
          </a:xfrm>
          <a:prstGeom prst="rect">
            <a:avLst/>
          </a:prstGeom>
          <a:noFill/>
        </p:spPr>
        <p:txBody>
          <a:bodyPr wrap="square" rtlCol="0">
            <a:spAutoFit/>
          </a:bodyPr>
          <a:lstStyle/>
          <a:p>
            <a:r>
              <a:rPr lang="sv-SE" sz="2400" dirty="0">
                <a:solidFill>
                  <a:srgbClr val="00B0F0"/>
                </a:solidFill>
              </a:rPr>
              <a:t>Uppförande och regler </a:t>
            </a:r>
          </a:p>
          <a:p>
            <a:r>
              <a:rPr lang="sv-SE" sz="2400" dirty="0">
                <a:solidFill>
                  <a:srgbClr val="00B0F0"/>
                </a:solidFill>
              </a:rPr>
              <a:t>runt träningar och matcher i P16.</a:t>
            </a:r>
          </a:p>
        </p:txBody>
      </p:sp>
      <p:sp>
        <p:nvSpPr>
          <p:cNvPr id="3" name="textruta 2">
            <a:extLst>
              <a:ext uri="{FF2B5EF4-FFF2-40B4-BE49-F238E27FC236}">
                <a16:creationId xmlns:a16="http://schemas.microsoft.com/office/drawing/2014/main" id="{5C9457D7-DD5F-12E6-3C99-8D30544257C5}"/>
              </a:ext>
            </a:extLst>
          </p:cNvPr>
          <p:cNvSpPr txBox="1"/>
          <p:nvPr/>
        </p:nvSpPr>
        <p:spPr>
          <a:xfrm>
            <a:off x="1619672" y="3933056"/>
            <a:ext cx="6264696" cy="2031325"/>
          </a:xfrm>
          <a:prstGeom prst="rect">
            <a:avLst/>
          </a:prstGeom>
          <a:noFill/>
        </p:spPr>
        <p:txBody>
          <a:bodyPr wrap="square" rtlCol="0">
            <a:spAutoFit/>
          </a:bodyPr>
          <a:lstStyle/>
          <a:p>
            <a:pPr marL="285750" indent="-285750">
              <a:buFont typeface="Arial" panose="020B0604020202020204" pitchFamily="34" charset="0"/>
              <a:buChar char="•"/>
            </a:pPr>
            <a:r>
              <a:rPr lang="sv-SE" dirty="0">
                <a:solidFill>
                  <a:srgbClr val="00B0F0"/>
                </a:solidFill>
              </a:rPr>
              <a:t>Tydliga om vilken attityd som gäller på och runt planen.</a:t>
            </a:r>
          </a:p>
          <a:p>
            <a:pPr marL="285750" indent="-285750">
              <a:buFont typeface="Arial" panose="020B0604020202020204" pitchFamily="34" charset="0"/>
              <a:buChar char="•"/>
            </a:pPr>
            <a:r>
              <a:rPr lang="sv-SE" dirty="0">
                <a:solidFill>
                  <a:srgbClr val="00B0F0"/>
                </a:solidFill>
              </a:rPr>
              <a:t>Föräldrar får lägga sig i… Skillnad på träningsinnehåll och beteende mot varandra.</a:t>
            </a:r>
          </a:p>
          <a:p>
            <a:pPr marL="285750" indent="-285750">
              <a:buFont typeface="Arial" panose="020B0604020202020204" pitchFamily="34" charset="0"/>
              <a:buChar char="•"/>
            </a:pPr>
            <a:r>
              <a:rPr lang="sv-SE" dirty="0">
                <a:solidFill>
                  <a:srgbClr val="00B0F0"/>
                </a:solidFill>
              </a:rPr>
              <a:t>Syskon undanbedes på träningarna.</a:t>
            </a:r>
          </a:p>
          <a:p>
            <a:pPr marL="285750" indent="-285750">
              <a:buFont typeface="Arial" panose="020B0604020202020204" pitchFamily="34" charset="0"/>
              <a:buChar char="•"/>
            </a:pPr>
            <a:endParaRPr lang="sv-SE" dirty="0"/>
          </a:p>
          <a:p>
            <a:endParaRPr lang="sv-SE" dirty="0"/>
          </a:p>
          <a:p>
            <a:r>
              <a:rPr lang="sv-SE" dirty="0"/>
              <a:t> </a:t>
            </a:r>
          </a:p>
        </p:txBody>
      </p:sp>
    </p:spTree>
    <p:extLst>
      <p:ext uri="{BB962C8B-B14F-4D97-AF65-F5344CB8AC3E}">
        <p14:creationId xmlns:p14="http://schemas.microsoft.com/office/powerpoint/2010/main" val="150410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p:cNvSpPr/>
          <p:nvPr/>
        </p:nvSpPr>
        <p:spPr>
          <a:xfrm>
            <a:off x="1181349" y="2643169"/>
            <a:ext cx="7351091" cy="3416320"/>
          </a:xfrm>
          <a:prstGeom prst="rect">
            <a:avLst/>
          </a:prstGeom>
        </p:spPr>
        <p:txBody>
          <a:bodyPr wrap="square">
            <a:spAutoFit/>
          </a:bodyPr>
          <a:lstStyle/>
          <a:p>
            <a:r>
              <a:rPr lang="sv-SE" sz="2400" dirty="0">
                <a:solidFill>
                  <a:srgbClr val="00B0F0"/>
                </a:solidFill>
              </a:rPr>
              <a:t>Laget, träningstider och </a:t>
            </a:r>
            <a:r>
              <a:rPr lang="sv-SE" sz="2400" dirty="0" err="1">
                <a:solidFill>
                  <a:srgbClr val="00B0F0"/>
                </a:solidFill>
              </a:rPr>
              <a:t>Moälvsserien</a:t>
            </a:r>
            <a:endParaRPr lang="sv-SE" sz="2400" dirty="0">
              <a:solidFill>
                <a:srgbClr val="00B0F0"/>
              </a:solidFill>
            </a:endParaRPr>
          </a:p>
          <a:p>
            <a:endParaRPr lang="sv-SE" sz="2400" b="1" dirty="0">
              <a:solidFill>
                <a:srgbClr val="00B0F0"/>
              </a:solidFill>
            </a:endParaRPr>
          </a:p>
          <a:p>
            <a:r>
              <a:rPr lang="sv-SE" dirty="0">
                <a:solidFill>
                  <a:srgbClr val="00B0F0"/>
                </a:solidFill>
              </a:rPr>
              <a:t>• 40 </a:t>
            </a:r>
            <a:r>
              <a:rPr lang="sv-SE" dirty="0" err="1">
                <a:solidFill>
                  <a:srgbClr val="00B0F0"/>
                </a:solidFill>
              </a:rPr>
              <a:t>st</a:t>
            </a:r>
            <a:r>
              <a:rPr lang="sv-SE" dirty="0">
                <a:solidFill>
                  <a:srgbClr val="00B0F0"/>
                </a:solidFill>
              </a:rPr>
              <a:t> spelare anmälda till laget.</a:t>
            </a:r>
          </a:p>
          <a:p>
            <a:r>
              <a:rPr lang="sv-SE" dirty="0">
                <a:solidFill>
                  <a:srgbClr val="00B0F0"/>
                </a:solidFill>
              </a:rPr>
              <a:t>• 2 </a:t>
            </a:r>
            <a:r>
              <a:rPr lang="sv-SE" dirty="0" err="1">
                <a:solidFill>
                  <a:srgbClr val="00B0F0"/>
                </a:solidFill>
              </a:rPr>
              <a:t>st</a:t>
            </a:r>
            <a:r>
              <a:rPr lang="sv-SE" dirty="0">
                <a:solidFill>
                  <a:srgbClr val="00B0F0"/>
                </a:solidFill>
              </a:rPr>
              <a:t> träningar per vecka, onsdagar kl.16.45-18.00 och söndagar </a:t>
            </a:r>
          </a:p>
          <a:p>
            <a:r>
              <a:rPr lang="sv-SE" dirty="0">
                <a:solidFill>
                  <a:srgbClr val="00B0F0"/>
                </a:solidFill>
              </a:rPr>
              <a:t>kl.13.00-14.00, försäsong på konstgräs K5 sedan på Mimosaplanen.</a:t>
            </a:r>
          </a:p>
          <a:p>
            <a:r>
              <a:rPr lang="sv-SE" dirty="0">
                <a:solidFill>
                  <a:srgbClr val="00B0F0"/>
                </a:solidFill>
              </a:rPr>
              <a:t>• 1 </a:t>
            </a:r>
            <a:r>
              <a:rPr lang="sv-SE" dirty="0" err="1">
                <a:solidFill>
                  <a:srgbClr val="00B0F0"/>
                </a:solidFill>
              </a:rPr>
              <a:t>st</a:t>
            </a:r>
            <a:r>
              <a:rPr lang="sv-SE" dirty="0">
                <a:solidFill>
                  <a:srgbClr val="00B0F0"/>
                </a:solidFill>
              </a:rPr>
              <a:t> match per vecka i </a:t>
            </a:r>
            <a:r>
              <a:rPr lang="sv-SE" dirty="0" err="1">
                <a:solidFill>
                  <a:srgbClr val="00B0F0"/>
                </a:solidFill>
              </a:rPr>
              <a:t>Moälvsserien</a:t>
            </a:r>
            <a:r>
              <a:rPr lang="sv-SE" dirty="0">
                <a:solidFill>
                  <a:srgbClr val="00B0F0"/>
                </a:solidFill>
              </a:rPr>
              <a:t>.</a:t>
            </a:r>
          </a:p>
          <a:p>
            <a:r>
              <a:rPr lang="sv-SE" dirty="0">
                <a:solidFill>
                  <a:srgbClr val="00B0F0"/>
                </a:solidFill>
              </a:rPr>
              <a:t>• 4 </a:t>
            </a:r>
            <a:r>
              <a:rPr lang="sv-SE" dirty="0" err="1">
                <a:solidFill>
                  <a:srgbClr val="00B0F0"/>
                </a:solidFill>
              </a:rPr>
              <a:t>st</a:t>
            </a:r>
            <a:r>
              <a:rPr lang="sv-SE" dirty="0">
                <a:solidFill>
                  <a:srgbClr val="00B0F0"/>
                </a:solidFill>
              </a:rPr>
              <a:t> lag anmälda</a:t>
            </a:r>
            <a:r>
              <a:rPr lang="sv-SE" sz="2400" dirty="0">
                <a:solidFill>
                  <a:srgbClr val="00B0F0"/>
                </a:solidFill>
              </a:rPr>
              <a:t>.</a:t>
            </a:r>
          </a:p>
          <a:p>
            <a:endParaRPr lang="sv-SE" sz="2400" dirty="0">
              <a:solidFill>
                <a:srgbClr val="00B0F0"/>
              </a:solidFill>
            </a:endParaRPr>
          </a:p>
          <a:p>
            <a:r>
              <a:rPr lang="sv-SE" sz="2400" dirty="0">
                <a:solidFill>
                  <a:srgbClr val="00B0F0"/>
                </a:solidFill>
              </a:rPr>
              <a:t>• </a:t>
            </a:r>
            <a:endParaRPr lang="sv-SE" sz="2400" b="1" dirty="0">
              <a:solidFill>
                <a:srgbClr val="00B0F0"/>
              </a:solidFill>
            </a:endParaRPr>
          </a:p>
          <a:p>
            <a:endParaRPr lang="sv-SE" sz="2400" dirty="0">
              <a:solidFill>
                <a:srgbClr val="00B0F0"/>
              </a:solidFill>
            </a:endParaRPr>
          </a:p>
        </p:txBody>
      </p:sp>
    </p:spTree>
    <p:extLst>
      <p:ext uri="{BB962C8B-B14F-4D97-AF65-F5344CB8AC3E}">
        <p14:creationId xmlns:p14="http://schemas.microsoft.com/office/powerpoint/2010/main" val="9770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ruta 3">
            <a:extLst>
              <a:ext uri="{FF2B5EF4-FFF2-40B4-BE49-F238E27FC236}">
                <a16:creationId xmlns:a16="http://schemas.microsoft.com/office/drawing/2014/main" id="{0F1FE8D7-0D7D-4A0F-B75E-2DEEE8874046}"/>
              </a:ext>
            </a:extLst>
          </p:cNvPr>
          <p:cNvSpPr txBox="1">
            <a:spLocks noChangeArrowheads="1"/>
          </p:cNvSpPr>
          <p:nvPr/>
        </p:nvSpPr>
        <p:spPr bwMode="auto">
          <a:xfrm>
            <a:off x="805533" y="2636912"/>
            <a:ext cx="7734810" cy="299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None/>
            </a:pPr>
            <a:r>
              <a:rPr lang="sv-SE" sz="2400" dirty="0">
                <a:solidFill>
                  <a:srgbClr val="00B0F0"/>
                </a:solidFill>
              </a:rPr>
              <a:t>Informationskanaler och anmälan till träning och match.</a:t>
            </a:r>
          </a:p>
          <a:p>
            <a:pPr>
              <a:buNone/>
            </a:pPr>
            <a:endParaRPr lang="sv-SE" sz="2400" b="1" dirty="0">
              <a:solidFill>
                <a:srgbClr val="00B0F0"/>
              </a:solidFill>
            </a:endParaRPr>
          </a:p>
          <a:p>
            <a:r>
              <a:rPr lang="sv-SE" sz="1800" dirty="0">
                <a:solidFill>
                  <a:srgbClr val="00B0F0"/>
                </a:solidFill>
              </a:rPr>
              <a:t> Alla får och svarar på kallelser via laget.se både för träning och match.</a:t>
            </a:r>
          </a:p>
          <a:p>
            <a:r>
              <a:rPr lang="sv-SE" sz="1800" dirty="0">
                <a:solidFill>
                  <a:srgbClr val="00B0F0"/>
                </a:solidFill>
              </a:rPr>
              <a:t> Viktig officiell information via laget.se ( tidigare </a:t>
            </a:r>
            <a:r>
              <a:rPr lang="sv-SE" sz="1800" dirty="0" err="1">
                <a:solidFill>
                  <a:srgbClr val="00B0F0"/>
                </a:solidFill>
              </a:rPr>
              <a:t>supertext</a:t>
            </a:r>
            <a:r>
              <a:rPr lang="sv-SE" sz="1800" dirty="0">
                <a:solidFill>
                  <a:srgbClr val="00B0F0"/>
                </a:solidFill>
              </a:rPr>
              <a:t> )</a:t>
            </a:r>
          </a:p>
          <a:p>
            <a:r>
              <a:rPr lang="sv-SE" sz="1800" dirty="0">
                <a:solidFill>
                  <a:srgbClr val="00B0F0"/>
                </a:solidFill>
              </a:rPr>
              <a:t> </a:t>
            </a:r>
            <a:r>
              <a:rPr lang="sv-SE" sz="1800" dirty="0" err="1">
                <a:solidFill>
                  <a:srgbClr val="00B0F0"/>
                </a:solidFill>
              </a:rPr>
              <a:t>WhatsApp</a:t>
            </a:r>
            <a:r>
              <a:rPr lang="sv-SE" sz="1800" dirty="0">
                <a:solidFill>
                  <a:srgbClr val="00B0F0"/>
                </a:solidFill>
              </a:rPr>
              <a:t>-grupp för administration, samåkning, fika och försäljning</a:t>
            </a:r>
            <a:br>
              <a:rPr lang="sv-SE" sz="1800" dirty="0">
                <a:solidFill>
                  <a:srgbClr val="00B0F0"/>
                </a:solidFill>
              </a:rPr>
            </a:br>
            <a:r>
              <a:rPr lang="sv-SE" sz="1800" dirty="0">
                <a:solidFill>
                  <a:srgbClr val="00B0F0"/>
                </a:solidFill>
              </a:rPr>
              <a:t> med dubbelriktad kommunikation.</a:t>
            </a:r>
          </a:p>
          <a:p>
            <a:endParaRPr lang="sv-SE" sz="2400" b="1" dirty="0">
              <a:solidFill>
                <a:srgbClr val="00B0F0"/>
              </a:solidFill>
            </a:endParaRPr>
          </a:p>
          <a:p>
            <a:pPr marL="342900" indent="-342900" eaLnBrk="1" hangingPunct="1">
              <a:spcBef>
                <a:spcPct val="0"/>
              </a:spcBef>
            </a:pPr>
            <a:endParaRPr lang="sv-SE" altLang="sv-SE" sz="2400" b="1" dirty="0">
              <a:solidFill>
                <a:srgbClr val="00B0F0"/>
              </a:solidFill>
            </a:endParaRPr>
          </a:p>
        </p:txBody>
      </p:sp>
      <p:pic>
        <p:nvPicPr>
          <p:cNvPr id="5123" name="Picture 2">
            <a:extLst>
              <a:ext uri="{FF2B5EF4-FFF2-40B4-BE49-F238E27FC236}">
                <a16:creationId xmlns:a16="http://schemas.microsoft.com/office/drawing/2014/main" id="{BBD92349-561B-48E8-AD3A-9D852E365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Bildobjekt 3">
            <a:extLst>
              <a:ext uri="{FF2B5EF4-FFF2-40B4-BE49-F238E27FC236}">
                <a16:creationId xmlns:a16="http://schemas.microsoft.com/office/drawing/2014/main" id="{BC092E1A-798C-434D-A8CA-35C1079899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78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FB7437-4CB2-427E-A6D7-840BC961D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4613"/>
            <a:ext cx="89646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_">
            <a:extLst>
              <a:ext uri="{FF2B5EF4-FFF2-40B4-BE49-F238E27FC236}">
                <a16:creationId xmlns:a16="http://schemas.microsoft.com/office/drawing/2014/main" id="{FA49F832-487B-45CA-A1FE-7FD27E1EA3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9488"/>
            <a:ext cx="676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B9F4813D-DCC8-4FF6-8E7B-27592ADA65DD}"/>
              </a:ext>
            </a:extLst>
          </p:cNvPr>
          <p:cNvSpPr txBox="1"/>
          <p:nvPr/>
        </p:nvSpPr>
        <p:spPr>
          <a:xfrm>
            <a:off x="1331640" y="2636912"/>
            <a:ext cx="8712522" cy="461665"/>
          </a:xfrm>
          <a:prstGeom prst="rect">
            <a:avLst/>
          </a:prstGeom>
          <a:noFill/>
        </p:spPr>
        <p:txBody>
          <a:bodyPr wrap="square" rtlCol="0">
            <a:spAutoFit/>
          </a:bodyPr>
          <a:lstStyle/>
          <a:p>
            <a:r>
              <a:rPr lang="sv-SE" sz="2400" dirty="0">
                <a:solidFill>
                  <a:srgbClr val="00B0F0"/>
                </a:solidFill>
              </a:rPr>
              <a:t>Fotbollsskolan 2024 - Syfte </a:t>
            </a:r>
          </a:p>
        </p:txBody>
      </p:sp>
      <p:sp>
        <p:nvSpPr>
          <p:cNvPr id="5" name="textruta 4">
            <a:extLst>
              <a:ext uri="{FF2B5EF4-FFF2-40B4-BE49-F238E27FC236}">
                <a16:creationId xmlns:a16="http://schemas.microsoft.com/office/drawing/2014/main" id="{5DBC7601-B9F1-E7A7-4150-1F5121D45CA4}"/>
              </a:ext>
            </a:extLst>
          </p:cNvPr>
          <p:cNvSpPr txBox="1"/>
          <p:nvPr/>
        </p:nvSpPr>
        <p:spPr>
          <a:xfrm>
            <a:off x="1331640" y="3429000"/>
            <a:ext cx="6840760" cy="3108543"/>
          </a:xfrm>
          <a:prstGeom prst="rect">
            <a:avLst/>
          </a:prstGeom>
          <a:noFill/>
        </p:spPr>
        <p:txBody>
          <a:bodyPr wrap="square" rtlCol="0">
            <a:spAutoFit/>
          </a:bodyPr>
          <a:lstStyle/>
          <a:p>
            <a:r>
              <a:rPr lang="sv-SE" dirty="0">
                <a:solidFill>
                  <a:srgbClr val="00B0F0"/>
                </a:solidFill>
              </a:rPr>
              <a:t>Varje år genomför Arnäs IF en fotbollsskola för barn som fyller 7–12 år. Syftet med att arrangera en fotbollsskola är att locka nya spelare till föreningen, öka motivationen och lärandet hos befintliga spelare samt ge våra ungdomar i föreningen erfarenhet av att vara ledare. </a:t>
            </a:r>
          </a:p>
          <a:p>
            <a:endParaRPr lang="sv-SE" dirty="0">
              <a:solidFill>
                <a:srgbClr val="00B0F0"/>
              </a:solidFill>
            </a:endParaRPr>
          </a:p>
          <a:p>
            <a:r>
              <a:rPr lang="sv-SE" dirty="0">
                <a:solidFill>
                  <a:srgbClr val="00B0F0"/>
                </a:solidFill>
              </a:rPr>
              <a:t>Fotbollsskolan kommer i år att hållas 24-27 Juni. måndag-torsdag v. 26 och anmälningslänk finns på laget.se</a:t>
            </a:r>
          </a:p>
          <a:p>
            <a:r>
              <a:rPr lang="sv-SE" dirty="0">
                <a:solidFill>
                  <a:srgbClr val="00B0F0"/>
                </a:solidFill>
              </a:rPr>
              <a:t>2015–2017 har passen mellan 8.30-11.30</a:t>
            </a:r>
          </a:p>
          <a:p>
            <a:r>
              <a:rPr lang="sv-SE" dirty="0">
                <a:solidFill>
                  <a:srgbClr val="00B0F0"/>
                </a:solidFill>
              </a:rPr>
              <a:t>Sista anmälningsdagen är den 24 maj.</a:t>
            </a:r>
          </a:p>
          <a:p>
            <a:endParaRPr lang="sv-SE" sz="1600" dirty="0">
              <a:solidFill>
                <a:srgbClr val="00B0F0"/>
              </a:solidFill>
            </a:endParaRPr>
          </a:p>
        </p:txBody>
      </p:sp>
    </p:spTree>
    <p:extLst>
      <p:ext uri="{BB962C8B-B14F-4D97-AF65-F5344CB8AC3E}">
        <p14:creationId xmlns:p14="http://schemas.microsoft.com/office/powerpoint/2010/main" val="2887298566"/>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1235</Words>
  <Application>Microsoft Office PowerPoint</Application>
  <PresentationFormat>Bildspel på skärmen (4:3)</PresentationFormat>
  <Paragraphs>132</Paragraphs>
  <Slides>11</Slides>
  <Notes>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Blank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Carlstedt Frida    Västernorrlands distrikt</dc:creator>
  <cp:lastModifiedBy>Thomas Gulliksson</cp:lastModifiedBy>
  <cp:revision>81</cp:revision>
  <dcterms:created xsi:type="dcterms:W3CDTF">2019-04-09T13:21:48Z</dcterms:created>
  <dcterms:modified xsi:type="dcterms:W3CDTF">2024-04-22T18:58:20Z</dcterms:modified>
</cp:coreProperties>
</file>