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58" r:id="rId4"/>
    <p:sldId id="269" r:id="rId5"/>
    <p:sldId id="259" r:id="rId6"/>
    <p:sldId id="268" r:id="rId7"/>
    <p:sldId id="267" r:id="rId8"/>
    <p:sldId id="273" r:id="rId9"/>
    <p:sldId id="272" r:id="rId10"/>
    <p:sldId id="271" r:id="rId11"/>
    <p:sldId id="270" r:id="rId12"/>
    <p:sldId id="264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285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2019-01-24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2019-01-24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21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C0414B1B-0A49-49BF-AED0-F0D4D1264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1808163"/>
            <a:ext cx="10514012" cy="439261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092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199" y="1709738"/>
            <a:ext cx="105140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199" y="4589463"/>
            <a:ext cx="105140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32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163"/>
            <a:ext cx="5181600" cy="4368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72200" y="1808163"/>
            <a:ext cx="5181600" cy="4368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776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897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278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300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9788" y="333375"/>
            <a:ext cx="10512425" cy="136683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10514012" cy="43926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281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529" userDrawn="1">
          <p15:clr>
            <a:srgbClr val="F26B43"/>
          </p15:clr>
        </p15:guide>
        <p15:guide id="4" pos="7151" userDrawn="1">
          <p15:clr>
            <a:srgbClr val="F26B43"/>
          </p15:clr>
        </p15:guide>
        <p15:guide id="5" orient="horz" pos="3997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1139" userDrawn="1">
          <p15:clr>
            <a:srgbClr val="F26B43"/>
          </p15:clr>
        </p15:guide>
        <p15:guide id="8" orient="horz" pos="1071" userDrawn="1">
          <p15:clr>
            <a:srgbClr val="F26B43"/>
          </p15:clr>
        </p15:guide>
        <p15:guide id="9" orient="horz" pos="210" userDrawn="1">
          <p15:clr>
            <a:srgbClr val="F26B43"/>
          </p15:clr>
        </p15:guide>
        <p15:guide id="10" orient="horz" pos="42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arameiskasyrianskaifp05/Document" TargetMode="Externa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laget.se/arameiskasyrianskaifp0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andichotels.se/hotelreservation/select-rate?hotel=816&amp;fromDate=2019-01-21&amp;toDate=2019-01-22&amp;room%5b0%5d.adults=1&amp;bookingCode=" TargetMode="External"/><Relationship Id="rId2" Type="http://schemas.openxmlformats.org/officeDocument/2006/relationships/hyperlink" Target="https://www.booking.com/hotel/se/hotell-hjalmar.sv.html?aid=311094;label=plaza-orebro-Y9nON9yNLCraX4kD*tITegS260546737150:pl:ta:p1:p2:ac:ap1t2:neg:fi:tiaud-285284111246:kwd-63691657876:lp9040281:li:dec:dm;sid=ac8856f05922f7f080d423e76fa4fb76;dest_id=-2510131;dest_type=city;dist=0;hapos=1;hpos=1;room1=A,A;sb_price_type=total;sr_order=popularity;srepoch=1548098007;srpvid=54bf872b8c0f01bf;type=total;ucfs=1&amp;#hotelTmpl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oking.com/hotel/se/fleninge-motell.sv.html?aid=304142;label=gen173nr-1FCAEoggI46AdIM1gEaMgBiAEBmAEluAEXyAEM2AEB6AEB-AELiAIBqAID;sid=ac8856f05922f7f080d423e76fa4fb76" TargetMode="External"/><Relationship Id="rId2" Type="http://schemas.openxmlformats.org/officeDocument/2006/relationships/hyperlink" Target="https://sifferbostugby.se/?gclid=CjwKCAiAo8jgBRAVEiwAJUXKqB63Vgrv8_Ys-WxsmegMdMxw7eUFTYfGWH4qHebtyKYJNZ15-VlixhoCmf0QAvD_BwE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EAA59889-FCC2-4F18-BA4A-7C1CE1CA8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838"/>
            <a:ext cx="6629400" cy="1655762"/>
          </a:xfrm>
        </p:spPr>
        <p:txBody>
          <a:bodyPr>
            <a:normAutofit/>
          </a:bodyPr>
          <a:lstStyle/>
          <a:p>
            <a:r>
              <a:rPr lang="sv-SE" sz="4000" b="1" dirty="0"/>
              <a:t>FÖRÄLDRAMÖTE P05</a:t>
            </a:r>
          </a:p>
          <a:p>
            <a:r>
              <a:rPr lang="sv-SE" sz="3200" dirty="0"/>
              <a:t>24 januari 2019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P05 ARAMEISK-SYRIANSKA IF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AE4553-103B-444E-AD7C-0AB3B13B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1</a:t>
            </a:fld>
            <a:endParaRPr lang="sv-SE" dirty="0"/>
          </a:p>
        </p:txBody>
      </p:sp>
      <p:pic>
        <p:nvPicPr>
          <p:cNvPr id="7" name="Bildobjekt 6"/>
          <p:cNvPicPr/>
          <p:nvPr/>
        </p:nvPicPr>
        <p:blipFill>
          <a:blip r:embed="rId2"/>
          <a:stretch>
            <a:fillRect/>
          </a:stretch>
        </p:blipFill>
        <p:spPr>
          <a:xfrm>
            <a:off x="3454833" y="646200"/>
            <a:ext cx="2767734" cy="2863763"/>
          </a:xfrm>
          <a:prstGeom prst="rect">
            <a:avLst/>
          </a:prstGeom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F4CFFA58-592D-400E-95E5-A8711BD120D1}"/>
              </a:ext>
            </a:extLst>
          </p:cNvPr>
          <p:cNvSpPr/>
          <p:nvPr/>
        </p:nvSpPr>
        <p:spPr>
          <a:xfrm>
            <a:off x="7494494" y="401420"/>
            <a:ext cx="45271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800" b="1" dirty="0"/>
              <a:t>Agenda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Truppen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Träningar vinter/sommar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 err="1"/>
              <a:t>Sanktan</a:t>
            </a:r>
            <a:r>
              <a:rPr lang="sv-SE" sz="2800" dirty="0"/>
              <a:t> 2019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Cuper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Ekonomi/sponsring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1093354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50E73D-CE5C-46CE-8D09-071E5AA41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Ekonomi/sponsring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10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75BD4F2-53E3-4BDD-BEAF-8965C0E28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/>
              <a:t>Medlems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träningsavgift</a:t>
            </a:r>
            <a:r>
              <a:rPr lang="en-GB" sz="2400" dirty="0"/>
              <a:t> till </a:t>
            </a:r>
            <a:r>
              <a:rPr lang="en-GB" sz="2400" dirty="0" err="1"/>
              <a:t>klubben</a:t>
            </a:r>
            <a:endParaRPr lang="en-GB" sz="2400" dirty="0"/>
          </a:p>
          <a:p>
            <a:pPr lvl="1"/>
            <a:r>
              <a:rPr lang="en-GB" sz="2000" dirty="0"/>
              <a:t>1 700 </a:t>
            </a:r>
            <a:r>
              <a:rPr lang="en-GB" sz="2000" dirty="0" err="1"/>
              <a:t>kr</a:t>
            </a:r>
            <a:r>
              <a:rPr lang="en-GB" sz="2000" dirty="0"/>
              <a:t> faktura </a:t>
            </a:r>
            <a:r>
              <a:rPr lang="en-GB" sz="2000" dirty="0" err="1"/>
              <a:t>kommer</a:t>
            </a:r>
            <a:endParaRPr lang="en-GB" sz="2000" dirty="0"/>
          </a:p>
          <a:p>
            <a:pPr lvl="1"/>
            <a:r>
              <a:rPr lang="sv-SE" sz="2000" dirty="0"/>
              <a:t>Matchställ, planhyror, </a:t>
            </a:r>
            <a:r>
              <a:rPr lang="sv-SE" sz="2000" dirty="0" err="1"/>
              <a:t>Sanktan</a:t>
            </a:r>
            <a:r>
              <a:rPr lang="sv-SE" sz="2000" dirty="0"/>
              <a:t>, försäkringar mm. </a:t>
            </a:r>
            <a:endParaRPr lang="en-GB" sz="2400" dirty="0"/>
          </a:p>
          <a:p>
            <a:r>
              <a:rPr lang="en-GB" sz="2400" dirty="0" err="1"/>
              <a:t>Spelarkonton</a:t>
            </a:r>
            <a:endParaRPr lang="en-GB" sz="2400" dirty="0"/>
          </a:p>
          <a:p>
            <a:pPr lvl="1"/>
            <a:r>
              <a:rPr lang="en-GB" sz="2000" dirty="0" err="1"/>
              <a:t>Pengar</a:t>
            </a:r>
            <a:r>
              <a:rPr lang="en-GB" sz="2000" dirty="0"/>
              <a:t> </a:t>
            </a:r>
            <a:r>
              <a:rPr lang="en-GB" sz="2000" dirty="0" err="1"/>
              <a:t>måste</a:t>
            </a:r>
            <a:r>
              <a:rPr lang="en-GB" sz="2000" dirty="0"/>
              <a:t> </a:t>
            </a:r>
            <a:r>
              <a:rPr lang="en-GB" sz="2000" dirty="0" err="1"/>
              <a:t>finns</a:t>
            </a:r>
            <a:r>
              <a:rPr lang="en-GB" sz="2000" dirty="0"/>
              <a:t> </a:t>
            </a:r>
            <a:r>
              <a:rPr lang="en-GB" sz="2000" dirty="0" err="1"/>
              <a:t>på</a:t>
            </a:r>
            <a:r>
              <a:rPr lang="en-GB" sz="2000" dirty="0"/>
              <a:t> </a:t>
            </a:r>
            <a:r>
              <a:rPr lang="en-GB" sz="2000" dirty="0" err="1"/>
              <a:t>allas</a:t>
            </a:r>
            <a:r>
              <a:rPr lang="en-GB" sz="2000" dirty="0"/>
              <a:t> </a:t>
            </a:r>
            <a:r>
              <a:rPr lang="en-GB" sz="2000" dirty="0" err="1"/>
              <a:t>konton</a:t>
            </a:r>
            <a:r>
              <a:rPr lang="en-GB" sz="2000" dirty="0"/>
              <a:t>. </a:t>
            </a:r>
            <a:r>
              <a:rPr lang="en-GB" sz="2000" dirty="0" err="1"/>
              <a:t>Annars</a:t>
            </a:r>
            <a:r>
              <a:rPr lang="en-GB" sz="2000" dirty="0"/>
              <a:t> </a:t>
            </a:r>
            <a:r>
              <a:rPr lang="en-GB" sz="2000" dirty="0" err="1"/>
              <a:t>inget</a:t>
            </a:r>
            <a:r>
              <a:rPr lang="en-GB" sz="2000" dirty="0"/>
              <a:t> </a:t>
            </a:r>
            <a:r>
              <a:rPr lang="en-GB" sz="2000" dirty="0" err="1"/>
              <a:t>spel</a:t>
            </a:r>
            <a:endParaRPr lang="sv-SE" sz="2000" dirty="0"/>
          </a:p>
          <a:p>
            <a:pPr lvl="1"/>
            <a:r>
              <a:rPr lang="sv-SE" sz="2000" dirty="0"/>
              <a:t>Domararvoden, cuper, övrig </a:t>
            </a:r>
            <a:r>
              <a:rPr lang="sv-SE" sz="2000" dirty="0" err="1"/>
              <a:t>utrusting</a:t>
            </a:r>
            <a:r>
              <a:rPr lang="sv-SE" sz="2000" dirty="0"/>
              <a:t> mm.</a:t>
            </a:r>
          </a:p>
          <a:p>
            <a:pPr lvl="1"/>
            <a:r>
              <a:rPr lang="en-GB" sz="2000" dirty="0"/>
              <a:t>S</a:t>
            </a:r>
            <a:r>
              <a:rPr lang="sv-SE" sz="2000" dirty="0" err="1"/>
              <a:t>wisha</a:t>
            </a:r>
            <a:r>
              <a:rPr lang="sv-SE" sz="2000" dirty="0"/>
              <a:t> pengar till 070-3093415 (Mikael Nygårds)</a:t>
            </a:r>
            <a:endParaRPr lang="en-GB" sz="240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C15CCBA-AAC2-42BA-977B-6F0F911D323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GB" sz="2400" dirty="0" err="1"/>
              <a:t>Ingår</a:t>
            </a:r>
            <a:r>
              <a:rPr lang="en-GB" sz="2400" dirty="0"/>
              <a:t> </a:t>
            </a:r>
            <a:r>
              <a:rPr lang="en-GB" sz="2400" dirty="0" err="1"/>
              <a:t>inte</a:t>
            </a:r>
            <a:endParaRPr lang="en-GB" sz="2400" dirty="0"/>
          </a:p>
          <a:p>
            <a:pPr lvl="1"/>
            <a:r>
              <a:rPr lang="sv-SE" sz="2000" dirty="0"/>
              <a:t>Träningskläder, träningsutrustning, </a:t>
            </a:r>
            <a:endParaRPr lang="en-GB" dirty="0"/>
          </a:p>
          <a:p>
            <a:r>
              <a:rPr lang="en-GB" sz="2400" dirty="0" err="1"/>
              <a:t>Sponsring</a:t>
            </a:r>
            <a:endParaRPr lang="en-GB" sz="2400" dirty="0"/>
          </a:p>
          <a:p>
            <a:pPr lvl="1"/>
            <a:r>
              <a:rPr lang="sv-SE" sz="2000" dirty="0"/>
              <a:t>Julkalendrar 14 000 kr</a:t>
            </a:r>
          </a:p>
          <a:p>
            <a:pPr lvl="1"/>
            <a:r>
              <a:rPr lang="sv-SE" sz="2000" dirty="0"/>
              <a:t>Körskolereklam 15 000 kr</a:t>
            </a:r>
          </a:p>
          <a:p>
            <a:pPr lvl="1"/>
            <a:r>
              <a:rPr lang="sv-SE" sz="2000" dirty="0"/>
              <a:t>Vad är på g?</a:t>
            </a:r>
          </a:p>
          <a:p>
            <a:endParaRPr lang="sv-SE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P05 ARAMEISK-SYRIANSKA IF</a:t>
            </a:r>
          </a:p>
        </p:txBody>
      </p:sp>
      <p:pic>
        <p:nvPicPr>
          <p:cNvPr id="8" name="Bildobjekt 7"/>
          <p:cNvPicPr/>
          <p:nvPr/>
        </p:nvPicPr>
        <p:blipFill>
          <a:blip r:embed="rId2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539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86FAF0-80AC-4E4E-B087-88834CA64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Spelarkonton</a:t>
            </a:r>
            <a:endParaRPr lang="sv-SE" b="1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345C247-2118-49D2-A823-4F9D56D1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11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D573F14-7164-4D0F-B1E5-6C7256CDC0C5}"/>
              </a:ext>
            </a:extLst>
          </p:cNvPr>
          <p:cNvSpPr txBox="1"/>
          <p:nvPr/>
        </p:nvSpPr>
        <p:spPr>
          <a:xfrm>
            <a:off x="6392452" y="742774"/>
            <a:ext cx="2575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Exempel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transaktioner</a:t>
            </a:r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BD53174-7B48-49A2-AAC2-4C235DAAE044}"/>
              </a:ext>
            </a:extLst>
          </p:cNvPr>
          <p:cNvSpPr txBox="1"/>
          <p:nvPr/>
        </p:nvSpPr>
        <p:spPr>
          <a:xfrm>
            <a:off x="910758" y="6060584"/>
            <a:ext cx="978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Spelarkonto</a:t>
            </a:r>
            <a:r>
              <a:rPr lang="en-GB" dirty="0"/>
              <a:t> </a:t>
            </a:r>
            <a:r>
              <a:rPr lang="en-GB" dirty="0" err="1"/>
              <a:t>sammanställning</a:t>
            </a:r>
            <a:r>
              <a:rPr lang="en-GB" dirty="0"/>
              <a:t> </a:t>
            </a:r>
            <a:r>
              <a:rPr lang="en-GB" dirty="0" err="1"/>
              <a:t>finns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sv-SE" dirty="0">
                <a:hlinkClick r:id="rId3"/>
              </a:rPr>
              <a:t>https://www.laget.se/arameiskasyrianskaifp05/Document</a:t>
            </a:r>
            <a:endParaRPr lang="sv-SE" dirty="0"/>
          </a:p>
        </p:txBody>
      </p:sp>
      <p:graphicFrame>
        <p:nvGraphicFramePr>
          <p:cNvPr id="14" name="Objekt 13">
            <a:extLst>
              <a:ext uri="{FF2B5EF4-FFF2-40B4-BE49-F238E27FC236}">
                <a16:creationId xmlns:a16="http://schemas.microsoft.com/office/drawing/2014/main" id="{AB2FF4BC-9E9C-46ED-A6E6-0C702B263D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59743"/>
              </p:ext>
            </p:extLst>
          </p:nvPr>
        </p:nvGraphicFramePr>
        <p:xfrm>
          <a:off x="5805488" y="1181052"/>
          <a:ext cx="3662362" cy="4516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Worksheet" r:id="rId4" imgW="2674819" imgH="3299273" progId="Excel.Sheet.12">
                  <p:embed/>
                </p:oleObj>
              </mc:Choice>
              <mc:Fallback>
                <p:oleObj name="Worksheet" r:id="rId4" imgW="2674819" imgH="32992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05488" y="1181052"/>
                        <a:ext cx="3662362" cy="4516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il: vänster 14">
            <a:extLst>
              <a:ext uri="{FF2B5EF4-FFF2-40B4-BE49-F238E27FC236}">
                <a16:creationId xmlns:a16="http://schemas.microsoft.com/office/drawing/2014/main" id="{1E941B81-03A6-42D8-BD9E-723C679F69F4}"/>
              </a:ext>
            </a:extLst>
          </p:cNvPr>
          <p:cNvSpPr/>
          <p:nvPr/>
        </p:nvSpPr>
        <p:spPr>
          <a:xfrm>
            <a:off x="9725025" y="4486275"/>
            <a:ext cx="880127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Pil: vänster 15">
            <a:extLst>
              <a:ext uri="{FF2B5EF4-FFF2-40B4-BE49-F238E27FC236}">
                <a16:creationId xmlns:a16="http://schemas.microsoft.com/office/drawing/2014/main" id="{F31FAE7E-9F0D-4DAD-B56E-4654B55BF551}"/>
              </a:ext>
            </a:extLst>
          </p:cNvPr>
          <p:cNvSpPr/>
          <p:nvPr/>
        </p:nvSpPr>
        <p:spPr>
          <a:xfrm>
            <a:off x="9725024" y="5192712"/>
            <a:ext cx="880127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Pil: vänster 16">
            <a:extLst>
              <a:ext uri="{FF2B5EF4-FFF2-40B4-BE49-F238E27FC236}">
                <a16:creationId xmlns:a16="http://schemas.microsoft.com/office/drawing/2014/main" id="{34D3C05A-DC55-4284-A4D1-C071F2BF3DBF}"/>
              </a:ext>
            </a:extLst>
          </p:cNvPr>
          <p:cNvSpPr/>
          <p:nvPr/>
        </p:nvSpPr>
        <p:spPr>
          <a:xfrm>
            <a:off x="9617448" y="3017044"/>
            <a:ext cx="880127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Pil: vänster 17">
            <a:extLst>
              <a:ext uri="{FF2B5EF4-FFF2-40B4-BE49-F238E27FC236}">
                <a16:creationId xmlns:a16="http://schemas.microsoft.com/office/drawing/2014/main" id="{2AE41FCA-05DF-4B8D-81D1-D6377093BD35}"/>
              </a:ext>
            </a:extLst>
          </p:cNvPr>
          <p:cNvSpPr/>
          <p:nvPr/>
        </p:nvSpPr>
        <p:spPr>
          <a:xfrm>
            <a:off x="9617448" y="2716450"/>
            <a:ext cx="880127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Pil: vänster 18">
            <a:extLst>
              <a:ext uri="{FF2B5EF4-FFF2-40B4-BE49-F238E27FC236}">
                <a16:creationId xmlns:a16="http://schemas.microsoft.com/office/drawing/2014/main" id="{D5DFC4DF-90B0-47FF-B9B0-CFB843CC7F4F}"/>
              </a:ext>
            </a:extLst>
          </p:cNvPr>
          <p:cNvSpPr/>
          <p:nvPr/>
        </p:nvSpPr>
        <p:spPr>
          <a:xfrm>
            <a:off x="9617448" y="2254250"/>
            <a:ext cx="880127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E1BA8C14-FB02-4628-9344-F0092B7A6DBA}"/>
              </a:ext>
            </a:extLst>
          </p:cNvPr>
          <p:cNvSpPr txBox="1"/>
          <p:nvPr/>
        </p:nvSpPr>
        <p:spPr>
          <a:xfrm rot="16200000">
            <a:off x="9129663" y="3462019"/>
            <a:ext cx="3212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Kommande</a:t>
            </a:r>
            <a:r>
              <a:rPr lang="en-GB" dirty="0"/>
              <a:t> </a:t>
            </a:r>
            <a:r>
              <a:rPr lang="en-GB" dirty="0" err="1"/>
              <a:t>cuper</a:t>
            </a:r>
            <a:r>
              <a:rPr lang="en-GB" dirty="0"/>
              <a:t> </a:t>
            </a:r>
            <a:r>
              <a:rPr lang="en-GB" dirty="0" err="1"/>
              <a:t>betalt</a:t>
            </a:r>
            <a:r>
              <a:rPr lang="en-GB" dirty="0"/>
              <a:t> 1503 </a:t>
            </a:r>
            <a:r>
              <a:rPr lang="en-GB" dirty="0" err="1"/>
              <a:t>kr</a:t>
            </a:r>
            <a:endParaRPr lang="sv-SE" dirty="0"/>
          </a:p>
        </p:txBody>
      </p:sp>
      <p:graphicFrame>
        <p:nvGraphicFramePr>
          <p:cNvPr id="21" name="Objekt 20">
            <a:extLst>
              <a:ext uri="{FF2B5EF4-FFF2-40B4-BE49-F238E27FC236}">
                <a16:creationId xmlns:a16="http://schemas.microsoft.com/office/drawing/2014/main" id="{70B4826C-7E8F-452F-89F6-DD10F45289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364832"/>
              </p:ext>
            </p:extLst>
          </p:nvPr>
        </p:nvGraphicFramePr>
        <p:xfrm>
          <a:off x="1205474" y="1456168"/>
          <a:ext cx="3348597" cy="4467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Worksheet" r:id="rId6" imgW="3055421" imgH="4076572" progId="Excel.Sheet.12">
                  <p:embed/>
                </p:oleObj>
              </mc:Choice>
              <mc:Fallback>
                <p:oleObj name="Worksheet" r:id="rId6" imgW="3055421" imgH="4076572" progId="Excel.Sheet.12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92DA17C3-EFBD-459E-A988-58BF92EB36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05474" y="1456168"/>
                        <a:ext cx="3348597" cy="4467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9775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A04623-1B0B-4487-8923-11BE222A8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Övrigt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12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D8BD526-0C81-468B-B005-D6EA87AB4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sv-SE" sz="3200" dirty="0"/>
              <a:t>Laget.se, </a:t>
            </a:r>
          </a:p>
          <a:p>
            <a:pPr marL="689400" lvl="1" indent="-457200"/>
            <a:r>
              <a:rPr lang="sv-SE" dirty="0">
                <a:hlinkClick r:id="rId2"/>
              </a:rPr>
              <a:t>https://www.laget.se/arameiskasyrianskaifp05/</a:t>
            </a:r>
            <a:endParaRPr lang="sv-SE" dirty="0"/>
          </a:p>
          <a:p>
            <a:pPr marL="689400" lvl="1" indent="-457200"/>
            <a:r>
              <a:rPr lang="sv-SE" dirty="0"/>
              <a:t>Allt uppdaterat! Träningar, matcher mm</a:t>
            </a:r>
          </a:p>
          <a:p>
            <a:pPr marL="457200" indent="-457200"/>
            <a:r>
              <a:rPr lang="sv-SE" sz="3200" dirty="0"/>
              <a:t>Spela in matcher? </a:t>
            </a:r>
          </a:p>
          <a:p>
            <a:pPr marL="689400" lvl="1" indent="-457200"/>
            <a:r>
              <a:rPr lang="sv-SE" sz="2800" dirty="0"/>
              <a:t>Hur lösa?</a:t>
            </a:r>
          </a:p>
          <a:p>
            <a:pPr marL="457200" indent="-457200"/>
            <a:r>
              <a:rPr lang="sv-SE" sz="3200" dirty="0"/>
              <a:t>Kafeteria</a:t>
            </a:r>
          </a:p>
          <a:p>
            <a:pPr marL="457200" indent="-457200"/>
            <a:r>
              <a:rPr lang="sv-SE" sz="3200" dirty="0"/>
              <a:t>Arrangera egen cup?</a:t>
            </a:r>
          </a:p>
          <a:p>
            <a:pPr marL="457200" indent="-457200"/>
            <a:r>
              <a:rPr lang="sv-SE" sz="3200" dirty="0"/>
              <a:t>”</a:t>
            </a:r>
            <a:r>
              <a:rPr lang="sv-SE" sz="3200" dirty="0" err="1"/>
              <a:t>Teambuilding</a:t>
            </a:r>
            <a:r>
              <a:rPr lang="sv-SE" sz="3200"/>
              <a:t>”, prel. lördag </a:t>
            </a:r>
            <a:r>
              <a:rPr lang="sv-SE" sz="3200" dirty="0"/>
              <a:t>9 mars</a:t>
            </a:r>
          </a:p>
          <a:p>
            <a:pPr marL="457200" indent="-457200"/>
            <a:r>
              <a:rPr lang="en-GB" sz="3200" dirty="0"/>
              <a:t>A</a:t>
            </a:r>
            <a:r>
              <a:rPr lang="sv-SE" sz="3200" dirty="0" err="1"/>
              <a:t>nnat</a:t>
            </a:r>
            <a:r>
              <a:rPr lang="sv-SE" sz="3200" dirty="0"/>
              <a:t>?</a:t>
            </a:r>
          </a:p>
          <a:p>
            <a:endParaRPr lang="sv-SE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P05 ARAMEISK-SYRIANSKA IF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3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46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AC77F2E-67B9-46B5-ACB5-A7841AA5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Truppen</a:t>
            </a:r>
            <a:br>
              <a:rPr lang="en-GB" b="1" dirty="0"/>
            </a:br>
            <a:r>
              <a:rPr lang="en-GB" b="1" dirty="0"/>
              <a:t>16 </a:t>
            </a:r>
            <a:r>
              <a:rPr lang="en-GB" b="1" dirty="0" err="1"/>
              <a:t>killar</a:t>
            </a:r>
            <a:r>
              <a:rPr lang="en-GB" b="1" dirty="0"/>
              <a:t>, 2 </a:t>
            </a:r>
            <a:r>
              <a:rPr lang="en-GB" b="1" dirty="0" err="1"/>
              <a:t>tränare</a:t>
            </a:r>
            <a:r>
              <a:rPr lang="en-GB" b="1" dirty="0"/>
              <a:t>, 1 </a:t>
            </a:r>
            <a:r>
              <a:rPr lang="en-GB" b="1" dirty="0" err="1"/>
              <a:t>lagledare</a:t>
            </a:r>
            <a:endParaRPr lang="sv-SE" b="1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78521F6-236F-42BF-BB0E-4B6DC2E4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2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7790D23-1812-45F8-97AE-90FDDD180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8862"/>
            <a:ext cx="5181600" cy="436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 err="1"/>
              <a:t>Spelare</a:t>
            </a:r>
            <a:endParaRPr lang="sv-SE" sz="2000" b="1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Josef </a:t>
            </a:r>
            <a:r>
              <a:rPr lang="sv-SE" sz="1600" dirty="0" err="1"/>
              <a:t>Bahar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Sebastian </a:t>
            </a:r>
            <a:r>
              <a:rPr lang="sv-SE" sz="1600" dirty="0" err="1"/>
              <a:t>Barazi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Gabriel </a:t>
            </a:r>
            <a:r>
              <a:rPr lang="sv-SE" sz="1600" dirty="0" err="1"/>
              <a:t>Botrus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600" dirty="0" err="1"/>
              <a:t>Ceasar</a:t>
            </a:r>
            <a:r>
              <a:rPr lang="en-GB" sz="1600" dirty="0"/>
              <a:t> Falk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600" dirty="0"/>
              <a:t>Simon </a:t>
            </a:r>
            <a:r>
              <a:rPr lang="en-GB" sz="1600" dirty="0" err="1"/>
              <a:t>Gofar</a:t>
            </a:r>
            <a:endParaRPr lang="en-GB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600" dirty="0" err="1"/>
              <a:t>Filippos</a:t>
            </a:r>
            <a:r>
              <a:rPr lang="en-GB" sz="1600" dirty="0"/>
              <a:t> Goudas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Elias </a:t>
            </a:r>
            <a:r>
              <a:rPr lang="sv-SE" sz="1600" dirty="0" err="1"/>
              <a:t>Ilyasson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Amadeus </a:t>
            </a:r>
            <a:r>
              <a:rPr lang="sv-SE" sz="1600" dirty="0" err="1"/>
              <a:t>Jibrael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Kristian </a:t>
            </a:r>
            <a:r>
              <a:rPr lang="sv-SE" sz="1600" dirty="0" err="1"/>
              <a:t>Korkis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Hugo </a:t>
            </a:r>
            <a:r>
              <a:rPr lang="sv-SE" sz="1600" dirty="0" err="1"/>
              <a:t>Lannemar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Giovanni </a:t>
            </a:r>
            <a:r>
              <a:rPr lang="sv-SE" sz="1600" dirty="0" err="1"/>
              <a:t>Melki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Sebastian Mourad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Oscar Nygårds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1600" dirty="0" err="1"/>
              <a:t>Volkan</a:t>
            </a:r>
            <a:r>
              <a:rPr lang="en-GB" sz="1600" dirty="0"/>
              <a:t> </a:t>
            </a:r>
            <a:r>
              <a:rPr lang="en-GB" sz="1600" dirty="0" err="1"/>
              <a:t>Sensoy</a:t>
            </a:r>
            <a:r>
              <a:rPr lang="en-GB" sz="1600" dirty="0"/>
              <a:t> </a:t>
            </a:r>
            <a:r>
              <a:rPr lang="en-GB" sz="1600" i="1" dirty="0"/>
              <a:t>(</a:t>
            </a:r>
            <a:r>
              <a:rPr lang="en-GB" sz="1600" i="1" dirty="0" err="1"/>
              <a:t>ska</a:t>
            </a:r>
            <a:r>
              <a:rPr lang="en-GB" sz="1600" i="1" dirty="0"/>
              <a:t> </a:t>
            </a:r>
            <a:r>
              <a:rPr lang="en-GB" sz="1600" i="1" dirty="0" err="1"/>
              <a:t>ansöka</a:t>
            </a:r>
            <a:r>
              <a:rPr lang="en-GB" sz="1600" i="1" dirty="0"/>
              <a:t> om </a:t>
            </a:r>
            <a:r>
              <a:rPr lang="en-GB" sz="1600" i="1" dirty="0" err="1"/>
              <a:t>dispans</a:t>
            </a:r>
            <a:r>
              <a:rPr lang="en-GB" sz="1600" i="1" dirty="0"/>
              <a:t>)</a:t>
            </a:r>
            <a:endParaRPr lang="sv-SE" sz="1600" dirty="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/>
              <a:t>Leo Torres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sz="1600" dirty="0" err="1"/>
              <a:t>Hosip</a:t>
            </a:r>
            <a:r>
              <a:rPr lang="sv-SE" sz="1600" dirty="0"/>
              <a:t> </a:t>
            </a:r>
            <a:r>
              <a:rPr lang="sv-SE" sz="1600" dirty="0" err="1"/>
              <a:t>Youssef</a:t>
            </a:r>
            <a:endParaRPr lang="sv-SE" sz="1600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4C7E8B8A-0539-4E4D-B5A3-D78DE60A010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69025" y="1987550"/>
            <a:ext cx="5181600" cy="436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err="1"/>
              <a:t>Tränare</a:t>
            </a:r>
            <a:endParaRPr lang="en-GB" sz="2000" b="1" dirty="0"/>
          </a:p>
          <a:p>
            <a:r>
              <a:rPr lang="en-GB" sz="1600" dirty="0"/>
              <a:t>Gabriel </a:t>
            </a:r>
            <a:r>
              <a:rPr lang="en-GB" sz="1600" dirty="0" err="1"/>
              <a:t>Asso</a:t>
            </a:r>
            <a:endParaRPr lang="en-GB" sz="1600" dirty="0"/>
          </a:p>
          <a:p>
            <a:r>
              <a:rPr lang="en-GB" sz="1600" dirty="0"/>
              <a:t>Jonatan Lannemar</a:t>
            </a:r>
          </a:p>
          <a:p>
            <a:endParaRPr lang="en-GB" sz="1500" dirty="0"/>
          </a:p>
          <a:p>
            <a:pPr marL="0" indent="0">
              <a:buNone/>
            </a:pPr>
            <a:r>
              <a:rPr lang="en-GB" sz="2000" b="1" dirty="0" err="1"/>
              <a:t>Lagledare</a:t>
            </a:r>
            <a:r>
              <a:rPr lang="en-GB" sz="2000" b="1" dirty="0"/>
              <a:t>:</a:t>
            </a:r>
          </a:p>
          <a:p>
            <a:r>
              <a:rPr lang="en-GB" sz="1600" dirty="0" err="1"/>
              <a:t>Micke</a:t>
            </a:r>
            <a:r>
              <a:rPr lang="en-GB" sz="1600" dirty="0"/>
              <a:t> </a:t>
            </a:r>
            <a:r>
              <a:rPr lang="en-GB" sz="1600" dirty="0" err="1"/>
              <a:t>Nygårds</a:t>
            </a:r>
            <a:endParaRPr lang="en-GB" sz="1600" dirty="0"/>
          </a:p>
          <a:p>
            <a:endParaRPr lang="en-GB" sz="1500" dirty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2000" b="1" dirty="0" err="1"/>
              <a:t>Målsättning</a:t>
            </a:r>
            <a:r>
              <a:rPr lang="en-GB" sz="2000" b="1" dirty="0"/>
              <a:t>:</a:t>
            </a:r>
          </a:p>
          <a:p>
            <a:pPr marL="0" indent="0">
              <a:buNone/>
            </a:pPr>
            <a:r>
              <a:rPr lang="en-GB" sz="1600" dirty="0" err="1"/>
              <a:t>Utöka</a:t>
            </a:r>
            <a:r>
              <a:rPr lang="en-GB" sz="1600" dirty="0"/>
              <a:t> </a:t>
            </a:r>
            <a:r>
              <a:rPr lang="en-GB" sz="1600" dirty="0" err="1"/>
              <a:t>truppen</a:t>
            </a:r>
            <a:r>
              <a:rPr lang="en-GB" sz="1600" dirty="0"/>
              <a:t> till 18-20 </a:t>
            </a:r>
            <a:r>
              <a:rPr lang="en-GB" sz="1600" dirty="0" err="1"/>
              <a:t>killar</a:t>
            </a:r>
            <a:r>
              <a:rPr lang="en-GB" sz="1600" dirty="0"/>
              <a:t>. </a:t>
            </a:r>
            <a:r>
              <a:rPr lang="en-GB" sz="1600" dirty="0" err="1"/>
              <a:t>Några</a:t>
            </a:r>
            <a:r>
              <a:rPr lang="en-GB" sz="1600" dirty="0"/>
              <a:t> </a:t>
            </a:r>
            <a:r>
              <a:rPr lang="en-GB" sz="1600" dirty="0" err="1"/>
              <a:t>testar</a:t>
            </a:r>
            <a:r>
              <a:rPr lang="en-GB" sz="1600" dirty="0"/>
              <a:t>, </a:t>
            </a:r>
            <a:r>
              <a:rPr lang="en-GB" sz="1600" dirty="0" err="1"/>
              <a:t>några</a:t>
            </a:r>
            <a:r>
              <a:rPr lang="en-GB" sz="1600" dirty="0"/>
              <a:t> </a:t>
            </a:r>
            <a:r>
              <a:rPr lang="en-GB" sz="1600" dirty="0" err="1"/>
              <a:t>kan</a:t>
            </a:r>
            <a:r>
              <a:rPr lang="en-GB" sz="1600" dirty="0"/>
              <a:t> </a:t>
            </a:r>
            <a:r>
              <a:rPr lang="en-GB" sz="1600" dirty="0" err="1"/>
              <a:t>tillkomma</a:t>
            </a:r>
            <a:endParaRPr lang="sv-SE" sz="1600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838CDDD-6F3B-4DCB-A0AE-A4BADFE11C8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P05 ARAMEISK-SYRIANSKA IF</a:t>
            </a:r>
          </a:p>
        </p:txBody>
      </p:sp>
    </p:spTree>
    <p:extLst>
      <p:ext uri="{BB962C8B-B14F-4D97-AF65-F5344CB8AC3E}">
        <p14:creationId xmlns:p14="http://schemas.microsoft.com/office/powerpoint/2010/main" val="215203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413BE4-CB9B-4C8A-B6D0-18BF209AC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Träningar i vinter, tills vidare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3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A2FB4A6-79ED-4CD7-82F8-DC8A458BC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sv-SE" dirty="0"/>
              <a:t>Måndagar kl. 19-20:30, Brunna IP</a:t>
            </a:r>
          </a:p>
          <a:p>
            <a:pPr marL="457200" indent="-457200"/>
            <a:r>
              <a:rPr lang="sv-SE" dirty="0"/>
              <a:t>Tisdagar kl. 20-21:30, Brunna IP</a:t>
            </a:r>
          </a:p>
          <a:p>
            <a:pPr marL="457200" indent="-457200"/>
            <a:r>
              <a:rPr lang="sv-SE" dirty="0"/>
              <a:t>Torsdagar kl. 20-21, boxning</a:t>
            </a:r>
          </a:p>
          <a:p>
            <a:pPr marL="457200" indent="-457200"/>
            <a:r>
              <a:rPr lang="sv-SE" dirty="0"/>
              <a:t>Fredagar kl. 18-19:30, Brunna IP</a:t>
            </a:r>
          </a:p>
          <a:p>
            <a:pPr marL="457200" indent="-457200"/>
            <a:endParaRPr lang="sv-SE" dirty="0"/>
          </a:p>
          <a:p>
            <a:r>
              <a:rPr lang="sv-SE" sz="1800" dirty="0"/>
              <a:t>Vid snö/is på uteplanen undersöker vi om Maxihallen är ledig. Vissa andra träningsformer (ex ”spinning”) kommer att genomföras, info i </a:t>
            </a:r>
            <a:r>
              <a:rPr lang="sv-SE" sz="1800" dirty="0" err="1"/>
              <a:t>WhatsApp</a:t>
            </a:r>
            <a:endParaRPr lang="sv-SE" sz="1800" dirty="0"/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Träningar i vår/sommar:</a:t>
            </a:r>
          </a:p>
          <a:p>
            <a:pPr marL="457200" indent="-457200"/>
            <a:r>
              <a:rPr lang="sv-SE" dirty="0"/>
              <a:t>3 gånger utomhus konstgräs. Start tidigast 18:00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P05 ARAMEISK-SYRIANSKA IF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2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25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113" y="3850341"/>
            <a:ext cx="10579100" cy="1219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AF7024E0-E339-4C08-9040-3CF036E03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Lag i </a:t>
            </a:r>
            <a:r>
              <a:rPr lang="sv-SE" b="1" dirty="0" err="1"/>
              <a:t>Sanktan</a:t>
            </a:r>
            <a:r>
              <a:rPr lang="sv-SE" b="1" dirty="0"/>
              <a:t> 2019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4</a:t>
            </a:fld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6D0B4E2-B746-4D4C-A7F6-926DBC1DB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392" y="1887538"/>
            <a:ext cx="10514012" cy="4392612"/>
          </a:xfrm>
        </p:spPr>
        <p:txBody>
          <a:bodyPr>
            <a:normAutofit fontScale="92500" lnSpcReduction="10000"/>
          </a:bodyPr>
          <a:lstStyle/>
          <a:p>
            <a:pPr marL="457200" indent="-457200"/>
            <a:r>
              <a:rPr lang="sv-SE" dirty="0"/>
              <a:t>Alla ska få speltid på match inkl. starta</a:t>
            </a:r>
          </a:p>
          <a:p>
            <a:pPr marL="457200" indent="-457200"/>
            <a:r>
              <a:rPr lang="sv-SE" dirty="0"/>
              <a:t>2 lag i </a:t>
            </a:r>
            <a:r>
              <a:rPr lang="sv-SE" dirty="0" err="1"/>
              <a:t>Sanktan</a:t>
            </a:r>
            <a:r>
              <a:rPr lang="sv-SE" dirty="0"/>
              <a:t> (div 1+2, 9:9, </a:t>
            </a:r>
            <a:r>
              <a:rPr lang="sv-SE" dirty="0">
                <a:solidFill>
                  <a:srgbClr val="FF0000"/>
                </a:solidFill>
              </a:rPr>
              <a:t>ANMÄLT</a:t>
            </a:r>
            <a:r>
              <a:rPr lang="sv-SE" dirty="0"/>
              <a:t>) </a:t>
            </a:r>
          </a:p>
          <a:p>
            <a:pPr marL="689400" lvl="1" indent="-457200"/>
            <a:r>
              <a:rPr lang="sv-SE" dirty="0"/>
              <a:t>Alternativt </a:t>
            </a:r>
            <a:r>
              <a:rPr lang="sv-SE" dirty="0" err="1"/>
              <a:t>Sanktan</a:t>
            </a:r>
            <a:r>
              <a:rPr lang="sv-SE" dirty="0"/>
              <a:t> div 1 + egen 11:11-serie</a:t>
            </a:r>
          </a:p>
          <a:p>
            <a:pPr marL="457200" indent="-457200"/>
            <a:r>
              <a:rPr lang="sv-SE" dirty="0" err="1"/>
              <a:t>Sanktan</a:t>
            </a:r>
            <a:r>
              <a:rPr lang="sv-SE" dirty="0"/>
              <a:t> div 1 = de som tränar ”hårdast”/presterar bäst</a:t>
            </a:r>
          </a:p>
          <a:p>
            <a:endParaRPr lang="sv-SE" sz="3200" dirty="0"/>
          </a:p>
          <a:p>
            <a:pPr algn="ctr"/>
            <a:r>
              <a:rPr lang="sv-SE" sz="3200" dirty="0"/>
              <a:t>UNGDOMSFOTBOLL:</a:t>
            </a:r>
          </a:p>
          <a:p>
            <a:pPr algn="ctr"/>
            <a:r>
              <a:rPr lang="sv-SE" sz="3200" dirty="0"/>
              <a:t>Prestation och utveckling alltid viktigare än resultat!</a:t>
            </a:r>
          </a:p>
          <a:p>
            <a:pPr algn="ctr"/>
            <a:endParaRPr lang="sv-SE" sz="3200" i="1" dirty="0"/>
          </a:p>
          <a:p>
            <a:pPr marL="457200" indent="-457200"/>
            <a:r>
              <a:rPr lang="sv-SE" dirty="0"/>
              <a:t>Vi kommer att träna utifrån utvecklingsplan för laget och varje spelare. Detta blir även fokus på matcher (dvs. prestation/utv.)</a:t>
            </a:r>
          </a:p>
          <a:p>
            <a:endParaRPr lang="sv-SE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P05 ARAMEISK-SYRIANSKA IF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2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4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F89BC7-357E-4526-AB3C-79D0753E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Anmälda och bekräftade cuper 2019</a:t>
            </a:r>
            <a:endParaRPr lang="sv-SE" sz="360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5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8709162-C246-4D70-BDCE-DC9DE0375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/>
            <a:endParaRPr lang="sv-SE" sz="2400" dirty="0"/>
          </a:p>
          <a:p>
            <a:r>
              <a:rPr lang="sv-SE" sz="2400" dirty="0"/>
              <a:t>Jan/feb: 	</a:t>
            </a:r>
            <a:r>
              <a:rPr lang="sv-SE" sz="2400" i="1" dirty="0" err="1"/>
              <a:t>Northern</a:t>
            </a:r>
            <a:r>
              <a:rPr lang="sv-SE" sz="2400" i="1" dirty="0"/>
              <a:t> </a:t>
            </a:r>
            <a:r>
              <a:rPr lang="sv-SE" sz="2400" i="1" dirty="0" err="1"/>
              <a:t>Elite</a:t>
            </a:r>
            <a:r>
              <a:rPr lang="sv-SE" sz="2400" i="1" dirty="0"/>
              <a:t> Winter Cup</a:t>
            </a:r>
            <a:r>
              <a:rPr lang="sv-SE" sz="2400" dirty="0"/>
              <a:t> 	Djursholms IP </a:t>
            </a:r>
          </a:p>
          <a:p>
            <a:r>
              <a:rPr lang="sv-SE" sz="2400" dirty="0"/>
              <a:t>15-17 mars: 	</a:t>
            </a:r>
            <a:r>
              <a:rPr lang="sv-SE" sz="2400" i="1" dirty="0"/>
              <a:t>Karlslundscupen</a:t>
            </a:r>
            <a:r>
              <a:rPr lang="sv-SE" sz="2400" dirty="0"/>
              <a:t> 		Örebro (11:11)</a:t>
            </a:r>
          </a:p>
          <a:p>
            <a:r>
              <a:rPr lang="sv-SE" sz="2400" dirty="0"/>
              <a:t>18-22 april: 	</a:t>
            </a:r>
            <a:r>
              <a:rPr lang="sv-SE" sz="2400" i="1" dirty="0" err="1"/>
              <a:t>Future</a:t>
            </a:r>
            <a:r>
              <a:rPr lang="sv-SE" sz="2400" i="1" dirty="0"/>
              <a:t> cup</a:t>
            </a:r>
            <a:r>
              <a:rPr lang="sv-SE" sz="2400" dirty="0"/>
              <a:t> 			Göteborg (11:11)</a:t>
            </a:r>
          </a:p>
          <a:p>
            <a:r>
              <a:rPr lang="sv-SE" sz="2400" dirty="0"/>
              <a:t>27-30 juni: 	</a:t>
            </a:r>
            <a:r>
              <a:rPr lang="sv-SE" sz="2400" i="1" dirty="0"/>
              <a:t>Dalecarlia cup	</a:t>
            </a:r>
            <a:r>
              <a:rPr lang="sv-SE" sz="2400" dirty="0"/>
              <a:t> 		Borlänge (9:9)</a:t>
            </a:r>
          </a:p>
          <a:p>
            <a:r>
              <a:rPr lang="sv-SE" sz="2400" dirty="0"/>
              <a:t>1-4 augusti: 	</a:t>
            </a:r>
            <a:r>
              <a:rPr lang="sv-SE" sz="2400" i="1" dirty="0"/>
              <a:t>Eskilscupen</a:t>
            </a:r>
            <a:r>
              <a:rPr lang="sv-SE" sz="2400" dirty="0"/>
              <a:t> 			Helsingborg (11:11)</a:t>
            </a:r>
          </a:p>
          <a:p>
            <a:endParaRPr lang="en-GB" sz="2400" dirty="0"/>
          </a:p>
          <a:p>
            <a:endParaRPr lang="sv-SE" sz="2400" dirty="0"/>
          </a:p>
          <a:p>
            <a:r>
              <a:rPr lang="sv-SE" sz="2400" dirty="0"/>
              <a:t>Boende klart för alla cuper (hotell 4-bäddsrum/stugby).</a:t>
            </a:r>
          </a:p>
          <a:p>
            <a:r>
              <a:rPr lang="sv-SE" sz="2400" dirty="0"/>
              <a:t>Kostnaden kommer att vara minst </a:t>
            </a:r>
            <a:r>
              <a:rPr lang="sv-SE" sz="2400" b="1" dirty="0"/>
              <a:t>8 500 kr/spelare</a:t>
            </a:r>
            <a:r>
              <a:rPr lang="sv-SE" sz="2400" dirty="0"/>
              <a:t> (</a:t>
            </a:r>
            <a:r>
              <a:rPr lang="en-GB" sz="2400" dirty="0" err="1"/>
              <a:t>betalt</a:t>
            </a:r>
            <a:r>
              <a:rPr lang="en-GB" sz="2400" dirty="0"/>
              <a:t> 1503 </a:t>
            </a:r>
            <a:r>
              <a:rPr lang="en-GB" sz="2400" dirty="0" err="1"/>
              <a:t>kr</a:t>
            </a:r>
            <a:r>
              <a:rPr lang="en-GB" sz="2400" dirty="0"/>
              <a:t>/</a:t>
            </a:r>
            <a:r>
              <a:rPr lang="en-GB" sz="2400" dirty="0" err="1"/>
              <a:t>spelare</a:t>
            </a:r>
            <a:r>
              <a:rPr lang="en-GB" sz="2400" dirty="0"/>
              <a:t>)</a:t>
            </a:r>
            <a:endParaRPr lang="sv-SE" sz="2400" b="1" dirty="0"/>
          </a:p>
          <a:p>
            <a:pPr marL="457200" indent="-457200"/>
            <a:endParaRPr lang="sv-SE" sz="2400" dirty="0"/>
          </a:p>
          <a:p>
            <a:r>
              <a:rPr lang="sv-SE" sz="2400" dirty="0"/>
              <a:t>VI MÅSTE VETA: NÅGON SOM INTE KAN DELTA PÅ NÅGON AV CUPERNA?</a:t>
            </a:r>
          </a:p>
          <a:p>
            <a:pPr marL="0" indent="0">
              <a:buNone/>
            </a:pPr>
            <a:endParaRPr lang="sv-SE" sz="3200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P05 ARAMEISK-SYRIANSKA IF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2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637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F89BC7-357E-4526-AB3C-79D0753E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Anmälda och bekräftade cuper 2019</a:t>
            </a:r>
            <a:endParaRPr lang="sv-SE" sz="360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6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8709162-C246-4D70-BDCE-DC9DE0375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b="1" i="1" dirty="0"/>
              <a:t>Karlslundscupen </a:t>
            </a:r>
            <a:r>
              <a:rPr lang="sv-SE" sz="2000" b="1" dirty="0"/>
              <a:t>	Örebro (11:11)</a:t>
            </a:r>
            <a:endParaRPr lang="sv-SE" sz="2000" i="1" dirty="0"/>
          </a:p>
          <a:p>
            <a:pPr marL="457200" indent="-457200"/>
            <a:r>
              <a:rPr lang="sv-SE" sz="2000" dirty="0"/>
              <a:t>15-17 mars</a:t>
            </a:r>
          </a:p>
          <a:p>
            <a:pPr marL="457200" indent="-457200"/>
            <a:r>
              <a:rPr lang="en-GB" sz="2000" dirty="0"/>
              <a:t>A</a:t>
            </a:r>
            <a:r>
              <a:rPr lang="sv-SE" sz="2000" dirty="0" err="1"/>
              <a:t>nmälningsavgift</a:t>
            </a:r>
            <a:r>
              <a:rPr lang="sv-SE" sz="2000" dirty="0"/>
              <a:t> 2 500 kr</a:t>
            </a:r>
          </a:p>
          <a:p>
            <a:pPr marL="457200" indent="-457200"/>
            <a:r>
              <a:rPr lang="en-GB" sz="2000" dirty="0"/>
              <a:t>S</a:t>
            </a:r>
            <a:r>
              <a:rPr lang="sv-SE" sz="2000" dirty="0"/>
              <a:t>pelaravgift 550 kr/spelare = 8 500 kr</a:t>
            </a:r>
          </a:p>
          <a:p>
            <a:pPr marL="457200" indent="-457200"/>
            <a:r>
              <a:rPr lang="en-GB" sz="2000" dirty="0"/>
              <a:t>Transport: 5 </a:t>
            </a:r>
            <a:r>
              <a:rPr lang="en-GB" sz="2000" dirty="0" err="1"/>
              <a:t>bilar</a:t>
            </a:r>
            <a:endParaRPr lang="sv-SE" sz="2000" dirty="0"/>
          </a:p>
          <a:p>
            <a:pPr marL="457200" indent="-457200"/>
            <a:r>
              <a:rPr lang="en-GB" sz="2000" dirty="0">
                <a:hlinkClick r:id="rId2"/>
              </a:rPr>
              <a:t>H</a:t>
            </a:r>
            <a:r>
              <a:rPr lang="sv-SE" sz="2000" dirty="0" err="1">
                <a:hlinkClick r:id="rId2"/>
              </a:rPr>
              <a:t>otell</a:t>
            </a:r>
            <a:r>
              <a:rPr lang="sv-SE" sz="2000" dirty="0">
                <a:hlinkClick r:id="rId2"/>
              </a:rPr>
              <a:t> Hjalmar  </a:t>
            </a:r>
            <a:r>
              <a:rPr lang="sv-SE" sz="2000" dirty="0"/>
              <a:t>(24 personer)</a:t>
            </a:r>
          </a:p>
          <a:p>
            <a:pPr marL="689400" lvl="1" indent="-457200"/>
            <a:r>
              <a:rPr lang="sv-SE" sz="2000" dirty="0"/>
              <a:t>2 nätter </a:t>
            </a:r>
          </a:p>
          <a:p>
            <a:pPr marL="689400" lvl="1" indent="-457200"/>
            <a:r>
              <a:rPr lang="sv-SE" sz="2000" dirty="0"/>
              <a:t>700 kr/person =  16 800 kr</a:t>
            </a:r>
          </a:p>
          <a:p>
            <a:pPr marL="689400" lvl="1" indent="-457200"/>
            <a:endParaRPr lang="en-GB" sz="2000" dirty="0"/>
          </a:p>
          <a:p>
            <a:pPr marL="232200" lvl="1" indent="0">
              <a:buNone/>
            </a:pPr>
            <a:r>
              <a:rPr lang="en-GB" sz="2000" dirty="0"/>
              <a:t>T</a:t>
            </a:r>
            <a:r>
              <a:rPr lang="sv-SE" sz="2000" dirty="0"/>
              <a:t>otal kostnad</a:t>
            </a:r>
            <a:endParaRPr lang="en-GB" sz="2000" dirty="0"/>
          </a:p>
          <a:p>
            <a:pPr marL="232200" lvl="1" indent="0">
              <a:buNone/>
            </a:pPr>
            <a:r>
              <a:rPr lang="en-GB" sz="2000" b="1" dirty="0"/>
              <a:t>2</a:t>
            </a:r>
            <a:r>
              <a:rPr lang="sv-SE" sz="2000" b="1" dirty="0"/>
              <a:t>7 800 = 1 853 kr/spelare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4CAD778-9826-4285-80BC-87FB7F7404F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b="1" i="1" dirty="0" err="1"/>
              <a:t>Future</a:t>
            </a:r>
            <a:r>
              <a:rPr lang="sv-SE" sz="2000" b="1" i="1" dirty="0"/>
              <a:t> cup</a:t>
            </a:r>
            <a:r>
              <a:rPr lang="sv-SE" sz="2000" b="1" dirty="0"/>
              <a:t> 	Göteborg (11:11)</a:t>
            </a:r>
          </a:p>
          <a:p>
            <a:pPr marL="457200" indent="-457200"/>
            <a:r>
              <a:rPr lang="sv-SE" sz="2000" dirty="0"/>
              <a:t>18-22 april </a:t>
            </a:r>
          </a:p>
          <a:p>
            <a:pPr marL="457200" indent="-457200"/>
            <a:r>
              <a:rPr lang="en-GB" sz="2000" dirty="0"/>
              <a:t>A</a:t>
            </a:r>
            <a:r>
              <a:rPr lang="sv-SE" sz="2000" dirty="0" err="1"/>
              <a:t>nmälningsavgift</a:t>
            </a:r>
            <a:r>
              <a:rPr lang="sv-SE" sz="2000" dirty="0"/>
              <a:t> 2 500 kr</a:t>
            </a:r>
          </a:p>
          <a:p>
            <a:pPr marL="457200" indent="-457200"/>
            <a:r>
              <a:rPr lang="en-GB" sz="2000" dirty="0"/>
              <a:t>S</a:t>
            </a:r>
            <a:r>
              <a:rPr lang="sv-SE" sz="2000" dirty="0"/>
              <a:t>pelaravgift 750 kr/spelare = 11 250 kr</a:t>
            </a:r>
          </a:p>
          <a:p>
            <a:pPr marL="457200" indent="-457200"/>
            <a:r>
              <a:rPr lang="en-GB" sz="2000" dirty="0"/>
              <a:t>Transport: 5 </a:t>
            </a:r>
            <a:r>
              <a:rPr lang="en-GB" sz="2000" dirty="0" err="1"/>
              <a:t>bilar</a:t>
            </a:r>
            <a:r>
              <a:rPr lang="en-GB" sz="2000" dirty="0"/>
              <a:t>, </a:t>
            </a:r>
            <a:r>
              <a:rPr lang="en-GB" sz="2000" dirty="0" err="1"/>
              <a:t>tåg</a:t>
            </a:r>
            <a:r>
              <a:rPr lang="en-GB" sz="2000" dirty="0"/>
              <a:t> </a:t>
            </a:r>
            <a:r>
              <a:rPr lang="en-GB" sz="2000" dirty="0" err="1"/>
              <a:t>eller</a:t>
            </a:r>
            <a:r>
              <a:rPr lang="en-GB" sz="2000" dirty="0"/>
              <a:t> </a:t>
            </a:r>
            <a:r>
              <a:rPr lang="en-GB" sz="2000" dirty="0" err="1"/>
              <a:t>minibussar</a:t>
            </a:r>
            <a:r>
              <a:rPr lang="en-GB" sz="2000" dirty="0"/>
              <a:t>?</a:t>
            </a:r>
            <a:endParaRPr lang="sv-SE" sz="2000" dirty="0"/>
          </a:p>
          <a:p>
            <a:pPr marL="457200" indent="-457200"/>
            <a:r>
              <a:rPr lang="en-GB" sz="2000" dirty="0">
                <a:hlinkClick r:id="rId3"/>
              </a:rPr>
              <a:t>H</a:t>
            </a:r>
            <a:r>
              <a:rPr lang="sv-SE" sz="2000" dirty="0" err="1">
                <a:hlinkClick r:id="rId3"/>
              </a:rPr>
              <a:t>otell</a:t>
            </a:r>
            <a:r>
              <a:rPr lang="sv-SE" sz="2000" dirty="0">
                <a:hlinkClick r:id="rId3"/>
              </a:rPr>
              <a:t> Scandic Opalen </a:t>
            </a:r>
            <a:r>
              <a:rPr lang="sv-SE" sz="2000" dirty="0"/>
              <a:t>(16+8=24 </a:t>
            </a:r>
            <a:r>
              <a:rPr lang="sv-SE" sz="2000" dirty="0" err="1"/>
              <a:t>pers</a:t>
            </a:r>
            <a:r>
              <a:rPr lang="sv-SE" sz="2000" dirty="0"/>
              <a:t>)  </a:t>
            </a:r>
          </a:p>
          <a:p>
            <a:pPr marL="689400" lvl="1" indent="-457200"/>
            <a:r>
              <a:rPr lang="sv-SE" sz="2000" dirty="0"/>
              <a:t>4 nätter </a:t>
            </a:r>
          </a:p>
          <a:p>
            <a:pPr marL="689400" lvl="1" indent="-457200"/>
            <a:r>
              <a:rPr lang="sv-SE" sz="2000" dirty="0"/>
              <a:t>15468 kr + 9910 kr = 25 378 kr</a:t>
            </a:r>
          </a:p>
          <a:p>
            <a:pPr marL="232200" lvl="1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</a:t>
            </a:r>
            <a:r>
              <a:rPr lang="sv-SE" sz="2000" dirty="0"/>
              <a:t>otal kostnad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39 128 </a:t>
            </a:r>
            <a:r>
              <a:rPr lang="en-GB" sz="2000" b="1" dirty="0" err="1"/>
              <a:t>kr</a:t>
            </a:r>
            <a:r>
              <a:rPr lang="en-GB" sz="2000" b="1" dirty="0"/>
              <a:t> = 2 609 </a:t>
            </a:r>
            <a:r>
              <a:rPr lang="en-GB" sz="2000" b="1" dirty="0" err="1"/>
              <a:t>kr</a:t>
            </a:r>
            <a:r>
              <a:rPr lang="en-GB" sz="2000" b="1" dirty="0"/>
              <a:t>/</a:t>
            </a:r>
            <a:r>
              <a:rPr lang="en-GB" sz="2000" b="1" dirty="0" err="1"/>
              <a:t>spelare</a:t>
            </a:r>
            <a:endParaRPr lang="sv-SE" sz="2000" dirty="0"/>
          </a:p>
          <a:p>
            <a:endParaRPr lang="sv-SE" sz="2000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EF3FDEB2-6224-4930-A754-4A4007CB45DF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P05 ARAMEISK-SYRIANSKA IF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4"/>
          <a:stretch>
            <a:fillRect/>
          </a:stretch>
        </p:blipFill>
        <p:spPr>
          <a:xfrm>
            <a:off x="11203421" y="225425"/>
            <a:ext cx="659967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634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3BE8958D-7CE8-4466-87B8-49BB1B1F0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Anmälda och bekräftade cuper 2019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E7CC137-EA20-4FDA-A28C-1860E725C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181CE51-968E-4A51-BF4F-90D67804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10698FA-B18F-4255-BF3E-AA4D1D31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7</a:t>
            </a:fld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CC81B09-8018-4538-89BF-EA5B513D1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700213"/>
            <a:ext cx="5181600" cy="436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i="1" dirty="0"/>
              <a:t>Dalecarlia cup</a:t>
            </a:r>
            <a:r>
              <a:rPr lang="sv-SE" sz="2000" b="1" dirty="0"/>
              <a:t>		Borlänge (9:9)</a:t>
            </a:r>
            <a:endParaRPr lang="sv-SE" sz="2000" dirty="0"/>
          </a:p>
          <a:p>
            <a:r>
              <a:rPr lang="sv-SE" sz="2000" dirty="0"/>
              <a:t>27-30 juni	</a:t>
            </a:r>
          </a:p>
          <a:p>
            <a:r>
              <a:rPr lang="sv-SE" sz="2000" dirty="0" err="1"/>
              <a:t>Anmälningavgift</a:t>
            </a:r>
            <a:r>
              <a:rPr lang="sv-SE" sz="2000" dirty="0"/>
              <a:t> 4 000 kr</a:t>
            </a:r>
          </a:p>
          <a:p>
            <a:r>
              <a:rPr lang="sv-SE" sz="2000" dirty="0"/>
              <a:t>Spelaravgift 600 kr/spelare = 15*600 = 9 000 kr </a:t>
            </a:r>
          </a:p>
          <a:p>
            <a:r>
              <a:rPr lang="sv-SE" sz="2000" dirty="0"/>
              <a:t>Transport: 5 Bilar</a:t>
            </a:r>
          </a:p>
          <a:p>
            <a:r>
              <a:rPr lang="sv-SE" sz="2000" dirty="0"/>
              <a:t>4 </a:t>
            </a:r>
            <a:r>
              <a:rPr lang="sv-SE" sz="2000" dirty="0" err="1"/>
              <a:t>st</a:t>
            </a:r>
            <a:r>
              <a:rPr lang="sv-SE" sz="2000" dirty="0"/>
              <a:t> Stugor </a:t>
            </a:r>
            <a:r>
              <a:rPr lang="sv-SE" sz="2000" dirty="0" err="1">
                <a:hlinkClick r:id="rId2"/>
              </a:rPr>
              <a:t>Sifferbo</a:t>
            </a:r>
            <a:r>
              <a:rPr lang="sv-SE" sz="2000" dirty="0">
                <a:hlinkClick r:id="rId2"/>
              </a:rPr>
              <a:t> Stugby</a:t>
            </a:r>
            <a:r>
              <a:rPr lang="sv-SE" sz="2000" dirty="0"/>
              <a:t> (20 </a:t>
            </a:r>
            <a:r>
              <a:rPr lang="sv-SE" sz="2000" dirty="0" err="1"/>
              <a:t>pers</a:t>
            </a:r>
            <a:r>
              <a:rPr lang="sv-SE" sz="2000" dirty="0"/>
              <a:t>) </a:t>
            </a:r>
          </a:p>
          <a:p>
            <a:pPr marL="689400" lvl="1" indent="-457200"/>
            <a:r>
              <a:rPr lang="sv-SE" sz="2000" dirty="0"/>
              <a:t>3 nätter </a:t>
            </a:r>
          </a:p>
          <a:p>
            <a:pPr marL="689400" lvl="1" indent="-457200"/>
            <a:r>
              <a:rPr lang="sv-SE" sz="2000" dirty="0"/>
              <a:t>Totalt 11 655 kr</a:t>
            </a:r>
          </a:p>
          <a:p>
            <a:pPr marL="0" indent="0">
              <a:buNone/>
            </a:pPr>
            <a:r>
              <a:rPr lang="sv-SE" sz="2000" dirty="0"/>
              <a:t> </a:t>
            </a:r>
          </a:p>
          <a:p>
            <a:pPr marL="0" indent="0">
              <a:buNone/>
            </a:pPr>
            <a:r>
              <a:rPr lang="sv-SE" sz="2000" dirty="0"/>
              <a:t>Total kostnad</a:t>
            </a:r>
          </a:p>
          <a:p>
            <a:pPr marL="0" indent="0">
              <a:buNone/>
            </a:pPr>
            <a:r>
              <a:rPr lang="sv-SE" sz="2000" b="1" dirty="0"/>
              <a:t>24 655 kr / 15 = 1 650 kr/spelare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943A7C4F-697C-4399-A6A2-63E2F9D385E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72201" y="1700213"/>
            <a:ext cx="5181600" cy="436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i="1" dirty="0"/>
              <a:t>Eskilscupen</a:t>
            </a:r>
            <a:r>
              <a:rPr lang="sv-SE" sz="2000" b="1" dirty="0"/>
              <a:t> Helsingborg (11:11)</a:t>
            </a:r>
          </a:p>
          <a:p>
            <a:r>
              <a:rPr lang="sv-SE" sz="2000" dirty="0"/>
              <a:t>1-4 augusti</a:t>
            </a:r>
          </a:p>
          <a:p>
            <a:r>
              <a:rPr lang="sv-SE" sz="2000" dirty="0" err="1"/>
              <a:t>Anmälningavgift</a:t>
            </a:r>
            <a:r>
              <a:rPr lang="sv-SE" sz="2000" dirty="0"/>
              <a:t> 1 400 kr</a:t>
            </a:r>
          </a:p>
          <a:p>
            <a:r>
              <a:rPr lang="sv-SE" sz="2000" dirty="0"/>
              <a:t>Frukost 45 kr, Lunch 80 kr, Middag 80 kr</a:t>
            </a:r>
          </a:p>
          <a:p>
            <a:r>
              <a:rPr lang="sv-SE" sz="2000" dirty="0"/>
              <a:t>Transport: Minibussar?</a:t>
            </a:r>
          </a:p>
          <a:p>
            <a:r>
              <a:rPr lang="sv-SE" sz="2000" dirty="0" err="1">
                <a:hlinkClick r:id="rId3"/>
              </a:rPr>
              <a:t>Fleninge</a:t>
            </a:r>
            <a:r>
              <a:rPr lang="sv-SE" sz="2000" dirty="0">
                <a:hlinkClick r:id="rId3"/>
              </a:rPr>
              <a:t> Classic </a:t>
            </a:r>
            <a:r>
              <a:rPr lang="sv-SE" sz="2000" dirty="0" err="1">
                <a:hlinkClick r:id="rId3"/>
              </a:rPr>
              <a:t>Motel</a:t>
            </a:r>
            <a:r>
              <a:rPr lang="sv-SE" sz="2000" dirty="0"/>
              <a:t> (24 </a:t>
            </a:r>
            <a:r>
              <a:rPr lang="sv-SE" sz="2000" dirty="0" err="1"/>
              <a:t>pers</a:t>
            </a:r>
            <a:r>
              <a:rPr lang="sv-SE" sz="2000" dirty="0"/>
              <a:t>) </a:t>
            </a:r>
          </a:p>
          <a:p>
            <a:pPr marL="689400" lvl="1" indent="-457200"/>
            <a:r>
              <a:rPr lang="sv-SE" sz="2000" dirty="0"/>
              <a:t>4 nätter </a:t>
            </a:r>
          </a:p>
          <a:p>
            <a:pPr marL="689400" lvl="1" indent="-457200"/>
            <a:r>
              <a:rPr lang="sv-SE" sz="2000" dirty="0"/>
              <a:t>Totalt 25 200 kr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Total kostnad</a:t>
            </a:r>
          </a:p>
          <a:p>
            <a:pPr marL="0" indent="0">
              <a:buNone/>
            </a:pPr>
            <a:r>
              <a:rPr lang="sv-SE" sz="2000" b="1" dirty="0"/>
              <a:t>35 600 kr / 15 = 2 373 kr/spelare</a:t>
            </a:r>
          </a:p>
          <a:p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99903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DEE5107E-0114-4F02-9CF7-F729F8D05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Kostnad</a:t>
            </a:r>
            <a:r>
              <a:rPr lang="en-GB" dirty="0"/>
              <a:t> </a:t>
            </a:r>
            <a:r>
              <a:rPr lang="en-GB" dirty="0" err="1"/>
              <a:t>för</a:t>
            </a:r>
            <a:r>
              <a:rPr lang="en-GB" dirty="0"/>
              <a:t> 4 </a:t>
            </a:r>
            <a:r>
              <a:rPr lang="en-GB" dirty="0" err="1"/>
              <a:t>cuper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77D03A6-A76E-420E-9792-724E7394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C79F9EE-7D32-48A2-9E02-1340C2D63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6CA4E8F-05EA-46B4-B190-7DF58FAE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8</a:t>
            </a:fld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2F0B73-9818-481D-AB51-4087CC495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1808163"/>
            <a:ext cx="5837237" cy="4392612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1 853 kr/spelare (Karlslund)</a:t>
            </a:r>
          </a:p>
          <a:p>
            <a:pPr marL="0" indent="0">
              <a:buNone/>
            </a:pPr>
            <a:r>
              <a:rPr lang="en-GB" b="1" dirty="0"/>
              <a:t>2 609 </a:t>
            </a:r>
            <a:r>
              <a:rPr lang="en-GB" b="1" dirty="0" err="1"/>
              <a:t>kr</a:t>
            </a:r>
            <a:r>
              <a:rPr lang="en-GB" b="1" dirty="0"/>
              <a:t>/</a:t>
            </a:r>
            <a:r>
              <a:rPr lang="en-GB" b="1" dirty="0" err="1"/>
              <a:t>spelare</a:t>
            </a:r>
            <a:r>
              <a:rPr lang="en-GB" b="1" dirty="0"/>
              <a:t> (Future)</a:t>
            </a:r>
          </a:p>
          <a:p>
            <a:pPr marL="0" indent="0">
              <a:buNone/>
            </a:pPr>
            <a:r>
              <a:rPr lang="sv-SE" b="1" dirty="0"/>
              <a:t>1 650 kr/spelare (Dalecarlia)		</a:t>
            </a:r>
          </a:p>
          <a:p>
            <a:pPr marL="0" indent="0">
              <a:buNone/>
            </a:pPr>
            <a:r>
              <a:rPr lang="sv-SE" b="1" dirty="0"/>
              <a:t>2 373 kr/spelare (Eskil)</a:t>
            </a:r>
          </a:p>
          <a:p>
            <a:pPr marL="0" indent="0">
              <a:buNone/>
            </a:pPr>
            <a:endParaRPr lang="sv-SE" b="1" dirty="0"/>
          </a:p>
          <a:p>
            <a:endParaRPr lang="sv-SE" b="1" dirty="0"/>
          </a:p>
          <a:p>
            <a:endParaRPr lang="sv-SE" dirty="0"/>
          </a:p>
        </p:txBody>
      </p:sp>
      <p:sp>
        <p:nvSpPr>
          <p:cNvPr id="10" name="Höger klammerparentes 9">
            <a:extLst>
              <a:ext uri="{FF2B5EF4-FFF2-40B4-BE49-F238E27FC236}">
                <a16:creationId xmlns:a16="http://schemas.microsoft.com/office/drawing/2014/main" id="{39C6F915-8252-4873-8D57-C5C6C9E729A3}"/>
              </a:ext>
            </a:extLst>
          </p:cNvPr>
          <p:cNvSpPr/>
          <p:nvPr/>
        </p:nvSpPr>
        <p:spPr>
          <a:xfrm>
            <a:off x="5362575" y="1700213"/>
            <a:ext cx="600075" cy="2088776"/>
          </a:xfrm>
          <a:prstGeom prst="righ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>
              <a:highlight>
                <a:srgbClr val="000000"/>
              </a:highlight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9F62075-F5CC-42AC-BE45-9C1C00517269}"/>
              </a:ext>
            </a:extLst>
          </p:cNvPr>
          <p:cNvSpPr/>
          <p:nvPr/>
        </p:nvSpPr>
        <p:spPr>
          <a:xfrm>
            <a:off x="6714920" y="2482991"/>
            <a:ext cx="37913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/>
              <a:t>= minst 8500 kr/spelare 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42213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4B531634-F1D3-45BA-857A-EE6B57660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3765" y="1097420"/>
            <a:ext cx="2112778" cy="1113886"/>
          </a:xfrm>
        </p:spPr>
        <p:txBody>
          <a:bodyPr>
            <a:normAutofit/>
          </a:bodyPr>
          <a:lstStyle/>
          <a:p>
            <a:r>
              <a:rPr lang="en-GB" sz="2000" dirty="0" err="1"/>
              <a:t>Karlslundscupen</a:t>
            </a:r>
            <a:endParaRPr lang="en-GB" sz="2000" dirty="0"/>
          </a:p>
          <a:p>
            <a:r>
              <a:rPr lang="en-GB" sz="2000" dirty="0" err="1"/>
              <a:t>Örebro</a:t>
            </a:r>
            <a:r>
              <a:rPr lang="en-GB" sz="2000" dirty="0"/>
              <a:t> </a:t>
            </a:r>
          </a:p>
          <a:p>
            <a:r>
              <a:rPr lang="en-GB" sz="2000" dirty="0"/>
              <a:t>15-17 mars</a:t>
            </a:r>
            <a:endParaRPr lang="sv-SE" sz="2000" dirty="0"/>
          </a:p>
        </p:txBody>
      </p:sp>
      <p:graphicFrame>
        <p:nvGraphicFramePr>
          <p:cNvPr id="9" name="Platshållare för innehåll 8">
            <a:extLst>
              <a:ext uri="{FF2B5EF4-FFF2-40B4-BE49-F238E27FC236}">
                <a16:creationId xmlns:a16="http://schemas.microsoft.com/office/drawing/2014/main" id="{402D3C00-9770-470F-BE46-D4D3F504F5E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31630374"/>
              </p:ext>
            </p:extLst>
          </p:nvPr>
        </p:nvGraphicFramePr>
        <p:xfrm>
          <a:off x="1003765" y="2265280"/>
          <a:ext cx="2005201" cy="40350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65">
                  <a:extLst>
                    <a:ext uri="{9D8B030D-6E8A-4147-A177-3AD203B41FA5}">
                      <a16:colId xmlns:a16="http://schemas.microsoft.com/office/drawing/2014/main" val="1165525728"/>
                    </a:ext>
                  </a:extLst>
                </a:gridCol>
                <a:gridCol w="596265">
                  <a:extLst>
                    <a:ext uri="{9D8B030D-6E8A-4147-A177-3AD203B41FA5}">
                      <a16:colId xmlns:a16="http://schemas.microsoft.com/office/drawing/2014/main" val="819387486"/>
                    </a:ext>
                  </a:extLst>
                </a:gridCol>
                <a:gridCol w="812671">
                  <a:extLst>
                    <a:ext uri="{9D8B030D-6E8A-4147-A177-3AD203B41FA5}">
                      <a16:colId xmlns:a16="http://schemas.microsoft.com/office/drawing/2014/main" val="2604004533"/>
                    </a:ext>
                  </a:extLst>
                </a:gridCol>
              </a:tblGrid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Elias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Illyasson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61350759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Botrus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34114353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Giovanni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Melki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55185010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Hosip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Youssef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45756085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Hugo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Lannemar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30622471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Josef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Bahar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07287419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Kristian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Korkis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26434477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Leo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Torres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40682650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Oscar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Nygårds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538933714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Sebastian 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Mourad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46386356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Sebastian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Barazi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448703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Amadeus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Jibrael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8300627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Simon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Gofar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25972171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Filipos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Goudas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8174903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 Ceasar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Falk 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92048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Asso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2698167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Jonathan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Lannemar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993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  <a:latin typeface="+mn-lt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Barazi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5257142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Fadi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Kristian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55642675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Charbel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Jibrael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8453387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Benjamin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u="none" strike="noStrike" dirty="0" err="1">
                          <a:effectLst/>
                        </a:rPr>
                        <a:t>Illyasson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366474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Mikael</a:t>
                      </a:r>
                      <a:endParaRPr lang="sv-SE" sz="1000" dirty="0">
                        <a:latin typeface="+mn-lt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Nygårds</a:t>
                      </a:r>
                      <a:endParaRPr lang="sv-SE" sz="1000" dirty="0"/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82332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0894396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262142996"/>
                  </a:ext>
                </a:extLst>
              </a:tr>
            </a:tbl>
          </a:graphicData>
        </a:graphic>
      </p:graphicFrame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55E1F15-E1BD-4C20-AA30-7FB504FF8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9</a:t>
            </a:fld>
            <a:endParaRPr lang="sv-SE" dirty="0"/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F520D8EF-8DD3-468B-B907-786B4D404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75" y="249237"/>
            <a:ext cx="10512425" cy="811791"/>
          </a:xfrm>
        </p:spPr>
        <p:txBody>
          <a:bodyPr/>
          <a:lstStyle/>
          <a:p>
            <a:r>
              <a:rPr lang="en-GB" b="1" dirty="0" err="1"/>
              <a:t>Deltagare</a:t>
            </a:r>
            <a:endParaRPr lang="sv-SE" b="1" dirty="0"/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7EE859E8-5E43-413F-8810-A883235FDFCF}"/>
              </a:ext>
            </a:extLst>
          </p:cNvPr>
          <p:cNvSpPr txBox="1">
            <a:spLocks/>
          </p:cNvSpPr>
          <p:nvPr/>
        </p:nvSpPr>
        <p:spPr>
          <a:xfrm>
            <a:off x="3775589" y="1097419"/>
            <a:ext cx="2112777" cy="11294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Future cup</a:t>
            </a:r>
          </a:p>
          <a:p>
            <a:r>
              <a:rPr lang="en-GB" sz="2000" dirty="0" err="1"/>
              <a:t>Göteborg</a:t>
            </a:r>
            <a:r>
              <a:rPr lang="en-GB" sz="2000" dirty="0"/>
              <a:t> </a:t>
            </a:r>
          </a:p>
          <a:p>
            <a:r>
              <a:rPr lang="sv-SE" sz="2000" dirty="0"/>
              <a:t>18-22 april </a:t>
            </a:r>
          </a:p>
        </p:txBody>
      </p:sp>
      <p:graphicFrame>
        <p:nvGraphicFramePr>
          <p:cNvPr id="15" name="Platshållare för innehåll 8">
            <a:extLst>
              <a:ext uri="{FF2B5EF4-FFF2-40B4-BE49-F238E27FC236}">
                <a16:creationId xmlns:a16="http://schemas.microsoft.com/office/drawing/2014/main" id="{33F3119C-AFF9-4CB8-9F78-BE8448EFC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3566828"/>
              </p:ext>
            </p:extLst>
          </p:nvPr>
        </p:nvGraphicFramePr>
        <p:xfrm>
          <a:off x="3775589" y="2265280"/>
          <a:ext cx="2005201" cy="4044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65">
                  <a:extLst>
                    <a:ext uri="{9D8B030D-6E8A-4147-A177-3AD203B41FA5}">
                      <a16:colId xmlns:a16="http://schemas.microsoft.com/office/drawing/2014/main" val="1165525728"/>
                    </a:ext>
                  </a:extLst>
                </a:gridCol>
                <a:gridCol w="596265">
                  <a:extLst>
                    <a:ext uri="{9D8B030D-6E8A-4147-A177-3AD203B41FA5}">
                      <a16:colId xmlns:a16="http://schemas.microsoft.com/office/drawing/2014/main" val="819387486"/>
                    </a:ext>
                  </a:extLst>
                </a:gridCol>
                <a:gridCol w="812671">
                  <a:extLst>
                    <a:ext uri="{9D8B030D-6E8A-4147-A177-3AD203B41FA5}">
                      <a16:colId xmlns:a16="http://schemas.microsoft.com/office/drawing/2014/main" val="2604004533"/>
                    </a:ext>
                  </a:extLst>
                </a:gridCol>
              </a:tblGrid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Elias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Illyasson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61350759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Botrus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34114353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Giovanni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Melki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55185010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Hosip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Youssef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45756085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Hugo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Lannemar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30622471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Josef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Bahar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07287419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Kristian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Korkis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26434477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Leo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Torres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40682650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Oscar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Nygårds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538933714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Sebastian 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Mourad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46386356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Sebastian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Barazi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448703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Amadeus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Jibrael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8300627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Simon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Gofar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25972171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Filipos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Goudas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8174903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Ceasar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Falk 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92048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Asso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98167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  <a:latin typeface="+mn-lt"/>
                        </a:rPr>
                        <a:t>Jonathan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Lannemar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899389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Mikael</a:t>
                      </a:r>
                      <a:endParaRPr lang="sv-SE" sz="1000" dirty="0">
                        <a:latin typeface="+mn-lt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Nygårds</a:t>
                      </a:r>
                      <a:endParaRPr lang="sv-SE" sz="1000" dirty="0"/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5257142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  <a:latin typeface="+mn-lt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Barazi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55642675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Hani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Mourad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8453387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Benjamin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u="none" strike="noStrike" dirty="0" err="1">
                          <a:effectLst/>
                        </a:rPr>
                        <a:t>Illyasson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366474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Fadi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Kristian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82332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Charbel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Jibrael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0894396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Georgos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Goudas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262142996"/>
                  </a:ext>
                </a:extLst>
              </a:tr>
            </a:tbl>
          </a:graphicData>
        </a:graphic>
      </p:graphicFrame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104E4878-A517-41E2-BF39-529AA953FA54}"/>
              </a:ext>
            </a:extLst>
          </p:cNvPr>
          <p:cNvSpPr txBox="1">
            <a:spLocks/>
          </p:cNvSpPr>
          <p:nvPr/>
        </p:nvSpPr>
        <p:spPr>
          <a:xfrm>
            <a:off x="6605399" y="1037552"/>
            <a:ext cx="2112778" cy="112942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err="1"/>
              <a:t>Dalecarlia</a:t>
            </a:r>
            <a:endParaRPr lang="en-GB" sz="2000" dirty="0"/>
          </a:p>
          <a:p>
            <a:r>
              <a:rPr lang="en-GB" sz="2000" dirty="0" err="1"/>
              <a:t>Borlänge</a:t>
            </a:r>
            <a:r>
              <a:rPr lang="en-GB" sz="2000" dirty="0"/>
              <a:t> </a:t>
            </a:r>
          </a:p>
          <a:p>
            <a:r>
              <a:rPr lang="sv-SE" sz="2000" dirty="0"/>
              <a:t>27-30 juni</a:t>
            </a:r>
          </a:p>
        </p:txBody>
      </p:sp>
      <p:graphicFrame>
        <p:nvGraphicFramePr>
          <p:cNvPr id="17" name="Platshållare för innehåll 8">
            <a:extLst>
              <a:ext uri="{FF2B5EF4-FFF2-40B4-BE49-F238E27FC236}">
                <a16:creationId xmlns:a16="http://schemas.microsoft.com/office/drawing/2014/main" id="{2C61073E-8D3D-4BE2-BD01-E2B0ABD836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95137"/>
              </p:ext>
            </p:extLst>
          </p:nvPr>
        </p:nvGraphicFramePr>
        <p:xfrm>
          <a:off x="6605399" y="2220952"/>
          <a:ext cx="2005201" cy="3351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65">
                  <a:extLst>
                    <a:ext uri="{9D8B030D-6E8A-4147-A177-3AD203B41FA5}">
                      <a16:colId xmlns:a16="http://schemas.microsoft.com/office/drawing/2014/main" val="1165525728"/>
                    </a:ext>
                  </a:extLst>
                </a:gridCol>
                <a:gridCol w="596265">
                  <a:extLst>
                    <a:ext uri="{9D8B030D-6E8A-4147-A177-3AD203B41FA5}">
                      <a16:colId xmlns:a16="http://schemas.microsoft.com/office/drawing/2014/main" val="819387486"/>
                    </a:ext>
                  </a:extLst>
                </a:gridCol>
                <a:gridCol w="812671">
                  <a:extLst>
                    <a:ext uri="{9D8B030D-6E8A-4147-A177-3AD203B41FA5}">
                      <a16:colId xmlns:a16="http://schemas.microsoft.com/office/drawing/2014/main" val="2604004533"/>
                    </a:ext>
                  </a:extLst>
                </a:gridCol>
              </a:tblGrid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Botrus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61350759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Giovanni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Melki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34114353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Hosip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Youssef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55185010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Hugo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Lannemar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45756085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Josef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Bahar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30622471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Kristian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Korkis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07287419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Leo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Torres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26434477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Oscar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Nygårds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40682650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Sebastian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Mourad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538933714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Sebastian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Barazi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46386356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Amadeus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Jibrael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448703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Simon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Gofar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8300627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Filipos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Goudas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25972171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Ceasar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Falk 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74903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Asso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2698167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Jonathan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Lannemar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993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  <a:latin typeface="+mn-lt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Barazi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52571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Mikael</a:t>
                      </a:r>
                      <a:endParaRPr lang="sv-SE" sz="1000" dirty="0">
                        <a:latin typeface="+mn-lt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Nygårds</a:t>
                      </a:r>
                      <a:endParaRPr lang="sv-SE" sz="1000" dirty="0"/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39077022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Fadi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Kristian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55642675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Charbel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Jibrael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845338708"/>
                  </a:ext>
                </a:extLst>
              </a:tr>
            </a:tbl>
          </a:graphicData>
        </a:graphic>
      </p:graphicFrame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20D39B59-39E3-42C3-A2D9-A509A73CAC34}"/>
              </a:ext>
            </a:extLst>
          </p:cNvPr>
          <p:cNvSpPr txBox="1">
            <a:spLocks/>
          </p:cNvSpPr>
          <p:nvPr/>
        </p:nvSpPr>
        <p:spPr>
          <a:xfrm>
            <a:off x="9377222" y="1037552"/>
            <a:ext cx="2112778" cy="112942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err="1"/>
              <a:t>Eskilscupen</a:t>
            </a:r>
            <a:r>
              <a:rPr lang="en-GB" sz="2000" dirty="0"/>
              <a:t> </a:t>
            </a:r>
          </a:p>
          <a:p>
            <a:r>
              <a:rPr lang="en-GB" sz="2000" dirty="0"/>
              <a:t>Helsingborg</a:t>
            </a:r>
          </a:p>
          <a:p>
            <a:r>
              <a:rPr lang="sv-SE" sz="2000" dirty="0"/>
              <a:t>1-4 augusti</a:t>
            </a:r>
          </a:p>
        </p:txBody>
      </p:sp>
      <p:graphicFrame>
        <p:nvGraphicFramePr>
          <p:cNvPr id="19" name="Platshållare för innehåll 8">
            <a:extLst>
              <a:ext uri="{FF2B5EF4-FFF2-40B4-BE49-F238E27FC236}">
                <a16:creationId xmlns:a16="http://schemas.microsoft.com/office/drawing/2014/main" id="{F6D05D3D-AE38-4583-8627-206B9B53AA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784465"/>
              </p:ext>
            </p:extLst>
          </p:nvPr>
        </p:nvGraphicFramePr>
        <p:xfrm>
          <a:off x="9377222" y="2220952"/>
          <a:ext cx="2005201" cy="40350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65">
                  <a:extLst>
                    <a:ext uri="{9D8B030D-6E8A-4147-A177-3AD203B41FA5}">
                      <a16:colId xmlns:a16="http://schemas.microsoft.com/office/drawing/2014/main" val="1165525728"/>
                    </a:ext>
                  </a:extLst>
                </a:gridCol>
                <a:gridCol w="596265">
                  <a:extLst>
                    <a:ext uri="{9D8B030D-6E8A-4147-A177-3AD203B41FA5}">
                      <a16:colId xmlns:a16="http://schemas.microsoft.com/office/drawing/2014/main" val="819387486"/>
                    </a:ext>
                  </a:extLst>
                </a:gridCol>
                <a:gridCol w="812671">
                  <a:extLst>
                    <a:ext uri="{9D8B030D-6E8A-4147-A177-3AD203B41FA5}">
                      <a16:colId xmlns:a16="http://schemas.microsoft.com/office/drawing/2014/main" val="2604004533"/>
                    </a:ext>
                  </a:extLst>
                </a:gridCol>
              </a:tblGrid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Elias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Illyasson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61350759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Botrus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34114353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Giovanni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Melki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551850103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Hosip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Youssef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45756085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Hugo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Lannemar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306224712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Josef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Bahar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07287419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Kristian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Korkis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26434477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Leo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Torres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40682650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Oscar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Nygårds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538933714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Sebastian 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Mourad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46386356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Sebastian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Barazi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448703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Amadeus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Jibrael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830062749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Simon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Gofar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25972171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Filipos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Goudas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48174903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Ceasar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Falk 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92048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Gabriel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Asso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2698167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Jonathan 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Lannemar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993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  <a:latin typeface="+mn-lt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Barazi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52571427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Fadi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Kristian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556426755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Charbel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 err="1">
                          <a:effectLst/>
                        </a:rPr>
                        <a:t>Jibrael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18453387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Benjamin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u="none" strike="noStrike" dirty="0" err="1">
                          <a:effectLst/>
                        </a:rPr>
                        <a:t>Illyasson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366474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Mikael</a:t>
                      </a:r>
                      <a:endParaRPr lang="sv-SE" sz="1000" dirty="0">
                        <a:latin typeface="+mn-lt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Nygårds</a:t>
                      </a:r>
                      <a:endParaRPr lang="sv-SE" sz="1000" dirty="0"/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69823321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Botrus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2089439608"/>
                  </a:ext>
                </a:extLst>
              </a:tr>
              <a:tr h="16852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262142996"/>
                  </a:ext>
                </a:extLst>
              </a:tr>
            </a:tbl>
          </a:graphicData>
        </a:graphic>
      </p:graphicFrame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D215F165-D850-46A0-A309-636E937E0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88551"/>
              </p:ext>
            </p:extLst>
          </p:nvPr>
        </p:nvGraphicFramePr>
        <p:xfrm>
          <a:off x="3964728" y="6454647"/>
          <a:ext cx="1408936" cy="1588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65">
                  <a:extLst>
                    <a:ext uri="{9D8B030D-6E8A-4147-A177-3AD203B41FA5}">
                      <a16:colId xmlns:a16="http://schemas.microsoft.com/office/drawing/2014/main" val="1058867566"/>
                    </a:ext>
                  </a:extLst>
                </a:gridCol>
                <a:gridCol w="812671">
                  <a:extLst>
                    <a:ext uri="{9D8B030D-6E8A-4147-A177-3AD203B41FA5}">
                      <a16:colId xmlns:a16="http://schemas.microsoft.com/office/drawing/2014/main" val="1606484349"/>
                    </a:ext>
                  </a:extLst>
                </a:gridCol>
              </a:tblGrid>
              <a:tr h="84698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Sami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Botrus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38" marR="21938" marT="6482" marB="0" anchor="b"/>
                </a:tc>
                <a:extLst>
                  <a:ext uri="{0D108BD9-81ED-4DB2-BD59-A6C34878D82A}">
                    <a16:rowId xmlns:a16="http://schemas.microsoft.com/office/drawing/2014/main" val="3035265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29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Grå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crosoft Standard.potx" id="{C5ED1C76-541D-4547-B6AE-994FCC6D9BB2}" vid="{5D9103E1-6A5A-44B1-B2FC-349B040793CF}"/>
    </a:ext>
  </a:extLst>
</a:theme>
</file>

<file path=ppt/theme/theme2.xml><?xml version="1.0" encoding="utf-8"?>
<a:theme xmlns:a="http://schemas.openxmlformats.org/drawingml/2006/main" name="Office-tema">
  <a:themeElements>
    <a:clrScheme name="Grå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Grå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Microsoft Standard</Template>
  <TotalTime>879</TotalTime>
  <Words>809</Words>
  <Application>Microsoft Office PowerPoint</Application>
  <PresentationFormat>Bredbild</PresentationFormat>
  <Paragraphs>457</Paragraphs>
  <Slides>12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Worksheet</vt:lpstr>
      <vt:lpstr>PowerPoint-presentation</vt:lpstr>
      <vt:lpstr>Truppen 16 killar, 2 tränare, 1 lagledare</vt:lpstr>
      <vt:lpstr>Träningar i vinter, tills vidare</vt:lpstr>
      <vt:lpstr>Lag i Sanktan 2019</vt:lpstr>
      <vt:lpstr>Anmälda och bekräftade cuper 2019</vt:lpstr>
      <vt:lpstr>Anmälda och bekräftade cuper 2019</vt:lpstr>
      <vt:lpstr>Anmälda och bekräftade cuper 2019</vt:lpstr>
      <vt:lpstr>Kostnad för 4 cuper</vt:lpstr>
      <vt:lpstr>Deltagare</vt:lpstr>
      <vt:lpstr>Ekonomi/sponsring</vt:lpstr>
      <vt:lpstr>Spelarkonton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Lannemar Jonatan</dc:creator>
  <cp:lastModifiedBy>Mikael Nygårds</cp:lastModifiedBy>
  <cp:revision>53</cp:revision>
  <dcterms:created xsi:type="dcterms:W3CDTF">2018-10-28T06:42:19Z</dcterms:created>
  <dcterms:modified xsi:type="dcterms:W3CDTF">2019-01-24T20:59:56Z</dcterms:modified>
</cp:coreProperties>
</file>