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Anton"/>
      <p:regular r:id="rId20"/>
    </p:embeddedFont>
    <p:embeddedFont>
      <p:font typeface="Roboto Medium"/>
      <p:regular r:id="rId21"/>
      <p:bold r:id="rId22"/>
      <p:italic r:id="rId23"/>
      <p:boldItalic r:id="rId24"/>
    </p:embeddedFon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lexander Geli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nton-regular.fntdata"/><Relationship Id="rId22" Type="http://schemas.openxmlformats.org/officeDocument/2006/relationships/font" Target="fonts/RobotoMedium-bold.fntdata"/><Relationship Id="rId21" Type="http://schemas.openxmlformats.org/officeDocument/2006/relationships/font" Target="fonts/RobotoMedium-regular.fntdata"/><Relationship Id="rId24" Type="http://schemas.openxmlformats.org/officeDocument/2006/relationships/font" Target="fonts/RobotoMedium-boldItalic.fntdata"/><Relationship Id="rId23" Type="http://schemas.openxmlformats.org/officeDocument/2006/relationships/font" Target="fonts/Roboto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3-09T08:35:44.424">
    <p:pos x="6000" y="0"/>
    <p:text>@charliesjodin@hotmail.com dalebotmanrsa@gmail.com, emelie-ericsson@hotmail.com, gillberg.d@gmail.com, holmida0@gmail.com,  jgranath@gmail.com, mattiasstrandin@hotmail.com, mrmacc@hotmail.com,rickard.isaksson84@outlook.com, robban1975@gmail.com, rosengren_junior@hotmail.com, @tim.conze@gmail.com tobias_berlin19@hotmail.com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40fe71d57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40fe71d57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40fe71d57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a40fe71d57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a40fe71d57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a40fe71d5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a47302f23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a47302f23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9d06d724d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9d06d724d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9d06d724d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9d06d724d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5f966ef7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5f966ef7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c5f966ef7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c5f966ef7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c8a6a3d0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c8a6a3d0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a40fe71d5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a40fe71d5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40fe71d57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a40fe71d57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5f966ef7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c5f966ef7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4" y="0"/>
            <a:ext cx="9144001" cy="5143500"/>
          </a:xfrm>
          <a:prstGeom prst="rect">
            <a:avLst/>
          </a:prstGeom>
          <a:noFill/>
          <a:ln>
            <a:noFill/>
          </a:ln>
        </p:spPr>
      </p:pic>
      <p:sp>
        <p:nvSpPr>
          <p:cNvPr id="55" name="Google Shape;55;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Anton"/>
                <a:ea typeface="Anton"/>
                <a:cs typeface="Anton"/>
                <a:sym typeface="Anton"/>
              </a:rPr>
              <a:t>AIS TEAM 13</a:t>
            </a:r>
            <a:endParaRPr>
              <a:solidFill>
                <a:srgbClr val="FFFFFF"/>
              </a:solidFill>
              <a:latin typeface="Anton"/>
              <a:ea typeface="Anton"/>
              <a:cs typeface="Anton"/>
              <a:sym typeface="Anton"/>
            </a:endParaRPr>
          </a:p>
        </p:txBody>
      </p:sp>
      <p:sp>
        <p:nvSpPr>
          <p:cNvPr id="56" name="Google Shape;56;p13"/>
          <p:cNvSpPr txBox="1"/>
          <p:nvPr>
            <p:ph idx="1" type="subTitle"/>
          </p:nvPr>
        </p:nvSpPr>
        <p:spPr>
          <a:xfrm>
            <a:off x="311700" y="27108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Anton"/>
                <a:ea typeface="Anton"/>
                <a:cs typeface="Anton"/>
                <a:sym typeface="Anton"/>
              </a:rPr>
              <a:t>Föräldramöte 2021-03-16</a:t>
            </a:r>
            <a:endParaRPr>
              <a:solidFill>
                <a:srgbClr val="FFFFFF"/>
              </a:solidFill>
              <a:latin typeface="Anton"/>
              <a:ea typeface="Anton"/>
              <a:cs typeface="Anton"/>
              <a:sym typeface="Anton"/>
            </a:endParaRPr>
          </a:p>
        </p:txBody>
      </p:sp>
      <p:pic>
        <p:nvPicPr>
          <p:cNvPr id="57" name="Google Shape;57;p13"/>
          <p:cNvPicPr preferRelativeResize="0"/>
          <p:nvPr/>
        </p:nvPicPr>
        <p:blipFill>
          <a:blip r:embed="rId5">
            <a:alphaModFix/>
          </a:blip>
          <a:stretch>
            <a:fillRect/>
          </a:stretch>
        </p:blipFill>
        <p:spPr>
          <a:xfrm>
            <a:off x="0" y="0"/>
            <a:ext cx="1964550" cy="374775"/>
          </a:xfrm>
          <a:prstGeom prst="rect">
            <a:avLst/>
          </a:prstGeom>
          <a:noFill/>
          <a:ln>
            <a:noFill/>
          </a:ln>
        </p:spPr>
      </p:pic>
      <p:sp>
        <p:nvSpPr>
          <p:cNvPr id="58" name="Google Shape;58;p13"/>
          <p:cNvSpPr/>
          <p:nvPr/>
        </p:nvSpPr>
        <p:spPr>
          <a:xfrm>
            <a:off x="0" y="4492000"/>
            <a:ext cx="9147300" cy="6516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CC0000"/>
                </a:solidFill>
                <a:latin typeface="Impact"/>
                <a:ea typeface="Impact"/>
                <a:cs typeface="Impact"/>
                <a:sym typeface="Impact"/>
              </a:rPr>
              <a:t>Vår tränare/lagledare berättar framåt...</a:t>
            </a:r>
            <a:endParaRPr>
              <a:solidFill>
                <a:srgbClr val="CC0000"/>
              </a:solidFill>
              <a:latin typeface="Impact"/>
              <a:ea typeface="Impact"/>
              <a:cs typeface="Impact"/>
              <a:sym typeface="Impact"/>
            </a:endParaRPr>
          </a:p>
        </p:txBody>
      </p:sp>
      <p:pic>
        <p:nvPicPr>
          <p:cNvPr id="129" name="Google Shape;129;p22"/>
          <p:cNvPicPr preferRelativeResize="0"/>
          <p:nvPr/>
        </p:nvPicPr>
        <p:blipFill>
          <a:blip r:embed="rId3">
            <a:alphaModFix/>
          </a:blip>
          <a:stretch>
            <a:fillRect/>
          </a:stretch>
        </p:blipFill>
        <p:spPr>
          <a:xfrm>
            <a:off x="0" y="0"/>
            <a:ext cx="1964550" cy="374775"/>
          </a:xfrm>
          <a:prstGeom prst="rect">
            <a:avLst/>
          </a:prstGeom>
          <a:noFill/>
          <a:ln>
            <a:noFill/>
          </a:ln>
        </p:spPr>
      </p:pic>
      <p:sp>
        <p:nvSpPr>
          <p:cNvPr id="130" name="Google Shape;130;p22"/>
          <p:cNvSpPr/>
          <p:nvPr/>
        </p:nvSpPr>
        <p:spPr>
          <a:xfrm>
            <a:off x="0" y="4492000"/>
            <a:ext cx="9147300" cy="6516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txBox="1"/>
          <p:nvPr>
            <p:ph idx="1" type="body"/>
          </p:nvPr>
        </p:nvSpPr>
        <p:spPr>
          <a:xfrm>
            <a:off x="311700" y="987938"/>
            <a:ext cx="8520600" cy="3416400"/>
          </a:xfrm>
          <a:prstGeom prst="rect">
            <a:avLst/>
          </a:prstGeom>
        </p:spPr>
        <p:txBody>
          <a:bodyPr anchorCtr="0" anchor="t" bIns="91425" lIns="91425" spcFirstLastPara="1" rIns="91425" wrap="square" tIns="91425">
            <a:noAutofit/>
          </a:bodyPr>
          <a:lstStyle/>
          <a:p>
            <a:pPr indent="-339725" lvl="0" marL="457200" rtl="0" algn="l">
              <a:lnSpc>
                <a:spcPct val="100000"/>
              </a:lnSpc>
              <a:spcBef>
                <a:spcPts val="10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Träningsupplägg</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Planera för nästa säsong</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Träningsupplägg innan träningen</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Fokus på skridskoåkning</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Utbildning via Svenska Ishockeyförbundet</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Att vara en god lagkamrat</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Matcher nästa år?</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Nivå indelning kan komma HT 2021</a:t>
            </a:r>
            <a:endParaRPr sz="1750">
              <a:solidFill>
                <a:srgbClr val="000000"/>
              </a:solidFill>
              <a:latin typeface="Roboto Medium"/>
              <a:ea typeface="Roboto Medium"/>
              <a:cs typeface="Roboto Medium"/>
              <a:sym typeface="Roboto Medium"/>
            </a:endParaRPr>
          </a:p>
          <a:p>
            <a:pPr indent="0" lvl="0" marL="457200" rtl="0" algn="l">
              <a:lnSpc>
                <a:spcPct val="100000"/>
              </a:lnSpc>
              <a:spcBef>
                <a:spcPts val="0"/>
              </a:spcBef>
              <a:spcAft>
                <a:spcPts val="0"/>
              </a:spcAft>
              <a:buNone/>
            </a:pPr>
            <a:r>
              <a:rPr b="1" lang="en-GB" sz="1300">
                <a:solidFill>
                  <a:schemeClr val="dk1"/>
                </a:solidFill>
              </a:rPr>
              <a:t>Nivåanpassning behöver vara dynamisk, i form utav att tränarna provar och testar varierat i träning och match. I en utveckling behöver spelare lära sig att träna tillsammans oavsett utvecklingsnivå, vilket är ett viktigt inslag mot framtiden och ibland givetvis nivåindelat. Syftet är att erbjuda ha en verksamhet som har en målsättning att dels </a:t>
            </a:r>
            <a:r>
              <a:rPr b="1" i="1" lang="en-GB" sz="1300">
                <a:solidFill>
                  <a:schemeClr val="dk1"/>
                </a:solidFill>
              </a:rPr>
              <a:t>behålla </a:t>
            </a:r>
            <a:r>
              <a:rPr b="1" lang="en-GB" sz="1300">
                <a:solidFill>
                  <a:schemeClr val="dk1"/>
                </a:solidFill>
              </a:rPr>
              <a:t>spelare men även </a:t>
            </a:r>
            <a:r>
              <a:rPr b="1" i="1" lang="en-GB" sz="1300">
                <a:solidFill>
                  <a:schemeClr val="dk1"/>
                </a:solidFill>
              </a:rPr>
              <a:t>utveckla </a:t>
            </a:r>
            <a:r>
              <a:rPr b="1" lang="en-GB" sz="1300">
                <a:solidFill>
                  <a:schemeClr val="dk1"/>
                </a:solidFill>
              </a:rPr>
              <a:t>spelare. </a:t>
            </a:r>
            <a:r>
              <a:rPr lang="en-GB" sz="1750">
                <a:solidFill>
                  <a:srgbClr val="000000"/>
                </a:solidFill>
                <a:latin typeface="Roboto Medium"/>
                <a:ea typeface="Roboto Medium"/>
                <a:cs typeface="Roboto Medium"/>
                <a:sym typeface="Roboto Medium"/>
              </a:rPr>
              <a:t> </a:t>
            </a:r>
            <a:endParaRPr sz="1750">
              <a:solidFill>
                <a:srgbClr val="000000"/>
              </a:solidFill>
              <a:latin typeface="Roboto Medium"/>
              <a:ea typeface="Roboto Medium"/>
              <a:cs typeface="Roboto Medium"/>
              <a:sym typeface="Roboto Medium"/>
            </a:endParaRPr>
          </a:p>
          <a:p>
            <a:pPr indent="0" lvl="0" marL="457200" rtl="0" algn="l">
              <a:lnSpc>
                <a:spcPct val="100000"/>
              </a:lnSpc>
              <a:spcBef>
                <a:spcPts val="100"/>
              </a:spcBef>
              <a:spcAft>
                <a:spcPts val="0"/>
              </a:spcAft>
              <a:buNone/>
            </a:pPr>
            <a:r>
              <a:t/>
            </a:r>
            <a:endParaRPr sz="1750">
              <a:solidFill>
                <a:srgbClr val="000000"/>
              </a:solidFill>
              <a:latin typeface="Roboto Medium"/>
              <a:ea typeface="Roboto Medium"/>
              <a:cs typeface="Roboto Medium"/>
              <a:sym typeface="Roboto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100"/>
              </a:spcBef>
              <a:spcAft>
                <a:spcPts val="0"/>
              </a:spcAft>
              <a:buClr>
                <a:schemeClr val="dk1"/>
              </a:buClr>
              <a:buSzPts val="1100"/>
              <a:buFont typeface="Arial"/>
              <a:buNone/>
            </a:pPr>
            <a:r>
              <a:rPr lang="en-GB" sz="2400">
                <a:solidFill>
                  <a:srgbClr val="CC0000"/>
                </a:solidFill>
                <a:latin typeface="Impact"/>
                <a:ea typeface="Impact"/>
                <a:cs typeface="Impact"/>
                <a:sym typeface="Impact"/>
              </a:rPr>
              <a:t>Materialförvaltare: Charlie Sjödin, Nils Breitholt berättar</a:t>
            </a:r>
            <a:endParaRPr sz="2400">
              <a:solidFill>
                <a:srgbClr val="CC0000"/>
              </a:solidFill>
              <a:latin typeface="Impact"/>
              <a:ea typeface="Impact"/>
              <a:cs typeface="Impact"/>
              <a:sym typeface="Impact"/>
            </a:endParaRPr>
          </a:p>
        </p:txBody>
      </p:sp>
      <p:pic>
        <p:nvPicPr>
          <p:cNvPr id="137" name="Google Shape;137;p23"/>
          <p:cNvPicPr preferRelativeResize="0"/>
          <p:nvPr/>
        </p:nvPicPr>
        <p:blipFill>
          <a:blip r:embed="rId3">
            <a:alphaModFix/>
          </a:blip>
          <a:stretch>
            <a:fillRect/>
          </a:stretch>
        </p:blipFill>
        <p:spPr>
          <a:xfrm>
            <a:off x="0" y="0"/>
            <a:ext cx="1964550" cy="374775"/>
          </a:xfrm>
          <a:prstGeom prst="rect">
            <a:avLst/>
          </a:prstGeom>
          <a:noFill/>
          <a:ln>
            <a:noFill/>
          </a:ln>
        </p:spPr>
      </p:pic>
      <p:sp>
        <p:nvSpPr>
          <p:cNvPr id="138" name="Google Shape;138;p23"/>
          <p:cNvSpPr/>
          <p:nvPr/>
        </p:nvSpPr>
        <p:spPr>
          <a:xfrm>
            <a:off x="0" y="4492000"/>
            <a:ext cx="9147300" cy="6516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txBox="1"/>
          <p:nvPr>
            <p:ph idx="1" type="body"/>
          </p:nvPr>
        </p:nvSpPr>
        <p:spPr>
          <a:xfrm>
            <a:off x="311700" y="987938"/>
            <a:ext cx="8520600" cy="3416400"/>
          </a:xfrm>
          <a:prstGeom prst="rect">
            <a:avLst/>
          </a:prstGeom>
        </p:spPr>
        <p:txBody>
          <a:bodyPr anchorCtr="0" anchor="t" bIns="91425" lIns="91425" spcFirstLastPara="1" rIns="91425" wrap="square" tIns="91425">
            <a:noAutofit/>
          </a:bodyPr>
          <a:lstStyle/>
          <a:p>
            <a:pPr indent="-339725" lvl="0" marL="457200" rtl="0" algn="l">
              <a:lnSpc>
                <a:spcPct val="100000"/>
              </a:lnSpc>
              <a:spcBef>
                <a:spcPts val="10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Vi måste börjar kolla </a:t>
            </a:r>
            <a:r>
              <a:rPr lang="en-GB" sz="1750">
                <a:solidFill>
                  <a:srgbClr val="000000"/>
                </a:solidFill>
                <a:latin typeface="Roboto Medium"/>
                <a:ea typeface="Roboto Medium"/>
                <a:cs typeface="Roboto Medium"/>
                <a:sym typeface="Roboto Medium"/>
              </a:rPr>
              <a:t>träningströjor (Team 11 kanske?)</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AIST13 ärvar T12 matchtröjor (Hösten 2021)</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Puckar HT 2021</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Målvaktsutrustning</a:t>
            </a:r>
            <a:r>
              <a:rPr lang="en-GB" sz="1750">
                <a:solidFill>
                  <a:srgbClr val="000000"/>
                </a:solidFill>
                <a:latin typeface="Roboto Medium"/>
                <a:ea typeface="Roboto Medium"/>
                <a:cs typeface="Roboto Medium"/>
                <a:sym typeface="Roboto Medium"/>
              </a:rPr>
              <a:t> (när? Hur? </a:t>
            </a:r>
            <a:r>
              <a:rPr lang="en-GB" sz="1750">
                <a:solidFill>
                  <a:srgbClr val="000000"/>
                </a:solidFill>
                <a:latin typeface="Roboto Medium"/>
                <a:ea typeface="Roboto Medium"/>
                <a:cs typeface="Roboto Medium"/>
                <a:sym typeface="Roboto Medium"/>
              </a:rPr>
              <a:t>l</a:t>
            </a:r>
            <a:r>
              <a:rPr lang="en-GB" sz="1750">
                <a:solidFill>
                  <a:srgbClr val="000000"/>
                </a:solidFill>
                <a:latin typeface="Roboto Medium"/>
                <a:ea typeface="Roboto Medium"/>
                <a:cs typeface="Roboto Medium"/>
                <a:sym typeface="Roboto Medium"/>
              </a:rPr>
              <a:t>åna?) </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Inga containers än (hemma hos någon? Eller Almtuna kan lösa det?)</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Koner, övriga… </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Team kläder (sponsors)? Beställa Augusti?</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Lagfoto Team 13 Slutet av Augusti</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Tipsa om sponsorer till Emelie eller lagledare</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Minst 5000 sek per namn</a:t>
            </a:r>
            <a:endParaRPr sz="1750">
              <a:solidFill>
                <a:srgbClr val="000000"/>
              </a:solidFill>
              <a:latin typeface="Roboto Medium"/>
              <a:ea typeface="Roboto Medium"/>
              <a:cs typeface="Roboto Medium"/>
              <a:sym typeface="Roboto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CC0000"/>
                </a:solidFill>
                <a:latin typeface="Impact"/>
                <a:ea typeface="Impact"/>
                <a:cs typeface="Impact"/>
                <a:sym typeface="Impact"/>
              </a:rPr>
              <a:t>Försäljning</a:t>
            </a:r>
            <a:endParaRPr>
              <a:solidFill>
                <a:srgbClr val="CC0000"/>
              </a:solidFill>
              <a:latin typeface="Impact"/>
              <a:ea typeface="Impact"/>
              <a:cs typeface="Impact"/>
              <a:sym typeface="Impact"/>
            </a:endParaRPr>
          </a:p>
        </p:txBody>
      </p:sp>
      <p:pic>
        <p:nvPicPr>
          <p:cNvPr id="145" name="Google Shape;145;p24"/>
          <p:cNvPicPr preferRelativeResize="0"/>
          <p:nvPr/>
        </p:nvPicPr>
        <p:blipFill>
          <a:blip r:embed="rId3">
            <a:alphaModFix/>
          </a:blip>
          <a:stretch>
            <a:fillRect/>
          </a:stretch>
        </p:blipFill>
        <p:spPr>
          <a:xfrm>
            <a:off x="0" y="0"/>
            <a:ext cx="1964550" cy="374775"/>
          </a:xfrm>
          <a:prstGeom prst="rect">
            <a:avLst/>
          </a:prstGeom>
          <a:noFill/>
          <a:ln>
            <a:noFill/>
          </a:ln>
        </p:spPr>
      </p:pic>
      <p:sp>
        <p:nvSpPr>
          <p:cNvPr id="146" name="Google Shape;146;p24"/>
          <p:cNvSpPr/>
          <p:nvPr/>
        </p:nvSpPr>
        <p:spPr>
          <a:xfrm>
            <a:off x="0" y="4492000"/>
            <a:ext cx="9147300" cy="6516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txBox="1"/>
          <p:nvPr>
            <p:ph idx="1" type="body"/>
          </p:nvPr>
        </p:nvSpPr>
        <p:spPr>
          <a:xfrm>
            <a:off x="311700" y="987938"/>
            <a:ext cx="8520600" cy="3416400"/>
          </a:xfrm>
          <a:prstGeom prst="rect">
            <a:avLst/>
          </a:prstGeom>
        </p:spPr>
        <p:txBody>
          <a:bodyPr anchorCtr="0" anchor="t" bIns="91425" lIns="91425" spcFirstLastPara="1" rIns="91425" wrap="square" tIns="91425">
            <a:noAutofit/>
          </a:bodyPr>
          <a:lstStyle/>
          <a:p>
            <a:pPr indent="-339725" lvl="0" marL="457200" rtl="0" algn="l">
              <a:lnSpc>
                <a:spcPct val="100000"/>
              </a:lnSpc>
              <a:spcBef>
                <a:spcPts val="10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Klubrabbaten delas ut 56 st.</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Betalning via XXX</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Info skickas ut laget.se</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Sponsors - koner - puckar?</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Sponsor ideer</a:t>
            </a:r>
            <a:endParaRPr sz="1750">
              <a:solidFill>
                <a:srgbClr val="000000"/>
              </a:solidFill>
              <a:latin typeface="Roboto Medium"/>
              <a:ea typeface="Roboto Medium"/>
              <a:cs typeface="Roboto Medium"/>
              <a:sym typeface="Roboto Medium"/>
            </a:endParaRPr>
          </a:p>
          <a:p>
            <a:pPr indent="0" lvl="0" marL="457200" rtl="0" algn="l">
              <a:lnSpc>
                <a:spcPct val="100000"/>
              </a:lnSpc>
              <a:spcBef>
                <a:spcPts val="100"/>
              </a:spcBef>
              <a:spcAft>
                <a:spcPts val="0"/>
              </a:spcAft>
              <a:buNone/>
            </a:pPr>
            <a:r>
              <a:t/>
            </a:r>
            <a:endParaRPr sz="1750">
              <a:solidFill>
                <a:srgbClr val="000000"/>
              </a:solidFill>
              <a:latin typeface="Roboto Medium"/>
              <a:ea typeface="Roboto Medium"/>
              <a:cs typeface="Roboto Medium"/>
              <a:sym typeface="Roboto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CC0000"/>
                </a:solidFill>
                <a:latin typeface="Impact"/>
                <a:ea typeface="Impact"/>
                <a:cs typeface="Impact"/>
                <a:sym typeface="Impact"/>
              </a:rPr>
              <a:t>Frågor och Svar</a:t>
            </a:r>
            <a:endParaRPr>
              <a:solidFill>
                <a:srgbClr val="CC0000"/>
              </a:solidFill>
              <a:latin typeface="Impact"/>
              <a:ea typeface="Impact"/>
              <a:cs typeface="Impact"/>
              <a:sym typeface="Impact"/>
            </a:endParaRPr>
          </a:p>
        </p:txBody>
      </p:sp>
      <p:pic>
        <p:nvPicPr>
          <p:cNvPr id="153" name="Google Shape;153;p25"/>
          <p:cNvPicPr preferRelativeResize="0"/>
          <p:nvPr/>
        </p:nvPicPr>
        <p:blipFill>
          <a:blip r:embed="rId3">
            <a:alphaModFix/>
          </a:blip>
          <a:stretch>
            <a:fillRect/>
          </a:stretch>
        </p:blipFill>
        <p:spPr>
          <a:xfrm>
            <a:off x="0" y="0"/>
            <a:ext cx="1964550" cy="374775"/>
          </a:xfrm>
          <a:prstGeom prst="rect">
            <a:avLst/>
          </a:prstGeom>
          <a:noFill/>
          <a:ln>
            <a:noFill/>
          </a:ln>
        </p:spPr>
      </p:pic>
      <p:sp>
        <p:nvSpPr>
          <p:cNvPr id="154" name="Google Shape;154;p25"/>
          <p:cNvSpPr/>
          <p:nvPr/>
        </p:nvSpPr>
        <p:spPr>
          <a:xfrm>
            <a:off x="0" y="4492000"/>
            <a:ext cx="9147300" cy="6516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5"/>
          <p:cNvSpPr txBox="1"/>
          <p:nvPr>
            <p:ph idx="1" type="body"/>
          </p:nvPr>
        </p:nvSpPr>
        <p:spPr>
          <a:xfrm>
            <a:off x="311700" y="987938"/>
            <a:ext cx="8520600" cy="3416400"/>
          </a:xfrm>
          <a:prstGeom prst="rect">
            <a:avLst/>
          </a:prstGeom>
        </p:spPr>
        <p:txBody>
          <a:bodyPr anchorCtr="0" anchor="t" bIns="91425" lIns="91425" spcFirstLastPara="1" rIns="91425" wrap="square" tIns="91425">
            <a:noAutofit/>
          </a:bodyPr>
          <a:lstStyle/>
          <a:p>
            <a:pPr indent="-339725" lvl="0" marL="457200" rtl="0" algn="l">
              <a:lnSpc>
                <a:spcPct val="100000"/>
              </a:lnSpc>
              <a:spcBef>
                <a:spcPts val="10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Flyer för kompisar (Dale)</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Om vi kan få några matches under Hockey säsongen (skicka till Kristina)</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Robert (boka) kolla</a:t>
            </a:r>
            <a:endParaRPr sz="1750">
              <a:solidFill>
                <a:srgbClr val="000000"/>
              </a:solidFill>
              <a:latin typeface="Roboto Medium"/>
              <a:ea typeface="Roboto Medium"/>
              <a:cs typeface="Roboto Medium"/>
              <a:sym typeface="Roboto Medium"/>
            </a:endParaRPr>
          </a:p>
          <a:p>
            <a:pPr indent="0" lvl="0" marL="457200" rtl="0" algn="l">
              <a:lnSpc>
                <a:spcPct val="100000"/>
              </a:lnSpc>
              <a:spcBef>
                <a:spcPts val="100"/>
              </a:spcBef>
              <a:spcAft>
                <a:spcPts val="0"/>
              </a:spcAft>
              <a:buNone/>
            </a:pPr>
            <a:r>
              <a:t/>
            </a:r>
            <a:endParaRPr sz="1750">
              <a:solidFill>
                <a:srgbClr val="000000"/>
              </a:solidFill>
              <a:latin typeface="Roboto Medium"/>
              <a:ea typeface="Roboto Medium"/>
              <a:cs typeface="Roboto Medium"/>
              <a:sym typeface="Roboto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Impact"/>
                <a:ea typeface="Impact"/>
                <a:cs typeface="Impact"/>
                <a:sym typeface="Impact"/>
              </a:rPr>
              <a:t>Dagordning</a:t>
            </a:r>
            <a:r>
              <a:rPr lang="en-GB">
                <a:latin typeface="Impact"/>
                <a:ea typeface="Impact"/>
                <a:cs typeface="Impact"/>
                <a:sym typeface="Impact"/>
              </a:rPr>
              <a:t>	</a:t>
            </a:r>
            <a:endParaRPr>
              <a:latin typeface="Impact"/>
              <a:ea typeface="Impact"/>
              <a:cs typeface="Impact"/>
              <a:sym typeface="Impact"/>
            </a:endParaRPr>
          </a:p>
        </p:txBody>
      </p:sp>
      <p:sp>
        <p:nvSpPr>
          <p:cNvPr id="64" name="Google Shape;64;p14"/>
          <p:cNvSpPr txBox="1"/>
          <p:nvPr>
            <p:ph idx="1" type="body"/>
          </p:nvPr>
        </p:nvSpPr>
        <p:spPr>
          <a:xfrm>
            <a:off x="311700" y="1017725"/>
            <a:ext cx="8520600" cy="384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000000"/>
                </a:solidFill>
                <a:latin typeface="Anton"/>
                <a:ea typeface="Anton"/>
                <a:cs typeface="Anton"/>
                <a:sym typeface="Anton"/>
              </a:rPr>
              <a:t>Intro och välkommen</a:t>
            </a:r>
            <a:endParaRPr sz="1100">
              <a:solidFill>
                <a:srgbClr val="000000"/>
              </a:solidFill>
              <a:latin typeface="Anton"/>
              <a:ea typeface="Anton"/>
              <a:cs typeface="Anton"/>
              <a:sym typeface="Anton"/>
            </a:endParaRPr>
          </a:p>
          <a:p>
            <a:pPr indent="0" lvl="0" marL="0" rtl="0" algn="l">
              <a:spcBef>
                <a:spcPts val="1600"/>
              </a:spcBef>
              <a:spcAft>
                <a:spcPts val="0"/>
              </a:spcAft>
              <a:buNone/>
            </a:pPr>
            <a:r>
              <a:rPr lang="en-GB" sz="1100">
                <a:solidFill>
                  <a:srgbClr val="000000"/>
                </a:solidFill>
                <a:latin typeface="Anton"/>
                <a:ea typeface="Anton"/>
                <a:cs typeface="Anton"/>
                <a:sym typeface="Anton"/>
              </a:rPr>
              <a:t>Roller inom truppen</a:t>
            </a:r>
            <a:endParaRPr sz="1100">
              <a:solidFill>
                <a:srgbClr val="000000"/>
              </a:solidFill>
              <a:latin typeface="Anton"/>
              <a:ea typeface="Anton"/>
              <a:cs typeface="Anton"/>
              <a:sym typeface="Anton"/>
            </a:endParaRPr>
          </a:p>
          <a:p>
            <a:pPr indent="0" lvl="0" marL="0" rtl="0" algn="l">
              <a:spcBef>
                <a:spcPts val="1600"/>
              </a:spcBef>
              <a:spcAft>
                <a:spcPts val="0"/>
              </a:spcAft>
              <a:buNone/>
            </a:pPr>
            <a:r>
              <a:rPr lang="en-GB" sz="1100">
                <a:solidFill>
                  <a:srgbClr val="000000"/>
                </a:solidFill>
                <a:latin typeface="Anton"/>
                <a:ea typeface="Anton"/>
                <a:cs typeface="Anton"/>
                <a:sym typeface="Anton"/>
              </a:rPr>
              <a:t>AIS T13 Värdegrund</a:t>
            </a:r>
            <a:endParaRPr sz="1100">
              <a:solidFill>
                <a:srgbClr val="000000"/>
              </a:solidFill>
              <a:latin typeface="Anton"/>
              <a:ea typeface="Anton"/>
              <a:cs typeface="Anton"/>
              <a:sym typeface="Anton"/>
            </a:endParaRPr>
          </a:p>
          <a:p>
            <a:pPr indent="0" lvl="0" marL="0" rtl="0" algn="l">
              <a:spcBef>
                <a:spcPts val="1600"/>
              </a:spcBef>
              <a:spcAft>
                <a:spcPts val="0"/>
              </a:spcAft>
              <a:buNone/>
            </a:pPr>
            <a:r>
              <a:rPr lang="en-GB" sz="1100">
                <a:solidFill>
                  <a:srgbClr val="000000"/>
                </a:solidFill>
                <a:latin typeface="Anton"/>
                <a:ea typeface="Anton"/>
                <a:cs typeface="Anton"/>
                <a:sym typeface="Anton"/>
              </a:rPr>
              <a:t>Träningar och Rutiner</a:t>
            </a:r>
            <a:endParaRPr sz="1100">
              <a:solidFill>
                <a:srgbClr val="000000"/>
              </a:solidFill>
              <a:latin typeface="Anton"/>
              <a:ea typeface="Anton"/>
              <a:cs typeface="Anton"/>
              <a:sym typeface="Anton"/>
            </a:endParaRPr>
          </a:p>
          <a:p>
            <a:pPr indent="0" lvl="0" marL="0" rtl="0" algn="l">
              <a:spcBef>
                <a:spcPts val="1600"/>
              </a:spcBef>
              <a:spcAft>
                <a:spcPts val="0"/>
              </a:spcAft>
              <a:buNone/>
            </a:pPr>
            <a:r>
              <a:rPr lang="en-GB" sz="1100">
                <a:solidFill>
                  <a:srgbClr val="000000"/>
                </a:solidFill>
                <a:latin typeface="Anton"/>
                <a:ea typeface="Anton"/>
                <a:cs typeface="Anton"/>
                <a:sym typeface="Anton"/>
              </a:rPr>
              <a:t>Truppen och laget.se</a:t>
            </a:r>
            <a:endParaRPr sz="1100">
              <a:solidFill>
                <a:srgbClr val="000000"/>
              </a:solidFill>
              <a:latin typeface="Anton"/>
              <a:ea typeface="Anton"/>
              <a:cs typeface="Anton"/>
              <a:sym typeface="Anton"/>
            </a:endParaRPr>
          </a:p>
          <a:p>
            <a:pPr indent="0" lvl="0" marL="0" rtl="0" algn="l">
              <a:spcBef>
                <a:spcPts val="1600"/>
              </a:spcBef>
              <a:spcAft>
                <a:spcPts val="0"/>
              </a:spcAft>
              <a:buNone/>
            </a:pPr>
            <a:r>
              <a:rPr lang="en-GB" sz="1100">
                <a:solidFill>
                  <a:srgbClr val="000000"/>
                </a:solidFill>
                <a:latin typeface="Anton"/>
                <a:ea typeface="Anton"/>
                <a:cs typeface="Anton"/>
                <a:sym typeface="Anton"/>
              </a:rPr>
              <a:t>Ekonomi</a:t>
            </a:r>
            <a:endParaRPr sz="1100">
              <a:solidFill>
                <a:srgbClr val="000000"/>
              </a:solidFill>
              <a:latin typeface="Anton"/>
              <a:ea typeface="Anton"/>
              <a:cs typeface="Anton"/>
              <a:sym typeface="Anton"/>
            </a:endParaRPr>
          </a:p>
          <a:p>
            <a:pPr indent="0" lvl="0" marL="0" rtl="0" algn="l">
              <a:spcBef>
                <a:spcPts val="1600"/>
              </a:spcBef>
              <a:spcAft>
                <a:spcPts val="0"/>
              </a:spcAft>
              <a:buNone/>
            </a:pPr>
            <a:r>
              <a:rPr lang="en-GB" sz="1100">
                <a:solidFill>
                  <a:srgbClr val="000000"/>
                </a:solidFill>
                <a:latin typeface="Anton"/>
                <a:ea typeface="Anton"/>
                <a:cs typeface="Anton"/>
                <a:sym typeface="Anton"/>
              </a:rPr>
              <a:t>Vår tränare och lagledare berättar</a:t>
            </a:r>
            <a:endParaRPr sz="1100">
              <a:solidFill>
                <a:srgbClr val="000000"/>
              </a:solidFill>
              <a:latin typeface="Anton"/>
              <a:ea typeface="Anton"/>
              <a:cs typeface="Anton"/>
              <a:sym typeface="Anton"/>
            </a:endParaRPr>
          </a:p>
          <a:p>
            <a:pPr indent="0" lvl="0" marL="0" rtl="0" algn="l">
              <a:spcBef>
                <a:spcPts val="1600"/>
              </a:spcBef>
              <a:spcAft>
                <a:spcPts val="0"/>
              </a:spcAft>
              <a:buClr>
                <a:schemeClr val="dk1"/>
              </a:buClr>
              <a:buSzPts val="1100"/>
              <a:buFont typeface="Arial"/>
              <a:buNone/>
            </a:pPr>
            <a:r>
              <a:rPr lang="en-GB" sz="1100">
                <a:solidFill>
                  <a:schemeClr val="dk1"/>
                </a:solidFill>
                <a:latin typeface="Anton"/>
                <a:ea typeface="Anton"/>
                <a:cs typeface="Anton"/>
                <a:sym typeface="Anton"/>
              </a:rPr>
              <a:t>Försäljning</a:t>
            </a:r>
            <a:endParaRPr sz="1100">
              <a:solidFill>
                <a:srgbClr val="000000"/>
              </a:solidFill>
              <a:latin typeface="Anton"/>
              <a:ea typeface="Anton"/>
              <a:cs typeface="Anton"/>
              <a:sym typeface="Anton"/>
            </a:endParaRPr>
          </a:p>
          <a:p>
            <a:pPr indent="0" lvl="0" marL="0" rtl="0" algn="l">
              <a:spcBef>
                <a:spcPts val="1600"/>
              </a:spcBef>
              <a:spcAft>
                <a:spcPts val="0"/>
              </a:spcAft>
              <a:buNone/>
            </a:pPr>
            <a:r>
              <a:rPr lang="en-GB" sz="1100">
                <a:solidFill>
                  <a:srgbClr val="000000"/>
                </a:solidFill>
                <a:latin typeface="Anton"/>
                <a:ea typeface="Anton"/>
                <a:cs typeface="Anton"/>
                <a:sym typeface="Anton"/>
              </a:rPr>
              <a:t>Frågor och svar</a:t>
            </a:r>
            <a:endParaRPr sz="1100">
              <a:solidFill>
                <a:srgbClr val="000000"/>
              </a:solidFill>
              <a:latin typeface="Anton"/>
              <a:ea typeface="Anton"/>
              <a:cs typeface="Anton"/>
              <a:sym typeface="Anton"/>
            </a:endParaRPr>
          </a:p>
          <a:p>
            <a:pPr indent="0" lvl="0" marL="0" rtl="0" algn="l">
              <a:spcBef>
                <a:spcPts val="1600"/>
              </a:spcBef>
              <a:spcAft>
                <a:spcPts val="0"/>
              </a:spcAft>
              <a:buNone/>
            </a:pPr>
            <a:r>
              <a:t/>
            </a:r>
            <a:endParaRPr sz="1100">
              <a:solidFill>
                <a:srgbClr val="000000"/>
              </a:solidFill>
              <a:latin typeface="Anton"/>
              <a:ea typeface="Anton"/>
              <a:cs typeface="Anton"/>
              <a:sym typeface="Anton"/>
            </a:endParaRPr>
          </a:p>
          <a:p>
            <a:pPr indent="0" lvl="0" marL="0" rtl="0" algn="l">
              <a:spcBef>
                <a:spcPts val="1600"/>
              </a:spcBef>
              <a:spcAft>
                <a:spcPts val="1600"/>
              </a:spcAft>
              <a:buNone/>
            </a:pPr>
            <a:r>
              <a:rPr lang="en-GB" sz="1100">
                <a:solidFill>
                  <a:srgbClr val="000000"/>
                </a:solidFill>
                <a:latin typeface="Anton"/>
                <a:ea typeface="Anton"/>
                <a:cs typeface="Anton"/>
                <a:sym typeface="Anton"/>
              </a:rPr>
              <a:t> </a:t>
            </a:r>
            <a:endParaRPr sz="1100">
              <a:solidFill>
                <a:srgbClr val="000000"/>
              </a:solidFill>
              <a:latin typeface="Anton"/>
              <a:ea typeface="Anton"/>
              <a:cs typeface="Anton"/>
              <a:sym typeface="Anton"/>
            </a:endParaRPr>
          </a:p>
        </p:txBody>
      </p:sp>
      <p:pic>
        <p:nvPicPr>
          <p:cNvPr id="65" name="Google Shape;65;p14"/>
          <p:cNvPicPr preferRelativeResize="0"/>
          <p:nvPr/>
        </p:nvPicPr>
        <p:blipFill>
          <a:blip r:embed="rId3">
            <a:alphaModFix/>
          </a:blip>
          <a:stretch>
            <a:fillRect/>
          </a:stretch>
        </p:blipFill>
        <p:spPr>
          <a:xfrm>
            <a:off x="0" y="0"/>
            <a:ext cx="1964550" cy="374775"/>
          </a:xfrm>
          <a:prstGeom prst="rect">
            <a:avLst/>
          </a:prstGeom>
          <a:noFill/>
          <a:ln>
            <a:noFill/>
          </a:ln>
        </p:spPr>
      </p:pic>
      <p:sp>
        <p:nvSpPr>
          <p:cNvPr id="66" name="Google Shape;66;p14"/>
          <p:cNvSpPr/>
          <p:nvPr/>
        </p:nvSpPr>
        <p:spPr>
          <a:xfrm>
            <a:off x="0" y="4492000"/>
            <a:ext cx="9147300" cy="6516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374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CC0000"/>
                </a:solidFill>
                <a:latin typeface="Impact"/>
                <a:ea typeface="Impact"/>
                <a:cs typeface="Impact"/>
                <a:sym typeface="Impact"/>
              </a:rPr>
              <a:t>Roller och Ledare</a:t>
            </a:r>
            <a:endParaRPr>
              <a:solidFill>
                <a:srgbClr val="CC0000"/>
              </a:solidFill>
              <a:latin typeface="Impact"/>
              <a:ea typeface="Impact"/>
              <a:cs typeface="Impact"/>
              <a:sym typeface="Impact"/>
            </a:endParaRPr>
          </a:p>
        </p:txBody>
      </p:sp>
      <p:sp>
        <p:nvSpPr>
          <p:cNvPr id="72" name="Google Shape;72;p15"/>
          <p:cNvSpPr txBox="1"/>
          <p:nvPr>
            <p:ph idx="1" type="body"/>
          </p:nvPr>
        </p:nvSpPr>
        <p:spPr>
          <a:xfrm>
            <a:off x="313350" y="863538"/>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100"/>
              </a:spcBef>
              <a:spcAft>
                <a:spcPts val="0"/>
              </a:spcAft>
              <a:buNone/>
            </a:pPr>
            <a:r>
              <a:rPr lang="en-GB" sz="1500">
                <a:solidFill>
                  <a:srgbClr val="000000"/>
                </a:solidFill>
                <a:latin typeface="Roboto Medium"/>
                <a:ea typeface="Roboto Medium"/>
                <a:cs typeface="Roboto Medium"/>
                <a:sym typeface="Roboto Medium"/>
              </a:rPr>
              <a:t>Huvudtränare: Daniel Gillberg</a:t>
            </a:r>
            <a:endParaRPr sz="1500">
              <a:solidFill>
                <a:srgbClr val="000000"/>
              </a:solidFill>
              <a:latin typeface="Roboto Medium"/>
              <a:ea typeface="Roboto Medium"/>
              <a:cs typeface="Roboto Medium"/>
              <a:sym typeface="Roboto Medium"/>
            </a:endParaRPr>
          </a:p>
          <a:p>
            <a:pPr indent="0" lvl="0" marL="0" rtl="0" algn="l">
              <a:lnSpc>
                <a:spcPct val="100000"/>
              </a:lnSpc>
              <a:spcBef>
                <a:spcPts val="100"/>
              </a:spcBef>
              <a:spcAft>
                <a:spcPts val="0"/>
              </a:spcAft>
              <a:buNone/>
            </a:pPr>
            <a:r>
              <a:rPr lang="en-GB" sz="1500">
                <a:solidFill>
                  <a:srgbClr val="000000"/>
                </a:solidFill>
                <a:latin typeface="Roboto Medium"/>
                <a:ea typeface="Roboto Medium"/>
                <a:cs typeface="Roboto Medium"/>
                <a:sym typeface="Roboto Medium"/>
              </a:rPr>
              <a:t>Assisterande tränare: Mattias Strandin, Ida Holm, Rickard Moren, Jonas Rosengren, Dale Botman, Johan Granat, Marcus Åkerholm, </a:t>
            </a:r>
            <a:r>
              <a:rPr lang="en-GB" sz="1500">
                <a:solidFill>
                  <a:srgbClr val="CC0000"/>
                </a:solidFill>
                <a:latin typeface="Roboto Medium"/>
                <a:ea typeface="Roboto Medium"/>
                <a:cs typeface="Roboto Medium"/>
                <a:sym typeface="Roboto Medium"/>
              </a:rPr>
              <a:t>Robert Andersson, Tobias Berlin</a:t>
            </a:r>
            <a:endParaRPr sz="1500">
              <a:solidFill>
                <a:srgbClr val="CC0000"/>
              </a:solidFill>
              <a:latin typeface="Roboto Medium"/>
              <a:ea typeface="Roboto Medium"/>
              <a:cs typeface="Roboto Medium"/>
              <a:sym typeface="Roboto Medium"/>
            </a:endParaRPr>
          </a:p>
          <a:p>
            <a:pPr indent="0" lvl="0" marL="0" rtl="0" algn="l">
              <a:lnSpc>
                <a:spcPct val="100000"/>
              </a:lnSpc>
              <a:spcBef>
                <a:spcPts val="100"/>
              </a:spcBef>
              <a:spcAft>
                <a:spcPts val="0"/>
              </a:spcAft>
              <a:buNone/>
            </a:pPr>
            <a:r>
              <a:rPr lang="en-GB" sz="1500">
                <a:solidFill>
                  <a:srgbClr val="000000"/>
                </a:solidFill>
                <a:latin typeface="Roboto Medium"/>
                <a:ea typeface="Roboto Medium"/>
                <a:cs typeface="Roboto Medium"/>
                <a:sym typeface="Roboto Medium"/>
              </a:rPr>
              <a:t>Materialförvaltare: Charlie Sjödin, Nils Breitholt</a:t>
            </a:r>
            <a:endParaRPr sz="1500">
              <a:solidFill>
                <a:srgbClr val="000000"/>
              </a:solidFill>
              <a:latin typeface="Roboto Medium"/>
              <a:ea typeface="Roboto Medium"/>
              <a:cs typeface="Roboto Medium"/>
              <a:sym typeface="Roboto Medium"/>
            </a:endParaRPr>
          </a:p>
          <a:p>
            <a:pPr indent="0" lvl="0" marL="0" rtl="0" algn="l">
              <a:lnSpc>
                <a:spcPct val="100000"/>
              </a:lnSpc>
              <a:spcBef>
                <a:spcPts val="100"/>
              </a:spcBef>
              <a:spcAft>
                <a:spcPts val="0"/>
              </a:spcAft>
              <a:buNone/>
            </a:pPr>
            <a:r>
              <a:rPr lang="en-GB" sz="1500">
                <a:solidFill>
                  <a:srgbClr val="000000"/>
                </a:solidFill>
                <a:latin typeface="Roboto Medium"/>
                <a:ea typeface="Roboto Medium"/>
                <a:cs typeface="Roboto Medium"/>
                <a:sym typeface="Roboto Medium"/>
              </a:rPr>
              <a:t>Ekonomiansvarig: Tim Conze (+IM/laget.se) och Ingela Sundelin</a:t>
            </a:r>
            <a:endParaRPr sz="1500">
              <a:solidFill>
                <a:srgbClr val="000000"/>
              </a:solidFill>
              <a:latin typeface="Roboto Medium"/>
              <a:ea typeface="Roboto Medium"/>
              <a:cs typeface="Roboto Medium"/>
              <a:sym typeface="Roboto Medium"/>
            </a:endParaRPr>
          </a:p>
          <a:p>
            <a:pPr indent="0" lvl="0" marL="0" rtl="0" algn="l">
              <a:lnSpc>
                <a:spcPct val="100000"/>
              </a:lnSpc>
              <a:spcBef>
                <a:spcPts val="100"/>
              </a:spcBef>
              <a:spcAft>
                <a:spcPts val="0"/>
              </a:spcAft>
              <a:buNone/>
            </a:pPr>
            <a:r>
              <a:rPr lang="en-GB" sz="1500">
                <a:solidFill>
                  <a:schemeClr val="dk1"/>
                </a:solidFill>
                <a:latin typeface="Roboto Medium"/>
                <a:ea typeface="Roboto Medium"/>
                <a:cs typeface="Roboto Medium"/>
                <a:sym typeface="Roboto Medium"/>
              </a:rPr>
              <a:t>Team Leader: Alexander Gelis</a:t>
            </a:r>
            <a:endParaRPr sz="1500">
              <a:solidFill>
                <a:schemeClr val="dk1"/>
              </a:solidFill>
              <a:latin typeface="Roboto Medium"/>
              <a:ea typeface="Roboto Medium"/>
              <a:cs typeface="Roboto Medium"/>
              <a:sym typeface="Roboto Medium"/>
            </a:endParaRPr>
          </a:p>
          <a:p>
            <a:pPr indent="0" lvl="0" marL="0" rtl="0" algn="l">
              <a:lnSpc>
                <a:spcPct val="100000"/>
              </a:lnSpc>
              <a:spcBef>
                <a:spcPts val="100"/>
              </a:spcBef>
              <a:spcAft>
                <a:spcPts val="0"/>
              </a:spcAft>
              <a:buClr>
                <a:schemeClr val="dk1"/>
              </a:buClr>
              <a:buSzPts val="1100"/>
              <a:buFont typeface="Arial"/>
              <a:buNone/>
            </a:pPr>
            <a:r>
              <a:rPr lang="en-GB" sz="1500">
                <a:solidFill>
                  <a:schemeClr val="dk1"/>
                </a:solidFill>
                <a:latin typeface="Roboto Medium"/>
                <a:ea typeface="Roboto Medium"/>
                <a:cs typeface="Roboto Medium"/>
                <a:sym typeface="Roboto Medium"/>
              </a:rPr>
              <a:t>Almtuna Ungdomshockey: Kristina Eklund</a:t>
            </a:r>
            <a:endParaRPr sz="1500">
              <a:solidFill>
                <a:schemeClr val="dk1"/>
              </a:solidFill>
              <a:latin typeface="Roboto Medium"/>
              <a:ea typeface="Roboto Medium"/>
              <a:cs typeface="Roboto Medium"/>
              <a:sym typeface="Roboto Medium"/>
            </a:endParaRPr>
          </a:p>
          <a:p>
            <a:pPr indent="0" lvl="0" marL="0" rtl="0" algn="l">
              <a:lnSpc>
                <a:spcPct val="100000"/>
              </a:lnSpc>
              <a:spcBef>
                <a:spcPts val="100"/>
              </a:spcBef>
              <a:spcAft>
                <a:spcPts val="0"/>
              </a:spcAft>
              <a:buNone/>
            </a:pPr>
            <a:r>
              <a:rPr lang="en-GB" sz="1500">
                <a:solidFill>
                  <a:srgbClr val="000000"/>
                </a:solidFill>
                <a:latin typeface="Roboto Medium"/>
                <a:ea typeface="Roboto Medium"/>
                <a:cs typeface="Roboto Medium"/>
                <a:sym typeface="Roboto Medium"/>
              </a:rPr>
              <a:t>Försäljningsansvarig</a:t>
            </a:r>
            <a:r>
              <a:rPr lang="en-GB" sz="1500">
                <a:solidFill>
                  <a:srgbClr val="000000"/>
                </a:solidFill>
                <a:latin typeface="Roboto Medium"/>
                <a:ea typeface="Roboto Medium"/>
                <a:cs typeface="Roboto Medium"/>
                <a:sym typeface="Roboto Medium"/>
              </a:rPr>
              <a:t>: </a:t>
            </a:r>
            <a:r>
              <a:rPr lang="en-GB" sz="1500">
                <a:solidFill>
                  <a:srgbClr val="CC0000"/>
                </a:solidFill>
                <a:latin typeface="Roboto Medium"/>
                <a:ea typeface="Roboto Medium"/>
                <a:cs typeface="Roboto Medium"/>
                <a:sym typeface="Roboto Medium"/>
              </a:rPr>
              <a:t>Emelie Ericsson</a:t>
            </a:r>
            <a:endParaRPr sz="1500">
              <a:solidFill>
                <a:srgbClr val="CC0000"/>
              </a:solidFill>
              <a:latin typeface="Roboto Medium"/>
              <a:ea typeface="Roboto Medium"/>
              <a:cs typeface="Roboto Medium"/>
              <a:sym typeface="Roboto Medium"/>
            </a:endParaRPr>
          </a:p>
          <a:p>
            <a:pPr indent="0" lvl="0" marL="0" rtl="0" algn="l">
              <a:lnSpc>
                <a:spcPct val="100000"/>
              </a:lnSpc>
              <a:spcBef>
                <a:spcPts val="100"/>
              </a:spcBef>
              <a:spcAft>
                <a:spcPts val="0"/>
              </a:spcAft>
              <a:buNone/>
            </a:pPr>
            <a:r>
              <a:rPr i="1" lang="en-GB" sz="1500">
                <a:solidFill>
                  <a:srgbClr val="000000"/>
                </a:solidFill>
                <a:latin typeface="Roboto Medium"/>
                <a:ea typeface="Roboto Medium"/>
                <a:cs typeface="Roboto Medium"/>
                <a:sym typeface="Roboto Medium"/>
              </a:rPr>
              <a:t>Framtida roller:</a:t>
            </a:r>
            <a:endParaRPr i="1" sz="1500">
              <a:solidFill>
                <a:srgbClr val="000000"/>
              </a:solidFill>
              <a:latin typeface="Roboto Medium"/>
              <a:ea typeface="Roboto Medium"/>
              <a:cs typeface="Roboto Medium"/>
              <a:sym typeface="Roboto Medium"/>
            </a:endParaRPr>
          </a:p>
          <a:p>
            <a:pPr indent="0" lvl="0" marL="0" rtl="0" algn="l">
              <a:lnSpc>
                <a:spcPct val="100000"/>
              </a:lnSpc>
              <a:spcBef>
                <a:spcPts val="100"/>
              </a:spcBef>
              <a:spcAft>
                <a:spcPts val="0"/>
              </a:spcAft>
              <a:buNone/>
            </a:pPr>
            <a:r>
              <a:rPr lang="en-GB" sz="1500">
                <a:solidFill>
                  <a:srgbClr val="000000"/>
                </a:solidFill>
                <a:latin typeface="Roboto Medium"/>
                <a:ea typeface="Roboto Medium"/>
                <a:cs typeface="Roboto Medium"/>
                <a:sym typeface="Roboto Medium"/>
              </a:rPr>
              <a:t>Kiosk Fördelning</a:t>
            </a:r>
            <a:r>
              <a:rPr lang="en-GB" sz="1500">
                <a:solidFill>
                  <a:srgbClr val="000000"/>
                </a:solidFill>
                <a:latin typeface="Roboto Medium"/>
                <a:ea typeface="Roboto Medium"/>
                <a:cs typeface="Roboto Medium"/>
                <a:sym typeface="Roboto Medium"/>
              </a:rPr>
              <a:t>: 2021-2022 </a:t>
            </a:r>
            <a:r>
              <a:rPr lang="en-GB" sz="1500">
                <a:solidFill>
                  <a:schemeClr val="dk1"/>
                </a:solidFill>
                <a:latin typeface="Roboto Medium"/>
                <a:ea typeface="Roboto Medium"/>
                <a:cs typeface="Roboto Medium"/>
                <a:sym typeface="Roboto Medium"/>
              </a:rPr>
              <a:t>Ingela Sundelin</a:t>
            </a:r>
            <a:endParaRPr sz="1500">
              <a:solidFill>
                <a:srgbClr val="000000"/>
              </a:solidFill>
              <a:latin typeface="Roboto Medium"/>
              <a:ea typeface="Roboto Medium"/>
              <a:cs typeface="Roboto Medium"/>
              <a:sym typeface="Roboto Medium"/>
            </a:endParaRPr>
          </a:p>
          <a:p>
            <a:pPr indent="0" lvl="0" marL="0" rtl="0" algn="l">
              <a:lnSpc>
                <a:spcPct val="100000"/>
              </a:lnSpc>
              <a:spcBef>
                <a:spcPts val="100"/>
              </a:spcBef>
              <a:spcAft>
                <a:spcPts val="0"/>
              </a:spcAft>
              <a:buNone/>
            </a:pPr>
            <a:r>
              <a:rPr lang="en-GB" sz="1500">
                <a:solidFill>
                  <a:srgbClr val="000000"/>
                </a:solidFill>
                <a:latin typeface="Roboto Medium"/>
                <a:ea typeface="Roboto Medium"/>
                <a:cs typeface="Roboto Medium"/>
                <a:sym typeface="Roboto Medium"/>
              </a:rPr>
              <a:t>Domaransvarig: </a:t>
            </a:r>
            <a:r>
              <a:rPr lang="en-GB" sz="1500">
                <a:solidFill>
                  <a:srgbClr val="000000"/>
                </a:solidFill>
                <a:latin typeface="Roboto Medium"/>
                <a:ea typeface="Roboto Medium"/>
                <a:cs typeface="Roboto Medium"/>
                <a:sym typeface="Roboto Medium"/>
              </a:rPr>
              <a:t>2021-2022</a:t>
            </a:r>
            <a:endParaRPr sz="1500">
              <a:solidFill>
                <a:srgbClr val="000000"/>
              </a:solidFill>
              <a:latin typeface="Roboto Medium"/>
              <a:ea typeface="Roboto Medium"/>
              <a:cs typeface="Roboto Medium"/>
              <a:sym typeface="Roboto Medium"/>
            </a:endParaRPr>
          </a:p>
          <a:p>
            <a:pPr indent="0" lvl="0" marL="0" rtl="0" algn="l">
              <a:lnSpc>
                <a:spcPct val="100000"/>
              </a:lnSpc>
              <a:spcBef>
                <a:spcPts val="100"/>
              </a:spcBef>
              <a:spcAft>
                <a:spcPts val="0"/>
              </a:spcAft>
              <a:buNone/>
            </a:pPr>
            <a:r>
              <a:rPr lang="en-GB" sz="1500">
                <a:solidFill>
                  <a:srgbClr val="000000"/>
                </a:solidFill>
                <a:latin typeface="Roboto Medium"/>
                <a:ea typeface="Roboto Medium"/>
                <a:cs typeface="Roboto Medium"/>
                <a:sym typeface="Roboto Medium"/>
              </a:rPr>
              <a:t>Cup ansvarig: </a:t>
            </a:r>
            <a:r>
              <a:rPr lang="en-GB" sz="1500">
                <a:solidFill>
                  <a:srgbClr val="000000"/>
                </a:solidFill>
                <a:latin typeface="Roboto Medium"/>
                <a:ea typeface="Roboto Medium"/>
                <a:cs typeface="Roboto Medium"/>
                <a:sym typeface="Roboto Medium"/>
              </a:rPr>
              <a:t>2021-2022</a:t>
            </a:r>
            <a:endParaRPr sz="1500">
              <a:solidFill>
                <a:srgbClr val="000000"/>
              </a:solidFill>
              <a:latin typeface="Roboto Medium"/>
              <a:ea typeface="Roboto Medium"/>
              <a:cs typeface="Roboto Medium"/>
              <a:sym typeface="Roboto Medium"/>
            </a:endParaRPr>
          </a:p>
          <a:p>
            <a:pPr indent="0" lvl="0" marL="0" rtl="0" algn="l">
              <a:lnSpc>
                <a:spcPct val="100000"/>
              </a:lnSpc>
              <a:spcBef>
                <a:spcPts val="100"/>
              </a:spcBef>
              <a:spcAft>
                <a:spcPts val="0"/>
              </a:spcAft>
              <a:buNone/>
            </a:pPr>
            <a:r>
              <a:rPr lang="en-GB" sz="1500">
                <a:solidFill>
                  <a:srgbClr val="000000"/>
                </a:solidFill>
                <a:latin typeface="Roboto Medium"/>
                <a:ea typeface="Roboto Medium"/>
                <a:cs typeface="Roboto Medium"/>
                <a:sym typeface="Roboto Medium"/>
              </a:rPr>
              <a:t>Målvaktstränare: 2021-2022 </a:t>
            </a:r>
            <a:r>
              <a:rPr lang="en-GB" sz="1500">
                <a:solidFill>
                  <a:srgbClr val="CC0000"/>
                </a:solidFill>
                <a:latin typeface="Roboto Medium"/>
                <a:ea typeface="Roboto Medium"/>
                <a:cs typeface="Roboto Medium"/>
                <a:sym typeface="Roboto Medium"/>
              </a:rPr>
              <a:t>Rickard Isaksson</a:t>
            </a:r>
            <a:endParaRPr sz="1500">
              <a:solidFill>
                <a:srgbClr val="CC0000"/>
              </a:solidFill>
              <a:latin typeface="Roboto Medium"/>
              <a:ea typeface="Roboto Medium"/>
              <a:cs typeface="Roboto Medium"/>
              <a:sym typeface="Roboto Medium"/>
            </a:endParaRPr>
          </a:p>
        </p:txBody>
      </p:sp>
      <p:pic>
        <p:nvPicPr>
          <p:cNvPr id="73" name="Google Shape;73;p15"/>
          <p:cNvPicPr preferRelativeResize="0"/>
          <p:nvPr/>
        </p:nvPicPr>
        <p:blipFill>
          <a:blip r:embed="rId3">
            <a:alphaModFix/>
          </a:blip>
          <a:stretch>
            <a:fillRect/>
          </a:stretch>
        </p:blipFill>
        <p:spPr>
          <a:xfrm>
            <a:off x="0" y="0"/>
            <a:ext cx="1964550" cy="374775"/>
          </a:xfrm>
          <a:prstGeom prst="rect">
            <a:avLst/>
          </a:prstGeom>
          <a:noFill/>
          <a:ln>
            <a:noFill/>
          </a:ln>
        </p:spPr>
      </p:pic>
      <p:sp>
        <p:nvSpPr>
          <p:cNvPr id="74" name="Google Shape;74;p15"/>
          <p:cNvSpPr/>
          <p:nvPr/>
        </p:nvSpPr>
        <p:spPr>
          <a:xfrm>
            <a:off x="0" y="4492000"/>
            <a:ext cx="9147300" cy="6516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9445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CC0000"/>
                </a:solidFill>
                <a:latin typeface="Impact"/>
                <a:ea typeface="Impact"/>
                <a:cs typeface="Impact"/>
                <a:sym typeface="Impact"/>
              </a:rPr>
              <a:t>Värdegrund AIST13</a:t>
            </a:r>
            <a:endParaRPr>
              <a:solidFill>
                <a:srgbClr val="CC0000"/>
              </a:solidFill>
              <a:latin typeface="Impact"/>
              <a:ea typeface="Impact"/>
              <a:cs typeface="Impact"/>
              <a:sym typeface="Impact"/>
            </a:endParaRPr>
          </a:p>
        </p:txBody>
      </p:sp>
      <p:pic>
        <p:nvPicPr>
          <p:cNvPr id="80" name="Google Shape;80;p16"/>
          <p:cNvPicPr preferRelativeResize="0"/>
          <p:nvPr/>
        </p:nvPicPr>
        <p:blipFill>
          <a:blip r:embed="rId3">
            <a:alphaModFix/>
          </a:blip>
          <a:stretch>
            <a:fillRect/>
          </a:stretch>
        </p:blipFill>
        <p:spPr>
          <a:xfrm>
            <a:off x="0" y="0"/>
            <a:ext cx="1964550" cy="374775"/>
          </a:xfrm>
          <a:prstGeom prst="rect">
            <a:avLst/>
          </a:prstGeom>
          <a:noFill/>
          <a:ln>
            <a:noFill/>
          </a:ln>
        </p:spPr>
      </p:pic>
      <p:sp>
        <p:nvSpPr>
          <p:cNvPr id="81" name="Google Shape;81;p16"/>
          <p:cNvSpPr/>
          <p:nvPr/>
        </p:nvSpPr>
        <p:spPr>
          <a:xfrm>
            <a:off x="0" y="4492000"/>
            <a:ext cx="9147300" cy="6516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txBox="1"/>
          <p:nvPr/>
        </p:nvSpPr>
        <p:spPr>
          <a:xfrm>
            <a:off x="41125" y="1017725"/>
            <a:ext cx="9102900" cy="3086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GB" sz="1300">
                <a:solidFill>
                  <a:srgbClr val="CC0000"/>
                </a:solidFill>
                <a:latin typeface="Roboto Medium"/>
                <a:ea typeface="Roboto Medium"/>
                <a:cs typeface="Roboto Medium"/>
                <a:sym typeface="Roboto Medium"/>
              </a:rPr>
              <a:t>Respekterar alla och är en god kamrat.</a:t>
            </a:r>
            <a:endParaRPr sz="1300">
              <a:solidFill>
                <a:srgbClr val="CC0000"/>
              </a:solidFill>
              <a:latin typeface="Roboto Medium"/>
              <a:ea typeface="Roboto Medium"/>
              <a:cs typeface="Roboto Medium"/>
              <a:sym typeface="Roboto Medium"/>
            </a:endParaRPr>
          </a:p>
          <a:p>
            <a:pPr indent="-311150" lvl="0" marL="457200" rtl="0" algn="l">
              <a:lnSpc>
                <a:spcPct val="150000"/>
              </a:lnSpc>
              <a:spcBef>
                <a:spcPts val="0"/>
              </a:spcBef>
              <a:spcAft>
                <a:spcPts val="0"/>
              </a:spcAft>
              <a:buClr>
                <a:schemeClr val="dk1"/>
              </a:buClr>
              <a:buSzPts val="1300"/>
              <a:buFont typeface="Roboto Medium"/>
              <a:buChar char="●"/>
            </a:pPr>
            <a:r>
              <a:rPr lang="en-GB" sz="1300">
                <a:solidFill>
                  <a:schemeClr val="dk1"/>
                </a:solidFill>
                <a:latin typeface="Roboto Medium"/>
                <a:ea typeface="Roboto Medium"/>
                <a:cs typeface="Roboto Medium"/>
                <a:sym typeface="Roboto Medium"/>
              </a:rPr>
              <a:t>Pratar inte illa om lagkamrater, motståndare, domare, klasskamrater eller andra utan fokuserar på sin egen roll och bidrag till laget, Almtuna och familjen. Både i och utanför ishallen.</a:t>
            </a:r>
            <a:endParaRPr sz="1300">
              <a:solidFill>
                <a:schemeClr val="dk1"/>
              </a:solidFill>
              <a:latin typeface="Roboto Medium"/>
              <a:ea typeface="Roboto Medium"/>
              <a:cs typeface="Roboto Medium"/>
              <a:sym typeface="Roboto Medium"/>
            </a:endParaRPr>
          </a:p>
          <a:p>
            <a:pPr indent="-311150" lvl="0" marL="457200" rtl="0" algn="l">
              <a:lnSpc>
                <a:spcPct val="150000"/>
              </a:lnSpc>
              <a:spcBef>
                <a:spcPts val="0"/>
              </a:spcBef>
              <a:spcAft>
                <a:spcPts val="0"/>
              </a:spcAft>
              <a:buClr>
                <a:schemeClr val="dk1"/>
              </a:buClr>
              <a:buSzPts val="1300"/>
              <a:buFont typeface="Roboto Medium"/>
              <a:buChar char="●"/>
            </a:pPr>
            <a:r>
              <a:rPr lang="en-GB" sz="1300">
                <a:solidFill>
                  <a:schemeClr val="dk1"/>
                </a:solidFill>
                <a:latin typeface="Roboto Medium"/>
                <a:ea typeface="Roboto Medium"/>
                <a:cs typeface="Roboto Medium"/>
                <a:sym typeface="Roboto Medium"/>
              </a:rPr>
              <a:t>Stöttar och lyfter lagkamraterna genom positiv feedback, snälla ord.</a:t>
            </a:r>
            <a:endParaRPr sz="1300">
              <a:solidFill>
                <a:schemeClr val="dk1"/>
              </a:solidFill>
              <a:latin typeface="Roboto Medium"/>
              <a:ea typeface="Roboto Medium"/>
              <a:cs typeface="Roboto Medium"/>
              <a:sym typeface="Roboto Medium"/>
            </a:endParaRPr>
          </a:p>
          <a:p>
            <a:pPr indent="0" lvl="0" marL="0" rtl="0" algn="l">
              <a:lnSpc>
                <a:spcPct val="150000"/>
              </a:lnSpc>
              <a:spcBef>
                <a:spcPts val="0"/>
              </a:spcBef>
              <a:spcAft>
                <a:spcPts val="0"/>
              </a:spcAft>
              <a:buNone/>
            </a:pPr>
            <a:r>
              <a:rPr lang="en-GB" sz="1300">
                <a:solidFill>
                  <a:srgbClr val="CC0000"/>
                </a:solidFill>
                <a:latin typeface="Roboto Medium"/>
                <a:ea typeface="Roboto Medium"/>
                <a:cs typeface="Roboto Medium"/>
                <a:sym typeface="Roboto Medium"/>
              </a:rPr>
              <a:t>Håller god ordning och reda samt vårdar språket.</a:t>
            </a:r>
            <a:endParaRPr sz="1300">
              <a:solidFill>
                <a:srgbClr val="CC0000"/>
              </a:solidFill>
              <a:latin typeface="Roboto Medium"/>
              <a:ea typeface="Roboto Medium"/>
              <a:cs typeface="Roboto Medium"/>
              <a:sym typeface="Roboto Medium"/>
            </a:endParaRPr>
          </a:p>
          <a:p>
            <a:pPr indent="-311150" lvl="0" marL="457200" rtl="0" algn="l">
              <a:lnSpc>
                <a:spcPct val="150000"/>
              </a:lnSpc>
              <a:spcBef>
                <a:spcPts val="0"/>
              </a:spcBef>
              <a:spcAft>
                <a:spcPts val="0"/>
              </a:spcAft>
              <a:buClr>
                <a:schemeClr val="dk1"/>
              </a:buClr>
              <a:buSzPts val="1300"/>
              <a:buFont typeface="Roboto Medium"/>
              <a:buChar char="●"/>
            </a:pPr>
            <a:r>
              <a:rPr lang="en-GB" sz="1300">
                <a:solidFill>
                  <a:schemeClr val="dk1"/>
                </a:solidFill>
                <a:latin typeface="Roboto Medium"/>
                <a:ea typeface="Roboto Medium"/>
                <a:cs typeface="Roboto Medium"/>
                <a:sym typeface="Roboto Medium"/>
              </a:rPr>
              <a:t>Backen/Trunken samt hänger upp kläder på krokarna i omklädningsrummet.</a:t>
            </a:r>
            <a:endParaRPr sz="1300">
              <a:solidFill>
                <a:schemeClr val="dk1"/>
              </a:solidFill>
              <a:latin typeface="Roboto Medium"/>
              <a:ea typeface="Roboto Medium"/>
              <a:cs typeface="Roboto Medium"/>
              <a:sym typeface="Roboto Medium"/>
            </a:endParaRPr>
          </a:p>
          <a:p>
            <a:pPr indent="-311150" lvl="0" marL="457200" rtl="0" algn="l">
              <a:lnSpc>
                <a:spcPct val="150000"/>
              </a:lnSpc>
              <a:spcBef>
                <a:spcPts val="0"/>
              </a:spcBef>
              <a:spcAft>
                <a:spcPts val="0"/>
              </a:spcAft>
              <a:buClr>
                <a:schemeClr val="dk1"/>
              </a:buClr>
              <a:buSzPts val="1300"/>
              <a:buFont typeface="Roboto Medium"/>
              <a:buChar char="●"/>
            </a:pPr>
            <a:r>
              <a:rPr lang="en-GB" sz="1300">
                <a:solidFill>
                  <a:schemeClr val="dk1"/>
                </a:solidFill>
                <a:latin typeface="Roboto Medium"/>
                <a:ea typeface="Roboto Medium"/>
                <a:cs typeface="Roboto Medium"/>
                <a:sym typeface="Roboto Medium"/>
              </a:rPr>
              <a:t>Det är inte tufft att använda fula ord.</a:t>
            </a:r>
            <a:endParaRPr sz="1300">
              <a:solidFill>
                <a:schemeClr val="dk1"/>
              </a:solidFill>
              <a:latin typeface="Roboto Medium"/>
              <a:ea typeface="Roboto Medium"/>
              <a:cs typeface="Roboto Medium"/>
              <a:sym typeface="Roboto Medium"/>
            </a:endParaRPr>
          </a:p>
          <a:p>
            <a:pPr indent="0" lvl="0" marL="0" rtl="0" algn="l">
              <a:lnSpc>
                <a:spcPct val="150000"/>
              </a:lnSpc>
              <a:spcBef>
                <a:spcPts val="0"/>
              </a:spcBef>
              <a:spcAft>
                <a:spcPts val="0"/>
              </a:spcAft>
              <a:buNone/>
            </a:pPr>
            <a:r>
              <a:rPr lang="en-GB" sz="1300">
                <a:solidFill>
                  <a:srgbClr val="CC0000"/>
                </a:solidFill>
                <a:latin typeface="Roboto Medium"/>
                <a:ea typeface="Roboto Medium"/>
                <a:cs typeface="Roboto Medium"/>
                <a:sym typeface="Roboto Medium"/>
              </a:rPr>
              <a:t>Är </a:t>
            </a:r>
            <a:r>
              <a:rPr lang="en-GB" sz="1300">
                <a:solidFill>
                  <a:srgbClr val="CC0000"/>
                </a:solidFill>
                <a:latin typeface="Roboto Medium"/>
                <a:ea typeface="Roboto Medium"/>
                <a:cs typeface="Roboto Medium"/>
                <a:sym typeface="Roboto Medium"/>
              </a:rPr>
              <a:t>a</a:t>
            </a:r>
            <a:r>
              <a:rPr lang="en-GB" sz="1300">
                <a:solidFill>
                  <a:srgbClr val="CC0000"/>
                </a:solidFill>
                <a:latin typeface="Roboto Medium"/>
                <a:ea typeface="Roboto Medium"/>
                <a:cs typeface="Roboto Medium"/>
                <a:sym typeface="Roboto Medium"/>
              </a:rPr>
              <a:t>nsvarstagande och ser alltid till att det är städat i omklädningsrum.</a:t>
            </a:r>
            <a:endParaRPr sz="1300">
              <a:solidFill>
                <a:srgbClr val="CC0000"/>
              </a:solidFill>
              <a:latin typeface="Roboto Medium"/>
              <a:ea typeface="Roboto Medium"/>
              <a:cs typeface="Roboto Medium"/>
              <a:sym typeface="Roboto Medium"/>
            </a:endParaRPr>
          </a:p>
          <a:p>
            <a:pPr indent="-311150" lvl="0" marL="457200" rtl="0" algn="l">
              <a:lnSpc>
                <a:spcPct val="150000"/>
              </a:lnSpc>
              <a:spcBef>
                <a:spcPts val="0"/>
              </a:spcBef>
              <a:spcAft>
                <a:spcPts val="0"/>
              </a:spcAft>
              <a:buClr>
                <a:schemeClr val="dk1"/>
              </a:buClr>
              <a:buSzPts val="1300"/>
              <a:buFont typeface="Roboto Medium"/>
              <a:buChar char="●"/>
            </a:pPr>
            <a:r>
              <a:rPr lang="en-GB" sz="1300">
                <a:solidFill>
                  <a:schemeClr val="dk1"/>
                </a:solidFill>
                <a:latin typeface="Roboto Medium"/>
                <a:ea typeface="Roboto Medium"/>
                <a:cs typeface="Roboto Medium"/>
                <a:sym typeface="Roboto Medium"/>
              </a:rPr>
              <a:t>Hjälper till att packa i/ur hemma innan/efter träning och match.</a:t>
            </a:r>
            <a:endParaRPr sz="1300">
              <a:solidFill>
                <a:schemeClr val="dk1"/>
              </a:solidFill>
              <a:latin typeface="Roboto Medium"/>
              <a:ea typeface="Roboto Medium"/>
              <a:cs typeface="Roboto Medium"/>
              <a:sym typeface="Roboto Medium"/>
            </a:endParaRPr>
          </a:p>
          <a:p>
            <a:pPr indent="-311150" lvl="0" marL="457200" rtl="0" algn="l">
              <a:lnSpc>
                <a:spcPct val="150000"/>
              </a:lnSpc>
              <a:spcBef>
                <a:spcPts val="0"/>
              </a:spcBef>
              <a:spcAft>
                <a:spcPts val="0"/>
              </a:spcAft>
              <a:buClr>
                <a:schemeClr val="dk1"/>
              </a:buClr>
              <a:buSzPts val="1300"/>
              <a:buFont typeface="Roboto Medium"/>
              <a:buChar char="●"/>
            </a:pPr>
            <a:r>
              <a:rPr lang="en-GB" sz="1300">
                <a:solidFill>
                  <a:schemeClr val="dk1"/>
                </a:solidFill>
                <a:latin typeface="Roboto Medium"/>
                <a:ea typeface="Roboto Medium"/>
                <a:cs typeface="Roboto Medium"/>
                <a:sym typeface="Roboto Medium"/>
              </a:rPr>
              <a:t>Tar undan sitt och ev kvarglömt skräp innan man lämnar omklädningsrummet.</a:t>
            </a:r>
            <a:endParaRPr sz="1300">
              <a:solidFill>
                <a:schemeClr val="dk1"/>
              </a:solidFill>
              <a:latin typeface="Roboto Medium"/>
              <a:ea typeface="Roboto Medium"/>
              <a:cs typeface="Roboto Medium"/>
              <a:sym typeface="Robot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idx="1" type="body"/>
          </p:nvPr>
        </p:nvSpPr>
        <p:spPr>
          <a:xfrm>
            <a:off x="170775" y="970313"/>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GB" sz="1100">
                <a:solidFill>
                  <a:srgbClr val="CC0000"/>
                </a:solidFill>
                <a:latin typeface="Roboto Medium"/>
                <a:ea typeface="Roboto Medium"/>
                <a:cs typeface="Roboto Medium"/>
                <a:sym typeface="Roboto Medium"/>
              </a:rPr>
              <a:t>Hälsar alltid på den du möter i ishallen.</a:t>
            </a:r>
            <a:endParaRPr sz="1100">
              <a:solidFill>
                <a:srgbClr val="CC0000"/>
              </a:solidFill>
              <a:latin typeface="Roboto Medium"/>
              <a:ea typeface="Roboto Medium"/>
              <a:cs typeface="Roboto Medium"/>
              <a:sym typeface="Roboto Medium"/>
            </a:endParaRPr>
          </a:p>
          <a:p>
            <a:pPr indent="-298450" lvl="0" marL="457200" rtl="0" algn="l">
              <a:lnSpc>
                <a:spcPct val="150000"/>
              </a:lnSpc>
              <a:spcBef>
                <a:spcPts val="0"/>
              </a:spcBef>
              <a:spcAft>
                <a:spcPts val="0"/>
              </a:spcAft>
              <a:buClr>
                <a:schemeClr val="dk1"/>
              </a:buClr>
              <a:buSzPts val="1100"/>
              <a:buFont typeface="Roboto Medium"/>
              <a:buChar char="●"/>
            </a:pPr>
            <a:r>
              <a:rPr lang="en-GB" sz="1100">
                <a:solidFill>
                  <a:schemeClr val="dk1"/>
                </a:solidFill>
                <a:latin typeface="Roboto Medium"/>
                <a:ea typeface="Roboto Medium"/>
                <a:cs typeface="Roboto Medium"/>
                <a:sym typeface="Roboto Medium"/>
              </a:rPr>
              <a:t>Håller upp dörren, säger hej och bjuder in alla att få vara med att leka eller stå på läktaren.</a:t>
            </a:r>
            <a:endParaRPr sz="1100">
              <a:solidFill>
                <a:schemeClr val="dk1"/>
              </a:solidFill>
              <a:latin typeface="Roboto Medium"/>
              <a:ea typeface="Roboto Medium"/>
              <a:cs typeface="Roboto Medium"/>
              <a:sym typeface="Roboto Medium"/>
            </a:endParaRPr>
          </a:p>
          <a:p>
            <a:pPr indent="-298450" lvl="0" marL="457200" rtl="0" algn="l">
              <a:lnSpc>
                <a:spcPct val="150000"/>
              </a:lnSpc>
              <a:spcBef>
                <a:spcPts val="0"/>
              </a:spcBef>
              <a:spcAft>
                <a:spcPts val="0"/>
              </a:spcAft>
              <a:buClr>
                <a:schemeClr val="dk1"/>
              </a:buClr>
              <a:buSzPts val="1100"/>
              <a:buFont typeface="Roboto Medium"/>
              <a:buChar char="●"/>
            </a:pPr>
            <a:r>
              <a:rPr lang="en-GB" sz="1100">
                <a:solidFill>
                  <a:schemeClr val="dk1"/>
                </a:solidFill>
                <a:latin typeface="Roboto Medium"/>
                <a:ea typeface="Roboto Medium"/>
                <a:cs typeface="Roboto Medium"/>
                <a:sym typeface="Roboto Medium"/>
              </a:rPr>
              <a:t>Håller tider och är ett föredöme i skolan och på fritiden.</a:t>
            </a:r>
            <a:endParaRPr sz="1100">
              <a:solidFill>
                <a:schemeClr val="dk1"/>
              </a:solidFill>
              <a:latin typeface="Roboto Medium"/>
              <a:ea typeface="Roboto Medium"/>
              <a:cs typeface="Roboto Medium"/>
              <a:sym typeface="Roboto Medium"/>
            </a:endParaRPr>
          </a:p>
          <a:p>
            <a:pPr indent="-298450" lvl="0" marL="457200" rtl="0" algn="l">
              <a:lnSpc>
                <a:spcPct val="150000"/>
              </a:lnSpc>
              <a:spcBef>
                <a:spcPts val="0"/>
              </a:spcBef>
              <a:spcAft>
                <a:spcPts val="0"/>
              </a:spcAft>
              <a:buClr>
                <a:schemeClr val="dk1"/>
              </a:buClr>
              <a:buSzPts val="1100"/>
              <a:buFont typeface="Roboto Medium"/>
              <a:buChar char="●"/>
            </a:pPr>
            <a:r>
              <a:rPr lang="en-GB" sz="1100">
                <a:solidFill>
                  <a:schemeClr val="dk1"/>
                </a:solidFill>
                <a:latin typeface="Roboto Medium"/>
                <a:ea typeface="Roboto Medium"/>
                <a:cs typeface="Roboto Medium"/>
                <a:sym typeface="Roboto Medium"/>
              </a:rPr>
              <a:t>Tiderna kan vara svåra om det är mamma, pappa eller annan vuxen som är sen</a:t>
            </a:r>
            <a:endParaRPr sz="1100">
              <a:solidFill>
                <a:schemeClr val="dk1"/>
              </a:solidFill>
              <a:latin typeface="Roboto Medium"/>
              <a:ea typeface="Roboto Medium"/>
              <a:cs typeface="Roboto Medium"/>
              <a:sym typeface="Roboto Medium"/>
            </a:endParaRPr>
          </a:p>
          <a:p>
            <a:pPr indent="-298450" lvl="0" marL="457200" rtl="0" algn="l">
              <a:lnSpc>
                <a:spcPct val="150000"/>
              </a:lnSpc>
              <a:spcBef>
                <a:spcPts val="0"/>
              </a:spcBef>
              <a:spcAft>
                <a:spcPts val="0"/>
              </a:spcAft>
              <a:buClr>
                <a:schemeClr val="dk1"/>
              </a:buClr>
              <a:buSzPts val="1100"/>
              <a:buFont typeface="Roboto Medium"/>
              <a:buChar char="●"/>
            </a:pPr>
            <a:r>
              <a:rPr lang="en-GB" sz="1100">
                <a:solidFill>
                  <a:schemeClr val="dk1"/>
                </a:solidFill>
                <a:latin typeface="Roboto Medium"/>
                <a:ea typeface="Roboto Medium"/>
                <a:cs typeface="Roboto Medium"/>
                <a:sym typeface="Roboto Medium"/>
              </a:rPr>
              <a:t>Speciellt tänker vi på hur vi beter oss när vi bär Almtunas emblem och kläder.</a:t>
            </a:r>
            <a:endParaRPr sz="1100">
              <a:solidFill>
                <a:schemeClr val="dk1"/>
              </a:solidFill>
              <a:latin typeface="Roboto Medium"/>
              <a:ea typeface="Roboto Medium"/>
              <a:cs typeface="Roboto Medium"/>
              <a:sym typeface="Roboto Medium"/>
            </a:endParaRPr>
          </a:p>
          <a:p>
            <a:pPr indent="0" lvl="0" marL="0" rtl="0" algn="l">
              <a:lnSpc>
                <a:spcPct val="150000"/>
              </a:lnSpc>
              <a:spcBef>
                <a:spcPts val="0"/>
              </a:spcBef>
              <a:spcAft>
                <a:spcPts val="0"/>
              </a:spcAft>
              <a:buClr>
                <a:schemeClr val="dk1"/>
              </a:buClr>
              <a:buSzPts val="1100"/>
              <a:buFont typeface="Arial"/>
              <a:buNone/>
            </a:pPr>
            <a:r>
              <a:rPr lang="en-GB" sz="1100">
                <a:solidFill>
                  <a:srgbClr val="CC0000"/>
                </a:solidFill>
                <a:latin typeface="Roboto Medium"/>
                <a:ea typeface="Roboto Medium"/>
                <a:cs typeface="Roboto Medium"/>
                <a:sym typeface="Roboto Medium"/>
              </a:rPr>
              <a:t>Är fokuserad på träningar, genomgångar och matcher.</a:t>
            </a:r>
            <a:endParaRPr sz="1100">
              <a:solidFill>
                <a:srgbClr val="CC0000"/>
              </a:solidFill>
              <a:latin typeface="Roboto Medium"/>
              <a:ea typeface="Roboto Medium"/>
              <a:cs typeface="Roboto Medium"/>
              <a:sym typeface="Roboto Medium"/>
            </a:endParaRPr>
          </a:p>
          <a:p>
            <a:pPr indent="-298450" lvl="0" marL="457200" rtl="0" algn="l">
              <a:lnSpc>
                <a:spcPct val="150000"/>
              </a:lnSpc>
              <a:spcBef>
                <a:spcPts val="0"/>
              </a:spcBef>
              <a:spcAft>
                <a:spcPts val="0"/>
              </a:spcAft>
              <a:buClr>
                <a:schemeClr val="dk1"/>
              </a:buClr>
              <a:buSzPts val="1100"/>
              <a:buFont typeface="Roboto Medium"/>
              <a:buChar char="●"/>
            </a:pPr>
            <a:r>
              <a:rPr lang="en-GB" sz="1100">
                <a:solidFill>
                  <a:schemeClr val="dk1"/>
                </a:solidFill>
                <a:latin typeface="Roboto Medium"/>
                <a:ea typeface="Roboto Medium"/>
                <a:cs typeface="Roboto Medium"/>
                <a:sym typeface="Roboto Medium"/>
              </a:rPr>
              <a:t>Tyst, lyssnar, står nära den som pratar, släpper ev puck vid signal och samlas snabbt.</a:t>
            </a:r>
            <a:endParaRPr sz="1100">
              <a:solidFill>
                <a:schemeClr val="dk1"/>
              </a:solidFill>
              <a:latin typeface="Roboto Medium"/>
              <a:ea typeface="Roboto Medium"/>
              <a:cs typeface="Roboto Medium"/>
              <a:sym typeface="Roboto Medium"/>
            </a:endParaRPr>
          </a:p>
          <a:p>
            <a:pPr indent="-298450" lvl="0" marL="457200" rtl="0" algn="l">
              <a:lnSpc>
                <a:spcPct val="150000"/>
              </a:lnSpc>
              <a:spcBef>
                <a:spcPts val="0"/>
              </a:spcBef>
              <a:spcAft>
                <a:spcPts val="0"/>
              </a:spcAft>
              <a:buClr>
                <a:schemeClr val="dk1"/>
              </a:buClr>
              <a:buSzPts val="1100"/>
              <a:buFont typeface="Roboto Medium"/>
              <a:buChar char="●"/>
            </a:pPr>
            <a:r>
              <a:rPr lang="en-GB" sz="1100">
                <a:solidFill>
                  <a:schemeClr val="dk1"/>
                </a:solidFill>
                <a:latin typeface="Roboto Medium"/>
                <a:ea typeface="Roboto Medium"/>
                <a:cs typeface="Roboto Medium"/>
                <a:sym typeface="Roboto Medium"/>
              </a:rPr>
              <a:t>Skjuter aldrig pucken mot sina medspelare. Titta upp innan skott.</a:t>
            </a:r>
            <a:endParaRPr sz="1100">
              <a:solidFill>
                <a:schemeClr val="dk1"/>
              </a:solidFill>
              <a:latin typeface="Roboto Medium"/>
              <a:ea typeface="Roboto Medium"/>
              <a:cs typeface="Roboto Medium"/>
              <a:sym typeface="Roboto Medium"/>
            </a:endParaRPr>
          </a:p>
          <a:p>
            <a:pPr indent="-298450" lvl="0" marL="457200" rtl="0" algn="l">
              <a:lnSpc>
                <a:spcPct val="150000"/>
              </a:lnSpc>
              <a:spcBef>
                <a:spcPts val="0"/>
              </a:spcBef>
              <a:spcAft>
                <a:spcPts val="0"/>
              </a:spcAft>
              <a:buClr>
                <a:schemeClr val="dk1"/>
              </a:buClr>
              <a:buSzPts val="1100"/>
              <a:buFont typeface="Roboto Medium"/>
              <a:buChar char="●"/>
            </a:pPr>
            <a:r>
              <a:rPr lang="en-GB" sz="1100">
                <a:solidFill>
                  <a:schemeClr val="dk1"/>
                </a:solidFill>
                <a:latin typeface="Roboto Medium"/>
                <a:ea typeface="Roboto Medium"/>
                <a:cs typeface="Roboto Medium"/>
                <a:sym typeface="Roboto Medium"/>
              </a:rPr>
              <a:t>Peppar sina medspelare.</a:t>
            </a:r>
            <a:endParaRPr sz="1100">
              <a:solidFill>
                <a:schemeClr val="dk1"/>
              </a:solidFill>
              <a:latin typeface="Roboto Medium"/>
              <a:ea typeface="Roboto Medium"/>
              <a:cs typeface="Roboto Medium"/>
              <a:sym typeface="Roboto Medium"/>
            </a:endParaRPr>
          </a:p>
          <a:p>
            <a:pPr indent="0" lvl="0" marL="0" rtl="0" algn="l">
              <a:lnSpc>
                <a:spcPct val="150000"/>
              </a:lnSpc>
              <a:spcBef>
                <a:spcPts val="0"/>
              </a:spcBef>
              <a:spcAft>
                <a:spcPts val="0"/>
              </a:spcAft>
              <a:buClr>
                <a:schemeClr val="dk1"/>
              </a:buClr>
              <a:buSzPts val="1100"/>
              <a:buFont typeface="Arial"/>
              <a:buNone/>
            </a:pPr>
            <a:r>
              <a:rPr lang="en-GB" sz="1100">
                <a:solidFill>
                  <a:srgbClr val="CC0000"/>
                </a:solidFill>
                <a:latin typeface="Roboto Medium"/>
                <a:ea typeface="Roboto Medium"/>
                <a:cs typeface="Roboto Medium"/>
                <a:sym typeface="Roboto Medium"/>
              </a:rPr>
              <a:t>Följer regler och förordar rent spel.</a:t>
            </a:r>
            <a:endParaRPr sz="1100">
              <a:solidFill>
                <a:srgbClr val="CC0000"/>
              </a:solidFill>
              <a:latin typeface="Roboto Medium"/>
              <a:ea typeface="Roboto Medium"/>
              <a:cs typeface="Roboto Medium"/>
              <a:sym typeface="Roboto Medium"/>
            </a:endParaRPr>
          </a:p>
          <a:p>
            <a:pPr indent="-298450" lvl="0" marL="457200" rtl="0" algn="l">
              <a:lnSpc>
                <a:spcPct val="150000"/>
              </a:lnSpc>
              <a:spcBef>
                <a:spcPts val="0"/>
              </a:spcBef>
              <a:spcAft>
                <a:spcPts val="0"/>
              </a:spcAft>
              <a:buClr>
                <a:schemeClr val="dk1"/>
              </a:buClr>
              <a:buSzPts val="1100"/>
              <a:buFont typeface="Roboto Medium"/>
              <a:buChar char="●"/>
            </a:pPr>
            <a:r>
              <a:rPr lang="en-GB" sz="1100">
                <a:solidFill>
                  <a:schemeClr val="dk1"/>
                </a:solidFill>
                <a:latin typeface="Roboto Medium"/>
                <a:ea typeface="Roboto Medium"/>
                <a:cs typeface="Roboto Medium"/>
                <a:sym typeface="Roboto Medium"/>
              </a:rPr>
              <a:t>Inga höga klubbor, fula slag, inte ligga ned på isen utan stå upp eller sitta på knä.</a:t>
            </a:r>
            <a:endParaRPr sz="1100">
              <a:solidFill>
                <a:schemeClr val="dk1"/>
              </a:solidFill>
              <a:latin typeface="Roboto Medium"/>
              <a:ea typeface="Roboto Medium"/>
              <a:cs typeface="Roboto Medium"/>
              <a:sym typeface="Roboto Medium"/>
            </a:endParaRPr>
          </a:p>
          <a:p>
            <a:pPr indent="-298450" lvl="0" marL="457200" rtl="0" algn="l">
              <a:lnSpc>
                <a:spcPct val="150000"/>
              </a:lnSpc>
              <a:spcBef>
                <a:spcPts val="0"/>
              </a:spcBef>
              <a:spcAft>
                <a:spcPts val="0"/>
              </a:spcAft>
              <a:buClr>
                <a:schemeClr val="dk1"/>
              </a:buClr>
              <a:buSzPts val="1100"/>
              <a:buFont typeface="Roboto Medium"/>
              <a:buChar char="●"/>
            </a:pPr>
            <a:r>
              <a:rPr lang="en-GB" sz="1100">
                <a:solidFill>
                  <a:schemeClr val="dk1"/>
                </a:solidFill>
                <a:latin typeface="Roboto Medium"/>
                <a:ea typeface="Roboto Medium"/>
                <a:cs typeface="Roboto Medium"/>
                <a:sym typeface="Roboto Medium"/>
              </a:rPr>
              <a:t>Klubban använder man till att föra pucken med.</a:t>
            </a:r>
            <a:endParaRPr sz="1100">
              <a:solidFill>
                <a:schemeClr val="dk1"/>
              </a:solidFill>
              <a:latin typeface="Roboto Medium"/>
              <a:ea typeface="Roboto Medium"/>
              <a:cs typeface="Roboto Medium"/>
              <a:sym typeface="Roboto Medium"/>
            </a:endParaRPr>
          </a:p>
          <a:p>
            <a:pPr indent="-228600" lvl="0" marL="228600" rtl="0" algn="l">
              <a:lnSpc>
                <a:spcPct val="150000"/>
              </a:lnSpc>
              <a:spcBef>
                <a:spcPts val="0"/>
              </a:spcBef>
              <a:spcAft>
                <a:spcPts val="0"/>
              </a:spcAft>
              <a:buClr>
                <a:schemeClr val="dk1"/>
              </a:buClr>
              <a:buSzPts val="1100"/>
              <a:buFont typeface="Arial"/>
              <a:buNone/>
            </a:pPr>
            <a:r>
              <a:rPr lang="en-GB" sz="1100">
                <a:solidFill>
                  <a:srgbClr val="CC0000"/>
                </a:solidFill>
                <a:latin typeface="Roboto Medium"/>
                <a:ea typeface="Roboto Medium"/>
                <a:cs typeface="Roboto Medium"/>
                <a:sym typeface="Roboto Medium"/>
              </a:rPr>
              <a:t>Är en god vinnare och en god förlorare.</a:t>
            </a:r>
            <a:endParaRPr sz="1100">
              <a:solidFill>
                <a:srgbClr val="CC0000"/>
              </a:solidFill>
              <a:latin typeface="Roboto Medium"/>
              <a:ea typeface="Roboto Medium"/>
              <a:cs typeface="Roboto Medium"/>
              <a:sym typeface="Roboto Medium"/>
            </a:endParaRPr>
          </a:p>
          <a:p>
            <a:pPr indent="-298450" lvl="0" marL="457200" rtl="0" algn="l">
              <a:lnSpc>
                <a:spcPct val="150000"/>
              </a:lnSpc>
              <a:spcBef>
                <a:spcPts val="0"/>
              </a:spcBef>
              <a:spcAft>
                <a:spcPts val="0"/>
              </a:spcAft>
              <a:buClr>
                <a:schemeClr val="dk1"/>
              </a:buClr>
              <a:buSzPts val="1100"/>
              <a:buFont typeface="Roboto Medium"/>
              <a:buChar char="●"/>
            </a:pPr>
            <a:r>
              <a:rPr lang="en-GB" sz="1100">
                <a:solidFill>
                  <a:schemeClr val="dk1"/>
                </a:solidFill>
                <a:latin typeface="Roboto Medium"/>
                <a:ea typeface="Roboto Medium"/>
                <a:cs typeface="Roboto Medium"/>
                <a:sym typeface="Roboto Medium"/>
              </a:rPr>
              <a:t>Är man inte alltid en vinnare om man gjort sitt bästa och kämpat hårt som individ och lag?</a:t>
            </a:r>
            <a:endParaRPr sz="1100">
              <a:solidFill>
                <a:schemeClr val="dk1"/>
              </a:solidFill>
              <a:latin typeface="Roboto Medium"/>
              <a:ea typeface="Roboto Medium"/>
              <a:cs typeface="Roboto Medium"/>
              <a:sym typeface="Roboto Medium"/>
            </a:endParaRPr>
          </a:p>
          <a:p>
            <a:pPr indent="0" lvl="0" marL="0" rtl="0" algn="l">
              <a:lnSpc>
                <a:spcPct val="100000"/>
              </a:lnSpc>
              <a:spcBef>
                <a:spcPts val="100"/>
              </a:spcBef>
              <a:spcAft>
                <a:spcPts val="0"/>
              </a:spcAft>
              <a:buNone/>
            </a:pPr>
            <a:r>
              <a:t/>
            </a:r>
            <a:endParaRPr sz="1550">
              <a:solidFill>
                <a:srgbClr val="000000"/>
              </a:solidFill>
              <a:latin typeface="Roboto Medium"/>
              <a:ea typeface="Roboto Medium"/>
              <a:cs typeface="Roboto Medium"/>
              <a:sym typeface="Roboto Medium"/>
            </a:endParaRPr>
          </a:p>
        </p:txBody>
      </p:sp>
      <p:pic>
        <p:nvPicPr>
          <p:cNvPr id="88" name="Google Shape;88;p17"/>
          <p:cNvPicPr preferRelativeResize="0"/>
          <p:nvPr/>
        </p:nvPicPr>
        <p:blipFill>
          <a:blip r:embed="rId3">
            <a:alphaModFix/>
          </a:blip>
          <a:stretch>
            <a:fillRect/>
          </a:stretch>
        </p:blipFill>
        <p:spPr>
          <a:xfrm>
            <a:off x="0" y="0"/>
            <a:ext cx="1964550" cy="374775"/>
          </a:xfrm>
          <a:prstGeom prst="rect">
            <a:avLst/>
          </a:prstGeom>
          <a:noFill/>
          <a:ln>
            <a:noFill/>
          </a:ln>
        </p:spPr>
      </p:pic>
      <p:sp>
        <p:nvSpPr>
          <p:cNvPr id="89" name="Google Shape;89;p17"/>
          <p:cNvSpPr/>
          <p:nvPr/>
        </p:nvSpPr>
        <p:spPr>
          <a:xfrm>
            <a:off x="0" y="4492000"/>
            <a:ext cx="9147300" cy="6516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txBox="1"/>
          <p:nvPr>
            <p:ph type="title"/>
          </p:nvPr>
        </p:nvSpPr>
        <p:spPr>
          <a:xfrm>
            <a:off x="112050" y="456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CC0000"/>
                </a:solidFill>
                <a:latin typeface="Impact"/>
                <a:ea typeface="Impact"/>
                <a:cs typeface="Impact"/>
                <a:sym typeface="Impact"/>
              </a:rPr>
              <a:t>Värdegrund AISP13</a:t>
            </a:r>
            <a:endParaRPr>
              <a:solidFill>
                <a:srgbClr val="CC0000"/>
              </a:solidFill>
              <a:latin typeface="Impact"/>
              <a:ea typeface="Impact"/>
              <a:cs typeface="Impact"/>
              <a:sym typeface="Impac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idx="1" type="body"/>
          </p:nvPr>
        </p:nvSpPr>
        <p:spPr>
          <a:xfrm>
            <a:off x="170775" y="970321"/>
            <a:ext cx="8520600" cy="2245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GB" sz="1000">
                <a:solidFill>
                  <a:schemeClr val="dk1"/>
                </a:solidFill>
                <a:latin typeface="Roboto"/>
                <a:ea typeface="Roboto"/>
                <a:cs typeface="Roboto"/>
                <a:sym typeface="Roboto"/>
              </a:rPr>
              <a:t>VÄRDEGRUND från ALMTUNA</a:t>
            </a:r>
            <a:endParaRPr sz="1000">
              <a:solidFill>
                <a:schemeClr val="dk1"/>
              </a:solidFill>
              <a:latin typeface="Roboto"/>
              <a:ea typeface="Roboto"/>
              <a:cs typeface="Roboto"/>
              <a:sym typeface="Roboto"/>
            </a:endParaRPr>
          </a:p>
          <a:p>
            <a:pPr indent="0" lvl="0" marL="0" rtl="0" algn="l">
              <a:spcBef>
                <a:spcPts val="1200"/>
              </a:spcBef>
              <a:spcAft>
                <a:spcPts val="0"/>
              </a:spcAft>
              <a:buNone/>
            </a:pPr>
            <a:r>
              <a:rPr lang="en-GB" sz="1000">
                <a:solidFill>
                  <a:schemeClr val="dk1"/>
                </a:solidFill>
                <a:latin typeface="Roboto"/>
                <a:ea typeface="Roboto"/>
                <a:cs typeface="Roboto"/>
                <a:sym typeface="Roboto"/>
              </a:rPr>
              <a:t>Vi är en klubb som vill skapa HARMONI, detta skapar vi genom att personal, ledare, föräldrar och spelare förhåller sig till vår Värdegrund</a:t>
            </a:r>
            <a:endParaRPr sz="1000">
              <a:solidFill>
                <a:schemeClr val="dk1"/>
              </a:solidFill>
              <a:latin typeface="Roboto"/>
              <a:ea typeface="Roboto"/>
              <a:cs typeface="Roboto"/>
              <a:sym typeface="Roboto"/>
            </a:endParaRPr>
          </a:p>
          <a:p>
            <a:pPr indent="-292100" lvl="0" marL="457200" rtl="0" algn="l">
              <a:spcBef>
                <a:spcPts val="120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HÄNSYN, för din omgivning, vårdat språk och lyssna på varandra.</a:t>
            </a:r>
            <a:endParaRPr sz="1000">
              <a:solidFill>
                <a:schemeClr val="dk1"/>
              </a:solidFill>
              <a:latin typeface="Roboto"/>
              <a:ea typeface="Roboto"/>
              <a:cs typeface="Roboto"/>
              <a:sym typeface="Roboto"/>
            </a:endParaRPr>
          </a:p>
          <a:p>
            <a:pPr indent="-292100" lvl="0" marL="457200" rtl="0" algn="l">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ANSVAR, för ditt beteende.</a:t>
            </a:r>
            <a:endParaRPr sz="1000">
              <a:solidFill>
                <a:schemeClr val="dk1"/>
              </a:solidFill>
              <a:latin typeface="Roboto"/>
              <a:ea typeface="Roboto"/>
              <a:cs typeface="Roboto"/>
              <a:sym typeface="Roboto"/>
            </a:endParaRPr>
          </a:p>
          <a:p>
            <a:pPr indent="-292100" lvl="0" marL="457200" rtl="0" algn="l">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RESPEKT, för regler, överenskommelser, andra som dem är och deras åsikter.</a:t>
            </a:r>
            <a:endParaRPr sz="1000">
              <a:solidFill>
                <a:schemeClr val="dk1"/>
              </a:solidFill>
              <a:latin typeface="Roboto"/>
              <a:ea typeface="Roboto"/>
              <a:cs typeface="Roboto"/>
              <a:sym typeface="Roboto"/>
            </a:endParaRPr>
          </a:p>
          <a:p>
            <a:pPr indent="-292100" lvl="0" marL="457200" rtl="0" algn="l">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MÅL, </a:t>
            </a:r>
            <a:r>
              <a:rPr lang="en-GB" sz="1000">
                <a:solidFill>
                  <a:schemeClr val="dk1"/>
                </a:solidFill>
                <a:latin typeface="Roboto"/>
                <a:ea typeface="Roboto"/>
                <a:cs typeface="Roboto"/>
                <a:sym typeface="Roboto"/>
              </a:rPr>
              <a:t>fokusera på klubbens, lagets och individens uppsatta mål.</a:t>
            </a:r>
            <a:endParaRPr sz="1000">
              <a:solidFill>
                <a:schemeClr val="dk1"/>
              </a:solidFill>
              <a:latin typeface="Roboto"/>
              <a:ea typeface="Roboto"/>
              <a:cs typeface="Roboto"/>
              <a:sym typeface="Roboto"/>
            </a:endParaRPr>
          </a:p>
          <a:p>
            <a:pPr indent="-292100" lvl="0" marL="457200" rtl="0" algn="l">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OMTANKE, verkligen bry oss om varandra, stötta andra och var en god vän.</a:t>
            </a:r>
            <a:endParaRPr sz="1000">
              <a:solidFill>
                <a:schemeClr val="dk1"/>
              </a:solidFill>
              <a:latin typeface="Roboto"/>
              <a:ea typeface="Roboto"/>
              <a:cs typeface="Roboto"/>
              <a:sym typeface="Roboto"/>
            </a:endParaRPr>
          </a:p>
          <a:p>
            <a:pPr indent="-292100" lvl="0" marL="457200" rtl="0" algn="l">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NEJ, till mobbing, doping, övergrepp och våld.</a:t>
            </a:r>
            <a:endParaRPr sz="1000">
              <a:solidFill>
                <a:schemeClr val="dk1"/>
              </a:solidFill>
              <a:latin typeface="Roboto"/>
              <a:ea typeface="Roboto"/>
              <a:cs typeface="Roboto"/>
              <a:sym typeface="Roboto"/>
            </a:endParaRPr>
          </a:p>
          <a:p>
            <a:pPr indent="-292100" lvl="0" marL="457200" rtl="0" algn="l">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INTERNET, hantera sociala medier på ett sätt så som du själv vill bli bemött och behandlad med.</a:t>
            </a:r>
            <a:endParaRPr sz="1000">
              <a:solidFill>
                <a:srgbClr val="000000"/>
              </a:solidFill>
              <a:latin typeface="Roboto"/>
              <a:ea typeface="Roboto"/>
              <a:cs typeface="Roboto"/>
              <a:sym typeface="Roboto"/>
            </a:endParaRPr>
          </a:p>
        </p:txBody>
      </p:sp>
      <p:pic>
        <p:nvPicPr>
          <p:cNvPr id="96" name="Google Shape;96;p18"/>
          <p:cNvPicPr preferRelativeResize="0"/>
          <p:nvPr/>
        </p:nvPicPr>
        <p:blipFill>
          <a:blip r:embed="rId3">
            <a:alphaModFix/>
          </a:blip>
          <a:stretch>
            <a:fillRect/>
          </a:stretch>
        </p:blipFill>
        <p:spPr>
          <a:xfrm>
            <a:off x="0" y="0"/>
            <a:ext cx="1964550" cy="374775"/>
          </a:xfrm>
          <a:prstGeom prst="rect">
            <a:avLst/>
          </a:prstGeom>
          <a:noFill/>
          <a:ln>
            <a:noFill/>
          </a:ln>
        </p:spPr>
      </p:pic>
      <p:sp>
        <p:nvSpPr>
          <p:cNvPr id="97" name="Google Shape;97;p18"/>
          <p:cNvSpPr/>
          <p:nvPr/>
        </p:nvSpPr>
        <p:spPr>
          <a:xfrm>
            <a:off x="0" y="4492000"/>
            <a:ext cx="9147300" cy="6516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8"/>
          <p:cNvSpPr txBox="1"/>
          <p:nvPr>
            <p:ph type="title"/>
          </p:nvPr>
        </p:nvSpPr>
        <p:spPr>
          <a:xfrm>
            <a:off x="112050" y="456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CC0000"/>
                </a:solidFill>
                <a:latin typeface="Impact"/>
                <a:ea typeface="Impact"/>
                <a:cs typeface="Impact"/>
                <a:sym typeface="Impact"/>
              </a:rPr>
              <a:t>Värdegrund ALMTUNA IS</a:t>
            </a:r>
            <a:endParaRPr>
              <a:solidFill>
                <a:srgbClr val="CC0000"/>
              </a:solidFill>
              <a:latin typeface="Impact"/>
              <a:ea typeface="Impact"/>
              <a:cs typeface="Impact"/>
              <a:sym typeface="Impac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CC0000"/>
                </a:solidFill>
                <a:latin typeface="Impact"/>
                <a:ea typeface="Impact"/>
                <a:cs typeface="Impact"/>
                <a:sym typeface="Impact"/>
              </a:rPr>
              <a:t>Träningar och rutiner</a:t>
            </a:r>
            <a:endParaRPr>
              <a:solidFill>
                <a:srgbClr val="CC0000"/>
              </a:solidFill>
              <a:latin typeface="Impact"/>
              <a:ea typeface="Impact"/>
              <a:cs typeface="Impact"/>
              <a:sym typeface="Impact"/>
            </a:endParaRPr>
          </a:p>
        </p:txBody>
      </p:sp>
      <p:sp>
        <p:nvSpPr>
          <p:cNvPr id="104" name="Google Shape;104;p19"/>
          <p:cNvSpPr txBox="1"/>
          <p:nvPr>
            <p:ph idx="1" type="body"/>
          </p:nvPr>
        </p:nvSpPr>
        <p:spPr>
          <a:xfrm>
            <a:off x="311700" y="987938"/>
            <a:ext cx="8520600" cy="3416400"/>
          </a:xfrm>
          <a:prstGeom prst="rect">
            <a:avLst/>
          </a:prstGeom>
        </p:spPr>
        <p:txBody>
          <a:bodyPr anchorCtr="0" anchor="t" bIns="91425" lIns="91425" spcFirstLastPara="1" rIns="91425" wrap="square" tIns="91425">
            <a:noAutofit/>
          </a:bodyPr>
          <a:lstStyle/>
          <a:p>
            <a:pPr indent="-339725" lvl="0" marL="457200" rtl="0" algn="l">
              <a:lnSpc>
                <a:spcPct val="100000"/>
              </a:lnSpc>
              <a:spcBef>
                <a:spcPts val="10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Träningarna är oftast fredagar och söndagar</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Att tänka på (utrustning / </a:t>
            </a:r>
            <a:r>
              <a:rPr lang="en-GB" sz="1750">
                <a:solidFill>
                  <a:srgbClr val="000000"/>
                </a:solidFill>
                <a:latin typeface="Roboto Medium"/>
                <a:ea typeface="Roboto Medium"/>
                <a:cs typeface="Roboto Medium"/>
                <a:sym typeface="Roboto Medium"/>
              </a:rPr>
              <a:t>skridskoslip (10-15 timme per)</a:t>
            </a:r>
            <a:r>
              <a:rPr lang="en-GB" sz="1750">
                <a:solidFill>
                  <a:srgbClr val="000000"/>
                </a:solidFill>
                <a:latin typeface="Roboto Medium"/>
                <a:ea typeface="Roboto Medium"/>
                <a:cs typeface="Roboto Medium"/>
                <a:sym typeface="Roboto Medium"/>
              </a:rPr>
              <a:t> / covid / ombyte / vatten / märkning namn)</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Delad istid</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Blå puck används</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Finns det planerade matcher</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Träningsmatcher</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Tips Tricks utrustning (färger inköp etc)</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Säsongen slutar den 11 April 2021</a:t>
            </a:r>
            <a:endParaRPr sz="1750">
              <a:solidFill>
                <a:srgbClr val="000000"/>
              </a:solidFill>
              <a:latin typeface="Roboto Medium"/>
              <a:ea typeface="Roboto Medium"/>
              <a:cs typeface="Roboto Medium"/>
              <a:sym typeface="Roboto Medium"/>
            </a:endParaRPr>
          </a:p>
          <a:p>
            <a:pPr indent="-339725" lvl="0" marL="457200" rtl="0" algn="l">
              <a:lnSpc>
                <a:spcPct val="100000"/>
              </a:lnSpc>
              <a:spcBef>
                <a:spcPts val="0"/>
              </a:spcBef>
              <a:spcAft>
                <a:spcPts val="0"/>
              </a:spcAft>
              <a:buClr>
                <a:srgbClr val="000000"/>
              </a:buClr>
              <a:buSzPts val="1750"/>
              <a:buFont typeface="Roboto Medium"/>
              <a:buChar char="●"/>
            </a:pPr>
            <a:r>
              <a:rPr lang="en-GB" sz="1750">
                <a:solidFill>
                  <a:srgbClr val="000000"/>
                </a:solidFill>
                <a:latin typeface="Roboto Medium"/>
                <a:ea typeface="Roboto Medium"/>
                <a:cs typeface="Roboto Medium"/>
                <a:sym typeface="Roboto Medium"/>
              </a:rPr>
              <a:t>Påsklov extra tid? Informeras genom laget.se</a:t>
            </a:r>
            <a:endParaRPr sz="1750">
              <a:solidFill>
                <a:srgbClr val="000000"/>
              </a:solidFill>
              <a:latin typeface="Roboto Medium"/>
              <a:ea typeface="Roboto Medium"/>
              <a:cs typeface="Roboto Medium"/>
              <a:sym typeface="Roboto Medium"/>
            </a:endParaRPr>
          </a:p>
        </p:txBody>
      </p:sp>
      <p:pic>
        <p:nvPicPr>
          <p:cNvPr id="105" name="Google Shape;105;p19"/>
          <p:cNvPicPr preferRelativeResize="0"/>
          <p:nvPr/>
        </p:nvPicPr>
        <p:blipFill>
          <a:blip r:embed="rId3">
            <a:alphaModFix/>
          </a:blip>
          <a:stretch>
            <a:fillRect/>
          </a:stretch>
        </p:blipFill>
        <p:spPr>
          <a:xfrm>
            <a:off x="0" y="0"/>
            <a:ext cx="1964550" cy="374775"/>
          </a:xfrm>
          <a:prstGeom prst="rect">
            <a:avLst/>
          </a:prstGeom>
          <a:noFill/>
          <a:ln>
            <a:noFill/>
          </a:ln>
        </p:spPr>
      </p:pic>
      <p:sp>
        <p:nvSpPr>
          <p:cNvPr id="106" name="Google Shape;106;p19"/>
          <p:cNvSpPr/>
          <p:nvPr/>
        </p:nvSpPr>
        <p:spPr>
          <a:xfrm>
            <a:off x="0" y="4492000"/>
            <a:ext cx="9147300" cy="6516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CC0000"/>
                </a:solidFill>
                <a:latin typeface="Impact"/>
                <a:ea typeface="Impact"/>
                <a:cs typeface="Impact"/>
                <a:sym typeface="Impact"/>
              </a:rPr>
              <a:t>Truppen</a:t>
            </a:r>
            <a:endParaRPr>
              <a:solidFill>
                <a:srgbClr val="CC0000"/>
              </a:solidFill>
              <a:latin typeface="Impact"/>
              <a:ea typeface="Impact"/>
              <a:cs typeface="Impact"/>
              <a:sym typeface="Impact"/>
            </a:endParaRPr>
          </a:p>
        </p:txBody>
      </p:sp>
      <p:sp>
        <p:nvSpPr>
          <p:cNvPr id="112" name="Google Shape;112;p20"/>
          <p:cNvSpPr txBox="1"/>
          <p:nvPr>
            <p:ph idx="1" type="body"/>
          </p:nvPr>
        </p:nvSpPr>
        <p:spPr>
          <a:xfrm>
            <a:off x="311700" y="987938"/>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100"/>
              </a:spcBef>
              <a:spcAft>
                <a:spcPts val="0"/>
              </a:spcAft>
              <a:buNone/>
            </a:pPr>
            <a:r>
              <a:rPr lang="en-GB" sz="1750">
                <a:solidFill>
                  <a:srgbClr val="000000"/>
                </a:solidFill>
                <a:latin typeface="Roboto Medium"/>
                <a:ea typeface="Roboto Medium"/>
                <a:cs typeface="Roboto Medium"/>
                <a:sym typeface="Roboto Medium"/>
              </a:rPr>
              <a:t>32 st registerade i team 13</a:t>
            </a:r>
            <a:endParaRPr sz="1750">
              <a:solidFill>
                <a:srgbClr val="000000"/>
              </a:solidFill>
              <a:latin typeface="Roboto Medium"/>
              <a:ea typeface="Roboto Medium"/>
              <a:cs typeface="Roboto Medium"/>
              <a:sym typeface="Roboto Medium"/>
            </a:endParaRPr>
          </a:p>
          <a:p>
            <a:pPr indent="0" lvl="0" marL="457200" rtl="0" algn="l">
              <a:lnSpc>
                <a:spcPct val="100000"/>
              </a:lnSpc>
              <a:spcBef>
                <a:spcPts val="100"/>
              </a:spcBef>
              <a:spcAft>
                <a:spcPts val="0"/>
              </a:spcAft>
              <a:buNone/>
            </a:pPr>
            <a:r>
              <a:t/>
            </a:r>
            <a:endParaRPr sz="1750">
              <a:solidFill>
                <a:srgbClr val="000000"/>
              </a:solidFill>
              <a:latin typeface="Roboto Medium"/>
              <a:ea typeface="Roboto Medium"/>
              <a:cs typeface="Roboto Medium"/>
              <a:sym typeface="Roboto Medium"/>
            </a:endParaRPr>
          </a:p>
          <a:p>
            <a:pPr indent="0" lvl="0" marL="0" rtl="0" algn="ctr">
              <a:lnSpc>
                <a:spcPct val="100000"/>
              </a:lnSpc>
              <a:spcBef>
                <a:spcPts val="0"/>
              </a:spcBef>
              <a:spcAft>
                <a:spcPts val="0"/>
              </a:spcAft>
              <a:buNone/>
            </a:pPr>
            <a:r>
              <a:rPr lang="en-GB" sz="1750">
                <a:solidFill>
                  <a:srgbClr val="CC0000"/>
                </a:solidFill>
                <a:latin typeface="Roboto Medium"/>
                <a:ea typeface="Roboto Medium"/>
                <a:cs typeface="Roboto Medium"/>
                <a:sym typeface="Roboto Medium"/>
              </a:rPr>
              <a:t>Aaron Hadrati Alexander Rosengren Alfons Wettervik Aron Thor Orebrand Axel Gelis Bruno Sundelin Edvard Butler Emil Grandin Bangoura Emilio Gillberg Gusts Petersons Hampus Morén Hanna Kurzawska Hjalmar Strandin Hugo Granlund Jack Breitholtz Kaela Gumucio Lamiah-Taliah Padovic Liam Granat Lucas Roslund Marcus Våhlin Marwin Andersson Max Åman Melvin Synneborn Milian Berlin Mohammad Kholukhoev Oscar Jonsson Philipp Conze Sigge Isaksson Taha Abroshan Timothy Yang Trent Botman Vilmer Åkerholm</a:t>
            </a:r>
            <a:endParaRPr sz="1750">
              <a:solidFill>
                <a:srgbClr val="CC0000"/>
              </a:solidFill>
              <a:latin typeface="Roboto Medium"/>
              <a:ea typeface="Roboto Medium"/>
              <a:cs typeface="Roboto Medium"/>
              <a:sym typeface="Roboto Medium"/>
            </a:endParaRPr>
          </a:p>
          <a:p>
            <a:pPr indent="0" lvl="0" marL="0" rtl="0" algn="ctr">
              <a:lnSpc>
                <a:spcPct val="100000"/>
              </a:lnSpc>
              <a:spcBef>
                <a:spcPts val="0"/>
              </a:spcBef>
              <a:spcAft>
                <a:spcPts val="0"/>
              </a:spcAft>
              <a:buNone/>
            </a:pPr>
            <a:r>
              <a:t/>
            </a:r>
            <a:endParaRPr sz="1750">
              <a:solidFill>
                <a:srgbClr val="000000"/>
              </a:solidFill>
              <a:latin typeface="Roboto Medium"/>
              <a:ea typeface="Roboto Medium"/>
              <a:cs typeface="Roboto Medium"/>
              <a:sym typeface="Roboto Medium"/>
            </a:endParaRPr>
          </a:p>
          <a:p>
            <a:pPr indent="0" lvl="0" marL="0" rtl="0" algn="l">
              <a:lnSpc>
                <a:spcPct val="100000"/>
              </a:lnSpc>
              <a:spcBef>
                <a:spcPts val="100"/>
              </a:spcBef>
              <a:spcAft>
                <a:spcPts val="0"/>
              </a:spcAft>
              <a:buNone/>
            </a:pPr>
            <a:r>
              <a:rPr lang="en-GB" sz="1750">
                <a:solidFill>
                  <a:srgbClr val="000000"/>
                </a:solidFill>
                <a:latin typeface="Roboto Medium"/>
                <a:ea typeface="Roboto Medium"/>
                <a:cs typeface="Roboto Medium"/>
                <a:sym typeface="Roboto Medium"/>
              </a:rPr>
              <a:t>Kompis kort (Daniel G delar)</a:t>
            </a:r>
            <a:endParaRPr sz="1750">
              <a:solidFill>
                <a:srgbClr val="000000"/>
              </a:solidFill>
              <a:latin typeface="Roboto Medium"/>
              <a:ea typeface="Roboto Medium"/>
              <a:cs typeface="Roboto Medium"/>
              <a:sym typeface="Roboto Medium"/>
            </a:endParaRPr>
          </a:p>
        </p:txBody>
      </p:sp>
      <p:pic>
        <p:nvPicPr>
          <p:cNvPr id="113" name="Google Shape;113;p20"/>
          <p:cNvPicPr preferRelativeResize="0"/>
          <p:nvPr/>
        </p:nvPicPr>
        <p:blipFill>
          <a:blip r:embed="rId3">
            <a:alphaModFix/>
          </a:blip>
          <a:stretch>
            <a:fillRect/>
          </a:stretch>
        </p:blipFill>
        <p:spPr>
          <a:xfrm>
            <a:off x="0" y="0"/>
            <a:ext cx="1964550" cy="374775"/>
          </a:xfrm>
          <a:prstGeom prst="rect">
            <a:avLst/>
          </a:prstGeom>
          <a:noFill/>
          <a:ln>
            <a:noFill/>
          </a:ln>
        </p:spPr>
      </p:pic>
      <p:sp>
        <p:nvSpPr>
          <p:cNvPr id="114" name="Google Shape;114;p20"/>
          <p:cNvSpPr/>
          <p:nvPr/>
        </p:nvSpPr>
        <p:spPr>
          <a:xfrm>
            <a:off x="0" y="4492000"/>
            <a:ext cx="9147300" cy="6516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200">
                <a:solidFill>
                  <a:srgbClr val="CC0000"/>
                </a:solidFill>
                <a:latin typeface="Impact"/>
                <a:ea typeface="Impact"/>
                <a:cs typeface="Impact"/>
                <a:sym typeface="Impact"/>
              </a:rPr>
              <a:t>Ekonomi - </a:t>
            </a:r>
            <a:r>
              <a:rPr lang="en-GB" sz="2200">
                <a:highlight>
                  <a:srgbClr val="FFFFFF"/>
                </a:highlight>
                <a:latin typeface="Impact"/>
                <a:ea typeface="Impact"/>
                <a:cs typeface="Impact"/>
                <a:sym typeface="Impact"/>
              </a:rPr>
              <a:t>Ekonomisk sammanställning AIS Team</a:t>
            </a:r>
            <a:endParaRPr sz="2200">
              <a:solidFill>
                <a:srgbClr val="CC0000"/>
              </a:solidFill>
              <a:latin typeface="Impact"/>
              <a:ea typeface="Impact"/>
              <a:cs typeface="Impact"/>
              <a:sym typeface="Impact"/>
            </a:endParaRPr>
          </a:p>
        </p:txBody>
      </p:sp>
      <p:sp>
        <p:nvSpPr>
          <p:cNvPr id="120" name="Google Shape;120;p21"/>
          <p:cNvSpPr txBox="1"/>
          <p:nvPr>
            <p:ph idx="1" type="body"/>
          </p:nvPr>
        </p:nvSpPr>
        <p:spPr>
          <a:xfrm>
            <a:off x="311700" y="987963"/>
            <a:ext cx="8520600" cy="3318000"/>
          </a:xfrm>
          <a:prstGeom prst="rect">
            <a:avLst/>
          </a:prstGeom>
        </p:spPr>
        <p:txBody>
          <a:bodyPr anchorCtr="0" anchor="t" bIns="91425" lIns="91425" spcFirstLastPara="1" rIns="91425" wrap="square" tIns="91425">
            <a:noAutofit/>
          </a:bodyPr>
          <a:lstStyle/>
          <a:p>
            <a:pPr indent="-333375" lvl="0" marL="457200" rtl="0" algn="l">
              <a:lnSpc>
                <a:spcPct val="100000"/>
              </a:lnSpc>
              <a:spcBef>
                <a:spcPts val="100"/>
              </a:spcBef>
              <a:spcAft>
                <a:spcPts val="0"/>
              </a:spcAft>
              <a:buClr>
                <a:srgbClr val="000000"/>
              </a:buClr>
              <a:buSzPts val="1650"/>
              <a:buFont typeface="Roboto Medium"/>
              <a:buChar char="●"/>
            </a:pPr>
            <a:r>
              <a:rPr lang="en-GB" sz="1650">
                <a:solidFill>
                  <a:srgbClr val="000000"/>
                </a:solidFill>
                <a:latin typeface="Roboto Medium"/>
                <a:ea typeface="Roboto Medium"/>
                <a:cs typeface="Roboto Medium"/>
                <a:sym typeface="Roboto Medium"/>
              </a:rPr>
              <a:t>Kassa</a:t>
            </a:r>
            <a:endParaRPr sz="1650">
              <a:solidFill>
                <a:srgbClr val="000000"/>
              </a:solidFill>
              <a:latin typeface="Roboto Medium"/>
              <a:ea typeface="Roboto Medium"/>
              <a:cs typeface="Roboto Medium"/>
              <a:sym typeface="Roboto Medium"/>
            </a:endParaRPr>
          </a:p>
          <a:p>
            <a:pPr indent="-333375" lvl="0" marL="457200" rtl="0" algn="l">
              <a:lnSpc>
                <a:spcPct val="100000"/>
              </a:lnSpc>
              <a:spcBef>
                <a:spcPts val="0"/>
              </a:spcBef>
              <a:spcAft>
                <a:spcPts val="0"/>
              </a:spcAft>
              <a:buClr>
                <a:srgbClr val="000000"/>
              </a:buClr>
              <a:buSzPts val="1650"/>
              <a:buFont typeface="Roboto Medium"/>
              <a:buChar char="●"/>
            </a:pPr>
            <a:r>
              <a:rPr lang="en-GB" sz="1650">
                <a:solidFill>
                  <a:srgbClr val="000000"/>
                </a:solidFill>
                <a:latin typeface="Roboto Medium"/>
                <a:ea typeface="Roboto Medium"/>
                <a:cs typeface="Roboto Medium"/>
                <a:sym typeface="Roboto Medium"/>
              </a:rPr>
              <a:t>Intäkter</a:t>
            </a:r>
            <a:endParaRPr sz="1650">
              <a:solidFill>
                <a:srgbClr val="000000"/>
              </a:solidFill>
              <a:latin typeface="Roboto Medium"/>
              <a:ea typeface="Roboto Medium"/>
              <a:cs typeface="Roboto Medium"/>
              <a:sym typeface="Roboto Medium"/>
            </a:endParaRPr>
          </a:p>
          <a:p>
            <a:pPr indent="-333375" lvl="1" marL="914400" rtl="0" algn="l">
              <a:lnSpc>
                <a:spcPct val="100000"/>
              </a:lnSpc>
              <a:spcBef>
                <a:spcPts val="0"/>
              </a:spcBef>
              <a:spcAft>
                <a:spcPts val="0"/>
              </a:spcAft>
              <a:buClr>
                <a:srgbClr val="000000"/>
              </a:buClr>
              <a:buSzPts val="1650"/>
              <a:buFont typeface="Roboto Medium"/>
              <a:buChar char="○"/>
            </a:pPr>
            <a:r>
              <a:rPr lang="en-GB" sz="1650">
                <a:solidFill>
                  <a:srgbClr val="000000"/>
                </a:solidFill>
                <a:latin typeface="Roboto Medium"/>
                <a:ea typeface="Roboto Medium"/>
                <a:cs typeface="Roboto Medium"/>
                <a:sym typeface="Roboto Medium"/>
              </a:rPr>
              <a:t>Kioskarbete vid A-lags matcher 2021-2022</a:t>
            </a:r>
            <a:endParaRPr sz="1650">
              <a:solidFill>
                <a:srgbClr val="000000"/>
              </a:solidFill>
              <a:latin typeface="Roboto Medium"/>
              <a:ea typeface="Roboto Medium"/>
              <a:cs typeface="Roboto Medium"/>
              <a:sym typeface="Roboto Medium"/>
            </a:endParaRPr>
          </a:p>
          <a:p>
            <a:pPr indent="-333375" lvl="0" marL="457200" rtl="0" algn="l">
              <a:lnSpc>
                <a:spcPct val="100000"/>
              </a:lnSpc>
              <a:spcBef>
                <a:spcPts val="0"/>
              </a:spcBef>
              <a:spcAft>
                <a:spcPts val="0"/>
              </a:spcAft>
              <a:buClr>
                <a:srgbClr val="000000"/>
              </a:buClr>
              <a:buSzPts val="1650"/>
              <a:buFont typeface="Roboto Medium"/>
              <a:buChar char="●"/>
            </a:pPr>
            <a:r>
              <a:rPr lang="en-GB" sz="1650">
                <a:solidFill>
                  <a:srgbClr val="000000"/>
                </a:solidFill>
                <a:latin typeface="Roboto Medium"/>
                <a:ea typeface="Roboto Medium"/>
                <a:cs typeface="Roboto Medium"/>
                <a:sym typeface="Roboto Medium"/>
              </a:rPr>
              <a:t>Utgifter</a:t>
            </a:r>
            <a:endParaRPr sz="1650">
              <a:solidFill>
                <a:srgbClr val="000000"/>
              </a:solidFill>
              <a:latin typeface="Roboto Medium"/>
              <a:ea typeface="Roboto Medium"/>
              <a:cs typeface="Roboto Medium"/>
              <a:sym typeface="Roboto Medium"/>
            </a:endParaRPr>
          </a:p>
          <a:p>
            <a:pPr indent="-333375" lvl="1" marL="914400" rtl="0" algn="l">
              <a:lnSpc>
                <a:spcPct val="100000"/>
              </a:lnSpc>
              <a:spcBef>
                <a:spcPts val="0"/>
              </a:spcBef>
              <a:spcAft>
                <a:spcPts val="0"/>
              </a:spcAft>
              <a:buClr>
                <a:srgbClr val="000000"/>
              </a:buClr>
              <a:buSzPts val="1650"/>
              <a:buFont typeface="Roboto Medium"/>
              <a:buChar char="○"/>
            </a:pPr>
            <a:r>
              <a:rPr lang="en-GB" sz="1650">
                <a:solidFill>
                  <a:srgbClr val="000000"/>
                </a:solidFill>
                <a:latin typeface="Roboto Medium"/>
                <a:ea typeface="Roboto Medium"/>
                <a:cs typeface="Roboto Medium"/>
                <a:sym typeface="Roboto Medium"/>
              </a:rPr>
              <a:t>Från HT 2021: 4500 kr hyra för container/kvartal</a:t>
            </a:r>
            <a:endParaRPr sz="1650">
              <a:solidFill>
                <a:srgbClr val="000000"/>
              </a:solidFill>
              <a:latin typeface="Roboto Medium"/>
              <a:ea typeface="Roboto Medium"/>
              <a:cs typeface="Roboto Medium"/>
              <a:sym typeface="Roboto Medium"/>
            </a:endParaRPr>
          </a:p>
          <a:p>
            <a:pPr indent="-333375" lvl="1" marL="914400" rtl="0" algn="l">
              <a:lnSpc>
                <a:spcPct val="100000"/>
              </a:lnSpc>
              <a:spcBef>
                <a:spcPts val="0"/>
              </a:spcBef>
              <a:spcAft>
                <a:spcPts val="0"/>
              </a:spcAft>
              <a:buClr>
                <a:srgbClr val="000000"/>
              </a:buClr>
              <a:buSzPts val="1650"/>
              <a:buFont typeface="Roboto Medium"/>
              <a:buChar char="○"/>
            </a:pPr>
            <a:r>
              <a:rPr lang="en-GB" sz="1650">
                <a:solidFill>
                  <a:srgbClr val="000000"/>
                </a:solidFill>
                <a:latin typeface="Roboto Medium"/>
                <a:ea typeface="Roboto Medium"/>
                <a:cs typeface="Roboto Medium"/>
                <a:sym typeface="Roboto Medium"/>
              </a:rPr>
              <a:t>Anmälningsavgift kupper (Covid?)</a:t>
            </a:r>
            <a:endParaRPr sz="1650">
              <a:solidFill>
                <a:srgbClr val="000000"/>
              </a:solidFill>
              <a:latin typeface="Roboto Medium"/>
              <a:ea typeface="Roboto Medium"/>
              <a:cs typeface="Roboto Medium"/>
              <a:sym typeface="Roboto Medium"/>
            </a:endParaRPr>
          </a:p>
          <a:p>
            <a:pPr indent="-333375" lvl="1" marL="914400" rtl="0" algn="l">
              <a:lnSpc>
                <a:spcPct val="100000"/>
              </a:lnSpc>
              <a:spcBef>
                <a:spcPts val="0"/>
              </a:spcBef>
              <a:spcAft>
                <a:spcPts val="0"/>
              </a:spcAft>
              <a:buClr>
                <a:srgbClr val="000000"/>
              </a:buClr>
              <a:buSzPts val="1650"/>
              <a:buFont typeface="Roboto Medium"/>
              <a:buChar char="○"/>
            </a:pPr>
            <a:r>
              <a:rPr lang="en-GB" sz="1650">
                <a:solidFill>
                  <a:srgbClr val="000000"/>
                </a:solidFill>
                <a:latin typeface="Roboto Medium"/>
                <a:ea typeface="Roboto Medium"/>
                <a:cs typeface="Roboto Medium"/>
                <a:sym typeface="Roboto Medium"/>
              </a:rPr>
              <a:t>Begagnad skridskoslip </a:t>
            </a:r>
            <a:endParaRPr sz="1650">
              <a:solidFill>
                <a:srgbClr val="000000"/>
              </a:solidFill>
              <a:latin typeface="Roboto Medium"/>
              <a:ea typeface="Roboto Medium"/>
              <a:cs typeface="Roboto Medium"/>
              <a:sym typeface="Roboto Medium"/>
            </a:endParaRPr>
          </a:p>
          <a:p>
            <a:pPr indent="-333375" lvl="0" marL="457200" rtl="0" algn="l">
              <a:lnSpc>
                <a:spcPct val="100000"/>
              </a:lnSpc>
              <a:spcBef>
                <a:spcPts val="0"/>
              </a:spcBef>
              <a:spcAft>
                <a:spcPts val="0"/>
              </a:spcAft>
              <a:buClr>
                <a:srgbClr val="000000"/>
              </a:buClr>
              <a:buSzPts val="1650"/>
              <a:buFont typeface="Roboto Medium"/>
              <a:buChar char="●"/>
            </a:pPr>
            <a:r>
              <a:rPr lang="en-GB" sz="1650">
                <a:solidFill>
                  <a:srgbClr val="000000"/>
                </a:solidFill>
                <a:latin typeface="Roboto Medium"/>
                <a:ea typeface="Roboto Medium"/>
                <a:cs typeface="Roboto Medium"/>
                <a:sym typeface="Roboto Medium"/>
              </a:rPr>
              <a:t>Aktiviteter</a:t>
            </a:r>
            <a:endParaRPr sz="1650">
              <a:solidFill>
                <a:srgbClr val="000000"/>
              </a:solidFill>
              <a:latin typeface="Roboto Medium"/>
              <a:ea typeface="Roboto Medium"/>
              <a:cs typeface="Roboto Medium"/>
              <a:sym typeface="Roboto Medium"/>
            </a:endParaRPr>
          </a:p>
          <a:p>
            <a:pPr indent="-333375" lvl="1" marL="914400" rtl="0" algn="l">
              <a:lnSpc>
                <a:spcPct val="100000"/>
              </a:lnSpc>
              <a:spcBef>
                <a:spcPts val="0"/>
              </a:spcBef>
              <a:spcAft>
                <a:spcPts val="0"/>
              </a:spcAft>
              <a:buClr>
                <a:srgbClr val="000000"/>
              </a:buClr>
              <a:buSzPts val="1650"/>
              <a:buFont typeface="Roboto Medium"/>
              <a:buChar char="○"/>
            </a:pPr>
            <a:r>
              <a:rPr lang="en-GB" sz="1650">
                <a:solidFill>
                  <a:srgbClr val="000000"/>
                </a:solidFill>
                <a:latin typeface="Roboto Medium"/>
                <a:ea typeface="Roboto Medium"/>
                <a:cs typeface="Roboto Medium"/>
                <a:sym typeface="Roboto Medium"/>
              </a:rPr>
              <a:t>Kupongböcker</a:t>
            </a:r>
            <a:endParaRPr sz="1650">
              <a:solidFill>
                <a:srgbClr val="000000"/>
              </a:solidFill>
              <a:latin typeface="Roboto Medium"/>
              <a:ea typeface="Roboto Medium"/>
              <a:cs typeface="Roboto Medium"/>
              <a:sym typeface="Roboto Medium"/>
            </a:endParaRPr>
          </a:p>
          <a:p>
            <a:pPr indent="-333375" lvl="1" marL="914400" rtl="0" algn="l">
              <a:lnSpc>
                <a:spcPct val="100000"/>
              </a:lnSpc>
              <a:spcBef>
                <a:spcPts val="0"/>
              </a:spcBef>
              <a:spcAft>
                <a:spcPts val="0"/>
              </a:spcAft>
              <a:buClr>
                <a:srgbClr val="000000"/>
              </a:buClr>
              <a:buSzPts val="1650"/>
              <a:buFont typeface="Roboto Medium"/>
              <a:buChar char="○"/>
            </a:pPr>
            <a:r>
              <a:rPr lang="en-GB" sz="1650">
                <a:solidFill>
                  <a:srgbClr val="000000"/>
                </a:solidFill>
                <a:latin typeface="Roboto Medium"/>
                <a:ea typeface="Roboto Medium"/>
                <a:cs typeface="Roboto Medium"/>
                <a:sym typeface="Roboto Medium"/>
              </a:rPr>
              <a:t>Lotteriförsäljning</a:t>
            </a:r>
            <a:endParaRPr sz="1650">
              <a:solidFill>
                <a:srgbClr val="000000"/>
              </a:solidFill>
              <a:latin typeface="Roboto Medium"/>
              <a:ea typeface="Roboto Medium"/>
              <a:cs typeface="Roboto Medium"/>
              <a:sym typeface="Roboto Medium"/>
            </a:endParaRPr>
          </a:p>
          <a:p>
            <a:pPr indent="-333375" lvl="1" marL="914400" rtl="0" algn="l">
              <a:lnSpc>
                <a:spcPct val="100000"/>
              </a:lnSpc>
              <a:spcBef>
                <a:spcPts val="0"/>
              </a:spcBef>
              <a:spcAft>
                <a:spcPts val="0"/>
              </a:spcAft>
              <a:buClr>
                <a:srgbClr val="000000"/>
              </a:buClr>
              <a:buSzPts val="1650"/>
              <a:buFont typeface="Roboto Medium"/>
              <a:buChar char="○"/>
            </a:pPr>
            <a:r>
              <a:rPr lang="en-GB" sz="1650">
                <a:solidFill>
                  <a:srgbClr val="000000"/>
                </a:solidFill>
                <a:latin typeface="Roboto Medium"/>
                <a:ea typeface="Roboto Medium"/>
                <a:cs typeface="Roboto Medium"/>
                <a:sym typeface="Roboto Medium"/>
              </a:rPr>
              <a:t>Egna säljprojekt</a:t>
            </a:r>
            <a:endParaRPr sz="1650">
              <a:solidFill>
                <a:srgbClr val="000000"/>
              </a:solidFill>
              <a:latin typeface="Roboto Medium"/>
              <a:ea typeface="Roboto Medium"/>
              <a:cs typeface="Roboto Medium"/>
              <a:sym typeface="Roboto Medium"/>
            </a:endParaRPr>
          </a:p>
          <a:p>
            <a:pPr indent="-333375" lvl="1" marL="914400" rtl="0" algn="l">
              <a:lnSpc>
                <a:spcPct val="100000"/>
              </a:lnSpc>
              <a:spcBef>
                <a:spcPts val="0"/>
              </a:spcBef>
              <a:spcAft>
                <a:spcPts val="0"/>
              </a:spcAft>
              <a:buClr>
                <a:srgbClr val="000000"/>
              </a:buClr>
              <a:buSzPts val="1650"/>
              <a:buFont typeface="Roboto Medium"/>
              <a:buChar char="○"/>
            </a:pPr>
            <a:r>
              <a:rPr lang="en-GB" sz="1650">
                <a:solidFill>
                  <a:srgbClr val="000000"/>
                </a:solidFill>
                <a:latin typeface="Roboto Medium"/>
                <a:ea typeface="Roboto Medium"/>
                <a:cs typeface="Roboto Medium"/>
                <a:sym typeface="Roboto Medium"/>
              </a:rPr>
              <a:t>Ideer?</a:t>
            </a:r>
            <a:endParaRPr sz="1650">
              <a:solidFill>
                <a:srgbClr val="000000"/>
              </a:solidFill>
              <a:latin typeface="Roboto Medium"/>
              <a:ea typeface="Roboto Medium"/>
              <a:cs typeface="Roboto Medium"/>
              <a:sym typeface="Roboto Medium"/>
            </a:endParaRPr>
          </a:p>
          <a:p>
            <a:pPr indent="-333375" lvl="0" marL="457200" rtl="0" algn="l">
              <a:lnSpc>
                <a:spcPct val="100000"/>
              </a:lnSpc>
              <a:spcBef>
                <a:spcPts val="0"/>
              </a:spcBef>
              <a:spcAft>
                <a:spcPts val="0"/>
              </a:spcAft>
              <a:buClr>
                <a:srgbClr val="000000"/>
              </a:buClr>
              <a:buSzPts val="1650"/>
              <a:buFont typeface="Roboto Medium"/>
              <a:buChar char="●"/>
            </a:pPr>
            <a:r>
              <a:rPr lang="en-GB" sz="1650">
                <a:solidFill>
                  <a:srgbClr val="000000"/>
                </a:solidFill>
                <a:latin typeface="Roboto Medium"/>
                <a:ea typeface="Roboto Medium"/>
                <a:cs typeface="Roboto Medium"/>
                <a:sym typeface="Roboto Medium"/>
              </a:rPr>
              <a:t>Glöm inte att betala medlemsavgiften + hockeyskolan</a:t>
            </a:r>
            <a:endParaRPr sz="1650">
              <a:solidFill>
                <a:srgbClr val="000000"/>
              </a:solidFill>
              <a:latin typeface="Roboto Medium"/>
              <a:ea typeface="Roboto Medium"/>
              <a:cs typeface="Roboto Medium"/>
              <a:sym typeface="Roboto Medium"/>
            </a:endParaRPr>
          </a:p>
        </p:txBody>
      </p:sp>
      <p:pic>
        <p:nvPicPr>
          <p:cNvPr id="121" name="Google Shape;121;p21"/>
          <p:cNvPicPr preferRelativeResize="0"/>
          <p:nvPr/>
        </p:nvPicPr>
        <p:blipFill>
          <a:blip r:embed="rId3">
            <a:alphaModFix/>
          </a:blip>
          <a:stretch>
            <a:fillRect/>
          </a:stretch>
        </p:blipFill>
        <p:spPr>
          <a:xfrm>
            <a:off x="0" y="0"/>
            <a:ext cx="1964550" cy="374775"/>
          </a:xfrm>
          <a:prstGeom prst="rect">
            <a:avLst/>
          </a:prstGeom>
          <a:noFill/>
          <a:ln>
            <a:noFill/>
          </a:ln>
        </p:spPr>
      </p:pic>
      <p:sp>
        <p:nvSpPr>
          <p:cNvPr id="122" name="Google Shape;122;p21"/>
          <p:cNvSpPr/>
          <p:nvPr/>
        </p:nvSpPr>
        <p:spPr>
          <a:xfrm>
            <a:off x="0" y="4492000"/>
            <a:ext cx="9147300" cy="6516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p21"/>
          <p:cNvPicPr preferRelativeResize="0"/>
          <p:nvPr/>
        </p:nvPicPr>
        <p:blipFill>
          <a:blip r:embed="rId4">
            <a:alphaModFix/>
          </a:blip>
          <a:stretch>
            <a:fillRect/>
          </a:stretch>
        </p:blipFill>
        <p:spPr>
          <a:xfrm>
            <a:off x="2390425" y="1095242"/>
            <a:ext cx="3448050" cy="342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