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sldIdLst>
    <p:sldId id="256" r:id="rId3"/>
    <p:sldId id="257" r:id="rId4"/>
    <p:sldId id="258" r:id="rId5"/>
    <p:sldId id="289" r:id="rId6"/>
    <p:sldId id="284" r:id="rId7"/>
    <p:sldId id="312" r:id="rId8"/>
    <p:sldId id="286" r:id="rId9"/>
    <p:sldId id="303" r:id="rId10"/>
    <p:sldId id="285" r:id="rId11"/>
    <p:sldId id="287" r:id="rId12"/>
    <p:sldId id="288" r:id="rId13"/>
    <p:sldId id="305" r:id="rId14"/>
    <p:sldId id="306" r:id="rId15"/>
    <p:sldId id="307" r:id="rId16"/>
    <p:sldId id="308" r:id="rId17"/>
    <p:sldId id="309" r:id="rId18"/>
    <p:sldId id="296" r:id="rId19"/>
    <p:sldId id="290" r:id="rId20"/>
    <p:sldId id="310" r:id="rId21"/>
    <p:sldId id="311" r:id="rId22"/>
    <p:sldId id="302" r:id="rId23"/>
    <p:sldId id="293" r:id="rId24"/>
    <p:sldId id="291" r:id="rId25"/>
    <p:sldId id="294" r:id="rId26"/>
    <p:sldId id="295" r:id="rId27"/>
    <p:sldId id="260" r:id="rId28"/>
    <p:sldId id="297" r:id="rId29"/>
    <p:sldId id="262" r:id="rId30"/>
    <p:sldId id="298" r:id="rId31"/>
    <p:sldId id="280" r:id="rId32"/>
    <p:sldId id="299" r:id="rId33"/>
    <p:sldId id="282" r:id="rId34"/>
    <p:sldId id="300" r:id="rId35"/>
    <p:sldId id="304" r:id="rId36"/>
    <p:sldId id="301" r:id="rId37"/>
    <p:sldId id="278" r:id="rId3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46" autoAdjust="0"/>
    <p:restoredTop sz="94660"/>
  </p:normalViewPr>
  <p:slideViewPr>
    <p:cSldViewPr snapToGrid="0">
      <p:cViewPr varScale="1">
        <p:scale>
          <a:sx n="63" d="100"/>
          <a:sy n="63" d="100"/>
        </p:scale>
        <p:origin x="106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88049-4BCA-4B92-80D9-F2D7ADBF9B4C}" type="datetimeFigureOut">
              <a:rPr lang="sv-SE" smtClean="0"/>
              <a:t>2025-03-30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244D9A-F833-4226-9970-CFC6E355E329}" type="slidenum">
              <a:rPr lang="sv-SE" smtClean="0"/>
              <a:t>‹#›</a:t>
            </a:fld>
            <a:endParaRPr lang="sv-SE"/>
          </a:p>
        </p:txBody>
      </p:sp>
    </p:spTree>
    <p:extLst>
      <p:ext uri="{BB962C8B-B14F-4D97-AF65-F5344CB8AC3E}">
        <p14:creationId xmlns:p14="http://schemas.microsoft.com/office/powerpoint/2010/main" val="1314250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Anna </a:t>
            </a:r>
            <a:endParaRPr lang="sv-SE" dirty="0"/>
          </a:p>
        </p:txBody>
      </p:sp>
      <p:sp>
        <p:nvSpPr>
          <p:cNvPr id="4" name="Platshållare för bildnummer 3"/>
          <p:cNvSpPr>
            <a:spLocks noGrp="1"/>
          </p:cNvSpPr>
          <p:nvPr>
            <p:ph type="sldNum" sz="quarter" idx="10"/>
          </p:nvPr>
        </p:nvSpPr>
        <p:spPr/>
        <p:txBody>
          <a:bodyPr/>
          <a:lstStyle/>
          <a:p>
            <a:fld id="{CF244D9A-F833-4226-9970-CFC6E355E329}" type="slidenum">
              <a:rPr lang="sv-SE" smtClean="0"/>
              <a:t>5</a:t>
            </a:fld>
            <a:endParaRPr lang="sv-SE"/>
          </a:p>
        </p:txBody>
      </p:sp>
    </p:spTree>
    <p:extLst>
      <p:ext uri="{BB962C8B-B14F-4D97-AF65-F5344CB8AC3E}">
        <p14:creationId xmlns:p14="http://schemas.microsoft.com/office/powerpoint/2010/main" val="1529881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Sandra</a:t>
            </a:r>
            <a:endParaRPr lang="sv-SE" dirty="0"/>
          </a:p>
        </p:txBody>
      </p:sp>
      <p:sp>
        <p:nvSpPr>
          <p:cNvPr id="4" name="Platshållare för bildnummer 3"/>
          <p:cNvSpPr>
            <a:spLocks noGrp="1"/>
          </p:cNvSpPr>
          <p:nvPr>
            <p:ph type="sldNum" sz="quarter" idx="10"/>
          </p:nvPr>
        </p:nvSpPr>
        <p:spPr/>
        <p:txBody>
          <a:bodyPr/>
          <a:lstStyle/>
          <a:p>
            <a:fld id="{CF244D9A-F833-4226-9970-CFC6E355E329}" type="slidenum">
              <a:rPr lang="sv-SE" smtClean="0"/>
              <a:t>19</a:t>
            </a:fld>
            <a:endParaRPr lang="sv-SE"/>
          </a:p>
        </p:txBody>
      </p:sp>
    </p:spTree>
    <p:extLst>
      <p:ext uri="{BB962C8B-B14F-4D97-AF65-F5344CB8AC3E}">
        <p14:creationId xmlns:p14="http://schemas.microsoft.com/office/powerpoint/2010/main" val="1173425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Sandra</a:t>
            </a:r>
            <a:endParaRPr lang="sv-SE" dirty="0"/>
          </a:p>
        </p:txBody>
      </p:sp>
      <p:sp>
        <p:nvSpPr>
          <p:cNvPr id="4" name="Platshållare för bildnummer 3"/>
          <p:cNvSpPr>
            <a:spLocks noGrp="1"/>
          </p:cNvSpPr>
          <p:nvPr>
            <p:ph type="sldNum" sz="quarter" idx="10"/>
          </p:nvPr>
        </p:nvSpPr>
        <p:spPr/>
        <p:txBody>
          <a:bodyPr/>
          <a:lstStyle/>
          <a:p>
            <a:fld id="{CF244D9A-F833-4226-9970-CFC6E355E329}" type="slidenum">
              <a:rPr lang="sv-SE" smtClean="0"/>
              <a:t>20</a:t>
            </a:fld>
            <a:endParaRPr lang="sv-SE"/>
          </a:p>
        </p:txBody>
      </p:sp>
    </p:spTree>
    <p:extLst>
      <p:ext uri="{BB962C8B-B14F-4D97-AF65-F5344CB8AC3E}">
        <p14:creationId xmlns:p14="http://schemas.microsoft.com/office/powerpoint/2010/main" val="4270533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Råvik</a:t>
            </a:r>
            <a:endParaRPr lang="sv-SE" dirty="0"/>
          </a:p>
        </p:txBody>
      </p:sp>
      <p:sp>
        <p:nvSpPr>
          <p:cNvPr id="4" name="Platshållare för bildnummer 3"/>
          <p:cNvSpPr>
            <a:spLocks noGrp="1"/>
          </p:cNvSpPr>
          <p:nvPr>
            <p:ph type="sldNum" sz="quarter" idx="10"/>
          </p:nvPr>
        </p:nvSpPr>
        <p:spPr/>
        <p:txBody>
          <a:bodyPr/>
          <a:lstStyle/>
          <a:p>
            <a:fld id="{CF244D9A-F833-4226-9970-CFC6E355E329}" type="slidenum">
              <a:rPr lang="sv-SE" smtClean="0"/>
              <a:t>21</a:t>
            </a:fld>
            <a:endParaRPr lang="sv-SE"/>
          </a:p>
        </p:txBody>
      </p:sp>
    </p:spTree>
    <p:extLst>
      <p:ext uri="{BB962C8B-B14F-4D97-AF65-F5344CB8AC3E}">
        <p14:creationId xmlns:p14="http://schemas.microsoft.com/office/powerpoint/2010/main" val="87573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Sandra</a:t>
            </a:r>
            <a:endParaRPr lang="sv-SE" dirty="0"/>
          </a:p>
        </p:txBody>
      </p:sp>
      <p:sp>
        <p:nvSpPr>
          <p:cNvPr id="4" name="Platshållare för bildnummer 3"/>
          <p:cNvSpPr>
            <a:spLocks noGrp="1"/>
          </p:cNvSpPr>
          <p:nvPr>
            <p:ph type="sldNum" sz="quarter" idx="10"/>
          </p:nvPr>
        </p:nvSpPr>
        <p:spPr/>
        <p:txBody>
          <a:bodyPr/>
          <a:lstStyle/>
          <a:p>
            <a:fld id="{CF244D9A-F833-4226-9970-CFC6E355E329}" type="slidenum">
              <a:rPr lang="sv-SE" smtClean="0"/>
              <a:t>22</a:t>
            </a:fld>
            <a:endParaRPr lang="sv-SE"/>
          </a:p>
        </p:txBody>
      </p:sp>
    </p:spTree>
    <p:extLst>
      <p:ext uri="{BB962C8B-B14F-4D97-AF65-F5344CB8AC3E}">
        <p14:creationId xmlns:p14="http://schemas.microsoft.com/office/powerpoint/2010/main" val="1012273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Heppe</a:t>
            </a:r>
            <a:endParaRPr lang="sv-SE" dirty="0"/>
          </a:p>
        </p:txBody>
      </p:sp>
      <p:sp>
        <p:nvSpPr>
          <p:cNvPr id="4" name="Platshållare för bildnummer 3"/>
          <p:cNvSpPr>
            <a:spLocks noGrp="1"/>
          </p:cNvSpPr>
          <p:nvPr>
            <p:ph type="sldNum" sz="quarter" idx="10"/>
          </p:nvPr>
        </p:nvSpPr>
        <p:spPr/>
        <p:txBody>
          <a:bodyPr/>
          <a:lstStyle/>
          <a:p>
            <a:fld id="{CF244D9A-F833-4226-9970-CFC6E355E329}" type="slidenum">
              <a:rPr lang="sv-SE" smtClean="0"/>
              <a:t>23</a:t>
            </a:fld>
            <a:endParaRPr lang="sv-SE"/>
          </a:p>
        </p:txBody>
      </p:sp>
    </p:spTree>
    <p:extLst>
      <p:ext uri="{BB962C8B-B14F-4D97-AF65-F5344CB8AC3E}">
        <p14:creationId xmlns:p14="http://schemas.microsoft.com/office/powerpoint/2010/main" val="847343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Sandra</a:t>
            </a:r>
            <a:endParaRPr lang="sv-SE" dirty="0"/>
          </a:p>
        </p:txBody>
      </p:sp>
      <p:sp>
        <p:nvSpPr>
          <p:cNvPr id="4" name="Platshållare för bildnummer 3"/>
          <p:cNvSpPr>
            <a:spLocks noGrp="1"/>
          </p:cNvSpPr>
          <p:nvPr>
            <p:ph type="sldNum" sz="quarter" idx="10"/>
          </p:nvPr>
        </p:nvSpPr>
        <p:spPr/>
        <p:txBody>
          <a:bodyPr/>
          <a:lstStyle/>
          <a:p>
            <a:fld id="{CF244D9A-F833-4226-9970-CFC6E355E329}" type="slidenum">
              <a:rPr lang="sv-SE" smtClean="0"/>
              <a:t>24</a:t>
            </a:fld>
            <a:endParaRPr lang="sv-SE"/>
          </a:p>
        </p:txBody>
      </p:sp>
    </p:spTree>
    <p:extLst>
      <p:ext uri="{BB962C8B-B14F-4D97-AF65-F5344CB8AC3E}">
        <p14:creationId xmlns:p14="http://schemas.microsoft.com/office/powerpoint/2010/main" val="1518792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Sandra</a:t>
            </a:r>
            <a:endParaRPr lang="sv-SE" dirty="0"/>
          </a:p>
        </p:txBody>
      </p:sp>
      <p:sp>
        <p:nvSpPr>
          <p:cNvPr id="4" name="Platshållare för bildnummer 3"/>
          <p:cNvSpPr>
            <a:spLocks noGrp="1"/>
          </p:cNvSpPr>
          <p:nvPr>
            <p:ph type="sldNum" sz="quarter" idx="10"/>
          </p:nvPr>
        </p:nvSpPr>
        <p:spPr/>
        <p:txBody>
          <a:bodyPr/>
          <a:lstStyle/>
          <a:p>
            <a:fld id="{CF244D9A-F833-4226-9970-CFC6E355E329}" type="slidenum">
              <a:rPr lang="sv-SE" smtClean="0"/>
              <a:t>25</a:t>
            </a:fld>
            <a:endParaRPr lang="sv-SE"/>
          </a:p>
        </p:txBody>
      </p:sp>
    </p:spTree>
    <p:extLst>
      <p:ext uri="{BB962C8B-B14F-4D97-AF65-F5344CB8AC3E}">
        <p14:creationId xmlns:p14="http://schemas.microsoft.com/office/powerpoint/2010/main" val="2641815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Pierre/Anna</a:t>
            </a:r>
            <a:endParaRPr lang="sv-SE" dirty="0"/>
          </a:p>
        </p:txBody>
      </p:sp>
      <p:sp>
        <p:nvSpPr>
          <p:cNvPr id="4" name="Platshållare för bildnummer 3"/>
          <p:cNvSpPr>
            <a:spLocks noGrp="1"/>
          </p:cNvSpPr>
          <p:nvPr>
            <p:ph type="sldNum" sz="quarter" idx="10"/>
          </p:nvPr>
        </p:nvSpPr>
        <p:spPr/>
        <p:txBody>
          <a:bodyPr/>
          <a:lstStyle/>
          <a:p>
            <a:fld id="{CF244D9A-F833-4226-9970-CFC6E355E329}" type="slidenum">
              <a:rPr lang="sv-SE" smtClean="0"/>
              <a:t>27</a:t>
            </a:fld>
            <a:endParaRPr lang="sv-SE"/>
          </a:p>
        </p:txBody>
      </p:sp>
    </p:spTree>
    <p:extLst>
      <p:ext uri="{BB962C8B-B14F-4D97-AF65-F5344CB8AC3E}">
        <p14:creationId xmlns:p14="http://schemas.microsoft.com/office/powerpoint/2010/main" val="2258781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Anna</a:t>
            </a:r>
            <a:endParaRPr lang="sv-SE" dirty="0"/>
          </a:p>
        </p:txBody>
      </p:sp>
      <p:sp>
        <p:nvSpPr>
          <p:cNvPr id="4" name="Platshållare för bildnummer 3"/>
          <p:cNvSpPr>
            <a:spLocks noGrp="1"/>
          </p:cNvSpPr>
          <p:nvPr>
            <p:ph type="sldNum" sz="quarter" idx="10"/>
          </p:nvPr>
        </p:nvSpPr>
        <p:spPr/>
        <p:txBody>
          <a:bodyPr/>
          <a:lstStyle/>
          <a:p>
            <a:fld id="{CF244D9A-F833-4226-9970-CFC6E355E329}" type="slidenum">
              <a:rPr lang="sv-SE" smtClean="0"/>
              <a:t>29</a:t>
            </a:fld>
            <a:endParaRPr lang="sv-SE"/>
          </a:p>
        </p:txBody>
      </p:sp>
    </p:spTree>
    <p:extLst>
      <p:ext uri="{BB962C8B-B14F-4D97-AF65-F5344CB8AC3E}">
        <p14:creationId xmlns:p14="http://schemas.microsoft.com/office/powerpoint/2010/main" val="33401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F244D9A-F833-4226-9970-CFC6E355E329}" type="slidenum">
              <a:rPr lang="sv-SE" smtClean="0"/>
              <a:t>31</a:t>
            </a:fld>
            <a:endParaRPr lang="sv-SE"/>
          </a:p>
        </p:txBody>
      </p:sp>
    </p:spTree>
    <p:extLst>
      <p:ext uri="{BB962C8B-B14F-4D97-AF65-F5344CB8AC3E}">
        <p14:creationId xmlns:p14="http://schemas.microsoft.com/office/powerpoint/2010/main" val="1543037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mtClean="0"/>
              <a:t>Sandra</a:t>
            </a:r>
            <a:endParaRPr lang="sv-SE" dirty="0"/>
          </a:p>
        </p:txBody>
      </p:sp>
      <p:sp>
        <p:nvSpPr>
          <p:cNvPr id="4" name="Platshållare för bildnummer 3"/>
          <p:cNvSpPr>
            <a:spLocks noGrp="1"/>
          </p:cNvSpPr>
          <p:nvPr>
            <p:ph type="sldNum" sz="quarter" idx="10"/>
          </p:nvPr>
        </p:nvSpPr>
        <p:spPr/>
        <p:txBody>
          <a:bodyPr/>
          <a:lstStyle/>
          <a:p>
            <a:fld id="{CF244D9A-F833-4226-9970-CFC6E355E329}" type="slidenum">
              <a:rPr lang="sv-SE" smtClean="0"/>
              <a:t>6</a:t>
            </a:fld>
            <a:endParaRPr lang="sv-SE"/>
          </a:p>
        </p:txBody>
      </p:sp>
    </p:spTree>
    <p:extLst>
      <p:ext uri="{BB962C8B-B14F-4D97-AF65-F5344CB8AC3E}">
        <p14:creationId xmlns:p14="http://schemas.microsoft.com/office/powerpoint/2010/main" val="2978070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F244D9A-F833-4226-9970-CFC6E355E329}" type="slidenum">
              <a:rPr lang="sv-SE" smtClean="0"/>
              <a:t>34</a:t>
            </a:fld>
            <a:endParaRPr lang="sv-SE"/>
          </a:p>
        </p:txBody>
      </p:sp>
    </p:spTree>
    <p:extLst>
      <p:ext uri="{BB962C8B-B14F-4D97-AF65-F5344CB8AC3E}">
        <p14:creationId xmlns:p14="http://schemas.microsoft.com/office/powerpoint/2010/main" val="3093575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Pierre</a:t>
            </a:r>
            <a:endParaRPr lang="sv-SE" dirty="0"/>
          </a:p>
        </p:txBody>
      </p:sp>
      <p:sp>
        <p:nvSpPr>
          <p:cNvPr id="4" name="Platshållare för bildnummer 3"/>
          <p:cNvSpPr>
            <a:spLocks noGrp="1"/>
          </p:cNvSpPr>
          <p:nvPr>
            <p:ph type="sldNum" sz="quarter" idx="10"/>
          </p:nvPr>
        </p:nvSpPr>
        <p:spPr/>
        <p:txBody>
          <a:bodyPr/>
          <a:lstStyle/>
          <a:p>
            <a:fld id="{CF244D9A-F833-4226-9970-CFC6E355E329}" type="slidenum">
              <a:rPr lang="sv-SE" smtClean="0"/>
              <a:t>7</a:t>
            </a:fld>
            <a:endParaRPr lang="sv-SE"/>
          </a:p>
        </p:txBody>
      </p:sp>
    </p:spTree>
    <p:extLst>
      <p:ext uri="{BB962C8B-B14F-4D97-AF65-F5344CB8AC3E}">
        <p14:creationId xmlns:p14="http://schemas.microsoft.com/office/powerpoint/2010/main" val="2392531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Råvik</a:t>
            </a:r>
            <a:endParaRPr lang="sv-SE" dirty="0"/>
          </a:p>
        </p:txBody>
      </p:sp>
      <p:sp>
        <p:nvSpPr>
          <p:cNvPr id="4" name="Platshållare för bildnummer 3"/>
          <p:cNvSpPr>
            <a:spLocks noGrp="1"/>
          </p:cNvSpPr>
          <p:nvPr>
            <p:ph type="sldNum" sz="quarter" idx="10"/>
          </p:nvPr>
        </p:nvSpPr>
        <p:spPr/>
        <p:txBody>
          <a:bodyPr/>
          <a:lstStyle/>
          <a:p>
            <a:fld id="{CF244D9A-F833-4226-9970-CFC6E355E329}" type="slidenum">
              <a:rPr lang="sv-SE" smtClean="0"/>
              <a:t>8</a:t>
            </a:fld>
            <a:endParaRPr lang="sv-SE"/>
          </a:p>
        </p:txBody>
      </p:sp>
    </p:spTree>
    <p:extLst>
      <p:ext uri="{BB962C8B-B14F-4D97-AF65-F5344CB8AC3E}">
        <p14:creationId xmlns:p14="http://schemas.microsoft.com/office/powerpoint/2010/main" val="3900275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Sandra</a:t>
            </a:r>
            <a:endParaRPr lang="sv-SE" dirty="0"/>
          </a:p>
        </p:txBody>
      </p:sp>
      <p:sp>
        <p:nvSpPr>
          <p:cNvPr id="4" name="Platshållare för bildnummer 3"/>
          <p:cNvSpPr>
            <a:spLocks noGrp="1"/>
          </p:cNvSpPr>
          <p:nvPr>
            <p:ph type="sldNum" sz="quarter" idx="10"/>
          </p:nvPr>
        </p:nvSpPr>
        <p:spPr/>
        <p:txBody>
          <a:bodyPr/>
          <a:lstStyle/>
          <a:p>
            <a:fld id="{CF244D9A-F833-4226-9970-CFC6E355E329}" type="slidenum">
              <a:rPr lang="sv-SE" smtClean="0"/>
              <a:t>9</a:t>
            </a:fld>
            <a:endParaRPr lang="sv-SE"/>
          </a:p>
        </p:txBody>
      </p:sp>
    </p:spTree>
    <p:extLst>
      <p:ext uri="{BB962C8B-B14F-4D97-AF65-F5344CB8AC3E}">
        <p14:creationId xmlns:p14="http://schemas.microsoft.com/office/powerpoint/2010/main" val="905992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Sandra</a:t>
            </a:r>
            <a:endParaRPr lang="sv-SE" dirty="0"/>
          </a:p>
        </p:txBody>
      </p:sp>
      <p:sp>
        <p:nvSpPr>
          <p:cNvPr id="4" name="Platshållare för bildnummer 3"/>
          <p:cNvSpPr>
            <a:spLocks noGrp="1"/>
          </p:cNvSpPr>
          <p:nvPr>
            <p:ph type="sldNum" sz="quarter" idx="10"/>
          </p:nvPr>
        </p:nvSpPr>
        <p:spPr/>
        <p:txBody>
          <a:bodyPr/>
          <a:lstStyle/>
          <a:p>
            <a:fld id="{CF244D9A-F833-4226-9970-CFC6E355E329}" type="slidenum">
              <a:rPr lang="sv-SE" smtClean="0"/>
              <a:t>10</a:t>
            </a:fld>
            <a:endParaRPr lang="sv-SE"/>
          </a:p>
        </p:txBody>
      </p:sp>
    </p:spTree>
    <p:extLst>
      <p:ext uri="{BB962C8B-B14F-4D97-AF65-F5344CB8AC3E}">
        <p14:creationId xmlns:p14="http://schemas.microsoft.com/office/powerpoint/2010/main" val="1011761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Sandra</a:t>
            </a:r>
            <a:endParaRPr lang="sv-SE" dirty="0"/>
          </a:p>
        </p:txBody>
      </p:sp>
      <p:sp>
        <p:nvSpPr>
          <p:cNvPr id="4" name="Platshållare för bildnummer 3"/>
          <p:cNvSpPr>
            <a:spLocks noGrp="1"/>
          </p:cNvSpPr>
          <p:nvPr>
            <p:ph type="sldNum" sz="quarter" idx="10"/>
          </p:nvPr>
        </p:nvSpPr>
        <p:spPr/>
        <p:txBody>
          <a:bodyPr/>
          <a:lstStyle/>
          <a:p>
            <a:fld id="{CF244D9A-F833-4226-9970-CFC6E355E329}" type="slidenum">
              <a:rPr lang="sv-SE" smtClean="0"/>
              <a:t>11</a:t>
            </a:fld>
            <a:endParaRPr lang="sv-SE"/>
          </a:p>
        </p:txBody>
      </p:sp>
    </p:spTree>
    <p:extLst>
      <p:ext uri="{BB962C8B-B14F-4D97-AF65-F5344CB8AC3E}">
        <p14:creationId xmlns:p14="http://schemas.microsoft.com/office/powerpoint/2010/main" val="3791666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Råvik</a:t>
            </a:r>
            <a:endParaRPr lang="sv-SE" dirty="0"/>
          </a:p>
        </p:txBody>
      </p:sp>
      <p:sp>
        <p:nvSpPr>
          <p:cNvPr id="4" name="Platshållare för bildnummer 3"/>
          <p:cNvSpPr>
            <a:spLocks noGrp="1"/>
          </p:cNvSpPr>
          <p:nvPr>
            <p:ph type="sldNum" sz="quarter" idx="10"/>
          </p:nvPr>
        </p:nvSpPr>
        <p:spPr/>
        <p:txBody>
          <a:bodyPr/>
          <a:lstStyle/>
          <a:p>
            <a:fld id="{CF244D9A-F833-4226-9970-CFC6E355E329}" type="slidenum">
              <a:rPr lang="sv-SE" smtClean="0"/>
              <a:t>17</a:t>
            </a:fld>
            <a:endParaRPr lang="sv-SE"/>
          </a:p>
        </p:txBody>
      </p:sp>
    </p:spTree>
    <p:extLst>
      <p:ext uri="{BB962C8B-B14F-4D97-AF65-F5344CB8AC3E}">
        <p14:creationId xmlns:p14="http://schemas.microsoft.com/office/powerpoint/2010/main" val="2066924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Kristina</a:t>
            </a:r>
            <a:endParaRPr lang="sv-SE" dirty="0"/>
          </a:p>
        </p:txBody>
      </p:sp>
      <p:sp>
        <p:nvSpPr>
          <p:cNvPr id="4" name="Platshållare för bildnummer 3"/>
          <p:cNvSpPr>
            <a:spLocks noGrp="1"/>
          </p:cNvSpPr>
          <p:nvPr>
            <p:ph type="sldNum" sz="quarter" idx="10"/>
          </p:nvPr>
        </p:nvSpPr>
        <p:spPr/>
        <p:txBody>
          <a:bodyPr/>
          <a:lstStyle/>
          <a:p>
            <a:fld id="{CF244D9A-F833-4226-9970-CFC6E355E329}" type="slidenum">
              <a:rPr lang="sv-SE" smtClean="0"/>
              <a:t>18</a:t>
            </a:fld>
            <a:endParaRPr lang="sv-SE"/>
          </a:p>
        </p:txBody>
      </p:sp>
    </p:spTree>
    <p:extLst>
      <p:ext uri="{BB962C8B-B14F-4D97-AF65-F5344CB8AC3E}">
        <p14:creationId xmlns:p14="http://schemas.microsoft.com/office/powerpoint/2010/main" val="3835741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fld id="{E1F640BF-289A-44B0-A1DC-90FF721120E9}" type="datetimeFigureOut">
              <a:rPr lang="sv-SE" smtClean="0"/>
              <a:t>2025-03-30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1321931-6FA0-4C15-A850-1948DEFC0F6D}" type="slidenum">
              <a:rPr lang="sv-SE" smtClean="0"/>
              <a:t>‹#›</a:t>
            </a:fld>
            <a:endParaRPr lang="sv-SE"/>
          </a:p>
        </p:txBody>
      </p:sp>
    </p:spTree>
    <p:extLst>
      <p:ext uri="{BB962C8B-B14F-4D97-AF65-F5344CB8AC3E}">
        <p14:creationId xmlns:p14="http://schemas.microsoft.com/office/powerpoint/2010/main" val="99805721"/>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1F640BF-289A-44B0-A1DC-90FF721120E9}" type="datetimeFigureOut">
              <a:rPr lang="sv-SE" smtClean="0"/>
              <a:t>2025-03-30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1321931-6FA0-4C15-A850-1948DEFC0F6D}" type="slidenum">
              <a:rPr lang="sv-SE" smtClean="0"/>
              <a:t>‹#›</a:t>
            </a:fld>
            <a:endParaRPr lang="sv-SE"/>
          </a:p>
        </p:txBody>
      </p:sp>
    </p:spTree>
    <p:extLst>
      <p:ext uri="{BB962C8B-B14F-4D97-AF65-F5344CB8AC3E}">
        <p14:creationId xmlns:p14="http://schemas.microsoft.com/office/powerpoint/2010/main" val="254899245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1F640BF-289A-44B0-A1DC-90FF721120E9}" type="datetimeFigureOut">
              <a:rPr lang="sv-SE" smtClean="0"/>
              <a:t>2025-03-30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1321931-6FA0-4C15-A850-1948DEFC0F6D}" type="slidenum">
              <a:rPr lang="sv-SE" smtClean="0"/>
              <a:t>‹#›</a:t>
            </a:fld>
            <a:endParaRPr lang="sv-SE"/>
          </a:p>
        </p:txBody>
      </p:sp>
    </p:spTree>
    <p:extLst>
      <p:ext uri="{BB962C8B-B14F-4D97-AF65-F5344CB8AC3E}">
        <p14:creationId xmlns:p14="http://schemas.microsoft.com/office/powerpoint/2010/main" val="2670828711"/>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sv-SE"/>
              <a:t>Klicka här för att ändra mall för rubrikformat</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6320603"/>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1912064"/>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B61BEF0D-F0BB-DE4B-95CE-6DB70DBA9567}" type="datetimeFigureOut">
              <a:rPr lang="en-US" smtClean="0"/>
              <a:pPr/>
              <a:t>3/30/2025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6458710"/>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8090337"/>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5899567"/>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4876117"/>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3/30/2025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523569"/>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sv-SE"/>
              <a:t>Klicka här för att ändra mall för rubrikformat</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B61BEF0D-F0BB-DE4B-95CE-6DB70DBA9567}" type="datetimeFigureOut">
              <a:rPr lang="en-US" smtClean="0"/>
              <a:pPr/>
              <a:t>3/30/2025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113552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1F640BF-289A-44B0-A1DC-90FF721120E9}" type="datetimeFigureOut">
              <a:rPr lang="sv-SE" smtClean="0"/>
              <a:t>2025-03-30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1321931-6FA0-4C15-A850-1948DEFC0F6D}" type="slidenum">
              <a:rPr lang="sv-SE" smtClean="0"/>
              <a:t>‹#›</a:t>
            </a:fld>
            <a:endParaRPr lang="sv-SE"/>
          </a:p>
        </p:txBody>
      </p:sp>
    </p:spTree>
    <p:extLst>
      <p:ext uri="{BB962C8B-B14F-4D97-AF65-F5344CB8AC3E}">
        <p14:creationId xmlns:p14="http://schemas.microsoft.com/office/powerpoint/2010/main" val="2087893270"/>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B61BEF0D-F0BB-DE4B-95CE-6DB70DBA9567}" type="datetimeFigureOut">
              <a:rPr lang="en-US" smtClean="0"/>
              <a:pPr/>
              <a:t>3/30/2025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4149325"/>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C5F959D7-3A80-454D-9588-DB1C303D11EC}" type="datetimeFigureOut">
              <a:rPr lang="sv-SE" smtClean="0"/>
              <a:t>2025-03-30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4C2A755-4EF3-447E-994B-11F1BB79FCF2}" type="slidenum">
              <a:rPr lang="sv-SE" smtClean="0"/>
              <a:t>‹#›</a:t>
            </a:fld>
            <a:endParaRPr lang="sv-SE"/>
          </a:p>
        </p:txBody>
      </p:sp>
    </p:spTree>
    <p:extLst>
      <p:ext uri="{BB962C8B-B14F-4D97-AF65-F5344CB8AC3E}">
        <p14:creationId xmlns:p14="http://schemas.microsoft.com/office/powerpoint/2010/main" val="4272163190"/>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C5F959D7-3A80-454D-9588-DB1C303D11EC}" type="datetimeFigureOut">
              <a:rPr lang="sv-SE" smtClean="0"/>
              <a:t>2025-03-30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4C2A755-4EF3-447E-994B-11F1BB79FCF2}" type="slidenum">
              <a:rPr lang="sv-SE" smtClean="0"/>
              <a:t>‹#›</a:t>
            </a:fld>
            <a:endParaRPr lang="sv-SE"/>
          </a:p>
        </p:txBody>
      </p:sp>
    </p:spTree>
    <p:extLst>
      <p:ext uri="{BB962C8B-B14F-4D97-AF65-F5344CB8AC3E}">
        <p14:creationId xmlns:p14="http://schemas.microsoft.com/office/powerpoint/2010/main" val="1610599691"/>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sv-SE"/>
              <a:t>Klicka här för att ändra mall för rubrikformat</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C5F959D7-3A80-454D-9588-DB1C303D11EC}" type="datetimeFigureOut">
              <a:rPr lang="sv-SE" smtClean="0"/>
              <a:t>2025-03-30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4C2A755-4EF3-447E-994B-11F1BB79FCF2}" type="slidenum">
              <a:rPr lang="sv-SE" smtClean="0"/>
              <a:t>‹#›</a:t>
            </a:fld>
            <a:endParaRPr lang="sv-SE"/>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14010017"/>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C5F959D7-3A80-454D-9588-DB1C303D11EC}" type="datetimeFigureOut">
              <a:rPr lang="sv-SE" smtClean="0"/>
              <a:t>2025-03-30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4C2A755-4EF3-447E-994B-11F1BB79FCF2}" type="slidenum">
              <a:rPr lang="sv-SE" smtClean="0"/>
              <a:t>‹#›</a:t>
            </a:fld>
            <a:endParaRPr lang="sv-SE"/>
          </a:p>
        </p:txBody>
      </p:sp>
    </p:spTree>
    <p:extLst>
      <p:ext uri="{BB962C8B-B14F-4D97-AF65-F5344CB8AC3E}">
        <p14:creationId xmlns:p14="http://schemas.microsoft.com/office/powerpoint/2010/main" val="2414541956"/>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kolumner">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sv-SE"/>
              <a:t>Klicka här för att ändra mall för rubrikformat</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C5F959D7-3A80-454D-9588-DB1C303D11EC}" type="datetimeFigureOut">
              <a:rPr lang="sv-SE" smtClean="0"/>
              <a:t>2025-03-30</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D4C2A755-4EF3-447E-994B-11F1BB79FCF2}" type="slidenum">
              <a:rPr lang="sv-SE" smtClean="0"/>
              <a:t>‹#›</a:t>
            </a:fld>
            <a:endParaRPr lang="sv-SE"/>
          </a:p>
        </p:txBody>
      </p:sp>
    </p:spTree>
    <p:extLst>
      <p:ext uri="{BB962C8B-B14F-4D97-AF65-F5344CB8AC3E}">
        <p14:creationId xmlns:p14="http://schemas.microsoft.com/office/powerpoint/2010/main" val="1179853798"/>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bildkolumner">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sv-SE"/>
              <a:t>Klicka här för att ändra mall för rubrikformat</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C5F959D7-3A80-454D-9588-DB1C303D11EC}" type="datetimeFigureOut">
              <a:rPr lang="sv-SE" smtClean="0"/>
              <a:t>2025-03-30</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D4C2A755-4EF3-447E-994B-11F1BB79FCF2}" type="slidenum">
              <a:rPr lang="sv-SE" smtClean="0"/>
              <a:t>‹#›</a:t>
            </a:fld>
            <a:endParaRPr lang="sv-SE"/>
          </a:p>
        </p:txBody>
      </p:sp>
    </p:spTree>
    <p:extLst>
      <p:ext uri="{BB962C8B-B14F-4D97-AF65-F5344CB8AC3E}">
        <p14:creationId xmlns:p14="http://schemas.microsoft.com/office/powerpoint/2010/main" val="3485692362"/>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980955"/>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178258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E1F640BF-289A-44B0-A1DC-90FF721120E9}" type="datetimeFigureOut">
              <a:rPr lang="sv-SE" smtClean="0"/>
              <a:t>2025-03-30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1321931-6FA0-4C15-A850-1948DEFC0F6D}" type="slidenum">
              <a:rPr lang="sv-SE" smtClean="0"/>
              <a:t>‹#›</a:t>
            </a:fld>
            <a:endParaRPr lang="sv-SE"/>
          </a:p>
        </p:txBody>
      </p:sp>
    </p:spTree>
    <p:extLst>
      <p:ext uri="{BB962C8B-B14F-4D97-AF65-F5344CB8AC3E}">
        <p14:creationId xmlns:p14="http://schemas.microsoft.com/office/powerpoint/2010/main" val="153166188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E1F640BF-289A-44B0-A1DC-90FF721120E9}" type="datetimeFigureOut">
              <a:rPr lang="sv-SE" smtClean="0"/>
              <a:t>2025-03-30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1321931-6FA0-4C15-A850-1948DEFC0F6D}" type="slidenum">
              <a:rPr lang="sv-SE" smtClean="0"/>
              <a:t>‹#›</a:t>
            </a:fld>
            <a:endParaRPr lang="sv-SE"/>
          </a:p>
        </p:txBody>
      </p:sp>
    </p:spTree>
    <p:extLst>
      <p:ext uri="{BB962C8B-B14F-4D97-AF65-F5344CB8AC3E}">
        <p14:creationId xmlns:p14="http://schemas.microsoft.com/office/powerpoint/2010/main" val="293104515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E1F640BF-289A-44B0-A1DC-90FF721120E9}" type="datetimeFigureOut">
              <a:rPr lang="sv-SE" smtClean="0"/>
              <a:t>2025-03-30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31321931-6FA0-4C15-A850-1948DEFC0F6D}" type="slidenum">
              <a:rPr lang="sv-SE" smtClean="0"/>
              <a:t>‹#›</a:t>
            </a:fld>
            <a:endParaRPr lang="sv-SE"/>
          </a:p>
        </p:txBody>
      </p:sp>
    </p:spTree>
    <p:extLst>
      <p:ext uri="{BB962C8B-B14F-4D97-AF65-F5344CB8AC3E}">
        <p14:creationId xmlns:p14="http://schemas.microsoft.com/office/powerpoint/2010/main" val="391525535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E1F640BF-289A-44B0-A1DC-90FF721120E9}" type="datetimeFigureOut">
              <a:rPr lang="sv-SE" smtClean="0"/>
              <a:t>2025-03-30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31321931-6FA0-4C15-A850-1948DEFC0F6D}" type="slidenum">
              <a:rPr lang="sv-SE" smtClean="0"/>
              <a:t>‹#›</a:t>
            </a:fld>
            <a:endParaRPr lang="sv-SE"/>
          </a:p>
        </p:txBody>
      </p:sp>
    </p:spTree>
    <p:extLst>
      <p:ext uri="{BB962C8B-B14F-4D97-AF65-F5344CB8AC3E}">
        <p14:creationId xmlns:p14="http://schemas.microsoft.com/office/powerpoint/2010/main" val="354264550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E1F640BF-289A-44B0-A1DC-90FF721120E9}" type="datetimeFigureOut">
              <a:rPr lang="sv-SE" smtClean="0"/>
              <a:t>2025-03-30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1321931-6FA0-4C15-A850-1948DEFC0F6D}" type="slidenum">
              <a:rPr lang="sv-SE" smtClean="0"/>
              <a:t>‹#›</a:t>
            </a:fld>
            <a:endParaRPr lang="sv-SE"/>
          </a:p>
        </p:txBody>
      </p:sp>
    </p:spTree>
    <p:extLst>
      <p:ext uri="{BB962C8B-B14F-4D97-AF65-F5344CB8AC3E}">
        <p14:creationId xmlns:p14="http://schemas.microsoft.com/office/powerpoint/2010/main" val="90526691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E1F640BF-289A-44B0-A1DC-90FF721120E9}" type="datetimeFigureOut">
              <a:rPr lang="sv-SE" smtClean="0"/>
              <a:t>2025-03-30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1321931-6FA0-4C15-A850-1948DEFC0F6D}" type="slidenum">
              <a:rPr lang="sv-SE" smtClean="0"/>
              <a:t>‹#›</a:t>
            </a:fld>
            <a:endParaRPr lang="sv-SE"/>
          </a:p>
        </p:txBody>
      </p:sp>
    </p:spTree>
    <p:extLst>
      <p:ext uri="{BB962C8B-B14F-4D97-AF65-F5344CB8AC3E}">
        <p14:creationId xmlns:p14="http://schemas.microsoft.com/office/powerpoint/2010/main" val="280129753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E1F640BF-289A-44B0-A1DC-90FF721120E9}" type="datetimeFigureOut">
              <a:rPr lang="sv-SE" smtClean="0"/>
              <a:t>2025-03-30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1321931-6FA0-4C15-A850-1948DEFC0F6D}" type="slidenum">
              <a:rPr lang="sv-SE" smtClean="0"/>
              <a:t>‹#›</a:t>
            </a:fld>
            <a:endParaRPr lang="sv-SE"/>
          </a:p>
        </p:txBody>
      </p:sp>
    </p:spTree>
    <p:extLst>
      <p:ext uri="{BB962C8B-B14F-4D97-AF65-F5344CB8AC3E}">
        <p14:creationId xmlns:p14="http://schemas.microsoft.com/office/powerpoint/2010/main" val="50951326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640BF-289A-44B0-A1DC-90FF721120E9}" type="datetimeFigureOut">
              <a:rPr lang="sv-SE" smtClean="0"/>
              <a:t>2025-03-30</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21931-6FA0-4C15-A850-1948DEFC0F6D}" type="slidenum">
              <a:rPr lang="sv-SE" smtClean="0"/>
              <a:t>‹#›</a:t>
            </a:fld>
            <a:endParaRPr lang="sv-SE"/>
          </a:p>
        </p:txBody>
      </p:sp>
    </p:spTree>
    <p:extLst>
      <p:ext uri="{BB962C8B-B14F-4D97-AF65-F5344CB8AC3E}">
        <p14:creationId xmlns:p14="http://schemas.microsoft.com/office/powerpoint/2010/main" val="703155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5F959D7-3A80-454D-9588-DB1C303D11EC}" type="datetimeFigureOut">
              <a:rPr lang="sv-SE" smtClean="0"/>
              <a:t>2025-03-30</a:t>
            </a:fld>
            <a:endParaRPr lang="sv-SE"/>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sv-SE"/>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4C2A755-4EF3-447E-994B-11F1BB79FCF2}" type="slidenum">
              <a:rPr lang="sv-SE" smtClean="0"/>
              <a:t>‹#›</a:t>
            </a:fld>
            <a:endParaRPr lang="sv-SE"/>
          </a:p>
        </p:txBody>
      </p:sp>
      <p:pic>
        <p:nvPicPr>
          <p:cNvPr id="7" name="Bildobjekt 6">
            <a:extLst>
              <a:ext uri="{FF2B5EF4-FFF2-40B4-BE49-F238E27FC236}">
                <a16:creationId xmlns:a16="http://schemas.microsoft.com/office/drawing/2014/main" id="{66F2E774-43C7-E732-2DE4-023AD2B62B3B}"/>
              </a:ext>
            </a:extLst>
          </p:cNvPr>
          <p:cNvPicPr>
            <a:picLocks noChangeAspect="1"/>
          </p:cNvPicPr>
          <p:nvPr userDrawn="1"/>
        </p:nvPicPr>
        <p:blipFill>
          <a:blip r:embed="rId19"/>
          <a:stretch>
            <a:fillRect/>
          </a:stretch>
        </p:blipFill>
        <p:spPr>
          <a:xfrm>
            <a:off x="8420100" y="4699520"/>
            <a:ext cx="3771900" cy="2082279"/>
          </a:xfrm>
          <a:prstGeom prst="rect">
            <a:avLst/>
          </a:prstGeom>
          <a:effectLst>
            <a:softEdge rad="533400"/>
          </a:effectLst>
        </p:spPr>
      </p:pic>
    </p:spTree>
    <p:extLst>
      <p:ext uri="{BB962C8B-B14F-4D97-AF65-F5344CB8AC3E}">
        <p14:creationId xmlns:p14="http://schemas.microsoft.com/office/powerpoint/2010/main" val="182638223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spd="slow">
    <p:push dir="u"/>
  </p:transition>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hyperlink" Target="mailto:Sandrakatjonsson@outlook.com"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www.rfsisu.se/distrikt/smaland"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41.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s>
</file>

<file path=ppt/slides/_rels/slide3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laget.se/WaggerydsIK/Page/112936"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3.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oster Kick off fotboll - PIXERS.SE"/>
          <p:cNvPicPr>
            <a:picLocks noChangeAspect="1" noChangeArrowheads="1"/>
          </p:cNvPicPr>
          <p:nvPr/>
        </p:nvPicPr>
        <p:blipFill rotWithShape="1">
          <a:blip r:embed="rId2">
            <a:extLst>
              <a:ext uri="{28A0092B-C50C-407E-A947-70E740481C1C}">
                <a14:useLocalDpi xmlns:a14="http://schemas.microsoft.com/office/drawing/2010/main" val="0"/>
              </a:ext>
            </a:extLst>
          </a:blip>
          <a:srcRect t="20882" b="24846"/>
          <a:stretch/>
        </p:blipFill>
        <p:spPr bwMode="auto">
          <a:xfrm>
            <a:off x="-514350" y="-19050"/>
            <a:ext cx="12706350" cy="689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91167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1DB8F-FB08-8021-C952-183E451D05D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AEFA154-6EB6-FD96-922C-F0B711158528}"/>
              </a:ext>
            </a:extLst>
          </p:cNvPr>
          <p:cNvSpPr>
            <a:spLocks noGrp="1"/>
          </p:cNvSpPr>
          <p:nvPr>
            <p:ph type="ctrTitle"/>
          </p:nvPr>
        </p:nvSpPr>
        <p:spPr>
          <a:xfrm>
            <a:off x="465979" y="0"/>
            <a:ext cx="11116793" cy="1447103"/>
          </a:xfrm>
        </p:spPr>
        <p:txBody>
          <a:bodyPr anchor="ctr">
            <a:normAutofit/>
          </a:bodyPr>
          <a:lstStyle/>
          <a:p>
            <a:pPr algn="l"/>
            <a:r>
              <a:rPr lang="sv-SE" dirty="0" smtClean="0">
                <a:latin typeface="Arial" panose="020B0604020202020204" pitchFamily="34" charset="0"/>
                <a:cs typeface="Arial" panose="020B0604020202020204" pitchFamily="34" charset="0"/>
              </a:rPr>
              <a:t>Material/Matchställ</a:t>
            </a:r>
            <a:endParaRPr lang="sv-SE" b="1" dirty="0">
              <a:latin typeface="Arial" panose="020B0604020202020204" pitchFamily="34" charset="0"/>
              <a:cs typeface="Arial" panose="020B0604020202020204" pitchFamily="34" charset="0"/>
            </a:endParaRPr>
          </a:p>
        </p:txBody>
      </p:sp>
      <p:pic>
        <p:nvPicPr>
          <p:cNvPr id="5" name="Bildobjekt 4"/>
          <p:cNvPicPr>
            <a:picLocks noChangeAspect="1"/>
          </p:cNvPicPr>
          <p:nvPr/>
        </p:nvPicPr>
        <p:blipFill>
          <a:blip r:embed="rId3"/>
          <a:stretch>
            <a:fillRect/>
          </a:stretch>
        </p:blipFill>
        <p:spPr>
          <a:xfrm>
            <a:off x="8229255" y="1447103"/>
            <a:ext cx="3353518" cy="49543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Bildobjekt 6"/>
          <p:cNvPicPr>
            <a:picLocks noChangeAspect="1"/>
          </p:cNvPicPr>
          <p:nvPr/>
        </p:nvPicPr>
        <p:blipFill>
          <a:blip r:embed="rId4"/>
          <a:stretch>
            <a:fillRect/>
          </a:stretch>
        </p:blipFill>
        <p:spPr>
          <a:xfrm>
            <a:off x="4717696" y="1447103"/>
            <a:ext cx="3425933" cy="49760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ktangel 2"/>
          <p:cNvSpPr/>
          <p:nvPr/>
        </p:nvSpPr>
        <p:spPr>
          <a:xfrm>
            <a:off x="397079" y="1447103"/>
            <a:ext cx="4320617" cy="5078313"/>
          </a:xfrm>
          <a:prstGeom prst="rect">
            <a:avLst/>
          </a:prstGeom>
        </p:spPr>
        <p:txBody>
          <a:bodyPr wrap="square">
            <a:spAutoFit/>
          </a:bodyPr>
          <a:lstStyle/>
          <a:p>
            <a:r>
              <a:rPr lang="sv-SE" b="1" dirty="0">
                <a:latin typeface="Arial" panose="020B0604020202020204" pitchFamily="34" charset="0"/>
                <a:cs typeface="Arial" panose="020B0604020202020204" pitchFamily="34" charset="0"/>
              </a:rPr>
              <a:t>NYTT</a:t>
            </a:r>
            <a:r>
              <a:rPr lang="sv-SE" dirty="0">
                <a:latin typeface="Arial" panose="020B0604020202020204" pitchFamily="34" charset="0"/>
                <a:cs typeface="Arial" panose="020B0604020202020204" pitchFamily="34" charset="0"/>
              </a:rPr>
              <a:t> för i år är att varje lag som har matchställ lånad av WIK kommer att få välja kvittens för matchkläderna.</a:t>
            </a:r>
          </a:p>
          <a:p>
            <a:r>
              <a:rPr lang="sv-SE" b="1" i="1" dirty="0">
                <a:latin typeface="Arial" panose="020B0604020202020204" pitchFamily="34" charset="0"/>
                <a:cs typeface="Arial" panose="020B0604020202020204" pitchFamily="34" charset="0"/>
              </a:rPr>
              <a:t>Man kommer att få välja vilken man vill ha till laget.</a:t>
            </a:r>
          </a:p>
          <a:p>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Den ena är ledare/tränarna ansvariga för väskan. </a:t>
            </a:r>
            <a:r>
              <a:rPr lang="sv-SE" i="1" dirty="0">
                <a:latin typeface="Arial" panose="020B0604020202020204" pitchFamily="34" charset="0"/>
                <a:cs typeface="Arial" panose="020B0604020202020204" pitchFamily="34" charset="0"/>
              </a:rPr>
              <a:t>(vänster bild)</a:t>
            </a:r>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Den andre är varje spelare ansvarig för sitt egna nummer/ställ hela säsongen.</a:t>
            </a:r>
            <a:br>
              <a:rPr lang="sv-SE" dirty="0">
                <a:latin typeface="Arial" panose="020B0604020202020204" pitchFamily="34" charset="0"/>
                <a:cs typeface="Arial" panose="020B0604020202020204" pitchFamily="34" charset="0"/>
              </a:rPr>
            </a:br>
            <a:r>
              <a:rPr lang="sv-SE" i="1" dirty="0">
                <a:latin typeface="Arial" panose="020B0604020202020204" pitchFamily="34" charset="0"/>
                <a:cs typeface="Arial" panose="020B0604020202020204" pitchFamily="34" charset="0"/>
              </a:rPr>
              <a:t>(höger bild)</a:t>
            </a:r>
          </a:p>
          <a:p>
            <a:endParaRPr lang="sv-SE" dirty="0">
              <a:latin typeface="Arial" panose="020B0604020202020204" pitchFamily="34" charset="0"/>
              <a:cs typeface="Arial" panose="020B0604020202020204" pitchFamily="34" charset="0"/>
            </a:endParaRPr>
          </a:p>
          <a:p>
            <a:r>
              <a:rPr lang="sv-SE" b="1" dirty="0">
                <a:solidFill>
                  <a:srgbClr val="FF0000"/>
                </a:solidFill>
                <a:latin typeface="Arial" panose="020B0604020202020204" pitchFamily="34" charset="0"/>
                <a:cs typeface="Arial" panose="020B0604020202020204" pitchFamily="34" charset="0"/>
              </a:rPr>
              <a:t>Varför gör vi detta?</a:t>
            </a:r>
          </a:p>
          <a:p>
            <a:r>
              <a:rPr lang="sv-SE" i="1" dirty="0">
                <a:latin typeface="Arial" panose="020B0604020202020204" pitchFamily="34" charset="0"/>
                <a:cs typeface="Arial" panose="020B0604020202020204" pitchFamily="34" charset="0"/>
              </a:rPr>
              <a:t/>
            </a:r>
            <a:br>
              <a:rPr lang="sv-SE" i="1" dirty="0">
                <a:latin typeface="Arial" panose="020B0604020202020204" pitchFamily="34" charset="0"/>
                <a:cs typeface="Arial" panose="020B0604020202020204" pitchFamily="34" charset="0"/>
              </a:rPr>
            </a:br>
            <a:r>
              <a:rPr lang="sv-SE" i="1" dirty="0">
                <a:latin typeface="Arial" panose="020B0604020202020204" pitchFamily="34" charset="0"/>
                <a:cs typeface="Arial" panose="020B0604020202020204" pitchFamily="34" charset="0"/>
              </a:rPr>
              <a:t>Under 2024 har vi tappat bort eller beställt nya kläder inför 2025 för ett värde av 6500kr. Motsvarar ett halv ställ till ett ungdomslag.</a:t>
            </a:r>
          </a:p>
        </p:txBody>
      </p:sp>
    </p:spTree>
    <p:extLst>
      <p:ext uri="{BB962C8B-B14F-4D97-AF65-F5344CB8AC3E}">
        <p14:creationId xmlns:p14="http://schemas.microsoft.com/office/powerpoint/2010/main" val="599990296"/>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1DB8F-FB08-8021-C952-183E451D05D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AEFA154-6EB6-FD96-922C-F0B711158528}"/>
              </a:ext>
            </a:extLst>
          </p:cNvPr>
          <p:cNvSpPr>
            <a:spLocks noGrp="1"/>
          </p:cNvSpPr>
          <p:nvPr>
            <p:ph type="ctrTitle"/>
          </p:nvPr>
        </p:nvSpPr>
        <p:spPr>
          <a:xfrm>
            <a:off x="858118" y="0"/>
            <a:ext cx="10486061" cy="1828801"/>
          </a:xfrm>
        </p:spPr>
        <p:txBody>
          <a:bodyPr anchor="ctr">
            <a:noAutofit/>
          </a:bodyPr>
          <a:lstStyle/>
          <a:p>
            <a:r>
              <a:rPr lang="sv-SE" dirty="0" smtClean="0">
                <a:latin typeface="Arial" panose="020B0604020202020204" pitchFamily="34" charset="0"/>
                <a:cs typeface="Arial" panose="020B0604020202020204" pitchFamily="34" charset="0"/>
              </a:rPr>
              <a:t>Medicinväska</a:t>
            </a:r>
            <a:endParaRPr lang="sv-SE" sz="4400" b="1" dirty="0">
              <a:latin typeface="Arial" panose="020B0604020202020204" pitchFamily="34" charset="0"/>
              <a:cs typeface="Arial" panose="020B0604020202020204" pitchFamily="34" charset="0"/>
            </a:endParaRPr>
          </a:p>
        </p:txBody>
      </p:sp>
      <p:sp>
        <p:nvSpPr>
          <p:cNvPr id="3" name="Underrubrik 2">
            <a:extLst>
              <a:ext uri="{FF2B5EF4-FFF2-40B4-BE49-F238E27FC236}">
                <a16:creationId xmlns:a16="http://schemas.microsoft.com/office/drawing/2014/main" id="{16FE8B6C-F623-A861-741C-16F88CA9E340}"/>
              </a:ext>
            </a:extLst>
          </p:cNvPr>
          <p:cNvSpPr>
            <a:spLocks noGrp="1"/>
          </p:cNvSpPr>
          <p:nvPr>
            <p:ph type="subTitle" idx="1"/>
          </p:nvPr>
        </p:nvSpPr>
        <p:spPr>
          <a:xfrm>
            <a:off x="881020" y="1828801"/>
            <a:ext cx="6207677" cy="3695202"/>
          </a:xfrm>
        </p:spPr>
        <p:txBody>
          <a:bodyPr>
            <a:noAutofit/>
          </a:bodyPr>
          <a:lstStyle/>
          <a:p>
            <a:r>
              <a:rPr lang="sv-SE" sz="1800" dirty="0">
                <a:effectLst/>
                <a:latin typeface="Arial" panose="020B0604020202020204" pitchFamily="34" charset="0"/>
                <a:cs typeface="Arial" panose="020B0604020202020204" pitchFamily="34" charset="0"/>
              </a:rPr>
              <a:t>Inför säsongen </a:t>
            </a:r>
            <a:r>
              <a:rPr lang="sv-SE" sz="1800" dirty="0" smtClean="0">
                <a:effectLst/>
                <a:latin typeface="Arial" panose="020B0604020202020204" pitchFamily="34" charset="0"/>
                <a:cs typeface="Arial" panose="020B0604020202020204" pitchFamily="34" charset="0"/>
              </a:rPr>
              <a:t>2025 </a:t>
            </a:r>
            <a:r>
              <a:rPr lang="sv-SE" sz="1800" dirty="0">
                <a:effectLst/>
                <a:latin typeface="Arial" panose="020B0604020202020204" pitchFamily="34" charset="0"/>
                <a:cs typeface="Arial" panose="020B0604020202020204" pitchFamily="34" charset="0"/>
              </a:rPr>
              <a:t>ska ni i </a:t>
            </a:r>
            <a:r>
              <a:rPr lang="sv-SE" sz="1800" dirty="0" smtClean="0">
                <a:effectLst/>
                <a:latin typeface="Arial" panose="020B0604020202020204" pitchFamily="34" charset="0"/>
                <a:cs typeface="Arial" panose="020B0604020202020204" pitchFamily="34" charset="0"/>
              </a:rPr>
              <a:t>varje lag </a:t>
            </a:r>
            <a:r>
              <a:rPr lang="sv-SE" sz="1800" dirty="0">
                <a:effectLst/>
                <a:latin typeface="Arial" panose="020B0604020202020204" pitchFamily="34" charset="0"/>
                <a:cs typeface="Arial" panose="020B0604020202020204" pitchFamily="34" charset="0"/>
              </a:rPr>
              <a:t>se över att ni har </a:t>
            </a:r>
            <a:r>
              <a:rPr lang="sv-SE" sz="1800" u="sng" dirty="0">
                <a:effectLst/>
                <a:latin typeface="Arial" panose="020B0604020202020204" pitchFamily="34" charset="0"/>
                <a:cs typeface="Arial" panose="020B0604020202020204" pitchFamily="34" charset="0"/>
              </a:rPr>
              <a:t>alla</a:t>
            </a:r>
            <a:r>
              <a:rPr lang="sv-SE" sz="1800" dirty="0">
                <a:effectLst/>
                <a:latin typeface="Arial" panose="020B0604020202020204" pitchFamily="34" charset="0"/>
                <a:cs typeface="Arial" panose="020B0604020202020204" pitchFamily="34" charset="0"/>
              </a:rPr>
              <a:t> tillbehör som ska finnas i en medicinväska.</a:t>
            </a:r>
          </a:p>
          <a:p>
            <a:pPr algn="l"/>
            <a:r>
              <a:rPr lang="sv-SE" sz="1800" dirty="0">
                <a:effectLst/>
                <a:latin typeface="Arial" panose="020B0604020202020204" pitchFamily="34" charset="0"/>
                <a:cs typeface="Arial" panose="020B0604020202020204" pitchFamily="34" charset="0"/>
              </a:rPr>
              <a:t>Det är:</a:t>
            </a:r>
          </a:p>
          <a:p>
            <a:pPr marL="285750" indent="-285750" algn="l">
              <a:buFont typeface="Arial" panose="020B0604020202020204" pitchFamily="34" charset="0"/>
              <a:buChar char="•"/>
            </a:pPr>
            <a:r>
              <a:rPr lang="sv-SE" sz="1800" dirty="0" smtClean="0">
                <a:effectLst/>
                <a:latin typeface="Arial" panose="020B0604020202020204" pitchFamily="34" charset="0"/>
                <a:cs typeface="Arial" panose="020B0604020202020204" pitchFamily="34" charset="0"/>
              </a:rPr>
              <a:t>Ispåse</a:t>
            </a:r>
          </a:p>
          <a:p>
            <a:pPr marL="285750" indent="-285750" algn="l">
              <a:buFont typeface="Arial" panose="020B0604020202020204" pitchFamily="34" charset="0"/>
              <a:buChar char="•"/>
            </a:pPr>
            <a:r>
              <a:rPr lang="sv-SE" sz="1800" dirty="0" smtClean="0">
                <a:effectLst/>
                <a:latin typeface="Arial" panose="020B0604020202020204" pitchFamily="34" charset="0"/>
                <a:cs typeface="Arial" panose="020B0604020202020204" pitchFamily="34" charset="0"/>
              </a:rPr>
              <a:t>Tryckförband</a:t>
            </a:r>
            <a:endParaRPr lang="sv-SE" sz="1800" dirty="0">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sv-SE" sz="1800" dirty="0">
                <a:effectLst/>
                <a:latin typeface="Arial" panose="020B0604020202020204" pitchFamily="34" charset="0"/>
                <a:cs typeface="Arial" panose="020B0604020202020204" pitchFamily="34" charset="0"/>
              </a:rPr>
              <a:t>Coachtejp</a:t>
            </a:r>
          </a:p>
          <a:p>
            <a:pPr marL="285750" indent="-285750" algn="l">
              <a:buFont typeface="Arial" panose="020B0604020202020204" pitchFamily="34" charset="0"/>
              <a:buChar char="•"/>
            </a:pPr>
            <a:r>
              <a:rPr lang="sv-SE" sz="1800" dirty="0">
                <a:effectLst/>
                <a:latin typeface="Arial" panose="020B0604020202020204" pitchFamily="34" charset="0"/>
                <a:cs typeface="Arial" panose="020B0604020202020204" pitchFamily="34" charset="0"/>
              </a:rPr>
              <a:t>Sax</a:t>
            </a:r>
          </a:p>
          <a:p>
            <a:pPr marL="285750" indent="-285750" algn="l">
              <a:buFont typeface="Arial" panose="020B0604020202020204" pitchFamily="34" charset="0"/>
              <a:buChar char="•"/>
            </a:pPr>
            <a:r>
              <a:rPr lang="sv-SE" sz="1800" dirty="0">
                <a:effectLst/>
                <a:latin typeface="Arial" panose="020B0604020202020204" pitchFamily="34" charset="0"/>
                <a:cs typeface="Arial" panose="020B0604020202020204" pitchFamily="34" charset="0"/>
              </a:rPr>
              <a:t>Bomull </a:t>
            </a:r>
          </a:p>
          <a:p>
            <a:pPr marL="285750" indent="-285750" algn="l">
              <a:buFont typeface="Arial" panose="020B0604020202020204" pitchFamily="34" charset="0"/>
              <a:buChar char="•"/>
            </a:pPr>
            <a:r>
              <a:rPr lang="sv-SE" sz="1800" dirty="0">
                <a:effectLst/>
                <a:latin typeface="Arial" panose="020B0604020202020204" pitchFamily="34" charset="0"/>
                <a:cs typeface="Arial" panose="020B0604020202020204" pitchFamily="34" charset="0"/>
              </a:rPr>
              <a:t>Sårrengöring</a:t>
            </a:r>
          </a:p>
          <a:p>
            <a:pPr marL="285750" indent="-285750" algn="l">
              <a:buFont typeface="Arial" panose="020B0604020202020204" pitchFamily="34" charset="0"/>
              <a:buChar char="•"/>
            </a:pPr>
            <a:r>
              <a:rPr lang="sv-SE" sz="1800" dirty="0" smtClean="0">
                <a:effectLst/>
                <a:latin typeface="Arial" panose="020B0604020202020204" pitchFamily="34" charset="0"/>
                <a:cs typeface="Arial" panose="020B0604020202020204" pitchFamily="34" charset="0"/>
              </a:rPr>
              <a:t>Plåster</a:t>
            </a:r>
            <a:endParaRPr lang="sv-SE" sz="1800" dirty="0">
              <a:effectLst/>
              <a:latin typeface="Arial" panose="020B0604020202020204" pitchFamily="34" charset="0"/>
              <a:cs typeface="Arial" panose="020B0604020202020204" pitchFamily="34" charset="0"/>
            </a:endParaRPr>
          </a:p>
          <a:p>
            <a:r>
              <a:rPr lang="sv-SE" sz="1800" dirty="0">
                <a:effectLst/>
                <a:latin typeface="Arial" panose="020B0604020202020204" pitchFamily="34" charset="0"/>
                <a:cs typeface="Arial" panose="020B0604020202020204" pitchFamily="34" charset="0"/>
              </a:rPr>
              <a:t>Har ni inte allt så ta kontakt med Sandra vad ni behöver komplettera med.</a:t>
            </a:r>
          </a:p>
          <a:p>
            <a:r>
              <a:rPr lang="sv-SE" sz="1800" dirty="0">
                <a:effectLst/>
                <a:latin typeface="Arial" panose="020B0604020202020204" pitchFamily="34" charset="0"/>
                <a:cs typeface="Arial" panose="020B0604020202020204" pitchFamily="34" charset="0"/>
                <a:hlinkClick r:id="rId3"/>
              </a:rPr>
              <a:t>Sandrakatjonsson@outlook.com</a:t>
            </a:r>
            <a:r>
              <a:rPr lang="sv-SE" sz="1800" dirty="0">
                <a:effectLst/>
                <a:latin typeface="Arial" panose="020B0604020202020204" pitchFamily="34" charset="0"/>
                <a:cs typeface="Arial" panose="020B0604020202020204" pitchFamily="34" charset="0"/>
              </a:rPr>
              <a:t>	</a:t>
            </a:r>
          </a:p>
        </p:txBody>
      </p:sp>
      <p:pic>
        <p:nvPicPr>
          <p:cNvPr id="4" name="Picture 2" descr="Sportdoc Medical Bag Large (med innehål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9529" b="21449"/>
          <a:stretch/>
        </p:blipFill>
        <p:spPr bwMode="auto">
          <a:xfrm>
            <a:off x="8744381" y="1828801"/>
            <a:ext cx="2899538" cy="2281806"/>
          </a:xfrm>
          <a:prstGeom prst="rect">
            <a:avLst/>
          </a:prstGeom>
          <a:noFill/>
          <a:effectLst>
            <a:outerShdw blurRad="25400" dir="17880000">
              <a:srgbClr val="000000">
                <a:alpha val="46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79554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6D1365-8122-2943-EC17-39CD3ABE9C73}"/>
              </a:ext>
            </a:extLst>
          </p:cNvPr>
          <p:cNvSpPr>
            <a:spLocks noGrp="1"/>
          </p:cNvSpPr>
          <p:nvPr>
            <p:ph type="ctrTitle"/>
          </p:nvPr>
        </p:nvSpPr>
        <p:spPr>
          <a:xfrm>
            <a:off x="1375983" y="952122"/>
            <a:ext cx="9440034" cy="1828801"/>
          </a:xfrm>
        </p:spPr>
        <p:txBody>
          <a:bodyPr>
            <a:normAutofit/>
          </a:bodyPr>
          <a:lstStyle/>
          <a:p>
            <a:r>
              <a:rPr lang="sv-SE" sz="9600" b="1" dirty="0">
                <a:latin typeface="Arial" panose="020B0604020202020204" pitchFamily="34" charset="0"/>
                <a:cs typeface="Arial" panose="020B0604020202020204" pitchFamily="34" charset="0"/>
              </a:rPr>
              <a:t> </a:t>
            </a:r>
          </a:p>
        </p:txBody>
      </p:sp>
      <p:sp>
        <p:nvSpPr>
          <p:cNvPr id="4" name="Rubrik 1">
            <a:extLst>
              <a:ext uri="{FF2B5EF4-FFF2-40B4-BE49-F238E27FC236}">
                <a16:creationId xmlns:a16="http://schemas.microsoft.com/office/drawing/2014/main" id="{9CA70A05-2D1E-5792-AB91-7C5287BF97DE}"/>
              </a:ext>
            </a:extLst>
          </p:cNvPr>
          <p:cNvSpPr txBox="1">
            <a:spLocks/>
          </p:cNvSpPr>
          <p:nvPr/>
        </p:nvSpPr>
        <p:spPr>
          <a:xfrm>
            <a:off x="1375983" y="952122"/>
            <a:ext cx="9440034" cy="1148141"/>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dirty="0">
                <a:latin typeface="Arial" panose="020B0604020202020204" pitchFamily="34" charset="0"/>
                <a:cs typeface="Arial" panose="020B0604020202020204" pitchFamily="34" charset="0"/>
              </a:rPr>
              <a:t>Årets Försäljningar</a:t>
            </a:r>
          </a:p>
        </p:txBody>
      </p:sp>
      <p:pic>
        <p:nvPicPr>
          <p:cNvPr id="3" name="Picture 2">
            <a:extLst>
              <a:ext uri="{FF2B5EF4-FFF2-40B4-BE49-F238E27FC236}">
                <a16:creationId xmlns:a16="http://schemas.microsoft.com/office/drawing/2014/main" id="{EE2C7CAD-ACDB-4FAF-86A9-302B2B512D7D}"/>
              </a:ext>
            </a:extLst>
          </p:cNvPr>
          <p:cNvPicPr>
            <a:picLocks noChangeAspect="1"/>
          </p:cNvPicPr>
          <p:nvPr/>
        </p:nvPicPr>
        <p:blipFill>
          <a:blip r:embed="rId2"/>
          <a:stretch>
            <a:fillRect/>
          </a:stretch>
        </p:blipFill>
        <p:spPr>
          <a:xfrm>
            <a:off x="750075" y="3005516"/>
            <a:ext cx="2633700" cy="1737511"/>
          </a:xfrm>
          <a:prstGeom prst="rect">
            <a:avLst/>
          </a:prstGeom>
        </p:spPr>
      </p:pic>
      <p:pic>
        <p:nvPicPr>
          <p:cNvPr id="5" name="Picture 4">
            <a:extLst>
              <a:ext uri="{FF2B5EF4-FFF2-40B4-BE49-F238E27FC236}">
                <a16:creationId xmlns:a16="http://schemas.microsoft.com/office/drawing/2014/main" id="{2033399F-D9A6-448C-82F2-FE05AEB6221B}"/>
              </a:ext>
            </a:extLst>
          </p:cNvPr>
          <p:cNvPicPr>
            <a:picLocks noChangeAspect="1"/>
          </p:cNvPicPr>
          <p:nvPr/>
        </p:nvPicPr>
        <p:blipFill>
          <a:blip r:embed="rId3"/>
          <a:stretch>
            <a:fillRect/>
          </a:stretch>
        </p:blipFill>
        <p:spPr>
          <a:xfrm>
            <a:off x="3899421" y="2705201"/>
            <a:ext cx="2621507" cy="3200677"/>
          </a:xfrm>
          <a:prstGeom prst="rect">
            <a:avLst/>
          </a:prstGeom>
        </p:spPr>
      </p:pic>
      <p:pic>
        <p:nvPicPr>
          <p:cNvPr id="7" name="Picture 6">
            <a:extLst>
              <a:ext uri="{FF2B5EF4-FFF2-40B4-BE49-F238E27FC236}">
                <a16:creationId xmlns:a16="http://schemas.microsoft.com/office/drawing/2014/main" id="{C0472491-CDB9-4DC1-8F33-6637B85AE8E4}"/>
              </a:ext>
            </a:extLst>
          </p:cNvPr>
          <p:cNvPicPr>
            <a:picLocks noChangeAspect="1"/>
          </p:cNvPicPr>
          <p:nvPr/>
        </p:nvPicPr>
        <p:blipFill>
          <a:blip r:embed="rId4"/>
          <a:stretch>
            <a:fillRect/>
          </a:stretch>
        </p:blipFill>
        <p:spPr>
          <a:xfrm>
            <a:off x="7036574" y="2743156"/>
            <a:ext cx="3620131" cy="2014582"/>
          </a:xfrm>
          <a:prstGeom prst="rect">
            <a:avLst/>
          </a:prstGeom>
        </p:spPr>
      </p:pic>
    </p:spTree>
    <p:extLst>
      <p:ext uri="{BB962C8B-B14F-4D97-AF65-F5344CB8AC3E}">
        <p14:creationId xmlns:p14="http://schemas.microsoft.com/office/powerpoint/2010/main" val="433214413"/>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1DB8F-FB08-8021-C952-183E451D05D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AEFA154-6EB6-FD96-922C-F0B711158528}"/>
              </a:ext>
            </a:extLst>
          </p:cNvPr>
          <p:cNvSpPr>
            <a:spLocks noGrp="1"/>
          </p:cNvSpPr>
          <p:nvPr>
            <p:ph type="ctrTitle"/>
          </p:nvPr>
        </p:nvSpPr>
        <p:spPr>
          <a:xfrm>
            <a:off x="1216581" y="0"/>
            <a:ext cx="9440034" cy="1828801"/>
          </a:xfrm>
        </p:spPr>
        <p:txBody>
          <a:bodyPr/>
          <a:lstStyle/>
          <a:p>
            <a:r>
              <a:rPr lang="sv-SE" sz="7200" b="1" dirty="0">
                <a:latin typeface="Arial" panose="020B0604020202020204" pitchFamily="34" charset="0"/>
                <a:cs typeface="Arial" panose="020B0604020202020204" pitchFamily="34" charset="0"/>
              </a:rPr>
              <a:t>Lilla stad</a:t>
            </a:r>
            <a:endParaRPr lang="sv-SE" b="1" dirty="0">
              <a:latin typeface="Arial" panose="020B0604020202020204" pitchFamily="34" charset="0"/>
              <a:cs typeface="Arial" panose="020B0604020202020204" pitchFamily="34" charset="0"/>
            </a:endParaRPr>
          </a:p>
        </p:txBody>
      </p:sp>
      <p:sp>
        <p:nvSpPr>
          <p:cNvPr id="3" name="Underrubrik 2">
            <a:extLst>
              <a:ext uri="{FF2B5EF4-FFF2-40B4-BE49-F238E27FC236}">
                <a16:creationId xmlns:a16="http://schemas.microsoft.com/office/drawing/2014/main" id="{16FE8B6C-F623-A861-741C-16F88CA9E340}"/>
              </a:ext>
            </a:extLst>
          </p:cNvPr>
          <p:cNvSpPr>
            <a:spLocks noGrp="1"/>
          </p:cNvSpPr>
          <p:nvPr>
            <p:ph type="subTitle" idx="1"/>
          </p:nvPr>
        </p:nvSpPr>
        <p:spPr>
          <a:xfrm>
            <a:off x="5436486" y="2032653"/>
            <a:ext cx="5220129" cy="2024997"/>
          </a:xfrm>
        </p:spPr>
        <p:txBody>
          <a:bodyPr>
            <a:normAutofit lnSpcReduction="10000"/>
          </a:bodyPr>
          <a:lstStyle/>
          <a:p>
            <a:pPr algn="l"/>
            <a:r>
              <a:rPr lang="sv-SE" sz="2800" dirty="0">
                <a:latin typeface="Arial" panose="020B0604020202020204" pitchFamily="34" charset="0"/>
                <a:cs typeface="Arial" panose="020B0604020202020204" pitchFamily="34" charset="0"/>
              </a:rPr>
              <a:t>1 Häfte/ spelare måste alla spelare sälja. Alla lag ner till 2017.</a:t>
            </a:r>
          </a:p>
          <a:p>
            <a:pPr algn="l"/>
            <a:r>
              <a:rPr lang="sv-SE" sz="2800" dirty="0">
                <a:latin typeface="Arial" panose="020B0604020202020204" pitchFamily="34" charset="0"/>
                <a:cs typeface="Arial" panose="020B0604020202020204" pitchFamily="34" charset="0"/>
              </a:rPr>
              <a:t>2</a:t>
            </a:r>
            <a:r>
              <a:rPr lang="sv-SE" sz="2800" smtClean="0">
                <a:latin typeface="Arial" panose="020B0604020202020204" pitchFamily="34" charset="0"/>
                <a:cs typeface="Arial" panose="020B0604020202020204" pitchFamily="34" charset="0"/>
              </a:rPr>
              <a:t>00kr</a:t>
            </a:r>
            <a:r>
              <a:rPr lang="sv-SE" sz="2800" dirty="0">
                <a:latin typeface="Arial" panose="020B0604020202020204" pitchFamily="34" charset="0"/>
                <a:cs typeface="Arial" panose="020B0604020202020204" pitchFamily="34" charset="0"/>
              </a:rPr>
              <a:t>/ häfte, </a:t>
            </a:r>
            <a:r>
              <a:rPr lang="sv-SE" sz="2800">
                <a:latin typeface="Arial" panose="020B0604020202020204" pitchFamily="34" charset="0"/>
                <a:cs typeface="Arial" panose="020B0604020202020204" pitchFamily="34" charset="0"/>
              </a:rPr>
              <a:t>vinst </a:t>
            </a:r>
            <a:r>
              <a:rPr lang="sv-SE" sz="2800" smtClean="0">
                <a:latin typeface="Arial" panose="020B0604020202020204" pitchFamily="34" charset="0"/>
                <a:cs typeface="Arial" panose="020B0604020202020204" pitchFamily="34" charset="0"/>
              </a:rPr>
              <a:t>100</a:t>
            </a:r>
            <a:r>
              <a:rPr lang="sv-SE" sz="2800" smtClean="0">
                <a:latin typeface="Arial" panose="020B0604020202020204" pitchFamily="34" charset="0"/>
                <a:cs typeface="Arial" panose="020B0604020202020204" pitchFamily="34" charset="0"/>
              </a:rPr>
              <a:t>kr/häfte</a:t>
            </a:r>
            <a:endParaRPr lang="sv-SE" sz="2800" dirty="0">
              <a:latin typeface="Arial" panose="020B0604020202020204" pitchFamily="34" charset="0"/>
              <a:cs typeface="Arial" panose="020B0604020202020204" pitchFamily="34" charset="0"/>
            </a:endParaRPr>
          </a:p>
          <a:p>
            <a:endParaRPr lang="sv-SE"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7EAA469-1DB0-432E-84B1-032AB579A1F1}"/>
              </a:ext>
            </a:extLst>
          </p:cNvPr>
          <p:cNvPicPr>
            <a:picLocks noChangeAspect="1"/>
          </p:cNvPicPr>
          <p:nvPr/>
        </p:nvPicPr>
        <p:blipFill>
          <a:blip r:embed="rId2"/>
          <a:stretch>
            <a:fillRect/>
          </a:stretch>
        </p:blipFill>
        <p:spPr>
          <a:xfrm>
            <a:off x="1216581" y="2178376"/>
            <a:ext cx="2638425" cy="1733550"/>
          </a:xfrm>
          <a:prstGeom prst="rect">
            <a:avLst/>
          </a:prstGeom>
        </p:spPr>
      </p:pic>
      <p:pic>
        <p:nvPicPr>
          <p:cNvPr id="5" name="Picture 4">
            <a:extLst>
              <a:ext uri="{FF2B5EF4-FFF2-40B4-BE49-F238E27FC236}">
                <a16:creationId xmlns:a16="http://schemas.microsoft.com/office/drawing/2014/main" id="{0225CD0A-8289-43CF-871A-FB5B380C3499}"/>
              </a:ext>
            </a:extLst>
          </p:cNvPr>
          <p:cNvPicPr>
            <a:picLocks noChangeAspect="1"/>
          </p:cNvPicPr>
          <p:nvPr/>
        </p:nvPicPr>
        <p:blipFill>
          <a:blip r:embed="rId3"/>
          <a:stretch>
            <a:fillRect/>
          </a:stretch>
        </p:blipFill>
        <p:spPr>
          <a:xfrm>
            <a:off x="2217440" y="4357688"/>
            <a:ext cx="3056791" cy="1733549"/>
          </a:xfrm>
          <a:prstGeom prst="rect">
            <a:avLst/>
          </a:prstGeom>
        </p:spPr>
      </p:pic>
    </p:spTree>
    <p:extLst>
      <p:ext uri="{BB962C8B-B14F-4D97-AF65-F5344CB8AC3E}">
        <p14:creationId xmlns:p14="http://schemas.microsoft.com/office/powerpoint/2010/main" val="1618118285"/>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C8723-5DB4-42F3-8D1C-E23E5708B06B}"/>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Newbody April/Maj</a:t>
            </a:r>
          </a:p>
        </p:txBody>
      </p:sp>
      <p:sp>
        <p:nvSpPr>
          <p:cNvPr id="5" name="TextBox 4">
            <a:extLst>
              <a:ext uri="{FF2B5EF4-FFF2-40B4-BE49-F238E27FC236}">
                <a16:creationId xmlns:a16="http://schemas.microsoft.com/office/drawing/2014/main" id="{EFF14018-8470-4150-B7C1-6B7502183589}"/>
              </a:ext>
            </a:extLst>
          </p:cNvPr>
          <p:cNvSpPr txBox="1"/>
          <p:nvPr/>
        </p:nvSpPr>
        <p:spPr>
          <a:xfrm>
            <a:off x="5667376" y="1724085"/>
            <a:ext cx="3024664" cy="4524315"/>
          </a:xfrm>
          <a:prstGeom prst="rect">
            <a:avLst/>
          </a:prstGeom>
          <a:noFill/>
        </p:spPr>
        <p:txBody>
          <a:bodyPr wrap="square">
            <a:spAutoFit/>
          </a:bodyPr>
          <a:lstStyle/>
          <a:p>
            <a:r>
              <a:rPr lang="sv-SE" sz="2400" dirty="0">
                <a:latin typeface="Arial" panose="020B0604020202020204" pitchFamily="34" charset="0"/>
                <a:cs typeface="Arial" panose="020B0604020202020204" pitchFamily="34" charset="0"/>
              </a:rPr>
              <a:t>Nytt för året är att alla lag får 50% av sin införtjänade vinst till sitt EGNA lag!</a:t>
            </a:r>
          </a:p>
          <a:p>
            <a:endParaRPr lang="sv-SE" sz="2400" dirty="0">
              <a:latin typeface="Arial" panose="020B0604020202020204" pitchFamily="34" charset="0"/>
              <a:cs typeface="Arial" panose="020B0604020202020204" pitchFamily="34" charset="0"/>
            </a:endParaRPr>
          </a:p>
          <a:p>
            <a:r>
              <a:rPr lang="sv-SE" sz="2400" dirty="0">
                <a:latin typeface="Arial" panose="020B0604020202020204" pitchFamily="34" charset="0"/>
                <a:cs typeface="Arial" panose="020B0604020202020204" pitchFamily="34" charset="0"/>
              </a:rPr>
              <a:t>Dvs Tjänar F12 14000kr i vinst så får laget 7000kr till sin lagkassa!</a:t>
            </a:r>
          </a:p>
          <a:p>
            <a:endParaRPr lang="sv-SE" sz="2400" dirty="0">
              <a:latin typeface="Arial" panose="020B0604020202020204" pitchFamily="34" charset="0"/>
              <a:cs typeface="Arial" panose="020B0604020202020204" pitchFamily="34" charset="0"/>
            </a:endParaRPr>
          </a:p>
          <a:p>
            <a:r>
              <a:rPr lang="sv-SE" sz="2400" dirty="0">
                <a:latin typeface="Arial" panose="020B0604020202020204" pitchFamily="34" charset="0"/>
                <a:cs typeface="Arial" panose="020B0604020202020204" pitchFamily="34" charset="0"/>
              </a:rPr>
              <a:t>Start 28 april</a:t>
            </a:r>
          </a:p>
          <a:p>
            <a:r>
              <a:rPr lang="sv-SE" sz="2400" dirty="0">
                <a:latin typeface="Arial" panose="020B0604020202020204" pitchFamily="34" charset="0"/>
                <a:cs typeface="Arial" panose="020B0604020202020204" pitchFamily="34" charset="0"/>
              </a:rPr>
              <a:t>försäljning 4 veckor.</a:t>
            </a:r>
            <a:r>
              <a:rPr lang="sv-SE" sz="2400" dirty="0"/>
              <a:t> </a:t>
            </a:r>
          </a:p>
        </p:txBody>
      </p:sp>
      <p:pic>
        <p:nvPicPr>
          <p:cNvPr id="6" name="Picture 2" descr="Tjäna pengar genom försäljning till resan - Newbody Family">
            <a:extLst>
              <a:ext uri="{FF2B5EF4-FFF2-40B4-BE49-F238E27FC236}">
                <a16:creationId xmlns:a16="http://schemas.microsoft.com/office/drawing/2014/main" id="{F21A15C3-E601-4FFD-B358-778C532A120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4038" y="2128837"/>
            <a:ext cx="2559366" cy="3139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006422"/>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8D8FE-5E1B-4B93-ADA5-6E7BD0A7CEB4}"/>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Frivillig sommarförsäljning</a:t>
            </a:r>
          </a:p>
        </p:txBody>
      </p:sp>
      <p:pic>
        <p:nvPicPr>
          <p:cNvPr id="4" name="Content Placeholder 3">
            <a:extLst>
              <a:ext uri="{FF2B5EF4-FFF2-40B4-BE49-F238E27FC236}">
                <a16:creationId xmlns:a16="http://schemas.microsoft.com/office/drawing/2014/main" id="{C3B72049-9A3C-4722-A6E6-AEB94414C59E}"/>
              </a:ext>
            </a:extLst>
          </p:cNvPr>
          <p:cNvPicPr>
            <a:picLocks noGrp="1" noChangeAspect="1"/>
          </p:cNvPicPr>
          <p:nvPr>
            <p:ph idx="1"/>
          </p:nvPr>
        </p:nvPicPr>
        <p:blipFill>
          <a:blip r:embed="rId2"/>
          <a:stretch>
            <a:fillRect/>
          </a:stretch>
        </p:blipFill>
        <p:spPr>
          <a:xfrm>
            <a:off x="685800" y="1759628"/>
            <a:ext cx="3214688" cy="3006842"/>
          </a:xfrm>
          <a:prstGeom prst="rect">
            <a:avLst/>
          </a:prstGeom>
        </p:spPr>
      </p:pic>
      <p:pic>
        <p:nvPicPr>
          <p:cNvPr id="5" name="Picture 4">
            <a:extLst>
              <a:ext uri="{FF2B5EF4-FFF2-40B4-BE49-F238E27FC236}">
                <a16:creationId xmlns:a16="http://schemas.microsoft.com/office/drawing/2014/main" id="{124CE3EC-A92B-4B38-B6D8-55CD3644ED7E}"/>
              </a:ext>
            </a:extLst>
          </p:cNvPr>
          <p:cNvPicPr>
            <a:picLocks noChangeAspect="1"/>
          </p:cNvPicPr>
          <p:nvPr/>
        </p:nvPicPr>
        <p:blipFill>
          <a:blip r:embed="rId3"/>
          <a:stretch>
            <a:fillRect/>
          </a:stretch>
        </p:blipFill>
        <p:spPr>
          <a:xfrm>
            <a:off x="2495550" y="4333874"/>
            <a:ext cx="2600325" cy="1762125"/>
          </a:xfrm>
          <a:prstGeom prst="rect">
            <a:avLst/>
          </a:prstGeom>
        </p:spPr>
      </p:pic>
      <p:sp>
        <p:nvSpPr>
          <p:cNvPr id="6" name="TextBox 5">
            <a:extLst>
              <a:ext uri="{FF2B5EF4-FFF2-40B4-BE49-F238E27FC236}">
                <a16:creationId xmlns:a16="http://schemas.microsoft.com/office/drawing/2014/main" id="{0E9CA334-CCD2-4D75-9E42-E3251F4AD2BE}"/>
              </a:ext>
            </a:extLst>
          </p:cNvPr>
          <p:cNvSpPr txBox="1"/>
          <p:nvPr/>
        </p:nvSpPr>
        <p:spPr>
          <a:xfrm>
            <a:off x="5800725" y="2243138"/>
            <a:ext cx="4200525" cy="3046988"/>
          </a:xfrm>
          <a:prstGeom prst="rect">
            <a:avLst/>
          </a:prstGeom>
          <a:noFill/>
        </p:spPr>
        <p:txBody>
          <a:bodyPr wrap="square" rtlCol="0">
            <a:spAutoFit/>
          </a:bodyPr>
          <a:lstStyle/>
          <a:p>
            <a:r>
              <a:rPr lang="sv-SE" sz="2400" dirty="0">
                <a:latin typeface="Arial" panose="020B0604020202020204" pitchFamily="34" charset="0"/>
                <a:cs typeface="Arial" panose="020B0604020202020204" pitchFamily="34" charset="0"/>
              </a:rPr>
              <a:t>Denna lägga bara ut på laget.se. Ingen aktiv försäljning i lagen utan en bonus ifall någon köper!</a:t>
            </a:r>
          </a:p>
          <a:p>
            <a:endParaRPr lang="sv-SE" sz="2400" dirty="0">
              <a:latin typeface="Arial" panose="020B0604020202020204" pitchFamily="34" charset="0"/>
              <a:cs typeface="Arial" panose="020B0604020202020204" pitchFamily="34" charset="0"/>
            </a:endParaRPr>
          </a:p>
          <a:p>
            <a:r>
              <a:rPr lang="sv-SE" sz="2400" dirty="0">
                <a:latin typeface="Arial" panose="020B0604020202020204" pitchFamily="34" charset="0"/>
                <a:cs typeface="Arial" panose="020B0604020202020204" pitchFamily="34" charset="0"/>
              </a:rPr>
              <a:t>Inget tvång, ingen tävling!</a:t>
            </a:r>
          </a:p>
          <a:p>
            <a:r>
              <a:rPr lang="sv-SE" sz="2400" dirty="0">
                <a:latin typeface="Arial" panose="020B0604020202020204" pitchFamily="34" charset="0"/>
                <a:cs typeface="Arial" panose="020B0604020202020204" pitchFamily="34" charset="0"/>
              </a:rPr>
              <a:t>All försäljning går till hela klubben!</a:t>
            </a:r>
          </a:p>
        </p:txBody>
      </p:sp>
    </p:spTree>
    <p:extLst>
      <p:ext uri="{BB962C8B-B14F-4D97-AF65-F5344CB8AC3E}">
        <p14:creationId xmlns:p14="http://schemas.microsoft.com/office/powerpoint/2010/main" val="2166898602"/>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295F7-3CC4-44E5-8BF4-CE00C5A10CEE}"/>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Sportlotten Augusti/september</a:t>
            </a:r>
          </a:p>
        </p:txBody>
      </p:sp>
      <p:sp>
        <p:nvSpPr>
          <p:cNvPr id="4" name="TextBox 3">
            <a:extLst>
              <a:ext uri="{FF2B5EF4-FFF2-40B4-BE49-F238E27FC236}">
                <a16:creationId xmlns:a16="http://schemas.microsoft.com/office/drawing/2014/main" id="{0A7DF0D7-AE3F-4655-94F5-1D4DE44FD0AA}"/>
              </a:ext>
            </a:extLst>
          </p:cNvPr>
          <p:cNvSpPr txBox="1"/>
          <p:nvPr/>
        </p:nvSpPr>
        <p:spPr>
          <a:xfrm>
            <a:off x="6586538" y="1854468"/>
            <a:ext cx="3143250" cy="3785652"/>
          </a:xfrm>
          <a:prstGeom prst="rect">
            <a:avLst/>
          </a:prstGeom>
          <a:noFill/>
        </p:spPr>
        <p:txBody>
          <a:bodyPr wrap="square" rtlCol="0">
            <a:spAutoFit/>
          </a:bodyPr>
          <a:lstStyle/>
          <a:p>
            <a:r>
              <a:rPr lang="sv-SE" sz="2400" dirty="0">
                <a:latin typeface="Arial" panose="020B0604020202020204" pitchFamily="34" charset="0"/>
                <a:cs typeface="Arial" panose="020B0604020202020204" pitchFamily="34" charset="0"/>
              </a:rPr>
              <a:t>Alla spelar säljer 10 lotter var.</a:t>
            </a:r>
          </a:p>
          <a:p>
            <a:endParaRPr lang="sv-SE" sz="2400" dirty="0">
              <a:latin typeface="Arial" panose="020B0604020202020204" pitchFamily="34" charset="0"/>
              <a:cs typeface="Arial" panose="020B0604020202020204" pitchFamily="34" charset="0"/>
            </a:endParaRPr>
          </a:p>
          <a:p>
            <a:r>
              <a:rPr lang="sv-SE" sz="2400" dirty="0">
                <a:latin typeface="Arial" panose="020B0604020202020204" pitchFamily="34" charset="0"/>
                <a:cs typeface="Arial" panose="020B0604020202020204" pitchFamily="34" charset="0"/>
              </a:rPr>
              <a:t>Förtjänst 50%+ mer vid bra föräljning.</a:t>
            </a:r>
          </a:p>
          <a:p>
            <a:endParaRPr lang="sv-SE" sz="2400" dirty="0">
              <a:latin typeface="Arial" panose="020B0604020202020204" pitchFamily="34" charset="0"/>
              <a:cs typeface="Arial" panose="020B0604020202020204" pitchFamily="34" charset="0"/>
            </a:endParaRPr>
          </a:p>
          <a:p>
            <a:r>
              <a:rPr lang="sv-SE" sz="2400" dirty="0">
                <a:latin typeface="Arial" panose="020B0604020202020204" pitchFamily="34" charset="0"/>
                <a:cs typeface="Arial" panose="020B0604020202020204" pitchFamily="34" charset="0"/>
              </a:rPr>
              <a:t>4 rabattkuponger på baksidan samt rabttkuponger som gäller i hela Sverige </a:t>
            </a:r>
          </a:p>
        </p:txBody>
      </p:sp>
      <p:pic>
        <p:nvPicPr>
          <p:cNvPr id="1028" name="Picture 4" descr="Köp Sportlotten av Habo IF | Habo IF">
            <a:extLst>
              <a:ext uri="{FF2B5EF4-FFF2-40B4-BE49-F238E27FC236}">
                <a16:creationId xmlns:a16="http://schemas.microsoft.com/office/drawing/2014/main" id="{DEF4BE84-F178-44F4-8A9A-72481D016A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7687" y="2170907"/>
            <a:ext cx="5715000"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946851"/>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1DB8F-FB08-8021-C952-183E451D05D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AEFA154-6EB6-FD96-922C-F0B711158528}"/>
              </a:ext>
            </a:extLst>
          </p:cNvPr>
          <p:cNvSpPr>
            <a:spLocks noGrp="1"/>
          </p:cNvSpPr>
          <p:nvPr>
            <p:ph type="ctrTitle"/>
          </p:nvPr>
        </p:nvSpPr>
        <p:spPr>
          <a:xfrm>
            <a:off x="858118" y="0"/>
            <a:ext cx="10486061" cy="1828801"/>
          </a:xfrm>
        </p:spPr>
        <p:txBody>
          <a:bodyPr anchor="ctr">
            <a:noAutofit/>
          </a:bodyPr>
          <a:lstStyle/>
          <a:p>
            <a:r>
              <a:rPr lang="sv-SE" dirty="0" smtClean="0">
                <a:latin typeface="Arial" panose="020B0604020202020204" pitchFamily="34" charset="0"/>
                <a:cs typeface="Arial" panose="020B0604020202020204" pitchFamily="34" charset="0"/>
              </a:rPr>
              <a:t>Tränarutbildning</a:t>
            </a:r>
            <a:endParaRPr lang="sv-SE" sz="4400" b="1" dirty="0">
              <a:latin typeface="Arial" panose="020B0604020202020204" pitchFamily="34" charset="0"/>
              <a:cs typeface="Arial" panose="020B0604020202020204" pitchFamily="34" charset="0"/>
            </a:endParaRPr>
          </a:p>
        </p:txBody>
      </p:sp>
      <p:sp>
        <p:nvSpPr>
          <p:cNvPr id="3" name="Underrubrik 2">
            <a:extLst>
              <a:ext uri="{FF2B5EF4-FFF2-40B4-BE49-F238E27FC236}">
                <a16:creationId xmlns:a16="http://schemas.microsoft.com/office/drawing/2014/main" id="{16FE8B6C-F623-A861-741C-16F88CA9E340}"/>
              </a:ext>
            </a:extLst>
          </p:cNvPr>
          <p:cNvSpPr>
            <a:spLocks noGrp="1"/>
          </p:cNvSpPr>
          <p:nvPr>
            <p:ph type="subTitle" idx="1"/>
          </p:nvPr>
        </p:nvSpPr>
        <p:spPr>
          <a:xfrm>
            <a:off x="881020" y="2080497"/>
            <a:ext cx="5220129" cy="1721753"/>
          </a:xfrm>
        </p:spPr>
        <p:txBody>
          <a:bodyPr>
            <a:noAutofit/>
          </a:bodyPr>
          <a:lstStyle/>
          <a:p>
            <a:pPr algn="l"/>
            <a:r>
              <a:rPr lang="sv-SE" sz="1800" b="1" dirty="0" smtClean="0">
                <a:latin typeface="Arial" panose="020B0604020202020204" pitchFamily="34" charset="0"/>
                <a:cs typeface="Arial" panose="020B0604020202020204" pitchFamily="34" charset="0"/>
              </a:rPr>
              <a:t>Tränarutbildning </a:t>
            </a:r>
            <a:br>
              <a:rPr lang="sv-SE" sz="1800" b="1" dirty="0" smtClean="0">
                <a:latin typeface="Arial" panose="020B0604020202020204" pitchFamily="34" charset="0"/>
                <a:cs typeface="Arial" panose="020B0604020202020204" pitchFamily="34" charset="0"/>
              </a:rPr>
            </a:br>
            <a:r>
              <a:rPr lang="sv-SE" sz="1800" b="1" dirty="0" smtClean="0">
                <a:latin typeface="Arial" panose="020B0604020202020204" pitchFamily="34" charset="0"/>
                <a:cs typeface="Arial" panose="020B0604020202020204" pitchFamily="34" charset="0"/>
              </a:rPr>
              <a:t>UEFA D 5-7 manna</a:t>
            </a:r>
          </a:p>
          <a:p>
            <a:pPr algn="l"/>
            <a:r>
              <a:rPr lang="sv-SE" sz="1800" b="1" dirty="0" smtClean="0">
                <a:latin typeface="Arial" panose="020B0604020202020204" pitchFamily="34" charset="0"/>
                <a:cs typeface="Arial" panose="020B0604020202020204" pitchFamily="34" charset="0"/>
              </a:rPr>
              <a:t>UEFA C 9-11 manna </a:t>
            </a:r>
            <a:endParaRPr lang="sv-SE" sz="1800" dirty="0">
              <a:latin typeface="Arial" panose="020B0604020202020204" pitchFamily="34" charset="0"/>
              <a:cs typeface="Arial" panose="020B0604020202020204" pitchFamily="34" charset="0"/>
            </a:endParaRPr>
          </a:p>
        </p:txBody>
      </p:sp>
      <p:grpSp>
        <p:nvGrpSpPr>
          <p:cNvPr id="5" name="Grupp 4"/>
          <p:cNvGrpSpPr/>
          <p:nvPr/>
        </p:nvGrpSpPr>
        <p:grpSpPr>
          <a:xfrm>
            <a:off x="881020" y="3802250"/>
            <a:ext cx="7016966" cy="611727"/>
            <a:chOff x="0" y="207857"/>
            <a:chExt cx="7016966" cy="611727"/>
          </a:xfrm>
        </p:grpSpPr>
        <p:sp>
          <p:nvSpPr>
            <p:cNvPr id="6" name="Rektangel med rundade hörn 5"/>
            <p:cNvSpPr/>
            <p:nvPr/>
          </p:nvSpPr>
          <p:spPr>
            <a:xfrm>
              <a:off x="0" y="207857"/>
              <a:ext cx="7016966" cy="61172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textruta 6"/>
            <p:cNvSpPr txBox="1"/>
            <p:nvPr/>
          </p:nvSpPr>
          <p:spPr>
            <a:xfrm>
              <a:off x="29862" y="237719"/>
              <a:ext cx="6957242" cy="552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t>2025 // 18 </a:t>
              </a:r>
              <a:r>
                <a:rPr lang="en-US" sz="2600" kern="1200" dirty="0" err="1"/>
                <a:t>st</a:t>
              </a:r>
              <a:r>
                <a:rPr lang="en-US" sz="2600" kern="1200" dirty="0"/>
                <a:t> UEFA D</a:t>
              </a:r>
            </a:p>
          </p:txBody>
        </p:sp>
      </p:grpSp>
      <p:grpSp>
        <p:nvGrpSpPr>
          <p:cNvPr id="8" name="Grupp 7"/>
          <p:cNvGrpSpPr/>
          <p:nvPr/>
        </p:nvGrpSpPr>
        <p:grpSpPr>
          <a:xfrm>
            <a:off x="858118" y="4443839"/>
            <a:ext cx="7016966" cy="611727"/>
            <a:chOff x="0" y="894464"/>
            <a:chExt cx="7016966" cy="611727"/>
          </a:xfrm>
        </p:grpSpPr>
        <p:sp>
          <p:nvSpPr>
            <p:cNvPr id="9" name="Rektangel med rundade hörn 8"/>
            <p:cNvSpPr/>
            <p:nvPr/>
          </p:nvSpPr>
          <p:spPr>
            <a:xfrm>
              <a:off x="0" y="894464"/>
              <a:ext cx="7016966" cy="61172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ruta 9"/>
            <p:cNvSpPr txBox="1"/>
            <p:nvPr/>
          </p:nvSpPr>
          <p:spPr>
            <a:xfrm>
              <a:off x="29862" y="924326"/>
              <a:ext cx="6957242" cy="552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a:t>2024 // 7 </a:t>
              </a:r>
              <a:r>
                <a:rPr lang="en-US" sz="2600" kern="1200" dirty="0" err="1"/>
                <a:t>st</a:t>
              </a:r>
              <a:r>
                <a:rPr lang="en-US" sz="2600" kern="1200" dirty="0"/>
                <a:t> UEFA D</a:t>
              </a:r>
            </a:p>
          </p:txBody>
        </p:sp>
      </p:grpSp>
      <p:grpSp>
        <p:nvGrpSpPr>
          <p:cNvPr id="11" name="Grupp 10"/>
          <p:cNvGrpSpPr/>
          <p:nvPr/>
        </p:nvGrpSpPr>
        <p:grpSpPr>
          <a:xfrm>
            <a:off x="858118" y="5085428"/>
            <a:ext cx="7016966" cy="611727"/>
            <a:chOff x="0" y="1581072"/>
            <a:chExt cx="7016966" cy="611727"/>
          </a:xfrm>
        </p:grpSpPr>
        <p:sp>
          <p:nvSpPr>
            <p:cNvPr id="12" name="Rektangel med rundade hörn 11"/>
            <p:cNvSpPr/>
            <p:nvPr/>
          </p:nvSpPr>
          <p:spPr>
            <a:xfrm>
              <a:off x="0" y="1581072"/>
              <a:ext cx="7016966" cy="61172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extruta 12"/>
            <p:cNvSpPr txBox="1"/>
            <p:nvPr/>
          </p:nvSpPr>
          <p:spPr>
            <a:xfrm>
              <a:off x="29862" y="1610934"/>
              <a:ext cx="6957242" cy="552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a:t>2023 // 10 ST UEFA D + 1 st UEFA C</a:t>
              </a:r>
            </a:p>
          </p:txBody>
        </p:sp>
      </p:grpSp>
    </p:spTree>
    <p:extLst>
      <p:ext uri="{BB962C8B-B14F-4D97-AF65-F5344CB8AC3E}">
        <p14:creationId xmlns:p14="http://schemas.microsoft.com/office/powerpoint/2010/main" val="2017234125"/>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1DB8F-FB08-8021-C952-183E451D05D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AEFA154-6EB6-FD96-922C-F0B711158528}"/>
              </a:ext>
            </a:extLst>
          </p:cNvPr>
          <p:cNvSpPr>
            <a:spLocks noGrp="1"/>
          </p:cNvSpPr>
          <p:nvPr>
            <p:ph type="ctrTitle"/>
          </p:nvPr>
        </p:nvSpPr>
        <p:spPr>
          <a:xfrm>
            <a:off x="285482" y="0"/>
            <a:ext cx="11058698" cy="1828801"/>
          </a:xfrm>
        </p:spPr>
        <p:txBody>
          <a:bodyPr anchor="ctr">
            <a:noAutofit/>
          </a:bodyPr>
          <a:lstStyle/>
          <a:p>
            <a:r>
              <a:rPr lang="sv-SE" dirty="0" smtClean="0">
                <a:latin typeface="Arial" panose="020B0604020202020204" pitchFamily="34" charset="0"/>
                <a:cs typeface="Arial" panose="020B0604020202020204" pitchFamily="34" charset="0"/>
              </a:rPr>
              <a:t>SISU 2025</a:t>
            </a:r>
            <a:endParaRPr lang="sv-SE" sz="4400" b="1" dirty="0">
              <a:latin typeface="Arial" panose="020B0604020202020204" pitchFamily="34" charset="0"/>
              <a:cs typeface="Arial" panose="020B0604020202020204" pitchFamily="34" charset="0"/>
            </a:endParaRPr>
          </a:p>
        </p:txBody>
      </p:sp>
      <p:sp>
        <p:nvSpPr>
          <p:cNvPr id="3" name="Underrubrik 2">
            <a:extLst>
              <a:ext uri="{FF2B5EF4-FFF2-40B4-BE49-F238E27FC236}">
                <a16:creationId xmlns:a16="http://schemas.microsoft.com/office/drawing/2014/main" id="{16FE8B6C-F623-A861-741C-16F88CA9E340}"/>
              </a:ext>
            </a:extLst>
          </p:cNvPr>
          <p:cNvSpPr>
            <a:spLocks noGrp="1"/>
          </p:cNvSpPr>
          <p:nvPr>
            <p:ph type="subTitle" idx="1"/>
          </p:nvPr>
        </p:nvSpPr>
        <p:spPr>
          <a:xfrm>
            <a:off x="285481" y="1258350"/>
            <a:ext cx="8754697" cy="2088858"/>
          </a:xfrm>
        </p:spPr>
        <p:txBody>
          <a:bodyPr>
            <a:noAutofit/>
          </a:bodyPr>
          <a:lstStyle/>
          <a:p>
            <a:pPr algn="l">
              <a:lnSpc>
                <a:spcPct val="107000"/>
              </a:lnSpc>
              <a:spcAft>
                <a:spcPts val="800"/>
              </a:spcAft>
            </a:pPr>
            <a:r>
              <a:rPr lang="sv-SE" sz="1800" u="sng" kern="100" dirty="0">
                <a:effectLst/>
                <a:latin typeface="Arial" panose="020B0604020202020204" pitchFamily="34" charset="0"/>
                <a:ea typeface="Calibri" panose="020F0502020204030204" pitchFamily="34" charset="0"/>
                <a:cs typeface="Arial" panose="020B0604020202020204" pitchFamily="34" charset="0"/>
                <a:hlinkClick r:id="rId3"/>
              </a:rPr>
              <a:t>https://www.rfsisu.se/distrikt/smaland</a:t>
            </a:r>
            <a:endParaRPr lang="sv-SE" sz="1800" kern="1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800"/>
              </a:spcAft>
            </a:pPr>
            <a:r>
              <a:rPr lang="sv-SE" sz="1800" kern="100" dirty="0">
                <a:effectLst/>
                <a:latin typeface="Arial" panose="020B0604020202020204" pitchFamily="34" charset="0"/>
                <a:ea typeface="Calibri" panose="020F0502020204030204" pitchFamily="34" charset="0"/>
                <a:cs typeface="Arial" panose="020B0604020202020204" pitchFamily="34" charset="0"/>
              </a:rPr>
              <a:t>RF-SISU Småland är Riksidrottsförbundets och SISU Idrottsutbildarnas regionala organisation, som utvecklar och stödjer idrotten i </a:t>
            </a:r>
            <a:r>
              <a:rPr lang="sv-SE" sz="1800" kern="100" dirty="0" smtClean="0">
                <a:effectLst/>
                <a:latin typeface="Arial" panose="020B0604020202020204" pitchFamily="34" charset="0"/>
                <a:ea typeface="Calibri" panose="020F0502020204030204" pitchFamily="34" charset="0"/>
                <a:cs typeface="Arial" panose="020B0604020202020204" pitchFamily="34" charset="0"/>
              </a:rPr>
              <a:t>Småland.</a:t>
            </a:r>
            <a:br>
              <a:rPr lang="sv-SE" sz="1800" kern="100" dirty="0" smtClean="0">
                <a:effectLst/>
                <a:latin typeface="Arial" panose="020B0604020202020204" pitchFamily="34" charset="0"/>
                <a:ea typeface="Calibri" panose="020F0502020204030204" pitchFamily="34" charset="0"/>
                <a:cs typeface="Arial" panose="020B0604020202020204" pitchFamily="34" charset="0"/>
              </a:rPr>
            </a:br>
            <a:r>
              <a:rPr lang="sv-SE" sz="1800" b="1" kern="100" dirty="0" smtClean="0">
                <a:effectLst/>
                <a:latin typeface="Arial" panose="020B0604020202020204" pitchFamily="34" charset="0"/>
                <a:ea typeface="Calibri" panose="020F0502020204030204" pitchFamily="34" charset="0"/>
                <a:cs typeface="Arial" panose="020B0604020202020204" pitchFamily="34" charset="0"/>
              </a:rPr>
              <a:t>Sisu-pengar </a:t>
            </a:r>
            <a:r>
              <a:rPr lang="sv-SE" sz="1800" b="1" kern="100" dirty="0">
                <a:effectLst/>
                <a:latin typeface="Arial" panose="020B0604020202020204" pitchFamily="34" charset="0"/>
                <a:ea typeface="Calibri" panose="020F0502020204030204" pitchFamily="34" charset="0"/>
                <a:cs typeface="Arial" panose="020B0604020202020204" pitchFamily="34" charset="0"/>
              </a:rPr>
              <a:t>ska ses som en </a:t>
            </a:r>
            <a:r>
              <a:rPr lang="sv-SE" sz="1800" b="1" kern="100" dirty="0" smtClean="0">
                <a:effectLst/>
                <a:latin typeface="Arial" panose="020B0604020202020204" pitchFamily="34" charset="0"/>
                <a:ea typeface="Calibri" panose="020F0502020204030204" pitchFamily="34" charset="0"/>
                <a:cs typeface="Arial" panose="020B0604020202020204" pitchFamily="34" charset="0"/>
              </a:rPr>
              <a:t>bonuspeng, </a:t>
            </a:r>
            <a:r>
              <a:rPr lang="sv-SE" sz="1800" b="1" i="1" kern="100" dirty="0" smtClean="0">
                <a:effectLst/>
                <a:latin typeface="Arial" panose="020B0604020202020204" pitchFamily="34" charset="0"/>
                <a:ea typeface="Calibri" panose="020F0502020204030204" pitchFamily="34" charset="0"/>
                <a:cs typeface="Arial" panose="020B0604020202020204" pitchFamily="34" charset="0"/>
              </a:rPr>
              <a:t>20kr/h till lagen &amp; 10kr/h till WIK.</a:t>
            </a:r>
            <a:endParaRPr lang="sv-SE" sz="1800" i="1" kern="1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800"/>
              </a:spcAft>
            </a:pPr>
            <a:r>
              <a:rPr lang="sv-SE" sz="1800" b="1" kern="100" dirty="0">
                <a:effectLst/>
                <a:latin typeface="Arial" panose="020B0604020202020204" pitchFamily="34" charset="0"/>
                <a:ea typeface="Calibri" panose="020F0502020204030204" pitchFamily="34" charset="0"/>
                <a:cs typeface="Arial" panose="020B0604020202020204" pitchFamily="34" charset="0"/>
              </a:rPr>
              <a:t>Bidrag till WIK:</a:t>
            </a:r>
            <a:r>
              <a:rPr lang="sv-SE" sz="1800" kern="100" dirty="0">
                <a:effectLst/>
                <a:latin typeface="Arial" panose="020B0604020202020204" pitchFamily="34" charset="0"/>
                <a:ea typeface="Calibri" panose="020F0502020204030204" pitchFamily="34" charset="0"/>
                <a:cs typeface="Arial" panose="020B0604020202020204" pitchFamily="34" charset="0"/>
              </a:rPr>
              <a:t/>
            </a:r>
            <a:br>
              <a:rPr lang="sv-SE" sz="1800" kern="100" dirty="0">
                <a:effectLst/>
                <a:latin typeface="Arial" panose="020B0604020202020204" pitchFamily="34" charset="0"/>
                <a:ea typeface="Calibri" panose="020F0502020204030204" pitchFamily="34" charset="0"/>
                <a:cs typeface="Arial" panose="020B0604020202020204" pitchFamily="34" charset="0"/>
              </a:rPr>
            </a:br>
            <a:r>
              <a:rPr lang="sv-SE" sz="1800" b="1" u="sng" kern="100" dirty="0">
                <a:solidFill>
                  <a:schemeClr val="bg1"/>
                </a:solidFill>
                <a:effectLst/>
                <a:highlight>
                  <a:srgbClr val="00FFFF"/>
                </a:highlight>
                <a:latin typeface="Arial" panose="020B0604020202020204" pitchFamily="34" charset="0"/>
                <a:ea typeface="Calibri" panose="020F0502020204030204" pitchFamily="34" charset="0"/>
                <a:cs typeface="Arial" panose="020B0604020202020204" pitchFamily="34" charset="0"/>
              </a:rPr>
              <a:t>Alla ansökningar ska gå via Emma Styf och Fotbollssektionen.</a:t>
            </a:r>
            <a:br>
              <a:rPr lang="sv-SE" sz="1800" b="1" u="sng" kern="100" dirty="0">
                <a:solidFill>
                  <a:schemeClr val="bg1"/>
                </a:solidFill>
                <a:effectLst/>
                <a:highlight>
                  <a:srgbClr val="00FFFF"/>
                </a:highlight>
                <a:latin typeface="Arial" panose="020B0604020202020204" pitchFamily="34" charset="0"/>
                <a:ea typeface="Calibri" panose="020F0502020204030204" pitchFamily="34" charset="0"/>
                <a:cs typeface="Arial" panose="020B0604020202020204" pitchFamily="34" charset="0"/>
              </a:rPr>
            </a:br>
            <a:r>
              <a:rPr lang="sv-SE" sz="1800" b="1" u="sng" kern="100" dirty="0">
                <a:solidFill>
                  <a:schemeClr val="bg1"/>
                </a:solidFill>
                <a:effectLst/>
                <a:highlight>
                  <a:srgbClr val="00FFFF"/>
                </a:highlight>
                <a:latin typeface="Arial" panose="020B0604020202020204" pitchFamily="34" charset="0"/>
                <a:ea typeface="Calibri" panose="020F0502020204030204" pitchFamily="34" charset="0"/>
                <a:cs typeface="Arial" panose="020B0604020202020204" pitchFamily="34" charset="0"/>
              </a:rPr>
              <a:t>Mail: styfemma@gmail.com</a:t>
            </a:r>
            <a:r>
              <a:rPr lang="sv-SE" sz="1800" b="1" u="sng" kern="100" dirty="0">
                <a:effectLst/>
                <a:latin typeface="Arial" panose="020B0604020202020204" pitchFamily="34" charset="0"/>
                <a:ea typeface="Calibri" panose="020F0502020204030204" pitchFamily="34" charset="0"/>
                <a:cs typeface="Arial" panose="020B0604020202020204" pitchFamily="34" charset="0"/>
              </a:rPr>
              <a:t/>
            </a:r>
            <a:br>
              <a:rPr lang="sv-SE" sz="1800" b="1" u="sng" kern="100" dirty="0">
                <a:effectLst/>
                <a:latin typeface="Arial" panose="020B0604020202020204" pitchFamily="34" charset="0"/>
                <a:ea typeface="Calibri" panose="020F0502020204030204" pitchFamily="34" charset="0"/>
                <a:cs typeface="Arial" panose="020B0604020202020204" pitchFamily="34" charset="0"/>
              </a:rPr>
            </a:br>
            <a:r>
              <a:rPr lang="sv-SE" sz="1800" kern="100" dirty="0">
                <a:effectLst/>
                <a:latin typeface="Arial" panose="020B0604020202020204" pitchFamily="34" charset="0"/>
                <a:ea typeface="Calibri" panose="020F0502020204030204" pitchFamily="34" charset="0"/>
                <a:cs typeface="Arial" panose="020B0604020202020204" pitchFamily="34" charset="0"/>
              </a:rPr>
              <a:t>Vår kontaktperson på RF Sisu Småland: Mousa </a:t>
            </a:r>
            <a:r>
              <a:rPr lang="sv-SE" sz="1800" kern="100" dirty="0" err="1">
                <a:effectLst/>
                <a:latin typeface="Arial" panose="020B0604020202020204" pitchFamily="34" charset="0"/>
                <a:ea typeface="Calibri" panose="020F0502020204030204" pitchFamily="34" charset="0"/>
                <a:cs typeface="Arial" panose="020B0604020202020204" pitchFamily="34" charset="0"/>
              </a:rPr>
              <a:t>Mousa</a:t>
            </a:r>
            <a:r>
              <a:rPr lang="sv-SE" sz="1800" kern="100" dirty="0">
                <a:effectLst/>
                <a:latin typeface="Arial" panose="020B0604020202020204" pitchFamily="34" charset="0"/>
                <a:ea typeface="Calibri" panose="020F0502020204030204" pitchFamily="34" charset="0"/>
                <a:cs typeface="Arial" panose="020B0604020202020204" pitchFamily="34" charset="0"/>
              </a:rPr>
              <a:t> (info och utbildningar)</a:t>
            </a:r>
          </a:p>
          <a:p>
            <a:r>
              <a:rPr lang="sv-SE" sz="1800" dirty="0">
                <a:effectLst/>
                <a:latin typeface="Arial" panose="020B0604020202020204" pitchFamily="34" charset="0"/>
                <a:cs typeface="Arial" panose="020B0604020202020204" pitchFamily="34" charset="0"/>
              </a:rPr>
              <a:t>	</a:t>
            </a:r>
          </a:p>
        </p:txBody>
      </p:sp>
      <p:pic>
        <p:nvPicPr>
          <p:cNvPr id="5" name="Bildobjekt 4">
            <a:extLst>
              <a:ext uri="{FF2B5EF4-FFF2-40B4-BE49-F238E27FC236}">
                <a16:creationId xmlns:a16="http://schemas.microsoft.com/office/drawing/2014/main" id="{2B829A4F-A1F6-D439-A2C7-7936BC58DB5F}"/>
              </a:ext>
            </a:extLst>
          </p:cNvPr>
          <p:cNvPicPr>
            <a:picLocks noChangeAspect="1"/>
          </p:cNvPicPr>
          <p:nvPr/>
        </p:nvPicPr>
        <p:blipFill>
          <a:blip r:embed="rId4"/>
          <a:stretch>
            <a:fillRect/>
          </a:stretch>
        </p:blipFill>
        <p:spPr>
          <a:xfrm>
            <a:off x="8861222" y="1556205"/>
            <a:ext cx="2482957" cy="2470511"/>
          </a:xfrm>
          <a:prstGeom prst="rect">
            <a:avLst/>
          </a:prstGeom>
        </p:spPr>
      </p:pic>
      <p:pic>
        <p:nvPicPr>
          <p:cNvPr id="6" name="Bildobjekt 5">
            <a:extLst>
              <a:ext uri="{FF2B5EF4-FFF2-40B4-BE49-F238E27FC236}">
                <a16:creationId xmlns:a16="http://schemas.microsoft.com/office/drawing/2014/main" id="{1B801762-D94E-3020-62B4-EC71FEF2950B}"/>
              </a:ext>
            </a:extLst>
          </p:cNvPr>
          <p:cNvPicPr>
            <a:picLocks noChangeAspect="1"/>
          </p:cNvPicPr>
          <p:nvPr/>
        </p:nvPicPr>
        <p:blipFill>
          <a:blip r:embed="rId5"/>
          <a:stretch>
            <a:fillRect/>
          </a:stretch>
        </p:blipFill>
        <p:spPr>
          <a:xfrm>
            <a:off x="285481" y="4026716"/>
            <a:ext cx="7548409" cy="2685887"/>
          </a:xfrm>
          <a:prstGeom prst="rect">
            <a:avLst/>
          </a:prstGeom>
        </p:spPr>
      </p:pic>
    </p:spTree>
    <p:extLst>
      <p:ext uri="{BB962C8B-B14F-4D97-AF65-F5344CB8AC3E}">
        <p14:creationId xmlns:p14="http://schemas.microsoft.com/office/powerpoint/2010/main" val="35018454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1DB8F-FB08-8021-C952-183E451D05D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AEFA154-6EB6-FD96-922C-F0B711158528}"/>
              </a:ext>
            </a:extLst>
          </p:cNvPr>
          <p:cNvSpPr>
            <a:spLocks noGrp="1"/>
          </p:cNvSpPr>
          <p:nvPr>
            <p:ph type="ctrTitle"/>
          </p:nvPr>
        </p:nvSpPr>
        <p:spPr>
          <a:xfrm>
            <a:off x="285482" y="0"/>
            <a:ext cx="11058698" cy="1828801"/>
          </a:xfrm>
        </p:spPr>
        <p:txBody>
          <a:bodyPr anchor="ctr">
            <a:noAutofit/>
          </a:bodyPr>
          <a:lstStyle/>
          <a:p>
            <a:r>
              <a:rPr lang="sv-SE" dirty="0" smtClean="0">
                <a:latin typeface="Arial" panose="020B0604020202020204" pitchFamily="34" charset="0"/>
                <a:cs typeface="Arial" panose="020B0604020202020204" pitchFamily="34" charset="0"/>
              </a:rPr>
              <a:t>CUP WIK</a:t>
            </a:r>
            <a:endParaRPr lang="sv-SE" sz="4400" b="1" dirty="0">
              <a:latin typeface="Arial" panose="020B0604020202020204" pitchFamily="34" charset="0"/>
              <a:cs typeface="Arial" panose="020B0604020202020204" pitchFamily="34" charset="0"/>
            </a:endParaRPr>
          </a:p>
        </p:txBody>
      </p:sp>
      <p:sp>
        <p:nvSpPr>
          <p:cNvPr id="3" name="Underrubrik 2">
            <a:extLst>
              <a:ext uri="{FF2B5EF4-FFF2-40B4-BE49-F238E27FC236}">
                <a16:creationId xmlns:a16="http://schemas.microsoft.com/office/drawing/2014/main" id="{16FE8B6C-F623-A861-741C-16F88CA9E340}"/>
              </a:ext>
            </a:extLst>
          </p:cNvPr>
          <p:cNvSpPr>
            <a:spLocks noGrp="1"/>
          </p:cNvSpPr>
          <p:nvPr>
            <p:ph type="subTitle" idx="1"/>
          </p:nvPr>
        </p:nvSpPr>
        <p:spPr>
          <a:xfrm>
            <a:off x="499072" y="1349623"/>
            <a:ext cx="2386253" cy="5033423"/>
          </a:xfrm>
        </p:spPr>
        <p:txBody>
          <a:bodyPr>
            <a:noAutofit/>
          </a:bodyPr>
          <a:lstStyle/>
          <a:p>
            <a:pPr algn="l">
              <a:lnSpc>
                <a:spcPct val="107000"/>
              </a:lnSpc>
              <a:spcAft>
                <a:spcPts val="800"/>
              </a:spcAft>
            </a:pPr>
            <a:r>
              <a:rPr lang="sv-SE" sz="1800" dirty="0" smtClean="0">
                <a:effectLst/>
                <a:latin typeface="Arial" panose="020B0604020202020204" pitchFamily="34" charset="0"/>
                <a:cs typeface="Arial" panose="020B0604020202020204" pitchFamily="34" charset="0"/>
              </a:rPr>
              <a:t>2024 hade F15 anordnat en </a:t>
            </a:r>
            <a:r>
              <a:rPr lang="sv-SE" sz="1800" b="1" dirty="0" smtClean="0">
                <a:effectLst/>
                <a:latin typeface="Arial" panose="020B0604020202020204" pitchFamily="34" charset="0"/>
                <a:cs typeface="Arial" panose="020B0604020202020204" pitchFamily="34" charset="0"/>
              </a:rPr>
              <a:t>hel cup själva </a:t>
            </a:r>
            <a:r>
              <a:rPr lang="sv-SE" sz="1800" dirty="0" smtClean="0">
                <a:effectLst/>
                <a:latin typeface="Arial" panose="020B0604020202020204" pitchFamily="34" charset="0"/>
                <a:cs typeface="Arial" panose="020B0604020202020204" pitchFamily="34" charset="0"/>
              </a:rPr>
              <a:t>med hjälp av många engagerade föräldrar samt ett fint samarbete med </a:t>
            </a:r>
            <a:br>
              <a:rPr lang="sv-SE" sz="1800" dirty="0" smtClean="0">
                <a:effectLst/>
                <a:latin typeface="Arial" panose="020B0604020202020204" pitchFamily="34" charset="0"/>
                <a:cs typeface="Arial" panose="020B0604020202020204" pitchFamily="34" charset="0"/>
              </a:rPr>
            </a:br>
            <a:r>
              <a:rPr lang="sv-SE" sz="1800" dirty="0" smtClean="0">
                <a:effectLst/>
                <a:latin typeface="Arial" panose="020B0604020202020204" pitchFamily="34" charset="0"/>
                <a:cs typeface="Arial" panose="020B0604020202020204" pitchFamily="34" charset="0"/>
              </a:rPr>
              <a:t>Styr Konstruktion i Vaggeryd. </a:t>
            </a:r>
            <a:br>
              <a:rPr lang="sv-SE" sz="1800" dirty="0" smtClean="0">
                <a:effectLst/>
                <a:latin typeface="Arial" panose="020B0604020202020204" pitchFamily="34" charset="0"/>
                <a:cs typeface="Arial" panose="020B0604020202020204" pitchFamily="34" charset="0"/>
              </a:rPr>
            </a:br>
            <a:r>
              <a:rPr lang="sv-SE" sz="1800" dirty="0" smtClean="0">
                <a:effectLst/>
                <a:latin typeface="Arial" panose="020B0604020202020204" pitchFamily="34" charset="0"/>
                <a:cs typeface="Arial" panose="020B0604020202020204" pitchFamily="34" charset="0"/>
              </a:rPr>
              <a:t/>
            </a:r>
            <a:br>
              <a:rPr lang="sv-SE" sz="1800" dirty="0" smtClean="0">
                <a:effectLst/>
                <a:latin typeface="Arial" panose="020B0604020202020204" pitchFamily="34" charset="0"/>
                <a:cs typeface="Arial" panose="020B0604020202020204" pitchFamily="34" charset="0"/>
              </a:rPr>
            </a:br>
            <a:r>
              <a:rPr lang="sv-SE" sz="1800" dirty="0" smtClean="0">
                <a:effectLst/>
                <a:latin typeface="Arial" panose="020B0604020202020204" pitchFamily="34" charset="0"/>
                <a:cs typeface="Arial" panose="020B0604020202020204" pitchFamily="34" charset="0"/>
              </a:rPr>
              <a:t>Där det var 16 lag anmälda, med över 160 spelare + ledare på idrottsplatsen.</a:t>
            </a:r>
          </a:p>
          <a:p>
            <a:pPr algn="l">
              <a:lnSpc>
                <a:spcPct val="107000"/>
              </a:lnSpc>
              <a:spcAft>
                <a:spcPts val="800"/>
              </a:spcAft>
            </a:pPr>
            <a:endParaRPr lang="sv-SE" sz="1800" dirty="0">
              <a:effectLst/>
              <a:latin typeface="Arial" panose="020B0604020202020204" pitchFamily="34" charset="0"/>
              <a:cs typeface="Arial" panose="020B0604020202020204" pitchFamily="34" charset="0"/>
            </a:endParaRPr>
          </a:p>
          <a:p>
            <a:pPr algn="l">
              <a:lnSpc>
                <a:spcPct val="107000"/>
              </a:lnSpc>
              <a:spcAft>
                <a:spcPts val="800"/>
              </a:spcAft>
            </a:pPr>
            <a:r>
              <a:rPr lang="sv-SE"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VÄLKOMNA UPP </a:t>
            </a:r>
            <a:br>
              <a:rPr lang="sv-SE"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sv-SE"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F15</a:t>
            </a:r>
          </a:p>
        </p:txBody>
      </p:sp>
      <p:pic>
        <p:nvPicPr>
          <p:cNvPr id="2051" name="Picture 3" descr="image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5325" y="1555878"/>
            <a:ext cx="6436227" cy="4827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em - Styrkonstruk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49941">
            <a:off x="8346718" y="1064756"/>
            <a:ext cx="3537536" cy="12662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1.jpeg"/>
          <p:cNvPicPr>
            <a:picLocks noChangeAspect="1" noChangeArrowheads="1"/>
          </p:cNvPicPr>
          <p:nvPr/>
        </p:nvPicPr>
        <p:blipFill rotWithShape="1">
          <a:blip r:embed="rId5">
            <a:extLst>
              <a:ext uri="{28A0092B-C50C-407E-A947-70E740481C1C}">
                <a14:useLocalDpi xmlns:a14="http://schemas.microsoft.com/office/drawing/2010/main" val="0"/>
              </a:ext>
            </a:extLst>
          </a:blip>
          <a:srcRect l="-1110" t="16651" r="1110"/>
          <a:stretch/>
        </p:blipFill>
        <p:spPr bwMode="auto">
          <a:xfrm rot="204787">
            <a:off x="8686058" y="2778153"/>
            <a:ext cx="3293616" cy="3660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4801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rotWithShape="1">
          <a:blip r:embed="rId2"/>
          <a:srcRect r="18438"/>
          <a:stretch/>
        </p:blipFill>
        <p:spPr>
          <a:xfrm>
            <a:off x="0" y="0"/>
            <a:ext cx="12182475" cy="6858000"/>
          </a:xfrm>
          <a:prstGeom prst="rect">
            <a:avLst/>
          </a:prstGeom>
          <a:gradFill>
            <a:gsLst>
              <a:gs pos="0">
                <a:schemeClr val="accent1">
                  <a:lumMod val="0"/>
                  <a:lumOff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Rubrik 1"/>
          <p:cNvSpPr>
            <a:spLocks noGrp="1"/>
          </p:cNvSpPr>
          <p:nvPr>
            <p:ph type="title"/>
          </p:nvPr>
        </p:nvSpPr>
        <p:spPr/>
        <p:txBody>
          <a:bodyPr>
            <a:normAutofit/>
          </a:bodyPr>
          <a:lstStyle/>
          <a:p>
            <a:r>
              <a:rPr lang="sv-SE" sz="8800" dirty="0" smtClean="0">
                <a:solidFill>
                  <a:schemeClr val="bg1"/>
                </a:solidFill>
                <a:effectLst>
                  <a:outerShdw blurRad="38100" dist="38100" dir="2700000" algn="tl">
                    <a:srgbClr val="000000">
                      <a:alpha val="43137"/>
                    </a:srgbClr>
                  </a:outerShdw>
                </a:effectLst>
              </a:rPr>
              <a:t>Agenda</a:t>
            </a:r>
            <a:endParaRPr lang="sv-SE" sz="8800" dirty="0">
              <a:solidFill>
                <a:schemeClr val="bg1"/>
              </a:solidFill>
              <a:effectLst>
                <a:outerShdw blurRad="38100" dist="38100" dir="2700000" algn="tl">
                  <a:srgbClr val="000000">
                    <a:alpha val="43137"/>
                  </a:srgbClr>
                </a:outerShdw>
              </a:effectLst>
            </a:endParaRPr>
          </a:p>
        </p:txBody>
      </p:sp>
      <p:sp>
        <p:nvSpPr>
          <p:cNvPr id="3" name="Platshållare för innehåll 2"/>
          <p:cNvSpPr>
            <a:spLocks noGrp="1"/>
          </p:cNvSpPr>
          <p:nvPr>
            <p:ph idx="1"/>
          </p:nvPr>
        </p:nvSpPr>
        <p:spPr/>
        <p:txBody>
          <a:bodyPr>
            <a:normAutofit fontScale="77500" lnSpcReduction="20000"/>
          </a:bodyPr>
          <a:lstStyle/>
          <a:p>
            <a:r>
              <a:rPr lang="sv-SE" b="1" dirty="0" smtClean="0">
                <a:solidFill>
                  <a:schemeClr val="bg1"/>
                </a:solidFill>
              </a:rPr>
              <a:t>Kl. 08.30-9.00 </a:t>
            </a:r>
            <a:r>
              <a:rPr lang="sv-SE" i="1" dirty="0">
                <a:solidFill>
                  <a:schemeClr val="bg1"/>
                </a:solidFill>
              </a:rPr>
              <a:t>Fralla/Kaffe</a:t>
            </a:r>
          </a:p>
          <a:p>
            <a:r>
              <a:rPr lang="sv-SE" b="1" dirty="0" smtClean="0">
                <a:solidFill>
                  <a:schemeClr val="bg1"/>
                </a:solidFill>
              </a:rPr>
              <a:t>Kl. 09.00-10.30 </a:t>
            </a:r>
            <a:r>
              <a:rPr lang="sv-SE" i="1" dirty="0">
                <a:solidFill>
                  <a:schemeClr val="bg1"/>
                </a:solidFill>
              </a:rPr>
              <a:t>Sektionen (årshjulet, </a:t>
            </a:r>
            <a:r>
              <a:rPr lang="sv-SE" i="1" dirty="0" err="1">
                <a:solidFill>
                  <a:schemeClr val="bg1"/>
                </a:solidFill>
              </a:rPr>
              <a:t>omorg</a:t>
            </a:r>
            <a:r>
              <a:rPr lang="sv-SE" i="1" dirty="0">
                <a:solidFill>
                  <a:schemeClr val="bg1"/>
                </a:solidFill>
              </a:rPr>
              <a:t>. Rekrytering</a:t>
            </a:r>
            <a:r>
              <a:rPr lang="sv-SE" i="1" dirty="0" smtClean="0">
                <a:solidFill>
                  <a:schemeClr val="bg1"/>
                </a:solidFill>
              </a:rPr>
              <a:t>)</a:t>
            </a:r>
            <a:endParaRPr lang="sv-SE" b="1" dirty="0" smtClean="0">
              <a:solidFill>
                <a:srgbClr val="FF0000"/>
              </a:solidFill>
            </a:endParaRPr>
          </a:p>
          <a:p>
            <a:r>
              <a:rPr lang="sv-SE" b="1" dirty="0" smtClean="0">
                <a:solidFill>
                  <a:schemeClr val="bg1"/>
                </a:solidFill>
              </a:rPr>
              <a:t>Kl. 10.30-10.40 </a:t>
            </a:r>
            <a:r>
              <a:rPr lang="sv-SE" b="1" dirty="0" smtClean="0">
                <a:solidFill>
                  <a:srgbClr val="FF0000"/>
                </a:solidFill>
              </a:rPr>
              <a:t>Bensträckare</a:t>
            </a:r>
            <a:endParaRPr lang="sv-SE" b="1" dirty="0">
              <a:solidFill>
                <a:srgbClr val="FF0000"/>
              </a:solidFill>
            </a:endParaRPr>
          </a:p>
          <a:p>
            <a:r>
              <a:rPr lang="sv-SE" b="1" dirty="0" smtClean="0">
                <a:solidFill>
                  <a:schemeClr val="bg1"/>
                </a:solidFill>
              </a:rPr>
              <a:t>Kl. 10.40-12.00 </a:t>
            </a:r>
            <a:r>
              <a:rPr lang="sv-SE" i="1" dirty="0">
                <a:solidFill>
                  <a:schemeClr val="bg1"/>
                </a:solidFill>
              </a:rPr>
              <a:t>Föreläsning Trygg </a:t>
            </a:r>
            <a:r>
              <a:rPr lang="sv-SE" i="1" dirty="0" smtClean="0">
                <a:solidFill>
                  <a:schemeClr val="bg1"/>
                </a:solidFill>
              </a:rPr>
              <a:t>idrott</a:t>
            </a:r>
            <a:endParaRPr lang="sv-SE" i="1" dirty="0">
              <a:solidFill>
                <a:schemeClr val="bg1"/>
              </a:solidFill>
            </a:endParaRPr>
          </a:p>
          <a:p>
            <a:r>
              <a:rPr lang="sv-SE" b="1" dirty="0" smtClean="0">
                <a:solidFill>
                  <a:schemeClr val="bg1"/>
                </a:solidFill>
              </a:rPr>
              <a:t>Kl. 12.00-12.45 </a:t>
            </a:r>
            <a:r>
              <a:rPr lang="sv-SE" b="1" dirty="0">
                <a:solidFill>
                  <a:srgbClr val="FF0000"/>
                </a:solidFill>
              </a:rPr>
              <a:t>LUNCH</a:t>
            </a:r>
            <a:endParaRPr lang="sv-SE" dirty="0">
              <a:solidFill>
                <a:srgbClr val="FF0000"/>
              </a:solidFill>
            </a:endParaRPr>
          </a:p>
          <a:p>
            <a:r>
              <a:rPr lang="sv-SE" b="1" dirty="0" smtClean="0">
                <a:solidFill>
                  <a:schemeClr val="bg1"/>
                </a:solidFill>
              </a:rPr>
              <a:t>Kl. 12.45-13.30 </a:t>
            </a:r>
            <a:r>
              <a:rPr lang="sv-SE" i="1" dirty="0">
                <a:solidFill>
                  <a:schemeClr val="bg1"/>
                </a:solidFill>
              </a:rPr>
              <a:t>Sektionen Föreläsning (NPF</a:t>
            </a:r>
            <a:r>
              <a:rPr lang="sv-SE" i="1" dirty="0" smtClean="0">
                <a:solidFill>
                  <a:schemeClr val="bg1"/>
                </a:solidFill>
              </a:rPr>
              <a:t>)</a:t>
            </a:r>
            <a:r>
              <a:rPr lang="sv-SE" b="1" dirty="0" smtClean="0">
                <a:solidFill>
                  <a:schemeClr val="bg1"/>
                </a:solidFill>
              </a:rPr>
              <a:t> </a:t>
            </a:r>
          </a:p>
          <a:p>
            <a:r>
              <a:rPr lang="sv-SE" b="1" dirty="0" smtClean="0">
                <a:solidFill>
                  <a:schemeClr val="bg1"/>
                </a:solidFill>
              </a:rPr>
              <a:t>Kl. 13.30-13.40 </a:t>
            </a:r>
            <a:r>
              <a:rPr lang="sv-SE" b="1" dirty="0" smtClean="0">
                <a:solidFill>
                  <a:srgbClr val="FF0000"/>
                </a:solidFill>
              </a:rPr>
              <a:t>Bensträckare</a:t>
            </a:r>
            <a:endParaRPr lang="sv-SE" dirty="0" smtClean="0">
              <a:solidFill>
                <a:srgbClr val="FF0000"/>
              </a:solidFill>
            </a:endParaRPr>
          </a:p>
          <a:p>
            <a:r>
              <a:rPr lang="sv-SE" b="1" dirty="0" smtClean="0">
                <a:solidFill>
                  <a:schemeClr val="bg1"/>
                </a:solidFill>
              </a:rPr>
              <a:t>Kl. 13.40-14.15 </a:t>
            </a:r>
            <a:r>
              <a:rPr lang="sv-SE" i="1" dirty="0" smtClean="0">
                <a:solidFill>
                  <a:schemeClr val="bg1"/>
                </a:solidFill>
              </a:rPr>
              <a:t>Föreningsutvecklare</a:t>
            </a:r>
            <a:endParaRPr lang="sv-SE" b="1" dirty="0" smtClean="0">
              <a:solidFill>
                <a:srgbClr val="FF0000"/>
              </a:solidFill>
            </a:endParaRPr>
          </a:p>
          <a:p>
            <a:r>
              <a:rPr lang="sv-SE" b="1" dirty="0">
                <a:solidFill>
                  <a:schemeClr val="bg1"/>
                </a:solidFill>
              </a:rPr>
              <a:t>Kl. </a:t>
            </a:r>
            <a:r>
              <a:rPr lang="sv-SE" b="1" dirty="0" smtClean="0">
                <a:solidFill>
                  <a:schemeClr val="bg1"/>
                </a:solidFill>
              </a:rPr>
              <a:t>14.15-14.30</a:t>
            </a:r>
            <a:r>
              <a:rPr lang="sv-SE" b="1" dirty="0" smtClean="0"/>
              <a:t> </a:t>
            </a:r>
            <a:r>
              <a:rPr lang="sv-SE" b="1" dirty="0" smtClean="0">
                <a:solidFill>
                  <a:srgbClr val="FF0000"/>
                </a:solidFill>
              </a:rPr>
              <a:t>Fika</a:t>
            </a:r>
          </a:p>
          <a:p>
            <a:r>
              <a:rPr lang="sv-SE" b="1" dirty="0">
                <a:solidFill>
                  <a:schemeClr val="bg1"/>
                </a:solidFill>
              </a:rPr>
              <a:t>Kl. </a:t>
            </a:r>
            <a:r>
              <a:rPr lang="sv-SE" b="1" dirty="0" smtClean="0">
                <a:solidFill>
                  <a:schemeClr val="bg1"/>
                </a:solidFill>
              </a:rPr>
              <a:t>14.30-15.15 </a:t>
            </a:r>
            <a:r>
              <a:rPr lang="sv-SE" i="1" dirty="0">
                <a:solidFill>
                  <a:schemeClr val="bg1"/>
                </a:solidFill>
              </a:rPr>
              <a:t>Eget arbete </a:t>
            </a:r>
            <a:r>
              <a:rPr lang="sv-SE" i="1" dirty="0" smtClean="0">
                <a:solidFill>
                  <a:schemeClr val="bg1"/>
                </a:solidFill>
              </a:rPr>
              <a:t>(walk and talk)</a:t>
            </a:r>
            <a:endParaRPr lang="sv-SE" dirty="0" smtClean="0">
              <a:solidFill>
                <a:srgbClr val="FF0000"/>
              </a:solidFill>
            </a:endParaRPr>
          </a:p>
          <a:p>
            <a:r>
              <a:rPr lang="sv-SE" b="1" dirty="0" smtClean="0">
                <a:solidFill>
                  <a:schemeClr val="bg1"/>
                </a:solidFill>
              </a:rPr>
              <a:t>Kl. 15.15-16.00 </a:t>
            </a:r>
            <a:r>
              <a:rPr lang="sv-SE" i="1" dirty="0" smtClean="0">
                <a:solidFill>
                  <a:schemeClr val="bg1"/>
                </a:solidFill>
              </a:rPr>
              <a:t>Redovisning/Grästider</a:t>
            </a:r>
            <a:endParaRPr lang="sv-SE" i="1" dirty="0">
              <a:solidFill>
                <a:schemeClr val="bg1"/>
              </a:solidFill>
            </a:endParaRPr>
          </a:p>
          <a:p>
            <a:r>
              <a:rPr lang="sv-SE" b="1" dirty="0" smtClean="0">
                <a:solidFill>
                  <a:schemeClr val="bg1"/>
                </a:solidFill>
              </a:rPr>
              <a:t>Kl. 16.00-16.30 </a:t>
            </a:r>
            <a:r>
              <a:rPr lang="sv-SE" b="1" dirty="0">
                <a:solidFill>
                  <a:srgbClr val="FF0000"/>
                </a:solidFill>
              </a:rPr>
              <a:t>Avslutning</a:t>
            </a:r>
            <a:endParaRPr lang="sv-SE" dirty="0">
              <a:solidFill>
                <a:srgbClr val="FF0000"/>
              </a:solidFill>
            </a:endParaRPr>
          </a:p>
          <a:p>
            <a:pPr marL="0" indent="0">
              <a:buNone/>
            </a:pPr>
            <a:endParaRPr lang="sv-SE" dirty="0" smtClean="0"/>
          </a:p>
        </p:txBody>
      </p:sp>
    </p:spTree>
    <p:extLst>
      <p:ext uri="{BB962C8B-B14F-4D97-AF65-F5344CB8AC3E}">
        <p14:creationId xmlns:p14="http://schemas.microsoft.com/office/powerpoint/2010/main" val="231046969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1DB8F-FB08-8021-C952-183E451D05D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AEFA154-6EB6-FD96-922C-F0B711158528}"/>
              </a:ext>
            </a:extLst>
          </p:cNvPr>
          <p:cNvSpPr>
            <a:spLocks noGrp="1"/>
          </p:cNvSpPr>
          <p:nvPr>
            <p:ph type="ctrTitle"/>
          </p:nvPr>
        </p:nvSpPr>
        <p:spPr>
          <a:xfrm>
            <a:off x="285482" y="0"/>
            <a:ext cx="11058698" cy="1828801"/>
          </a:xfrm>
        </p:spPr>
        <p:txBody>
          <a:bodyPr anchor="ctr">
            <a:noAutofit/>
          </a:bodyPr>
          <a:lstStyle/>
          <a:p>
            <a:r>
              <a:rPr lang="sv-SE" dirty="0" smtClean="0">
                <a:latin typeface="Arial" panose="020B0604020202020204" pitchFamily="34" charset="0"/>
                <a:cs typeface="Arial" panose="020B0604020202020204" pitchFamily="34" charset="0"/>
              </a:rPr>
              <a:t>CUP WIK</a:t>
            </a:r>
            <a:endParaRPr lang="sv-SE" sz="4400" b="1" dirty="0">
              <a:latin typeface="Arial" panose="020B0604020202020204" pitchFamily="34" charset="0"/>
              <a:cs typeface="Arial" panose="020B0604020202020204" pitchFamily="34" charset="0"/>
            </a:endParaRPr>
          </a:p>
        </p:txBody>
      </p:sp>
      <p:sp>
        <p:nvSpPr>
          <p:cNvPr id="3" name="Underrubrik 2">
            <a:extLst>
              <a:ext uri="{FF2B5EF4-FFF2-40B4-BE49-F238E27FC236}">
                <a16:creationId xmlns:a16="http://schemas.microsoft.com/office/drawing/2014/main" id="{16FE8B6C-F623-A861-741C-16F88CA9E340}"/>
              </a:ext>
            </a:extLst>
          </p:cNvPr>
          <p:cNvSpPr>
            <a:spLocks noGrp="1"/>
          </p:cNvSpPr>
          <p:nvPr>
            <p:ph type="subTitle" idx="1"/>
          </p:nvPr>
        </p:nvSpPr>
        <p:spPr>
          <a:xfrm>
            <a:off x="285482" y="1328149"/>
            <a:ext cx="10625174" cy="4439160"/>
          </a:xfrm>
        </p:spPr>
        <p:txBody>
          <a:bodyPr>
            <a:noAutofit/>
          </a:bodyPr>
          <a:lstStyle/>
          <a:p>
            <a:pPr algn="l">
              <a:lnSpc>
                <a:spcPct val="107000"/>
              </a:lnSpc>
              <a:spcAft>
                <a:spcPts val="800"/>
              </a:spcAft>
            </a:pPr>
            <a:r>
              <a:rPr lang="sv-SE" sz="1800" dirty="0" smtClean="0">
                <a:effectLst/>
                <a:latin typeface="Arial" panose="020B0604020202020204" pitchFamily="34" charset="0"/>
                <a:cs typeface="Arial" panose="020B0604020202020204" pitchFamily="34" charset="0"/>
              </a:rPr>
              <a:t>2025 vill vi bli ännu större och därför kommer vi att utöka denna cupen till flera lag. </a:t>
            </a:r>
          </a:p>
          <a:p>
            <a:pPr algn="l">
              <a:lnSpc>
                <a:spcPct val="107000"/>
              </a:lnSpc>
              <a:spcAft>
                <a:spcPts val="800"/>
              </a:spcAft>
            </a:pPr>
            <a:r>
              <a:rPr lang="sv-SE" sz="1800" dirty="0" smtClean="0">
                <a:effectLst/>
                <a:latin typeface="Arial" panose="020B0604020202020204" pitchFamily="34" charset="0"/>
                <a:cs typeface="Arial" panose="020B0604020202020204" pitchFamily="34" charset="0"/>
              </a:rPr>
              <a:t>Men för att komma dit behöver vi veta vilka lag som är intresserade av att arrangera en cup. Lagen som är med på detta måste veta om att det är </a:t>
            </a:r>
            <a:r>
              <a:rPr lang="sv-SE" sz="1800" b="1" dirty="0" smtClean="0">
                <a:effectLst/>
                <a:latin typeface="Arial" panose="020B0604020202020204" pitchFamily="34" charset="0"/>
                <a:cs typeface="Arial" panose="020B0604020202020204" pitchFamily="34" charset="0"/>
              </a:rPr>
              <a:t>många timmar </a:t>
            </a:r>
            <a:r>
              <a:rPr lang="sv-SE" sz="1800" dirty="0" smtClean="0">
                <a:effectLst/>
                <a:latin typeface="Arial" panose="020B0604020202020204" pitchFamily="34" charset="0"/>
                <a:cs typeface="Arial" panose="020B0604020202020204" pitchFamily="34" charset="0"/>
              </a:rPr>
              <a:t>man lägger på denna dagen samt all förberedelse innan, det behövs ett STORT engagemang från föräldrarna för att få denna cupen att fungera. Det kommer att delas upp på två olika dagar, tjejerna 13/9 + killarna 14/9. </a:t>
            </a:r>
            <a:br>
              <a:rPr lang="sv-SE" sz="1800" dirty="0" smtClean="0">
                <a:effectLst/>
                <a:latin typeface="Arial" panose="020B0604020202020204" pitchFamily="34" charset="0"/>
                <a:cs typeface="Arial" panose="020B0604020202020204" pitchFamily="34" charset="0"/>
              </a:rPr>
            </a:br>
            <a:r>
              <a:rPr lang="sv-SE" sz="1800" b="1" dirty="0" smtClean="0">
                <a:effectLst/>
                <a:latin typeface="Arial" panose="020B0604020202020204" pitchFamily="34" charset="0"/>
                <a:cs typeface="Arial" panose="020B0604020202020204" pitchFamily="34" charset="0"/>
              </a:rPr>
              <a:t>(ändra datum ni som har seriespel hemma dessa dagarna, eftersom det inte finns planer)</a:t>
            </a:r>
          </a:p>
          <a:p>
            <a:pPr algn="l">
              <a:lnSpc>
                <a:spcPct val="107000"/>
              </a:lnSpc>
              <a:spcAft>
                <a:spcPts val="800"/>
              </a:spcAft>
            </a:pPr>
            <a:r>
              <a:rPr lang="sv-SE" sz="1800" dirty="0" smtClean="0">
                <a:effectLst/>
                <a:latin typeface="Arial" panose="020B0604020202020204" pitchFamily="34" charset="0"/>
                <a:cs typeface="Arial" panose="020B0604020202020204" pitchFamily="34" charset="0"/>
              </a:rPr>
              <a:t>F15 kommer i år att vara med och spela som ett 7-manna lag på denna cupen men vi ser gärna att flera lag som spelar 5-manna anmäler sitt intresse, eftersom dom inte har seriespel. Är ett 7-manna lag intresserade att vara med, anmäl intresset till Sandra. </a:t>
            </a:r>
            <a:br>
              <a:rPr lang="sv-SE" sz="1800" dirty="0" smtClean="0">
                <a:effectLst/>
                <a:latin typeface="Arial" panose="020B0604020202020204" pitchFamily="34" charset="0"/>
                <a:cs typeface="Arial" panose="020B0604020202020204" pitchFamily="34" charset="0"/>
              </a:rPr>
            </a:br>
            <a:r>
              <a:rPr lang="sv-SE" sz="1800" dirty="0" smtClean="0">
                <a:effectLst/>
                <a:latin typeface="Arial" panose="020B0604020202020204" pitchFamily="34" charset="0"/>
                <a:cs typeface="Arial" panose="020B0604020202020204" pitchFamily="34" charset="0"/>
              </a:rPr>
              <a:t/>
            </a:r>
            <a:br>
              <a:rPr lang="sv-SE" sz="1800" dirty="0" smtClean="0">
                <a:effectLst/>
                <a:latin typeface="Arial" panose="020B0604020202020204" pitchFamily="34" charset="0"/>
                <a:cs typeface="Arial" panose="020B0604020202020204" pitchFamily="34" charset="0"/>
              </a:rPr>
            </a:br>
            <a:r>
              <a:rPr lang="sv-SE" sz="1800" dirty="0" smtClean="0">
                <a:effectLst/>
                <a:latin typeface="Arial" panose="020B0604020202020204" pitchFamily="34" charset="0"/>
                <a:cs typeface="Arial" panose="020B0604020202020204" pitchFamily="34" charset="0"/>
              </a:rPr>
              <a:t>Vet man om innan att man kanske har en utmaning med att få fler föräldrar att engagera så kommer detta vara för tuff utmaning eftersom vi kommer behöva vara närvarande 100%.</a:t>
            </a:r>
          </a:p>
          <a:p>
            <a:pPr marL="285750" indent="-285750" algn="l">
              <a:lnSpc>
                <a:spcPct val="107000"/>
              </a:lnSpc>
              <a:spcAft>
                <a:spcPts val="800"/>
              </a:spcAft>
              <a:buFont typeface="Arial" panose="020B0604020202020204" pitchFamily="34" charset="0"/>
              <a:buChar char="•"/>
            </a:pPr>
            <a:r>
              <a:rPr lang="sv-SE" sz="1800" dirty="0" smtClean="0">
                <a:effectLst/>
                <a:latin typeface="Arial" panose="020B0604020202020204" pitchFamily="34" charset="0"/>
                <a:cs typeface="Arial" panose="020B0604020202020204" pitchFamily="34" charset="0"/>
              </a:rPr>
              <a:t>Nästa steg, ansöka cupsanktioner.</a:t>
            </a:r>
          </a:p>
          <a:p>
            <a:pPr marL="285750" indent="-285750" algn="l">
              <a:lnSpc>
                <a:spcPct val="107000"/>
              </a:lnSpc>
              <a:spcAft>
                <a:spcPts val="800"/>
              </a:spcAft>
              <a:buFont typeface="Arial" panose="020B0604020202020204" pitchFamily="34" charset="0"/>
              <a:buChar char="•"/>
            </a:pPr>
            <a:r>
              <a:rPr lang="sv-SE" sz="1800" dirty="0" err="1" smtClean="0">
                <a:effectLst/>
                <a:latin typeface="Arial" panose="020B0604020202020204" pitchFamily="34" charset="0"/>
                <a:cs typeface="Arial" panose="020B0604020202020204" pitchFamily="34" charset="0"/>
              </a:rPr>
              <a:t>Cupmöte</a:t>
            </a:r>
            <a:r>
              <a:rPr lang="sv-SE" sz="1800" dirty="0" smtClean="0">
                <a:effectLst/>
                <a:latin typeface="Arial" panose="020B0604020202020204" pitchFamily="34" charset="0"/>
                <a:cs typeface="Arial" panose="020B0604020202020204" pitchFamily="34" charset="0"/>
              </a:rPr>
              <a:t> med ansvariga ledare</a:t>
            </a:r>
            <a:br>
              <a:rPr lang="sv-SE" sz="1800" dirty="0" smtClean="0">
                <a:effectLst/>
                <a:latin typeface="Arial" panose="020B0604020202020204" pitchFamily="34" charset="0"/>
                <a:cs typeface="Arial" panose="020B0604020202020204" pitchFamily="34" charset="0"/>
              </a:rPr>
            </a:br>
            <a:r>
              <a:rPr lang="sv-SE" sz="1800" dirty="0">
                <a:effectLst/>
                <a:latin typeface="Arial" panose="020B0604020202020204" pitchFamily="34" charset="0"/>
                <a:cs typeface="Arial" panose="020B0604020202020204" pitchFamily="34" charset="0"/>
              </a:rPr>
              <a:t/>
            </a:r>
            <a:br>
              <a:rPr lang="sv-SE" sz="1800" dirty="0">
                <a:effectLst/>
                <a:latin typeface="Arial" panose="020B0604020202020204" pitchFamily="34" charset="0"/>
                <a:cs typeface="Arial" panose="020B0604020202020204" pitchFamily="34" charset="0"/>
              </a:rPr>
            </a:br>
            <a:r>
              <a:rPr lang="sv-SE" sz="1800" dirty="0" smtClean="0">
                <a:effectLst/>
                <a:latin typeface="Arial" panose="020B0604020202020204" pitchFamily="34" charset="0"/>
                <a:cs typeface="Arial" panose="020B0604020202020204" pitchFamily="34" charset="0"/>
              </a:rPr>
              <a:t>Är man intresserad/nyfiken, ta kontakt med Sandra Jonsson.</a:t>
            </a:r>
          </a:p>
        </p:txBody>
      </p:sp>
      <p:pic>
        <p:nvPicPr>
          <p:cNvPr id="3074" name="Picture 2" descr="Smålands Fotbollförbund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9349" y="74473"/>
            <a:ext cx="2019670" cy="2019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137012"/>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1DB8F-FB08-8021-C952-183E451D05D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AEFA154-6EB6-FD96-922C-F0B711158528}"/>
              </a:ext>
            </a:extLst>
          </p:cNvPr>
          <p:cNvSpPr>
            <a:spLocks noGrp="1"/>
          </p:cNvSpPr>
          <p:nvPr>
            <p:ph type="ctrTitle"/>
          </p:nvPr>
        </p:nvSpPr>
        <p:spPr>
          <a:xfrm>
            <a:off x="858118" y="0"/>
            <a:ext cx="10486061" cy="1828801"/>
          </a:xfrm>
        </p:spPr>
        <p:txBody>
          <a:bodyPr anchor="ctr">
            <a:noAutofit/>
          </a:bodyPr>
          <a:lstStyle/>
          <a:p>
            <a:r>
              <a:rPr lang="sv-SE" dirty="0" smtClean="0">
                <a:latin typeface="Arial" panose="020B0604020202020204" pitchFamily="34" charset="0"/>
                <a:cs typeface="Arial" panose="020B0604020202020204" pitchFamily="34" charset="0"/>
              </a:rPr>
              <a:t>Domare</a:t>
            </a:r>
            <a:endParaRPr lang="sv-SE" sz="4400" b="1" dirty="0">
              <a:latin typeface="Arial" panose="020B0604020202020204" pitchFamily="34" charset="0"/>
              <a:cs typeface="Arial" panose="020B0604020202020204" pitchFamily="34" charset="0"/>
            </a:endParaRPr>
          </a:p>
        </p:txBody>
      </p:sp>
      <p:sp>
        <p:nvSpPr>
          <p:cNvPr id="3" name="Underrubrik 2">
            <a:extLst>
              <a:ext uri="{FF2B5EF4-FFF2-40B4-BE49-F238E27FC236}">
                <a16:creationId xmlns:a16="http://schemas.microsoft.com/office/drawing/2014/main" id="{16FE8B6C-F623-A861-741C-16F88CA9E340}"/>
              </a:ext>
            </a:extLst>
          </p:cNvPr>
          <p:cNvSpPr>
            <a:spLocks noGrp="1"/>
          </p:cNvSpPr>
          <p:nvPr>
            <p:ph type="subTitle" idx="1"/>
          </p:nvPr>
        </p:nvSpPr>
        <p:spPr>
          <a:xfrm>
            <a:off x="5033394" y="1484878"/>
            <a:ext cx="6006518" cy="3649184"/>
          </a:xfrm>
        </p:spPr>
        <p:txBody>
          <a:bodyPr>
            <a:noAutofit/>
          </a:bodyPr>
          <a:lstStyle/>
          <a:p>
            <a:pPr algn="l"/>
            <a:r>
              <a:rPr lang="sv-SE" sz="1800" dirty="0" smtClean="0">
                <a:effectLst/>
                <a:latin typeface="Arial" panose="020B0604020202020204" pitchFamily="34" charset="0"/>
                <a:cs typeface="Arial" panose="020B0604020202020204" pitchFamily="34" charset="0"/>
              </a:rPr>
              <a:t>Föreningsdomare</a:t>
            </a:r>
            <a:br>
              <a:rPr lang="sv-SE" sz="1800" dirty="0" smtClean="0">
                <a:effectLst/>
                <a:latin typeface="Arial" panose="020B0604020202020204" pitchFamily="34" charset="0"/>
                <a:cs typeface="Arial" panose="020B0604020202020204" pitchFamily="34" charset="0"/>
              </a:rPr>
            </a:br>
            <a:endParaRPr lang="sv-SE" sz="1800" dirty="0" smtClean="0">
              <a:effectLst/>
              <a:latin typeface="Arial" panose="020B0604020202020204" pitchFamily="34" charset="0"/>
              <a:cs typeface="Arial" panose="020B0604020202020204" pitchFamily="34" charset="0"/>
            </a:endParaRPr>
          </a:p>
          <a:p>
            <a:pPr algn="l"/>
            <a:r>
              <a:rPr lang="sv-SE" sz="1800" dirty="0" smtClean="0">
                <a:effectLst/>
                <a:latin typeface="Arial" panose="020B0604020202020204" pitchFamily="34" charset="0"/>
                <a:cs typeface="Arial" panose="020B0604020202020204" pitchFamily="34" charset="0"/>
              </a:rPr>
              <a:t>Tomas </a:t>
            </a:r>
            <a:r>
              <a:rPr lang="sv-SE" sz="1800" dirty="0" err="1" smtClean="0">
                <a:effectLst/>
                <a:latin typeface="Arial" panose="020B0604020202020204" pitchFamily="34" charset="0"/>
                <a:cs typeface="Arial" panose="020B0604020202020204" pitchFamily="34" charset="0"/>
              </a:rPr>
              <a:t>Pallis</a:t>
            </a:r>
            <a:r>
              <a:rPr lang="sv-SE" sz="1800" dirty="0" smtClean="0">
                <a:effectLst/>
                <a:latin typeface="Arial" panose="020B0604020202020204" pitchFamily="34" charset="0"/>
                <a:cs typeface="Arial" panose="020B0604020202020204" pitchFamily="34" charset="0"/>
              </a:rPr>
              <a:t> Gustavsson kommer under säsongen vara stöd till våra föreningsdomare.</a:t>
            </a:r>
            <a:br>
              <a:rPr lang="sv-SE" sz="1800" dirty="0" smtClean="0">
                <a:effectLst/>
                <a:latin typeface="Arial" panose="020B0604020202020204" pitchFamily="34" charset="0"/>
                <a:cs typeface="Arial" panose="020B0604020202020204" pitchFamily="34" charset="0"/>
              </a:rPr>
            </a:br>
            <a:r>
              <a:rPr lang="sv-SE" sz="1800" i="1" dirty="0" smtClean="0">
                <a:effectLst/>
                <a:latin typeface="Arial" panose="020B0604020202020204" pitchFamily="34" charset="0"/>
                <a:cs typeface="Arial" panose="020B0604020202020204" pitchFamily="34" charset="0"/>
              </a:rPr>
              <a:t>Kontaktuppgifter: 079-20 60 39</a:t>
            </a:r>
          </a:p>
          <a:p>
            <a:pPr algn="l"/>
            <a:r>
              <a:rPr lang="sv-SE" sz="1800" dirty="0" smtClean="0">
                <a:effectLst/>
                <a:latin typeface="Arial" panose="020B0604020202020204" pitchFamily="34" charset="0"/>
                <a:cs typeface="Arial" panose="020B0604020202020204" pitchFamily="34" charset="0"/>
              </a:rPr>
              <a:t>Anders Fridell tillsätter domare 7-manna pojk</a:t>
            </a:r>
            <a:br>
              <a:rPr lang="sv-SE" sz="1800" dirty="0" smtClean="0">
                <a:effectLst/>
                <a:latin typeface="Arial" panose="020B0604020202020204" pitchFamily="34" charset="0"/>
                <a:cs typeface="Arial" panose="020B0604020202020204" pitchFamily="34" charset="0"/>
              </a:rPr>
            </a:br>
            <a:r>
              <a:rPr lang="sv-SE" sz="1800" i="1" dirty="0" smtClean="0">
                <a:effectLst/>
                <a:latin typeface="Arial" panose="020B0604020202020204" pitchFamily="34" charset="0"/>
                <a:cs typeface="Arial" panose="020B0604020202020204" pitchFamily="34" charset="0"/>
              </a:rPr>
              <a:t>Kontaktuppgifter: 073-051 12 74</a:t>
            </a:r>
          </a:p>
          <a:p>
            <a:pPr algn="l"/>
            <a:r>
              <a:rPr lang="sv-SE" sz="1800" dirty="0" smtClean="0">
                <a:effectLst/>
                <a:latin typeface="Arial" panose="020B0604020202020204" pitchFamily="34" charset="0"/>
                <a:cs typeface="Arial" panose="020B0604020202020204" pitchFamily="34" charset="0"/>
              </a:rPr>
              <a:t>Peter Söderström tillsätter domare 7-9 manna tjejer</a:t>
            </a:r>
            <a:br>
              <a:rPr lang="sv-SE" sz="1800" dirty="0" smtClean="0">
                <a:effectLst/>
                <a:latin typeface="Arial" panose="020B0604020202020204" pitchFamily="34" charset="0"/>
                <a:cs typeface="Arial" panose="020B0604020202020204" pitchFamily="34" charset="0"/>
              </a:rPr>
            </a:br>
            <a:r>
              <a:rPr lang="sv-SE" sz="1800" i="1" dirty="0" smtClean="0">
                <a:effectLst/>
                <a:latin typeface="Arial" panose="020B0604020202020204" pitchFamily="34" charset="0"/>
                <a:cs typeface="Arial" panose="020B0604020202020204" pitchFamily="34" charset="0"/>
              </a:rPr>
              <a:t>Kontaktuppgifter: 073-447 45 96</a:t>
            </a:r>
          </a:p>
          <a:p>
            <a:pPr algn="l"/>
            <a:r>
              <a:rPr lang="sv-SE" sz="1800" dirty="0" smtClean="0">
                <a:effectLst/>
                <a:latin typeface="Arial" panose="020B0604020202020204" pitchFamily="34" charset="0"/>
                <a:cs typeface="Arial" panose="020B0604020202020204" pitchFamily="34" charset="0"/>
              </a:rPr>
              <a:t>Andreas Råvik tillsätter domare 9-11</a:t>
            </a:r>
            <a:r>
              <a:rPr lang="sv-SE" sz="1800" dirty="0">
                <a:effectLst/>
                <a:latin typeface="Arial" panose="020B0604020202020204" pitchFamily="34" charset="0"/>
                <a:cs typeface="Arial" panose="020B0604020202020204" pitchFamily="34" charset="0"/>
              </a:rPr>
              <a:t/>
            </a:r>
            <a:br>
              <a:rPr lang="sv-SE" sz="1800" dirty="0">
                <a:effectLst/>
                <a:latin typeface="Arial" panose="020B0604020202020204" pitchFamily="34" charset="0"/>
                <a:cs typeface="Arial" panose="020B0604020202020204" pitchFamily="34" charset="0"/>
              </a:rPr>
            </a:br>
            <a:r>
              <a:rPr lang="sv-SE" sz="1800" i="1" dirty="0" smtClean="0">
                <a:effectLst/>
                <a:latin typeface="Arial" panose="020B0604020202020204" pitchFamily="34" charset="0"/>
                <a:cs typeface="Arial" panose="020B0604020202020204" pitchFamily="34" charset="0"/>
              </a:rPr>
              <a:t>Kontaktuppgifter: 070-609 34 27</a:t>
            </a:r>
          </a:p>
          <a:p>
            <a:pPr algn="l"/>
            <a:r>
              <a:rPr lang="sv-SE" sz="1800" b="1" dirty="0" smtClean="0">
                <a:effectLst/>
                <a:latin typeface="Arial" panose="020B0604020202020204" pitchFamily="34" charset="0"/>
                <a:cs typeface="Arial" panose="020B0604020202020204" pitchFamily="34" charset="0"/>
              </a:rPr>
              <a:t>Waggeryds IK kommer endast dela ut </a:t>
            </a:r>
            <a:br>
              <a:rPr lang="sv-SE" sz="1800" b="1" dirty="0" smtClean="0">
                <a:effectLst/>
                <a:latin typeface="Arial" panose="020B0604020202020204" pitchFamily="34" charset="0"/>
                <a:cs typeface="Arial" panose="020B0604020202020204" pitchFamily="34" charset="0"/>
              </a:rPr>
            </a:br>
            <a:r>
              <a:rPr lang="sv-SE" sz="1800" b="1" dirty="0" smtClean="0">
                <a:effectLst/>
                <a:latin typeface="Arial" panose="020B0604020202020204" pitchFamily="34" charset="0"/>
                <a:cs typeface="Arial" panose="020B0604020202020204" pitchFamily="34" charset="0"/>
              </a:rPr>
              <a:t>arvode för matcher 1ggr/månaden.</a:t>
            </a:r>
            <a:br>
              <a:rPr lang="sv-SE" sz="1800" b="1" dirty="0" smtClean="0">
                <a:effectLst/>
                <a:latin typeface="Arial" panose="020B0604020202020204" pitchFamily="34" charset="0"/>
                <a:cs typeface="Arial" panose="020B0604020202020204" pitchFamily="34" charset="0"/>
              </a:rPr>
            </a:br>
            <a:r>
              <a:rPr lang="sv-SE" sz="1800" b="1" dirty="0" smtClean="0">
                <a:effectLst/>
                <a:latin typeface="Arial" panose="020B0604020202020204" pitchFamily="34" charset="0"/>
                <a:cs typeface="Arial" panose="020B0604020202020204" pitchFamily="34" charset="0"/>
              </a:rPr>
              <a:t>Gäller Waggeryds IK föreningsdomare</a:t>
            </a:r>
          </a:p>
        </p:txBody>
      </p:sp>
      <p:pic>
        <p:nvPicPr>
          <p:cNvPr id="6" name="Bildobjekt 5">
            <a:extLst>
              <a:ext uri="{FF2B5EF4-FFF2-40B4-BE49-F238E27FC236}">
                <a16:creationId xmlns:a16="http://schemas.microsoft.com/office/drawing/2014/main" id="{D93F2348-B161-1CB2-CE70-FBA69B1E807D}"/>
              </a:ext>
            </a:extLst>
          </p:cNvPr>
          <p:cNvPicPr>
            <a:picLocks noChangeAspect="1"/>
          </p:cNvPicPr>
          <p:nvPr/>
        </p:nvPicPr>
        <p:blipFill rotWithShape="1">
          <a:blip r:embed="rId3"/>
          <a:srcRect l="194" r="1" b="1"/>
          <a:stretch/>
        </p:blipFill>
        <p:spPr>
          <a:xfrm>
            <a:off x="858118" y="1484878"/>
            <a:ext cx="4022246" cy="3899094"/>
          </a:xfrm>
          <a:prstGeom prst="rect">
            <a:avLst/>
          </a:prstGeom>
        </p:spPr>
      </p:pic>
    </p:spTree>
    <p:extLst>
      <p:ext uri="{BB962C8B-B14F-4D97-AF65-F5344CB8AC3E}">
        <p14:creationId xmlns:p14="http://schemas.microsoft.com/office/powerpoint/2010/main" val="415333010"/>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1DB8F-FB08-8021-C952-183E451D05D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AEFA154-6EB6-FD96-922C-F0B711158528}"/>
              </a:ext>
            </a:extLst>
          </p:cNvPr>
          <p:cNvSpPr>
            <a:spLocks noGrp="1"/>
          </p:cNvSpPr>
          <p:nvPr>
            <p:ph type="ctrTitle"/>
          </p:nvPr>
        </p:nvSpPr>
        <p:spPr>
          <a:xfrm>
            <a:off x="858118" y="0"/>
            <a:ext cx="10486061" cy="1828801"/>
          </a:xfrm>
        </p:spPr>
        <p:txBody>
          <a:bodyPr anchor="ctr">
            <a:noAutofit/>
          </a:bodyPr>
          <a:lstStyle/>
          <a:p>
            <a:r>
              <a:rPr lang="sv-SE" dirty="0" smtClean="0">
                <a:latin typeface="Arial" panose="020B0604020202020204" pitchFamily="34" charset="0"/>
                <a:cs typeface="Arial" panose="020B0604020202020204" pitchFamily="34" charset="0"/>
              </a:rPr>
              <a:t>Gemensam fotbollsavslutning</a:t>
            </a:r>
            <a:endParaRPr lang="sv-SE" sz="4400" b="1" dirty="0">
              <a:latin typeface="Arial" panose="020B0604020202020204" pitchFamily="34" charset="0"/>
              <a:cs typeface="Arial" panose="020B0604020202020204" pitchFamily="34" charset="0"/>
            </a:endParaRPr>
          </a:p>
        </p:txBody>
      </p:sp>
      <p:sp>
        <p:nvSpPr>
          <p:cNvPr id="3" name="Underrubrik 2">
            <a:extLst>
              <a:ext uri="{FF2B5EF4-FFF2-40B4-BE49-F238E27FC236}">
                <a16:creationId xmlns:a16="http://schemas.microsoft.com/office/drawing/2014/main" id="{16FE8B6C-F623-A861-741C-16F88CA9E340}"/>
              </a:ext>
            </a:extLst>
          </p:cNvPr>
          <p:cNvSpPr>
            <a:spLocks noGrp="1"/>
          </p:cNvSpPr>
          <p:nvPr>
            <p:ph type="subTitle" idx="1"/>
          </p:nvPr>
        </p:nvSpPr>
        <p:spPr>
          <a:xfrm>
            <a:off x="881019" y="2080497"/>
            <a:ext cx="6476125" cy="3443506"/>
          </a:xfrm>
        </p:spPr>
        <p:txBody>
          <a:bodyPr>
            <a:noAutofit/>
          </a:bodyPr>
          <a:lstStyle/>
          <a:p>
            <a:r>
              <a:rPr lang="sv-SE" sz="1800" dirty="0">
                <a:latin typeface="Arial" panose="020B0604020202020204" pitchFamily="34" charset="0"/>
                <a:cs typeface="Arial" panose="020B0604020202020204" pitchFamily="34" charset="0"/>
              </a:rPr>
              <a:t>Fotbollssektionen siktar mot att i år arrangera bussresa till en landslagsmatch som en gemensam avslutning för alla </a:t>
            </a:r>
            <a:r>
              <a:rPr lang="sv-SE" sz="1800" dirty="0" smtClean="0">
                <a:latin typeface="Arial" panose="020B0604020202020204" pitchFamily="34" charset="0"/>
                <a:cs typeface="Arial" panose="020B0604020202020204" pitchFamily="34" charset="0"/>
              </a:rPr>
              <a:t>lag som säljer vår/höst samt lilla stad häftet, </a:t>
            </a:r>
            <a:r>
              <a:rPr lang="sv-SE" sz="1800" dirty="0">
                <a:latin typeface="Arial" panose="020B0604020202020204" pitchFamily="34" charset="0"/>
                <a:cs typeface="Arial" panose="020B0604020202020204" pitchFamily="34" charset="0"/>
              </a:rPr>
              <a:t/>
            </a:r>
            <a:br>
              <a:rPr lang="sv-SE" sz="1800" dirty="0">
                <a:latin typeface="Arial" panose="020B0604020202020204" pitchFamily="34" charset="0"/>
                <a:cs typeface="Arial" panose="020B0604020202020204" pitchFamily="34" charset="0"/>
              </a:rPr>
            </a:br>
            <a:r>
              <a:rPr lang="sv-SE" sz="1800" dirty="0">
                <a:latin typeface="Arial" panose="020B0604020202020204" pitchFamily="34" charset="0"/>
                <a:cs typeface="Arial" panose="020B0604020202020204" pitchFamily="34" charset="0"/>
              </a:rPr>
              <a:t>gäller inte Fotbollsskolan eller Fotbollskul</a:t>
            </a:r>
            <a:r>
              <a:rPr lang="sv-SE" sz="1800" dirty="0" smtClean="0">
                <a:latin typeface="Arial" panose="020B0604020202020204" pitchFamily="34" charset="0"/>
                <a:cs typeface="Arial" panose="020B0604020202020204" pitchFamily="34" charset="0"/>
              </a:rPr>
              <a:t>.</a:t>
            </a:r>
            <a:br>
              <a:rPr lang="sv-SE" sz="1800" dirty="0" smtClean="0">
                <a:latin typeface="Arial" panose="020B0604020202020204" pitchFamily="34" charset="0"/>
                <a:cs typeface="Arial" panose="020B0604020202020204" pitchFamily="34" charset="0"/>
              </a:rPr>
            </a:br>
            <a:r>
              <a:rPr lang="sv-SE" sz="1800" dirty="0">
                <a:latin typeface="Arial" panose="020B0604020202020204" pitchFamily="34" charset="0"/>
                <a:cs typeface="Arial" panose="020B0604020202020204" pitchFamily="34" charset="0"/>
              </a:rPr>
              <a:t/>
            </a:r>
            <a:br>
              <a:rPr lang="sv-SE" sz="1800" dirty="0">
                <a:latin typeface="Arial" panose="020B0604020202020204" pitchFamily="34" charset="0"/>
                <a:cs typeface="Arial" panose="020B0604020202020204" pitchFamily="34" charset="0"/>
              </a:rPr>
            </a:br>
            <a:r>
              <a:rPr lang="sv-SE" sz="1800" dirty="0">
                <a:latin typeface="Arial" panose="020B0604020202020204" pitchFamily="34" charset="0"/>
                <a:cs typeface="Arial" panose="020B0604020202020204" pitchFamily="34" charset="0"/>
              </a:rPr>
              <a:t>Fotbollsskolan och Fotbollskul får glass </a:t>
            </a:r>
            <a:r>
              <a:rPr lang="sv-SE" sz="1800" dirty="0" smtClean="0">
                <a:latin typeface="Arial" panose="020B0604020202020204" pitchFamily="34" charset="0"/>
                <a:cs typeface="Arial" panose="020B0604020202020204" pitchFamily="34" charset="0"/>
              </a:rPr>
              <a:t>och medalj att </a:t>
            </a:r>
            <a:r>
              <a:rPr lang="sv-SE" sz="1800" dirty="0">
                <a:latin typeface="Arial" panose="020B0604020202020204" pitchFamily="34" charset="0"/>
                <a:cs typeface="Arial" panose="020B0604020202020204" pitchFamily="34" charset="0"/>
              </a:rPr>
              <a:t>dela ut till barnen, antal </a:t>
            </a:r>
            <a:r>
              <a:rPr lang="sv-SE" sz="1800" dirty="0" smtClean="0">
                <a:latin typeface="Arial" panose="020B0604020202020204" pitchFamily="34" charset="0"/>
                <a:cs typeface="Arial" panose="020B0604020202020204" pitchFamily="34" charset="0"/>
              </a:rPr>
              <a:t>glassar och medaljer </a:t>
            </a:r>
            <a:r>
              <a:rPr lang="sv-SE" sz="1800" dirty="0">
                <a:latin typeface="Arial" panose="020B0604020202020204" pitchFamily="34" charset="0"/>
                <a:cs typeface="Arial" panose="020B0604020202020204" pitchFamily="34" charset="0"/>
              </a:rPr>
              <a:t>skickas till kansliet.</a:t>
            </a:r>
          </a:p>
          <a:p>
            <a:endParaRPr lang="sv-SE" sz="1800" dirty="0">
              <a:latin typeface="Arial" panose="020B0604020202020204" pitchFamily="34" charset="0"/>
              <a:cs typeface="Arial" panose="020B0604020202020204" pitchFamily="34" charset="0"/>
            </a:endParaRPr>
          </a:p>
          <a:p>
            <a:r>
              <a:rPr lang="sv-SE" sz="1800" dirty="0">
                <a:latin typeface="Arial" panose="020B0604020202020204" pitchFamily="34" charset="0"/>
                <a:cs typeface="Arial" panose="020B0604020202020204" pitchFamily="34" charset="0"/>
              </a:rPr>
              <a:t>Mer info om den gemensamma avslutningen</a:t>
            </a:r>
            <a:br>
              <a:rPr lang="sv-SE" sz="1800" dirty="0">
                <a:latin typeface="Arial" panose="020B0604020202020204" pitchFamily="34" charset="0"/>
                <a:cs typeface="Arial" panose="020B0604020202020204" pitchFamily="34" charset="0"/>
              </a:rPr>
            </a:br>
            <a:r>
              <a:rPr lang="sv-SE" sz="1800" dirty="0">
                <a:latin typeface="Arial" panose="020B0604020202020204" pitchFamily="34" charset="0"/>
                <a:cs typeface="Arial" panose="020B0604020202020204" pitchFamily="34" charset="0"/>
              </a:rPr>
              <a:t>kommer när det närmar sig. </a:t>
            </a:r>
          </a:p>
        </p:txBody>
      </p:sp>
      <p:pic>
        <p:nvPicPr>
          <p:cNvPr id="5" name="Picture 2" descr="Officiella Supportershopen - Flagga Heja Sveri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327" b="22339"/>
          <a:stretch/>
        </p:blipFill>
        <p:spPr bwMode="auto">
          <a:xfrm>
            <a:off x="7746088" y="2080497"/>
            <a:ext cx="3757890" cy="2267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221276"/>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1DB8F-FB08-8021-C952-183E451D05D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AEFA154-6EB6-FD96-922C-F0B711158528}"/>
              </a:ext>
            </a:extLst>
          </p:cNvPr>
          <p:cNvSpPr>
            <a:spLocks noGrp="1"/>
          </p:cNvSpPr>
          <p:nvPr>
            <p:ph type="ctrTitle"/>
          </p:nvPr>
        </p:nvSpPr>
        <p:spPr>
          <a:xfrm>
            <a:off x="858118" y="0"/>
            <a:ext cx="10486061" cy="1828801"/>
          </a:xfrm>
        </p:spPr>
        <p:txBody>
          <a:bodyPr anchor="ctr">
            <a:noAutofit/>
          </a:bodyPr>
          <a:lstStyle/>
          <a:p>
            <a:r>
              <a:rPr lang="sv-SE" dirty="0" smtClean="0">
                <a:latin typeface="Arial" panose="020B0604020202020204" pitchFamily="34" charset="0"/>
                <a:cs typeface="Arial" panose="020B0604020202020204" pitchFamily="34" charset="0"/>
              </a:rPr>
              <a:t>Majblomman</a:t>
            </a:r>
            <a:endParaRPr lang="sv-SE" sz="4400" b="1" dirty="0">
              <a:latin typeface="Arial" panose="020B0604020202020204" pitchFamily="34" charset="0"/>
              <a:cs typeface="Arial" panose="020B0604020202020204" pitchFamily="34" charset="0"/>
            </a:endParaRPr>
          </a:p>
        </p:txBody>
      </p:sp>
      <p:sp>
        <p:nvSpPr>
          <p:cNvPr id="3" name="Underrubrik 2">
            <a:extLst>
              <a:ext uri="{FF2B5EF4-FFF2-40B4-BE49-F238E27FC236}">
                <a16:creationId xmlns:a16="http://schemas.microsoft.com/office/drawing/2014/main" id="{16FE8B6C-F623-A861-741C-16F88CA9E340}"/>
              </a:ext>
            </a:extLst>
          </p:cNvPr>
          <p:cNvSpPr>
            <a:spLocks noGrp="1"/>
          </p:cNvSpPr>
          <p:nvPr>
            <p:ph type="subTitle" idx="1"/>
          </p:nvPr>
        </p:nvSpPr>
        <p:spPr>
          <a:xfrm>
            <a:off x="881020" y="2080497"/>
            <a:ext cx="5220129" cy="3443506"/>
          </a:xfrm>
        </p:spPr>
        <p:txBody>
          <a:bodyPr>
            <a:noAutofit/>
          </a:bodyPr>
          <a:lstStyle/>
          <a:p>
            <a:pPr algn="l"/>
            <a:r>
              <a:rPr lang="sv-SE" sz="1800" b="1" dirty="0">
                <a:effectLst/>
                <a:latin typeface="Arial" panose="020B0604020202020204" pitchFamily="34" charset="0"/>
                <a:cs typeface="Arial" panose="020B0604020202020204" pitchFamily="34" charset="0"/>
              </a:rPr>
              <a:t>Majblomman är en ideell barnrättsorganisation som delar ut ekonomiskt stöd till barn i familjer där pengarna inte räcker till. Det kan handla om ett par fotbollsskor, ett busskort, avgiften till en fritidsaktivitet eller en jacka i rätt storlek.</a:t>
            </a:r>
          </a:p>
          <a:p>
            <a:pPr algn="l"/>
            <a:endParaRPr lang="sv-SE" sz="1800" b="1" dirty="0">
              <a:latin typeface="Arial" panose="020B0604020202020204" pitchFamily="34" charset="0"/>
              <a:cs typeface="Arial" panose="020B0604020202020204" pitchFamily="34" charset="0"/>
            </a:endParaRPr>
          </a:p>
          <a:p>
            <a:pPr algn="l"/>
            <a:r>
              <a:rPr lang="sv-SE" sz="1800" dirty="0">
                <a:effectLst/>
                <a:latin typeface="Arial" panose="020B0604020202020204" pitchFamily="34" charset="0"/>
                <a:cs typeface="Arial" panose="020B0604020202020204" pitchFamily="34" charset="0"/>
              </a:rPr>
              <a:t>Vet man att någon spelare behöver hjälp eller har frågar om detta, ta kontakt med </a:t>
            </a:r>
            <a:r>
              <a:rPr lang="sv-SE" sz="1800" dirty="0" smtClean="0">
                <a:effectLst/>
                <a:latin typeface="Arial" panose="020B0604020202020204" pitchFamily="34" charset="0"/>
                <a:cs typeface="Arial" panose="020B0604020202020204" pitchFamily="34" charset="0"/>
              </a:rPr>
              <a:t>fotbollssektionen </a:t>
            </a:r>
            <a:r>
              <a:rPr lang="sv-SE" sz="1800" dirty="0">
                <a:effectLst/>
                <a:latin typeface="Arial" panose="020B0604020202020204" pitchFamily="34" charset="0"/>
                <a:cs typeface="Arial" panose="020B0604020202020204" pitchFamily="34" charset="0"/>
              </a:rPr>
              <a:t>eller kansliet. </a:t>
            </a:r>
          </a:p>
        </p:txBody>
      </p:sp>
      <p:pic>
        <p:nvPicPr>
          <p:cNvPr id="4" name="Bildobjekt 3"/>
          <p:cNvPicPr>
            <a:picLocks noChangeAspect="1"/>
          </p:cNvPicPr>
          <p:nvPr/>
        </p:nvPicPr>
        <p:blipFill>
          <a:blip r:embed="rId3"/>
          <a:stretch>
            <a:fillRect/>
          </a:stretch>
        </p:blipFill>
        <p:spPr>
          <a:xfrm>
            <a:off x="7783505" y="2080497"/>
            <a:ext cx="3646090" cy="1702965"/>
          </a:xfrm>
          <a:prstGeom prst="rect">
            <a:avLst/>
          </a:prstGeom>
        </p:spPr>
      </p:pic>
    </p:spTree>
    <p:extLst>
      <p:ext uri="{BB962C8B-B14F-4D97-AF65-F5344CB8AC3E}">
        <p14:creationId xmlns:p14="http://schemas.microsoft.com/office/powerpoint/2010/main" val="2378861811"/>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1DB8F-FB08-8021-C952-183E451D05D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AEFA154-6EB6-FD96-922C-F0B711158528}"/>
              </a:ext>
            </a:extLst>
          </p:cNvPr>
          <p:cNvSpPr>
            <a:spLocks noGrp="1"/>
          </p:cNvSpPr>
          <p:nvPr>
            <p:ph type="ctrTitle"/>
          </p:nvPr>
        </p:nvSpPr>
        <p:spPr>
          <a:xfrm>
            <a:off x="858118" y="0"/>
            <a:ext cx="10486061" cy="1828801"/>
          </a:xfrm>
        </p:spPr>
        <p:txBody>
          <a:bodyPr anchor="ctr">
            <a:noAutofit/>
          </a:bodyPr>
          <a:lstStyle/>
          <a:p>
            <a:r>
              <a:rPr lang="sv-SE" dirty="0" smtClean="0">
                <a:latin typeface="Arial" panose="020B0604020202020204" pitchFamily="34" charset="0"/>
                <a:cs typeface="Arial" panose="020B0604020202020204" pitchFamily="34" charset="0"/>
              </a:rPr>
              <a:t>Fotografering</a:t>
            </a:r>
            <a:endParaRPr lang="sv-SE" sz="4400" b="1" dirty="0">
              <a:latin typeface="Arial" panose="020B0604020202020204" pitchFamily="34" charset="0"/>
              <a:cs typeface="Arial" panose="020B0604020202020204" pitchFamily="34" charset="0"/>
            </a:endParaRPr>
          </a:p>
        </p:txBody>
      </p:sp>
      <p:sp>
        <p:nvSpPr>
          <p:cNvPr id="3" name="Underrubrik 2">
            <a:extLst>
              <a:ext uri="{FF2B5EF4-FFF2-40B4-BE49-F238E27FC236}">
                <a16:creationId xmlns:a16="http://schemas.microsoft.com/office/drawing/2014/main" id="{16FE8B6C-F623-A861-741C-16F88CA9E340}"/>
              </a:ext>
            </a:extLst>
          </p:cNvPr>
          <p:cNvSpPr>
            <a:spLocks noGrp="1"/>
          </p:cNvSpPr>
          <p:nvPr>
            <p:ph type="subTitle" idx="1"/>
          </p:nvPr>
        </p:nvSpPr>
        <p:spPr>
          <a:xfrm>
            <a:off x="7467515" y="1845579"/>
            <a:ext cx="4151237" cy="2348915"/>
          </a:xfrm>
        </p:spPr>
        <p:txBody>
          <a:bodyPr>
            <a:noAutofit/>
          </a:bodyPr>
          <a:lstStyle/>
          <a:p>
            <a:r>
              <a:rPr lang="sv-SE" sz="1800" b="1" dirty="0">
                <a:latin typeface="Arial" panose="020B0604020202020204" pitchFamily="34" charset="0"/>
                <a:cs typeface="Arial" panose="020B0604020202020204" pitchFamily="34" charset="0"/>
              </a:rPr>
              <a:t>Ska vi göra detta varje år </a:t>
            </a:r>
            <a:endParaRPr lang="sv-SE" sz="1800" b="1" dirty="0" smtClean="0">
              <a:latin typeface="Arial" panose="020B0604020202020204" pitchFamily="34" charset="0"/>
              <a:cs typeface="Arial" panose="020B0604020202020204" pitchFamily="34" charset="0"/>
            </a:endParaRPr>
          </a:p>
          <a:p>
            <a:r>
              <a:rPr lang="sv-SE" sz="1800" b="1" dirty="0" smtClean="0">
                <a:latin typeface="Arial" panose="020B0604020202020204" pitchFamily="34" charset="0"/>
                <a:cs typeface="Arial" panose="020B0604020202020204" pitchFamily="34" charset="0"/>
              </a:rPr>
              <a:t>eller </a:t>
            </a:r>
            <a:r>
              <a:rPr lang="sv-SE" sz="1800" b="1" dirty="0">
                <a:latin typeface="Arial" panose="020B0604020202020204" pitchFamily="34" charset="0"/>
                <a:cs typeface="Arial" panose="020B0604020202020204" pitchFamily="34" charset="0"/>
              </a:rPr>
              <a:t>vill ni ha det vartannat år</a:t>
            </a:r>
            <a:r>
              <a:rPr lang="sv-SE" sz="1800" b="1" dirty="0" smtClean="0">
                <a:latin typeface="Arial" panose="020B0604020202020204" pitchFamily="34" charset="0"/>
                <a:cs typeface="Arial" panose="020B0604020202020204" pitchFamily="34" charset="0"/>
              </a:rPr>
              <a:t>?</a:t>
            </a:r>
            <a:r>
              <a:rPr lang="sv-SE" sz="1800" dirty="0" smtClean="0">
                <a:latin typeface="Arial" panose="020B0604020202020204" pitchFamily="34" charset="0"/>
                <a:cs typeface="Arial" panose="020B0604020202020204" pitchFamily="34" charset="0"/>
              </a:rPr>
              <a:t/>
            </a:r>
            <a:br>
              <a:rPr lang="sv-SE" sz="1800" dirty="0" smtClean="0">
                <a:latin typeface="Arial" panose="020B0604020202020204" pitchFamily="34" charset="0"/>
                <a:cs typeface="Arial" panose="020B0604020202020204" pitchFamily="34" charset="0"/>
              </a:rPr>
            </a:br>
            <a:r>
              <a:rPr lang="sv-SE" sz="1800" dirty="0" smtClean="0">
                <a:latin typeface="Arial" panose="020B0604020202020204" pitchFamily="34" charset="0"/>
                <a:cs typeface="Arial" panose="020B0604020202020204" pitchFamily="34" charset="0"/>
              </a:rPr>
              <a:t/>
            </a:r>
            <a:br>
              <a:rPr lang="sv-SE" sz="1800" dirty="0" smtClean="0">
                <a:latin typeface="Arial" panose="020B0604020202020204" pitchFamily="34" charset="0"/>
                <a:cs typeface="Arial" panose="020B0604020202020204" pitchFamily="34" charset="0"/>
              </a:rPr>
            </a:br>
            <a:r>
              <a:rPr lang="sv-SE" sz="1800" i="1" dirty="0" smtClean="0">
                <a:latin typeface="Arial" panose="020B0604020202020204" pitchFamily="34" charset="0"/>
                <a:cs typeface="Arial" panose="020B0604020202020204" pitchFamily="34" charset="0"/>
              </a:rPr>
              <a:t>- Varje år, dock enbart lagbilder, önskemål från tränare som var på </a:t>
            </a:r>
            <a:r>
              <a:rPr lang="sv-SE" sz="1800" i="1" dirty="0" err="1" smtClean="0">
                <a:latin typeface="Arial" panose="020B0604020202020204" pitchFamily="34" charset="0"/>
                <a:cs typeface="Arial" panose="020B0604020202020204" pitchFamily="34" charset="0"/>
              </a:rPr>
              <a:t>Kick-Offen</a:t>
            </a:r>
            <a:endParaRPr lang="sv-SE" sz="1800" i="1" dirty="0" smtClean="0">
              <a:latin typeface="Arial" panose="020B0604020202020204" pitchFamily="34" charset="0"/>
              <a:cs typeface="Arial" panose="020B0604020202020204" pitchFamily="34" charset="0"/>
            </a:endParaRPr>
          </a:p>
          <a:p>
            <a:r>
              <a:rPr lang="sv-SE" sz="1800" b="1" dirty="0" smtClean="0">
                <a:latin typeface="Arial" panose="020B0604020202020204" pitchFamily="34" charset="0"/>
                <a:cs typeface="Arial" panose="020B0604020202020204" pitchFamily="34" charset="0"/>
              </a:rPr>
              <a:t>Majmånad?</a:t>
            </a:r>
          </a:p>
          <a:p>
            <a:r>
              <a:rPr lang="sv-SE" sz="1800" dirty="0" smtClean="0">
                <a:latin typeface="Arial" panose="020B0604020202020204" pitchFamily="34" charset="0"/>
                <a:cs typeface="Arial" panose="020B0604020202020204" pitchFamily="34" charset="0"/>
              </a:rPr>
              <a:t/>
            </a:r>
            <a:br>
              <a:rPr lang="sv-SE" sz="1800" dirty="0" smtClean="0">
                <a:latin typeface="Arial" panose="020B0604020202020204" pitchFamily="34" charset="0"/>
                <a:cs typeface="Arial" panose="020B0604020202020204" pitchFamily="34" charset="0"/>
              </a:rPr>
            </a:br>
            <a:r>
              <a:rPr lang="sv-SE" sz="1800" i="1" dirty="0" smtClean="0">
                <a:latin typeface="Arial" panose="020B0604020202020204" pitchFamily="34" charset="0"/>
                <a:cs typeface="Arial" panose="020B0604020202020204" pitchFamily="34" charset="0"/>
              </a:rPr>
              <a:t>- Ok!</a:t>
            </a:r>
          </a:p>
        </p:txBody>
      </p:sp>
      <p:pic>
        <p:nvPicPr>
          <p:cNvPr id="5" name="Picture 2" descr="Om laget | Waggeryds IK A-lag Herr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118" y="1828801"/>
            <a:ext cx="6251269" cy="4160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193619"/>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1DB8F-FB08-8021-C952-183E451D05D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AEFA154-6EB6-FD96-922C-F0B711158528}"/>
              </a:ext>
            </a:extLst>
          </p:cNvPr>
          <p:cNvSpPr>
            <a:spLocks noGrp="1"/>
          </p:cNvSpPr>
          <p:nvPr>
            <p:ph type="ctrTitle"/>
          </p:nvPr>
        </p:nvSpPr>
        <p:spPr>
          <a:xfrm>
            <a:off x="858118" y="0"/>
            <a:ext cx="10486061" cy="1828801"/>
          </a:xfrm>
        </p:spPr>
        <p:txBody>
          <a:bodyPr anchor="ctr">
            <a:noAutofit/>
          </a:bodyPr>
          <a:lstStyle/>
          <a:p>
            <a:r>
              <a:rPr lang="sv-SE" dirty="0" smtClean="0">
                <a:latin typeface="Arial" panose="020B0604020202020204" pitchFamily="34" charset="0"/>
                <a:cs typeface="Arial" panose="020B0604020202020204" pitchFamily="34" charset="0"/>
              </a:rPr>
              <a:t>Klädbytardagen</a:t>
            </a:r>
            <a:endParaRPr lang="sv-SE" sz="4400" b="1" dirty="0">
              <a:latin typeface="Arial" panose="020B0604020202020204" pitchFamily="34" charset="0"/>
              <a:cs typeface="Arial" panose="020B0604020202020204" pitchFamily="34" charset="0"/>
            </a:endParaRPr>
          </a:p>
        </p:txBody>
      </p:sp>
      <p:sp>
        <p:nvSpPr>
          <p:cNvPr id="3" name="Underrubrik 2">
            <a:extLst>
              <a:ext uri="{FF2B5EF4-FFF2-40B4-BE49-F238E27FC236}">
                <a16:creationId xmlns:a16="http://schemas.microsoft.com/office/drawing/2014/main" id="{16FE8B6C-F623-A861-741C-16F88CA9E340}"/>
              </a:ext>
            </a:extLst>
          </p:cNvPr>
          <p:cNvSpPr>
            <a:spLocks noGrp="1"/>
          </p:cNvSpPr>
          <p:nvPr>
            <p:ph type="subTitle" idx="1"/>
          </p:nvPr>
        </p:nvSpPr>
        <p:spPr>
          <a:xfrm>
            <a:off x="5545428" y="1484878"/>
            <a:ext cx="5220129" cy="3443506"/>
          </a:xfrm>
        </p:spPr>
        <p:txBody>
          <a:bodyPr>
            <a:noAutofit/>
          </a:bodyPr>
          <a:lstStyle/>
          <a:p>
            <a:pPr marL="285750" indent="-285750" algn="l">
              <a:buFont typeface="Arial" panose="020B0604020202020204" pitchFamily="34" charset="0"/>
              <a:buChar char="•"/>
            </a:pPr>
            <a:r>
              <a:rPr lang="sv-SE" sz="1800" dirty="0">
                <a:effectLst/>
                <a:latin typeface="Arial" panose="020B0604020202020204" pitchFamily="34" charset="0"/>
                <a:cs typeface="Arial" panose="020B0604020202020204" pitchFamily="34" charset="0"/>
              </a:rPr>
              <a:t>Lämna kläder/sportartiklar </a:t>
            </a:r>
            <a:r>
              <a:rPr lang="sv-SE" sz="1800" dirty="0" smtClean="0">
                <a:effectLst/>
                <a:latin typeface="Arial" panose="020B0604020202020204" pitchFamily="34" charset="0"/>
                <a:cs typeface="Arial" panose="020B0604020202020204" pitchFamily="34" charset="0"/>
              </a:rPr>
              <a:t>till klubbstugan tidigast 28/3.</a:t>
            </a:r>
          </a:p>
          <a:p>
            <a:pPr marL="285750" indent="-285750" algn="l">
              <a:buFont typeface="Arial" panose="020B0604020202020204" pitchFamily="34" charset="0"/>
              <a:buChar char="•"/>
            </a:pPr>
            <a:r>
              <a:rPr lang="sv-SE" sz="1800" dirty="0" smtClean="0">
                <a:effectLst/>
                <a:latin typeface="Arial" panose="020B0604020202020204" pitchFamily="34" charset="0"/>
                <a:cs typeface="Arial" panose="020B0604020202020204" pitchFamily="34" charset="0"/>
              </a:rPr>
              <a:t>Fungerar som klädbytardagen i pingstkyrkan</a:t>
            </a:r>
            <a:r>
              <a:rPr lang="sv-SE" sz="1800" dirty="0">
                <a:effectLst/>
                <a:latin typeface="Arial" panose="020B0604020202020204" pitchFamily="34" charset="0"/>
                <a:cs typeface="Arial" panose="020B0604020202020204" pitchFamily="34" charset="0"/>
              </a:rPr>
              <a:t>. Säljaren bestämmer pris </a:t>
            </a:r>
            <a:r>
              <a:rPr lang="sv-SE" sz="1800" dirty="0" smtClean="0">
                <a:effectLst/>
                <a:latin typeface="Arial" panose="020B0604020202020204" pitchFamily="34" charset="0"/>
                <a:cs typeface="Arial" panose="020B0604020202020204" pitchFamily="34" charset="0"/>
              </a:rPr>
              <a:t>själv och man kommer att få ett säljnummer av Sandra. </a:t>
            </a:r>
            <a:br>
              <a:rPr lang="sv-SE" sz="1800" dirty="0" smtClean="0">
                <a:effectLst/>
                <a:latin typeface="Arial" panose="020B0604020202020204" pitchFamily="34" charset="0"/>
                <a:cs typeface="Arial" panose="020B0604020202020204" pitchFamily="34" charset="0"/>
              </a:rPr>
            </a:br>
            <a:r>
              <a:rPr lang="sv-SE" sz="1800" dirty="0" smtClean="0">
                <a:effectLst/>
                <a:latin typeface="Arial" panose="020B0604020202020204" pitchFamily="34" charset="0"/>
                <a:cs typeface="Arial" panose="020B0604020202020204" pitchFamily="34" charset="0"/>
              </a:rPr>
              <a:t>Sätt en prick efter säljnumret, om man vill behålla artikeln/grejen som inte blev sålt under dagen. Säljaren hämtar sina grejer tidigast från klubbhuset 29/3 kl.13, och senast kl.17. </a:t>
            </a:r>
          </a:p>
          <a:p>
            <a:pPr marL="285750" indent="-285750" algn="l">
              <a:buFont typeface="Arial" panose="020B0604020202020204" pitchFamily="34" charset="0"/>
              <a:buChar char="•"/>
            </a:pPr>
            <a:r>
              <a:rPr lang="sv-SE" sz="1800" dirty="0" smtClean="0">
                <a:effectLst/>
                <a:latin typeface="Arial" panose="020B0604020202020204" pitchFamily="34" charset="0"/>
                <a:cs typeface="Arial" panose="020B0604020202020204" pitchFamily="34" charset="0"/>
              </a:rPr>
              <a:t>Vilka </a:t>
            </a:r>
            <a:r>
              <a:rPr lang="sv-SE" sz="1800" dirty="0">
                <a:effectLst/>
                <a:latin typeface="Arial" panose="020B0604020202020204" pitchFamily="34" charset="0"/>
                <a:cs typeface="Arial" panose="020B0604020202020204" pitchFamily="34" charset="0"/>
              </a:rPr>
              <a:t>som kan tänka sig att hjälpa den dagen?</a:t>
            </a:r>
          </a:p>
          <a:p>
            <a:pPr marL="285750" indent="-285750" algn="l">
              <a:buFont typeface="Arial" panose="020B0604020202020204" pitchFamily="34" charset="0"/>
              <a:buChar char="•"/>
            </a:pPr>
            <a:r>
              <a:rPr lang="sv-SE" sz="1800" dirty="0">
                <a:effectLst/>
                <a:latin typeface="Arial" panose="020B0604020202020204" pitchFamily="34" charset="0"/>
                <a:cs typeface="Arial" panose="020B0604020202020204" pitchFamily="34" charset="0"/>
              </a:rPr>
              <a:t>Stå och sälja från kiosken</a:t>
            </a:r>
          </a:p>
          <a:p>
            <a:pPr marL="285750" indent="-285750" algn="l">
              <a:buFont typeface="Arial" panose="020B0604020202020204" pitchFamily="34" charset="0"/>
              <a:buChar char="•"/>
            </a:pPr>
            <a:r>
              <a:rPr lang="sv-SE" sz="1800" dirty="0">
                <a:effectLst/>
                <a:latin typeface="Arial" panose="020B0604020202020204" pitchFamily="34" charset="0"/>
                <a:cs typeface="Arial" panose="020B0604020202020204" pitchFamily="34" charset="0"/>
              </a:rPr>
              <a:t>Reportage på Skillingaryd.nu</a:t>
            </a:r>
            <a:r>
              <a:rPr lang="sv-SE" sz="1800" dirty="0" smtClean="0">
                <a:effectLst/>
                <a:latin typeface="Arial" panose="020B0604020202020204" pitchFamily="34" charset="0"/>
                <a:cs typeface="Arial" panose="020B0604020202020204" pitchFamily="34" charset="0"/>
              </a:rPr>
              <a:t>,</a:t>
            </a:r>
            <a:br>
              <a:rPr lang="sv-SE" sz="1800" dirty="0" smtClean="0">
                <a:effectLst/>
                <a:latin typeface="Arial" panose="020B0604020202020204" pitchFamily="34" charset="0"/>
                <a:cs typeface="Arial" panose="020B0604020202020204" pitchFamily="34" charset="0"/>
              </a:rPr>
            </a:br>
            <a:r>
              <a:rPr lang="sv-SE" sz="1800" dirty="0" smtClean="0">
                <a:effectLst/>
                <a:latin typeface="Arial" panose="020B0604020202020204" pitchFamily="34" charset="0"/>
                <a:cs typeface="Arial" panose="020B0604020202020204" pitchFamily="34" charset="0"/>
              </a:rPr>
              <a:t>dela </a:t>
            </a:r>
            <a:r>
              <a:rPr lang="sv-SE" sz="1800" dirty="0">
                <a:effectLst/>
                <a:latin typeface="Arial" panose="020B0604020202020204" pitchFamily="34" charset="0"/>
                <a:cs typeface="Arial" panose="020B0604020202020204" pitchFamily="34" charset="0"/>
              </a:rPr>
              <a:t>och sprid informationen.</a:t>
            </a:r>
            <a:br>
              <a:rPr lang="sv-SE" sz="1800" dirty="0">
                <a:effectLst/>
                <a:latin typeface="Arial" panose="020B0604020202020204" pitchFamily="34" charset="0"/>
                <a:cs typeface="Arial" panose="020B0604020202020204" pitchFamily="34" charset="0"/>
              </a:rPr>
            </a:br>
            <a:endParaRPr lang="sv-SE" sz="1800" dirty="0">
              <a:effectLst/>
              <a:latin typeface="Arial" panose="020B0604020202020204" pitchFamily="34" charset="0"/>
              <a:cs typeface="Arial" panose="020B0604020202020204" pitchFamily="34" charset="0"/>
            </a:endParaRPr>
          </a:p>
          <a:p>
            <a:pPr algn="l"/>
            <a:r>
              <a:rPr lang="sv-SE" sz="1800" dirty="0">
                <a:effectLst/>
                <a:latin typeface="Arial" panose="020B0604020202020204" pitchFamily="34" charset="0"/>
                <a:cs typeface="Arial" panose="020B0604020202020204" pitchFamily="34" charset="0"/>
              </a:rPr>
              <a:t>Om någon har frågor eller funderingar så kontakta Sandra Jonsson</a:t>
            </a:r>
          </a:p>
        </p:txBody>
      </p:sp>
      <p:pic>
        <p:nvPicPr>
          <p:cNvPr id="5" name="Bildobjekt 4"/>
          <p:cNvPicPr>
            <a:picLocks noChangeAspect="1"/>
          </p:cNvPicPr>
          <p:nvPr/>
        </p:nvPicPr>
        <p:blipFill>
          <a:blip r:embed="rId3"/>
          <a:stretch>
            <a:fillRect/>
          </a:stretch>
        </p:blipFill>
        <p:spPr>
          <a:xfrm>
            <a:off x="858118" y="1384184"/>
            <a:ext cx="4108688" cy="5228590"/>
          </a:xfrm>
          <a:prstGeom prst="rect">
            <a:avLst/>
          </a:prstGeom>
        </p:spPr>
      </p:pic>
    </p:spTree>
    <p:extLst>
      <p:ext uri="{BB962C8B-B14F-4D97-AF65-F5344CB8AC3E}">
        <p14:creationId xmlns:p14="http://schemas.microsoft.com/office/powerpoint/2010/main" val="1485503647"/>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49034" y="638175"/>
            <a:ext cx="4352926" cy="1052513"/>
          </a:xfrm>
        </p:spPr>
        <p:txBody>
          <a:bodyPr/>
          <a:lstStyle/>
          <a:p>
            <a:pPr algn="ctr"/>
            <a:r>
              <a:rPr lang="sv-SE" dirty="0" smtClean="0"/>
              <a:t>PAUS</a:t>
            </a:r>
            <a:endParaRPr lang="sv-SE" dirty="0"/>
          </a:p>
        </p:txBody>
      </p:sp>
      <p:sp>
        <p:nvSpPr>
          <p:cNvPr id="3" name="Platshållare för innehåll 2"/>
          <p:cNvSpPr>
            <a:spLocks noGrp="1"/>
          </p:cNvSpPr>
          <p:nvPr>
            <p:ph idx="1"/>
          </p:nvPr>
        </p:nvSpPr>
        <p:spPr>
          <a:xfrm>
            <a:off x="7000874" y="2088859"/>
            <a:ext cx="4562476" cy="4088104"/>
          </a:xfrm>
        </p:spPr>
        <p:txBody>
          <a:bodyPr>
            <a:normAutofit/>
          </a:bodyPr>
          <a:lstStyle/>
          <a:p>
            <a:pPr marL="0" indent="0">
              <a:buNone/>
            </a:pPr>
            <a:r>
              <a:rPr lang="sv-SE" sz="4400" dirty="0" smtClean="0"/>
              <a:t>Ta en liten bensträckare. </a:t>
            </a:r>
            <a:br>
              <a:rPr lang="sv-SE" sz="4400" dirty="0" smtClean="0"/>
            </a:br>
            <a:endParaRPr lang="sv-SE" dirty="0"/>
          </a:p>
        </p:txBody>
      </p:sp>
      <p:pic>
        <p:nvPicPr>
          <p:cNvPr id="2050" name="Picture 2" descr="Bensträckare, Dörrflexibilitet &amp; Stretching Benrem - för A | A | Fyndi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0" y="638175"/>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535783"/>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1DB8F-FB08-8021-C952-183E451D05D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AEFA154-6EB6-FD96-922C-F0B711158528}"/>
              </a:ext>
            </a:extLst>
          </p:cNvPr>
          <p:cNvSpPr>
            <a:spLocks noGrp="1"/>
          </p:cNvSpPr>
          <p:nvPr>
            <p:ph type="ctrTitle"/>
          </p:nvPr>
        </p:nvSpPr>
        <p:spPr>
          <a:xfrm>
            <a:off x="858118" y="0"/>
            <a:ext cx="10486061" cy="1828801"/>
          </a:xfrm>
        </p:spPr>
        <p:txBody>
          <a:bodyPr anchor="ctr">
            <a:noAutofit/>
          </a:bodyPr>
          <a:lstStyle/>
          <a:p>
            <a:r>
              <a:rPr lang="sv-SE" dirty="0" smtClean="0">
                <a:latin typeface="Arial" panose="020B0604020202020204" pitchFamily="34" charset="0"/>
                <a:cs typeface="Arial" panose="020B0604020202020204" pitchFamily="34" charset="0"/>
              </a:rPr>
              <a:t>Föreläsning trygg idrott</a:t>
            </a:r>
            <a:endParaRPr lang="sv-SE" sz="4400" b="1" dirty="0">
              <a:latin typeface="Arial" panose="020B0604020202020204" pitchFamily="34" charset="0"/>
              <a:cs typeface="Arial" panose="020B0604020202020204" pitchFamily="34" charset="0"/>
            </a:endParaRPr>
          </a:p>
        </p:txBody>
      </p:sp>
      <p:pic>
        <p:nvPicPr>
          <p:cNvPr id="2050" name="Picture 2" descr="https://www.rfsisu.se/images/18.5fc86202183fe185a3771/1666434460287/BB180722BB754_975x505p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2975" y="1828801"/>
            <a:ext cx="6316345" cy="3271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547131"/>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LUNCH</a:t>
            </a:r>
            <a:endParaRPr lang="sv-SE" dirty="0"/>
          </a:p>
        </p:txBody>
      </p:sp>
      <p:pic>
        <p:nvPicPr>
          <p:cNvPr id="3074" name="Picture 2" descr="NÒR Jönköping – Restaurang &amp; brasserie i Jönköpi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17255" y="1690688"/>
            <a:ext cx="652793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700278"/>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1DB8F-FB08-8021-C952-183E451D05D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AEFA154-6EB6-FD96-922C-F0B711158528}"/>
              </a:ext>
            </a:extLst>
          </p:cNvPr>
          <p:cNvSpPr>
            <a:spLocks noGrp="1"/>
          </p:cNvSpPr>
          <p:nvPr>
            <p:ph type="ctrTitle"/>
          </p:nvPr>
        </p:nvSpPr>
        <p:spPr>
          <a:xfrm>
            <a:off x="858118" y="0"/>
            <a:ext cx="10486061" cy="1828801"/>
          </a:xfrm>
        </p:spPr>
        <p:txBody>
          <a:bodyPr anchor="ctr">
            <a:noAutofit/>
          </a:bodyPr>
          <a:lstStyle/>
          <a:p>
            <a:r>
              <a:rPr lang="sv-SE" dirty="0" smtClean="0">
                <a:latin typeface="Arial" panose="020B0604020202020204" pitchFamily="34" charset="0"/>
                <a:cs typeface="Arial" panose="020B0604020202020204" pitchFamily="34" charset="0"/>
              </a:rPr>
              <a:t>Föreläsning NPF</a:t>
            </a:r>
            <a:endParaRPr lang="sv-SE" sz="4400" b="1" dirty="0">
              <a:latin typeface="Arial" panose="020B0604020202020204" pitchFamily="34" charset="0"/>
              <a:cs typeface="Arial" panose="020B0604020202020204" pitchFamily="34" charset="0"/>
            </a:endParaRPr>
          </a:p>
        </p:txBody>
      </p:sp>
      <p:pic>
        <p:nvPicPr>
          <p:cNvPr id="3074" name="Picture 2" descr="https://www.rfsisu.se/images/18.7aaa809918a50c29eb598b5d/1694005519920/npfsomgrund_975x5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6135" y="1659483"/>
            <a:ext cx="6550025" cy="3392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4957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p:cNvPicPr>
            <a:picLocks noChangeAspect="1"/>
          </p:cNvPicPr>
          <p:nvPr/>
        </p:nvPicPr>
        <p:blipFill rotWithShape="1">
          <a:blip r:embed="rId2"/>
          <a:srcRect r="18438"/>
          <a:stretch/>
        </p:blipFill>
        <p:spPr>
          <a:xfrm>
            <a:off x="0" y="0"/>
            <a:ext cx="12182475" cy="6858000"/>
          </a:xfrm>
          <a:prstGeom prst="rect">
            <a:avLst/>
          </a:prstGeom>
          <a:gradFill>
            <a:gsLst>
              <a:gs pos="0">
                <a:schemeClr val="accent1">
                  <a:lumMod val="0"/>
                  <a:lumOff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Rubrik 1"/>
          <p:cNvSpPr>
            <a:spLocks noGrp="1"/>
          </p:cNvSpPr>
          <p:nvPr>
            <p:ph type="title"/>
          </p:nvPr>
        </p:nvSpPr>
        <p:spPr/>
        <p:txBody>
          <a:bodyPr>
            <a:normAutofit/>
          </a:bodyPr>
          <a:lstStyle/>
          <a:p>
            <a:pPr algn="ctr"/>
            <a:r>
              <a:rPr lang="sv-SE" sz="6600" dirty="0" smtClean="0">
                <a:solidFill>
                  <a:schemeClr val="bg1"/>
                </a:solidFill>
                <a:effectLst>
                  <a:outerShdw blurRad="38100" dist="38100" dir="2700000" algn="tl">
                    <a:srgbClr val="000000">
                      <a:alpha val="43137"/>
                    </a:srgbClr>
                  </a:outerShdw>
                </a:effectLst>
              </a:rPr>
              <a:t>FOTBOLLSSEKTIONEN</a:t>
            </a:r>
            <a:endParaRPr lang="sv-SE" sz="6600" dirty="0">
              <a:solidFill>
                <a:schemeClr val="bg1"/>
              </a:solidFill>
              <a:effectLst>
                <a:outerShdw blurRad="38100" dist="38100" dir="2700000" algn="tl">
                  <a:srgbClr val="000000">
                    <a:alpha val="43137"/>
                  </a:srgbClr>
                </a:outerShdw>
              </a:effectLst>
            </a:endParaRPr>
          </a:p>
        </p:txBody>
      </p:sp>
      <p:sp>
        <p:nvSpPr>
          <p:cNvPr id="4" name="textruta 3"/>
          <p:cNvSpPr txBox="1"/>
          <p:nvPr/>
        </p:nvSpPr>
        <p:spPr>
          <a:xfrm>
            <a:off x="838200" y="2733676"/>
            <a:ext cx="2400301" cy="923330"/>
          </a:xfrm>
          <a:prstGeom prst="rect">
            <a:avLst/>
          </a:prstGeom>
          <a:noFill/>
        </p:spPr>
        <p:txBody>
          <a:bodyPr wrap="square" rtlCol="0">
            <a:spAutoFit/>
          </a:bodyPr>
          <a:lstStyle/>
          <a:p>
            <a:r>
              <a:rPr lang="sv-SE" b="1" dirty="0" smtClean="0">
                <a:solidFill>
                  <a:schemeClr val="bg1"/>
                </a:solidFill>
              </a:rPr>
              <a:t>Anna Kakan Westgård</a:t>
            </a:r>
          </a:p>
          <a:p>
            <a:r>
              <a:rPr lang="sv-SE" i="1" dirty="0" smtClean="0">
                <a:solidFill>
                  <a:schemeClr val="bg1"/>
                </a:solidFill>
              </a:rPr>
              <a:t>- Ordförande</a:t>
            </a:r>
            <a:br>
              <a:rPr lang="sv-SE" i="1" dirty="0" smtClean="0">
                <a:solidFill>
                  <a:schemeClr val="bg1"/>
                </a:solidFill>
              </a:rPr>
            </a:br>
            <a:r>
              <a:rPr lang="sv-SE" i="1" dirty="0" smtClean="0">
                <a:solidFill>
                  <a:schemeClr val="bg1"/>
                </a:solidFill>
              </a:rPr>
              <a:t>- Försäljningsansvarig</a:t>
            </a:r>
          </a:p>
        </p:txBody>
      </p:sp>
      <p:sp>
        <p:nvSpPr>
          <p:cNvPr id="5" name="textruta 4"/>
          <p:cNvSpPr txBox="1"/>
          <p:nvPr/>
        </p:nvSpPr>
        <p:spPr>
          <a:xfrm>
            <a:off x="3303058" y="2733676"/>
            <a:ext cx="2409845" cy="923330"/>
          </a:xfrm>
          <a:prstGeom prst="rect">
            <a:avLst/>
          </a:prstGeom>
          <a:noFill/>
        </p:spPr>
        <p:txBody>
          <a:bodyPr wrap="square" rtlCol="0">
            <a:spAutoFit/>
          </a:bodyPr>
          <a:lstStyle/>
          <a:p>
            <a:r>
              <a:rPr lang="sv-SE" b="1" dirty="0" smtClean="0">
                <a:solidFill>
                  <a:schemeClr val="bg1"/>
                </a:solidFill>
              </a:rPr>
              <a:t>Andreas Råvik</a:t>
            </a:r>
          </a:p>
          <a:p>
            <a:pPr marL="285750" indent="-285750">
              <a:buFontTx/>
              <a:buChar char="-"/>
            </a:pPr>
            <a:r>
              <a:rPr lang="sv-SE" i="1" dirty="0" smtClean="0">
                <a:solidFill>
                  <a:schemeClr val="bg1"/>
                </a:solidFill>
              </a:rPr>
              <a:t>WIK organisation</a:t>
            </a:r>
          </a:p>
          <a:p>
            <a:pPr marL="285750" indent="-285750">
              <a:buFontTx/>
              <a:buChar char="-"/>
            </a:pPr>
            <a:r>
              <a:rPr lang="sv-SE" i="1" dirty="0" smtClean="0">
                <a:solidFill>
                  <a:schemeClr val="bg1"/>
                </a:solidFill>
              </a:rPr>
              <a:t>Domarprojekt</a:t>
            </a:r>
          </a:p>
        </p:txBody>
      </p:sp>
      <p:sp>
        <p:nvSpPr>
          <p:cNvPr id="6" name="textruta 5"/>
          <p:cNvSpPr txBox="1"/>
          <p:nvPr/>
        </p:nvSpPr>
        <p:spPr>
          <a:xfrm>
            <a:off x="5638802" y="2733676"/>
            <a:ext cx="2916767" cy="923330"/>
          </a:xfrm>
          <a:prstGeom prst="rect">
            <a:avLst/>
          </a:prstGeom>
          <a:noFill/>
        </p:spPr>
        <p:txBody>
          <a:bodyPr wrap="square" rtlCol="0">
            <a:spAutoFit/>
          </a:bodyPr>
          <a:lstStyle/>
          <a:p>
            <a:r>
              <a:rPr lang="sv-SE" b="1" dirty="0" smtClean="0">
                <a:solidFill>
                  <a:schemeClr val="bg1"/>
                </a:solidFill>
              </a:rPr>
              <a:t>Pierre </a:t>
            </a:r>
            <a:r>
              <a:rPr lang="sv-SE" b="1" dirty="0" err="1" smtClean="0">
                <a:solidFill>
                  <a:schemeClr val="bg1"/>
                </a:solidFill>
              </a:rPr>
              <a:t>Barkestam</a:t>
            </a:r>
            <a:endParaRPr lang="sv-SE" b="1" dirty="0" smtClean="0">
              <a:solidFill>
                <a:schemeClr val="bg1"/>
              </a:solidFill>
            </a:endParaRPr>
          </a:p>
          <a:p>
            <a:pPr marL="285750" indent="-285750">
              <a:buFontTx/>
              <a:buChar char="-"/>
            </a:pPr>
            <a:r>
              <a:rPr lang="sv-SE" i="1" dirty="0" smtClean="0">
                <a:solidFill>
                  <a:schemeClr val="bg1"/>
                </a:solidFill>
              </a:rPr>
              <a:t>Ledarutveckling</a:t>
            </a:r>
          </a:p>
          <a:p>
            <a:pPr marL="285750" indent="-285750">
              <a:buFontTx/>
              <a:buChar char="-"/>
            </a:pPr>
            <a:r>
              <a:rPr lang="sv-SE" i="1" dirty="0" smtClean="0">
                <a:solidFill>
                  <a:schemeClr val="bg1"/>
                </a:solidFill>
              </a:rPr>
              <a:t>Representant ungdomslag</a:t>
            </a:r>
          </a:p>
        </p:txBody>
      </p:sp>
      <p:sp>
        <p:nvSpPr>
          <p:cNvPr id="7" name="textruta 6"/>
          <p:cNvSpPr txBox="1"/>
          <p:nvPr/>
        </p:nvSpPr>
        <p:spPr>
          <a:xfrm>
            <a:off x="8620126" y="2733676"/>
            <a:ext cx="2852210" cy="923330"/>
          </a:xfrm>
          <a:prstGeom prst="rect">
            <a:avLst/>
          </a:prstGeom>
          <a:noFill/>
        </p:spPr>
        <p:txBody>
          <a:bodyPr wrap="square" rtlCol="0">
            <a:spAutoFit/>
          </a:bodyPr>
          <a:lstStyle/>
          <a:p>
            <a:r>
              <a:rPr lang="sv-SE" b="1" dirty="0" smtClean="0">
                <a:solidFill>
                  <a:schemeClr val="bg1"/>
                </a:solidFill>
              </a:rPr>
              <a:t>Henry </a:t>
            </a:r>
            <a:r>
              <a:rPr lang="sv-SE" b="1" dirty="0" err="1" smtClean="0">
                <a:solidFill>
                  <a:schemeClr val="bg1"/>
                </a:solidFill>
              </a:rPr>
              <a:t>Heppe</a:t>
            </a:r>
            <a:r>
              <a:rPr lang="sv-SE" b="1" dirty="0" smtClean="0">
                <a:solidFill>
                  <a:schemeClr val="bg1"/>
                </a:solidFill>
              </a:rPr>
              <a:t> </a:t>
            </a:r>
            <a:r>
              <a:rPr lang="sv-SE" b="1" dirty="0" err="1" smtClean="0">
                <a:solidFill>
                  <a:schemeClr val="bg1"/>
                </a:solidFill>
              </a:rPr>
              <a:t>Pyykkönen</a:t>
            </a:r>
            <a:endParaRPr lang="sv-SE" b="1" dirty="0" smtClean="0">
              <a:solidFill>
                <a:schemeClr val="bg1"/>
              </a:solidFill>
            </a:endParaRPr>
          </a:p>
          <a:p>
            <a:r>
              <a:rPr lang="sv-SE" i="1" dirty="0" smtClean="0">
                <a:solidFill>
                  <a:schemeClr val="bg1"/>
                </a:solidFill>
              </a:rPr>
              <a:t>- Representant ungdomslag</a:t>
            </a:r>
            <a:br>
              <a:rPr lang="sv-SE" i="1" dirty="0" smtClean="0">
                <a:solidFill>
                  <a:schemeClr val="bg1"/>
                </a:solidFill>
              </a:rPr>
            </a:br>
            <a:endParaRPr lang="sv-SE" i="1" dirty="0" smtClean="0">
              <a:solidFill>
                <a:schemeClr val="bg1"/>
              </a:solidFill>
            </a:endParaRPr>
          </a:p>
        </p:txBody>
      </p:sp>
      <p:sp>
        <p:nvSpPr>
          <p:cNvPr id="8" name="textruta 7"/>
          <p:cNvSpPr txBox="1"/>
          <p:nvPr/>
        </p:nvSpPr>
        <p:spPr>
          <a:xfrm>
            <a:off x="838199" y="5514976"/>
            <a:ext cx="2400301" cy="923330"/>
          </a:xfrm>
          <a:prstGeom prst="rect">
            <a:avLst/>
          </a:prstGeom>
          <a:noFill/>
        </p:spPr>
        <p:txBody>
          <a:bodyPr wrap="square" rtlCol="0">
            <a:spAutoFit/>
          </a:bodyPr>
          <a:lstStyle/>
          <a:p>
            <a:r>
              <a:rPr lang="sv-SE" b="1" dirty="0" smtClean="0">
                <a:solidFill>
                  <a:schemeClr val="bg1"/>
                </a:solidFill>
              </a:rPr>
              <a:t>Sandra Jonsson</a:t>
            </a:r>
          </a:p>
          <a:p>
            <a:r>
              <a:rPr lang="sv-SE" i="1" dirty="0" smtClean="0">
                <a:solidFill>
                  <a:schemeClr val="bg1"/>
                </a:solidFill>
              </a:rPr>
              <a:t>- Materialansvarig</a:t>
            </a:r>
            <a:br>
              <a:rPr lang="sv-SE" i="1" dirty="0" smtClean="0">
                <a:solidFill>
                  <a:schemeClr val="bg1"/>
                </a:solidFill>
              </a:rPr>
            </a:br>
            <a:r>
              <a:rPr lang="sv-SE" i="1" dirty="0" smtClean="0">
                <a:solidFill>
                  <a:schemeClr val="bg1"/>
                </a:solidFill>
              </a:rPr>
              <a:t>- Projekt/eventansvarig</a:t>
            </a:r>
          </a:p>
        </p:txBody>
      </p:sp>
      <p:sp>
        <p:nvSpPr>
          <p:cNvPr id="9" name="textruta 8"/>
          <p:cNvSpPr txBox="1"/>
          <p:nvPr/>
        </p:nvSpPr>
        <p:spPr>
          <a:xfrm>
            <a:off x="3312602" y="5570825"/>
            <a:ext cx="2400301" cy="923330"/>
          </a:xfrm>
          <a:prstGeom prst="rect">
            <a:avLst/>
          </a:prstGeom>
          <a:noFill/>
        </p:spPr>
        <p:txBody>
          <a:bodyPr wrap="square" rtlCol="0">
            <a:spAutoFit/>
          </a:bodyPr>
          <a:lstStyle/>
          <a:p>
            <a:r>
              <a:rPr lang="sv-SE" b="1" dirty="0" smtClean="0">
                <a:solidFill>
                  <a:schemeClr val="bg1"/>
                </a:solidFill>
              </a:rPr>
              <a:t>Emma Styf</a:t>
            </a:r>
          </a:p>
          <a:p>
            <a:r>
              <a:rPr lang="sv-SE" i="1" dirty="0" smtClean="0">
                <a:solidFill>
                  <a:schemeClr val="bg1"/>
                </a:solidFill>
              </a:rPr>
              <a:t>- Sisu</a:t>
            </a:r>
            <a:r>
              <a:rPr lang="sv-SE" i="1" dirty="0" smtClean="0"/>
              <a:t/>
            </a:r>
            <a:br>
              <a:rPr lang="sv-SE" i="1" dirty="0" smtClean="0"/>
            </a:br>
            <a:endParaRPr lang="sv-SE" i="1" dirty="0" smtClean="0"/>
          </a:p>
        </p:txBody>
      </p:sp>
      <p:sp>
        <p:nvSpPr>
          <p:cNvPr id="10" name="textruta 9"/>
          <p:cNvSpPr txBox="1"/>
          <p:nvPr/>
        </p:nvSpPr>
        <p:spPr>
          <a:xfrm>
            <a:off x="5712903" y="5514976"/>
            <a:ext cx="2464858" cy="1200329"/>
          </a:xfrm>
          <a:prstGeom prst="rect">
            <a:avLst/>
          </a:prstGeom>
          <a:noFill/>
        </p:spPr>
        <p:txBody>
          <a:bodyPr wrap="square" rtlCol="0">
            <a:spAutoFit/>
          </a:bodyPr>
          <a:lstStyle/>
          <a:p>
            <a:r>
              <a:rPr lang="sv-SE" b="1" dirty="0" smtClean="0">
                <a:solidFill>
                  <a:schemeClr val="bg1"/>
                </a:solidFill>
              </a:rPr>
              <a:t>Kristina Sandin (vakans)</a:t>
            </a:r>
          </a:p>
          <a:p>
            <a:pPr marL="285750" indent="-285750">
              <a:buFontTx/>
              <a:buChar char="-"/>
            </a:pPr>
            <a:r>
              <a:rPr lang="sv-SE" i="1" dirty="0" smtClean="0">
                <a:solidFill>
                  <a:schemeClr val="bg1"/>
                </a:solidFill>
              </a:rPr>
              <a:t>Protokoll</a:t>
            </a:r>
          </a:p>
          <a:p>
            <a:pPr marL="285750" indent="-285750">
              <a:buFontTx/>
              <a:buChar char="-"/>
            </a:pPr>
            <a:r>
              <a:rPr lang="sv-SE" i="1" dirty="0" smtClean="0">
                <a:solidFill>
                  <a:schemeClr val="bg1"/>
                </a:solidFill>
              </a:rPr>
              <a:t>ADMIN</a:t>
            </a:r>
            <a:br>
              <a:rPr lang="sv-SE" i="1" dirty="0" smtClean="0">
                <a:solidFill>
                  <a:schemeClr val="bg1"/>
                </a:solidFill>
              </a:rPr>
            </a:br>
            <a:endParaRPr lang="sv-SE" i="1" dirty="0" smtClean="0">
              <a:solidFill>
                <a:schemeClr val="bg1"/>
              </a:solidFill>
            </a:endParaRPr>
          </a:p>
        </p:txBody>
      </p:sp>
      <p:sp>
        <p:nvSpPr>
          <p:cNvPr id="11" name="textruta 10"/>
          <p:cNvSpPr txBox="1"/>
          <p:nvPr/>
        </p:nvSpPr>
        <p:spPr>
          <a:xfrm>
            <a:off x="8620126" y="5514976"/>
            <a:ext cx="2663759" cy="1200329"/>
          </a:xfrm>
          <a:prstGeom prst="rect">
            <a:avLst/>
          </a:prstGeom>
          <a:noFill/>
        </p:spPr>
        <p:txBody>
          <a:bodyPr wrap="square" rtlCol="0">
            <a:spAutoFit/>
          </a:bodyPr>
          <a:lstStyle/>
          <a:p>
            <a:r>
              <a:rPr lang="sv-SE" b="1" dirty="0" smtClean="0">
                <a:solidFill>
                  <a:schemeClr val="bg1"/>
                </a:solidFill>
              </a:rPr>
              <a:t>Vakans </a:t>
            </a:r>
          </a:p>
          <a:p>
            <a:pPr marL="285750" indent="-285750">
              <a:buFontTx/>
              <a:buChar char="-"/>
            </a:pPr>
            <a:r>
              <a:rPr lang="sv-SE" i="1" dirty="0" smtClean="0">
                <a:solidFill>
                  <a:schemeClr val="bg1"/>
                </a:solidFill>
              </a:rPr>
              <a:t>ADMIN</a:t>
            </a:r>
          </a:p>
          <a:p>
            <a:pPr marL="285750" indent="-285750">
              <a:buFontTx/>
              <a:buChar char="-"/>
            </a:pPr>
            <a:r>
              <a:rPr lang="sv-SE" i="1" dirty="0" smtClean="0">
                <a:solidFill>
                  <a:schemeClr val="bg1"/>
                </a:solidFill>
              </a:rPr>
              <a:t>Representant Seniorlag</a:t>
            </a:r>
            <a:endParaRPr lang="sv-SE" i="1" dirty="0">
              <a:solidFill>
                <a:schemeClr val="bg1"/>
              </a:solidFill>
            </a:endParaRPr>
          </a:p>
          <a:p>
            <a:pPr marL="285750" indent="-285750">
              <a:buFontTx/>
              <a:buChar char="-"/>
            </a:pPr>
            <a:endParaRPr lang="sv-SE" i="1" dirty="0" smtClean="0">
              <a:solidFill>
                <a:schemeClr val="bg1"/>
              </a:solidFill>
            </a:endParaRPr>
          </a:p>
        </p:txBody>
      </p:sp>
      <p:pic>
        <p:nvPicPr>
          <p:cNvPr id="3" name="Bildobjekt 2"/>
          <p:cNvPicPr>
            <a:picLocks noChangeAspect="1"/>
          </p:cNvPicPr>
          <p:nvPr/>
        </p:nvPicPr>
        <p:blipFill>
          <a:blip r:embed="rId3"/>
          <a:stretch>
            <a:fillRect/>
          </a:stretch>
        </p:blipFill>
        <p:spPr>
          <a:xfrm>
            <a:off x="8555568" y="3806444"/>
            <a:ext cx="1754501" cy="1708532"/>
          </a:xfrm>
          <a:prstGeom prst="rect">
            <a:avLst/>
          </a:prstGeom>
        </p:spPr>
      </p:pic>
      <p:pic>
        <p:nvPicPr>
          <p:cNvPr id="15" name="Bildobjekt 14"/>
          <p:cNvPicPr>
            <a:picLocks noChangeAspect="1"/>
          </p:cNvPicPr>
          <p:nvPr/>
        </p:nvPicPr>
        <p:blipFill>
          <a:blip r:embed="rId4"/>
          <a:stretch>
            <a:fillRect/>
          </a:stretch>
        </p:blipFill>
        <p:spPr>
          <a:xfrm>
            <a:off x="1521802" y="1425408"/>
            <a:ext cx="1071117" cy="1332080"/>
          </a:xfrm>
          <a:prstGeom prst="rect">
            <a:avLst/>
          </a:prstGeom>
        </p:spPr>
      </p:pic>
      <p:pic>
        <p:nvPicPr>
          <p:cNvPr id="2050" name="Picture 2" descr="f69c3c27-14ee-4f64-ae7f-c8c97ba12fe9@rjl"/>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002" b="24988"/>
          <a:stretch/>
        </p:blipFill>
        <p:spPr bwMode="auto">
          <a:xfrm>
            <a:off x="1499139" y="4045652"/>
            <a:ext cx="1078420" cy="130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Bildobjekt 13"/>
          <p:cNvPicPr>
            <a:picLocks noChangeAspect="1"/>
          </p:cNvPicPr>
          <p:nvPr/>
        </p:nvPicPr>
        <p:blipFill rotWithShape="1">
          <a:blip r:embed="rId6" cstate="print">
            <a:extLst>
              <a:ext uri="{28A0092B-C50C-407E-A947-70E740481C1C}">
                <a14:useLocalDpi xmlns:a14="http://schemas.microsoft.com/office/drawing/2010/main" val="0"/>
              </a:ext>
            </a:extLst>
          </a:blip>
          <a:srcRect t="12024"/>
          <a:stretch/>
        </p:blipFill>
        <p:spPr>
          <a:xfrm>
            <a:off x="3612139" y="1388820"/>
            <a:ext cx="1197988" cy="1405255"/>
          </a:xfrm>
          <a:prstGeom prst="rect">
            <a:avLst/>
          </a:prstGeom>
        </p:spPr>
      </p:pic>
      <p:pic>
        <p:nvPicPr>
          <p:cNvPr id="2051" name="Picture 3" descr="IMG_111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3630" b="8082"/>
          <a:stretch/>
        </p:blipFill>
        <p:spPr bwMode="auto">
          <a:xfrm>
            <a:off x="6086541" y="1425408"/>
            <a:ext cx="1311187" cy="136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c589b83b-e40d-4b27-972e-67e2a05922c7@rjl"/>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20295"/>
          <a:stretch/>
        </p:blipFill>
        <p:spPr bwMode="auto">
          <a:xfrm>
            <a:off x="3470190" y="4045652"/>
            <a:ext cx="1249257" cy="1327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a0c29fa6-e458-40c2-ad3c-3d609e064a3d@rjl"/>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19252"/>
          <a:stretch/>
        </p:blipFill>
        <p:spPr bwMode="auto">
          <a:xfrm>
            <a:off x="9181179" y="1482891"/>
            <a:ext cx="1217844" cy="131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image0.jpe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22780" y="4033270"/>
            <a:ext cx="1274947" cy="1274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3205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18554" y="656590"/>
            <a:ext cx="4352926" cy="1052513"/>
          </a:xfrm>
        </p:spPr>
        <p:txBody>
          <a:bodyPr/>
          <a:lstStyle/>
          <a:p>
            <a:pPr algn="ctr"/>
            <a:r>
              <a:rPr lang="sv-SE" dirty="0" smtClean="0"/>
              <a:t>PAUS</a:t>
            </a:r>
            <a:endParaRPr lang="sv-SE" dirty="0"/>
          </a:p>
        </p:txBody>
      </p:sp>
      <p:sp>
        <p:nvSpPr>
          <p:cNvPr id="3" name="Platshållare för innehåll 2"/>
          <p:cNvSpPr>
            <a:spLocks noGrp="1"/>
          </p:cNvSpPr>
          <p:nvPr>
            <p:ph idx="1"/>
          </p:nvPr>
        </p:nvSpPr>
        <p:spPr>
          <a:xfrm>
            <a:off x="7000874" y="2088859"/>
            <a:ext cx="4562476" cy="4088104"/>
          </a:xfrm>
        </p:spPr>
        <p:txBody>
          <a:bodyPr>
            <a:normAutofit/>
          </a:bodyPr>
          <a:lstStyle/>
          <a:p>
            <a:pPr marL="0" indent="0">
              <a:buNone/>
            </a:pPr>
            <a:r>
              <a:rPr lang="sv-SE" sz="4400" dirty="0" smtClean="0"/>
              <a:t>Ta en liten bensträckare. </a:t>
            </a:r>
            <a:br>
              <a:rPr lang="sv-SE" sz="4400" dirty="0" smtClean="0"/>
            </a:br>
            <a:endParaRPr lang="sv-SE" dirty="0"/>
          </a:p>
        </p:txBody>
      </p:sp>
      <p:pic>
        <p:nvPicPr>
          <p:cNvPr id="2050" name="Picture 2" descr="Bensträckare, Dörrflexibilitet &amp; Stretching Benrem - för A | A | Fyndi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0" y="638175"/>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036953"/>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1DB8F-FB08-8021-C952-183E451D05D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AEFA154-6EB6-FD96-922C-F0B711158528}"/>
              </a:ext>
            </a:extLst>
          </p:cNvPr>
          <p:cNvSpPr>
            <a:spLocks noGrp="1"/>
          </p:cNvSpPr>
          <p:nvPr>
            <p:ph type="ctrTitle"/>
          </p:nvPr>
        </p:nvSpPr>
        <p:spPr>
          <a:xfrm>
            <a:off x="858118" y="0"/>
            <a:ext cx="10486061" cy="1828801"/>
          </a:xfrm>
        </p:spPr>
        <p:txBody>
          <a:bodyPr anchor="ctr">
            <a:noAutofit/>
          </a:bodyPr>
          <a:lstStyle/>
          <a:p>
            <a:r>
              <a:rPr lang="sv-SE" dirty="0" smtClean="0">
                <a:latin typeface="Arial" panose="020B0604020202020204" pitchFamily="34" charset="0"/>
                <a:cs typeface="Arial" panose="020B0604020202020204" pitchFamily="34" charset="0"/>
              </a:rPr>
              <a:t>Föreningsutvecklare</a:t>
            </a:r>
            <a:endParaRPr lang="sv-SE" sz="4400" b="1" dirty="0">
              <a:latin typeface="Arial" panose="020B0604020202020204" pitchFamily="34" charset="0"/>
              <a:cs typeface="Arial" panose="020B0604020202020204" pitchFamily="34" charset="0"/>
            </a:endParaRPr>
          </a:p>
        </p:txBody>
      </p:sp>
      <p:pic>
        <p:nvPicPr>
          <p:cNvPr id="4098" name="Picture 2" descr="https://az729104.cdn.laget.se/11198161.jpg;width=600;mode=crop;scale=both;anchor=middlecenter;v=1"/>
          <p:cNvPicPr>
            <a:picLocks noChangeAspect="1" noChangeArrowheads="1"/>
          </p:cNvPicPr>
          <p:nvPr/>
        </p:nvPicPr>
        <p:blipFill rotWithShape="1">
          <a:blip r:embed="rId3">
            <a:extLst>
              <a:ext uri="{28A0092B-C50C-407E-A947-70E740481C1C}">
                <a14:useLocalDpi xmlns:a14="http://schemas.microsoft.com/office/drawing/2010/main" val="0"/>
              </a:ext>
            </a:extLst>
          </a:blip>
          <a:srcRect r="6544"/>
          <a:stretch/>
        </p:blipFill>
        <p:spPr bwMode="auto">
          <a:xfrm>
            <a:off x="4112345" y="1960880"/>
            <a:ext cx="3977606" cy="3007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69474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FIKA</a:t>
            </a:r>
            <a:endParaRPr lang="sv-SE" dirty="0"/>
          </a:p>
        </p:txBody>
      </p:sp>
      <p:pic>
        <p:nvPicPr>
          <p:cNvPr id="4098" name="Picture 2" descr="A Swedish Fi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4159" y="1690688"/>
            <a:ext cx="71437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173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1DB8F-FB08-8021-C952-183E451D05D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AEFA154-6EB6-FD96-922C-F0B711158528}"/>
              </a:ext>
            </a:extLst>
          </p:cNvPr>
          <p:cNvSpPr>
            <a:spLocks noGrp="1"/>
          </p:cNvSpPr>
          <p:nvPr>
            <p:ph type="ctrTitle"/>
          </p:nvPr>
        </p:nvSpPr>
        <p:spPr>
          <a:xfrm>
            <a:off x="858118" y="0"/>
            <a:ext cx="10486061" cy="1828801"/>
          </a:xfrm>
        </p:spPr>
        <p:txBody>
          <a:bodyPr anchor="ctr">
            <a:noAutofit/>
          </a:bodyPr>
          <a:lstStyle/>
          <a:p>
            <a:r>
              <a:rPr lang="sv-SE" dirty="0" smtClean="0">
                <a:latin typeface="Arial" panose="020B0604020202020204" pitchFamily="34" charset="0"/>
                <a:cs typeface="Arial" panose="020B0604020202020204" pitchFamily="34" charset="0"/>
              </a:rPr>
              <a:t>Eget arbete</a:t>
            </a:r>
            <a:endParaRPr lang="sv-SE" sz="4400" b="1" dirty="0">
              <a:latin typeface="Arial" panose="020B0604020202020204" pitchFamily="34" charset="0"/>
              <a:cs typeface="Arial" panose="020B0604020202020204" pitchFamily="34" charset="0"/>
            </a:endParaRPr>
          </a:p>
        </p:txBody>
      </p:sp>
      <p:sp>
        <p:nvSpPr>
          <p:cNvPr id="3" name="Underrubrik 2">
            <a:extLst>
              <a:ext uri="{FF2B5EF4-FFF2-40B4-BE49-F238E27FC236}">
                <a16:creationId xmlns:a16="http://schemas.microsoft.com/office/drawing/2014/main" id="{16FE8B6C-F623-A861-741C-16F88CA9E340}"/>
              </a:ext>
            </a:extLst>
          </p:cNvPr>
          <p:cNvSpPr>
            <a:spLocks noGrp="1"/>
          </p:cNvSpPr>
          <p:nvPr>
            <p:ph type="subTitle" idx="1"/>
          </p:nvPr>
        </p:nvSpPr>
        <p:spPr>
          <a:xfrm>
            <a:off x="881020" y="2080497"/>
            <a:ext cx="5220129" cy="3443506"/>
          </a:xfrm>
        </p:spPr>
        <p:txBody>
          <a:bodyPr>
            <a:noAutofit/>
          </a:bodyPr>
          <a:lstStyle/>
          <a:p>
            <a:pPr marL="285750" indent="-285750" algn="l">
              <a:buFont typeface="Arial" panose="020B0604020202020204" pitchFamily="34" charset="0"/>
              <a:buChar char="•"/>
            </a:pPr>
            <a:r>
              <a:rPr lang="sv-SE" sz="1800" dirty="0">
                <a:effectLst/>
                <a:latin typeface="Arial" panose="020B0604020202020204" pitchFamily="34" charset="0"/>
                <a:cs typeface="Arial" panose="020B0604020202020204" pitchFamily="34" charset="0"/>
              </a:rPr>
              <a:t>Vad behöver ni arbeta med denna säsongen?</a:t>
            </a:r>
          </a:p>
          <a:p>
            <a:pPr marL="285750" indent="-285750" algn="l">
              <a:buFont typeface="Arial" panose="020B0604020202020204" pitchFamily="34" charset="0"/>
              <a:buChar char="•"/>
            </a:pPr>
            <a:r>
              <a:rPr lang="sv-SE" sz="1800" dirty="0">
                <a:effectLst/>
                <a:latin typeface="Arial" panose="020B0604020202020204" pitchFamily="34" charset="0"/>
                <a:cs typeface="Arial" panose="020B0604020202020204" pitchFamily="34" charset="0"/>
              </a:rPr>
              <a:t>Vad är vi bra på?</a:t>
            </a:r>
          </a:p>
          <a:p>
            <a:pPr marL="285750" indent="-285750" algn="l">
              <a:buFont typeface="Arial" panose="020B0604020202020204" pitchFamily="34" charset="0"/>
              <a:buChar char="•"/>
            </a:pPr>
            <a:r>
              <a:rPr lang="sv-SE" sz="1800" dirty="0">
                <a:effectLst/>
                <a:latin typeface="Arial" panose="020B0604020202020204" pitchFamily="34" charset="0"/>
                <a:cs typeface="Arial" panose="020B0604020202020204" pitchFamily="34" charset="0"/>
              </a:rPr>
              <a:t>Vad är vi mindre bra på?</a:t>
            </a:r>
          </a:p>
          <a:p>
            <a:pPr marL="285750" indent="-285750" algn="l">
              <a:buFont typeface="Arial" panose="020B0604020202020204" pitchFamily="34" charset="0"/>
              <a:buChar char="•"/>
            </a:pPr>
            <a:r>
              <a:rPr lang="sv-SE" sz="1800" dirty="0">
                <a:effectLst/>
                <a:latin typeface="Arial" panose="020B0604020202020204" pitchFamily="34" charset="0"/>
                <a:cs typeface="Arial" panose="020B0604020202020204" pitchFamily="34" charset="0"/>
              </a:rPr>
              <a:t>Hur har det varit med attityder bland er ledare, från föräldrar och aktiva under den senaste säsongen</a:t>
            </a:r>
            <a:r>
              <a:rPr lang="sv-SE" sz="1800" dirty="0" smtClean="0">
                <a:effectLst/>
                <a:latin typeface="Arial" panose="020B0604020202020204" pitchFamily="34" charset="0"/>
                <a:cs typeface="Arial" panose="020B0604020202020204" pitchFamily="34" charset="0"/>
              </a:rPr>
              <a:t>?</a:t>
            </a:r>
            <a:endParaRPr lang="sv-SE" sz="1800" dirty="0">
              <a:effectLst/>
              <a:latin typeface="Arial" panose="020B0604020202020204" pitchFamily="34" charset="0"/>
              <a:cs typeface="Arial" panose="020B0604020202020204" pitchFamily="34" charset="0"/>
            </a:endParaRPr>
          </a:p>
        </p:txBody>
      </p:sp>
      <p:pic>
        <p:nvPicPr>
          <p:cNvPr id="5" name="Picture 2" descr="The Walk and Talk Movement – The Walk and Talk Movement provides guidance  on how local communities across the U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420" y="2080497"/>
            <a:ext cx="2686030" cy="2686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728697"/>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1DB8F-FB08-8021-C952-183E451D05D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AEFA154-6EB6-FD96-922C-F0B711158528}"/>
              </a:ext>
            </a:extLst>
          </p:cNvPr>
          <p:cNvSpPr>
            <a:spLocks noGrp="1"/>
          </p:cNvSpPr>
          <p:nvPr>
            <p:ph type="ctrTitle"/>
          </p:nvPr>
        </p:nvSpPr>
        <p:spPr>
          <a:xfrm>
            <a:off x="858118" y="0"/>
            <a:ext cx="10486061" cy="1828801"/>
          </a:xfrm>
        </p:spPr>
        <p:txBody>
          <a:bodyPr anchor="ctr">
            <a:noAutofit/>
          </a:bodyPr>
          <a:lstStyle/>
          <a:p>
            <a:r>
              <a:rPr lang="sv-SE" sz="4400" b="1" dirty="0" smtClean="0">
                <a:latin typeface="Arial" panose="020B0604020202020204" pitchFamily="34" charset="0"/>
                <a:cs typeface="Arial" panose="020B0604020202020204" pitchFamily="34" charset="0"/>
              </a:rPr>
              <a:t>Reflektion över dagen</a:t>
            </a:r>
            <a:endParaRPr lang="sv-SE" sz="4400" b="1" dirty="0">
              <a:latin typeface="Arial" panose="020B0604020202020204" pitchFamily="34" charset="0"/>
              <a:cs typeface="Arial" panose="020B0604020202020204" pitchFamily="34" charset="0"/>
            </a:endParaRPr>
          </a:p>
        </p:txBody>
      </p:sp>
      <p:sp>
        <p:nvSpPr>
          <p:cNvPr id="3" name="Underrubrik 2">
            <a:extLst>
              <a:ext uri="{FF2B5EF4-FFF2-40B4-BE49-F238E27FC236}">
                <a16:creationId xmlns:a16="http://schemas.microsoft.com/office/drawing/2014/main" id="{16FE8B6C-F623-A861-741C-16F88CA9E340}"/>
              </a:ext>
            </a:extLst>
          </p:cNvPr>
          <p:cNvSpPr>
            <a:spLocks noGrp="1"/>
          </p:cNvSpPr>
          <p:nvPr>
            <p:ph type="subTitle" idx="1"/>
          </p:nvPr>
        </p:nvSpPr>
        <p:spPr>
          <a:xfrm>
            <a:off x="1525913" y="1828801"/>
            <a:ext cx="5220129" cy="3443506"/>
          </a:xfrm>
        </p:spPr>
        <p:txBody>
          <a:bodyPr>
            <a:noAutofit/>
          </a:bodyPr>
          <a:lstStyle/>
          <a:p>
            <a:pPr marL="285750" indent="-285750" algn="l">
              <a:buFont typeface="Arial" panose="020B0604020202020204" pitchFamily="34" charset="0"/>
              <a:buChar char="•"/>
            </a:pPr>
            <a:r>
              <a:rPr lang="sv-SE" sz="2800" dirty="0" smtClean="0">
                <a:latin typeface="Arial" panose="020B0604020202020204" pitchFamily="34" charset="0"/>
                <a:cs typeface="Arial" panose="020B0604020202020204" pitchFamily="34" charset="0"/>
              </a:rPr>
              <a:t>Frågestund</a:t>
            </a:r>
          </a:p>
          <a:p>
            <a:pPr marL="285750" indent="-285750" algn="l">
              <a:buFont typeface="Arial" panose="020B0604020202020204" pitchFamily="34" charset="0"/>
              <a:buChar char="•"/>
            </a:pPr>
            <a:r>
              <a:rPr lang="sv-SE" sz="2800" dirty="0" err="1">
                <a:latin typeface="Arial" panose="020B0604020202020204" pitchFamily="34" charset="0"/>
                <a:cs typeface="Arial" panose="020B0604020202020204" pitchFamily="34" charset="0"/>
              </a:rPr>
              <a:t>Menti</a:t>
            </a:r>
            <a:r>
              <a:rPr lang="sv-SE" sz="2800" dirty="0">
                <a:latin typeface="Arial" panose="020B0604020202020204" pitchFamily="34" charset="0"/>
                <a:cs typeface="Arial" panose="020B0604020202020204" pitchFamily="34" charset="0"/>
              </a:rPr>
              <a:t> </a:t>
            </a:r>
          </a:p>
        </p:txBody>
      </p:sp>
      <p:pic>
        <p:nvPicPr>
          <p:cNvPr id="2050" name="Picture 2" descr="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2037" y="3076437"/>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5880722"/>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1DB8F-FB08-8021-C952-183E451D05D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AEFA154-6EB6-FD96-922C-F0B711158528}"/>
              </a:ext>
            </a:extLst>
          </p:cNvPr>
          <p:cNvSpPr>
            <a:spLocks noGrp="1"/>
          </p:cNvSpPr>
          <p:nvPr>
            <p:ph type="ctrTitle"/>
          </p:nvPr>
        </p:nvSpPr>
        <p:spPr>
          <a:xfrm>
            <a:off x="858118" y="0"/>
            <a:ext cx="10486061" cy="1241571"/>
          </a:xfrm>
        </p:spPr>
        <p:txBody>
          <a:bodyPr anchor="ctr">
            <a:noAutofit/>
          </a:bodyPr>
          <a:lstStyle/>
          <a:p>
            <a:r>
              <a:rPr lang="sv-SE" dirty="0" smtClean="0">
                <a:latin typeface="Arial" panose="020B0604020202020204" pitchFamily="34" charset="0"/>
                <a:cs typeface="Arial" panose="020B0604020202020204" pitchFamily="34" charset="0"/>
              </a:rPr>
              <a:t>Grästider</a:t>
            </a:r>
            <a:endParaRPr lang="sv-SE" sz="4400" b="1" dirty="0">
              <a:latin typeface="Arial" panose="020B0604020202020204" pitchFamily="34" charset="0"/>
              <a:cs typeface="Arial" panose="020B0604020202020204" pitchFamily="34" charset="0"/>
            </a:endParaRPr>
          </a:p>
        </p:txBody>
      </p:sp>
      <p:pic>
        <p:nvPicPr>
          <p:cNvPr id="3" name="Bildobjekt 2"/>
          <p:cNvPicPr>
            <a:picLocks noChangeAspect="1"/>
          </p:cNvPicPr>
          <p:nvPr/>
        </p:nvPicPr>
        <p:blipFill>
          <a:blip r:embed="rId2"/>
          <a:stretch>
            <a:fillRect/>
          </a:stretch>
        </p:blipFill>
        <p:spPr>
          <a:xfrm>
            <a:off x="1427270" y="1241571"/>
            <a:ext cx="9916909" cy="5172797"/>
          </a:xfrm>
          <a:prstGeom prst="rect">
            <a:avLst/>
          </a:prstGeom>
        </p:spPr>
      </p:pic>
    </p:spTree>
    <p:extLst>
      <p:ext uri="{BB962C8B-B14F-4D97-AF65-F5344CB8AC3E}">
        <p14:creationId xmlns:p14="http://schemas.microsoft.com/office/powerpoint/2010/main" val="3698818755"/>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rotWithShape="1">
          <a:blip r:embed="rId2"/>
          <a:srcRect r="18438"/>
          <a:stretch/>
        </p:blipFill>
        <p:spPr>
          <a:xfrm>
            <a:off x="0" y="0"/>
            <a:ext cx="12182475" cy="6858000"/>
          </a:xfrm>
          <a:prstGeom prst="rect">
            <a:avLst/>
          </a:prstGeom>
          <a:gradFill>
            <a:gsLst>
              <a:gs pos="0">
                <a:schemeClr val="accent1">
                  <a:lumMod val="0"/>
                  <a:lumOff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Rubrik 1"/>
          <p:cNvSpPr>
            <a:spLocks noGrp="1"/>
          </p:cNvSpPr>
          <p:nvPr>
            <p:ph type="title"/>
          </p:nvPr>
        </p:nvSpPr>
        <p:spPr>
          <a:xfrm>
            <a:off x="833437" y="1929974"/>
            <a:ext cx="10515600" cy="2604318"/>
          </a:xfrm>
        </p:spPr>
        <p:txBody>
          <a:bodyPr>
            <a:normAutofit/>
          </a:bodyPr>
          <a:lstStyle/>
          <a:p>
            <a:r>
              <a:rPr lang="sv-SE" sz="8800" dirty="0" smtClean="0">
                <a:solidFill>
                  <a:schemeClr val="bg1"/>
                </a:solidFill>
                <a:effectLst>
                  <a:outerShdw blurRad="38100" dist="38100" dir="2700000" algn="tl">
                    <a:srgbClr val="000000">
                      <a:alpha val="43137"/>
                    </a:srgbClr>
                  </a:outerShdw>
                </a:effectLst>
              </a:rPr>
              <a:t>TACK FÖR 2024, nu kör vi 2025 tillsammans.</a:t>
            </a:r>
            <a:endParaRPr lang="sv-SE" sz="8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033859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p:cNvPicPr>
            <a:picLocks noChangeAspect="1"/>
          </p:cNvPicPr>
          <p:nvPr/>
        </p:nvPicPr>
        <p:blipFill rotWithShape="1">
          <a:blip r:embed="rId2"/>
          <a:srcRect r="18438"/>
          <a:stretch/>
        </p:blipFill>
        <p:spPr>
          <a:xfrm>
            <a:off x="0" y="0"/>
            <a:ext cx="12182475" cy="6858000"/>
          </a:xfrm>
          <a:prstGeom prst="rect">
            <a:avLst/>
          </a:prstGeom>
          <a:gradFill>
            <a:gsLst>
              <a:gs pos="0">
                <a:schemeClr val="accent1">
                  <a:lumMod val="0"/>
                  <a:lumOff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Rubrik 1"/>
          <p:cNvSpPr>
            <a:spLocks noGrp="1"/>
          </p:cNvSpPr>
          <p:nvPr>
            <p:ph type="title"/>
          </p:nvPr>
        </p:nvSpPr>
        <p:spPr>
          <a:xfrm>
            <a:off x="833437" y="365125"/>
            <a:ext cx="10515600" cy="1325563"/>
          </a:xfrm>
        </p:spPr>
        <p:txBody>
          <a:bodyPr>
            <a:normAutofit/>
          </a:bodyPr>
          <a:lstStyle/>
          <a:p>
            <a:pPr algn="ctr"/>
            <a:r>
              <a:rPr lang="sv-SE" sz="6600" dirty="0" smtClean="0">
                <a:solidFill>
                  <a:schemeClr val="bg1"/>
                </a:solidFill>
                <a:effectLst>
                  <a:outerShdw blurRad="38100" dist="38100" dir="2700000" algn="tl">
                    <a:srgbClr val="000000">
                      <a:alpha val="43137"/>
                    </a:srgbClr>
                  </a:outerShdw>
                </a:effectLst>
              </a:rPr>
              <a:t>BENGT legenden Carlsson </a:t>
            </a:r>
            <a:endParaRPr lang="sv-SE" sz="6600" dirty="0">
              <a:solidFill>
                <a:schemeClr val="bg1"/>
              </a:solidFill>
              <a:effectLst>
                <a:outerShdw blurRad="38100" dist="38100" dir="2700000" algn="tl">
                  <a:srgbClr val="000000">
                    <a:alpha val="43137"/>
                  </a:srgbClr>
                </a:outerShdw>
              </a:effectLst>
            </a:endParaRPr>
          </a:p>
        </p:txBody>
      </p:sp>
      <p:sp>
        <p:nvSpPr>
          <p:cNvPr id="4" name="textruta 3"/>
          <p:cNvSpPr txBox="1"/>
          <p:nvPr/>
        </p:nvSpPr>
        <p:spPr>
          <a:xfrm>
            <a:off x="4299625" y="5116749"/>
            <a:ext cx="7193291" cy="1200329"/>
          </a:xfrm>
          <a:prstGeom prst="rect">
            <a:avLst/>
          </a:prstGeom>
          <a:noFill/>
        </p:spPr>
        <p:txBody>
          <a:bodyPr wrap="square" rtlCol="0">
            <a:spAutoFit/>
          </a:bodyPr>
          <a:lstStyle/>
          <a:p>
            <a:r>
              <a:rPr lang="sv-SE" i="1" dirty="0" smtClean="0">
                <a:solidFill>
                  <a:schemeClr val="bg1"/>
                </a:solidFill>
              </a:rPr>
              <a:t>-Ordförande Styrelsen		- Fotbollssektionen		</a:t>
            </a:r>
            <a:br>
              <a:rPr lang="sv-SE" i="1" dirty="0" smtClean="0">
                <a:solidFill>
                  <a:schemeClr val="bg1"/>
                </a:solidFill>
              </a:rPr>
            </a:br>
            <a:r>
              <a:rPr lang="sv-SE" i="1" dirty="0" smtClean="0">
                <a:solidFill>
                  <a:schemeClr val="bg1"/>
                </a:solidFill>
              </a:rPr>
              <a:t>- Sponsorgrupp			- WIK</a:t>
            </a:r>
            <a:br>
              <a:rPr lang="sv-SE" i="1" dirty="0" smtClean="0">
                <a:solidFill>
                  <a:schemeClr val="bg1"/>
                </a:solidFill>
              </a:rPr>
            </a:br>
            <a:r>
              <a:rPr lang="sv-SE" i="1" dirty="0" smtClean="0">
                <a:solidFill>
                  <a:schemeClr val="bg1"/>
                </a:solidFill>
              </a:rPr>
              <a:t>- Beijer				- Lilla Stad	 	           </a:t>
            </a:r>
            <a:r>
              <a:rPr lang="sv-SE" i="1" smtClean="0">
                <a:solidFill>
                  <a:schemeClr val="bg1"/>
                </a:solidFill>
              </a:rPr>
              <a:t>- Allt-i-allo</a:t>
            </a:r>
            <a:r>
              <a:rPr lang="sv-SE" i="1" dirty="0" smtClean="0">
                <a:solidFill>
                  <a:schemeClr val="bg1"/>
                </a:solidFill>
              </a:rPr>
              <a:t>		</a:t>
            </a:r>
            <a:r>
              <a:rPr lang="sv-SE" i="1" smtClean="0">
                <a:solidFill>
                  <a:schemeClr val="bg1"/>
                </a:solidFill>
              </a:rPr>
              <a:t>	- </a:t>
            </a:r>
            <a:r>
              <a:rPr lang="sv-SE" i="1" dirty="0" smtClean="0">
                <a:solidFill>
                  <a:schemeClr val="bg1"/>
                </a:solidFill>
              </a:rPr>
              <a:t>General Waggeryds dagen	 </a:t>
            </a:r>
          </a:p>
        </p:txBody>
      </p:sp>
      <p:pic>
        <p:nvPicPr>
          <p:cNvPr id="5122" name="Picture 2" descr="52ba26cd-b567-41bb-ac52-c3d61c6e573d@rjl"/>
          <p:cNvPicPr>
            <a:picLocks noChangeAspect="1" noChangeArrowheads="1"/>
          </p:cNvPicPr>
          <p:nvPr/>
        </p:nvPicPr>
        <p:blipFill rotWithShape="1">
          <a:blip r:embed="rId3">
            <a:extLst>
              <a:ext uri="{28A0092B-C50C-407E-A947-70E740481C1C}">
                <a14:useLocalDpi xmlns:a14="http://schemas.microsoft.com/office/drawing/2010/main" val="0"/>
              </a:ext>
            </a:extLst>
          </a:blip>
          <a:srcRect l="8478" t="14607" r="56265"/>
          <a:stretch/>
        </p:blipFill>
        <p:spPr bwMode="auto">
          <a:xfrm rot="21346052">
            <a:off x="1014053" y="1758159"/>
            <a:ext cx="2007222" cy="4839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50520db0-eb6e-49e5-887b-95838ce2cd80@rjl"/>
          <p:cNvPicPr>
            <a:picLocks noChangeAspect="1" noChangeArrowheads="1"/>
          </p:cNvPicPr>
          <p:nvPr/>
        </p:nvPicPr>
        <p:blipFill rotWithShape="1">
          <a:blip r:embed="rId4">
            <a:extLst>
              <a:ext uri="{28A0092B-C50C-407E-A947-70E740481C1C}">
                <a14:useLocalDpi xmlns:a14="http://schemas.microsoft.com/office/drawing/2010/main" val="0"/>
              </a:ext>
            </a:extLst>
          </a:blip>
          <a:srcRect t="22387" r="69759"/>
          <a:stretch/>
        </p:blipFill>
        <p:spPr bwMode="auto">
          <a:xfrm flipH="1">
            <a:off x="8843975" y="1690688"/>
            <a:ext cx="203754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b85574fa-4264-49ee-bf7a-c44844888dd6@rjl"/>
          <p:cNvPicPr>
            <a:picLocks noChangeAspect="1" noChangeArrowheads="1"/>
          </p:cNvPicPr>
          <p:nvPr/>
        </p:nvPicPr>
        <p:blipFill rotWithShape="1">
          <a:blip r:embed="rId5">
            <a:extLst>
              <a:ext uri="{28A0092B-C50C-407E-A947-70E740481C1C}">
                <a14:useLocalDpi xmlns:a14="http://schemas.microsoft.com/office/drawing/2010/main" val="0"/>
              </a:ext>
            </a:extLst>
          </a:blip>
          <a:srcRect l="19828" t="22331" r="25310" b="45191"/>
          <a:stretch/>
        </p:blipFill>
        <p:spPr bwMode="auto">
          <a:xfrm>
            <a:off x="3874586" y="1899345"/>
            <a:ext cx="3815215" cy="3008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objekt 2" descr="Rangkrona – Wikipedi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4282" y="1358423"/>
            <a:ext cx="2130401" cy="1800189"/>
          </a:xfrm>
          <a:prstGeom prst="rect">
            <a:avLst/>
          </a:prstGeom>
        </p:spPr>
      </p:pic>
    </p:spTree>
    <p:extLst>
      <p:ext uri="{BB962C8B-B14F-4D97-AF65-F5344CB8AC3E}">
        <p14:creationId xmlns:p14="http://schemas.microsoft.com/office/powerpoint/2010/main" val="2459086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1DB8F-FB08-8021-C952-183E451D05D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AEFA154-6EB6-FD96-922C-F0B711158528}"/>
              </a:ext>
            </a:extLst>
          </p:cNvPr>
          <p:cNvSpPr>
            <a:spLocks noGrp="1"/>
          </p:cNvSpPr>
          <p:nvPr>
            <p:ph type="ctrTitle"/>
          </p:nvPr>
        </p:nvSpPr>
        <p:spPr>
          <a:xfrm>
            <a:off x="1216581" y="0"/>
            <a:ext cx="9440034" cy="1828801"/>
          </a:xfrm>
        </p:spPr>
        <p:txBody>
          <a:bodyPr>
            <a:normAutofit/>
          </a:bodyPr>
          <a:lstStyle/>
          <a:p>
            <a:r>
              <a:rPr lang="sv-SE"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Årshjulet</a:t>
            </a:r>
            <a:endParaRPr lang="sv-SE"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Bildobjekt 2"/>
          <p:cNvPicPr>
            <a:picLocks noChangeAspect="1"/>
          </p:cNvPicPr>
          <p:nvPr/>
        </p:nvPicPr>
        <p:blipFill>
          <a:blip r:embed="rId3"/>
          <a:stretch>
            <a:fillRect/>
          </a:stretch>
        </p:blipFill>
        <p:spPr>
          <a:xfrm>
            <a:off x="1023808" y="1960776"/>
            <a:ext cx="10364148" cy="2249582"/>
          </a:xfrm>
          <a:prstGeom prst="rect">
            <a:avLst/>
          </a:prstGeom>
        </p:spPr>
      </p:pic>
      <p:pic>
        <p:nvPicPr>
          <p:cNvPr id="5" name="Bildobjekt 4"/>
          <p:cNvPicPr>
            <a:picLocks noChangeAspect="1"/>
          </p:cNvPicPr>
          <p:nvPr/>
        </p:nvPicPr>
        <p:blipFill>
          <a:blip r:embed="rId4"/>
          <a:stretch>
            <a:fillRect/>
          </a:stretch>
        </p:blipFill>
        <p:spPr>
          <a:xfrm>
            <a:off x="1023808" y="4409558"/>
            <a:ext cx="8642687" cy="2019522"/>
          </a:xfrm>
          <a:prstGeom prst="rect">
            <a:avLst/>
          </a:prstGeom>
        </p:spPr>
      </p:pic>
    </p:spTree>
    <p:extLst>
      <p:ext uri="{BB962C8B-B14F-4D97-AF65-F5344CB8AC3E}">
        <p14:creationId xmlns:p14="http://schemas.microsoft.com/office/powerpoint/2010/main" val="368673394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1DB8F-FB08-8021-C952-183E451D05D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AEFA154-6EB6-FD96-922C-F0B711158528}"/>
              </a:ext>
            </a:extLst>
          </p:cNvPr>
          <p:cNvSpPr>
            <a:spLocks noGrp="1"/>
          </p:cNvSpPr>
          <p:nvPr>
            <p:ph type="ctrTitle"/>
          </p:nvPr>
        </p:nvSpPr>
        <p:spPr>
          <a:xfrm>
            <a:off x="858118" y="-71120"/>
            <a:ext cx="10486061" cy="1828801"/>
          </a:xfrm>
        </p:spPr>
        <p:txBody>
          <a:bodyPr anchor="ctr">
            <a:noAutofit/>
          </a:bodyPr>
          <a:lstStyle/>
          <a:p>
            <a:r>
              <a:rPr lang="sv-SE" dirty="0" err="1" smtClean="0">
                <a:latin typeface="Arial" panose="020B0604020202020204" pitchFamily="34" charset="0"/>
                <a:cs typeface="Arial" panose="020B0604020202020204" pitchFamily="34" charset="0"/>
              </a:rPr>
              <a:t>Årshjul</a:t>
            </a:r>
            <a:r>
              <a:rPr lang="sv-SE" dirty="0" smtClean="0">
                <a:latin typeface="Arial" panose="020B0604020202020204" pitchFamily="34" charset="0"/>
                <a:cs typeface="Arial" panose="020B0604020202020204" pitchFamily="34" charset="0"/>
              </a:rPr>
              <a:t> tränare</a:t>
            </a:r>
            <a:endParaRPr lang="sv-SE" sz="4400" b="1" dirty="0">
              <a:latin typeface="Arial" panose="020B0604020202020204" pitchFamily="34" charset="0"/>
              <a:cs typeface="Arial" panose="020B0604020202020204" pitchFamily="34" charset="0"/>
            </a:endParaRPr>
          </a:p>
        </p:txBody>
      </p:sp>
      <p:sp>
        <p:nvSpPr>
          <p:cNvPr id="3" name="Underrubrik 2">
            <a:extLst>
              <a:ext uri="{FF2B5EF4-FFF2-40B4-BE49-F238E27FC236}">
                <a16:creationId xmlns:a16="http://schemas.microsoft.com/office/drawing/2014/main" id="{16FE8B6C-F623-A861-741C-16F88CA9E340}"/>
              </a:ext>
            </a:extLst>
          </p:cNvPr>
          <p:cNvSpPr>
            <a:spLocks noGrp="1"/>
          </p:cNvSpPr>
          <p:nvPr>
            <p:ph type="subTitle" idx="1"/>
          </p:nvPr>
        </p:nvSpPr>
        <p:spPr>
          <a:xfrm>
            <a:off x="881020" y="2080497"/>
            <a:ext cx="6373220" cy="4278358"/>
          </a:xfrm>
        </p:spPr>
        <p:txBody>
          <a:bodyPr>
            <a:noAutofit/>
          </a:bodyPr>
          <a:lstStyle/>
          <a:p>
            <a:pPr marL="285750" indent="-285750" algn="l">
              <a:buFont typeface="Arial" panose="020B0604020202020204" pitchFamily="34" charset="0"/>
              <a:buChar char="•"/>
            </a:pPr>
            <a:r>
              <a:rPr lang="sv-SE" sz="1800" dirty="0" smtClean="0">
                <a:latin typeface="Arial" panose="020B0604020202020204" pitchFamily="34" charset="0"/>
                <a:cs typeface="Arial" panose="020B0604020202020204" pitchFamily="34" charset="0"/>
              </a:rPr>
              <a:t>MARS – Inventering av matchkläder </a:t>
            </a:r>
            <a:br>
              <a:rPr lang="sv-SE" sz="1800" dirty="0" smtClean="0">
                <a:latin typeface="Arial" panose="020B0604020202020204" pitchFamily="34" charset="0"/>
                <a:cs typeface="Arial" panose="020B0604020202020204" pitchFamily="34" charset="0"/>
              </a:rPr>
            </a:br>
            <a:r>
              <a:rPr lang="sv-SE" sz="1800" dirty="0" smtClean="0">
                <a:latin typeface="Arial" panose="020B0604020202020204" pitchFamily="34" charset="0"/>
                <a:cs typeface="Arial" panose="020B0604020202020204" pitchFamily="34" charset="0"/>
              </a:rPr>
              <a:t>(fattas F09/10, F11, F12, F13)</a:t>
            </a:r>
          </a:p>
          <a:p>
            <a:pPr marL="285750" indent="-285750" algn="l">
              <a:buFont typeface="Arial" panose="020B0604020202020204" pitchFamily="34" charset="0"/>
              <a:buChar char="•"/>
            </a:pPr>
            <a:r>
              <a:rPr lang="sv-SE" sz="1800" dirty="0" smtClean="0">
                <a:latin typeface="Arial" panose="020B0604020202020204" pitchFamily="34" charset="0"/>
                <a:cs typeface="Arial" panose="020B0604020202020204" pitchFamily="34" charset="0"/>
              </a:rPr>
              <a:t>APRIL – 26/4 Barnensdag (Fotbollsskola/Fotbollskul)</a:t>
            </a:r>
          </a:p>
          <a:p>
            <a:pPr marL="285750" indent="-285750" algn="l">
              <a:buFont typeface="Arial" panose="020B0604020202020204" pitchFamily="34" charset="0"/>
              <a:buChar char="•"/>
            </a:pPr>
            <a:r>
              <a:rPr lang="sv-SE" sz="1800" dirty="0" smtClean="0">
                <a:latin typeface="Arial" panose="020B0604020202020204" pitchFamily="34" charset="0"/>
                <a:cs typeface="Arial" panose="020B0604020202020204" pitchFamily="34" charset="0"/>
              </a:rPr>
              <a:t>MAJ – 24/5 </a:t>
            </a:r>
            <a:r>
              <a:rPr lang="sv-SE" sz="1800" dirty="0" err="1" smtClean="0">
                <a:latin typeface="Arial" panose="020B0604020202020204" pitchFamily="34" charset="0"/>
                <a:cs typeface="Arial" panose="020B0604020202020204" pitchFamily="34" charset="0"/>
              </a:rPr>
              <a:t>Frammedagen</a:t>
            </a:r>
            <a:r>
              <a:rPr lang="sv-SE" sz="1800" dirty="0" smtClean="0">
                <a:latin typeface="Arial" panose="020B0604020202020204" pitchFamily="34" charset="0"/>
                <a:cs typeface="Arial" panose="020B0604020202020204" pitchFamily="34" charset="0"/>
              </a:rPr>
              <a:t> (Fotbollsskola/Fotbollskul)</a:t>
            </a:r>
          </a:p>
          <a:p>
            <a:pPr marL="285750" indent="-285750" algn="l">
              <a:buFont typeface="Arial" panose="020B0604020202020204" pitchFamily="34" charset="0"/>
              <a:buChar char="•"/>
            </a:pPr>
            <a:r>
              <a:rPr lang="sv-SE" sz="1800" dirty="0" smtClean="0">
                <a:latin typeface="Arial" panose="020B0604020202020204" pitchFamily="34" charset="0"/>
                <a:cs typeface="Arial" panose="020B0604020202020204" pitchFamily="34" charset="0"/>
              </a:rPr>
              <a:t>JUNI – 1/6 Götaströms </a:t>
            </a:r>
            <a:br>
              <a:rPr lang="sv-SE" sz="1800" dirty="0" smtClean="0">
                <a:latin typeface="Arial" panose="020B0604020202020204" pitchFamily="34" charset="0"/>
                <a:cs typeface="Arial" panose="020B0604020202020204" pitchFamily="34" charset="0"/>
              </a:rPr>
            </a:br>
            <a:r>
              <a:rPr lang="sv-SE" sz="1800" dirty="0" smtClean="0">
                <a:latin typeface="Arial" panose="020B0604020202020204" pitchFamily="34" charset="0"/>
                <a:cs typeface="Arial" panose="020B0604020202020204" pitchFamily="34" charset="0"/>
              </a:rPr>
              <a:t>(1 resp. från varje lag, ej fotbollsskola/</a:t>
            </a:r>
            <a:r>
              <a:rPr lang="sv-SE" sz="1800" dirty="0" err="1" smtClean="0">
                <a:latin typeface="Arial" panose="020B0604020202020204" pitchFamily="34" charset="0"/>
                <a:cs typeface="Arial" panose="020B0604020202020204" pitchFamily="34" charset="0"/>
              </a:rPr>
              <a:t>fotbollskul</a:t>
            </a:r>
            <a:r>
              <a:rPr lang="sv-SE" sz="1800" dirty="0" smtClean="0">
                <a:latin typeface="Arial" panose="020B0604020202020204" pitchFamily="34" charset="0"/>
                <a:cs typeface="Arial" panose="020B0604020202020204" pitchFamily="34" charset="0"/>
              </a:rPr>
              <a:t>)</a:t>
            </a:r>
            <a:br>
              <a:rPr lang="sv-SE" sz="1800" dirty="0" smtClean="0">
                <a:latin typeface="Arial" panose="020B0604020202020204" pitchFamily="34" charset="0"/>
                <a:cs typeface="Arial" panose="020B0604020202020204" pitchFamily="34" charset="0"/>
              </a:rPr>
            </a:br>
            <a:r>
              <a:rPr lang="sv-SE" sz="1800" dirty="0" smtClean="0">
                <a:latin typeface="Arial" panose="020B0604020202020204" pitchFamily="34" charset="0"/>
                <a:cs typeface="Arial" panose="020B0604020202020204" pitchFamily="34" charset="0"/>
              </a:rPr>
              <a:t>EV: Föräldravandring, återkommer med datum </a:t>
            </a:r>
            <a:br>
              <a:rPr lang="sv-SE" sz="1800" dirty="0" smtClean="0">
                <a:latin typeface="Arial" panose="020B0604020202020204" pitchFamily="34" charset="0"/>
                <a:cs typeface="Arial" panose="020B0604020202020204" pitchFamily="34" charset="0"/>
              </a:rPr>
            </a:br>
            <a:r>
              <a:rPr lang="sv-SE" sz="1800" dirty="0" smtClean="0">
                <a:latin typeface="Arial" panose="020B0604020202020204" pitchFamily="34" charset="0"/>
                <a:cs typeface="Arial" panose="020B0604020202020204" pitchFamily="34" charset="0"/>
              </a:rPr>
              <a:t>(gäller ej fotbollsskolan/</a:t>
            </a:r>
            <a:r>
              <a:rPr lang="sv-SE" sz="1800" dirty="0" err="1" smtClean="0">
                <a:latin typeface="Arial" panose="020B0604020202020204" pitchFamily="34" charset="0"/>
                <a:cs typeface="Arial" panose="020B0604020202020204" pitchFamily="34" charset="0"/>
              </a:rPr>
              <a:t>fotbollskul</a:t>
            </a:r>
            <a:r>
              <a:rPr lang="sv-SE" sz="1800" dirty="0" smtClean="0">
                <a:latin typeface="Arial" panose="020B0604020202020204" pitchFamily="34" charset="0"/>
                <a:cs typeface="Arial" panose="020B0604020202020204" pitchFamily="34" charset="0"/>
              </a:rPr>
              <a:t>)</a:t>
            </a:r>
          </a:p>
          <a:p>
            <a:pPr marL="285750" indent="-285750" algn="l">
              <a:buFont typeface="Arial" panose="020B0604020202020204" pitchFamily="34" charset="0"/>
              <a:buChar char="•"/>
            </a:pPr>
            <a:r>
              <a:rPr lang="sv-SE" sz="1800" dirty="0" smtClean="0">
                <a:latin typeface="Arial" panose="020B0604020202020204" pitchFamily="34" charset="0"/>
                <a:cs typeface="Arial" panose="020B0604020202020204" pitchFamily="34" charset="0"/>
              </a:rPr>
              <a:t>AUGUSTI – 30/8 WIK-dagen (alla lagen ansvariga)</a:t>
            </a:r>
          </a:p>
        </p:txBody>
      </p:sp>
      <p:sp>
        <p:nvSpPr>
          <p:cNvPr id="4" name="Rektangel 3"/>
          <p:cNvSpPr/>
          <p:nvPr/>
        </p:nvSpPr>
        <p:spPr>
          <a:xfrm>
            <a:off x="7416800" y="1513840"/>
            <a:ext cx="4368800" cy="3403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smtClean="0">
                <a:effectLst>
                  <a:outerShdw blurRad="38100" dist="38100" dir="2700000" algn="tl">
                    <a:srgbClr val="000000">
                      <a:alpha val="43137"/>
                    </a:srgbClr>
                  </a:outerShdw>
                </a:effectLst>
              </a:rPr>
              <a:t>VAD HAR MAN </a:t>
            </a:r>
            <a:br>
              <a:rPr lang="sv-SE" sz="2400" dirty="0" smtClean="0">
                <a:effectLst>
                  <a:outerShdw blurRad="38100" dist="38100" dir="2700000" algn="tl">
                    <a:srgbClr val="000000">
                      <a:alpha val="43137"/>
                    </a:srgbClr>
                  </a:outerShdw>
                </a:effectLst>
              </a:rPr>
            </a:br>
            <a:r>
              <a:rPr lang="sv-SE" sz="2400" dirty="0" smtClean="0">
                <a:effectLst>
                  <a:outerShdw blurRad="38100" dist="38100" dir="2700000" algn="tl">
                    <a:srgbClr val="000000">
                      <a:alpha val="43137"/>
                    </a:srgbClr>
                  </a:outerShdw>
                </a:effectLst>
              </a:rPr>
              <a:t>HAND OM I ÅR?</a:t>
            </a:r>
          </a:p>
          <a:p>
            <a:endParaRPr lang="sv-SE" dirty="0"/>
          </a:p>
          <a:p>
            <a:r>
              <a:rPr lang="sv-SE" dirty="0" err="1" smtClean="0"/>
              <a:t>Bollisa</a:t>
            </a:r>
            <a:r>
              <a:rPr lang="sv-SE" dirty="0" smtClean="0"/>
              <a:t>/Bollkalle = F13, P13, F14, P14</a:t>
            </a:r>
            <a:br>
              <a:rPr lang="sv-SE" dirty="0" smtClean="0"/>
            </a:br>
            <a:endParaRPr lang="sv-SE" dirty="0" smtClean="0"/>
          </a:p>
          <a:p>
            <a:r>
              <a:rPr lang="sv-SE" dirty="0" smtClean="0"/>
              <a:t>Matchvärdar = </a:t>
            </a:r>
            <a:r>
              <a:rPr lang="sv-SE" dirty="0"/>
              <a:t>F13, P13, F14, P14</a:t>
            </a:r>
            <a:r>
              <a:rPr lang="sv-SE" dirty="0" smtClean="0"/>
              <a:t/>
            </a:r>
            <a:br>
              <a:rPr lang="sv-SE" dirty="0" smtClean="0"/>
            </a:br>
            <a:r>
              <a:rPr lang="sv-SE" dirty="0" smtClean="0"/>
              <a:t/>
            </a:r>
            <a:br>
              <a:rPr lang="sv-SE" dirty="0" smtClean="0"/>
            </a:br>
            <a:r>
              <a:rPr lang="sv-SE" dirty="0" smtClean="0"/>
              <a:t>Kiosk = Från 2017 upp till 2009, gäller ej A-lagen, Junior samt födda 2013 och 2014</a:t>
            </a:r>
            <a:br>
              <a:rPr lang="sv-SE" dirty="0" smtClean="0"/>
            </a:br>
            <a:r>
              <a:rPr lang="sv-SE" dirty="0" smtClean="0"/>
              <a:t/>
            </a:r>
            <a:br>
              <a:rPr lang="sv-SE" dirty="0" smtClean="0"/>
            </a:br>
            <a:r>
              <a:rPr lang="sv-SE" dirty="0" smtClean="0"/>
              <a:t>Försäljning = Från 2017 upp till A-lagen</a:t>
            </a:r>
            <a:endParaRPr lang="sv-SE" dirty="0"/>
          </a:p>
        </p:txBody>
      </p:sp>
    </p:spTree>
    <p:extLst>
      <p:ext uri="{BB962C8B-B14F-4D97-AF65-F5344CB8AC3E}">
        <p14:creationId xmlns:p14="http://schemas.microsoft.com/office/powerpoint/2010/main" val="312478809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1DB8F-FB08-8021-C952-183E451D05D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AEFA154-6EB6-FD96-922C-F0B711158528}"/>
              </a:ext>
            </a:extLst>
          </p:cNvPr>
          <p:cNvSpPr>
            <a:spLocks noGrp="1"/>
          </p:cNvSpPr>
          <p:nvPr>
            <p:ph type="ctrTitle"/>
          </p:nvPr>
        </p:nvSpPr>
        <p:spPr>
          <a:xfrm>
            <a:off x="858118" y="0"/>
            <a:ext cx="10486061" cy="1828801"/>
          </a:xfrm>
        </p:spPr>
        <p:txBody>
          <a:bodyPr anchor="ctr">
            <a:noAutofit/>
          </a:bodyPr>
          <a:lstStyle/>
          <a:p>
            <a:r>
              <a:rPr lang="sv-SE" dirty="0">
                <a:latin typeface="Arial" panose="020B0604020202020204" pitchFamily="34" charset="0"/>
                <a:cs typeface="Arial" panose="020B0604020202020204" pitchFamily="34" charset="0"/>
              </a:rPr>
              <a:t>Medlemsavgift och deltagaravgift</a:t>
            </a:r>
            <a:endParaRPr lang="sv-SE" sz="4400" b="1" dirty="0">
              <a:latin typeface="Arial" panose="020B0604020202020204" pitchFamily="34" charset="0"/>
              <a:cs typeface="Arial" panose="020B0604020202020204" pitchFamily="34" charset="0"/>
            </a:endParaRPr>
          </a:p>
        </p:txBody>
      </p:sp>
      <p:sp>
        <p:nvSpPr>
          <p:cNvPr id="3" name="Underrubrik 2">
            <a:extLst>
              <a:ext uri="{FF2B5EF4-FFF2-40B4-BE49-F238E27FC236}">
                <a16:creationId xmlns:a16="http://schemas.microsoft.com/office/drawing/2014/main" id="{16FE8B6C-F623-A861-741C-16F88CA9E340}"/>
              </a:ext>
            </a:extLst>
          </p:cNvPr>
          <p:cNvSpPr>
            <a:spLocks noGrp="1"/>
          </p:cNvSpPr>
          <p:nvPr>
            <p:ph type="subTitle" idx="1"/>
          </p:nvPr>
        </p:nvSpPr>
        <p:spPr>
          <a:xfrm>
            <a:off x="881020" y="2080497"/>
            <a:ext cx="5220129" cy="4278358"/>
          </a:xfrm>
        </p:spPr>
        <p:txBody>
          <a:bodyPr>
            <a:noAutofit/>
          </a:bodyPr>
          <a:lstStyle/>
          <a:p>
            <a:pPr algn="l"/>
            <a:r>
              <a:rPr lang="sv-SE" sz="1800" dirty="0">
                <a:latin typeface="Arial" panose="020B0604020202020204" pitchFamily="34" charset="0"/>
                <a:cs typeface="Arial" panose="020B0604020202020204" pitchFamily="34" charset="0"/>
              </a:rPr>
              <a:t>Spelar och tränare ska betala medlemsavgift. Men deltagaravgifter </a:t>
            </a:r>
            <a:r>
              <a:rPr lang="sv-SE" sz="1800" dirty="0" smtClean="0">
                <a:latin typeface="Arial" panose="020B0604020202020204" pitchFamily="34" charset="0"/>
                <a:cs typeface="Arial" panose="020B0604020202020204" pitchFamily="34" charset="0"/>
              </a:rPr>
              <a:t>betalas inte av </a:t>
            </a:r>
            <a:r>
              <a:rPr lang="sv-SE" sz="1800" dirty="0">
                <a:latin typeface="Arial" panose="020B0604020202020204" pitchFamily="34" charset="0"/>
                <a:cs typeface="Arial" panose="020B0604020202020204" pitchFamily="34" charset="0"/>
              </a:rPr>
              <a:t>tränarna, bara spelarna.</a:t>
            </a:r>
          </a:p>
          <a:p>
            <a:pPr algn="l"/>
            <a:r>
              <a:rPr lang="sv-SE" sz="1800" dirty="0">
                <a:latin typeface="Arial" panose="020B0604020202020204" pitchFamily="34" charset="0"/>
                <a:cs typeface="Arial" panose="020B0604020202020204" pitchFamily="34" charset="0"/>
              </a:rPr>
              <a:t>I år kommer även fotbollsskolan ha </a:t>
            </a:r>
            <a:r>
              <a:rPr lang="sv-SE" sz="1800" dirty="0" smtClean="0">
                <a:latin typeface="Arial" panose="020B0604020202020204" pitchFamily="34" charset="0"/>
                <a:cs typeface="Arial" panose="020B0604020202020204" pitchFamily="34" charset="0"/>
              </a:rPr>
              <a:t>en mindre deltagaravgift. </a:t>
            </a:r>
            <a:endParaRPr lang="sv-SE" sz="1800" dirty="0">
              <a:latin typeface="Arial" panose="020B0604020202020204" pitchFamily="34" charset="0"/>
              <a:cs typeface="Arial" panose="020B0604020202020204" pitchFamily="34" charset="0"/>
            </a:endParaRPr>
          </a:p>
          <a:p>
            <a:pPr algn="l"/>
            <a:r>
              <a:rPr lang="sv-SE" sz="1800" dirty="0">
                <a:latin typeface="Arial" panose="020B0604020202020204" pitchFamily="34" charset="0"/>
                <a:cs typeface="Arial" panose="020B0604020202020204" pitchFamily="34" charset="0"/>
                <a:hlinkClick r:id="rId3"/>
              </a:rPr>
              <a:t>KLICKA HÄR!</a:t>
            </a:r>
            <a:endParaRPr lang="sv-SE" sz="1800" dirty="0">
              <a:latin typeface="Arial" panose="020B0604020202020204" pitchFamily="34" charset="0"/>
              <a:cs typeface="Arial" panose="020B0604020202020204" pitchFamily="34" charset="0"/>
            </a:endParaRPr>
          </a:p>
          <a:p>
            <a:pPr algn="l"/>
            <a:r>
              <a:rPr lang="sv-SE" sz="1800" dirty="0">
                <a:latin typeface="Arial" panose="020B0604020202020204" pitchFamily="34" charset="0"/>
                <a:cs typeface="Arial" panose="020B0604020202020204" pitchFamily="34" charset="0"/>
              </a:rPr>
              <a:t>Är man ny tränare ska man lämna Belastningsregistret till Kansliet. Därefter får man påminnelse vartannat år, när det ska lämnas in igen</a:t>
            </a:r>
            <a:r>
              <a:rPr lang="sv-SE" sz="1800" dirty="0" smtClean="0">
                <a:latin typeface="Arial" panose="020B0604020202020204" pitchFamily="34" charset="0"/>
                <a:cs typeface="Arial" panose="020B0604020202020204" pitchFamily="34" charset="0"/>
              </a:rPr>
              <a:t>.</a:t>
            </a:r>
            <a:br>
              <a:rPr lang="sv-SE" sz="1800" dirty="0" smtClean="0">
                <a:latin typeface="Arial" panose="020B0604020202020204" pitchFamily="34" charset="0"/>
                <a:cs typeface="Arial" panose="020B0604020202020204" pitchFamily="34" charset="0"/>
              </a:rPr>
            </a:br>
            <a:endParaRPr lang="sv-SE" sz="1800" dirty="0" smtClean="0">
              <a:latin typeface="Arial" panose="020B0604020202020204" pitchFamily="34" charset="0"/>
              <a:cs typeface="Arial" panose="020B0604020202020204" pitchFamily="34" charset="0"/>
            </a:endParaRPr>
          </a:p>
          <a:p>
            <a:pPr algn="l"/>
            <a:r>
              <a:rPr lang="sv-SE" sz="1800" dirty="0" smtClean="0">
                <a:latin typeface="Arial" panose="020B0604020202020204" pitchFamily="34" charset="0"/>
                <a:cs typeface="Arial" panose="020B0604020202020204" pitchFamily="34" charset="0"/>
              </a:rPr>
              <a:t>Laget.se</a:t>
            </a:r>
            <a:endParaRPr lang="sv-S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224535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1DB8F-FB08-8021-C952-183E451D05D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AEFA154-6EB6-FD96-922C-F0B711158528}"/>
              </a:ext>
            </a:extLst>
          </p:cNvPr>
          <p:cNvSpPr>
            <a:spLocks noGrp="1"/>
          </p:cNvSpPr>
          <p:nvPr>
            <p:ph type="ctrTitle"/>
          </p:nvPr>
        </p:nvSpPr>
        <p:spPr>
          <a:xfrm>
            <a:off x="1216581" y="1"/>
            <a:ext cx="9177379" cy="1004826"/>
          </a:xfrm>
        </p:spPr>
        <p:txBody>
          <a:bodyPr>
            <a:normAutofit/>
          </a:bodyPr>
          <a:lstStyle/>
          <a:p>
            <a:r>
              <a:rPr lang="sv-SE"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Antal medlemmar</a:t>
            </a:r>
            <a:endParaRPr lang="sv-SE"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Objekt 3">
            <a:extLst>
              <a:ext uri="{FF2B5EF4-FFF2-40B4-BE49-F238E27FC236}">
                <a16:creationId xmlns:a16="http://schemas.microsoft.com/office/drawing/2014/main" id="{AEC171A7-FED3-3030-9351-7F6568A6B577}"/>
              </a:ext>
            </a:extLst>
          </p:cNvPr>
          <p:cNvGraphicFramePr>
            <a:graphicFrameLocks noChangeAspect="1"/>
          </p:cNvGraphicFramePr>
          <p:nvPr>
            <p:extLst>
              <p:ext uri="{D42A27DB-BD31-4B8C-83A1-F6EECF244321}">
                <p14:modId xmlns:p14="http://schemas.microsoft.com/office/powerpoint/2010/main" val="562202922"/>
              </p:ext>
            </p:extLst>
          </p:nvPr>
        </p:nvGraphicFramePr>
        <p:xfrm>
          <a:off x="3284538" y="1266825"/>
          <a:ext cx="5072062" cy="5241925"/>
        </p:xfrm>
        <a:graphic>
          <a:graphicData uri="http://schemas.openxmlformats.org/presentationml/2006/ole">
            <mc:AlternateContent xmlns:mc="http://schemas.openxmlformats.org/markup-compatibility/2006">
              <mc:Choice xmlns:v="urn:schemas-microsoft-com:vml" Requires="v">
                <p:oleObj spid="_x0000_s1075" name="Kalkylblad" r:id="rId4" imgW="6057727" imgH="6261275" progId="Excel.Sheet.12">
                  <p:embed/>
                </p:oleObj>
              </mc:Choice>
              <mc:Fallback>
                <p:oleObj name="Kalkylblad" r:id="rId4" imgW="6057727" imgH="6261275" progId="Excel.Sheet.12">
                  <p:embed/>
                  <p:pic>
                    <p:nvPicPr>
                      <p:cNvPr id="6" name="Objekt 5">
                        <a:extLst>
                          <a:ext uri="{FF2B5EF4-FFF2-40B4-BE49-F238E27FC236}">
                            <a16:creationId xmlns:a16="http://schemas.microsoft.com/office/drawing/2014/main" id="{AEC171A7-FED3-3030-9351-7F6568A6B577}"/>
                          </a:ext>
                        </a:extLst>
                      </p:cNvPr>
                      <p:cNvPicPr/>
                      <p:nvPr/>
                    </p:nvPicPr>
                    <p:blipFill>
                      <a:blip r:embed="rId5"/>
                      <a:stretch>
                        <a:fillRect/>
                      </a:stretch>
                    </p:blipFill>
                    <p:spPr>
                      <a:xfrm>
                        <a:off x="3284538" y="1266825"/>
                        <a:ext cx="5072062" cy="5241925"/>
                      </a:xfrm>
                      <a:prstGeom prst="rect">
                        <a:avLst/>
                      </a:prstGeom>
                    </p:spPr>
                  </p:pic>
                </p:oleObj>
              </mc:Fallback>
            </mc:AlternateContent>
          </a:graphicData>
        </a:graphic>
      </p:graphicFrame>
    </p:spTree>
    <p:extLst>
      <p:ext uri="{BB962C8B-B14F-4D97-AF65-F5344CB8AC3E}">
        <p14:creationId xmlns:p14="http://schemas.microsoft.com/office/powerpoint/2010/main" val="243960840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1DB8F-FB08-8021-C952-183E451D05D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AEFA154-6EB6-FD96-922C-F0B711158528}"/>
              </a:ext>
            </a:extLst>
          </p:cNvPr>
          <p:cNvSpPr>
            <a:spLocks noGrp="1"/>
          </p:cNvSpPr>
          <p:nvPr>
            <p:ph type="ctrTitle"/>
          </p:nvPr>
        </p:nvSpPr>
        <p:spPr>
          <a:xfrm>
            <a:off x="465980" y="0"/>
            <a:ext cx="9440034" cy="1828801"/>
          </a:xfrm>
        </p:spPr>
        <p:txBody>
          <a:bodyPr anchor="ctr">
            <a:normAutofit/>
          </a:bodyPr>
          <a:lstStyle/>
          <a:p>
            <a:pPr algn="just"/>
            <a:r>
              <a:rPr lang="sv-SE" dirty="0">
                <a:latin typeface="Arial" panose="020B0604020202020204" pitchFamily="34" charset="0"/>
                <a:cs typeface="Arial" panose="020B0604020202020204" pitchFamily="34" charset="0"/>
              </a:rPr>
              <a:t>Förråd/Material/Inköp</a:t>
            </a:r>
            <a:endParaRPr lang="sv-SE" b="1" dirty="0">
              <a:latin typeface="Arial" panose="020B0604020202020204" pitchFamily="34" charset="0"/>
              <a:cs typeface="Arial" panose="020B0604020202020204" pitchFamily="34" charset="0"/>
            </a:endParaRPr>
          </a:p>
        </p:txBody>
      </p:sp>
      <p:sp>
        <p:nvSpPr>
          <p:cNvPr id="4" name="textruta 3"/>
          <p:cNvSpPr txBox="1"/>
          <p:nvPr/>
        </p:nvSpPr>
        <p:spPr>
          <a:xfrm>
            <a:off x="465980" y="1828801"/>
            <a:ext cx="6798886" cy="5078313"/>
          </a:xfrm>
          <a:prstGeom prst="rect">
            <a:avLst/>
          </a:prstGeom>
          <a:noFill/>
        </p:spPr>
        <p:txBody>
          <a:bodyPr wrap="square" rtlCol="0">
            <a:spAutoFit/>
          </a:bodyPr>
          <a:lstStyle/>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En från varje lag ska vara </a:t>
            </a:r>
            <a:r>
              <a:rPr lang="sv-SE" b="1" dirty="0" smtClean="0">
                <a:latin typeface="Arial" panose="020B0604020202020204" pitchFamily="34" charset="0"/>
                <a:cs typeface="Arial" panose="020B0604020202020204" pitchFamily="34" charset="0"/>
              </a:rPr>
              <a:t>kontaktperson</a:t>
            </a:r>
            <a:r>
              <a:rPr lang="sv-SE" dirty="0" smtClean="0">
                <a:latin typeface="Arial" panose="020B0604020202020204" pitchFamily="34" charset="0"/>
                <a:cs typeface="Arial" panose="020B0604020202020204" pitchFamily="34" charset="0"/>
              </a:rPr>
              <a:t> gällande material/inköp, ska vara med i gruppen </a:t>
            </a:r>
            <a:r>
              <a:rPr lang="sv-SE"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Supertext</a:t>
            </a:r>
            <a:endParaRPr lang="sv-SE"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Listan som skickas runt ska ni fylla i med en lagledares namn samt kod till ert förråd/skåp </a:t>
            </a:r>
            <a:br>
              <a:rPr lang="sv-SE" dirty="0" smtClean="0">
                <a:latin typeface="Arial" panose="020B0604020202020204" pitchFamily="34" charset="0"/>
                <a:cs typeface="Arial" panose="020B0604020202020204" pitchFamily="34" charset="0"/>
              </a:rPr>
            </a:br>
            <a:r>
              <a:rPr lang="sv-SE" i="1" dirty="0" smtClean="0">
                <a:solidFill>
                  <a:srgbClr val="FF0000"/>
                </a:solidFill>
                <a:latin typeface="Arial" panose="020B0604020202020204" pitchFamily="34" charset="0"/>
                <a:cs typeface="Arial" panose="020B0604020202020204" pitchFamily="34" charset="0"/>
              </a:rPr>
              <a:t>(gäller ej Fotbollsskolan/Fotbollskul)</a:t>
            </a:r>
          </a:p>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11- och 9-manna ska ha egna västar. </a:t>
            </a:r>
            <a:br>
              <a:rPr lang="sv-SE" dirty="0" smtClean="0">
                <a:latin typeface="Arial" panose="020B0604020202020204" pitchFamily="34" charset="0"/>
                <a:cs typeface="Arial" panose="020B0604020202020204" pitchFamily="34" charset="0"/>
              </a:rPr>
            </a:br>
            <a:r>
              <a:rPr lang="sv-SE" i="1" dirty="0" smtClean="0">
                <a:latin typeface="Arial" panose="020B0604020202020204" pitchFamily="34" charset="0"/>
                <a:cs typeface="Arial" panose="020B0604020202020204" pitchFamily="34" charset="0"/>
              </a:rPr>
              <a:t>Detta ska inventeras innan sista mars vid behov av nya/extra</a:t>
            </a:r>
            <a:r>
              <a:rPr lang="sv-SE"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7-, 5- och 3-manna kommer fortsätta att dela. </a:t>
            </a:r>
            <a:br>
              <a:rPr lang="sv-SE" dirty="0" smtClean="0">
                <a:latin typeface="Arial" panose="020B0604020202020204" pitchFamily="34" charset="0"/>
                <a:cs typeface="Arial" panose="020B0604020202020204" pitchFamily="34" charset="0"/>
              </a:rPr>
            </a:br>
            <a:r>
              <a:rPr lang="sv-SE" i="1" dirty="0" smtClean="0">
                <a:latin typeface="Arial" panose="020B0604020202020204" pitchFamily="34" charset="0"/>
                <a:cs typeface="Arial" panose="020B0604020202020204" pitchFamily="34" charset="0"/>
              </a:rPr>
              <a:t>Viktigt att man hänger tillbaka rätt!</a:t>
            </a:r>
          </a:p>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Mer än 50 nya bollar + bollväskor inköpta</a:t>
            </a:r>
          </a:p>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Konstgräsbollar 20st </a:t>
            </a:r>
            <a:r>
              <a:rPr lang="sv-SE" i="1" dirty="0" smtClean="0">
                <a:latin typeface="Arial" panose="020B0604020202020204" pitchFamily="34" charset="0"/>
                <a:cs typeface="Arial" panose="020B0604020202020204" pitchFamily="34" charset="0"/>
              </a:rPr>
              <a:t>14 311kr</a:t>
            </a:r>
          </a:p>
          <a:p>
            <a:pPr marL="285750" indent="-285750">
              <a:buFont typeface="Arial" panose="020B0604020202020204" pitchFamily="34" charset="0"/>
              <a:buChar char="•"/>
            </a:pPr>
            <a:r>
              <a:rPr lang="sv-SE" dirty="0" err="1" smtClean="0">
                <a:latin typeface="Arial" panose="020B0604020202020204" pitchFamily="34" charset="0"/>
                <a:cs typeface="Arial" panose="020B0604020202020204" pitchFamily="34" charset="0"/>
              </a:rPr>
              <a:t>Futsallbollar</a:t>
            </a:r>
            <a:r>
              <a:rPr lang="sv-SE" dirty="0" smtClean="0">
                <a:latin typeface="Arial" panose="020B0604020202020204" pitchFamily="34" charset="0"/>
                <a:cs typeface="Arial" panose="020B0604020202020204" pitchFamily="34" charset="0"/>
              </a:rPr>
              <a:t> 35st </a:t>
            </a:r>
            <a:r>
              <a:rPr lang="sv-SE" i="1" dirty="0" smtClean="0">
                <a:latin typeface="Arial" panose="020B0604020202020204" pitchFamily="34" charset="0"/>
                <a:cs typeface="Arial" panose="020B0604020202020204" pitchFamily="34" charset="0"/>
              </a:rPr>
              <a:t>9 765kr</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7</a:t>
            </a:r>
            <a:r>
              <a:rPr lang="sv-SE" dirty="0" smtClean="0">
                <a:latin typeface="Arial" panose="020B0604020202020204" pitchFamily="34" charset="0"/>
                <a:cs typeface="Arial" panose="020B0604020202020204" pitchFamily="34" charset="0"/>
              </a:rPr>
              <a:t> </a:t>
            </a:r>
            <a:r>
              <a:rPr lang="sv-SE" b="1" dirty="0" smtClean="0">
                <a:latin typeface="Arial" panose="020B0604020202020204" pitchFamily="34" charset="0"/>
                <a:cs typeface="Arial" panose="020B0604020202020204" pitchFamily="34" charset="0"/>
              </a:rPr>
              <a:t>NYA</a:t>
            </a:r>
            <a:r>
              <a:rPr lang="sv-SE" dirty="0" smtClean="0">
                <a:latin typeface="Arial" panose="020B0604020202020204" pitchFamily="34" charset="0"/>
                <a:cs typeface="Arial" panose="020B0604020202020204" pitchFamily="34" charset="0"/>
              </a:rPr>
              <a:t> matchställ till ungdomslagen beställda </a:t>
            </a:r>
            <a:r>
              <a:rPr lang="sv-SE" i="1" dirty="0">
                <a:latin typeface="Arial" panose="020B0604020202020204" pitchFamily="34" charset="0"/>
                <a:cs typeface="Arial" panose="020B0604020202020204" pitchFamily="34" charset="0"/>
              </a:rPr>
              <a:t>9</a:t>
            </a:r>
            <a:r>
              <a:rPr lang="sv-SE" i="1" dirty="0" smtClean="0">
                <a:latin typeface="Arial" panose="020B0604020202020204" pitchFamily="34" charset="0"/>
                <a:cs typeface="Arial" panose="020B0604020202020204" pitchFamily="34" charset="0"/>
              </a:rPr>
              <a:t>0 000kr (2024)</a:t>
            </a:r>
            <a:r>
              <a:rPr lang="sv-SE" dirty="0" smtClean="0">
                <a:latin typeface="Arial" panose="020B0604020202020204" pitchFamily="34" charset="0"/>
                <a:cs typeface="Arial" panose="020B0604020202020204" pitchFamily="34" charset="0"/>
              </a:rPr>
              <a:t/>
            </a:r>
            <a:br>
              <a:rPr lang="sv-SE" dirty="0" smtClean="0">
                <a:latin typeface="Arial" panose="020B0604020202020204" pitchFamily="34" charset="0"/>
                <a:cs typeface="Arial" panose="020B0604020202020204" pitchFamily="34" charset="0"/>
              </a:rPr>
            </a:br>
            <a:endParaRPr lang="sv-SE"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Varje vecka kommer lagen att ansvara att sopa/städa hålla det snyggt iordning i förrådet, listan sitter på dörren ut från förrådet.</a:t>
            </a:r>
          </a:p>
          <a:p>
            <a:pPr marL="285750" indent="-285750">
              <a:buFont typeface="Arial" panose="020B0604020202020204" pitchFamily="34" charset="0"/>
              <a:buChar char="•"/>
            </a:pPr>
            <a:endParaRPr lang="sv-SE" dirty="0"/>
          </a:p>
        </p:txBody>
      </p:sp>
      <p:pic>
        <p:nvPicPr>
          <p:cNvPr id="6" name="Bildobjekt 5"/>
          <p:cNvPicPr>
            <a:picLocks noChangeAspect="1"/>
          </p:cNvPicPr>
          <p:nvPr/>
        </p:nvPicPr>
        <p:blipFill>
          <a:blip r:embed="rId3"/>
          <a:stretch>
            <a:fillRect/>
          </a:stretch>
        </p:blipFill>
        <p:spPr>
          <a:xfrm>
            <a:off x="8022556" y="1740705"/>
            <a:ext cx="3766916" cy="4780869"/>
          </a:xfrm>
          <a:prstGeom prst="rect">
            <a:avLst/>
          </a:prstGeom>
        </p:spPr>
      </p:pic>
    </p:spTree>
    <p:extLst>
      <p:ext uri="{BB962C8B-B14F-4D97-AF65-F5344CB8AC3E}">
        <p14:creationId xmlns:p14="http://schemas.microsoft.com/office/powerpoint/2010/main" val="3280026099"/>
      </p:ext>
    </p:extLst>
  </p:cSld>
  <p:clrMapOvr>
    <a:masterClrMapping/>
  </p:clrMapOvr>
  <p:transition spd="slow">
    <p:push dir="u"/>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kiffer">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kiffer">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kiffer">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1090</TotalTime>
  <Words>1596</Words>
  <Application>Microsoft Office PowerPoint</Application>
  <PresentationFormat>Bredbild</PresentationFormat>
  <Paragraphs>213</Paragraphs>
  <Slides>36</Slides>
  <Notes>20</Notes>
  <HiddenSlides>0</HiddenSlides>
  <MMClips>0</MMClips>
  <ScaleCrop>false</ScaleCrop>
  <HeadingPairs>
    <vt:vector size="8" baseType="variant">
      <vt:variant>
        <vt:lpstr>Använt teckensnitt</vt:lpstr>
      </vt:variant>
      <vt:variant>
        <vt:i4>6</vt:i4>
      </vt:variant>
      <vt:variant>
        <vt:lpstr>Tema</vt:lpstr>
      </vt:variant>
      <vt:variant>
        <vt:i4>2</vt:i4>
      </vt:variant>
      <vt:variant>
        <vt:lpstr>Serverprogram för OLE-inbäddning</vt:lpstr>
      </vt:variant>
      <vt:variant>
        <vt:i4>1</vt:i4>
      </vt:variant>
      <vt:variant>
        <vt:lpstr>Bildrubriker</vt:lpstr>
      </vt:variant>
      <vt:variant>
        <vt:i4>36</vt:i4>
      </vt:variant>
    </vt:vector>
  </HeadingPairs>
  <TitlesOfParts>
    <vt:vector size="45" baseType="lpstr">
      <vt:lpstr>Arial</vt:lpstr>
      <vt:lpstr>Calibri</vt:lpstr>
      <vt:lpstr>Calibri Light</vt:lpstr>
      <vt:lpstr>Calisto MT</vt:lpstr>
      <vt:lpstr>Trebuchet MS</vt:lpstr>
      <vt:lpstr>Wingdings 2</vt:lpstr>
      <vt:lpstr>Office-tema</vt:lpstr>
      <vt:lpstr>Skiffer</vt:lpstr>
      <vt:lpstr>Kalkylblad</vt:lpstr>
      <vt:lpstr>PowerPoint-presentation</vt:lpstr>
      <vt:lpstr>Agenda</vt:lpstr>
      <vt:lpstr>FOTBOLLSSEKTIONEN</vt:lpstr>
      <vt:lpstr>BENGT legenden Carlsson </vt:lpstr>
      <vt:lpstr>Årshjulet</vt:lpstr>
      <vt:lpstr>Årshjul tränare</vt:lpstr>
      <vt:lpstr>Medlemsavgift och deltagaravgift</vt:lpstr>
      <vt:lpstr>Antal medlemmar</vt:lpstr>
      <vt:lpstr>Förråd/Material/Inköp</vt:lpstr>
      <vt:lpstr>Material/Matchställ</vt:lpstr>
      <vt:lpstr>Medicinväska</vt:lpstr>
      <vt:lpstr> </vt:lpstr>
      <vt:lpstr>Lilla stad</vt:lpstr>
      <vt:lpstr>Newbody April/Maj</vt:lpstr>
      <vt:lpstr>Frivillig sommarförsäljning</vt:lpstr>
      <vt:lpstr>Sportlotten Augusti/september</vt:lpstr>
      <vt:lpstr>Tränarutbildning</vt:lpstr>
      <vt:lpstr>SISU 2025</vt:lpstr>
      <vt:lpstr>CUP WIK</vt:lpstr>
      <vt:lpstr>CUP WIK</vt:lpstr>
      <vt:lpstr>Domare</vt:lpstr>
      <vt:lpstr>Gemensam fotbollsavslutning</vt:lpstr>
      <vt:lpstr>Majblomman</vt:lpstr>
      <vt:lpstr>Fotografering</vt:lpstr>
      <vt:lpstr>Klädbytardagen</vt:lpstr>
      <vt:lpstr>PAUS</vt:lpstr>
      <vt:lpstr>Föreläsning trygg idrott</vt:lpstr>
      <vt:lpstr>LUNCH</vt:lpstr>
      <vt:lpstr>Föreläsning NPF</vt:lpstr>
      <vt:lpstr>PAUS</vt:lpstr>
      <vt:lpstr>Föreningsutvecklare</vt:lpstr>
      <vt:lpstr>FIKA</vt:lpstr>
      <vt:lpstr>Eget arbete</vt:lpstr>
      <vt:lpstr>Reflektion över dagen</vt:lpstr>
      <vt:lpstr>Grästider</vt:lpstr>
      <vt:lpstr>TACK FÖR 2024, nu kör vi 2025 tillsammans.</vt:lpstr>
    </vt:vector>
  </TitlesOfParts>
  <Company>Region Jönköpings län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Jonsson Sandra</dc:creator>
  <cp:lastModifiedBy>Jonsson Sandra</cp:lastModifiedBy>
  <cp:revision>90</cp:revision>
  <dcterms:created xsi:type="dcterms:W3CDTF">2025-02-17T07:50:16Z</dcterms:created>
  <dcterms:modified xsi:type="dcterms:W3CDTF">2025-03-30T18:09:03Z</dcterms:modified>
</cp:coreProperties>
</file>