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801" r:id="rId2"/>
  </p:sldMasterIdLst>
  <p:notesMasterIdLst>
    <p:notesMasterId r:id="rId21"/>
  </p:notesMasterIdLst>
  <p:sldIdLst>
    <p:sldId id="257" r:id="rId3"/>
    <p:sldId id="258" r:id="rId4"/>
    <p:sldId id="259" r:id="rId5"/>
    <p:sldId id="269" r:id="rId6"/>
    <p:sldId id="260" r:id="rId7"/>
    <p:sldId id="256" r:id="rId8"/>
    <p:sldId id="261" r:id="rId9"/>
    <p:sldId id="270" r:id="rId10"/>
    <p:sldId id="265" r:id="rId11"/>
    <p:sldId id="281" r:id="rId12"/>
    <p:sldId id="266" r:id="rId13"/>
    <p:sldId id="262" r:id="rId14"/>
    <p:sldId id="276" r:id="rId15"/>
    <p:sldId id="268" r:id="rId16"/>
    <p:sldId id="277" r:id="rId17"/>
    <p:sldId id="278" r:id="rId18"/>
    <p:sldId id="263"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 Johansson" initials="MJ" lastIdx="1" clrIdx="0">
    <p:extLst>
      <p:ext uri="{19B8F6BF-5375-455C-9EA6-DF929625EA0E}">
        <p15:presenceInfo xmlns:p15="http://schemas.microsoft.com/office/powerpoint/2012/main" userId="d886a89842d541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A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1" autoAdjust="0"/>
    <p:restoredTop sz="75532" autoAdjust="0"/>
  </p:normalViewPr>
  <p:slideViewPr>
    <p:cSldViewPr snapToGrid="0">
      <p:cViewPr varScale="1">
        <p:scale>
          <a:sx n="51" d="100"/>
          <a:sy n="51" d="100"/>
        </p:scale>
        <p:origin x="1428" y="56"/>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5:59:28.352"/>
    </inkml:context>
    <inkml:brush xml:id="br0">
      <inkml:brushProperty name="width" value="0.2" units="cm"/>
      <inkml:brushProperty name="height" value="0.2" units="cm"/>
      <inkml:brushProperty name="color" value="#E1F61E"/>
    </inkml:brush>
  </inkml:definitions>
  <inkml:trace contextRef="#ctx0" brushRef="#br0">1 232 24575,'7'-1'0,"0"0"0,0 0 0,0-1 0,0 1 0,10-6 0,19-3 0,-10 7 0,32-1 0,-43 5 0,-1-2 0,0 0 0,1 0 0,-1-1 0,0-1 0,0-1 0,0 0 0,17-7 0,-16 3 0,-2 0 0,1 1 0,1 0 0,-1 1 0,1 0 0,0 1 0,1 1 0,-1 0 0,22-1 0,-1 4 0,-18 0 0,1 1 0,-1-2 0,23-5 0,83-14 0,-37 8 0,-36 5 0,-26 5 0,31-9 0,58-16 0,-95 23 0,0 0 0,1 1 0,0 1 0,24 0 0,83 4 0,-51 1 0,323-2-1365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5:59:29.462"/>
    </inkml:context>
    <inkml:brush xml:id="br0">
      <inkml:brushProperty name="width" value="0.2" units="cm"/>
      <inkml:brushProperty name="height" value="0.2" units="cm"/>
      <inkml:brushProperty name="color" value="#E1F61E"/>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16:01:38.970"/>
    </inkml:context>
    <inkml:brush xml:id="br0">
      <inkml:brushProperty name="width" value="0.035" units="cm"/>
      <inkml:brushProperty name="height" value="0.03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E5792-543E-4A03-9D55-747797E72F7E}"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8624E-025D-47EB-AAE2-4163E9A16137}" type="slidenum">
              <a:rPr lang="sv-SE" smtClean="0"/>
              <a:t>‹#›</a:t>
            </a:fld>
            <a:endParaRPr lang="sv-SE"/>
          </a:p>
        </p:txBody>
      </p:sp>
    </p:spTree>
    <p:extLst>
      <p:ext uri="{BB962C8B-B14F-4D97-AF65-F5344CB8AC3E}">
        <p14:creationId xmlns:p14="http://schemas.microsoft.com/office/powerpoint/2010/main" val="34231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EA8624E-025D-47EB-AAE2-4163E9A16137}" type="slidenum">
              <a:rPr lang="sv-SE" smtClean="0"/>
              <a:t>6</a:t>
            </a:fld>
            <a:endParaRPr lang="sv-SE"/>
          </a:p>
        </p:txBody>
      </p:sp>
    </p:spTree>
    <p:extLst>
      <p:ext uri="{BB962C8B-B14F-4D97-AF65-F5344CB8AC3E}">
        <p14:creationId xmlns:p14="http://schemas.microsoft.com/office/powerpoint/2010/main" val="310285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EA8624E-025D-47EB-AAE2-4163E9A16137}" type="slidenum">
              <a:rPr lang="sv-SE" smtClean="0"/>
              <a:t>15</a:t>
            </a:fld>
            <a:endParaRPr lang="sv-SE"/>
          </a:p>
        </p:txBody>
      </p:sp>
    </p:spTree>
    <p:extLst>
      <p:ext uri="{BB962C8B-B14F-4D97-AF65-F5344CB8AC3E}">
        <p14:creationId xmlns:p14="http://schemas.microsoft.com/office/powerpoint/2010/main" val="143717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90E052-E209-9EDA-A228-48A1966C834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4E0D4AD-292C-46CC-E1CB-66427F743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9E4CD01-BE03-85C8-B928-AC6D56AFBC33}"/>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5" name="Platshållare för sidfot 4">
            <a:extLst>
              <a:ext uri="{FF2B5EF4-FFF2-40B4-BE49-F238E27FC236}">
                <a16:creationId xmlns:a16="http://schemas.microsoft.com/office/drawing/2014/main" id="{BCA7E49E-EE01-DD29-5FE1-520E632A3D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B17F93-89AE-0632-7545-70CC1A359B45}"/>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95654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88FC44-FC7B-426A-4E46-102D19E6FEB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CD7651-B6CD-47B8-F058-E4EE8265173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A11860-9D1C-10F4-456A-DA255E5EE53C}"/>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5" name="Platshållare för sidfot 4">
            <a:extLst>
              <a:ext uri="{FF2B5EF4-FFF2-40B4-BE49-F238E27FC236}">
                <a16:creationId xmlns:a16="http://schemas.microsoft.com/office/drawing/2014/main" id="{5612F3C5-F240-779D-207F-3646914C45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6D4DA2-C433-2841-DB02-60CD742ECBB7}"/>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414286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804A668-3280-8E9A-41AA-63DD753F43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3827EBB-2B75-489D-8700-3796D7A8DE6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8C75C6-F438-2542-32A2-4E78A44D9245}"/>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5" name="Platshållare för sidfot 4">
            <a:extLst>
              <a:ext uri="{FF2B5EF4-FFF2-40B4-BE49-F238E27FC236}">
                <a16:creationId xmlns:a16="http://schemas.microsoft.com/office/drawing/2014/main" id="{B43892D5-AFBA-6F81-F3EC-A39CEE87A2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1A1253-0854-2149-6CD7-F5A4B420DB80}"/>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72088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16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606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829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097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32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225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0452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83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9B74C5-A4E3-EC1E-7E54-90623172F4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5BA5FE-E5E7-7511-0077-A4B59EAD538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CA3636-F7CD-0D9D-8DA5-FB8BC092ECF7}"/>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5" name="Platshållare för sidfot 4">
            <a:extLst>
              <a:ext uri="{FF2B5EF4-FFF2-40B4-BE49-F238E27FC236}">
                <a16:creationId xmlns:a16="http://schemas.microsoft.com/office/drawing/2014/main" id="{849E81A1-5DC7-D77F-69C4-5E7EE8BCB6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C575E8-EB69-F62C-79FD-50A28556AAA9}"/>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722091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74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842695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317033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6653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497141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5F959D7-3A80-454D-9588-DB1C303D11EC}" type="datetimeFigureOut">
              <a:rPr lang="sv-SE" smtClean="0"/>
              <a:t>2025-04-10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31033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5F959D7-3A80-454D-9588-DB1C303D11EC}" type="datetimeFigureOut">
              <a:rPr lang="sv-SE" smtClean="0"/>
              <a:t>2025-04-10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37419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428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935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0A404-221C-1FEE-A86F-F34B0B0B271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B19D70-E995-382C-403C-66C14A911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8038F45-C8F3-E7A0-A4A6-A419790D643C}"/>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5" name="Platshållare för sidfot 4">
            <a:extLst>
              <a:ext uri="{FF2B5EF4-FFF2-40B4-BE49-F238E27FC236}">
                <a16:creationId xmlns:a16="http://schemas.microsoft.com/office/drawing/2014/main" id="{4BE3F361-0DFE-EB47-01DE-FCF470FDD1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969BDA-70D3-FFAB-93F7-3A0E315C2876}"/>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8346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E0EA16-9BA4-8770-00A8-57FDA769027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8163297-FD25-CB5C-A279-854B88625C4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B258B53-514B-A78A-00F5-09889FB942A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5A4C4FE-CD81-0347-9D86-9D483D175310}"/>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Platshållare för sidfot 5">
            <a:extLst>
              <a:ext uri="{FF2B5EF4-FFF2-40B4-BE49-F238E27FC236}">
                <a16:creationId xmlns:a16="http://schemas.microsoft.com/office/drawing/2014/main" id="{E78F2A9C-ECBB-F93A-1132-63A368DECC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79A61C-A400-7806-FBEF-C65514567B5F}"/>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397346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77D6F-A1F8-FE06-3F53-DEF8D1B3A8B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E15489C-9B83-A759-ADA7-B1008E87B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51F69FF-82EC-C05E-0450-C031E366E6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A51A882-04A5-DC45-44F9-48264E4AE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5D2A4F0-D002-406D-6383-4D548246A95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EFD12C2-C2DA-93B5-511F-F6E126FE34F8}"/>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8" name="Platshållare för sidfot 7">
            <a:extLst>
              <a:ext uri="{FF2B5EF4-FFF2-40B4-BE49-F238E27FC236}">
                <a16:creationId xmlns:a16="http://schemas.microsoft.com/office/drawing/2014/main" id="{D8351997-B5B1-0C7B-8351-A20F20CF047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817C782-21CC-753C-B273-5A67CC781426}"/>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42247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719985-C8AC-5FB1-65EC-946018F375A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68B726A-72B4-55C5-EBEC-F29EBBA0F9EE}"/>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4" name="Platshållare för sidfot 3">
            <a:extLst>
              <a:ext uri="{FF2B5EF4-FFF2-40B4-BE49-F238E27FC236}">
                <a16:creationId xmlns:a16="http://schemas.microsoft.com/office/drawing/2014/main" id="{B95C9F1A-0F0F-E820-4904-D5E5C44B95B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A0CA88C-6866-DF95-7141-6B53D036B8B2}"/>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38767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1222ED0-9B99-3C9E-D91B-E6DF9670CA7F}"/>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3" name="Platshållare för sidfot 2">
            <a:extLst>
              <a:ext uri="{FF2B5EF4-FFF2-40B4-BE49-F238E27FC236}">
                <a16:creationId xmlns:a16="http://schemas.microsoft.com/office/drawing/2014/main" id="{C051DDE3-2691-70D1-53FA-E34A880E9F8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A839B60-F300-ABED-022D-52AFD3C87E0A}"/>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45821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F25291-ECD0-E926-023B-F6020FC96BE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1038AC-0F2F-9D9E-C6BE-BAA4533BE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F99B6FD-78A2-A438-9CAD-A90DAE24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0058918-6A64-FD1B-81F5-DF8B350E3915}"/>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Platshållare för sidfot 5">
            <a:extLst>
              <a:ext uri="{FF2B5EF4-FFF2-40B4-BE49-F238E27FC236}">
                <a16:creationId xmlns:a16="http://schemas.microsoft.com/office/drawing/2014/main" id="{B8CF5F12-3150-9B05-BA9B-DF78CDAF4D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41F677D-78CC-06C5-596F-BABFBBC6AFC4}"/>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224373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8A1ED-6184-02C1-7CA2-4CDCAFCB357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AE39B89-1668-BA61-E989-323F32459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D2AF07A-96F4-7299-9845-E96CDBBDE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97C064-8923-289D-5CA9-4FCB3F180B5C}"/>
              </a:ext>
            </a:extLst>
          </p:cNvPr>
          <p:cNvSpPr>
            <a:spLocks noGrp="1"/>
          </p:cNvSpPr>
          <p:nvPr>
            <p:ph type="dt" sz="half" idx="10"/>
          </p:nvPr>
        </p:nvSpPr>
        <p:spPr/>
        <p:txBody>
          <a:bodyPr/>
          <a:lstStyle/>
          <a:p>
            <a:fld id="{C5F959D7-3A80-454D-9588-DB1C303D11EC}" type="datetimeFigureOut">
              <a:rPr lang="sv-SE" smtClean="0"/>
              <a:t>2025-04-10</a:t>
            </a:fld>
            <a:endParaRPr lang="sv-SE"/>
          </a:p>
        </p:txBody>
      </p:sp>
      <p:sp>
        <p:nvSpPr>
          <p:cNvPr id="6" name="Platshållare för sidfot 5">
            <a:extLst>
              <a:ext uri="{FF2B5EF4-FFF2-40B4-BE49-F238E27FC236}">
                <a16:creationId xmlns:a16="http://schemas.microsoft.com/office/drawing/2014/main" id="{33921A7F-A51A-A516-4DCA-E280913788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D6B4C5-CA2B-18E3-F66F-8AE7E1CAFE2C}"/>
              </a:ext>
            </a:extLst>
          </p:cNvPr>
          <p:cNvSpPr>
            <a:spLocks noGrp="1"/>
          </p:cNvSpPr>
          <p:nvPr>
            <p:ph type="sldNum" sz="quarter" idx="12"/>
          </p:nvPr>
        </p:nvSpPr>
        <p:spPr/>
        <p:txBody>
          <a:bodyPr/>
          <a:lstStyle/>
          <a:p>
            <a:fld id="{D4C2A755-4EF3-447E-994B-11F1BB79FCF2}" type="slidenum">
              <a:rPr lang="sv-SE" smtClean="0"/>
              <a:t>‹#›</a:t>
            </a:fld>
            <a:endParaRPr lang="sv-SE"/>
          </a:p>
        </p:txBody>
      </p:sp>
    </p:spTree>
    <p:extLst>
      <p:ext uri="{BB962C8B-B14F-4D97-AF65-F5344CB8AC3E}">
        <p14:creationId xmlns:p14="http://schemas.microsoft.com/office/powerpoint/2010/main" val="145902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C6F791-72F3-79C4-8C8D-7ED658317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76B68D-4337-8652-401E-8B987D0D1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F43720-2F5B-71A2-ADE4-83F5F76B4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959D7-3A80-454D-9588-DB1C303D11EC}" type="datetimeFigureOut">
              <a:rPr lang="sv-SE" smtClean="0"/>
              <a:t>2025-04-10</a:t>
            </a:fld>
            <a:endParaRPr lang="sv-SE"/>
          </a:p>
        </p:txBody>
      </p:sp>
      <p:sp>
        <p:nvSpPr>
          <p:cNvPr id="5" name="Platshållare för sidfot 4">
            <a:extLst>
              <a:ext uri="{FF2B5EF4-FFF2-40B4-BE49-F238E27FC236}">
                <a16:creationId xmlns:a16="http://schemas.microsoft.com/office/drawing/2014/main" id="{5ED257CB-C6DD-8636-21AD-6F3735DB93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CC572DC-7BF5-81AF-757E-A04D4D792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2A755-4EF3-447E-994B-11F1BB79FCF2}" type="slidenum">
              <a:rPr lang="sv-SE" smtClean="0"/>
              <a:t>‹#›</a:t>
            </a:fld>
            <a:endParaRPr lang="sv-SE"/>
          </a:p>
        </p:txBody>
      </p:sp>
    </p:spTree>
    <p:extLst>
      <p:ext uri="{BB962C8B-B14F-4D97-AF65-F5344CB8AC3E}">
        <p14:creationId xmlns:p14="http://schemas.microsoft.com/office/powerpoint/2010/main" val="27126741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5F959D7-3A80-454D-9588-DB1C303D11EC}" type="datetimeFigureOut">
              <a:rPr lang="sv-SE" smtClean="0"/>
              <a:t>2025-04-10</a:t>
            </a:fld>
            <a:endParaRPr lang="sv-S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4C2A755-4EF3-447E-994B-11F1BB79FCF2}" type="slidenum">
              <a:rPr lang="sv-SE" smtClean="0"/>
              <a:t>‹#›</a:t>
            </a:fld>
            <a:endParaRPr lang="sv-SE"/>
          </a:p>
        </p:txBody>
      </p:sp>
      <p:pic>
        <p:nvPicPr>
          <p:cNvPr id="7" name="Bildobjekt 6">
            <a:extLst>
              <a:ext uri="{FF2B5EF4-FFF2-40B4-BE49-F238E27FC236}">
                <a16:creationId xmlns:a16="http://schemas.microsoft.com/office/drawing/2014/main" id="{66F2E774-43C7-E732-2DE4-023AD2B62B3B}"/>
              </a:ext>
            </a:extLst>
          </p:cNvPr>
          <p:cNvPicPr>
            <a:picLocks noChangeAspect="1"/>
          </p:cNvPicPr>
          <p:nvPr userDrawn="1"/>
        </p:nvPicPr>
        <p:blipFill>
          <a:blip r:embed="rId19"/>
          <a:stretch>
            <a:fillRect/>
          </a:stretch>
        </p:blipFill>
        <p:spPr>
          <a:xfrm>
            <a:off x="8420100" y="4699520"/>
            <a:ext cx="3771900" cy="2082279"/>
          </a:xfrm>
          <a:prstGeom prst="rect">
            <a:avLst/>
          </a:prstGeom>
          <a:effectLst>
            <a:softEdge rad="533400"/>
          </a:effectLst>
        </p:spPr>
      </p:pic>
    </p:spTree>
    <p:extLst>
      <p:ext uri="{BB962C8B-B14F-4D97-AF65-F5344CB8AC3E}">
        <p14:creationId xmlns:p14="http://schemas.microsoft.com/office/powerpoint/2010/main" val="86382434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s://www.pngall.com/emoji-heart-png/download/153889/"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get.se/WaggerydsIK/Page/112936"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ngall.com/emoji-heart-png/download/153889/"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file:///C:\Users\mikae\Downloads\Bla-Traden%20(4).pdf" TargetMode="Externa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0000"/>
                <a:lumMod val="80000"/>
              </a:schemeClr>
              <a:schemeClr val="bg2">
                <a:tint val="98000"/>
              </a:schemeClr>
            </a:duotone>
            <a:lum/>
            <a:extLst>
              <a:ext uri="{BEBA8EAE-BF5A-486C-A8C5-ECC9F3942E4B}">
                <a14:imgProps xmlns:a14="http://schemas.microsoft.com/office/drawing/2010/main">
                  <a14:imgLayer r:embed="rId3">
                    <a14:imgEffect>
                      <a14:colorTemperature colorTemp="6475"/>
                    </a14:imgEffect>
                    <a14:imgEffect>
                      <a14:saturation sat="31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EA2ADB1-8B36-396C-B285-553C1CE9A29A}"/>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rot="20771100">
            <a:off x="640128" y="3468875"/>
            <a:ext cx="2390828" cy="1344841"/>
          </a:xfrm>
          <a:prstGeom prst="rect">
            <a:avLst/>
          </a:prstGeom>
          <a:effectLst>
            <a:outerShdw blurRad="50800" dist="228600" sx="123000" sy="123000" algn="ctr" rotWithShape="0">
              <a:srgbClr val="000000">
                <a:alpha val="38000"/>
              </a:srgbClr>
            </a:outerShdw>
          </a:effectLst>
        </p:spPr>
      </p:pic>
      <p:sp>
        <p:nvSpPr>
          <p:cNvPr id="2" name="Rubrik 1">
            <a:extLst>
              <a:ext uri="{FF2B5EF4-FFF2-40B4-BE49-F238E27FC236}">
                <a16:creationId xmlns:a16="http://schemas.microsoft.com/office/drawing/2014/main" id="{F96D1365-8122-2943-EC17-39CD3ABE9C73}"/>
              </a:ext>
            </a:extLst>
          </p:cNvPr>
          <p:cNvSpPr>
            <a:spLocks noGrp="1"/>
          </p:cNvSpPr>
          <p:nvPr>
            <p:ph type="ctrTitle"/>
          </p:nvPr>
        </p:nvSpPr>
        <p:spPr>
          <a:xfrm>
            <a:off x="1375983" y="952122"/>
            <a:ext cx="9440034" cy="1828801"/>
          </a:xfrm>
        </p:spPr>
        <p:txBody>
          <a:bodyPr/>
          <a:lstStyle/>
          <a:p>
            <a:r>
              <a:rPr lang="sv-SE" b="1" dirty="0">
                <a:latin typeface="Arial" panose="020B0604020202020204" pitchFamily="34" charset="0"/>
                <a:cs typeface="Arial" panose="020B0604020202020204" pitchFamily="34" charset="0"/>
              </a:rPr>
              <a:t>VÄLKOMMEN TILL MÖTET!</a:t>
            </a:r>
          </a:p>
        </p:txBody>
      </p:sp>
      <p:sp>
        <p:nvSpPr>
          <p:cNvPr id="4" name="Rubrik 1">
            <a:extLst>
              <a:ext uri="{FF2B5EF4-FFF2-40B4-BE49-F238E27FC236}">
                <a16:creationId xmlns:a16="http://schemas.microsoft.com/office/drawing/2014/main" id="{9CA70A05-2D1E-5792-AB91-7C5287BF97DE}"/>
              </a:ext>
            </a:extLst>
          </p:cNvPr>
          <p:cNvSpPr txBox="1">
            <a:spLocks/>
          </p:cNvSpPr>
          <p:nvPr/>
        </p:nvSpPr>
        <p:spPr>
          <a:xfrm>
            <a:off x="1375983" y="2780923"/>
            <a:ext cx="9440034" cy="1828801"/>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latin typeface="Arial" panose="020B0604020202020204" pitchFamily="34" charset="0"/>
                <a:cs typeface="Arial" panose="020B0604020202020204" pitchFamily="34" charset="0"/>
              </a:rPr>
              <a:t>WAGGERYDS IK</a:t>
            </a:r>
          </a:p>
        </p:txBody>
      </p:sp>
    </p:spTree>
    <p:extLst>
      <p:ext uri="{BB962C8B-B14F-4D97-AF65-F5344CB8AC3E}">
        <p14:creationId xmlns:p14="http://schemas.microsoft.com/office/powerpoint/2010/main" val="1507179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557C-001C-45E9-A069-C4DECFDA9F52}"/>
              </a:ext>
            </a:extLst>
          </p:cNvPr>
          <p:cNvSpPr>
            <a:spLocks noGrp="1"/>
          </p:cNvSpPr>
          <p:nvPr>
            <p:ph type="title"/>
          </p:nvPr>
        </p:nvSpPr>
        <p:spPr/>
        <p:txBody>
          <a:bodyPr/>
          <a:lstStyle/>
          <a:p>
            <a:r>
              <a:rPr lang="sv-SE" b="1" dirty="0">
                <a:latin typeface="Calisto MT" panose="02040603050505030304" pitchFamily="18" charset="0"/>
              </a:rPr>
              <a:t>Men hur kan vi som ledare bemöta NPF:</a:t>
            </a:r>
          </a:p>
        </p:txBody>
      </p:sp>
      <p:sp>
        <p:nvSpPr>
          <p:cNvPr id="3" name="Content Placeholder 2">
            <a:extLst>
              <a:ext uri="{FF2B5EF4-FFF2-40B4-BE49-F238E27FC236}">
                <a16:creationId xmlns:a16="http://schemas.microsoft.com/office/drawing/2014/main" id="{272CBC90-4893-4B05-AC5C-D279F55462D3}"/>
              </a:ext>
            </a:extLst>
          </p:cNvPr>
          <p:cNvSpPr>
            <a:spLocks noGrp="1"/>
          </p:cNvSpPr>
          <p:nvPr>
            <p:ph idx="1"/>
          </p:nvPr>
        </p:nvSpPr>
        <p:spPr/>
        <p:txBody>
          <a:bodyPr/>
          <a:lstStyle/>
          <a:p>
            <a:pPr>
              <a:buFont typeface="Wingdings" panose="05000000000000000000" pitchFamily="2" charset="2"/>
              <a:buChar char="§"/>
            </a:pPr>
            <a:r>
              <a:rPr lang="sv-SE" sz="2400" dirty="0">
                <a:latin typeface="Calisto MT" panose="02040603050505030304" pitchFamily="18" charset="0"/>
              </a:rPr>
              <a:t>Ha en tydlig rutin, samma upplägg på träningen</a:t>
            </a:r>
          </a:p>
          <a:p>
            <a:pPr>
              <a:buFont typeface="Wingdings" panose="05000000000000000000" pitchFamily="2" charset="2"/>
              <a:buChar char="§"/>
            </a:pPr>
            <a:r>
              <a:rPr lang="sv-SE" sz="2400" dirty="0">
                <a:latin typeface="Calisto MT" panose="02040603050505030304" pitchFamily="18" charset="0"/>
              </a:rPr>
              <a:t>Gärna visa vid övningar och låta hen starta i slutet av gruppen för att hen skall hinna uppfatta vad som förväntas.</a:t>
            </a:r>
          </a:p>
          <a:p>
            <a:pPr>
              <a:buFont typeface="Wingdings" panose="05000000000000000000" pitchFamily="2" charset="2"/>
              <a:buChar char="§"/>
            </a:pPr>
            <a:r>
              <a:rPr lang="sv-SE" sz="2400" dirty="0">
                <a:latin typeface="Calisto MT" panose="02040603050505030304" pitchFamily="18" charset="0"/>
              </a:rPr>
              <a:t>Måste alla sitta ner vid en genomgång?</a:t>
            </a:r>
          </a:p>
          <a:p>
            <a:pPr>
              <a:buFont typeface="Wingdings" panose="05000000000000000000" pitchFamily="2" charset="2"/>
              <a:buChar char="§"/>
            </a:pPr>
            <a:r>
              <a:rPr lang="sv-SE" sz="2400" dirty="0">
                <a:latin typeface="Calisto MT" panose="02040603050505030304" pitchFamily="18" charset="0"/>
              </a:rPr>
              <a:t>Måste man byta om i omklädningsrummet?</a:t>
            </a:r>
          </a:p>
          <a:p>
            <a:pPr>
              <a:buFont typeface="Wingdings" panose="05000000000000000000" pitchFamily="2" charset="2"/>
              <a:buChar char="§"/>
            </a:pPr>
            <a:r>
              <a:rPr lang="sv-SE" sz="2400" dirty="0">
                <a:latin typeface="Calisto MT" panose="02040603050505030304" pitchFamily="18" charset="0"/>
              </a:rPr>
              <a:t>Stötta för att undvika utanförskap.</a:t>
            </a:r>
          </a:p>
          <a:p>
            <a:pPr>
              <a:buFont typeface="Wingdings" panose="05000000000000000000" pitchFamily="2" charset="2"/>
              <a:buChar char="§"/>
            </a:pPr>
            <a:r>
              <a:rPr lang="sv-SE" sz="2400" dirty="0">
                <a:latin typeface="Calisto MT" panose="02040603050505030304" pitchFamily="18" charset="0"/>
              </a:rPr>
              <a:t>Våga fråga föräldarna om ”Hur vi kan stötta ditt barn?”</a:t>
            </a:r>
          </a:p>
          <a:p>
            <a:endParaRPr lang="sv-SE" dirty="0"/>
          </a:p>
        </p:txBody>
      </p:sp>
    </p:spTree>
    <p:extLst>
      <p:ext uri="{BB962C8B-B14F-4D97-AF65-F5344CB8AC3E}">
        <p14:creationId xmlns:p14="http://schemas.microsoft.com/office/powerpoint/2010/main" val="225932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9E65-1702-8944-13FC-49CF1C5090D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A3C06B3-9AD5-BD88-95AC-40C0DB5107A9}"/>
              </a:ext>
            </a:extLst>
          </p:cNvPr>
          <p:cNvSpPr>
            <a:spLocks noGrp="1"/>
          </p:cNvSpPr>
          <p:nvPr>
            <p:ph type="ctrTitle"/>
          </p:nvPr>
        </p:nvSpPr>
        <p:spPr>
          <a:xfrm>
            <a:off x="1375983" y="-530353"/>
            <a:ext cx="9440034" cy="1828801"/>
          </a:xfrm>
        </p:spPr>
        <p:txBody>
          <a:bodyPr/>
          <a:lstStyle/>
          <a:p>
            <a:r>
              <a:rPr lang="sv-SE" sz="7200" b="1" dirty="0">
                <a:latin typeface="Arial" panose="020B0604020202020204" pitchFamily="34" charset="0"/>
                <a:cs typeface="Arial" panose="020B0604020202020204" pitchFamily="34" charset="0"/>
              </a:rPr>
              <a:t>UTRUSTNING</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A8C4EE1F-3170-A367-844B-CBCA80C19193}"/>
              </a:ext>
            </a:extLst>
          </p:cNvPr>
          <p:cNvSpPr>
            <a:spLocks noGrp="1"/>
          </p:cNvSpPr>
          <p:nvPr>
            <p:ph type="subTitle" idx="1"/>
          </p:nvPr>
        </p:nvSpPr>
        <p:spPr>
          <a:xfrm>
            <a:off x="1375983" y="1638944"/>
            <a:ext cx="3223449" cy="3580112"/>
          </a:xfrm>
        </p:spPr>
        <p:txBody>
          <a:bodyPr>
            <a:normAutofit fontScale="85000" lnSpcReduction="10000"/>
          </a:bodyPr>
          <a:lstStyle/>
          <a:p>
            <a:pPr algn="l"/>
            <a:r>
              <a:rPr lang="sv-SE" sz="2800" b="1" dirty="0">
                <a:latin typeface="Arial" panose="020B0604020202020204" pitchFamily="34" charset="0"/>
                <a:cs typeface="Arial" panose="020B0604020202020204" pitchFamily="34" charset="0"/>
              </a:rPr>
              <a:t>Träning</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Fotbollsskor</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Träningskläder efter väder</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Vattenflaska</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Benskydd</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Inga smycken </a:t>
            </a:r>
            <a:br>
              <a:rPr lang="sv-SE" sz="2800" dirty="0">
                <a:latin typeface="Arial" panose="020B0604020202020204" pitchFamily="34" charset="0"/>
                <a:cs typeface="Arial" panose="020B0604020202020204" pitchFamily="34" charset="0"/>
              </a:rPr>
            </a:br>
            <a:r>
              <a:rPr lang="sv-SE" sz="2100" dirty="0">
                <a:latin typeface="Arial" panose="020B0604020202020204" pitchFamily="34" charset="0"/>
                <a:cs typeface="Arial" panose="020B0604020202020204" pitchFamily="34" charset="0"/>
              </a:rPr>
              <a:t>(Att tejpa över är </a:t>
            </a:r>
            <a:r>
              <a:rPr lang="sv-SE" sz="2100" b="1" u="sng" dirty="0">
                <a:latin typeface="Arial" panose="020B0604020202020204" pitchFamily="34" charset="0"/>
                <a:cs typeface="Arial" panose="020B0604020202020204" pitchFamily="34" charset="0"/>
              </a:rPr>
              <a:t>EJ</a:t>
            </a:r>
            <a:r>
              <a:rPr lang="sv-SE" sz="2100" dirty="0">
                <a:latin typeface="Arial" panose="020B0604020202020204" pitchFamily="34" charset="0"/>
                <a:cs typeface="Arial" panose="020B0604020202020204" pitchFamily="34" charset="0"/>
              </a:rPr>
              <a:t> OK)</a:t>
            </a:r>
          </a:p>
          <a:p>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
        <p:nvSpPr>
          <p:cNvPr id="4" name="Underrubrik 2">
            <a:extLst>
              <a:ext uri="{FF2B5EF4-FFF2-40B4-BE49-F238E27FC236}">
                <a16:creationId xmlns:a16="http://schemas.microsoft.com/office/drawing/2014/main" id="{12DC5755-304C-64AE-6995-E3665DD3D91E}"/>
              </a:ext>
            </a:extLst>
          </p:cNvPr>
          <p:cNvSpPr txBox="1">
            <a:spLocks/>
          </p:cNvSpPr>
          <p:nvPr/>
        </p:nvSpPr>
        <p:spPr>
          <a:xfrm>
            <a:off x="6271878" y="1638944"/>
            <a:ext cx="3887106" cy="3580112"/>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2800" b="1" dirty="0">
                <a:latin typeface="Arial" panose="020B0604020202020204" pitchFamily="34" charset="0"/>
                <a:cs typeface="Arial" panose="020B0604020202020204" pitchFamily="34" charset="0"/>
              </a:rPr>
              <a:t>Match</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Fotbollsskor</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Vattenflaska</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Benskydd</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Inga smycken </a:t>
            </a:r>
            <a:br>
              <a:rPr lang="sv-SE" sz="2800" dirty="0">
                <a:latin typeface="Arial" panose="020B0604020202020204" pitchFamily="34" charset="0"/>
                <a:cs typeface="Arial" panose="020B0604020202020204" pitchFamily="34" charset="0"/>
              </a:rPr>
            </a:br>
            <a:r>
              <a:rPr lang="sv-SE" sz="1900" dirty="0">
                <a:latin typeface="Arial" panose="020B0604020202020204" pitchFamily="34" charset="0"/>
                <a:cs typeface="Arial" panose="020B0604020202020204" pitchFamily="34" charset="0"/>
              </a:rPr>
              <a:t>(Att tejpa över är </a:t>
            </a:r>
            <a:r>
              <a:rPr lang="sv-SE" sz="1900" b="1" u="sng" dirty="0">
                <a:latin typeface="Arial" panose="020B0604020202020204" pitchFamily="34" charset="0"/>
                <a:cs typeface="Arial" panose="020B0604020202020204" pitchFamily="34" charset="0"/>
              </a:rPr>
              <a:t>EJ</a:t>
            </a:r>
            <a:r>
              <a:rPr lang="sv-SE" sz="1900" dirty="0">
                <a:latin typeface="Arial" panose="020B0604020202020204" pitchFamily="34" charset="0"/>
                <a:cs typeface="Arial" panose="020B0604020202020204" pitchFamily="34" charset="0"/>
              </a:rPr>
              <a:t> OK)</a:t>
            </a:r>
          </a:p>
          <a:p>
            <a:pPr marL="457200" indent="-457200" algn="l">
              <a:buFont typeface="Wingdings" panose="05000000000000000000" pitchFamily="2" charset="2"/>
              <a:buChar char="Ø"/>
            </a:pPr>
            <a:r>
              <a:rPr lang="sv-SE" sz="2800" dirty="0">
                <a:latin typeface="Arial" panose="020B0604020202020204" pitchFamily="34" charset="0"/>
                <a:cs typeface="Arial" panose="020B0604020202020204" pitchFamily="34" charset="0"/>
              </a:rPr>
              <a:t>Matchkläder </a:t>
            </a:r>
          </a:p>
          <a:p>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55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5A521-2CB3-3D0D-96B1-559E7179C6A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AAC46F1-FBAA-CFE0-8642-F2DA796DF7ED}"/>
              </a:ext>
            </a:extLst>
          </p:cNvPr>
          <p:cNvSpPr>
            <a:spLocks noGrp="1"/>
          </p:cNvSpPr>
          <p:nvPr>
            <p:ph type="ctrTitle"/>
          </p:nvPr>
        </p:nvSpPr>
        <p:spPr>
          <a:xfrm>
            <a:off x="1259112" y="-404038"/>
            <a:ext cx="9440034" cy="1828801"/>
          </a:xfrm>
        </p:spPr>
        <p:txBody>
          <a:bodyPr/>
          <a:lstStyle/>
          <a:p>
            <a:r>
              <a:rPr lang="sv-SE" sz="7200" b="1" dirty="0" smtClean="0">
                <a:latin typeface="Arial" panose="020B0604020202020204" pitchFamily="34" charset="0"/>
                <a:cs typeface="Arial" panose="020B0604020202020204" pitchFamily="34" charset="0"/>
              </a:rPr>
              <a:t>MATCHER/CUP</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F20DCEB0-C985-38E0-5384-8248FB6737C7}"/>
              </a:ext>
            </a:extLst>
          </p:cNvPr>
          <p:cNvSpPr>
            <a:spLocks noGrp="1"/>
          </p:cNvSpPr>
          <p:nvPr>
            <p:ph type="subTitle" idx="1"/>
          </p:nvPr>
        </p:nvSpPr>
        <p:spPr>
          <a:xfrm>
            <a:off x="772478" y="1705120"/>
            <a:ext cx="11041569" cy="4759688"/>
          </a:xfrm>
        </p:spPr>
        <p:txBody>
          <a:bodyPr>
            <a:normAutofit fontScale="62500" lnSpcReduction="20000"/>
          </a:bodyPr>
          <a:lstStyle/>
          <a:p>
            <a:pPr algn="l" eaLnBrk="1" hangingPunct="1">
              <a:defRPr/>
            </a:pPr>
            <a:r>
              <a:rPr lang="sv-SE" sz="2400" b="1" dirty="0" smtClean="0">
                <a:latin typeface="Arial" panose="020B0604020202020204" pitchFamily="34" charset="0"/>
                <a:cs typeface="Arial" panose="020B0604020202020204" pitchFamily="34" charset="0"/>
              </a:rPr>
              <a:t>Match/cupspel</a:t>
            </a:r>
            <a:r>
              <a:rPr lang="sv-SE" sz="2400" dirty="0">
                <a:latin typeface="Arial" panose="020B0604020202020204" pitchFamily="34" charset="0"/>
                <a:cs typeface="Arial" panose="020B0604020202020204" pitchFamily="34" charset="0"/>
              </a:rPr>
              <a:t/>
            </a:r>
            <a:br>
              <a:rPr lang="sv-SE" sz="2400" dirty="0">
                <a:latin typeface="Arial" panose="020B0604020202020204" pitchFamily="34" charset="0"/>
                <a:cs typeface="Arial" panose="020B0604020202020204" pitchFamily="34" charset="0"/>
              </a:rPr>
            </a:br>
            <a:r>
              <a:rPr lang="sv-SE" sz="2400" dirty="0" err="1" smtClean="0">
                <a:latin typeface="Arial" panose="020B0604020202020204" pitchFamily="34" charset="0"/>
                <a:cs typeface="Arial" panose="020B0604020202020204" pitchFamily="34" charset="0"/>
              </a:rPr>
              <a:t>Bupscup</a:t>
            </a:r>
            <a:r>
              <a:rPr lang="sv-SE" sz="2400" dirty="0" smtClean="0">
                <a:latin typeface="Arial" panose="020B0604020202020204" pitchFamily="34" charset="0"/>
                <a:cs typeface="Arial" panose="020B0604020202020204" pitchFamily="34" charset="0"/>
              </a:rPr>
              <a:t>, Kabe cup, </a:t>
            </a:r>
            <a:r>
              <a:rPr lang="sv-SE" sz="2400" dirty="0">
                <a:latin typeface="Arial" panose="020B0604020202020204" pitchFamily="34" charset="0"/>
                <a:cs typeface="Arial" panose="020B0604020202020204" pitchFamily="34" charset="0"/>
              </a:rPr>
              <a:t>S</a:t>
            </a:r>
            <a:r>
              <a:rPr lang="sv-SE" sz="2400" dirty="0" smtClean="0">
                <a:latin typeface="Arial" panose="020B0604020202020204" pitchFamily="34" charset="0"/>
                <a:cs typeface="Arial" panose="020B0604020202020204" pitchFamily="34" charset="0"/>
              </a:rPr>
              <a:t>målands villa cup och WIK cupen.</a:t>
            </a:r>
            <a:br>
              <a:rPr lang="sv-SE" sz="2400" dirty="0" smtClean="0">
                <a:latin typeface="Arial" panose="020B0604020202020204" pitchFamily="34" charset="0"/>
                <a:cs typeface="Arial" panose="020B0604020202020204" pitchFamily="34" charset="0"/>
              </a:rPr>
            </a:br>
            <a:r>
              <a:rPr lang="sv-SE" sz="2400" dirty="0" err="1" smtClean="0">
                <a:latin typeface="Arial" panose="020B0604020202020204" pitchFamily="34" charset="0"/>
                <a:cs typeface="Arial" panose="020B0604020202020204" pitchFamily="34" charset="0"/>
              </a:rPr>
              <a:t>Ev</a:t>
            </a:r>
            <a:r>
              <a:rPr lang="sv-SE" sz="2400" dirty="0" smtClean="0">
                <a:latin typeface="Arial" panose="020B0604020202020204" pitchFamily="34" charset="0"/>
                <a:cs typeface="Arial" panose="020B0604020202020204" pitchFamily="34" charset="0"/>
              </a:rPr>
              <a:t> träningsmatch i början av maj.</a:t>
            </a:r>
            <a:br>
              <a:rPr lang="sv-SE" sz="2400" dirty="0" smtClean="0">
                <a:latin typeface="Arial" panose="020B0604020202020204" pitchFamily="34" charset="0"/>
                <a:cs typeface="Arial" panose="020B0604020202020204" pitchFamily="34" charset="0"/>
              </a:rPr>
            </a:br>
            <a:endParaRPr lang="sv-SE" sz="2400" b="1" dirty="0">
              <a:latin typeface="Arial" panose="020B0604020202020204" pitchFamily="34" charset="0"/>
              <a:cs typeface="Arial" panose="020B0604020202020204" pitchFamily="34" charset="0"/>
            </a:endParaRPr>
          </a:p>
          <a:p>
            <a:pPr algn="l" eaLnBrk="1" hangingPunct="1">
              <a:defRPr/>
            </a:pPr>
            <a:r>
              <a:rPr lang="sv-SE" sz="2400" b="1" dirty="0">
                <a:latin typeface="Arial" panose="020B0604020202020204" pitchFamily="34" charset="0"/>
                <a:cs typeface="Arial" panose="020B0604020202020204" pitchFamily="34" charset="0"/>
              </a:rPr>
              <a:t>Speltid</a:t>
            </a:r>
            <a:r>
              <a:rPr lang="sv-SE" sz="2400" dirty="0">
                <a:latin typeface="Arial" panose="020B0604020202020204" pitchFamily="34" charset="0"/>
                <a:cs typeface="Arial" panose="020B0604020202020204" pitchFamily="34" charset="0"/>
              </a:rPr>
              <a:t>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WIK följer Svenska FFs </a:t>
            </a:r>
            <a:r>
              <a:rPr lang="sv-SE" sz="2400" dirty="0" smtClean="0">
                <a:latin typeface="Arial" panose="020B0604020202020204" pitchFamily="34" charset="0"/>
                <a:cs typeface="Arial" panose="020B0604020202020204" pitchFamily="34" charset="0"/>
              </a:rPr>
              <a:t>rekommendationer.</a:t>
            </a:r>
            <a:endParaRPr lang="sv-SE" sz="2400" dirty="0">
              <a:latin typeface="Arial" panose="020B0604020202020204" pitchFamily="34" charset="0"/>
              <a:cs typeface="Arial" panose="020B0604020202020204" pitchFamily="34" charset="0"/>
            </a:endParaRPr>
          </a:p>
          <a:p>
            <a:pPr marL="0" indent="0" algn="l" eaLnBrk="1" hangingPunct="1">
              <a:buFont typeface="Arial" panose="020B0604020202020204" pitchFamily="34" charset="0"/>
              <a:buNone/>
              <a:defRPr/>
            </a:pPr>
            <a:endParaRPr lang="sv-SE" sz="2400" dirty="0">
              <a:latin typeface="Arial" panose="020B0604020202020204" pitchFamily="34" charset="0"/>
              <a:cs typeface="Arial" panose="020B0604020202020204" pitchFamily="34" charset="0"/>
            </a:endParaRPr>
          </a:p>
          <a:p>
            <a:pPr marL="0" indent="0" algn="l" eaLnBrk="1" hangingPunct="1">
              <a:buFont typeface="Arial" panose="020B0604020202020204" pitchFamily="34" charset="0"/>
              <a:buNone/>
              <a:defRPr/>
            </a:pPr>
            <a:r>
              <a:rPr lang="sv-SE" sz="2400" b="1" dirty="0">
                <a:latin typeface="Arial" panose="020B0604020202020204" pitchFamily="34" charset="0"/>
                <a:cs typeface="Arial" panose="020B0604020202020204" pitchFamily="34" charset="0"/>
              </a:rPr>
              <a:t>Olika positioner</a:t>
            </a:r>
            <a:r>
              <a:rPr lang="sv-SE" sz="2400" dirty="0">
                <a:latin typeface="Arial" panose="020B0604020202020204" pitchFamily="34" charset="0"/>
                <a:cs typeface="Arial" panose="020B0604020202020204" pitchFamily="34" charset="0"/>
              </a:rPr>
              <a:t/>
            </a:r>
            <a:br>
              <a:rPr lang="sv-SE" sz="2400" dirty="0">
                <a:latin typeface="Arial" panose="020B0604020202020204" pitchFamily="34" charset="0"/>
                <a:cs typeface="Arial" panose="020B0604020202020204" pitchFamily="34" charset="0"/>
              </a:rPr>
            </a:br>
            <a:r>
              <a:rPr lang="sv-SE" sz="2400" dirty="0">
                <a:latin typeface="Arial" panose="020B0604020202020204" pitchFamily="34" charset="0"/>
                <a:cs typeface="Arial" panose="020B0604020202020204" pitchFamily="34" charset="0"/>
              </a:rPr>
              <a:t>Vi försöker i största möjliga mån att spelaren har samma position under hela matchen. </a:t>
            </a:r>
            <a:r>
              <a:rPr lang="sv-SE" sz="2400" dirty="0" smtClean="0">
                <a:latin typeface="Arial" panose="020B0604020202020204" pitchFamily="34" charset="0"/>
                <a:cs typeface="Arial" panose="020B0604020202020204" pitchFamily="34" charset="0"/>
              </a:rPr>
              <a:t/>
            </a:r>
            <a:br>
              <a:rPr lang="sv-SE" sz="2400" dirty="0" smtClean="0">
                <a:latin typeface="Arial" panose="020B0604020202020204" pitchFamily="34" charset="0"/>
                <a:cs typeface="Arial" panose="020B0604020202020204" pitchFamily="34" charset="0"/>
              </a:rPr>
            </a:br>
            <a:r>
              <a:rPr lang="sv-SE" sz="2400" dirty="0" smtClean="0">
                <a:latin typeface="Arial" panose="020B0604020202020204" pitchFamily="34" charset="0"/>
                <a:cs typeface="Arial" panose="020B0604020202020204" pitchFamily="34" charset="0"/>
              </a:rPr>
              <a:t>Sett </a:t>
            </a:r>
            <a:r>
              <a:rPr lang="sv-SE" sz="2400" dirty="0">
                <a:latin typeface="Arial" panose="020B0604020202020204" pitchFamily="34" charset="0"/>
                <a:cs typeface="Arial" panose="020B0604020202020204" pitchFamily="34" charset="0"/>
              </a:rPr>
              <a:t>över säsongen är det fördelaktigt för spelarens utveckling att prova olika positioner. </a:t>
            </a:r>
            <a:r>
              <a:rPr lang="sv-SE" sz="2400" dirty="0" smtClean="0">
                <a:latin typeface="Arial" panose="020B0604020202020204" pitchFamily="34" charset="0"/>
                <a:cs typeface="Arial" panose="020B0604020202020204" pitchFamily="34" charset="0"/>
              </a:rPr>
              <a:t/>
            </a:r>
            <a:br>
              <a:rPr lang="sv-SE" sz="2400" dirty="0" smtClean="0">
                <a:latin typeface="Arial" panose="020B0604020202020204" pitchFamily="34" charset="0"/>
                <a:cs typeface="Arial" panose="020B0604020202020204" pitchFamily="34" charset="0"/>
              </a:rPr>
            </a:br>
            <a:r>
              <a:rPr lang="sv-SE" sz="2400" i="1" dirty="0" smtClean="0">
                <a:latin typeface="Arial" panose="020B0604020202020204" pitchFamily="34" charset="0"/>
                <a:cs typeface="Arial" panose="020B0604020202020204" pitchFamily="34" charset="0"/>
              </a:rPr>
              <a:t>(</a:t>
            </a:r>
            <a:r>
              <a:rPr lang="sv-SE" sz="2400" i="1" dirty="0">
                <a:latin typeface="Arial" panose="020B0604020202020204" pitchFamily="34" charset="0"/>
                <a:cs typeface="Arial" panose="020B0604020202020204" pitchFamily="34" charset="0"/>
              </a:rPr>
              <a:t>gäller åtminstone upp till 15 år). </a:t>
            </a:r>
            <a:r>
              <a:rPr lang="sv-SE" sz="2400" i="1" dirty="0" smtClean="0">
                <a:latin typeface="Arial" panose="020B0604020202020204" pitchFamily="34" charset="0"/>
                <a:cs typeface="Arial" panose="020B0604020202020204" pitchFamily="34" charset="0"/>
              </a:rPr>
              <a:t/>
            </a:r>
            <a:br>
              <a:rPr lang="sv-SE" sz="2400" i="1" dirty="0" smtClean="0">
                <a:latin typeface="Arial" panose="020B0604020202020204" pitchFamily="34" charset="0"/>
                <a:cs typeface="Arial" panose="020B0604020202020204" pitchFamily="34" charset="0"/>
              </a:rPr>
            </a:br>
            <a:r>
              <a:rPr lang="sv-SE" sz="2400" dirty="0" smtClean="0">
                <a:latin typeface="Arial" panose="020B0604020202020204" pitchFamily="34" charset="0"/>
                <a:cs typeface="Arial" panose="020B0604020202020204" pitchFamily="34" charset="0"/>
              </a:rPr>
              <a:t>I år kommer vi även att ha en målvaktslista, alla kommer att få möjligheten att testa att vara målvakt under något träningstillfälle.</a:t>
            </a:r>
            <a:endParaRPr lang="sv-SE" sz="2400" dirty="0">
              <a:latin typeface="Arial" panose="020B0604020202020204" pitchFamily="34" charset="0"/>
              <a:cs typeface="Arial" panose="020B0604020202020204" pitchFamily="34" charset="0"/>
            </a:endParaRPr>
          </a:p>
          <a:p>
            <a:pPr marL="0" indent="0" algn="l" eaLnBrk="1" hangingPunct="1">
              <a:buFont typeface="Arial" panose="020B0604020202020204" pitchFamily="34" charset="0"/>
              <a:buNone/>
              <a:defRPr/>
            </a:pPr>
            <a:endParaRPr lang="sv-SE" sz="2400" i="1" dirty="0">
              <a:latin typeface="Arial" panose="020B0604020202020204" pitchFamily="34" charset="0"/>
              <a:cs typeface="Arial" panose="020B0604020202020204" pitchFamily="34" charset="0"/>
            </a:endParaRPr>
          </a:p>
          <a:p>
            <a:pPr algn="l" eaLnBrk="1" hangingPunct="1">
              <a:defRPr/>
            </a:pPr>
            <a:r>
              <a:rPr lang="sv-SE" altLang="sv-SE" sz="2400" b="1" dirty="0" smtClean="0">
                <a:latin typeface="Arial" panose="020B0604020202020204" pitchFamily="34" charset="0"/>
                <a:cs typeface="Arial" panose="020B0604020202020204" pitchFamily="34" charset="0"/>
              </a:rPr>
              <a:t>Borta cuper/matcher</a:t>
            </a:r>
            <a:r>
              <a:rPr lang="sv-SE" altLang="sv-SE" sz="2400" dirty="0">
                <a:latin typeface="Arial" panose="020B0604020202020204" pitchFamily="34" charset="0"/>
                <a:cs typeface="Arial" panose="020B0604020202020204" pitchFamily="34" charset="0"/>
              </a:rPr>
              <a:t/>
            </a:r>
            <a:br>
              <a:rPr lang="sv-SE" altLang="sv-SE" sz="2400" dirty="0">
                <a:latin typeface="Arial" panose="020B0604020202020204" pitchFamily="34" charset="0"/>
                <a:cs typeface="Arial" panose="020B0604020202020204" pitchFamily="34" charset="0"/>
              </a:rPr>
            </a:br>
            <a:r>
              <a:rPr lang="sv-SE" altLang="sv-SE" sz="2400" dirty="0">
                <a:latin typeface="Arial" panose="020B0604020202020204" pitchFamily="34" charset="0"/>
                <a:cs typeface="Arial" panose="020B0604020202020204" pitchFamily="34" charset="0"/>
              </a:rPr>
              <a:t>H</a:t>
            </a:r>
            <a:r>
              <a:rPr lang="sv-SE" altLang="sv-SE" sz="2400" dirty="0" smtClean="0">
                <a:latin typeface="Arial" panose="020B0604020202020204" pitchFamily="34" charset="0"/>
                <a:cs typeface="Arial" panose="020B0604020202020204" pitchFamily="34" charset="0"/>
              </a:rPr>
              <a:t>ar man inte möjligheten att ta sig till cupen om vi spelar i en annan stad, kontakta lagledaren.</a:t>
            </a:r>
            <a:br>
              <a:rPr lang="sv-SE" altLang="sv-SE" sz="2400" dirty="0" smtClean="0">
                <a:latin typeface="Arial" panose="020B0604020202020204" pitchFamily="34" charset="0"/>
                <a:cs typeface="Arial" panose="020B0604020202020204" pitchFamily="34" charset="0"/>
              </a:rPr>
            </a:br>
            <a:r>
              <a:rPr lang="sv-SE" altLang="sv-SE" sz="2400" dirty="0" smtClean="0">
                <a:latin typeface="Arial" panose="020B0604020202020204" pitchFamily="34" charset="0"/>
                <a:cs typeface="Arial" panose="020B0604020202020204" pitchFamily="34" charset="0"/>
              </a:rPr>
              <a:t>Så ska vi se andra möjligheter med samåkning.   </a:t>
            </a:r>
            <a:endParaRPr lang="sv-SE" altLang="sv-SE" sz="2400" dirty="0">
              <a:latin typeface="Arial" panose="020B0604020202020204" pitchFamily="34" charset="0"/>
              <a:cs typeface="Arial" panose="020B0604020202020204" pitchFamily="34" charset="0"/>
            </a:endParaRPr>
          </a:p>
          <a:p>
            <a:pPr algn="l" eaLnBrk="1" hangingPunct="1">
              <a:defRPr/>
            </a:pPr>
            <a:r>
              <a:rPr lang="sv-SE" altLang="sv-SE" sz="2400" dirty="0">
                <a:latin typeface="Arial" panose="020B0604020202020204" pitchFamily="34" charset="0"/>
                <a:cs typeface="Arial" panose="020B0604020202020204" pitchFamily="34" charset="0"/>
              </a:rPr>
              <a:t/>
            </a:r>
            <a:br>
              <a:rPr lang="sv-SE" altLang="sv-SE" sz="2400" dirty="0">
                <a:latin typeface="Arial" panose="020B0604020202020204" pitchFamily="34" charset="0"/>
                <a:cs typeface="Arial" panose="020B0604020202020204" pitchFamily="34" charset="0"/>
              </a:rPr>
            </a:br>
            <a:r>
              <a:rPr lang="sv-SE" altLang="sv-SE" sz="2400" b="1" dirty="0">
                <a:latin typeface="Arial" panose="020B0604020202020204" pitchFamily="34" charset="0"/>
                <a:cs typeface="Arial" panose="020B0604020202020204" pitchFamily="34" charset="0"/>
              </a:rPr>
              <a:t>Resultatet i matchen</a:t>
            </a:r>
            <a:r>
              <a:rPr lang="sv-SE" altLang="sv-SE" sz="2400" dirty="0">
                <a:latin typeface="Arial" panose="020B0604020202020204" pitchFamily="34" charset="0"/>
                <a:cs typeface="Arial" panose="020B0604020202020204" pitchFamily="34" charset="0"/>
              </a:rPr>
              <a:t/>
            </a:r>
            <a:br>
              <a:rPr lang="sv-SE" altLang="sv-SE" sz="2400" dirty="0">
                <a:latin typeface="Arial" panose="020B0604020202020204" pitchFamily="34" charset="0"/>
                <a:cs typeface="Arial" panose="020B0604020202020204" pitchFamily="34" charset="0"/>
              </a:rPr>
            </a:br>
            <a:r>
              <a:rPr lang="sv-SE" altLang="sv-SE" sz="2400" dirty="0">
                <a:latin typeface="Arial" panose="020B0604020202020204" pitchFamily="34" charset="0"/>
                <a:cs typeface="Arial" panose="020B0604020202020204" pitchFamily="34" charset="0"/>
              </a:rPr>
              <a:t>Har underordnad betydelse för oss </a:t>
            </a:r>
            <a:r>
              <a:rPr lang="sv-SE" altLang="sv-SE" sz="2400" b="1" dirty="0">
                <a:latin typeface="Arial" panose="020B0604020202020204" pitchFamily="34" charset="0"/>
                <a:cs typeface="Arial" panose="020B0604020202020204" pitchFamily="34" charset="0"/>
              </a:rPr>
              <a:t>vuxna. </a:t>
            </a:r>
            <a:r>
              <a:rPr lang="sv-SE" altLang="sv-SE" sz="2400" dirty="0">
                <a:latin typeface="Arial" panose="020B0604020202020204" pitchFamily="34" charset="0"/>
                <a:cs typeface="Arial" panose="020B0604020202020204" pitchFamily="34" charset="0"/>
              </a:rPr>
              <a:t>Självklart ska spelarna få &amp; vilja vinna </a:t>
            </a:r>
            <a:br>
              <a:rPr lang="sv-SE" altLang="sv-SE" sz="2400" dirty="0">
                <a:latin typeface="Arial" panose="020B0604020202020204" pitchFamily="34" charset="0"/>
                <a:cs typeface="Arial" panose="020B0604020202020204" pitchFamily="34" charset="0"/>
              </a:rPr>
            </a:br>
            <a:r>
              <a:rPr lang="sv-SE" altLang="sv-SE" sz="2400" dirty="0">
                <a:latin typeface="Arial" panose="020B0604020202020204" pitchFamily="34" charset="0"/>
                <a:cs typeface="Arial" panose="020B0604020202020204" pitchFamily="34" charset="0"/>
              </a:rPr>
              <a:t>samt visa känslor vid olika matchresultat. Utveckling och gemenskap är prioriterat.</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11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7938-01B4-1142-FFDF-84A4B970E1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6E6A66B-5ACE-601E-D2DC-181FD613B82A}"/>
              </a:ext>
            </a:extLst>
          </p:cNvPr>
          <p:cNvSpPr>
            <a:spLocks noGrp="1"/>
          </p:cNvSpPr>
          <p:nvPr>
            <p:ph type="ctrTitle"/>
          </p:nvPr>
        </p:nvSpPr>
        <p:spPr>
          <a:xfrm>
            <a:off x="1216581" y="0"/>
            <a:ext cx="9440034" cy="1828801"/>
          </a:xfrm>
        </p:spPr>
        <p:txBody>
          <a:bodyPr/>
          <a:lstStyle/>
          <a:p>
            <a:r>
              <a:rPr lang="sv-SE" sz="7200" b="1" dirty="0" smtClean="0">
                <a:latin typeface="Arial" panose="020B0604020202020204" pitchFamily="34" charset="0"/>
                <a:cs typeface="Arial" panose="020B0604020202020204" pitchFamily="34" charset="0"/>
              </a:rPr>
              <a:t>WIK-CUP</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970ABC5C-AC35-050B-FD3B-B0EC0FEC0421}"/>
              </a:ext>
            </a:extLst>
          </p:cNvPr>
          <p:cNvSpPr>
            <a:spLocks noGrp="1"/>
          </p:cNvSpPr>
          <p:nvPr>
            <p:ph type="subTitle" idx="1"/>
          </p:nvPr>
        </p:nvSpPr>
        <p:spPr>
          <a:xfrm>
            <a:off x="595901" y="2098312"/>
            <a:ext cx="10220116" cy="4035360"/>
          </a:xfrm>
        </p:spPr>
        <p:txBody>
          <a:bodyPr>
            <a:normAutofit/>
          </a:bodyPr>
          <a:lstStyle/>
          <a:p>
            <a:pPr marL="457200" indent="-457200" algn="l">
              <a:buFont typeface="Wingdings" panose="05000000000000000000" pitchFamily="2" charset="2"/>
              <a:buChar char="ü"/>
            </a:pPr>
            <a:r>
              <a:rPr lang="sv-SE" sz="2800" dirty="0" smtClean="0">
                <a:latin typeface="Arial" panose="020B0604020202020204" pitchFamily="34" charset="0"/>
                <a:cs typeface="Arial" panose="020B0604020202020204" pitchFamily="34" charset="0"/>
              </a:rPr>
              <a:t>14/9 anordna en egen cup</a:t>
            </a:r>
          </a:p>
          <a:p>
            <a:pPr marL="457200" indent="-457200" algn="l">
              <a:buFont typeface="Wingdings" panose="05000000000000000000" pitchFamily="2" charset="2"/>
              <a:buChar char="ü"/>
            </a:pPr>
            <a:r>
              <a:rPr lang="sv-SE" sz="2800" dirty="0" smtClean="0">
                <a:latin typeface="Arial" panose="020B0604020202020204" pitchFamily="34" charset="0"/>
                <a:cs typeface="Arial" panose="020B0604020202020204" pitchFamily="34" charset="0"/>
              </a:rPr>
              <a:t>Pengarna som samlas in under dagen går till P17 lagkassa</a:t>
            </a:r>
          </a:p>
          <a:p>
            <a:pPr marL="457200" indent="-457200" algn="l">
              <a:buFont typeface="Wingdings" panose="05000000000000000000" pitchFamily="2" charset="2"/>
              <a:buChar char="ü"/>
            </a:pPr>
            <a:r>
              <a:rPr lang="sv-SE" sz="2800" dirty="0" smtClean="0">
                <a:latin typeface="Arial" panose="020B0604020202020204" pitchFamily="34" charset="0"/>
                <a:cs typeface="Arial" panose="020B0604020202020204" pitchFamily="34" charset="0"/>
              </a:rPr>
              <a:t>Söker sponsor (gäller att köpa medaljer till spelarna)</a:t>
            </a:r>
          </a:p>
          <a:p>
            <a:pPr marL="457200" indent="-457200" algn="l">
              <a:buFont typeface="Wingdings" panose="05000000000000000000" pitchFamily="2" charset="2"/>
              <a:buChar char="ü"/>
            </a:pPr>
            <a:r>
              <a:rPr lang="sv-SE" sz="2800" dirty="0" smtClean="0">
                <a:latin typeface="Arial" panose="020B0604020202020204" pitchFamily="34" charset="0"/>
                <a:cs typeface="Arial" panose="020B0604020202020204" pitchFamily="34" charset="0"/>
              </a:rPr>
              <a:t>Domare fixar klubben med hjälp av SISU bidrag</a:t>
            </a:r>
          </a:p>
          <a:p>
            <a:pPr marL="457200" indent="-457200" algn="l">
              <a:buFont typeface="Wingdings" panose="05000000000000000000" pitchFamily="2" charset="2"/>
              <a:buChar char="ü"/>
            </a:pPr>
            <a:r>
              <a:rPr lang="sv-SE" sz="2800" dirty="0" smtClean="0">
                <a:latin typeface="Arial" panose="020B0604020202020204" pitchFamily="34" charset="0"/>
                <a:cs typeface="Arial" panose="020B0604020202020204" pitchFamily="34" charset="0"/>
              </a:rPr>
              <a:t>Ansvarsområden: Parkeringsvakt, kiosk, speaker, </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materialansvarig, välkomstvärd/informations, aktivitet ansvarig (fiskdamm, bollramp, lotteri, kasta boll/ring) </a:t>
            </a: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86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F79C-8501-1351-1E53-3A5D11FCA9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89A598D-4061-2C3C-DA26-67F22B7C9D1F}"/>
              </a:ext>
            </a:extLst>
          </p:cNvPr>
          <p:cNvSpPr>
            <a:spLocks noGrp="1"/>
          </p:cNvSpPr>
          <p:nvPr>
            <p:ph type="ctrTitle"/>
          </p:nvPr>
        </p:nvSpPr>
        <p:spPr>
          <a:xfrm>
            <a:off x="1151267" y="-483403"/>
            <a:ext cx="9440034" cy="1828801"/>
          </a:xfrm>
        </p:spPr>
        <p:txBody>
          <a:bodyPr>
            <a:noAutofit/>
          </a:bodyPr>
          <a:lstStyle/>
          <a:p>
            <a:r>
              <a:rPr lang="sv-SE" b="1" dirty="0">
                <a:latin typeface="Arial" panose="020B0604020202020204" pitchFamily="34" charset="0"/>
                <a:cs typeface="Arial" panose="020B0604020202020204" pitchFamily="34" charset="0"/>
              </a:rPr>
              <a:t>ÅRETS FÖRSÄLJNING</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FDE8A364-126B-24B7-C654-E14C363A303A}"/>
              </a:ext>
            </a:extLst>
          </p:cNvPr>
          <p:cNvSpPr>
            <a:spLocks noGrp="1"/>
          </p:cNvSpPr>
          <p:nvPr>
            <p:ph type="subTitle" idx="1"/>
          </p:nvPr>
        </p:nvSpPr>
        <p:spPr>
          <a:xfrm>
            <a:off x="1594992" y="2144478"/>
            <a:ext cx="9440034" cy="3921785"/>
          </a:xfrm>
        </p:spPr>
        <p:txBody>
          <a:bodyPr>
            <a:normAutofit fontScale="40000" lnSpcReduction="20000"/>
          </a:bodyPr>
          <a:lstStyle/>
          <a:p>
            <a:pPr algn="l" eaLnBrk="1" hangingPunct="1">
              <a:defRPr/>
            </a:pPr>
            <a:r>
              <a:rPr lang="sv-SE" sz="6000" b="1" dirty="0">
                <a:latin typeface="Arial" panose="020B0604020202020204" pitchFamily="34" charset="0"/>
                <a:cs typeface="Arial" panose="020B0604020202020204" pitchFamily="34" charset="0"/>
              </a:rPr>
              <a:t>Min lilla stad</a:t>
            </a:r>
            <a:r>
              <a:rPr lang="sv-SE" sz="6000" dirty="0">
                <a:latin typeface="Arial" panose="020B0604020202020204" pitchFamily="34" charset="0"/>
                <a:cs typeface="Arial" panose="020B0604020202020204" pitchFamily="34" charset="0"/>
              </a:rPr>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Minst ett häfte/spelare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Hela vinsten går till föreningen (fotbollssektionen</a:t>
            </a:r>
            <a:r>
              <a:rPr lang="sv-SE" sz="6000" dirty="0" smtClean="0">
                <a:latin typeface="Arial" panose="020B0604020202020204" pitchFamily="34" charset="0"/>
                <a:cs typeface="Arial" panose="020B0604020202020204" pitchFamily="34" charset="0"/>
              </a:rPr>
              <a:t>)</a:t>
            </a:r>
            <a:br>
              <a:rPr lang="sv-SE" sz="6000" dirty="0" smtClean="0">
                <a:latin typeface="Arial" panose="020B0604020202020204" pitchFamily="34" charset="0"/>
                <a:cs typeface="Arial" panose="020B0604020202020204" pitchFamily="34" charset="0"/>
              </a:rPr>
            </a:br>
            <a:r>
              <a:rPr lang="sv-SE" sz="6000" dirty="0" err="1" smtClean="0">
                <a:latin typeface="Arial" panose="020B0604020202020204" pitchFamily="34" charset="0"/>
                <a:cs typeface="Arial" panose="020B0604020202020204" pitchFamily="34" charset="0"/>
              </a:rPr>
              <a:t>Swisha</a:t>
            </a:r>
            <a:r>
              <a:rPr lang="sv-SE" sz="6000" dirty="0" smtClean="0">
                <a:latin typeface="Arial" panose="020B0604020202020204" pitchFamily="34" charset="0"/>
                <a:cs typeface="Arial" panose="020B0604020202020204" pitchFamily="34" charset="0"/>
              </a:rPr>
              <a:t> 200kr till Lisa direkt</a:t>
            </a:r>
            <a:endParaRPr lang="sv-SE" sz="6000" dirty="0">
              <a:latin typeface="Arial" panose="020B0604020202020204" pitchFamily="34" charset="0"/>
              <a:cs typeface="Arial" panose="020B0604020202020204" pitchFamily="34" charset="0"/>
            </a:endParaRPr>
          </a:p>
          <a:p>
            <a:pPr algn="l">
              <a:defRPr/>
            </a:pPr>
            <a:r>
              <a:rPr lang="sv-SE" sz="6000" b="1" smtClean="0">
                <a:latin typeface="Arial" panose="020B0604020202020204" pitchFamily="34" charset="0"/>
                <a:cs typeface="Arial" panose="020B0604020202020204" pitchFamily="34" charset="0"/>
              </a:rPr>
              <a:t>New Body</a:t>
            </a:r>
            <a:r>
              <a:rPr lang="sv-SE" sz="6000" dirty="0">
                <a:latin typeface="Arial" panose="020B0604020202020204" pitchFamily="34" charset="0"/>
                <a:cs typeface="Arial" panose="020B0604020202020204" pitchFamily="34" charset="0"/>
              </a:rPr>
              <a:t>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Vinsten delas lika mellan föreningen och </a:t>
            </a:r>
            <a:r>
              <a:rPr lang="sv-SE" sz="6000">
                <a:latin typeface="Arial" panose="020B0604020202020204" pitchFamily="34" charset="0"/>
                <a:cs typeface="Arial" panose="020B0604020202020204" pitchFamily="34" charset="0"/>
              </a:rPr>
              <a:t>laget</a:t>
            </a:r>
            <a:r>
              <a:rPr lang="sv-SE" sz="6000" smtClean="0">
                <a:latin typeface="Arial" panose="020B0604020202020204" pitchFamily="34" charset="0"/>
                <a:cs typeface="Arial" panose="020B0604020202020204" pitchFamily="34" charset="0"/>
              </a:rPr>
              <a:t>.</a:t>
            </a:r>
            <a:br>
              <a:rPr lang="sv-SE" sz="6000" smtClean="0">
                <a:latin typeface="Arial" panose="020B0604020202020204" pitchFamily="34" charset="0"/>
                <a:cs typeface="Arial" panose="020B0604020202020204" pitchFamily="34" charset="0"/>
              </a:rPr>
            </a:br>
            <a:endParaRPr lang="sv-SE" sz="6000" dirty="0">
              <a:latin typeface="Arial" panose="020B0604020202020204" pitchFamily="34" charset="0"/>
              <a:cs typeface="Arial" panose="020B0604020202020204" pitchFamily="34" charset="0"/>
            </a:endParaRPr>
          </a:p>
          <a:p>
            <a:pPr algn="l">
              <a:defRPr/>
            </a:pPr>
            <a:r>
              <a:rPr lang="sv-SE" sz="6000" b="1" dirty="0" smtClean="0">
                <a:latin typeface="Arial" panose="020B0604020202020204" pitchFamily="34" charset="0"/>
                <a:cs typeface="Arial" panose="020B0604020202020204" pitchFamily="34" charset="0"/>
              </a:rPr>
              <a:t>Sportlotten</a:t>
            </a:r>
            <a:r>
              <a:rPr lang="sv-SE" sz="6000" dirty="0">
                <a:latin typeface="Arial" panose="020B0604020202020204" pitchFamily="34" charset="0"/>
                <a:cs typeface="Arial" panose="020B0604020202020204" pitchFamily="34" charset="0"/>
              </a:rPr>
              <a:t/>
            </a:r>
            <a:br>
              <a:rPr lang="sv-SE" sz="6000" dirty="0">
                <a:latin typeface="Arial" panose="020B0604020202020204" pitchFamily="34" charset="0"/>
                <a:cs typeface="Arial" panose="020B0604020202020204" pitchFamily="34" charset="0"/>
              </a:rPr>
            </a:br>
            <a:r>
              <a:rPr lang="sv-SE" sz="6000" dirty="0">
                <a:solidFill>
                  <a:srgbClr val="FFFF00"/>
                </a:solidFill>
                <a:latin typeface="Arial" panose="020B0604020202020204" pitchFamily="34" charset="0"/>
                <a:cs typeface="Arial" panose="020B0604020202020204" pitchFamily="34" charset="0"/>
              </a:rPr>
              <a:t>Minst </a:t>
            </a:r>
            <a:r>
              <a:rPr lang="sv-SE" sz="6000" dirty="0" smtClean="0">
                <a:solidFill>
                  <a:srgbClr val="FFFF00"/>
                </a:solidFill>
                <a:latin typeface="Arial" panose="020B0604020202020204" pitchFamily="34" charset="0"/>
                <a:cs typeface="Arial" panose="020B0604020202020204" pitchFamily="34" charset="0"/>
              </a:rPr>
              <a:t>10 </a:t>
            </a:r>
            <a:r>
              <a:rPr lang="sv-SE" sz="6000" dirty="0">
                <a:solidFill>
                  <a:srgbClr val="FFFF00"/>
                </a:solidFill>
                <a:latin typeface="Arial" panose="020B0604020202020204" pitchFamily="34" charset="0"/>
                <a:cs typeface="Arial" panose="020B0604020202020204" pitchFamily="34" charset="0"/>
              </a:rPr>
              <a:t>paket/spelare</a:t>
            </a:r>
            <a:r>
              <a:rPr lang="sv-SE" sz="6000" dirty="0">
                <a:latin typeface="Arial" panose="020B0604020202020204" pitchFamily="34" charset="0"/>
                <a:cs typeface="Arial" panose="020B0604020202020204" pitchFamily="34" charset="0"/>
              </a:rPr>
              <a:t/>
            </a:r>
            <a:br>
              <a:rPr lang="sv-SE" sz="6000" dirty="0">
                <a:latin typeface="Arial" panose="020B0604020202020204" pitchFamily="34" charset="0"/>
                <a:cs typeface="Arial" panose="020B0604020202020204" pitchFamily="34" charset="0"/>
              </a:rPr>
            </a:br>
            <a:r>
              <a:rPr lang="sv-SE" sz="6000" dirty="0">
                <a:latin typeface="Arial" panose="020B0604020202020204" pitchFamily="34" charset="0"/>
                <a:cs typeface="Arial" panose="020B0604020202020204" pitchFamily="34" charset="0"/>
              </a:rPr>
              <a:t>Hela vinsten går till föreningen (fotbollssektionen)</a:t>
            </a:r>
          </a:p>
          <a:p>
            <a:pPr algn="l" eaLnBrk="1" hangingPunct="1">
              <a:defRPr/>
            </a:pP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ECEDC5C9-9545-44DC-C6FA-FE90CD3918C7}"/>
              </a:ext>
            </a:extLst>
          </p:cNvPr>
          <p:cNvSpPr txBox="1"/>
          <p:nvPr/>
        </p:nvSpPr>
        <p:spPr>
          <a:xfrm>
            <a:off x="6253202" y="1229138"/>
            <a:ext cx="3440027" cy="369332"/>
          </a:xfrm>
          <a:prstGeom prst="rect">
            <a:avLst/>
          </a:prstGeom>
          <a:noFill/>
        </p:spPr>
        <p:txBody>
          <a:bodyPr wrap="square" rtlCol="0">
            <a:spAutoFit/>
          </a:bodyPr>
          <a:lstStyle/>
          <a:p>
            <a:r>
              <a:rPr lang="sv-SE" i="1" dirty="0"/>
              <a:t>Gäller från det året barnet fyller 8 år</a:t>
            </a:r>
            <a:endParaRPr lang="sv-SE" dirty="0"/>
          </a:p>
        </p:txBody>
      </p:sp>
      <p:sp>
        <p:nvSpPr>
          <p:cNvPr id="6" name="textruta 5">
            <a:extLst>
              <a:ext uri="{FF2B5EF4-FFF2-40B4-BE49-F238E27FC236}">
                <a16:creationId xmlns:a16="http://schemas.microsoft.com/office/drawing/2014/main" id="{56823D5F-8DDB-5244-8321-7DA8D79B7935}"/>
              </a:ext>
            </a:extLst>
          </p:cNvPr>
          <p:cNvSpPr txBox="1"/>
          <p:nvPr/>
        </p:nvSpPr>
        <p:spPr>
          <a:xfrm>
            <a:off x="717115" y="2045295"/>
            <a:ext cx="1158439" cy="461665"/>
          </a:xfrm>
          <a:prstGeom prst="rect">
            <a:avLst/>
          </a:prstGeom>
          <a:noFill/>
        </p:spPr>
        <p:txBody>
          <a:bodyPr wrap="square" rtlCol="0">
            <a:spAutoFit/>
          </a:bodyPr>
          <a:lstStyle/>
          <a:p>
            <a:r>
              <a:rPr lang="sv-SE" sz="2400" b="1" dirty="0">
                <a:solidFill>
                  <a:srgbClr val="FFFF00"/>
                </a:solidFill>
              </a:rPr>
              <a:t>April</a:t>
            </a:r>
            <a:endParaRPr lang="sv-SE" b="1" dirty="0">
              <a:solidFill>
                <a:srgbClr val="FFFF00"/>
              </a:solidFill>
            </a:endParaRPr>
          </a:p>
        </p:txBody>
      </p:sp>
      <p:sp>
        <p:nvSpPr>
          <p:cNvPr id="7" name="textruta 6">
            <a:extLst>
              <a:ext uri="{FF2B5EF4-FFF2-40B4-BE49-F238E27FC236}">
                <a16:creationId xmlns:a16="http://schemas.microsoft.com/office/drawing/2014/main" id="{D1BD62B1-CF7C-2DB0-5491-A04034E4CC41}"/>
              </a:ext>
            </a:extLst>
          </p:cNvPr>
          <p:cNvSpPr txBox="1"/>
          <p:nvPr/>
        </p:nvSpPr>
        <p:spPr>
          <a:xfrm>
            <a:off x="177822" y="3452900"/>
            <a:ext cx="1448688" cy="461665"/>
          </a:xfrm>
          <a:prstGeom prst="rect">
            <a:avLst/>
          </a:prstGeom>
          <a:noFill/>
        </p:spPr>
        <p:txBody>
          <a:bodyPr wrap="square" rtlCol="0">
            <a:spAutoFit/>
          </a:bodyPr>
          <a:lstStyle/>
          <a:p>
            <a:r>
              <a:rPr lang="sv-SE" sz="2400" b="1" dirty="0">
                <a:solidFill>
                  <a:srgbClr val="FFFF00"/>
                </a:solidFill>
              </a:rPr>
              <a:t>Maj/juni</a:t>
            </a:r>
          </a:p>
        </p:txBody>
      </p:sp>
      <p:sp>
        <p:nvSpPr>
          <p:cNvPr id="8" name="textruta 7">
            <a:extLst>
              <a:ext uri="{FF2B5EF4-FFF2-40B4-BE49-F238E27FC236}">
                <a16:creationId xmlns:a16="http://schemas.microsoft.com/office/drawing/2014/main" id="{01A2E416-2B01-D5CB-AFE6-1FB3F76537A4}"/>
              </a:ext>
            </a:extLst>
          </p:cNvPr>
          <p:cNvSpPr txBox="1"/>
          <p:nvPr/>
        </p:nvSpPr>
        <p:spPr>
          <a:xfrm>
            <a:off x="204057" y="4376231"/>
            <a:ext cx="1480205" cy="461665"/>
          </a:xfrm>
          <a:prstGeom prst="rect">
            <a:avLst/>
          </a:prstGeom>
          <a:noFill/>
        </p:spPr>
        <p:txBody>
          <a:bodyPr wrap="square" rtlCol="0">
            <a:spAutoFit/>
          </a:bodyPr>
          <a:lstStyle/>
          <a:p>
            <a:r>
              <a:rPr lang="sv-SE" sz="2400" b="1" dirty="0">
                <a:solidFill>
                  <a:srgbClr val="FFFF00"/>
                </a:solidFill>
              </a:rPr>
              <a:t>Aug/</a:t>
            </a:r>
            <a:r>
              <a:rPr lang="sv-SE" sz="2400" b="1" dirty="0" err="1">
                <a:solidFill>
                  <a:srgbClr val="FFFF00"/>
                </a:solidFill>
              </a:rPr>
              <a:t>sept</a:t>
            </a:r>
            <a:endParaRPr lang="sv-SE" sz="2400" b="1" dirty="0">
              <a:solidFill>
                <a:srgbClr val="FFFF00"/>
              </a:solidFill>
            </a:endParaRPr>
          </a:p>
        </p:txBody>
      </p:sp>
      <p:sp>
        <p:nvSpPr>
          <p:cNvPr id="9" name="textruta 8">
            <a:extLst>
              <a:ext uri="{FF2B5EF4-FFF2-40B4-BE49-F238E27FC236}">
                <a16:creationId xmlns:a16="http://schemas.microsoft.com/office/drawing/2014/main" id="{88EA8E22-2263-BDC4-2BA4-C509B5AE73B5}"/>
              </a:ext>
            </a:extLst>
          </p:cNvPr>
          <p:cNvSpPr txBox="1"/>
          <p:nvPr/>
        </p:nvSpPr>
        <p:spPr>
          <a:xfrm>
            <a:off x="1610751" y="5783836"/>
            <a:ext cx="7638585" cy="923330"/>
          </a:xfrm>
          <a:prstGeom prst="rect">
            <a:avLst/>
          </a:prstGeom>
          <a:noFill/>
        </p:spPr>
        <p:txBody>
          <a:bodyPr wrap="square" rtlCol="0">
            <a:spAutoFit/>
          </a:bodyPr>
          <a:lstStyle/>
          <a:p>
            <a:r>
              <a:rPr lang="sv-SE" sz="1800" dirty="0">
                <a:latin typeface="Arial" panose="020B0604020202020204" pitchFamily="34" charset="0"/>
                <a:cs typeface="Arial" panose="020B0604020202020204" pitchFamily="34" charset="0"/>
              </a:rPr>
              <a:t>Dessa försäljningar gör att vi kan hålla nere medlems- och träningsavgifter och genererar viktiga intäkter till klubben. </a:t>
            </a:r>
          </a:p>
          <a:p>
            <a:endParaRPr lang="sv-SE" dirty="0"/>
          </a:p>
        </p:txBody>
      </p:sp>
      <mc:AlternateContent xmlns:mc="http://schemas.openxmlformats.org/markup-compatibility/2006" xmlns:p14="http://schemas.microsoft.com/office/powerpoint/2010/main">
        <mc:Choice Requires="p14">
          <p:contentPart p14:bwMode="auto" r:id="rId2">
            <p14:nvContentPartPr>
              <p14:cNvPr id="15" name="Pennanteckning 14">
                <a:extLst>
                  <a:ext uri="{FF2B5EF4-FFF2-40B4-BE49-F238E27FC236}">
                    <a16:creationId xmlns:a16="http://schemas.microsoft.com/office/drawing/2014/main" id="{A45BBF5D-1F65-3DD5-702C-B6CF645FCDF8}"/>
                  </a:ext>
                </a:extLst>
              </p14:cNvPr>
              <p14:cNvContentPartPr/>
              <p14:nvPr/>
            </p14:nvContentPartPr>
            <p14:xfrm>
              <a:off x="12879061" y="1241939"/>
              <a:ext cx="360" cy="360"/>
            </p14:xfrm>
          </p:contentPart>
        </mc:Choice>
        <mc:Fallback xmlns="">
          <p:pic>
            <p:nvPicPr>
              <p:cNvPr id="15" name="Pennanteckning 14">
                <a:extLst>
                  <a:ext uri="{FF2B5EF4-FFF2-40B4-BE49-F238E27FC236}">
                    <a16:creationId xmlns:a16="http://schemas.microsoft.com/office/drawing/2014/main" id="{A45BBF5D-1F65-3DD5-702C-B6CF645FCDF8}"/>
                  </a:ext>
                </a:extLst>
              </p:cNvPr>
              <p:cNvPicPr/>
              <p:nvPr/>
            </p:nvPicPr>
            <p:blipFill>
              <a:blip r:embed="rId3"/>
              <a:stretch>
                <a:fillRect/>
              </a:stretch>
            </p:blipFill>
            <p:spPr>
              <a:xfrm>
                <a:off x="12872941" y="1235819"/>
                <a:ext cx="12600" cy="12600"/>
              </a:xfrm>
              <a:prstGeom prst="rect">
                <a:avLst/>
              </a:prstGeom>
            </p:spPr>
          </p:pic>
        </mc:Fallback>
      </mc:AlternateContent>
    </p:spTree>
    <p:extLst>
      <p:ext uri="{BB962C8B-B14F-4D97-AF65-F5344CB8AC3E}">
        <p14:creationId xmlns:p14="http://schemas.microsoft.com/office/powerpoint/2010/main" val="241370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CC90-93DB-B4B8-AB92-778390F5E7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4390CB-20A6-967B-AF5B-88D3B0A23A2C}"/>
              </a:ext>
            </a:extLst>
          </p:cNvPr>
          <p:cNvSpPr>
            <a:spLocks noGrp="1"/>
          </p:cNvSpPr>
          <p:nvPr>
            <p:ph type="ctrTitle"/>
          </p:nvPr>
        </p:nvSpPr>
        <p:spPr>
          <a:xfrm>
            <a:off x="1108726" y="-152400"/>
            <a:ext cx="10194278" cy="1828801"/>
          </a:xfrm>
        </p:spPr>
        <p:txBody>
          <a:bodyPr>
            <a:normAutofit/>
          </a:bodyPr>
          <a:lstStyle/>
          <a:p>
            <a:r>
              <a:rPr lang="sv-SE" b="1" dirty="0" smtClean="0">
                <a:latin typeface="Arial" panose="020B0604020202020204" pitchFamily="34" charset="0"/>
                <a:cs typeface="Arial" panose="020B0604020202020204" pitchFamily="34" charset="0"/>
              </a:rPr>
              <a:t>P17 aktiviteter 2025</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47DB437-021A-CCF7-1C6B-91CEC9A5CD13}"/>
              </a:ext>
            </a:extLst>
          </p:cNvPr>
          <p:cNvSpPr>
            <a:spLocks noGrp="1"/>
          </p:cNvSpPr>
          <p:nvPr>
            <p:ph type="subTitle" idx="1"/>
          </p:nvPr>
        </p:nvSpPr>
        <p:spPr>
          <a:xfrm>
            <a:off x="1108726" y="1674314"/>
            <a:ext cx="4845313" cy="4788748"/>
          </a:xfrm>
        </p:spPr>
        <p:txBody>
          <a:bodyPr>
            <a:normAutofit/>
          </a:bodyPr>
          <a:lstStyle/>
          <a:p>
            <a:pPr algn="l" eaLnBrk="1" hangingPunct="1">
              <a:defRPr/>
            </a:pPr>
            <a:r>
              <a:rPr lang="sv-SE" altLang="en-SE" sz="1900" b="1" dirty="0" smtClean="0">
                <a:latin typeface="Arial" panose="020B0604020202020204" pitchFamily="34" charset="0"/>
                <a:cs typeface="Arial" panose="020B0604020202020204" pitchFamily="34" charset="0"/>
              </a:rPr>
              <a:t>Maj</a:t>
            </a:r>
            <a:r>
              <a:rPr lang="sv-SE" altLang="en-SE" sz="1900" b="1" dirty="0">
                <a:latin typeface="Arial" panose="020B0604020202020204" pitchFamily="34" charset="0"/>
                <a:cs typeface="Arial" panose="020B0604020202020204" pitchFamily="34" charset="0"/>
              </a:rPr>
              <a:t/>
            </a:r>
            <a:br>
              <a:rPr lang="sv-SE" altLang="en-SE" sz="1900" b="1" dirty="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24/5 </a:t>
            </a:r>
            <a:r>
              <a:rPr lang="sv-SE" altLang="en-SE" sz="1900" dirty="0" err="1" smtClean="0">
                <a:latin typeface="Arial" panose="020B0604020202020204" pitchFamily="34" charset="0"/>
                <a:cs typeface="Arial" panose="020B0604020202020204" pitchFamily="34" charset="0"/>
              </a:rPr>
              <a:t>Bups</a:t>
            </a:r>
            <a:r>
              <a:rPr lang="sv-SE" altLang="en-SE" sz="1900" dirty="0" smtClean="0">
                <a:latin typeface="Arial" panose="020B0604020202020204" pitchFamily="34" charset="0"/>
                <a:cs typeface="Arial" panose="020B0604020202020204" pitchFamily="34" charset="0"/>
              </a:rPr>
              <a:t> cup (2 Lag)</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Försäljning New Body</a:t>
            </a:r>
            <a:br>
              <a:rPr lang="sv-SE" altLang="en-SE" sz="1900" dirty="0" smtClean="0">
                <a:latin typeface="Arial" panose="020B0604020202020204" pitchFamily="34" charset="0"/>
                <a:cs typeface="Arial" panose="020B0604020202020204" pitchFamily="34" charset="0"/>
              </a:rPr>
            </a:br>
            <a:endParaRPr lang="sv-SE" altLang="en-SE" sz="1900" dirty="0" smtClean="0">
              <a:latin typeface="Arial" panose="020B0604020202020204" pitchFamily="34" charset="0"/>
              <a:cs typeface="Arial" panose="020B0604020202020204" pitchFamily="34" charset="0"/>
            </a:endParaRPr>
          </a:p>
          <a:p>
            <a:pPr algn="l" eaLnBrk="1" hangingPunct="1">
              <a:defRPr/>
            </a:pPr>
            <a:r>
              <a:rPr lang="sv-SE" altLang="en-SE" sz="1900" b="1" dirty="0" smtClean="0">
                <a:latin typeface="Arial" panose="020B0604020202020204" pitchFamily="34" charset="0"/>
                <a:cs typeface="Arial" panose="020B0604020202020204" pitchFamily="34" charset="0"/>
              </a:rPr>
              <a:t>Juni</a:t>
            </a:r>
            <a:r>
              <a:rPr lang="sv-SE" altLang="en-SE" sz="1900" dirty="0" smtClean="0">
                <a:latin typeface="Arial" panose="020B0604020202020204" pitchFamily="34" charset="0"/>
                <a:cs typeface="Arial" panose="020B0604020202020204" pitchFamily="34" charset="0"/>
              </a:rPr>
              <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1/6 Götaströms parkeringsvakt</a:t>
            </a:r>
            <a:r>
              <a:rPr lang="sv-SE" altLang="en-SE" sz="1900" b="1" dirty="0">
                <a:latin typeface="Arial" panose="020B0604020202020204" pitchFamily="34" charset="0"/>
                <a:cs typeface="Arial" panose="020B0604020202020204" pitchFamily="34" charset="0"/>
              </a:rPr>
              <a:t/>
            </a:r>
            <a:br>
              <a:rPr lang="sv-SE" altLang="en-SE" sz="1900" b="1" dirty="0">
                <a:latin typeface="Arial" panose="020B0604020202020204" pitchFamily="34" charset="0"/>
                <a:cs typeface="Arial" panose="020B0604020202020204" pitchFamily="34" charset="0"/>
              </a:rPr>
            </a:br>
            <a:r>
              <a:rPr lang="sv-SE" altLang="en-SE" sz="1900" dirty="0">
                <a:latin typeface="Arial" panose="020B0604020202020204" pitchFamily="34" charset="0"/>
                <a:cs typeface="Arial" panose="020B0604020202020204" pitchFamily="34" charset="0"/>
              </a:rPr>
              <a:t>14-15/6 Kabe </a:t>
            </a:r>
            <a:r>
              <a:rPr lang="sv-SE" altLang="en-SE" sz="1900" dirty="0" smtClean="0">
                <a:latin typeface="Arial" panose="020B0604020202020204" pitchFamily="34" charset="0"/>
                <a:cs typeface="Arial" panose="020B0604020202020204" pitchFamily="34" charset="0"/>
              </a:rPr>
              <a:t>cup (4 lag)</a:t>
            </a:r>
            <a:br>
              <a:rPr lang="sv-SE" altLang="en-SE" sz="1900" dirty="0" smtClean="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v.24 Kiosk (avvakta </a:t>
            </a:r>
            <a:r>
              <a:rPr lang="sv-SE" altLang="en-SE" sz="1900" dirty="0" err="1" smtClean="0">
                <a:latin typeface="Arial" panose="020B0604020202020204" pitchFamily="34" charset="0"/>
                <a:cs typeface="Arial" panose="020B0604020202020204" pitchFamily="34" charset="0"/>
              </a:rPr>
              <a:t>pga</a:t>
            </a:r>
            <a:r>
              <a:rPr lang="sv-SE" altLang="en-SE" sz="1900" dirty="0" smtClean="0">
                <a:latin typeface="Arial" panose="020B0604020202020204" pitchFamily="34" charset="0"/>
                <a:cs typeface="Arial" panose="020B0604020202020204" pitchFamily="34" charset="0"/>
              </a:rPr>
              <a:t> cup)</a:t>
            </a:r>
            <a:br>
              <a:rPr lang="sv-SE" altLang="en-SE" sz="1900" dirty="0" smtClean="0">
                <a:latin typeface="Arial" panose="020B0604020202020204" pitchFamily="34" charset="0"/>
                <a:cs typeface="Arial" panose="020B0604020202020204" pitchFamily="34" charset="0"/>
              </a:rPr>
            </a:br>
            <a:endParaRPr lang="sv-SE" altLang="en-SE" sz="1900" b="1" dirty="0">
              <a:latin typeface="Arial" panose="020B0604020202020204" pitchFamily="34" charset="0"/>
              <a:cs typeface="Arial" panose="020B0604020202020204" pitchFamily="34" charset="0"/>
            </a:endParaRPr>
          </a:p>
          <a:p>
            <a:pPr algn="l" eaLnBrk="1" hangingPunct="1">
              <a:defRPr/>
            </a:pPr>
            <a:r>
              <a:rPr lang="sv-SE" altLang="en-SE" sz="1900" b="1" dirty="0" smtClean="0">
                <a:latin typeface="Arial" panose="020B0604020202020204" pitchFamily="34" charset="0"/>
                <a:cs typeface="Arial" panose="020B0604020202020204" pitchFamily="34" charset="0"/>
              </a:rPr>
              <a:t>Juli</a:t>
            </a:r>
            <a:r>
              <a:rPr lang="sv-SE" altLang="en-SE" sz="1900" b="1" dirty="0">
                <a:latin typeface="Arial" panose="020B0604020202020204" pitchFamily="34" charset="0"/>
                <a:cs typeface="Arial" panose="020B0604020202020204" pitchFamily="34" charset="0"/>
              </a:rPr>
              <a:t/>
            </a:r>
            <a:br>
              <a:rPr lang="sv-SE" altLang="en-SE" sz="1900" b="1" dirty="0">
                <a:latin typeface="Arial" panose="020B0604020202020204" pitchFamily="34" charset="0"/>
                <a:cs typeface="Arial" panose="020B0604020202020204" pitchFamily="34" charset="0"/>
              </a:rPr>
            </a:br>
            <a:r>
              <a:rPr lang="sv-SE" altLang="en-SE" sz="1900" dirty="0" smtClean="0">
                <a:latin typeface="Arial" panose="020B0604020202020204" pitchFamily="34" charset="0"/>
                <a:cs typeface="Arial" panose="020B0604020202020204" pitchFamily="34" charset="0"/>
              </a:rPr>
              <a:t>Sommaruppehåll</a:t>
            </a:r>
            <a:br>
              <a:rPr lang="sv-SE" altLang="en-SE" sz="1900" dirty="0" smtClean="0">
                <a:latin typeface="Arial" panose="020B0604020202020204" pitchFamily="34" charset="0"/>
                <a:cs typeface="Arial" panose="020B0604020202020204" pitchFamily="34" charset="0"/>
              </a:rPr>
            </a:br>
            <a:endParaRPr lang="sv-SE" sz="1900" dirty="0">
              <a:latin typeface="Arial" panose="020B0604020202020204" pitchFamily="34" charset="0"/>
              <a:cs typeface="Arial" panose="020B0604020202020204" pitchFamily="34" charset="0"/>
            </a:endParaRPr>
          </a:p>
        </p:txBody>
      </p:sp>
      <p:sp>
        <p:nvSpPr>
          <p:cNvPr id="6" name="Underrubrik 2">
            <a:extLst>
              <a:ext uri="{FF2B5EF4-FFF2-40B4-BE49-F238E27FC236}">
                <a16:creationId xmlns:a16="http://schemas.microsoft.com/office/drawing/2014/main" id="{147DB437-021A-CCF7-1C6B-91CEC9A5CD13}"/>
              </a:ext>
            </a:extLst>
          </p:cNvPr>
          <p:cNvSpPr txBox="1">
            <a:spLocks/>
          </p:cNvSpPr>
          <p:nvPr/>
        </p:nvSpPr>
        <p:spPr>
          <a:xfrm>
            <a:off x="5166205" y="1674314"/>
            <a:ext cx="4845313" cy="4788748"/>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defRPr/>
            </a:pPr>
            <a:r>
              <a:rPr lang="sv-SE" altLang="en-SE" b="1" dirty="0" smtClean="0">
                <a:latin typeface="Arial" panose="020B0604020202020204" pitchFamily="34" charset="0"/>
                <a:cs typeface="Arial" panose="020B0604020202020204" pitchFamily="34" charset="0"/>
              </a:rPr>
              <a:t>Augusti</a:t>
            </a:r>
            <a:br>
              <a:rPr lang="sv-SE" altLang="en-SE" b="1"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30/8</a:t>
            </a:r>
            <a:r>
              <a:rPr lang="sv-SE" altLang="en-SE" b="1" dirty="0" smtClean="0">
                <a:latin typeface="Arial" panose="020B0604020202020204" pitchFamily="34" charset="0"/>
                <a:cs typeface="Arial" panose="020B0604020202020204" pitchFamily="34" charset="0"/>
              </a:rPr>
              <a:t> </a:t>
            </a:r>
            <a:r>
              <a:rPr lang="sv-SE" altLang="en-SE" dirty="0" smtClean="0">
                <a:latin typeface="Arial" panose="020B0604020202020204" pitchFamily="34" charset="0"/>
                <a:cs typeface="Arial" panose="020B0604020202020204" pitchFamily="34" charset="0"/>
              </a:rPr>
              <a:t>WIK-dagen (P17 kommer att ha en station/roteras under dagen) </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Försäljning Sportlotten</a:t>
            </a:r>
            <a:br>
              <a:rPr lang="sv-SE" altLang="en-SE" dirty="0" smtClean="0">
                <a:latin typeface="Arial" panose="020B0604020202020204" pitchFamily="34" charset="0"/>
                <a:cs typeface="Arial" panose="020B0604020202020204" pitchFamily="34" charset="0"/>
              </a:rPr>
            </a:br>
            <a:endParaRPr lang="sv-SE" altLang="en-SE" b="1" dirty="0" smtClean="0">
              <a:latin typeface="Arial" panose="020B0604020202020204" pitchFamily="34" charset="0"/>
              <a:cs typeface="Arial" panose="020B0604020202020204" pitchFamily="34" charset="0"/>
            </a:endParaRPr>
          </a:p>
          <a:p>
            <a:pPr algn="l">
              <a:defRPr/>
            </a:pPr>
            <a:r>
              <a:rPr lang="sv-SE" altLang="en-SE" b="1" dirty="0" smtClean="0">
                <a:latin typeface="Arial" panose="020B0604020202020204" pitchFamily="34" charset="0"/>
                <a:cs typeface="Arial" panose="020B0604020202020204" pitchFamily="34" charset="0"/>
              </a:rPr>
              <a:t>September</a:t>
            </a:r>
            <a:r>
              <a:rPr lang="sv-SE" altLang="en-SE" dirty="0" smtClean="0">
                <a:latin typeface="Arial" panose="020B0604020202020204" pitchFamily="34" charset="0"/>
                <a:cs typeface="Arial" panose="020B0604020202020204" pitchFamily="34" charset="0"/>
              </a:rPr>
              <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6/9 </a:t>
            </a:r>
            <a:r>
              <a:rPr lang="sv-SE" altLang="en-SE" dirty="0" smtClean="0">
                <a:latin typeface="Arial" panose="020B0604020202020204" pitchFamily="34" charset="0"/>
                <a:cs typeface="Arial" panose="020B0604020202020204" pitchFamily="34" charset="0"/>
              </a:rPr>
              <a:t>Smålandsvilla cup (3 lag)</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14/9 WIK cup (6-8 </a:t>
            </a:r>
            <a:r>
              <a:rPr lang="sv-SE" altLang="en-SE" dirty="0" err="1" smtClean="0">
                <a:latin typeface="Arial" panose="020B0604020202020204" pitchFamily="34" charset="0"/>
                <a:cs typeface="Arial" panose="020B0604020202020204" pitchFamily="34" charset="0"/>
              </a:rPr>
              <a:t>st</a:t>
            </a:r>
            <a:r>
              <a:rPr lang="sv-SE" altLang="en-SE" dirty="0" smtClean="0">
                <a:latin typeface="Arial" panose="020B0604020202020204" pitchFamily="34" charset="0"/>
                <a:cs typeface="Arial" panose="020B0604020202020204" pitchFamily="34" charset="0"/>
              </a:rPr>
              <a:t> parkeringsvakter, 9st i Kiosk, </a:t>
            </a:r>
            <a:r>
              <a:rPr lang="sv-SE" altLang="en-SE" dirty="0" err="1" smtClean="0">
                <a:latin typeface="Arial" panose="020B0604020202020204" pitchFamily="34" charset="0"/>
                <a:cs typeface="Arial" panose="020B0604020202020204" pitchFamily="34" charset="0"/>
              </a:rPr>
              <a:t>ev</a:t>
            </a:r>
            <a:r>
              <a:rPr lang="sv-SE" altLang="en-SE" dirty="0" smtClean="0">
                <a:latin typeface="Arial" panose="020B0604020202020204" pitchFamily="34" charset="0"/>
                <a:cs typeface="Arial" panose="020B0604020202020204" pitchFamily="34" charset="0"/>
              </a:rPr>
              <a:t> 2st speaker/klockansvarig, 4st välkomstvärdar, 6st aktivitets ansvariga) </a:t>
            </a:r>
          </a:p>
          <a:p>
            <a:pPr algn="l">
              <a:defRPr/>
            </a:pPr>
            <a:endParaRPr lang="sv-SE" altLang="en-SE" b="1" dirty="0" smtClean="0">
              <a:latin typeface="Arial" panose="020B0604020202020204" pitchFamily="34" charset="0"/>
              <a:cs typeface="Arial" panose="020B0604020202020204" pitchFamily="34" charset="0"/>
            </a:endParaRPr>
          </a:p>
          <a:p>
            <a:pPr algn="l">
              <a:defRPr/>
            </a:pPr>
            <a:r>
              <a:rPr lang="sv-SE" altLang="en-SE" b="1" dirty="0" smtClean="0">
                <a:latin typeface="Arial" panose="020B0604020202020204" pitchFamily="34" charset="0"/>
                <a:cs typeface="Arial" panose="020B0604020202020204" pitchFamily="34" charset="0"/>
              </a:rPr>
              <a:t>Oktober</a:t>
            </a:r>
            <a:r>
              <a:rPr lang="sv-SE" altLang="en-SE" dirty="0" smtClean="0">
                <a:latin typeface="Arial" panose="020B0604020202020204" pitchFamily="34" charset="0"/>
                <a:cs typeface="Arial" panose="020B0604020202020204" pitchFamily="34" charset="0"/>
              </a:rPr>
              <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v.40 Kiosk</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Gemensam avslutning för alla ungdomslagen </a:t>
            </a:r>
            <a:br>
              <a:rPr lang="sv-SE" altLang="en-SE" dirty="0" smtClean="0">
                <a:latin typeface="Arial" panose="020B0604020202020204" pitchFamily="34" charset="0"/>
                <a:cs typeface="Arial" panose="020B0604020202020204" pitchFamily="34" charset="0"/>
              </a:rPr>
            </a:br>
            <a:r>
              <a:rPr lang="sv-SE" altLang="en-SE" dirty="0" smtClean="0">
                <a:latin typeface="Arial" panose="020B0604020202020204" pitchFamily="34" charset="0"/>
                <a:cs typeface="Arial" panose="020B0604020202020204" pitchFamily="34" charset="0"/>
              </a:rPr>
              <a:t>(återkommer med datum)</a:t>
            </a:r>
          </a:p>
          <a:p>
            <a:pPr algn="l">
              <a:defRPr/>
            </a:pPr>
            <a:endParaRPr lang="sv-SE" altLang="en-SE" sz="1800" dirty="0" smtClean="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930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CC90-93DB-B4B8-AB92-778390F5E7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4390CB-20A6-967B-AF5B-88D3B0A23A2C}"/>
              </a:ext>
            </a:extLst>
          </p:cNvPr>
          <p:cNvSpPr>
            <a:spLocks noGrp="1"/>
          </p:cNvSpPr>
          <p:nvPr>
            <p:ph type="ctrTitle"/>
          </p:nvPr>
        </p:nvSpPr>
        <p:spPr>
          <a:xfrm>
            <a:off x="998861" y="-152400"/>
            <a:ext cx="10194278" cy="1828801"/>
          </a:xfrm>
        </p:spPr>
        <p:txBody>
          <a:bodyPr>
            <a:normAutofit/>
          </a:bodyPr>
          <a:lstStyle/>
          <a:p>
            <a:r>
              <a:rPr lang="sv-SE" b="1" dirty="0" smtClean="0">
                <a:latin typeface="Arial" panose="020B0604020202020204" pitchFamily="34" charset="0"/>
                <a:cs typeface="Arial" panose="020B0604020202020204" pitchFamily="34" charset="0"/>
              </a:rPr>
              <a:t>P17 aktiviteter 2025</a:t>
            </a:r>
            <a:endParaRPr lang="sv-SE" b="1" dirty="0">
              <a:latin typeface="Arial" panose="020B0604020202020204" pitchFamily="34" charset="0"/>
              <a:cs typeface="Arial" panose="020B060402020202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472936424"/>
              </p:ext>
            </p:extLst>
          </p:nvPr>
        </p:nvGraphicFramePr>
        <p:xfrm>
          <a:off x="1972680" y="1854200"/>
          <a:ext cx="8246640" cy="4485044"/>
        </p:xfrm>
        <a:graphic>
          <a:graphicData uri="http://schemas.openxmlformats.org/drawingml/2006/table">
            <a:tbl>
              <a:tblPr firstRow="1" bandRow="1">
                <a:tableStyleId>{5C22544A-7EE6-4342-B048-85BDC9FD1C3A}</a:tableStyleId>
              </a:tblPr>
              <a:tblGrid>
                <a:gridCol w="2061660">
                  <a:extLst>
                    <a:ext uri="{9D8B030D-6E8A-4147-A177-3AD203B41FA5}">
                      <a16:colId xmlns:a16="http://schemas.microsoft.com/office/drawing/2014/main" val="2431590196"/>
                    </a:ext>
                  </a:extLst>
                </a:gridCol>
                <a:gridCol w="2061660">
                  <a:extLst>
                    <a:ext uri="{9D8B030D-6E8A-4147-A177-3AD203B41FA5}">
                      <a16:colId xmlns:a16="http://schemas.microsoft.com/office/drawing/2014/main" val="3149731075"/>
                    </a:ext>
                  </a:extLst>
                </a:gridCol>
                <a:gridCol w="1083785">
                  <a:extLst>
                    <a:ext uri="{9D8B030D-6E8A-4147-A177-3AD203B41FA5}">
                      <a16:colId xmlns:a16="http://schemas.microsoft.com/office/drawing/2014/main" val="3354777833"/>
                    </a:ext>
                  </a:extLst>
                </a:gridCol>
                <a:gridCol w="3039535">
                  <a:extLst>
                    <a:ext uri="{9D8B030D-6E8A-4147-A177-3AD203B41FA5}">
                      <a16:colId xmlns:a16="http://schemas.microsoft.com/office/drawing/2014/main" val="3071458964"/>
                    </a:ext>
                  </a:extLst>
                </a:gridCol>
              </a:tblGrid>
              <a:tr h="413722">
                <a:tc>
                  <a:txBody>
                    <a:bodyPr/>
                    <a:lstStyle/>
                    <a:p>
                      <a:r>
                        <a:rPr lang="sv-SE" dirty="0" smtClean="0"/>
                        <a:t>Aktivitet</a:t>
                      </a:r>
                      <a:endParaRPr lang="sv-SE" dirty="0"/>
                    </a:p>
                  </a:txBody>
                  <a:tcPr/>
                </a:tc>
                <a:tc>
                  <a:txBody>
                    <a:bodyPr/>
                    <a:lstStyle/>
                    <a:p>
                      <a:r>
                        <a:rPr lang="sv-SE" dirty="0" smtClean="0"/>
                        <a:t>Datum</a:t>
                      </a:r>
                      <a:endParaRPr lang="sv-SE" dirty="0"/>
                    </a:p>
                  </a:txBody>
                  <a:tcPr/>
                </a:tc>
                <a:tc>
                  <a:txBody>
                    <a:bodyPr/>
                    <a:lstStyle/>
                    <a:p>
                      <a:r>
                        <a:rPr lang="sv-SE" dirty="0" smtClean="0"/>
                        <a:t>Antal</a:t>
                      </a:r>
                      <a:endParaRPr lang="sv-SE" dirty="0"/>
                    </a:p>
                  </a:txBody>
                  <a:tcPr/>
                </a:tc>
                <a:tc>
                  <a:txBody>
                    <a:bodyPr/>
                    <a:lstStyle/>
                    <a:p>
                      <a:r>
                        <a:rPr lang="sv-SE" dirty="0" smtClean="0"/>
                        <a:t>Vem</a:t>
                      </a:r>
                      <a:endParaRPr lang="sv-SE" dirty="0"/>
                    </a:p>
                  </a:txBody>
                  <a:tcPr/>
                </a:tc>
                <a:extLst>
                  <a:ext uri="{0D108BD9-81ED-4DB2-BD59-A6C34878D82A}">
                    <a16:rowId xmlns:a16="http://schemas.microsoft.com/office/drawing/2014/main" val="2154906908"/>
                  </a:ext>
                </a:extLst>
              </a:tr>
              <a:tr h="595031">
                <a:tc>
                  <a:txBody>
                    <a:bodyPr/>
                    <a:lstStyle/>
                    <a:p>
                      <a:r>
                        <a:rPr lang="sv-SE" dirty="0" smtClean="0"/>
                        <a:t>Götaströms</a:t>
                      </a:r>
                      <a:r>
                        <a:rPr lang="sv-SE" baseline="0" dirty="0" smtClean="0"/>
                        <a:t> parkeringsvakt</a:t>
                      </a:r>
                      <a:endParaRPr lang="sv-SE" dirty="0"/>
                    </a:p>
                  </a:txBody>
                  <a:tcPr/>
                </a:tc>
                <a:tc>
                  <a:txBody>
                    <a:bodyPr/>
                    <a:lstStyle/>
                    <a:p>
                      <a:r>
                        <a:rPr lang="sv-SE" dirty="0" smtClean="0"/>
                        <a:t>1/6</a:t>
                      </a:r>
                      <a:endParaRPr lang="sv-SE" dirty="0"/>
                    </a:p>
                  </a:txBody>
                  <a:tcPr/>
                </a:tc>
                <a:tc>
                  <a:txBody>
                    <a:bodyPr/>
                    <a:lstStyle/>
                    <a:p>
                      <a:r>
                        <a:rPr lang="sv-SE" dirty="0" smtClean="0"/>
                        <a:t>1st</a:t>
                      </a:r>
                      <a:endParaRPr lang="sv-SE" dirty="0"/>
                    </a:p>
                  </a:txBody>
                  <a:tcPr/>
                </a:tc>
                <a:tc>
                  <a:txBody>
                    <a:bodyPr/>
                    <a:lstStyle/>
                    <a:p>
                      <a:r>
                        <a:rPr lang="sv-SE" dirty="0" smtClean="0"/>
                        <a:t>Jenny C</a:t>
                      </a:r>
                      <a:endParaRPr lang="sv-SE" dirty="0"/>
                    </a:p>
                  </a:txBody>
                  <a:tcPr/>
                </a:tc>
                <a:extLst>
                  <a:ext uri="{0D108BD9-81ED-4DB2-BD59-A6C34878D82A}">
                    <a16:rowId xmlns:a16="http://schemas.microsoft.com/office/drawing/2014/main" val="2489929885"/>
                  </a:ext>
                </a:extLst>
              </a:tr>
              <a:tr h="1105058">
                <a:tc>
                  <a:txBody>
                    <a:bodyPr/>
                    <a:lstStyle/>
                    <a:p>
                      <a:r>
                        <a:rPr lang="sv-SE" dirty="0" smtClean="0"/>
                        <a:t>Kiosk</a:t>
                      </a:r>
                      <a:r>
                        <a:rPr lang="sv-SE" baseline="0" dirty="0" smtClean="0"/>
                        <a:t> v.24</a:t>
                      </a:r>
                      <a:br>
                        <a:rPr lang="sv-SE" baseline="0" dirty="0" smtClean="0"/>
                      </a:br>
                      <a:r>
                        <a:rPr lang="sv-SE" baseline="0" dirty="0" smtClean="0"/>
                        <a:t>Junior laget</a:t>
                      </a:r>
                      <a:br>
                        <a:rPr lang="sv-SE" baseline="0" dirty="0" smtClean="0"/>
                      </a:br>
                      <a:r>
                        <a:rPr lang="sv-SE" baseline="0" dirty="0" smtClean="0"/>
                        <a:t>F15/ P10-11</a:t>
                      </a:r>
                      <a:br>
                        <a:rPr lang="sv-SE" baseline="0" dirty="0" smtClean="0"/>
                      </a:br>
                      <a:r>
                        <a:rPr lang="sv-SE" baseline="0" dirty="0" smtClean="0"/>
                        <a:t>P14</a:t>
                      </a:r>
                      <a:endParaRPr lang="sv-SE" dirty="0"/>
                    </a:p>
                  </a:txBody>
                  <a:tcPr/>
                </a:tc>
                <a:tc>
                  <a:txBody>
                    <a:bodyPr/>
                    <a:lstStyle/>
                    <a:p>
                      <a:r>
                        <a:rPr lang="sv-SE" dirty="0" smtClean="0"/>
                        <a:t/>
                      </a:r>
                      <a:br>
                        <a:rPr lang="sv-SE" dirty="0" smtClean="0"/>
                      </a:br>
                      <a:r>
                        <a:rPr lang="sv-SE" dirty="0" smtClean="0"/>
                        <a:t>11/6 kl.19-21</a:t>
                      </a:r>
                      <a:br>
                        <a:rPr lang="sv-SE" dirty="0" smtClean="0"/>
                      </a:br>
                      <a:r>
                        <a:rPr lang="sv-SE" dirty="0" smtClean="0"/>
                        <a:t>15/6</a:t>
                      </a:r>
                      <a:r>
                        <a:rPr lang="sv-SE" baseline="0" dirty="0" smtClean="0"/>
                        <a:t> kl.12-14</a:t>
                      </a:r>
                      <a:br>
                        <a:rPr lang="sv-SE" baseline="0" dirty="0" smtClean="0"/>
                      </a:br>
                      <a:r>
                        <a:rPr lang="sv-SE" baseline="0" dirty="0" smtClean="0"/>
                        <a:t>         kl.16-18</a:t>
                      </a:r>
                      <a:endParaRPr lang="sv-SE" dirty="0"/>
                    </a:p>
                  </a:txBody>
                  <a:tcPr/>
                </a:tc>
                <a:tc>
                  <a:txBody>
                    <a:bodyPr/>
                    <a:lstStyle/>
                    <a:p>
                      <a:r>
                        <a:rPr lang="sv-SE" dirty="0" smtClean="0"/>
                        <a:t/>
                      </a:r>
                      <a:br>
                        <a:rPr lang="sv-SE" dirty="0" smtClean="0"/>
                      </a:br>
                      <a:r>
                        <a:rPr lang="sv-SE" dirty="0" smtClean="0"/>
                        <a:t>2st</a:t>
                      </a:r>
                      <a:br>
                        <a:rPr lang="sv-SE" dirty="0" smtClean="0"/>
                      </a:br>
                      <a:r>
                        <a:rPr lang="sv-SE" dirty="0" err="1" smtClean="0"/>
                        <a:t>2st</a:t>
                      </a:r>
                      <a:r>
                        <a:rPr lang="sv-SE" dirty="0" smtClean="0"/>
                        <a:t/>
                      </a:r>
                      <a:br>
                        <a:rPr lang="sv-SE" dirty="0" smtClean="0"/>
                      </a:br>
                      <a:r>
                        <a:rPr lang="sv-SE" dirty="0" err="1" smtClean="0"/>
                        <a:t>2st</a:t>
                      </a:r>
                      <a:endParaRPr lang="sv-SE" dirty="0"/>
                    </a:p>
                  </a:txBody>
                  <a:tcPr/>
                </a:tc>
                <a:tc>
                  <a:txBody>
                    <a:bodyPr/>
                    <a:lstStyle/>
                    <a:p>
                      <a:endParaRPr lang="sv-SE" dirty="0" smtClean="0"/>
                    </a:p>
                    <a:p>
                      <a:r>
                        <a:rPr lang="sv-SE" dirty="0" smtClean="0"/>
                        <a:t>Emelie W &amp; Madde A</a:t>
                      </a:r>
                      <a:br>
                        <a:rPr lang="sv-SE" dirty="0" smtClean="0"/>
                      </a:br>
                      <a:r>
                        <a:rPr lang="sv-SE" dirty="0" smtClean="0"/>
                        <a:t>Lena A &amp; Matilda O</a:t>
                      </a:r>
                      <a:br>
                        <a:rPr lang="sv-SE" dirty="0" smtClean="0"/>
                      </a:br>
                      <a:r>
                        <a:rPr lang="sv-SE" dirty="0" smtClean="0"/>
                        <a:t>Alex</a:t>
                      </a:r>
                      <a:r>
                        <a:rPr lang="sv-SE" baseline="0" dirty="0" smtClean="0"/>
                        <a:t> &amp; Victor</a:t>
                      </a:r>
                      <a:endParaRPr lang="sv-SE" dirty="0"/>
                    </a:p>
                  </a:txBody>
                  <a:tcPr/>
                </a:tc>
                <a:extLst>
                  <a:ext uri="{0D108BD9-81ED-4DB2-BD59-A6C34878D82A}">
                    <a16:rowId xmlns:a16="http://schemas.microsoft.com/office/drawing/2014/main" val="1829665235"/>
                  </a:ext>
                </a:extLst>
              </a:tr>
              <a:tr h="413722">
                <a:tc>
                  <a:txBody>
                    <a:bodyPr/>
                    <a:lstStyle/>
                    <a:p>
                      <a:r>
                        <a:rPr lang="sv-SE" dirty="0" smtClean="0"/>
                        <a:t>WIK-dagen</a:t>
                      </a:r>
                      <a:endParaRPr lang="sv-SE" dirty="0"/>
                    </a:p>
                  </a:txBody>
                  <a:tcPr/>
                </a:tc>
                <a:tc>
                  <a:txBody>
                    <a:bodyPr/>
                    <a:lstStyle/>
                    <a:p>
                      <a:r>
                        <a:rPr lang="sv-SE" dirty="0" smtClean="0"/>
                        <a:t>30/8 kl.9.15-14</a:t>
                      </a:r>
                      <a:endParaRPr lang="sv-SE" dirty="0"/>
                    </a:p>
                  </a:txBody>
                  <a:tcPr/>
                </a:tc>
                <a:tc>
                  <a:txBody>
                    <a:bodyPr/>
                    <a:lstStyle/>
                    <a:p>
                      <a:r>
                        <a:rPr lang="sv-SE" dirty="0" smtClean="0"/>
                        <a:t>10st</a:t>
                      </a:r>
                      <a:endParaRPr lang="sv-SE" dirty="0"/>
                    </a:p>
                  </a:txBody>
                  <a:tcPr/>
                </a:tc>
                <a:tc>
                  <a:txBody>
                    <a:bodyPr/>
                    <a:lstStyle/>
                    <a:p>
                      <a:r>
                        <a:rPr lang="sv-SE" dirty="0" smtClean="0"/>
                        <a:t>Emma S, Emilia, Emma H, Fanny</a:t>
                      </a:r>
                      <a:r>
                        <a:rPr lang="sv-SE" baseline="0" dirty="0" smtClean="0"/>
                        <a:t> (sista), Petra, Anne, </a:t>
                      </a:r>
                      <a:r>
                        <a:rPr lang="sv-SE" baseline="0" dirty="0" err="1" smtClean="0"/>
                        <a:t>Blerta</a:t>
                      </a:r>
                      <a:r>
                        <a:rPr lang="sv-SE" baseline="0" dirty="0" smtClean="0"/>
                        <a:t>, Johan, Pierre &amp; Isabelle</a:t>
                      </a:r>
                      <a:endParaRPr lang="sv-SE" dirty="0"/>
                    </a:p>
                  </a:txBody>
                  <a:tcPr/>
                </a:tc>
                <a:extLst>
                  <a:ext uri="{0D108BD9-81ED-4DB2-BD59-A6C34878D82A}">
                    <a16:rowId xmlns:a16="http://schemas.microsoft.com/office/drawing/2014/main" val="2337963820"/>
                  </a:ext>
                </a:extLst>
              </a:tr>
              <a:tr h="413722">
                <a:tc>
                  <a:txBody>
                    <a:bodyPr/>
                    <a:lstStyle/>
                    <a:p>
                      <a:r>
                        <a:rPr lang="sv-SE" dirty="0" smtClean="0"/>
                        <a:t>WIK-cup</a:t>
                      </a:r>
                      <a:endParaRPr lang="sv-SE" dirty="0"/>
                    </a:p>
                  </a:txBody>
                  <a:tcPr/>
                </a:tc>
                <a:tc>
                  <a:txBody>
                    <a:bodyPr/>
                    <a:lstStyle/>
                    <a:p>
                      <a:r>
                        <a:rPr lang="sv-SE" dirty="0" smtClean="0"/>
                        <a:t>14/9</a:t>
                      </a:r>
                      <a:endParaRPr lang="sv-SE" dirty="0"/>
                    </a:p>
                  </a:txBody>
                  <a:tcPr/>
                </a:tc>
                <a:tc>
                  <a:txBody>
                    <a:bodyPr/>
                    <a:lstStyle/>
                    <a:p>
                      <a:r>
                        <a:rPr lang="sv-SE" dirty="0" smtClean="0"/>
                        <a:t>30st </a:t>
                      </a:r>
                      <a:endParaRPr lang="sv-SE" dirty="0"/>
                    </a:p>
                  </a:txBody>
                  <a:tcPr/>
                </a:tc>
                <a:tc>
                  <a:txBody>
                    <a:bodyPr/>
                    <a:lstStyle/>
                    <a:p>
                      <a:r>
                        <a:rPr lang="sv-SE" dirty="0" smtClean="0"/>
                        <a:t>ALLA </a:t>
                      </a:r>
                      <a:r>
                        <a:rPr lang="sv-SE" dirty="0" smtClean="0">
                          <a:sym typeface="Wingdings" panose="05000000000000000000" pitchFamily="2" charset="2"/>
                        </a:rPr>
                        <a:t></a:t>
                      </a:r>
                      <a:endParaRPr lang="sv-SE" dirty="0"/>
                    </a:p>
                  </a:txBody>
                  <a:tcPr/>
                </a:tc>
                <a:extLst>
                  <a:ext uri="{0D108BD9-81ED-4DB2-BD59-A6C34878D82A}">
                    <a16:rowId xmlns:a16="http://schemas.microsoft.com/office/drawing/2014/main" val="3964720362"/>
                  </a:ext>
                </a:extLst>
              </a:tr>
              <a:tr h="413722">
                <a:tc>
                  <a:txBody>
                    <a:bodyPr/>
                    <a:lstStyle/>
                    <a:p>
                      <a:r>
                        <a:rPr lang="sv-SE" dirty="0" smtClean="0"/>
                        <a:t>Kiosk v.40</a:t>
                      </a:r>
                      <a:br>
                        <a:rPr lang="sv-SE" dirty="0" smtClean="0"/>
                      </a:br>
                      <a:r>
                        <a:rPr lang="sv-SE" dirty="0" smtClean="0"/>
                        <a:t>Juniorlaget</a:t>
                      </a:r>
                      <a:endParaRPr lang="sv-SE" dirty="0"/>
                    </a:p>
                  </a:txBody>
                  <a:tcPr/>
                </a:tc>
                <a:tc>
                  <a:txBody>
                    <a:bodyPr/>
                    <a:lstStyle/>
                    <a:p>
                      <a:r>
                        <a:rPr lang="sv-SE" dirty="0" smtClean="0"/>
                        <a:t/>
                      </a:r>
                      <a:br>
                        <a:rPr lang="sv-SE" dirty="0" smtClean="0"/>
                      </a:br>
                      <a:r>
                        <a:rPr lang="sv-SE" dirty="0" smtClean="0"/>
                        <a:t>5/10</a:t>
                      </a:r>
                      <a:r>
                        <a:rPr lang="sv-SE" baseline="0" dirty="0" smtClean="0"/>
                        <a:t> kl.12-14</a:t>
                      </a:r>
                      <a:endParaRPr lang="sv-SE" dirty="0"/>
                    </a:p>
                  </a:txBody>
                  <a:tcPr/>
                </a:tc>
                <a:tc>
                  <a:txBody>
                    <a:bodyPr/>
                    <a:lstStyle/>
                    <a:p>
                      <a:r>
                        <a:rPr lang="sv-SE" dirty="0" smtClean="0"/>
                        <a:t/>
                      </a:r>
                      <a:br>
                        <a:rPr lang="sv-SE" dirty="0" smtClean="0"/>
                      </a:br>
                      <a:r>
                        <a:rPr lang="sv-SE" dirty="0" smtClean="0"/>
                        <a:t>2st</a:t>
                      </a:r>
                      <a:endParaRPr lang="sv-SE" dirty="0"/>
                    </a:p>
                  </a:txBody>
                  <a:tcPr/>
                </a:tc>
                <a:tc>
                  <a:txBody>
                    <a:bodyPr/>
                    <a:lstStyle/>
                    <a:p>
                      <a:r>
                        <a:rPr lang="sv-SE" dirty="0" smtClean="0"/>
                        <a:t/>
                      </a:r>
                      <a:br>
                        <a:rPr lang="sv-SE" dirty="0" smtClean="0"/>
                      </a:br>
                      <a:r>
                        <a:rPr lang="sv-SE" dirty="0" smtClean="0"/>
                        <a:t>Hillevi &amp; Maria</a:t>
                      </a:r>
                      <a:endParaRPr lang="sv-SE" dirty="0"/>
                    </a:p>
                  </a:txBody>
                  <a:tcPr/>
                </a:tc>
                <a:extLst>
                  <a:ext uri="{0D108BD9-81ED-4DB2-BD59-A6C34878D82A}">
                    <a16:rowId xmlns:a16="http://schemas.microsoft.com/office/drawing/2014/main" val="1954952488"/>
                  </a:ext>
                </a:extLst>
              </a:tr>
            </a:tbl>
          </a:graphicData>
        </a:graphic>
      </p:graphicFrame>
    </p:spTree>
    <p:extLst>
      <p:ext uri="{BB962C8B-B14F-4D97-AF65-F5344CB8AC3E}">
        <p14:creationId xmlns:p14="http://schemas.microsoft.com/office/powerpoint/2010/main" val="3775674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86CF-077C-7E7F-CCF2-2ED0D197BD84}"/>
            </a:ext>
          </a:extLst>
        </p:cNvPr>
        <p:cNvGrpSpPr/>
        <p:nvPr/>
      </p:nvGrpSpPr>
      <p:grpSpPr>
        <a:xfrm>
          <a:off x="0" y="0"/>
          <a:ext cx="0" cy="0"/>
          <a:chOff x="0" y="0"/>
          <a:chExt cx="0" cy="0"/>
        </a:xfrm>
      </p:grpSpPr>
      <p:pic>
        <p:nvPicPr>
          <p:cNvPr id="1026" name="Picture 2" descr="Min Fotboll – Sveriges populäraste app! - Svensk fotboll">
            <a:extLst>
              <a:ext uri="{FF2B5EF4-FFF2-40B4-BE49-F238E27FC236}">
                <a16:creationId xmlns:a16="http://schemas.microsoft.com/office/drawing/2014/main" id="{7D1D8326-94C5-9CA0-3F52-C757DC1F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06" y="4515221"/>
            <a:ext cx="3901442" cy="2194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72B7F11-DCD1-09FB-2A50-0433B9FBB7EB}"/>
              </a:ext>
            </a:extLst>
          </p:cNvPr>
          <p:cNvSpPr>
            <a:spLocks noGrp="1"/>
          </p:cNvSpPr>
          <p:nvPr>
            <p:ph type="ctrTitle"/>
          </p:nvPr>
        </p:nvSpPr>
        <p:spPr>
          <a:xfrm>
            <a:off x="443346" y="-1446415"/>
            <a:ext cx="11305308" cy="2892829"/>
          </a:xfrm>
        </p:spPr>
        <p:txBody>
          <a:bodyPr>
            <a:normAutofit/>
          </a:bodyPr>
          <a:lstStyle/>
          <a:p>
            <a:r>
              <a:rPr lang="sv-SE" sz="6000" b="1" dirty="0">
                <a:latin typeface="Arial" panose="020B0604020202020204" pitchFamily="34" charset="0"/>
                <a:cs typeface="Arial" panose="020B0604020202020204" pitchFamily="34" charset="0"/>
              </a:rPr>
              <a:t>INFORMATION &amp; KALLELSER</a:t>
            </a:r>
            <a:endParaRPr lang="sv-SE" sz="4400"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C85A27C5-6F62-1A14-835C-B253EF22A95B}"/>
              </a:ext>
            </a:extLst>
          </p:cNvPr>
          <p:cNvSpPr>
            <a:spLocks noGrp="1"/>
          </p:cNvSpPr>
          <p:nvPr>
            <p:ph type="subTitle" idx="1"/>
          </p:nvPr>
        </p:nvSpPr>
        <p:spPr>
          <a:xfrm>
            <a:off x="543879" y="1605345"/>
            <a:ext cx="7411401" cy="3041083"/>
          </a:xfrm>
        </p:spPr>
        <p:txBody>
          <a:bodyPr>
            <a:normAutofit fontScale="40000" lnSpcReduction="20000"/>
          </a:bodyPr>
          <a:lstStyle/>
          <a:p>
            <a:pPr algn="l" eaLnBrk="1" hangingPunct="1"/>
            <a:r>
              <a:rPr lang="sv-SE" altLang="LID4096" sz="4000" b="1" dirty="0">
                <a:latin typeface="Arial" panose="020B0604020202020204" pitchFamily="34" charset="0"/>
                <a:cs typeface="Arial" panose="020B0604020202020204" pitchFamily="34" charset="0"/>
              </a:rPr>
              <a:t>All information läggs upp på laget.se www.laget.se/&lt;</a:t>
            </a:r>
            <a:r>
              <a:rPr lang="sv-SE" altLang="LID4096" sz="4000" b="1" i="1" dirty="0">
                <a:latin typeface="Arial" panose="020B0604020202020204" pitchFamily="34" charset="0"/>
                <a:cs typeface="Arial" panose="020B0604020202020204" pitchFamily="34" charset="0"/>
              </a:rPr>
              <a:t>lag</a:t>
            </a:r>
            <a:r>
              <a:rPr lang="sv-SE" altLang="LID4096" sz="4000" b="1" dirty="0">
                <a:latin typeface="Arial" panose="020B0604020202020204" pitchFamily="34" charset="0"/>
                <a:cs typeface="Arial" panose="020B0604020202020204" pitchFamily="34" charset="0"/>
              </a:rPr>
              <a:t>&gt;</a:t>
            </a:r>
          </a:p>
          <a:p>
            <a:pPr lvl="1" algn="l" eaLnBrk="1" hangingPunct="1"/>
            <a:r>
              <a:rPr lang="sv-SE" altLang="LID4096" sz="4000" dirty="0">
                <a:latin typeface="Arial" panose="020B0604020202020204" pitchFamily="34" charset="0"/>
                <a:cs typeface="Arial" panose="020B0604020202020204" pitchFamily="34" charset="0"/>
              </a:rPr>
              <a:t>Information till spelare och vårdnadshavare från ledare och föreningen</a:t>
            </a:r>
          </a:p>
          <a:p>
            <a:pPr lvl="1" algn="l" eaLnBrk="1" hangingPunct="1"/>
            <a:r>
              <a:rPr lang="sv-SE" altLang="LID4096" sz="4000" dirty="0">
                <a:latin typeface="Arial" panose="020B0604020202020204" pitchFamily="34" charset="0"/>
                <a:cs typeface="Arial" panose="020B0604020202020204" pitchFamily="34" charset="0"/>
              </a:rPr>
              <a:t>Svara på kallelser innan sista svarstid</a:t>
            </a:r>
          </a:p>
          <a:p>
            <a:pPr lvl="1" algn="l" eaLnBrk="1" hangingPunct="1"/>
            <a:r>
              <a:rPr lang="sv-SE" altLang="LID4096" sz="4000" dirty="0">
                <a:latin typeface="Arial" panose="020B0604020202020204" pitchFamily="34" charset="0"/>
                <a:cs typeface="Arial" panose="020B0604020202020204" pitchFamily="34" charset="0"/>
              </a:rPr>
              <a:t>Info från klubben</a:t>
            </a:r>
          </a:p>
          <a:p>
            <a:pPr algn="l" eaLnBrk="1" hangingPunct="1"/>
            <a:r>
              <a:rPr lang="sv-SE" altLang="LID4096" sz="4000" dirty="0">
                <a:latin typeface="Arial" panose="020B0604020202020204" pitchFamily="34" charset="0"/>
                <a:cs typeface="Arial" panose="020B0604020202020204" pitchFamily="34" charset="0"/>
              </a:rPr>
              <a:t/>
            </a:r>
            <a:br>
              <a:rPr lang="sv-SE" altLang="LID4096" sz="4000" dirty="0">
                <a:latin typeface="Arial" panose="020B0604020202020204" pitchFamily="34" charset="0"/>
                <a:cs typeface="Arial" panose="020B0604020202020204" pitchFamily="34" charset="0"/>
              </a:rPr>
            </a:br>
            <a:r>
              <a:rPr lang="sv-SE" altLang="LID4096" sz="4000" b="1" dirty="0">
                <a:latin typeface="Arial" panose="020B0604020202020204" pitchFamily="34" charset="0"/>
                <a:cs typeface="Arial" panose="020B0604020202020204" pitchFamily="34" charset="0"/>
              </a:rPr>
              <a:t>Fungerar som närvarolista och medlemsregister</a:t>
            </a:r>
          </a:p>
          <a:p>
            <a:pPr lvl="1" algn="l" eaLnBrk="1" hangingPunct="1"/>
            <a:r>
              <a:rPr lang="sv-SE" altLang="LID4096" sz="4000" dirty="0">
                <a:latin typeface="Arial" panose="020B0604020202020204" pitchFamily="34" charset="0"/>
                <a:cs typeface="Arial" panose="020B0604020202020204" pitchFamily="34" charset="0"/>
              </a:rPr>
              <a:t>Alla barn ska vara registrerade på Laget.se</a:t>
            </a:r>
          </a:p>
          <a:p>
            <a:pPr lvl="1" algn="l" eaLnBrk="1" hangingPunct="1"/>
            <a:r>
              <a:rPr lang="sv-SE" altLang="LID4096" sz="4000" dirty="0">
                <a:latin typeface="Arial" panose="020B0604020202020204" pitchFamily="34" charset="0"/>
                <a:cs typeface="Arial" panose="020B0604020202020204" pitchFamily="34" charset="0"/>
              </a:rPr>
              <a:t>Kontaktuppgifter till vårdnadshavare, namn, e-post och telefonnummer</a:t>
            </a:r>
          </a:p>
          <a:p>
            <a:pPr lvl="1" algn="l" eaLnBrk="1" hangingPunct="1"/>
            <a:r>
              <a:rPr lang="sv-SE" altLang="LID4096" sz="4000" b="1" dirty="0">
                <a:solidFill>
                  <a:srgbClr val="FFFF00"/>
                </a:solidFill>
                <a:effectLst/>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Medlemsavgifter och träningsavgifter faktureras via laget.se</a:t>
            </a:r>
            <a:endParaRPr lang="sv-SE" altLang="LID4096" sz="4000" b="1" dirty="0">
              <a:solidFill>
                <a:srgbClr val="FFFF00"/>
              </a:solidFill>
              <a:effectLst/>
              <a:latin typeface="Arial" panose="020B0604020202020204" pitchFamily="34" charset="0"/>
              <a:cs typeface="Arial" panose="020B0604020202020204" pitchFamily="34" charset="0"/>
            </a:endParaRPr>
          </a:p>
          <a:p>
            <a:pPr algn="l" eaLnBrk="1" hangingPunct="1"/>
            <a:endParaRPr lang="sv-SE" altLang="LID4096" sz="40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05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FC0F-9039-A90F-7E0B-67ECCB659EB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3186785-6865-5532-100F-D27A207BAEA4}"/>
              </a:ext>
            </a:extLst>
          </p:cNvPr>
          <p:cNvSpPr>
            <a:spLocks noGrp="1"/>
          </p:cNvSpPr>
          <p:nvPr>
            <p:ph type="ctrTitle"/>
          </p:nvPr>
        </p:nvSpPr>
        <p:spPr>
          <a:xfrm>
            <a:off x="1375983" y="952122"/>
            <a:ext cx="9440034" cy="1828801"/>
          </a:xfrm>
        </p:spPr>
        <p:txBody>
          <a:bodyPr>
            <a:normAutofit/>
          </a:bodyPr>
          <a:lstStyle/>
          <a:p>
            <a:r>
              <a:rPr lang="sv-SE" sz="7200" b="1" dirty="0">
                <a:latin typeface="Arial" panose="020B0604020202020204" pitchFamily="34" charset="0"/>
                <a:cs typeface="Arial" panose="020B0604020202020204" pitchFamily="34" charset="0"/>
              </a:rPr>
              <a:t>TACK FÖR IDAG!</a:t>
            </a:r>
          </a:p>
        </p:txBody>
      </p:sp>
      <p:sp>
        <p:nvSpPr>
          <p:cNvPr id="4" name="Rubrik 1">
            <a:extLst>
              <a:ext uri="{FF2B5EF4-FFF2-40B4-BE49-F238E27FC236}">
                <a16:creationId xmlns:a16="http://schemas.microsoft.com/office/drawing/2014/main" id="{D0F33A74-992D-038D-F1B8-67B7B700538D}"/>
              </a:ext>
            </a:extLst>
          </p:cNvPr>
          <p:cNvSpPr txBox="1">
            <a:spLocks/>
          </p:cNvSpPr>
          <p:nvPr/>
        </p:nvSpPr>
        <p:spPr>
          <a:xfrm>
            <a:off x="1375983" y="2780923"/>
            <a:ext cx="9440034" cy="2895977"/>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latin typeface="Arial" panose="020B0604020202020204" pitchFamily="34" charset="0"/>
                <a:cs typeface="Arial" panose="020B0604020202020204" pitchFamily="34" charset="0"/>
              </a:rPr>
              <a:t>WAGGERYDS </a:t>
            </a:r>
            <a:r>
              <a:rPr lang="sv-SE" dirty="0" smtClean="0">
                <a:latin typeface="Arial" panose="020B0604020202020204" pitchFamily="34" charset="0"/>
                <a:cs typeface="Arial" panose="020B0604020202020204" pitchFamily="34" charset="0"/>
              </a:rPr>
              <a:t>IK</a:t>
            </a:r>
          </a:p>
        </p:txBody>
      </p:sp>
      <p:pic>
        <p:nvPicPr>
          <p:cNvPr id="5" name="Bildobjekt 4">
            <a:extLst>
              <a:ext uri="{FF2B5EF4-FFF2-40B4-BE49-F238E27FC236}">
                <a16:creationId xmlns:a16="http://schemas.microsoft.com/office/drawing/2014/main" id="{7F4333AC-4AE7-CFC7-1366-A6C9754CC94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rot="20798828">
            <a:off x="9153895" y="482514"/>
            <a:ext cx="2665581" cy="1499390"/>
          </a:xfrm>
          <a:prstGeom prst="rect">
            <a:avLst/>
          </a:prstGeom>
          <a:effectLst>
            <a:outerShdw blurRad="50800" dist="228600" sx="123000" sy="123000" algn="ctr" rotWithShape="0">
              <a:srgbClr val="000000">
                <a:alpha val="38000"/>
              </a:srgbClr>
            </a:outerShdw>
          </a:effectLst>
        </p:spPr>
      </p:pic>
    </p:spTree>
    <p:extLst>
      <p:ext uri="{BB962C8B-B14F-4D97-AF65-F5344CB8AC3E}">
        <p14:creationId xmlns:p14="http://schemas.microsoft.com/office/powerpoint/2010/main" val="159596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B8F-FB08-8021-C952-183E451D05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EFA154-6EB6-FD96-922C-F0B711158528}"/>
              </a:ext>
            </a:extLst>
          </p:cNvPr>
          <p:cNvSpPr>
            <a:spLocks noGrp="1"/>
          </p:cNvSpPr>
          <p:nvPr>
            <p:ph type="ctrTitle"/>
          </p:nvPr>
        </p:nvSpPr>
        <p:spPr>
          <a:xfrm>
            <a:off x="1375983" y="-94890"/>
            <a:ext cx="9440034" cy="1828801"/>
          </a:xfrm>
        </p:spPr>
        <p:txBody>
          <a:bodyPr/>
          <a:lstStyle/>
          <a:p>
            <a:r>
              <a:rPr lang="sv-SE" sz="7200" b="1" dirty="0">
                <a:latin typeface="Arial" panose="020B0604020202020204" pitchFamily="34" charset="0"/>
                <a:cs typeface="Arial" panose="020B0604020202020204" pitchFamily="34" charset="0"/>
              </a:rPr>
              <a:t>AGENDA</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6FE8B6C-F623-A861-741C-16F88CA9E340}"/>
              </a:ext>
            </a:extLst>
          </p:cNvPr>
          <p:cNvSpPr>
            <a:spLocks noGrp="1"/>
          </p:cNvSpPr>
          <p:nvPr>
            <p:ph type="subTitle" idx="1"/>
          </p:nvPr>
        </p:nvSpPr>
        <p:spPr>
          <a:xfrm>
            <a:off x="3980115" y="1865785"/>
            <a:ext cx="5707349" cy="4310727"/>
          </a:xfrm>
        </p:spPr>
        <p:txBody>
          <a:bodyPr>
            <a:normAutofit fontScale="92500" lnSpcReduction="10000"/>
          </a:bodyPr>
          <a:lstStyle/>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Om Waggeryds IK</a:t>
            </a:r>
          </a:p>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Vår träningsgrupp</a:t>
            </a: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Föräldrarollen</a:t>
            </a: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Träning och cuper</a:t>
            </a: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Försäljningsaktiviteter </a:t>
            </a: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P17:s aktiviteter 2025 </a:t>
            </a: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800" dirty="0" smtClean="0">
                <a:latin typeface="Arial" panose="020B0604020202020204" pitchFamily="34" charset="0"/>
                <a:cs typeface="Arial" panose="020B0604020202020204" pitchFamily="34" charset="0"/>
              </a:rPr>
              <a:t>Fotboll för alla</a:t>
            </a: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800" dirty="0">
                <a:latin typeface="Arial" panose="020B0604020202020204" pitchFamily="34" charset="0"/>
                <a:cs typeface="Arial" panose="020B0604020202020204" pitchFamily="34" charset="0"/>
              </a:rPr>
              <a:t>Diskussionsfrågor</a:t>
            </a:r>
          </a:p>
          <a:p>
            <a:endParaRPr lang="sv-SE" sz="2800" dirty="0">
              <a:latin typeface="Arial" panose="020B0604020202020204" pitchFamily="34" charset="0"/>
              <a:cs typeface="Arial" panose="020B0604020202020204" pitchFamily="34" charset="0"/>
            </a:endParaRPr>
          </a:p>
        </p:txBody>
      </p:sp>
      <p:pic>
        <p:nvPicPr>
          <p:cNvPr id="5" name="Picture 2" descr="killar02.png">
            <a:extLst>
              <a:ext uri="{FF2B5EF4-FFF2-40B4-BE49-F238E27FC236}">
                <a16:creationId xmlns:a16="http://schemas.microsoft.com/office/drawing/2014/main" id="{3454E51D-BD32-95CB-628A-5161AFF18ED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3084" y="819510"/>
            <a:ext cx="2994109" cy="552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36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7938-01B4-1142-FFDF-84A4B970E19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6E6A66B-5ACE-601E-D2DC-181FD613B82A}"/>
              </a:ext>
            </a:extLst>
          </p:cNvPr>
          <p:cNvSpPr>
            <a:spLocks noGrp="1"/>
          </p:cNvSpPr>
          <p:nvPr>
            <p:ph type="ctrTitle"/>
          </p:nvPr>
        </p:nvSpPr>
        <p:spPr>
          <a:xfrm>
            <a:off x="1216581" y="0"/>
            <a:ext cx="9440034" cy="1828801"/>
          </a:xfrm>
        </p:spPr>
        <p:txBody>
          <a:bodyPr/>
          <a:lstStyle/>
          <a:p>
            <a:r>
              <a:rPr lang="sv-SE" sz="7200" b="1" dirty="0">
                <a:latin typeface="Arial" panose="020B0604020202020204" pitchFamily="34" charset="0"/>
                <a:cs typeface="Arial" panose="020B0604020202020204" pitchFamily="34" charset="0"/>
              </a:rPr>
              <a:t>OM WAGGERYDS IK</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970ABC5C-AC35-050B-FD3B-B0EC0FEC0421}"/>
              </a:ext>
            </a:extLst>
          </p:cNvPr>
          <p:cNvSpPr>
            <a:spLocks noGrp="1"/>
          </p:cNvSpPr>
          <p:nvPr>
            <p:ph type="subTitle" idx="1"/>
          </p:nvPr>
        </p:nvSpPr>
        <p:spPr>
          <a:xfrm>
            <a:off x="595901" y="2098312"/>
            <a:ext cx="10220116" cy="4035360"/>
          </a:xfrm>
        </p:spPr>
        <p:txBody>
          <a:bodyPr>
            <a:normAutofit fontScale="92500" lnSpcReduction="10000"/>
          </a:bodyPr>
          <a:lstStyle/>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Bildades 1920</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Ca 650 medlemmar</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Styrelse, bandy &amp; fotbollssektion</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Herrlag och damlag i div 3 (fotboll) + herrlag i div 2 (bandy)</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Antal träningsgrupper barn och ungdom: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20 (fotboll) 5 (bandy)</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Ca 120 ideella ledare</a:t>
            </a:r>
          </a:p>
          <a:p>
            <a:pPr marL="457200" indent="-457200" algn="l">
              <a:buFont typeface="Wingdings" panose="05000000000000000000" pitchFamily="2" charset="2"/>
              <a:buChar char="ü"/>
            </a:pPr>
            <a:r>
              <a:rPr lang="sv-SE" sz="2800" dirty="0">
                <a:latin typeface="Arial" panose="020B0604020202020204" pitchFamily="34" charset="0"/>
                <a:cs typeface="Arial" panose="020B0604020202020204" pitchFamily="34" charset="0"/>
              </a:rPr>
              <a:t>Två st. anställda, kanslist &amp; föreningsutvecklare</a:t>
            </a:r>
          </a:p>
        </p:txBody>
      </p:sp>
    </p:spTree>
    <p:extLst>
      <p:ext uri="{BB962C8B-B14F-4D97-AF65-F5344CB8AC3E}">
        <p14:creationId xmlns:p14="http://schemas.microsoft.com/office/powerpoint/2010/main" val="218880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DBE1-28C4-6735-68B2-49E29C1F902C}"/>
            </a:ext>
          </a:extLst>
        </p:cNvPr>
        <p:cNvGrpSpPr/>
        <p:nvPr/>
      </p:nvGrpSpPr>
      <p:grpSpPr>
        <a:xfrm>
          <a:off x="0" y="0"/>
          <a:ext cx="0" cy="0"/>
          <a:chOff x="0" y="0"/>
          <a:chExt cx="0" cy="0"/>
        </a:xfrm>
      </p:grpSpPr>
      <p:pic>
        <p:nvPicPr>
          <p:cNvPr id="1028" name="Picture 4" descr="Stockfotot one caucasian soccer player man happy celebration in silhouette  isolated on white background | Adobe Stock">
            <a:extLst>
              <a:ext uri="{FF2B5EF4-FFF2-40B4-BE49-F238E27FC236}">
                <a16:creationId xmlns:a16="http://schemas.microsoft.com/office/drawing/2014/main" id="{631243F0-B3B3-7A13-BEBB-2D145BA20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5766" y="3872607"/>
            <a:ext cx="3464234" cy="2598176"/>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83F6F929-C3D3-64C4-6745-77B7BEE34F72}"/>
              </a:ext>
            </a:extLst>
          </p:cNvPr>
          <p:cNvSpPr>
            <a:spLocks noGrp="1"/>
          </p:cNvSpPr>
          <p:nvPr>
            <p:ph type="ctrTitle"/>
          </p:nvPr>
        </p:nvSpPr>
        <p:spPr>
          <a:xfrm>
            <a:off x="317780" y="-190073"/>
            <a:ext cx="11556439" cy="1828801"/>
          </a:xfrm>
        </p:spPr>
        <p:txBody>
          <a:bodyPr>
            <a:normAutofit fontScale="90000"/>
          </a:bodyPr>
          <a:lstStyle/>
          <a:p>
            <a:r>
              <a:rPr lang="sv-SE" sz="7200" b="1" dirty="0">
                <a:solidFill>
                  <a:srgbClr val="FFFF00"/>
                </a:solidFill>
                <a:latin typeface="Arial" panose="020B0604020202020204" pitchFamily="34" charset="0"/>
                <a:cs typeface="Arial" panose="020B0604020202020204" pitchFamily="34" charset="0"/>
              </a:rPr>
              <a:t>MÅL MED VERKSAMHETEN</a:t>
            </a:r>
            <a:endParaRPr lang="sv-SE" b="1" dirty="0">
              <a:solidFill>
                <a:srgbClr val="FFFF00"/>
              </a:solidFill>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C397A39B-7E60-F9AE-F631-AF633701F5B0}"/>
              </a:ext>
            </a:extLst>
          </p:cNvPr>
          <p:cNvSpPr>
            <a:spLocks noGrp="1"/>
          </p:cNvSpPr>
          <p:nvPr>
            <p:ph type="subTitle" idx="1"/>
          </p:nvPr>
        </p:nvSpPr>
        <p:spPr>
          <a:xfrm>
            <a:off x="584767" y="4054415"/>
            <a:ext cx="10220116" cy="2094450"/>
          </a:xfrm>
        </p:spPr>
        <p:txBody>
          <a:bodyPr>
            <a:normAutofit/>
          </a:bodyPr>
          <a:lstStyle/>
          <a:p>
            <a:pPr algn="l"/>
            <a:r>
              <a:rPr lang="sv-SE" sz="2400" b="1" dirty="0">
                <a:latin typeface="Arial" panose="020B0604020202020204" pitchFamily="34" charset="0"/>
                <a:cs typeface="Arial" panose="020B0604020202020204" pitchFamily="34" charset="0"/>
              </a:rPr>
              <a:t>Nya satsningar 2025</a:t>
            </a:r>
          </a:p>
          <a:p>
            <a:pPr marL="457200" indent="-457200" algn="l">
              <a:buFontTx/>
              <a:buChar char="-"/>
            </a:pPr>
            <a:r>
              <a:rPr lang="sv-SE" sz="2400" dirty="0">
                <a:latin typeface="Arial" panose="020B0604020202020204" pitchFamily="34" charset="0"/>
                <a:cs typeface="Arial" panose="020B0604020202020204" pitchFamily="34" charset="0"/>
              </a:rPr>
              <a:t>Föreningsdemokrati</a:t>
            </a:r>
          </a:p>
          <a:p>
            <a:pPr marL="457200" indent="-457200" algn="l">
              <a:buFontTx/>
              <a:buChar char="-"/>
            </a:pPr>
            <a:r>
              <a:rPr lang="sv-SE" sz="2400" dirty="0">
                <a:latin typeface="Arial" panose="020B0604020202020204" pitchFamily="34" charset="0"/>
                <a:cs typeface="Arial" panose="020B0604020202020204" pitchFamily="34" charset="0"/>
              </a:rPr>
              <a:t>Motionsidrott</a:t>
            </a:r>
          </a:p>
          <a:p>
            <a:pPr marL="457200" indent="-457200" algn="l">
              <a:buFontTx/>
              <a:buChar char="-"/>
            </a:pPr>
            <a:r>
              <a:rPr lang="sv-SE" sz="2400" dirty="0">
                <a:latin typeface="Arial" panose="020B0604020202020204" pitchFamily="34" charset="0"/>
                <a:cs typeface="Arial" panose="020B0604020202020204" pitchFamily="34" charset="0"/>
              </a:rPr>
              <a:t>Parasport</a:t>
            </a: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p:txBody>
      </p:sp>
      <p:sp>
        <p:nvSpPr>
          <p:cNvPr id="6" name="Underrubrik 2">
            <a:extLst>
              <a:ext uri="{FF2B5EF4-FFF2-40B4-BE49-F238E27FC236}">
                <a16:creationId xmlns:a16="http://schemas.microsoft.com/office/drawing/2014/main" id="{203CEB98-7E47-8954-AF09-59F3A65A0A38}"/>
              </a:ext>
            </a:extLst>
          </p:cNvPr>
          <p:cNvSpPr txBox="1">
            <a:spLocks/>
          </p:cNvSpPr>
          <p:nvPr/>
        </p:nvSpPr>
        <p:spPr>
          <a:xfrm>
            <a:off x="518092" y="1638047"/>
            <a:ext cx="10220116" cy="2094450"/>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2800" dirty="0">
                <a:latin typeface="Arial" panose="020B0604020202020204" pitchFamily="34" charset="0"/>
                <a:cs typeface="Arial" panose="020B0604020202020204" pitchFamily="34" charset="0"/>
              </a:rPr>
              <a:t>Waggeryds IK är en breddförening där alla får vara med.</a:t>
            </a:r>
          </a:p>
          <a:p>
            <a:pPr algn="l"/>
            <a:r>
              <a:rPr lang="sv-SE" sz="2800" dirty="0">
                <a:latin typeface="Arial" panose="020B0604020202020204" pitchFamily="34" charset="0"/>
                <a:cs typeface="Arial" panose="020B0604020202020204" pitchFamily="34" charset="0"/>
              </a:rPr>
              <a:t>Så många som möjligt, så roligt som möjligt och så bra som möjligt är föreningens ambition.</a:t>
            </a:r>
          </a:p>
          <a:p>
            <a:pPr algn="l"/>
            <a:r>
              <a:rPr lang="sv-SE" sz="2800" dirty="0">
                <a:latin typeface="Arial" panose="020B0604020202020204" pitchFamily="34" charset="0"/>
                <a:cs typeface="Arial" panose="020B0604020202020204" pitchFamily="34" charset="0"/>
              </a:rPr>
              <a:t>Vi arbetar efter Svenska FFs riktlinjer gällande spelar och </a:t>
            </a:r>
            <a:r>
              <a:rPr lang="sv-SE" sz="2800" dirty="0" err="1">
                <a:latin typeface="Arial" panose="020B0604020202020204" pitchFamily="34" charset="0"/>
                <a:cs typeface="Arial" panose="020B0604020202020204" pitchFamily="34" charset="0"/>
              </a:rPr>
              <a:t>ledarutbildningplan</a:t>
            </a:r>
            <a:r>
              <a:rPr lang="sv-SE" sz="2800" dirty="0">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36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29778-28D2-7083-F7D3-818503D610C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95567E9-31AA-C928-9E63-19061875D3FE}"/>
              </a:ext>
            </a:extLst>
          </p:cNvPr>
          <p:cNvSpPr>
            <a:spLocks noGrp="1"/>
          </p:cNvSpPr>
          <p:nvPr>
            <p:ph type="ctrTitle"/>
          </p:nvPr>
        </p:nvSpPr>
        <p:spPr>
          <a:xfrm>
            <a:off x="1216581" y="0"/>
            <a:ext cx="9440034" cy="1828801"/>
          </a:xfrm>
        </p:spPr>
        <p:txBody>
          <a:bodyPr/>
          <a:lstStyle/>
          <a:p>
            <a:r>
              <a:rPr lang="sv-SE" sz="7200" b="1" dirty="0">
                <a:latin typeface="Arial" panose="020B0604020202020204" pitchFamily="34" charset="0"/>
                <a:cs typeface="Arial" panose="020B0604020202020204" pitchFamily="34" charset="0"/>
              </a:rPr>
              <a:t>EKONOMI</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A41CDD3D-B7D5-8C69-44E7-BDEC6A2EB86C}"/>
              </a:ext>
            </a:extLst>
          </p:cNvPr>
          <p:cNvSpPr>
            <a:spLocks noGrp="1"/>
          </p:cNvSpPr>
          <p:nvPr>
            <p:ph type="subTitle" idx="1"/>
          </p:nvPr>
        </p:nvSpPr>
        <p:spPr>
          <a:xfrm>
            <a:off x="1375983" y="2098312"/>
            <a:ext cx="8225217" cy="3916408"/>
          </a:xfrm>
        </p:spPr>
        <p:txBody>
          <a:bodyPr>
            <a:normAutofit fontScale="85000" lnSpcReduction="20000"/>
          </a:bodyPr>
          <a:lstStyle/>
          <a:p>
            <a:pPr marL="457200" indent="-457200" algn="l">
              <a:buFont typeface="Wingdings" panose="05000000000000000000" pitchFamily="2" charset="2"/>
              <a:buChar char="§"/>
            </a:pPr>
            <a:r>
              <a:rPr lang="sv-SE" sz="2800" dirty="0">
                <a:latin typeface="Arial" panose="020B0604020202020204" pitchFamily="34" charset="0"/>
                <a:cs typeface="Arial" panose="020B0604020202020204" pitchFamily="34" charset="0"/>
              </a:rPr>
              <a:t>Omsättning </a:t>
            </a:r>
            <a:r>
              <a:rPr lang="sv-SE" sz="2800" dirty="0" smtClean="0">
                <a:latin typeface="Arial" panose="020B0604020202020204" pitchFamily="34" charset="0"/>
                <a:cs typeface="Arial" panose="020B0604020202020204" pitchFamily="34" charset="0"/>
              </a:rPr>
              <a:t>2024 ca 2 miljoner.</a:t>
            </a:r>
            <a:endParaRPr lang="sv-SE" sz="2800" dirty="0">
              <a:solidFill>
                <a:srgbClr val="FFFF0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pPr>
            <a:r>
              <a:rPr lang="sv-SE" sz="2800" dirty="0" smtClean="0">
                <a:latin typeface="Arial" panose="020B0604020202020204" pitchFamily="34" charset="0"/>
                <a:cs typeface="Arial" panose="020B0604020202020204" pitchFamily="34" charset="0"/>
              </a:rPr>
              <a:t>Resultat 2024 kommer i slutet av april</a:t>
            </a:r>
            <a:endParaRPr lang="sv-SE" sz="2800" dirty="0">
              <a:solidFill>
                <a:srgbClr val="FFFF0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pPr>
            <a:r>
              <a:rPr lang="sv-SE" sz="2800" dirty="0">
                <a:latin typeface="Arial" panose="020B0604020202020204" pitchFamily="34" charset="0"/>
                <a:cs typeface="Arial" panose="020B0604020202020204" pitchFamily="34" charset="0"/>
              </a:rPr>
              <a:t>Idrottsplatsen drivs av en annan förening som heter </a:t>
            </a:r>
            <a:r>
              <a:rPr lang="sv-SE" sz="2800" b="1" i="1" dirty="0">
                <a:latin typeface="Arial" panose="020B0604020202020204" pitchFamily="34" charset="0"/>
                <a:cs typeface="Arial" panose="020B0604020202020204" pitchFamily="34" charset="0"/>
              </a:rPr>
              <a:t>Vaggeryds </a:t>
            </a:r>
            <a:r>
              <a:rPr lang="sv-SE" sz="2800" b="1" i="1" dirty="0" err="1">
                <a:latin typeface="Arial" panose="020B0604020202020204" pitchFamily="34" charset="0"/>
                <a:cs typeface="Arial" panose="020B0604020202020204" pitchFamily="34" charset="0"/>
              </a:rPr>
              <a:t>Idrottplats</a:t>
            </a:r>
            <a:r>
              <a:rPr lang="sv-SE" sz="2800" b="1" i="1" dirty="0">
                <a:latin typeface="Arial" panose="020B0604020202020204" pitchFamily="34" charset="0"/>
                <a:cs typeface="Arial" panose="020B0604020202020204" pitchFamily="34" charset="0"/>
              </a:rPr>
              <a:t> </a:t>
            </a:r>
            <a:r>
              <a:rPr lang="sv-SE" sz="2800" dirty="0">
                <a:latin typeface="Arial" panose="020B0604020202020204" pitchFamily="34" charset="0"/>
                <a:cs typeface="Arial" panose="020B0604020202020204" pitchFamily="34" charset="0"/>
              </a:rPr>
              <a:t>(VIP), </a:t>
            </a:r>
            <a:r>
              <a:rPr lang="sv-SE" sz="2800" dirty="0" smtClean="0">
                <a:latin typeface="Arial" panose="020B0604020202020204" pitchFamily="34" charset="0"/>
                <a:cs typeface="Arial" panose="020B0604020202020204" pitchFamily="34" charset="0"/>
              </a:rPr>
              <a:t/>
            </a:r>
            <a:br>
              <a:rPr lang="sv-SE" sz="2800" dirty="0" smtClean="0">
                <a:latin typeface="Arial" panose="020B0604020202020204" pitchFamily="34" charset="0"/>
                <a:cs typeface="Arial" panose="020B0604020202020204" pitchFamily="34" charset="0"/>
              </a:rPr>
            </a:br>
            <a:r>
              <a:rPr lang="sv-SE" sz="2800" dirty="0" smtClean="0">
                <a:solidFill>
                  <a:srgbClr val="FFFF00"/>
                </a:solidFill>
                <a:latin typeface="Arial" panose="020B0604020202020204" pitchFamily="34" charset="0"/>
                <a:cs typeface="Arial" panose="020B0604020202020204" pitchFamily="34" charset="0"/>
              </a:rPr>
              <a:t>där </a:t>
            </a:r>
            <a:r>
              <a:rPr lang="sv-SE" sz="2800" dirty="0">
                <a:solidFill>
                  <a:srgbClr val="FFFF00"/>
                </a:solidFill>
                <a:latin typeface="Arial" panose="020B0604020202020204" pitchFamily="34" charset="0"/>
                <a:cs typeface="Arial" panose="020B0604020202020204" pitchFamily="34" charset="0"/>
              </a:rPr>
              <a:t>WIK betalar </a:t>
            </a:r>
            <a:r>
              <a:rPr lang="sv-SE" sz="2800" dirty="0" smtClean="0">
                <a:solidFill>
                  <a:srgbClr val="FFFF00"/>
                </a:solidFill>
                <a:latin typeface="Arial" panose="020B0604020202020204" pitchFamily="34" charset="0"/>
                <a:cs typeface="Arial" panose="020B0604020202020204" pitchFamily="34" charset="0"/>
              </a:rPr>
              <a:t>14 300kr per/månad i hyra.</a:t>
            </a:r>
          </a:p>
          <a:p>
            <a:pPr marL="457200" indent="-457200" algn="l">
              <a:buFont typeface="Wingdings" panose="05000000000000000000" pitchFamily="2" charset="2"/>
              <a:buChar char="§"/>
            </a:pPr>
            <a:r>
              <a:rPr lang="sv-SE" sz="2800" dirty="0" smtClean="0">
                <a:latin typeface="Arial" panose="020B0604020202020204" pitchFamily="34" charset="0"/>
                <a:cs typeface="Arial" panose="020B0604020202020204" pitchFamily="34" charset="0"/>
              </a:rPr>
              <a:t>Varje säsong betalar WIK fotbollssektionen 16 000kr för seriespel, DM matcher och domarkostnader.</a:t>
            </a:r>
          </a:p>
          <a:p>
            <a:pPr marL="457200" indent="-457200" algn="l">
              <a:buFont typeface="Wingdings" panose="05000000000000000000" pitchFamily="2" charset="2"/>
              <a:buChar char="§"/>
            </a:pPr>
            <a:r>
              <a:rPr lang="sv-SE" sz="2800" dirty="0" smtClean="0">
                <a:latin typeface="Arial" panose="020B0604020202020204" pitchFamily="34" charset="0"/>
                <a:cs typeface="Arial" panose="020B0604020202020204" pitchFamily="34" charset="0"/>
              </a:rPr>
              <a:t>WIK har under 2024 köpt in 6 matchställ till ungdomar</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30 nya bollar samt en gemensam avslutning för alla lagen (fotbollsmatch)</a:t>
            </a:r>
          </a:p>
          <a:p>
            <a:pPr marL="457200" indent="-457200" algn="l">
              <a:buFont typeface="Wingdings" panose="05000000000000000000" pitchFamily="2" charset="2"/>
              <a:buChar char="§"/>
            </a:pPr>
            <a:endParaRPr lang="sv-SE"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261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0872-CDB8-AC01-B047-3532122BD02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7B7D00-29F7-FCC2-CCB1-BB870ED7AB0A}"/>
              </a:ext>
            </a:extLst>
          </p:cNvPr>
          <p:cNvSpPr>
            <a:spLocks noGrp="1"/>
          </p:cNvSpPr>
          <p:nvPr>
            <p:ph type="ctrTitle"/>
          </p:nvPr>
        </p:nvSpPr>
        <p:spPr>
          <a:xfrm>
            <a:off x="606175" y="0"/>
            <a:ext cx="10952252" cy="1828801"/>
          </a:xfrm>
        </p:spPr>
        <p:txBody>
          <a:bodyPr>
            <a:normAutofit/>
          </a:bodyPr>
          <a:lstStyle/>
          <a:p>
            <a:r>
              <a:rPr lang="sv-SE" sz="7200" b="1" dirty="0">
                <a:latin typeface="Arial" panose="020B0604020202020204" pitchFamily="34" charset="0"/>
                <a:cs typeface="Arial" panose="020B0604020202020204" pitchFamily="34" charset="0"/>
              </a:rPr>
              <a:t>VÅR TRÄNINGSGRUPP</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DD9AA989-D1A6-5A4F-C06F-CF34B01A9813}"/>
              </a:ext>
            </a:extLst>
          </p:cNvPr>
          <p:cNvSpPr>
            <a:spLocks noGrp="1"/>
          </p:cNvSpPr>
          <p:nvPr>
            <p:ph type="subTitle" idx="1"/>
          </p:nvPr>
        </p:nvSpPr>
        <p:spPr>
          <a:xfrm>
            <a:off x="606175" y="1932058"/>
            <a:ext cx="4298334" cy="4787397"/>
          </a:xfrm>
        </p:spPr>
        <p:txBody>
          <a:bodyPr>
            <a:normAutofit/>
          </a:bodyPr>
          <a:lstStyle/>
          <a:p>
            <a:pPr algn="l"/>
            <a:r>
              <a:rPr lang="sv-SE" sz="2800" b="1" dirty="0">
                <a:latin typeface="Arial" panose="020B0604020202020204" pitchFamily="34" charset="0"/>
                <a:cs typeface="Arial" panose="020B0604020202020204" pitchFamily="34" charset="0"/>
              </a:rPr>
              <a:t>Antal spelare</a:t>
            </a:r>
            <a:r>
              <a:rPr lang="sv-SE" sz="2800" dirty="0">
                <a:latin typeface="Arial" panose="020B0604020202020204" pitchFamily="34" charset="0"/>
                <a:cs typeface="Arial" panose="020B0604020202020204" pitchFamily="34" charset="0"/>
              </a:rPr>
              <a:t>: </a:t>
            </a:r>
            <a:r>
              <a:rPr lang="sv-SE" sz="2800" dirty="0" smtClean="0">
                <a:latin typeface="Arial" panose="020B0604020202020204" pitchFamily="34" charset="0"/>
                <a:cs typeface="Arial" panose="020B0604020202020204" pitchFamily="34" charset="0"/>
              </a:rPr>
              <a:t>42st</a:t>
            </a:r>
            <a:br>
              <a:rPr lang="sv-SE" sz="2800" dirty="0" smtClean="0">
                <a:latin typeface="Arial" panose="020B0604020202020204" pitchFamily="34" charset="0"/>
                <a:cs typeface="Arial" panose="020B0604020202020204" pitchFamily="34" charset="0"/>
              </a:rPr>
            </a:br>
            <a:endParaRPr lang="sv-SE" sz="2800" b="1" dirty="0">
              <a:latin typeface="Arial" panose="020B0604020202020204" pitchFamily="34" charset="0"/>
              <a:cs typeface="Arial" panose="020B0604020202020204" pitchFamily="34" charset="0"/>
            </a:endParaRPr>
          </a:p>
          <a:p>
            <a:pPr algn="l"/>
            <a:r>
              <a:rPr lang="sv-SE" sz="2800" b="1" dirty="0">
                <a:latin typeface="Arial" panose="020B0604020202020204" pitchFamily="34" charset="0"/>
                <a:cs typeface="Arial" panose="020B0604020202020204" pitchFamily="34" charset="0"/>
              </a:rPr>
              <a:t>Tränare, huvudansvar</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Bojan </a:t>
            </a:r>
            <a:r>
              <a:rPr lang="sv-SE" sz="2800" dirty="0" err="1" smtClean="0">
                <a:latin typeface="Arial" panose="020B0604020202020204" pitchFamily="34" charset="0"/>
                <a:cs typeface="Arial" panose="020B0604020202020204" pitchFamily="34" charset="0"/>
              </a:rPr>
              <a:t>Baric</a:t>
            </a:r>
            <a:r>
              <a:rPr lang="sv-SE" sz="2800" dirty="0" smtClean="0">
                <a:latin typeface="Arial" panose="020B0604020202020204" pitchFamily="34" charset="0"/>
                <a:cs typeface="Arial" panose="020B0604020202020204" pitchFamily="34" charset="0"/>
              </a:rPr>
              <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Sebastian Agrell</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pPr algn="l"/>
            <a:r>
              <a:rPr lang="sv-SE" sz="2800" b="1" dirty="0" smtClean="0">
                <a:latin typeface="Arial" panose="020B0604020202020204" pitchFamily="34" charset="0"/>
                <a:cs typeface="Arial" panose="020B0604020202020204" pitchFamily="34" charset="0"/>
              </a:rPr>
              <a:t>Assisterande tränare</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Calle </a:t>
            </a:r>
            <a:r>
              <a:rPr lang="sv-SE" sz="2800" dirty="0" err="1" smtClean="0">
                <a:latin typeface="Arial" panose="020B0604020202020204" pitchFamily="34" charset="0"/>
                <a:cs typeface="Arial" panose="020B0604020202020204" pitchFamily="34" charset="0"/>
              </a:rPr>
              <a:t>Granstrand</a:t>
            </a:r>
            <a:r>
              <a:rPr lang="sv-SE" sz="2800" dirty="0" smtClean="0">
                <a:latin typeface="Arial" panose="020B0604020202020204" pitchFamily="34" charset="0"/>
                <a:cs typeface="Arial" panose="020B0604020202020204" pitchFamily="34" charset="0"/>
              </a:rPr>
              <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Emelie Johansson</a:t>
            </a:r>
            <a:endParaRPr lang="sv-SE" sz="2800" dirty="0">
              <a:latin typeface="Arial" panose="020B0604020202020204" pitchFamily="34" charset="0"/>
              <a:cs typeface="Arial" panose="020B0604020202020204" pitchFamily="34" charset="0"/>
            </a:endParaRPr>
          </a:p>
        </p:txBody>
      </p:sp>
      <p:sp>
        <p:nvSpPr>
          <p:cNvPr id="4" name="Underrubrik 2">
            <a:extLst>
              <a:ext uri="{FF2B5EF4-FFF2-40B4-BE49-F238E27FC236}">
                <a16:creationId xmlns:a16="http://schemas.microsoft.com/office/drawing/2014/main" id="{B13BB61B-0249-2A54-CED1-A69AEF4CE720}"/>
              </a:ext>
            </a:extLst>
          </p:cNvPr>
          <p:cNvSpPr txBox="1">
            <a:spLocks/>
          </p:cNvSpPr>
          <p:nvPr/>
        </p:nvSpPr>
        <p:spPr>
          <a:xfrm>
            <a:off x="5429154" y="1828801"/>
            <a:ext cx="6129273" cy="5262557"/>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sv-SE" sz="2800" b="1" dirty="0" smtClean="0">
                <a:latin typeface="Arial" panose="020B0604020202020204" pitchFamily="34" charset="0"/>
                <a:cs typeface="Arial" panose="020B0604020202020204" pitchFamily="34" charset="0"/>
              </a:rPr>
              <a:t>Lagledare</a:t>
            </a:r>
            <a:br>
              <a:rPr lang="sv-SE" sz="2800" b="1"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Sandra Jonsson</a:t>
            </a:r>
            <a:endParaRPr lang="sv-SE" sz="2800" b="1" dirty="0" smtClean="0">
              <a:latin typeface="Arial" panose="020B0604020202020204" pitchFamily="34" charset="0"/>
              <a:cs typeface="Arial" panose="020B0604020202020204" pitchFamily="34" charset="0"/>
            </a:endParaRPr>
          </a:p>
          <a:p>
            <a:pPr algn="l"/>
            <a:endParaRPr lang="sv-SE" sz="2800" b="1" dirty="0">
              <a:latin typeface="Arial" panose="020B0604020202020204" pitchFamily="34" charset="0"/>
              <a:cs typeface="Arial" panose="020B0604020202020204" pitchFamily="34" charset="0"/>
            </a:endParaRPr>
          </a:p>
          <a:p>
            <a:pPr algn="l"/>
            <a:r>
              <a:rPr lang="sv-SE" sz="2800" b="1" dirty="0" smtClean="0">
                <a:latin typeface="Arial" panose="020B0604020202020204" pitchFamily="34" charset="0"/>
                <a:cs typeface="Arial" panose="020B0604020202020204" pitchFamily="34" charset="0"/>
              </a:rPr>
              <a:t>Försäljningsansvarig </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Lisa </a:t>
            </a:r>
            <a:r>
              <a:rPr lang="sv-SE" sz="2800" dirty="0" err="1" smtClean="0">
                <a:latin typeface="Arial" panose="020B0604020202020204" pitchFamily="34" charset="0"/>
                <a:cs typeface="Arial" panose="020B0604020202020204" pitchFamily="34" charset="0"/>
              </a:rPr>
              <a:t>Karlhager</a:t>
            </a: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a:p>
            <a:pPr algn="l"/>
            <a:r>
              <a:rPr lang="sv-SE" sz="2800" b="1" dirty="0" smtClean="0">
                <a:latin typeface="Arial" panose="020B0604020202020204" pitchFamily="34" charset="0"/>
                <a:cs typeface="Arial" panose="020B0604020202020204" pitchFamily="34" charset="0"/>
              </a:rPr>
              <a:t>Lagföräldrar (belastningsregister)</a:t>
            </a:r>
            <a:br>
              <a:rPr lang="sv-SE" sz="2800" b="1" dirty="0" smtClean="0">
                <a:latin typeface="Arial" panose="020B0604020202020204" pitchFamily="34" charset="0"/>
                <a:cs typeface="Arial" panose="020B0604020202020204" pitchFamily="34" charset="0"/>
              </a:rPr>
            </a:br>
            <a:r>
              <a:rPr lang="sv-SE" sz="2800" dirty="0" err="1" smtClean="0">
                <a:latin typeface="Arial" panose="020B0604020202020204" pitchFamily="34" charset="0"/>
                <a:cs typeface="Arial" panose="020B0604020202020204" pitchFamily="34" charset="0"/>
              </a:rPr>
              <a:t>Blerta</a:t>
            </a:r>
            <a:r>
              <a:rPr lang="sv-SE" sz="2800" dirty="0" smtClean="0">
                <a:latin typeface="Arial" panose="020B0604020202020204" pitchFamily="34" charset="0"/>
                <a:cs typeface="Arial" panose="020B0604020202020204" pitchFamily="34" charset="0"/>
              </a:rPr>
              <a:t> T</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Emelie W</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Emma S</a:t>
            </a:r>
            <a:br>
              <a:rPr lang="sv-SE" sz="2800" dirty="0" smtClean="0">
                <a:latin typeface="Arial" panose="020B0604020202020204" pitchFamily="34" charset="0"/>
                <a:cs typeface="Arial" panose="020B0604020202020204" pitchFamily="34" charset="0"/>
              </a:rPr>
            </a:br>
            <a:r>
              <a:rPr lang="sv-SE" sz="2800" dirty="0" smtClean="0">
                <a:latin typeface="Arial" panose="020B0604020202020204" pitchFamily="34" charset="0"/>
                <a:cs typeface="Arial" panose="020B0604020202020204" pitchFamily="34" charset="0"/>
              </a:rPr>
              <a:t>Matilda O</a:t>
            </a:r>
            <a:r>
              <a:rPr lang="sv-SE" sz="2800" b="1" dirty="0">
                <a:latin typeface="Arial" panose="020B0604020202020204" pitchFamily="34" charset="0"/>
                <a:cs typeface="Arial" panose="020B0604020202020204" pitchFamily="34" charset="0"/>
              </a:rPr>
              <a:t/>
            </a:r>
            <a:br>
              <a:rPr lang="sv-SE" sz="2800" b="1"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
            </a:r>
            <a:br>
              <a:rPr lang="sv-SE" sz="2800" dirty="0">
                <a:latin typeface="Arial" panose="020B0604020202020204" pitchFamily="34" charset="0"/>
                <a:cs typeface="Arial" panose="020B0604020202020204" pitchFamily="34" charset="0"/>
              </a:rPr>
            </a:b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381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CC90-93DB-B4B8-AB92-778390F5E7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24390CB-20A6-967B-AF5B-88D3B0A23A2C}"/>
              </a:ext>
            </a:extLst>
          </p:cNvPr>
          <p:cNvSpPr>
            <a:spLocks noGrp="1"/>
          </p:cNvSpPr>
          <p:nvPr>
            <p:ph type="ctrTitle"/>
          </p:nvPr>
        </p:nvSpPr>
        <p:spPr>
          <a:xfrm>
            <a:off x="998861" y="-152400"/>
            <a:ext cx="10194278" cy="1828801"/>
          </a:xfrm>
        </p:spPr>
        <p:txBody>
          <a:bodyPr>
            <a:normAutofit/>
          </a:bodyPr>
          <a:lstStyle/>
          <a:p>
            <a:r>
              <a:rPr lang="sv-SE" sz="7200" b="1" dirty="0">
                <a:latin typeface="Arial" panose="020B0604020202020204" pitchFamily="34" charset="0"/>
                <a:cs typeface="Arial" panose="020B0604020202020204" pitchFamily="34" charset="0"/>
              </a:rPr>
              <a:t>ANSVARSOMRÅDEN</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147DB437-021A-CCF7-1C6B-91CEC9A5CD13}"/>
              </a:ext>
            </a:extLst>
          </p:cNvPr>
          <p:cNvSpPr>
            <a:spLocks noGrp="1"/>
          </p:cNvSpPr>
          <p:nvPr>
            <p:ph type="subTitle" idx="1"/>
          </p:nvPr>
        </p:nvSpPr>
        <p:spPr>
          <a:xfrm>
            <a:off x="863365" y="1554480"/>
            <a:ext cx="9440034" cy="5663739"/>
          </a:xfrm>
        </p:spPr>
        <p:txBody>
          <a:bodyPr>
            <a:normAutofit/>
          </a:bodyPr>
          <a:lstStyle/>
          <a:p>
            <a:pPr algn="l" eaLnBrk="1" hangingPunct="1">
              <a:defRPr/>
            </a:pPr>
            <a:r>
              <a:rPr lang="sv-SE" altLang="en-SE" sz="1800" b="1" dirty="0">
                <a:latin typeface="Arial" panose="020B0604020202020204" pitchFamily="34" charset="0"/>
                <a:cs typeface="Arial" panose="020B0604020202020204" pitchFamily="34" charset="0"/>
              </a:rPr>
              <a:t>Tränare med huvudansvar</a:t>
            </a:r>
            <a:br>
              <a:rPr lang="sv-SE" altLang="en-SE" sz="1800" b="1" dirty="0">
                <a:latin typeface="Arial" panose="020B0604020202020204" pitchFamily="34" charset="0"/>
                <a:cs typeface="Arial" panose="020B0604020202020204" pitchFamily="34" charset="0"/>
              </a:rPr>
            </a:br>
            <a:r>
              <a:rPr lang="sv-SE" altLang="en-SE" sz="1800" dirty="0">
                <a:latin typeface="Arial" panose="020B0604020202020204" pitchFamily="34" charset="0"/>
                <a:cs typeface="Arial" panose="020B0604020202020204" pitchFamily="34" charset="0"/>
              </a:rPr>
              <a:t>Planerar och genomför träningar och matcher efter SvFFs spelarutbildningsplan och riktlinjer. Deltar inte i laguppdrag, endast </a:t>
            </a:r>
            <a:r>
              <a:rPr lang="sv-SE" altLang="en-SE" sz="1800" dirty="0" smtClean="0">
                <a:latin typeface="Arial" panose="020B0604020202020204" pitchFamily="34" charset="0"/>
                <a:cs typeface="Arial" panose="020B0604020202020204" pitchFamily="34" charset="0"/>
              </a:rPr>
              <a:t>försäljning.</a:t>
            </a:r>
            <a:br>
              <a:rPr lang="sv-SE" altLang="en-SE" sz="1800" dirty="0" smtClean="0">
                <a:latin typeface="Arial" panose="020B0604020202020204" pitchFamily="34" charset="0"/>
                <a:cs typeface="Arial" panose="020B0604020202020204" pitchFamily="34" charset="0"/>
              </a:rPr>
            </a:br>
            <a:endParaRPr lang="sv-SE" altLang="en-SE" sz="1800" dirty="0" smtClean="0">
              <a:latin typeface="Arial" panose="020B0604020202020204" pitchFamily="34" charset="0"/>
              <a:cs typeface="Arial" panose="020B0604020202020204" pitchFamily="34" charset="0"/>
            </a:endParaRPr>
          </a:p>
          <a:p>
            <a:pPr algn="l" eaLnBrk="1" hangingPunct="1">
              <a:defRPr/>
            </a:pPr>
            <a:r>
              <a:rPr lang="sv-SE" altLang="en-SE" sz="1800" b="1" dirty="0" smtClean="0">
                <a:latin typeface="Arial" panose="020B0604020202020204" pitchFamily="34" charset="0"/>
                <a:cs typeface="Arial" panose="020B0604020202020204" pitchFamily="34" charset="0"/>
              </a:rPr>
              <a:t>Assisterande </a:t>
            </a:r>
            <a:r>
              <a:rPr lang="sv-SE" altLang="en-SE" sz="1800" b="1" dirty="0">
                <a:latin typeface="Arial" panose="020B0604020202020204" pitchFamily="34" charset="0"/>
                <a:cs typeface="Arial" panose="020B0604020202020204" pitchFamily="34" charset="0"/>
              </a:rPr>
              <a:t>tränare</a:t>
            </a:r>
            <a:br>
              <a:rPr lang="sv-SE" altLang="en-SE" sz="1800" b="1" dirty="0">
                <a:latin typeface="Arial" panose="020B0604020202020204" pitchFamily="34" charset="0"/>
                <a:cs typeface="Arial" panose="020B0604020202020204" pitchFamily="34" charset="0"/>
              </a:rPr>
            </a:br>
            <a:r>
              <a:rPr lang="sv-SE" altLang="en-SE" sz="1800" dirty="0">
                <a:latin typeface="Arial" panose="020B0604020202020204" pitchFamily="34" charset="0"/>
                <a:cs typeface="Arial" panose="020B0604020202020204" pitchFamily="34" charset="0"/>
              </a:rPr>
              <a:t>Bistår tränarna vid träningar och </a:t>
            </a:r>
            <a:r>
              <a:rPr lang="sv-SE" altLang="en-SE" sz="1800" dirty="0" smtClean="0">
                <a:latin typeface="Arial" panose="020B0604020202020204" pitchFamily="34" charset="0"/>
                <a:cs typeface="Arial" panose="020B0604020202020204" pitchFamily="34" charset="0"/>
              </a:rPr>
              <a:t>matcher</a:t>
            </a:r>
            <a:br>
              <a:rPr lang="sv-SE" altLang="en-SE" sz="1800" dirty="0" smtClean="0">
                <a:latin typeface="Arial" panose="020B0604020202020204" pitchFamily="34" charset="0"/>
                <a:cs typeface="Arial" panose="020B0604020202020204" pitchFamily="34" charset="0"/>
              </a:rPr>
            </a:br>
            <a:endParaRPr lang="sv-SE" altLang="en-SE" sz="1800" b="1" dirty="0">
              <a:latin typeface="Arial" panose="020B0604020202020204" pitchFamily="34" charset="0"/>
              <a:cs typeface="Arial" panose="020B0604020202020204" pitchFamily="34" charset="0"/>
            </a:endParaRPr>
          </a:p>
          <a:p>
            <a:pPr algn="l" eaLnBrk="1" hangingPunct="1">
              <a:defRPr/>
            </a:pPr>
            <a:r>
              <a:rPr lang="sv-SE" altLang="en-SE" sz="1800" b="1" dirty="0" smtClean="0">
                <a:latin typeface="Arial" panose="020B0604020202020204" pitchFamily="34" charset="0"/>
                <a:cs typeface="Arial" panose="020B0604020202020204" pitchFamily="34" charset="0"/>
              </a:rPr>
              <a:t>Lagledare</a:t>
            </a:r>
            <a:r>
              <a:rPr lang="sv-SE" altLang="en-SE" sz="1800" b="1" dirty="0">
                <a:latin typeface="Arial" panose="020B0604020202020204" pitchFamily="34" charset="0"/>
                <a:cs typeface="Arial" panose="020B0604020202020204" pitchFamily="34" charset="0"/>
              </a:rPr>
              <a:t/>
            </a:r>
            <a:br>
              <a:rPr lang="sv-SE" altLang="en-SE" sz="1800" b="1" dirty="0">
                <a:latin typeface="Arial" panose="020B0604020202020204" pitchFamily="34" charset="0"/>
                <a:cs typeface="Arial" panose="020B0604020202020204" pitchFamily="34" charset="0"/>
              </a:rPr>
            </a:br>
            <a:r>
              <a:rPr lang="sv-SE" altLang="en-SE" sz="1800" dirty="0">
                <a:latin typeface="Arial" panose="020B0604020202020204" pitchFamily="34" charset="0"/>
                <a:cs typeface="Arial" panose="020B0604020202020204" pitchFamily="34" charset="0"/>
              </a:rPr>
              <a:t>Hanterar aktiviteter utanför planen, så som administration </a:t>
            </a:r>
            <a:r>
              <a:rPr lang="sv-SE" altLang="en-SE" sz="1800" dirty="0" smtClean="0">
                <a:latin typeface="Arial" panose="020B0604020202020204" pitchFamily="34" charset="0"/>
                <a:cs typeface="Arial" panose="020B0604020202020204" pitchFamily="34" charset="0"/>
              </a:rPr>
              <a:t>och </a:t>
            </a:r>
            <a:r>
              <a:rPr lang="sv-SE" altLang="en-SE" sz="1800" dirty="0">
                <a:latin typeface="Arial" panose="020B0604020202020204" pitchFamily="34" charset="0"/>
                <a:cs typeface="Arial" panose="020B0604020202020204" pitchFamily="34" charset="0"/>
              </a:rPr>
              <a:t>fördelning av arbetsuppgifter för </a:t>
            </a:r>
            <a:r>
              <a:rPr lang="sv-SE" altLang="en-SE" sz="1800" dirty="0" smtClean="0">
                <a:latin typeface="Arial" panose="020B0604020202020204" pitchFamily="34" charset="0"/>
                <a:cs typeface="Arial" panose="020B0604020202020204" pitchFamily="34" charset="0"/>
              </a:rPr>
              <a:t>lagets </a:t>
            </a:r>
            <a:r>
              <a:rPr lang="sv-SE" altLang="en-SE" sz="1800" dirty="0">
                <a:latin typeface="Arial" panose="020B0604020202020204" pitchFamily="34" charset="0"/>
                <a:cs typeface="Arial" panose="020B0604020202020204" pitchFamily="34" charset="0"/>
              </a:rPr>
              <a:t>olika </a:t>
            </a:r>
            <a:r>
              <a:rPr lang="sv-SE" altLang="en-SE" sz="1800" dirty="0" smtClean="0">
                <a:latin typeface="Arial" panose="020B0604020202020204" pitchFamily="34" charset="0"/>
                <a:cs typeface="Arial" panose="020B0604020202020204" pitchFamily="34" charset="0"/>
              </a:rPr>
              <a:t>uppdrag</a:t>
            </a:r>
            <a:r>
              <a:rPr lang="sv-SE" altLang="en-SE" sz="1800" dirty="0">
                <a:latin typeface="Arial" panose="020B0604020202020204" pitchFamily="34" charset="0"/>
                <a:cs typeface="Arial" panose="020B0604020202020204" pitchFamily="34" charset="0"/>
              </a:rPr>
              <a:t> </a:t>
            </a:r>
            <a:r>
              <a:rPr lang="sv-SE" altLang="en-SE" sz="1800" dirty="0" smtClean="0">
                <a:latin typeface="Arial" panose="020B0604020202020204" pitchFamily="34" charset="0"/>
                <a:cs typeface="Arial" panose="020B0604020202020204" pitchFamily="34" charset="0"/>
              </a:rPr>
              <a:t>såsom kiosklista.</a:t>
            </a:r>
            <a:br>
              <a:rPr lang="sv-SE" altLang="en-SE" sz="1800" dirty="0" smtClean="0">
                <a:latin typeface="Arial" panose="020B0604020202020204" pitchFamily="34" charset="0"/>
                <a:cs typeface="Arial" panose="020B0604020202020204" pitchFamily="34" charset="0"/>
              </a:rPr>
            </a:br>
            <a:endParaRPr lang="sv-SE" altLang="en-SE" sz="1800" dirty="0" smtClean="0">
              <a:latin typeface="Arial" panose="020B0604020202020204" pitchFamily="34" charset="0"/>
              <a:cs typeface="Arial" panose="020B0604020202020204" pitchFamily="34" charset="0"/>
            </a:endParaRPr>
          </a:p>
          <a:p>
            <a:pPr algn="l">
              <a:defRPr/>
            </a:pPr>
            <a:r>
              <a:rPr lang="sv-SE" altLang="en-SE" sz="1800" b="1" dirty="0" smtClean="0">
                <a:latin typeface="Arial" panose="020B0604020202020204" pitchFamily="34" charset="0"/>
                <a:cs typeface="Arial" panose="020B0604020202020204" pitchFamily="34" charset="0"/>
              </a:rPr>
              <a:t>Försäljningsansvarig</a:t>
            </a:r>
            <a:r>
              <a:rPr lang="sv-SE" altLang="en-SE" sz="1800" b="1" dirty="0">
                <a:latin typeface="Arial" panose="020B0604020202020204" pitchFamily="34" charset="0"/>
                <a:cs typeface="Arial" panose="020B0604020202020204" pitchFamily="34" charset="0"/>
              </a:rPr>
              <a:t/>
            </a:r>
            <a:br>
              <a:rPr lang="sv-SE" altLang="en-SE" sz="1800" b="1" dirty="0">
                <a:latin typeface="Arial" panose="020B0604020202020204" pitchFamily="34" charset="0"/>
                <a:cs typeface="Arial" panose="020B0604020202020204" pitchFamily="34" charset="0"/>
              </a:rPr>
            </a:br>
            <a:r>
              <a:rPr lang="sv-SE" altLang="en-SE" sz="1800" dirty="0">
                <a:latin typeface="Arial" panose="020B0604020202020204" pitchFamily="34" charset="0"/>
                <a:cs typeface="Arial" panose="020B0604020202020204" pitchFamily="34" charset="0"/>
              </a:rPr>
              <a:t>Hanterar </a:t>
            </a:r>
            <a:r>
              <a:rPr lang="sv-SE" altLang="en-SE" sz="1800" dirty="0" smtClean="0">
                <a:latin typeface="Arial" panose="020B0604020202020204" pitchFamily="34" charset="0"/>
                <a:cs typeface="Arial" panose="020B0604020202020204" pitchFamily="34" charset="0"/>
              </a:rPr>
              <a:t>försäljningsaktivitet och klubben/lagets ekonomi.</a:t>
            </a:r>
            <a:br>
              <a:rPr lang="sv-SE" altLang="en-SE" sz="1800" dirty="0" smtClean="0">
                <a:latin typeface="Arial" panose="020B0604020202020204" pitchFamily="34" charset="0"/>
                <a:cs typeface="Arial" panose="020B0604020202020204" pitchFamily="34" charset="0"/>
              </a:rPr>
            </a:br>
            <a:endParaRPr lang="sv-SE" altLang="en-SE" sz="1800" b="1" dirty="0">
              <a:latin typeface="Arial" panose="020B0604020202020204" pitchFamily="34" charset="0"/>
              <a:cs typeface="Arial" panose="020B0604020202020204" pitchFamily="34" charset="0"/>
            </a:endParaRPr>
          </a:p>
          <a:p>
            <a:pPr algn="l" eaLnBrk="1" hangingPunct="1">
              <a:defRPr/>
            </a:pPr>
            <a:r>
              <a:rPr lang="sv-SE" altLang="en-SE" sz="1800" b="1" dirty="0" smtClean="0">
                <a:latin typeface="Arial" panose="020B0604020202020204" pitchFamily="34" charset="0"/>
                <a:cs typeface="Arial" panose="020B0604020202020204" pitchFamily="34" charset="0"/>
              </a:rPr>
              <a:t>Föräldrarollen</a:t>
            </a:r>
            <a:r>
              <a:rPr lang="sv-SE" altLang="en-SE" sz="1800" dirty="0">
                <a:latin typeface="Arial" panose="020B0604020202020204" pitchFamily="34" charset="0"/>
                <a:cs typeface="Arial" panose="020B0604020202020204" pitchFamily="34" charset="0"/>
              </a:rPr>
              <a:t/>
            </a:r>
            <a:br>
              <a:rPr lang="sv-SE" altLang="en-SE" sz="1800" dirty="0">
                <a:latin typeface="Arial" panose="020B0604020202020204" pitchFamily="34" charset="0"/>
                <a:cs typeface="Arial" panose="020B0604020202020204" pitchFamily="34" charset="0"/>
              </a:rPr>
            </a:br>
            <a:r>
              <a:rPr lang="sv-SE" altLang="en-SE" sz="1800" dirty="0">
                <a:latin typeface="Arial" panose="020B0604020202020204" pitchFamily="34" charset="0"/>
                <a:cs typeface="Arial" panose="020B0604020202020204" pitchFamily="34" charset="0"/>
              </a:rPr>
              <a:t>Genomför tilldelade uppdrag och stöttar barnen i deras </a:t>
            </a:r>
            <a:r>
              <a:rPr lang="sv-SE" altLang="en-SE" sz="1800" dirty="0" smtClean="0">
                <a:latin typeface="Arial" panose="020B0604020202020204" pitchFamily="34" charset="0"/>
                <a:cs typeface="Arial" panose="020B0604020202020204" pitchFamily="34" charset="0"/>
              </a:rPr>
              <a:t>idrottande samt hjälper till vid varje träningstillfälle. Det kan vara att plocka in bollar, västar osv.</a:t>
            </a:r>
            <a:endParaRPr lang="sv-SE" altLang="en-SE" sz="1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5D53-EEFE-2CCF-2086-886D043AD9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266BDA0-DE10-4B84-76A5-1D6288F319A1}"/>
              </a:ext>
            </a:extLst>
          </p:cNvPr>
          <p:cNvSpPr>
            <a:spLocks noGrp="1"/>
          </p:cNvSpPr>
          <p:nvPr>
            <p:ph type="ctrTitle"/>
          </p:nvPr>
        </p:nvSpPr>
        <p:spPr>
          <a:xfrm>
            <a:off x="1216581" y="0"/>
            <a:ext cx="9440034" cy="1828801"/>
          </a:xfrm>
        </p:spPr>
        <p:txBody>
          <a:bodyPr>
            <a:normAutofit/>
          </a:bodyPr>
          <a:lstStyle/>
          <a:p>
            <a:r>
              <a:rPr lang="sv-SE" sz="7200" b="1" dirty="0">
                <a:latin typeface="Arial" panose="020B0604020202020204" pitchFamily="34" charset="0"/>
                <a:cs typeface="Arial" panose="020B0604020202020204" pitchFamily="34" charset="0"/>
              </a:rPr>
              <a:t>FÖRÄLDRAROLLEN</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9DA17D50-A277-1270-3AFD-CDC761008FCD}"/>
              </a:ext>
            </a:extLst>
          </p:cNvPr>
          <p:cNvSpPr>
            <a:spLocks noGrp="1"/>
          </p:cNvSpPr>
          <p:nvPr>
            <p:ph type="subTitle" idx="1"/>
          </p:nvPr>
        </p:nvSpPr>
        <p:spPr>
          <a:xfrm>
            <a:off x="1375983" y="2098312"/>
            <a:ext cx="9440034" cy="4759688"/>
          </a:xfrm>
        </p:spPr>
        <p:txBody>
          <a:bodyPr>
            <a:normAutofit/>
          </a:bodyPr>
          <a:lstStyle/>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Stöttande och uppmuntrande till alla barn</a:t>
            </a:r>
          </a:p>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Respekterar och berömmer domaren </a:t>
            </a:r>
          </a:p>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Publik står på motsatt långsida i förhållande till spelare och ledare. Ingen publik bakom målen. Rekommenderat avstånd från publik till sidlinjen, minst tre meter.</a:t>
            </a:r>
          </a:p>
          <a:p>
            <a:pPr marL="457200" indent="-457200" algn="l">
              <a:buFont typeface="Wingdings" panose="05000000000000000000" pitchFamily="2" charset="2"/>
              <a:buChar char="q"/>
            </a:pPr>
            <a:r>
              <a:rPr lang="sv-SE" sz="2400" b="1" u="sng" dirty="0">
                <a:latin typeface="Arial" panose="020B0604020202020204" pitchFamily="34" charset="0"/>
                <a:cs typeface="Arial" panose="020B0604020202020204" pitchFamily="34" charset="0"/>
              </a:rPr>
              <a:t>EJ</a:t>
            </a:r>
            <a:r>
              <a:rPr lang="sv-SE" sz="2400" dirty="0">
                <a:latin typeface="Arial" panose="020B0604020202020204" pitchFamily="34" charset="0"/>
                <a:cs typeface="Arial" panose="020B0604020202020204" pitchFamily="34" charset="0"/>
              </a:rPr>
              <a:t> coacha spelarna. </a:t>
            </a:r>
            <a:endParaRPr lang="sv-SE" sz="2400" dirty="0" smtClean="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400" dirty="0" smtClean="0">
                <a:latin typeface="Arial" panose="020B0604020202020204" pitchFamily="34" charset="0"/>
                <a:cs typeface="Arial" panose="020B0604020202020204" pitchFamily="34" charset="0"/>
              </a:rPr>
              <a:t>Låt </a:t>
            </a:r>
            <a:r>
              <a:rPr lang="sv-SE" sz="2400" dirty="0">
                <a:latin typeface="Arial" panose="020B0604020202020204" pitchFamily="34" charset="0"/>
                <a:cs typeface="Arial" panose="020B0604020202020204" pitchFamily="34" charset="0"/>
              </a:rPr>
              <a:t>spelarna själva fatta beslut på planen</a:t>
            </a:r>
            <a:r>
              <a:rPr lang="sv-SE" sz="2400" dirty="0" smtClean="0">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q"/>
            </a:pPr>
            <a:r>
              <a:rPr lang="sv-SE" sz="2400" dirty="0" smtClean="0">
                <a:latin typeface="Arial" panose="020B0604020202020204" pitchFamily="34" charset="0"/>
                <a:cs typeface="Arial" panose="020B0604020202020204" pitchFamily="34" charset="0"/>
              </a:rPr>
              <a:t>Inga mobiltelefoner</a:t>
            </a:r>
            <a:endParaRPr lang="sv-SE"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sv-SE" sz="2400" dirty="0">
                <a:latin typeface="Arial" panose="020B0604020202020204" pitchFamily="34" charset="0"/>
                <a:cs typeface="Arial" panose="020B0604020202020204" pitchFamily="34" charset="0"/>
              </a:rPr>
              <a:t>Läs mer i  </a:t>
            </a:r>
            <a:r>
              <a:rPr lang="sv-SE" sz="2400" dirty="0">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”Blå tråden”</a:t>
            </a:r>
            <a:endParaRPr lang="sv-SE"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endParaRPr lang="sv-SE"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8" name="Pennanteckning 7">
                <a:extLst>
                  <a:ext uri="{FF2B5EF4-FFF2-40B4-BE49-F238E27FC236}">
                    <a16:creationId xmlns:a16="http://schemas.microsoft.com/office/drawing/2014/main" id="{D2DF5CD1-DAA3-9396-C81A-26C9559467BA}"/>
                  </a:ext>
                </a:extLst>
              </p14:cNvPr>
              <p14:cNvContentPartPr/>
              <p14:nvPr/>
            </p14:nvContentPartPr>
            <p14:xfrm>
              <a:off x="6278928" y="2526824"/>
              <a:ext cx="648360" cy="83880"/>
            </p14:xfrm>
          </p:contentPart>
        </mc:Choice>
        <mc:Fallback xmlns="">
          <p:pic>
            <p:nvPicPr>
              <p:cNvPr id="8" name="Pennanteckning 7">
                <a:extLst>
                  <a:ext uri="{FF2B5EF4-FFF2-40B4-BE49-F238E27FC236}">
                    <a16:creationId xmlns:a16="http://schemas.microsoft.com/office/drawing/2014/main" id="{D2DF5CD1-DAA3-9396-C81A-26C9559467BA}"/>
                  </a:ext>
                </a:extLst>
              </p:cNvPr>
              <p:cNvPicPr/>
              <p:nvPr/>
            </p:nvPicPr>
            <p:blipFill>
              <a:blip r:embed="rId4"/>
              <a:stretch>
                <a:fillRect/>
              </a:stretch>
            </p:blipFill>
            <p:spPr>
              <a:xfrm>
                <a:off x="6229581" y="2477504"/>
                <a:ext cx="744894"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Pennanteckning 8">
                <a:extLst>
                  <a:ext uri="{FF2B5EF4-FFF2-40B4-BE49-F238E27FC236}">
                    <a16:creationId xmlns:a16="http://schemas.microsoft.com/office/drawing/2014/main" id="{182EE148-9400-1F6F-9DEA-C23B80B6AF89}"/>
                  </a:ext>
                </a:extLst>
              </p14:cNvPr>
              <p14:cNvContentPartPr/>
              <p14:nvPr/>
            </p14:nvContentPartPr>
            <p14:xfrm>
              <a:off x="13613101" y="3112944"/>
              <a:ext cx="360" cy="360"/>
            </p14:xfrm>
          </p:contentPart>
        </mc:Choice>
        <mc:Fallback xmlns="">
          <p:pic>
            <p:nvPicPr>
              <p:cNvPr id="9" name="Pennanteckning 8">
                <a:extLst>
                  <a:ext uri="{FF2B5EF4-FFF2-40B4-BE49-F238E27FC236}">
                    <a16:creationId xmlns:a16="http://schemas.microsoft.com/office/drawing/2014/main" id="{182EE148-9400-1F6F-9DEA-C23B80B6AF89}"/>
                  </a:ext>
                </a:extLst>
              </p:cNvPr>
              <p:cNvPicPr/>
              <p:nvPr/>
            </p:nvPicPr>
            <p:blipFill>
              <a:blip r:embed="rId6"/>
              <a:stretch>
                <a:fillRect/>
              </a:stretch>
            </p:blipFill>
            <p:spPr>
              <a:xfrm>
                <a:off x="13577461" y="3076944"/>
                <a:ext cx="72000" cy="72000"/>
              </a:xfrm>
              <a:prstGeom prst="rect">
                <a:avLst/>
              </a:prstGeom>
            </p:spPr>
          </p:pic>
        </mc:Fallback>
      </mc:AlternateContent>
    </p:spTree>
    <p:extLst>
      <p:ext uri="{BB962C8B-B14F-4D97-AF65-F5344CB8AC3E}">
        <p14:creationId xmlns:p14="http://schemas.microsoft.com/office/powerpoint/2010/main" val="112232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3C952-9BF2-61D4-03C9-2869FDE3D47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B98152D-F9C6-4677-69DC-5ED3B454BDEE}"/>
              </a:ext>
            </a:extLst>
          </p:cNvPr>
          <p:cNvSpPr>
            <a:spLocks noGrp="1"/>
          </p:cNvSpPr>
          <p:nvPr>
            <p:ph type="ctrTitle"/>
          </p:nvPr>
        </p:nvSpPr>
        <p:spPr>
          <a:xfrm>
            <a:off x="1202076" y="-174661"/>
            <a:ext cx="10194278" cy="1828801"/>
          </a:xfrm>
        </p:spPr>
        <p:txBody>
          <a:bodyPr>
            <a:normAutofit/>
          </a:bodyPr>
          <a:lstStyle/>
          <a:p>
            <a:r>
              <a:rPr lang="sv-SE" sz="7200" b="1" dirty="0">
                <a:latin typeface="Arial" panose="020B0604020202020204" pitchFamily="34" charset="0"/>
                <a:cs typeface="Arial" panose="020B0604020202020204" pitchFamily="34" charset="0"/>
              </a:rPr>
              <a:t>TRÄNING </a:t>
            </a:r>
            <a:endParaRPr lang="sv-SE" b="1" dirty="0">
              <a:latin typeface="Arial" panose="020B0604020202020204" pitchFamily="34" charset="0"/>
              <a:cs typeface="Arial" panose="020B0604020202020204" pitchFamily="34" charset="0"/>
            </a:endParaRPr>
          </a:p>
        </p:txBody>
      </p:sp>
      <p:sp>
        <p:nvSpPr>
          <p:cNvPr id="3" name="Underrubrik 2">
            <a:extLst>
              <a:ext uri="{FF2B5EF4-FFF2-40B4-BE49-F238E27FC236}">
                <a16:creationId xmlns:a16="http://schemas.microsoft.com/office/drawing/2014/main" id="{7AE863F7-21C5-40BD-94C5-6C3BDD4B312F}"/>
              </a:ext>
            </a:extLst>
          </p:cNvPr>
          <p:cNvSpPr>
            <a:spLocks noGrp="1"/>
          </p:cNvSpPr>
          <p:nvPr>
            <p:ph type="subTitle" idx="1"/>
          </p:nvPr>
        </p:nvSpPr>
        <p:spPr>
          <a:xfrm>
            <a:off x="1375983" y="1923651"/>
            <a:ext cx="9440034" cy="4623797"/>
          </a:xfrm>
        </p:spPr>
        <p:txBody>
          <a:bodyPr>
            <a:normAutofit fontScale="47500" lnSpcReduction="20000"/>
          </a:bodyPr>
          <a:lstStyle/>
          <a:p>
            <a:pPr algn="l" eaLnBrk="1" hangingPunct="1"/>
            <a:r>
              <a:rPr lang="sv-SE" altLang="LID4096" sz="5100" b="1" dirty="0">
                <a:latin typeface="Arial" panose="020B0604020202020204" pitchFamily="34" charset="0"/>
                <a:cs typeface="Arial" panose="020B0604020202020204" pitchFamily="34" charset="0"/>
              </a:rPr>
              <a:t>Träningstider</a:t>
            </a:r>
            <a:endParaRPr lang="sv-SE" altLang="LID4096" sz="3800" b="1" dirty="0">
              <a:latin typeface="Arial" panose="020B0604020202020204" pitchFamily="34" charset="0"/>
              <a:cs typeface="Arial" panose="020B0604020202020204" pitchFamily="34" charset="0"/>
            </a:endParaRPr>
          </a:p>
          <a:p>
            <a:pPr algn="l" eaLnBrk="1" hangingPunct="1"/>
            <a:r>
              <a:rPr lang="sv-SE" altLang="LID4096" sz="3800" dirty="0" smtClean="0">
                <a:latin typeface="Arial" panose="020B0604020202020204" pitchFamily="34" charset="0"/>
                <a:cs typeface="Arial" panose="020B0604020202020204" pitchFamily="34" charset="0"/>
              </a:rPr>
              <a:t>Måndagar kl. 17.00-18.15</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Torsdagar kl. 17.00-18.15</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
            </a:r>
            <a:br>
              <a:rPr lang="sv-SE" altLang="LID4096" sz="3800" dirty="0" smtClean="0">
                <a:latin typeface="Arial" panose="020B0604020202020204" pitchFamily="34" charset="0"/>
                <a:cs typeface="Arial" panose="020B0604020202020204" pitchFamily="34" charset="0"/>
              </a:rPr>
            </a:br>
            <a:r>
              <a:rPr lang="sv-SE" altLang="LID4096" sz="3800" dirty="0" smtClean="0">
                <a:latin typeface="Arial" panose="020B0604020202020204" pitchFamily="34" charset="0"/>
                <a:cs typeface="Arial" panose="020B0604020202020204" pitchFamily="34" charset="0"/>
              </a:rPr>
              <a:t>Ska man byta om på plats innan träningen ska man komma 15 minuter innan träningen börjar. Annars får man komma ombytt färdig till träningen om man har inte hinner vara där 15 minuter innan träningen startar. Vi tränare kommer alltid att vara i omklädningsrummen innan och efter träningen.</a:t>
            </a:r>
            <a:endParaRPr lang="sv-SE" altLang="LID4096" sz="3800" dirty="0">
              <a:latin typeface="Arial" panose="020B0604020202020204" pitchFamily="34" charset="0"/>
              <a:cs typeface="Arial" panose="020B0604020202020204" pitchFamily="34" charset="0"/>
            </a:endParaRPr>
          </a:p>
          <a:p>
            <a:pPr lvl="1" algn="l" eaLnBrk="1" hangingPunct="1"/>
            <a:endParaRPr lang="sv-SE" altLang="LID4096" sz="3800" dirty="0">
              <a:latin typeface="Arial" panose="020B0604020202020204" pitchFamily="34" charset="0"/>
              <a:cs typeface="Arial" panose="020B0604020202020204" pitchFamily="34" charset="0"/>
            </a:endParaRPr>
          </a:p>
          <a:p>
            <a:pPr algn="l" eaLnBrk="1" hangingPunct="1"/>
            <a:r>
              <a:rPr lang="sv-SE" altLang="LID4096" sz="3800" b="1" dirty="0" err="1">
                <a:latin typeface="Arial" panose="020B0604020202020204" pitchFamily="34" charset="0"/>
                <a:cs typeface="Arial" panose="020B0604020202020204" pitchFamily="34" charset="0"/>
              </a:rPr>
              <a:t>Sommaräsong</a:t>
            </a:r>
            <a:r>
              <a:rPr lang="sv-SE" altLang="LID4096" sz="3800" dirty="0">
                <a:latin typeface="Arial" panose="020B0604020202020204" pitchFamily="34" charset="0"/>
                <a:cs typeface="Arial" panose="020B0604020202020204" pitchFamily="34" charset="0"/>
              </a:rPr>
              <a:t> med träning och matcher april-september </a:t>
            </a:r>
          </a:p>
          <a:p>
            <a:pPr algn="l" eaLnBrk="1" hangingPunct="1"/>
            <a:r>
              <a:rPr lang="sv-SE" altLang="LID4096" sz="3800" b="1" dirty="0" smtClean="0">
                <a:latin typeface="Arial" panose="020B0604020202020204" pitchFamily="34" charset="0"/>
                <a:cs typeface="Arial" panose="020B0604020202020204" pitchFamily="34" charset="0"/>
              </a:rPr>
              <a:t>Semesteruppehåll 16/6 tom 3/8</a:t>
            </a:r>
          </a:p>
          <a:p>
            <a:pPr algn="l" eaLnBrk="1" hangingPunct="1"/>
            <a:endParaRPr lang="sv-SE" altLang="LID4096" sz="3800" dirty="0">
              <a:latin typeface="Arial" panose="020B0604020202020204" pitchFamily="34" charset="0"/>
              <a:cs typeface="Arial" panose="020B0604020202020204" pitchFamily="34" charset="0"/>
            </a:endParaRPr>
          </a:p>
          <a:p>
            <a:pPr algn="l" eaLnBrk="1" hangingPunct="1"/>
            <a:r>
              <a:rPr lang="sv-SE" altLang="LID4096" sz="3800" dirty="0">
                <a:latin typeface="Arial" panose="020B0604020202020204" pitchFamily="34" charset="0"/>
                <a:cs typeface="Arial" panose="020B0604020202020204" pitchFamily="34" charset="0"/>
              </a:rPr>
              <a:t>Waggeryds IK uppmuntrar till att barn och ungdomar </a:t>
            </a:r>
          </a:p>
          <a:p>
            <a:pPr algn="l" eaLnBrk="1" hangingPunct="1"/>
            <a:r>
              <a:rPr lang="sv-SE" altLang="LID4096" sz="3800" dirty="0">
                <a:latin typeface="Arial" panose="020B0604020202020204" pitchFamily="34" charset="0"/>
                <a:cs typeface="Arial" panose="020B0604020202020204" pitchFamily="34" charset="0"/>
              </a:rPr>
              <a:t>ska hålla på med fler idrotter och fritidsaktiviteter </a:t>
            </a:r>
          </a:p>
          <a:p>
            <a:pPr eaLnBrk="1" hangingPunct="1"/>
            <a:endParaRPr lang="sv-SE" altLang="LID4096" sz="2800" dirty="0">
              <a:latin typeface="Arial" panose="020B0604020202020204" pitchFamily="34" charset="0"/>
              <a:cs typeface="Arial" panose="020B0604020202020204" pitchFamily="34" charset="0"/>
            </a:endParaRPr>
          </a:p>
          <a:p>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66475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iffer">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if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if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{C052D7A6-7A5A-4429-9ED5-3A777FABD453}tf03457452</Template>
  <TotalTime>6159</TotalTime>
  <Words>1196</Words>
  <Application>Microsoft Office PowerPoint</Application>
  <PresentationFormat>Bredbild</PresentationFormat>
  <Paragraphs>156</Paragraphs>
  <Slides>18</Slides>
  <Notes>2</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18</vt:i4>
      </vt:variant>
    </vt:vector>
  </HeadingPairs>
  <TitlesOfParts>
    <vt:vector size="27" baseType="lpstr">
      <vt:lpstr>Arial</vt:lpstr>
      <vt:lpstr>Calibri</vt:lpstr>
      <vt:lpstr>Calibri Light</vt:lpstr>
      <vt:lpstr>Calisto MT</vt:lpstr>
      <vt:lpstr>Trebuchet MS</vt:lpstr>
      <vt:lpstr>Wingdings</vt:lpstr>
      <vt:lpstr>Wingdings 2</vt:lpstr>
      <vt:lpstr>Anpassad formgivning</vt:lpstr>
      <vt:lpstr>Skiffer</vt:lpstr>
      <vt:lpstr>VÄLKOMMEN TILL MÖTET!</vt:lpstr>
      <vt:lpstr>AGENDA</vt:lpstr>
      <vt:lpstr>OM WAGGERYDS IK</vt:lpstr>
      <vt:lpstr>MÅL MED VERKSAMHETEN</vt:lpstr>
      <vt:lpstr>EKONOMI</vt:lpstr>
      <vt:lpstr>VÅR TRÄNINGSGRUPP</vt:lpstr>
      <vt:lpstr>ANSVARSOMRÅDEN</vt:lpstr>
      <vt:lpstr>FÖRÄLDRAROLLEN</vt:lpstr>
      <vt:lpstr>TRÄNING </vt:lpstr>
      <vt:lpstr>Men hur kan vi som ledare bemöta NPF:</vt:lpstr>
      <vt:lpstr>UTRUSTNING</vt:lpstr>
      <vt:lpstr>MATCHER/CUP</vt:lpstr>
      <vt:lpstr>WIK-CUP</vt:lpstr>
      <vt:lpstr>ÅRETS FÖRSÄLJNING</vt:lpstr>
      <vt:lpstr>P17 aktiviteter 2025</vt:lpstr>
      <vt:lpstr>P17 aktiviteter 2025</vt:lpstr>
      <vt:lpstr>INFORMATION &amp; KALLELSER</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MÖTET!</dc:title>
  <dc:creator>Mikael Johansson</dc:creator>
  <cp:lastModifiedBy>Jonsson Sandra</cp:lastModifiedBy>
  <cp:revision>47</cp:revision>
  <dcterms:created xsi:type="dcterms:W3CDTF">2025-02-16T19:03:36Z</dcterms:created>
  <dcterms:modified xsi:type="dcterms:W3CDTF">2025-04-10T18:07:54Z</dcterms:modified>
</cp:coreProperties>
</file>