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  <p:sldMasterId id="2147483801" r:id="rId2"/>
  </p:sldMasterIdLst>
  <p:notesMasterIdLst>
    <p:notesMasterId r:id="rId16"/>
  </p:notesMasterIdLst>
  <p:sldIdLst>
    <p:sldId id="257" r:id="rId3"/>
    <p:sldId id="258" r:id="rId4"/>
    <p:sldId id="269" r:id="rId5"/>
    <p:sldId id="256" r:id="rId6"/>
    <p:sldId id="270" r:id="rId7"/>
    <p:sldId id="265" r:id="rId8"/>
    <p:sldId id="266" r:id="rId9"/>
    <p:sldId id="262" r:id="rId10"/>
    <p:sldId id="268" r:id="rId11"/>
    <p:sldId id="277" r:id="rId12"/>
    <p:sldId id="278" r:id="rId13"/>
    <p:sldId id="263" r:id="rId14"/>
    <p:sldId id="275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kael Johansson" initials="MJ" lastIdx="1" clrIdx="0">
    <p:extLst>
      <p:ext uri="{19B8F6BF-5375-455C-9EA6-DF929625EA0E}">
        <p15:presenceInfo xmlns:p15="http://schemas.microsoft.com/office/powerpoint/2012/main" userId="d886a89842d5415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DA3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11" autoAdjust="0"/>
    <p:restoredTop sz="75532" autoAdjust="0"/>
  </p:normalViewPr>
  <p:slideViewPr>
    <p:cSldViewPr snapToGrid="0">
      <p:cViewPr varScale="1">
        <p:scale>
          <a:sx n="96" d="100"/>
          <a:sy n="96" d="100"/>
        </p:scale>
        <p:origin x="1410" y="84"/>
      </p:cViewPr>
      <p:guideLst/>
    </p:cSldViewPr>
  </p:slideViewPr>
  <p:notesTextViewPr>
    <p:cViewPr>
      <p:scale>
        <a:sx n="300" d="100"/>
        <a:sy n="3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23T15:59:28.352"/>
    </inkml:context>
    <inkml:brush xml:id="br0">
      <inkml:brushProperty name="width" value="0.2" units="cm"/>
      <inkml:brushProperty name="height" value="0.2" units="cm"/>
      <inkml:brushProperty name="color" value="#E1F61E"/>
    </inkml:brush>
  </inkml:definitions>
  <inkml:trace contextRef="#ctx0" brushRef="#br0">1 232 24575,'7'-1'0,"0"0"0,0 0 0,0-1 0,0 1 0,10-6 0,19-3 0,-10 7 0,32-1 0,-43 5 0,-1-2 0,0 0 0,1 0 0,-1-1 0,0-1 0,0-1 0,0 0 0,17-7 0,-16 3 0,-2 0 0,1 1 0,1 0 0,-1 1 0,1 0 0,0 1 0,1 1 0,-1 0 0,22-1 0,-1 4 0,-18 0 0,1 1 0,-1-2 0,23-5 0,83-14 0,-37 8 0,-36 5 0,-26 5 0,31-9 0,58-16 0,-95 23 0,0 0 0,1 1 0,0 1 0,24 0 0,83 4 0,-51 1 0,323-2-1365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23T15:59:29.462"/>
    </inkml:context>
    <inkml:brush xml:id="br0">
      <inkml:brushProperty name="width" value="0.2" units="cm"/>
      <inkml:brushProperty name="height" value="0.2" units="cm"/>
      <inkml:brushProperty name="color" value="#E1F61E"/>
    </inkml:brush>
  </inkml:definitions>
  <inkml:trace contextRef="#ctx0" brushRef="#br0">1 0 24575,'0'0'-8191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23T16:01:38.97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24575,'0'0'-8191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5E5792-543E-4A03-9D55-747797E72F7E}" type="datetimeFigureOut">
              <a:rPr lang="sv-SE" smtClean="0"/>
              <a:t>2026-03-30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A8624E-025D-47EB-AAE2-4163E9A1613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2311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A8624E-025D-47EB-AAE2-4163E9A16137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028507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A8624E-025D-47EB-AAE2-4163E9A16137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371734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D3C6B5-06B6-39C4-508E-1B5CE1ACF9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5763CF8D-5FB2-287C-86BB-8B25957FE1F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202BAA9B-F53F-9322-2A9A-B5FEE219DB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1D639D1-84EC-74D1-8E3F-4E92B85F6BE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A8624E-025D-47EB-AAE2-4163E9A16137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216022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190E052-E209-9EDA-A228-48A1966C83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4E0D4AD-292C-46CC-E1CB-66427F743C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9E4CD01-BE03-85C8-B928-AC6D56AFB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959D7-3A80-454D-9588-DB1C303D11EC}" type="datetimeFigureOut">
              <a:rPr lang="sv-SE" smtClean="0"/>
              <a:t>2026-03-30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CA7E49E-EE01-DD29-5FE1-520E632A3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CB17F93-89AE-0632-7545-70CC1A359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2A755-4EF3-447E-994B-11F1BB79FCF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56543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388FC44-FC7B-426A-4E46-102D19E6F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B2CD7651-B6CD-47B8-F058-E4EE826517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1A11860-9D1C-10F4-456A-DA255E5EE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959D7-3A80-454D-9588-DB1C303D11EC}" type="datetimeFigureOut">
              <a:rPr lang="sv-SE" smtClean="0"/>
              <a:t>2026-03-30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612F3C5-F240-779D-207F-3646914C4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F6D4DA2-C433-2841-DB02-60CD742EC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2A755-4EF3-447E-994B-11F1BB79FCF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42865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B804A668-3280-8E9A-41AA-63DD753F43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83827EBB-2B75-489D-8700-3796D7A8DE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18C75C6-F438-2542-32A2-4E78A44D92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959D7-3A80-454D-9588-DB1C303D11EC}" type="datetimeFigureOut">
              <a:rPr lang="sv-SE" smtClean="0"/>
              <a:t>2026-03-30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43892D5-AFBA-6F81-F3EC-A39CEE87A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31A1253-0854-2149-6CD7-F5A4B420D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2A755-4EF3-447E-994B-11F1BB79FCF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208864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1665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6061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8299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9768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3/30/2026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3208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3/30/2026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2534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3/30/2026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4523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831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39B74C5-A4E3-EC1E-7E54-90623172F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35BA5FE-E5E7-7511-0077-A4B59EAD53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4CA3636-F7CD-0D9D-8DA5-FB8BC092E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959D7-3A80-454D-9588-DB1C303D11EC}" type="datetimeFigureOut">
              <a:rPr lang="sv-SE" smtClean="0"/>
              <a:t>2026-03-30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49E81A1-5DC7-D77F-69C4-5E7EE8BCB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9C575E8-EB69-F62C-79FD-50A28556A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2A755-4EF3-447E-994B-11F1BB79FCF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220911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7449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959D7-3A80-454D-9588-DB1C303D11EC}" type="datetimeFigureOut">
              <a:rPr lang="sv-SE" smtClean="0"/>
              <a:t>2026-03-30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2A755-4EF3-447E-994B-11F1BB79FCF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426954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ch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959D7-3A80-454D-9588-DB1C303D11EC}" type="datetimeFigureOut">
              <a:rPr lang="sv-SE" smtClean="0"/>
              <a:t>2026-03-30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2A755-4EF3-447E-994B-11F1BB79FCF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170333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med beskriv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959D7-3A80-454D-9588-DB1C303D11EC}" type="datetimeFigureOut">
              <a:rPr lang="sv-SE" smtClean="0"/>
              <a:t>2026-03-30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2A755-4EF3-447E-994B-11F1BB79FCF2}" type="slidenum">
              <a:rPr lang="sv-SE" smtClean="0"/>
              <a:t>‹#›</a:t>
            </a:fld>
            <a:endParaRPr lang="sv-SE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666538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n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959D7-3A80-454D-9588-DB1C303D11EC}" type="datetimeFigureOut">
              <a:rPr lang="sv-SE" smtClean="0"/>
              <a:t>2026-03-30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2A755-4EF3-447E-994B-11F1BB79FCF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971415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959D7-3A80-454D-9588-DB1C303D11EC}" type="datetimeFigureOut">
              <a:rPr lang="sv-SE" smtClean="0"/>
              <a:t>2026-03-30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2A755-4EF3-447E-994B-11F1BB79FCF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103383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kolum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959D7-3A80-454D-9588-DB1C303D11EC}" type="datetimeFigureOut">
              <a:rPr lang="sv-SE" smtClean="0"/>
              <a:t>2026-03-30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2A755-4EF3-447E-994B-11F1BB79FCF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741922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2813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356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900A404-221C-1FEE-A86F-F34B0B0B2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CB19D70-E995-382C-403C-66C14A911B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8038F45-C8F3-E7A0-A4A6-A419790D6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959D7-3A80-454D-9588-DB1C303D11EC}" type="datetimeFigureOut">
              <a:rPr lang="sv-SE" smtClean="0"/>
              <a:t>2026-03-30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BE3F361-0DFE-EB47-01DE-FCF470FDD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2969BDA-70D3-FFAB-93F7-3A0E315C2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2A755-4EF3-447E-994B-11F1BB79FCF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3462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DE0EA16-9BA4-8770-00A8-57FDA7690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8163297-FD25-CB5C-A279-854B88625C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BB258B53-514B-A78A-00F5-09889FB942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65A4C4FE-CD81-0347-9D86-9D483D175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959D7-3A80-454D-9588-DB1C303D11EC}" type="datetimeFigureOut">
              <a:rPr lang="sv-SE" smtClean="0"/>
              <a:t>2026-03-30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E78F2A9C-ECBB-F93A-1132-63A368DEC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479A61C-A400-7806-FBEF-C65514567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2A755-4EF3-447E-994B-11F1BB79FCF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73466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1577D6F-A1F8-FE06-3F53-DEF8D1B3A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E15489C-9B83-A759-ADA7-B1008E87BF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B51F69FF-82EC-C05E-0450-C031E366E6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CA51A882-04A5-DC45-44F9-48264E4AE1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B5D2A4F0-D002-406D-6383-4D548246A9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9EFD12C2-C2DA-93B5-511F-F6E126FE3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959D7-3A80-454D-9588-DB1C303D11EC}" type="datetimeFigureOut">
              <a:rPr lang="sv-SE" smtClean="0"/>
              <a:t>2026-03-30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D8351997-B5B1-0C7B-8351-A20F20CF0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6817C782-21CC-753C-B273-5A67CC781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2A755-4EF3-447E-994B-11F1BB79FCF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22475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B719985-C8AC-5FB1-65EC-946018F37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B68B726A-72B4-55C5-EBEC-F29EBBA0F9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959D7-3A80-454D-9588-DB1C303D11EC}" type="datetimeFigureOut">
              <a:rPr lang="sv-SE" smtClean="0"/>
              <a:t>2026-03-30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95C9F1A-0F0F-E820-4904-D5E5C44B9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0A0CA88C-6866-DF95-7141-6B53D036B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2A755-4EF3-447E-994B-11F1BB79FCF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87670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01222ED0-9B99-3C9E-D91B-E6DF9670C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959D7-3A80-454D-9588-DB1C303D11EC}" type="datetimeFigureOut">
              <a:rPr lang="sv-SE" smtClean="0"/>
              <a:t>2026-03-30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C051DDE3-2691-70D1-53FA-E34A880E9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8A839B60-F300-ABED-022D-52AFD3C87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2A755-4EF3-447E-994B-11F1BB79FCF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58211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AF25291-ECD0-E926-023B-F6020FC96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B1038AC-0F2F-9D9E-C6BE-BAA4533BEF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F99B6FD-78A2-A438-9CAD-A90DAE2471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90058918-6A64-FD1B-81F5-DF8B350E3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959D7-3A80-454D-9588-DB1C303D11EC}" type="datetimeFigureOut">
              <a:rPr lang="sv-SE" smtClean="0"/>
              <a:t>2026-03-30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B8CF5F12-3150-9B05-BA9B-DF78CDAF4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641F677D-78CC-06C5-596F-BABFBBC6A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2A755-4EF3-447E-994B-11F1BB79FCF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43734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CC8A1ED-6184-02C1-7CA2-4CDCAFCB3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FAE39B89-1668-BA61-E989-323F32459E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D2AF07A-96F4-7299-9845-E96CDBBDE7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F297C064-8923-289D-5CA9-4FCB3F180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959D7-3A80-454D-9588-DB1C303D11EC}" type="datetimeFigureOut">
              <a:rPr lang="sv-SE" smtClean="0"/>
              <a:t>2026-03-30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33921A7F-A51A-A516-4DCA-E28091378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FED6B4C5-CA2B-18E3-F66F-8AE7E1CAF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2A755-4EF3-447E-994B-11F1BB79FCF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59027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2.jp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9EC6F791-72F3-79C4-8C8D-7ED658317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C76B68D-4337-8652-401E-8B987D0D18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FF43720-2F5B-71A2-ADE4-83F5F76B4C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F959D7-3A80-454D-9588-DB1C303D11EC}" type="datetimeFigureOut">
              <a:rPr lang="sv-SE" smtClean="0"/>
              <a:t>2026-03-30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ED257CB-C6DD-8636-21AD-6F3735DB93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CC572DC-7BF5-81AF-757E-A04D4D7920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C2A755-4EF3-447E-994B-11F1BB79FCF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12674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C5F959D7-3A80-454D-9588-DB1C303D11EC}" type="datetimeFigureOut">
              <a:rPr lang="sv-SE" smtClean="0"/>
              <a:t>2026-03-30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D4C2A755-4EF3-447E-994B-11F1BB79FCF2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66F2E774-43C7-E732-2DE4-023AD2B62B3B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8420100" y="4699520"/>
            <a:ext cx="3771900" cy="2082279"/>
          </a:xfrm>
          <a:prstGeom prst="rect">
            <a:avLst/>
          </a:prstGeom>
          <a:effectLst>
            <a:softEdge rad="533400"/>
          </a:effectLst>
        </p:spPr>
      </p:pic>
    </p:spTree>
    <p:extLst>
      <p:ext uri="{BB962C8B-B14F-4D97-AF65-F5344CB8AC3E}">
        <p14:creationId xmlns:p14="http://schemas.microsoft.com/office/powerpoint/2010/main" val="8638243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  <p:sldLayoutId id="2147483813" r:id="rId12"/>
    <p:sldLayoutId id="2147483814" r:id="rId13"/>
    <p:sldLayoutId id="2147483815" r:id="rId14"/>
    <p:sldLayoutId id="2147483816" r:id="rId15"/>
    <p:sldLayoutId id="2147483817" r:id="rId16"/>
    <p:sldLayoutId id="2147483818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www.pngall.com/emoji-heart-png/download/153889/" TargetMode="Externa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aget.se/WaggerydsIK/Page/112936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ngall.com/emoji-heart-png/download/153889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hyperlink" Target="file:///C:\Users\mikae\Downloads\Bla-Traden%20(4).pdf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customXml" Target="../ink/ink2.xml"/><Relationship Id="rId4" Type="http://schemas.openxmlformats.org/officeDocument/2006/relationships/image" Target="../media/image12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475"/>
                    </a14:imgEffect>
                    <a14:imgEffect>
                      <a14:saturation sat="31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2EA2ADB1-8B36-396C-B285-553C1CE9A2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 rot="20771100">
            <a:off x="640128" y="3468875"/>
            <a:ext cx="2390828" cy="1344841"/>
          </a:xfrm>
          <a:prstGeom prst="rect">
            <a:avLst/>
          </a:prstGeom>
          <a:effectLst>
            <a:outerShdw blurRad="50800" dist="228600" sx="123000" sy="123000" algn="ctr" rotWithShape="0">
              <a:srgbClr val="000000">
                <a:alpha val="38000"/>
              </a:srgbClr>
            </a:outerShdw>
          </a:effectLst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F96D1365-8122-2943-EC17-39CD3ABE9C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5983" y="952122"/>
            <a:ext cx="9440034" cy="1828801"/>
          </a:xfrm>
        </p:spPr>
        <p:txBody>
          <a:bodyPr/>
          <a:lstStyle/>
          <a:p>
            <a:r>
              <a:rPr lang="sv-SE" b="1" dirty="0">
                <a:latin typeface="Arial" panose="020B0604020202020204" pitchFamily="34" charset="0"/>
                <a:cs typeface="Arial" panose="020B0604020202020204" pitchFamily="34" charset="0"/>
              </a:rPr>
              <a:t>VÄLKOMMEN TILL MÖTET!</a:t>
            </a:r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9CA70A05-2D1E-5792-AB91-7C5287BF97DE}"/>
              </a:ext>
            </a:extLst>
          </p:cNvPr>
          <p:cNvSpPr txBox="1">
            <a:spLocks/>
          </p:cNvSpPr>
          <p:nvPr/>
        </p:nvSpPr>
        <p:spPr>
          <a:xfrm>
            <a:off x="1375983" y="2780923"/>
            <a:ext cx="9440034" cy="182880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b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5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WAGGERYDS IK</a:t>
            </a:r>
          </a:p>
        </p:txBody>
      </p:sp>
    </p:spTree>
    <p:extLst>
      <p:ext uri="{BB962C8B-B14F-4D97-AF65-F5344CB8AC3E}">
        <p14:creationId xmlns:p14="http://schemas.microsoft.com/office/powerpoint/2010/main" val="15071797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C0CC90-93DB-B4B8-AB92-778390F5E7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24390CB-20A6-967B-AF5B-88D3B0A23A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8726" y="-152400"/>
            <a:ext cx="10194278" cy="1828801"/>
          </a:xfrm>
        </p:spPr>
        <p:txBody>
          <a:bodyPr>
            <a:normAutofit/>
          </a:bodyPr>
          <a:lstStyle/>
          <a:p>
            <a:r>
              <a:rPr lang="sv-SE" b="1" dirty="0">
                <a:latin typeface="Arial" panose="020B0604020202020204" pitchFamily="34" charset="0"/>
                <a:cs typeface="Arial" panose="020B0604020202020204" pitchFamily="34" charset="0"/>
              </a:rPr>
              <a:t>P18 aktiviteter 2025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147DB437-021A-CCF7-1C6B-91CEC9A5CD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8726" y="1674314"/>
            <a:ext cx="4845313" cy="4788748"/>
          </a:xfrm>
        </p:spPr>
        <p:txBody>
          <a:bodyPr>
            <a:normAutofit fontScale="92500" lnSpcReduction="10000"/>
          </a:bodyPr>
          <a:lstStyle/>
          <a:p>
            <a:pPr algn="l" eaLnBrk="1" hangingPunct="1">
              <a:defRPr/>
            </a:pPr>
            <a:r>
              <a:rPr lang="sv-SE" altLang="en-SE" sz="1900" b="1" dirty="0">
                <a:latin typeface="Arial" panose="020B0604020202020204" pitchFamily="34" charset="0"/>
                <a:cs typeface="Arial" panose="020B0604020202020204" pitchFamily="34" charset="0"/>
              </a:rPr>
              <a:t>April</a:t>
            </a:r>
          </a:p>
          <a:p>
            <a:pPr algn="l" eaLnBrk="1" hangingPunct="1">
              <a:defRPr/>
            </a:pPr>
            <a:r>
              <a:rPr lang="sv-SE" altLang="en-SE" sz="1900" dirty="0">
                <a:latin typeface="Arial" panose="020B0604020202020204" pitchFamily="34" charset="0"/>
                <a:cs typeface="Arial" panose="020B0604020202020204" pitchFamily="34" charset="0"/>
              </a:rPr>
              <a:t>Träningsstart</a:t>
            </a:r>
          </a:p>
          <a:p>
            <a:pPr algn="l" eaLnBrk="1" hangingPunct="1">
              <a:defRPr/>
            </a:pPr>
            <a:r>
              <a:rPr lang="sv-SE" altLang="en-SE" sz="1900" dirty="0">
                <a:latin typeface="Arial" panose="020B0604020202020204" pitchFamily="34" charset="0"/>
                <a:cs typeface="Arial" panose="020B0604020202020204" pitchFamily="34" charset="0"/>
              </a:rPr>
              <a:t>Försäljning Vår lilla stad-häfte</a:t>
            </a:r>
          </a:p>
          <a:p>
            <a:pPr algn="l" eaLnBrk="1" hangingPunct="1">
              <a:defRPr/>
            </a:pPr>
            <a:r>
              <a:rPr lang="sv-SE" altLang="en-SE" sz="1900" b="1" dirty="0">
                <a:latin typeface="Arial" panose="020B0604020202020204" pitchFamily="34" charset="0"/>
                <a:cs typeface="Arial" panose="020B0604020202020204" pitchFamily="34" charset="0"/>
              </a:rPr>
              <a:t>Maj</a:t>
            </a:r>
            <a:br>
              <a:rPr lang="sv-SE" altLang="en-SE" sz="19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altLang="en-SE" sz="1900" dirty="0">
                <a:latin typeface="Arial" panose="020B0604020202020204" pitchFamily="34" charset="0"/>
                <a:cs typeface="Arial" panose="020B0604020202020204" pitchFamily="34" charset="0"/>
              </a:rPr>
              <a:t>Ev. cup</a:t>
            </a:r>
            <a:br>
              <a:rPr lang="sv-SE" altLang="en-SE" sz="19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altLang="en-SE" sz="1900" dirty="0">
                <a:latin typeface="Arial" panose="020B0604020202020204" pitchFamily="34" charset="0"/>
                <a:cs typeface="Arial" panose="020B0604020202020204" pitchFamily="34" charset="0"/>
              </a:rPr>
              <a:t>Försäljning New Body</a:t>
            </a:r>
          </a:p>
          <a:p>
            <a:pPr algn="l" eaLnBrk="1" hangingPunct="1">
              <a:defRPr/>
            </a:pPr>
            <a:r>
              <a:rPr lang="sv-SE" altLang="en-SE" sz="1900" dirty="0">
                <a:latin typeface="Arial" panose="020B0604020202020204" pitchFamily="34" charset="0"/>
                <a:cs typeface="Arial" panose="020B0604020202020204" pitchFamily="34" charset="0"/>
              </a:rPr>
              <a:t>V. 20 Kiosk</a:t>
            </a:r>
            <a:br>
              <a:rPr lang="sv-SE" altLang="en-SE" sz="19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v-SE" altLang="en-SE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defRPr/>
            </a:pPr>
            <a:r>
              <a:rPr lang="sv-SE" altLang="en-SE" sz="1900" b="1" dirty="0">
                <a:latin typeface="Arial" panose="020B0604020202020204" pitchFamily="34" charset="0"/>
                <a:cs typeface="Arial" panose="020B0604020202020204" pitchFamily="34" charset="0"/>
              </a:rPr>
              <a:t>Juni</a:t>
            </a:r>
            <a:br>
              <a:rPr lang="sv-SE" altLang="en-SE" sz="19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altLang="en-SE" sz="1900" dirty="0">
                <a:latin typeface="Arial" panose="020B0604020202020204" pitchFamily="34" charset="0"/>
                <a:cs typeface="Arial" panose="020B0604020202020204" pitchFamily="34" charset="0"/>
              </a:rPr>
              <a:t>5-6/6 Götaströms parkeringsvakt</a:t>
            </a:r>
            <a:br>
              <a:rPr lang="sv-SE" altLang="en-SE" sz="19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altLang="en-SE" sz="1900" dirty="0">
                <a:latin typeface="Arial" panose="020B0604020202020204" pitchFamily="34" charset="0"/>
                <a:cs typeface="Arial" panose="020B0604020202020204" pitchFamily="34" charset="0"/>
              </a:rPr>
              <a:t>13-14/6 Kabe cup </a:t>
            </a:r>
            <a:br>
              <a:rPr lang="sv-SE" altLang="en-SE" sz="19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sv-SE" altLang="en-SE" sz="19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v-SE" altLang="en-SE" sz="1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defRPr/>
            </a:pPr>
            <a:r>
              <a:rPr lang="sv-SE" altLang="en-SE" sz="1900" b="1" dirty="0">
                <a:latin typeface="Arial" panose="020B0604020202020204" pitchFamily="34" charset="0"/>
                <a:cs typeface="Arial" panose="020B0604020202020204" pitchFamily="34" charset="0"/>
              </a:rPr>
              <a:t>Juli</a:t>
            </a:r>
            <a:br>
              <a:rPr lang="sv-SE" altLang="en-SE" sz="19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altLang="en-SE" sz="1900" dirty="0">
                <a:latin typeface="Arial" panose="020B0604020202020204" pitchFamily="34" charset="0"/>
                <a:cs typeface="Arial" panose="020B0604020202020204" pitchFamily="34" charset="0"/>
              </a:rPr>
              <a:t>Sommaruppehåll</a:t>
            </a:r>
            <a:endParaRPr lang="sv-SE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Underrubrik 2">
            <a:extLst>
              <a:ext uri="{FF2B5EF4-FFF2-40B4-BE49-F238E27FC236}">
                <a16:creationId xmlns:a16="http://schemas.microsoft.com/office/drawing/2014/main" id="{147DB437-021A-CCF7-1C6B-91CEC9A5CD13}"/>
              </a:ext>
            </a:extLst>
          </p:cNvPr>
          <p:cNvSpPr txBox="1">
            <a:spLocks/>
          </p:cNvSpPr>
          <p:nvPr/>
        </p:nvSpPr>
        <p:spPr>
          <a:xfrm>
            <a:off x="5166205" y="1674314"/>
            <a:ext cx="4845313" cy="4788748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sv-SE" altLang="en-SE" b="1" dirty="0">
                <a:latin typeface="Arial" panose="020B0604020202020204" pitchFamily="34" charset="0"/>
                <a:cs typeface="Arial" panose="020B0604020202020204" pitchFamily="34" charset="0"/>
              </a:rPr>
              <a:t>Augusti</a:t>
            </a:r>
            <a:br>
              <a:rPr lang="sv-SE" altLang="en-SE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altLang="en-SE" dirty="0">
                <a:latin typeface="Arial" panose="020B0604020202020204" pitchFamily="34" charset="0"/>
                <a:cs typeface="Arial" panose="020B0604020202020204" pitchFamily="34" charset="0"/>
              </a:rPr>
              <a:t>15-16/8 Hagadagarna </a:t>
            </a:r>
          </a:p>
          <a:p>
            <a:pPr algn="l">
              <a:defRPr/>
            </a:pPr>
            <a:r>
              <a:rPr lang="sv-SE" altLang="en-SE" dirty="0">
                <a:latin typeface="Arial" panose="020B0604020202020204" pitchFamily="34" charset="0"/>
                <a:cs typeface="Arial" panose="020B0604020202020204" pitchFamily="34" charset="0"/>
              </a:rPr>
              <a:t>29/8</a:t>
            </a:r>
            <a:r>
              <a:rPr lang="sv-SE" altLang="en-SE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altLang="en-SE" dirty="0">
                <a:latin typeface="Arial" panose="020B0604020202020204" pitchFamily="34" charset="0"/>
                <a:cs typeface="Arial" panose="020B0604020202020204" pitchFamily="34" charset="0"/>
              </a:rPr>
              <a:t>WIK-dagen (P18 kommer att ha en station/roteras under dagen) </a:t>
            </a:r>
            <a:br>
              <a:rPr lang="sv-SE" altLang="en-S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altLang="en-SE" dirty="0">
                <a:latin typeface="Arial" panose="020B0604020202020204" pitchFamily="34" charset="0"/>
                <a:cs typeface="Arial" panose="020B0604020202020204" pitchFamily="34" charset="0"/>
              </a:rPr>
              <a:t>Försäljning Sportlotten</a:t>
            </a:r>
          </a:p>
          <a:p>
            <a:pPr algn="l">
              <a:defRPr/>
            </a:pPr>
            <a:br>
              <a:rPr lang="sv-SE" altLang="en-SE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v-SE" altLang="en-SE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defRPr/>
            </a:pPr>
            <a:r>
              <a:rPr lang="sv-SE" altLang="en-SE" b="1" dirty="0">
                <a:latin typeface="Arial" panose="020B0604020202020204" pitchFamily="34" charset="0"/>
                <a:cs typeface="Arial" panose="020B0604020202020204" pitchFamily="34" charset="0"/>
              </a:rPr>
              <a:t>September</a:t>
            </a:r>
            <a:br>
              <a:rPr lang="sv-SE" altLang="en-S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altLang="en-SE" dirty="0">
                <a:latin typeface="Arial" panose="020B0604020202020204" pitchFamily="34" charset="0"/>
                <a:cs typeface="Arial" panose="020B0604020202020204" pitchFamily="34" charset="0"/>
              </a:rPr>
              <a:t>v. 36 Kiosk</a:t>
            </a:r>
          </a:p>
          <a:p>
            <a:pPr algn="l">
              <a:defRPr/>
            </a:pPr>
            <a:r>
              <a:rPr lang="sv-SE" altLang="en-SE" dirty="0">
                <a:latin typeface="Arial" panose="020B0604020202020204" pitchFamily="34" charset="0"/>
                <a:cs typeface="Arial" panose="020B0604020202020204" pitchFamily="34" charset="0"/>
              </a:rPr>
              <a:t>Träningsslut (återkommer med datum)</a:t>
            </a:r>
          </a:p>
          <a:p>
            <a:pPr algn="l">
              <a:defRPr/>
            </a:pPr>
            <a:r>
              <a:rPr lang="sv-SE" altLang="en-SE" b="1" dirty="0">
                <a:latin typeface="Arial" panose="020B0604020202020204" pitchFamily="34" charset="0"/>
                <a:cs typeface="Arial" panose="020B0604020202020204" pitchFamily="34" charset="0"/>
              </a:rPr>
              <a:t>Oktober</a:t>
            </a:r>
            <a:br>
              <a:rPr lang="sv-SE" altLang="en-S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altLang="en-SE" dirty="0">
                <a:latin typeface="Arial" panose="020B0604020202020204" pitchFamily="34" charset="0"/>
                <a:cs typeface="Arial" panose="020B0604020202020204" pitchFamily="34" charset="0"/>
              </a:rPr>
              <a:t>Gemensam avslutning för alla ungdomslagen </a:t>
            </a:r>
            <a:br>
              <a:rPr lang="sv-SE" altLang="en-S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altLang="en-SE" dirty="0">
                <a:latin typeface="Arial" panose="020B0604020202020204" pitchFamily="34" charset="0"/>
                <a:cs typeface="Arial" panose="020B0604020202020204" pitchFamily="34" charset="0"/>
              </a:rPr>
              <a:t>(återkommer med datum)</a:t>
            </a:r>
          </a:p>
          <a:p>
            <a:pPr algn="l">
              <a:defRPr/>
            </a:pPr>
            <a:endParaRPr lang="sv-SE" altLang="en-S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19306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4C97F3-D6CE-288F-17D5-7D1EEDCF94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CCA5795-6867-A1A5-13CF-8BA38AF5E4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8726" y="-152400"/>
            <a:ext cx="10194278" cy="1828801"/>
          </a:xfrm>
        </p:spPr>
        <p:txBody>
          <a:bodyPr>
            <a:normAutofit/>
          </a:bodyPr>
          <a:lstStyle/>
          <a:p>
            <a:r>
              <a:rPr lang="sv-SE" b="1" dirty="0">
                <a:latin typeface="Arial" panose="020B0604020202020204" pitchFamily="34" charset="0"/>
                <a:cs typeface="Arial" panose="020B0604020202020204" pitchFamily="34" charset="0"/>
              </a:rPr>
              <a:t>Fritidskortet / Majblomman</a:t>
            </a:r>
          </a:p>
        </p:txBody>
      </p:sp>
      <p:sp>
        <p:nvSpPr>
          <p:cNvPr id="7" name="Underrubrik 2">
            <a:extLst>
              <a:ext uri="{FF2B5EF4-FFF2-40B4-BE49-F238E27FC236}">
                <a16:creationId xmlns:a16="http://schemas.microsoft.com/office/drawing/2014/main" id="{686F9862-DA35-C104-1666-D6C02AD6EC11}"/>
              </a:ext>
            </a:extLst>
          </p:cNvPr>
          <p:cNvSpPr txBox="1">
            <a:spLocks/>
          </p:cNvSpPr>
          <p:nvPr/>
        </p:nvSpPr>
        <p:spPr>
          <a:xfrm>
            <a:off x="1375983" y="2098312"/>
            <a:ext cx="9440034" cy="4759688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  <a:t>Fritidskortet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  <a:t>Majblomman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endParaRPr lang="sv-S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71628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8686CF-077C-7E7F-CCF2-2ED0D197BD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in Fotboll – Sveriges populäraste app! - Svensk fotboll">
            <a:extLst>
              <a:ext uri="{FF2B5EF4-FFF2-40B4-BE49-F238E27FC236}">
                <a16:creationId xmlns:a16="http://schemas.microsoft.com/office/drawing/2014/main" id="{7D1D8326-94C5-9CA0-3F52-C757DC1F35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906" y="4515221"/>
            <a:ext cx="3901442" cy="21945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972B7F11-DCD1-09FB-2A50-0433B9FBB7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3346" y="-1446415"/>
            <a:ext cx="11305308" cy="2892829"/>
          </a:xfrm>
        </p:spPr>
        <p:txBody>
          <a:bodyPr>
            <a:normAutofit/>
          </a:bodyPr>
          <a:lstStyle/>
          <a:p>
            <a:r>
              <a:rPr lang="sv-SE" sz="6000" b="1" dirty="0">
                <a:latin typeface="Arial" panose="020B0604020202020204" pitchFamily="34" charset="0"/>
                <a:cs typeface="Arial" panose="020B0604020202020204" pitchFamily="34" charset="0"/>
              </a:rPr>
              <a:t>INFORMATION &amp; KALLELSER</a:t>
            </a:r>
            <a:endParaRPr lang="sv-SE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C85A27C5-6F62-1A14-835C-B253EF22A9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3879" y="1605345"/>
            <a:ext cx="7411401" cy="3041083"/>
          </a:xfrm>
        </p:spPr>
        <p:txBody>
          <a:bodyPr>
            <a:normAutofit fontScale="40000" lnSpcReduction="20000"/>
          </a:bodyPr>
          <a:lstStyle/>
          <a:p>
            <a:pPr algn="l" eaLnBrk="1" hangingPunct="1"/>
            <a:r>
              <a:rPr lang="sv-SE" altLang="LID4096" sz="4000" b="1" dirty="0">
                <a:latin typeface="Arial" panose="020B0604020202020204" pitchFamily="34" charset="0"/>
                <a:cs typeface="Arial" panose="020B0604020202020204" pitchFamily="34" charset="0"/>
              </a:rPr>
              <a:t>All information läggs upp på laget.se www.laget.se/&lt;</a:t>
            </a:r>
            <a:r>
              <a:rPr lang="sv-SE" altLang="LID4096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lag</a:t>
            </a:r>
            <a:r>
              <a:rPr lang="sv-SE" altLang="LID4096" sz="4000" b="1" dirty="0"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</a:p>
          <a:p>
            <a:pPr lvl="1" algn="l" eaLnBrk="1" hangingPunct="1"/>
            <a:r>
              <a:rPr lang="sv-SE" altLang="LID4096" sz="4000" dirty="0">
                <a:latin typeface="Arial" panose="020B0604020202020204" pitchFamily="34" charset="0"/>
                <a:cs typeface="Arial" panose="020B0604020202020204" pitchFamily="34" charset="0"/>
              </a:rPr>
              <a:t>Information till spelare och vårdnadshavare från ledare och föreningen</a:t>
            </a:r>
          </a:p>
          <a:p>
            <a:pPr lvl="1" algn="l" eaLnBrk="1" hangingPunct="1"/>
            <a:r>
              <a:rPr lang="sv-SE" altLang="LID4096" sz="4000" dirty="0">
                <a:latin typeface="Arial" panose="020B0604020202020204" pitchFamily="34" charset="0"/>
                <a:cs typeface="Arial" panose="020B0604020202020204" pitchFamily="34" charset="0"/>
              </a:rPr>
              <a:t>Svara på kallelser innan sista svarstid</a:t>
            </a:r>
          </a:p>
          <a:p>
            <a:pPr lvl="1" algn="l" eaLnBrk="1" hangingPunct="1"/>
            <a:r>
              <a:rPr lang="sv-SE" altLang="LID4096" sz="4000" dirty="0">
                <a:latin typeface="Arial" panose="020B0604020202020204" pitchFamily="34" charset="0"/>
                <a:cs typeface="Arial" panose="020B0604020202020204" pitchFamily="34" charset="0"/>
              </a:rPr>
              <a:t>Info från klubben</a:t>
            </a:r>
          </a:p>
          <a:p>
            <a:pPr algn="l" eaLnBrk="1" hangingPunct="1"/>
            <a:br>
              <a:rPr lang="sv-SE" altLang="LID4096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altLang="LID4096" sz="4000" b="1" dirty="0">
                <a:latin typeface="Arial" panose="020B0604020202020204" pitchFamily="34" charset="0"/>
                <a:cs typeface="Arial" panose="020B0604020202020204" pitchFamily="34" charset="0"/>
              </a:rPr>
              <a:t>Fungerar som närvarolista och medlemsregister</a:t>
            </a:r>
          </a:p>
          <a:p>
            <a:pPr lvl="1" algn="l" eaLnBrk="1" hangingPunct="1"/>
            <a:r>
              <a:rPr lang="sv-SE" altLang="LID4096" sz="4000" dirty="0">
                <a:latin typeface="Arial" panose="020B0604020202020204" pitchFamily="34" charset="0"/>
                <a:cs typeface="Arial" panose="020B0604020202020204" pitchFamily="34" charset="0"/>
              </a:rPr>
              <a:t>Alla barn ska vara registrerade på Laget.se</a:t>
            </a:r>
          </a:p>
          <a:p>
            <a:pPr lvl="1" algn="l" eaLnBrk="1" hangingPunct="1"/>
            <a:r>
              <a:rPr lang="sv-SE" altLang="LID4096" sz="4000" dirty="0">
                <a:latin typeface="Arial" panose="020B0604020202020204" pitchFamily="34" charset="0"/>
                <a:cs typeface="Arial" panose="020B0604020202020204" pitchFamily="34" charset="0"/>
              </a:rPr>
              <a:t>Kontaktuppgifter till vårdnadshavare, namn, e-post och telefonnummer</a:t>
            </a:r>
          </a:p>
          <a:p>
            <a:pPr lvl="1" algn="l" eaLnBrk="1" hangingPunct="1"/>
            <a:r>
              <a:rPr lang="sv-SE" altLang="LID4096" sz="4000" b="1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Medlemsavgifter och träningsavgifter faktureras via laget.se</a:t>
            </a:r>
            <a:endParaRPr lang="sv-SE" altLang="LID4096" sz="4000" b="1" dirty="0"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/>
            <a:endParaRPr lang="sv-SE" altLang="LID4096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00596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33FC0F-9039-A90F-7E0B-67ECCB659E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3186785-6865-5532-100F-D27A207BAE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5983" y="952122"/>
            <a:ext cx="9440034" cy="1828801"/>
          </a:xfrm>
        </p:spPr>
        <p:txBody>
          <a:bodyPr>
            <a:normAutofit/>
          </a:bodyPr>
          <a:lstStyle/>
          <a:p>
            <a:r>
              <a:rPr lang="sv-SE" sz="7200" b="1" dirty="0">
                <a:latin typeface="Arial" panose="020B0604020202020204" pitchFamily="34" charset="0"/>
                <a:cs typeface="Arial" panose="020B0604020202020204" pitchFamily="34" charset="0"/>
              </a:rPr>
              <a:t>TACK FÖR IDAG!</a:t>
            </a:r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D0F33A74-992D-038D-F1B8-67B7B700538D}"/>
              </a:ext>
            </a:extLst>
          </p:cNvPr>
          <p:cNvSpPr txBox="1">
            <a:spLocks/>
          </p:cNvSpPr>
          <p:nvPr/>
        </p:nvSpPr>
        <p:spPr>
          <a:xfrm>
            <a:off x="1375983" y="2780923"/>
            <a:ext cx="9440034" cy="2895977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b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5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WAGGERYDS IK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7F4333AC-4AE7-CFC7-1366-A6C9754CC9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20798828">
            <a:off x="9153895" y="482514"/>
            <a:ext cx="2665581" cy="1499390"/>
          </a:xfrm>
          <a:prstGeom prst="rect">
            <a:avLst/>
          </a:prstGeom>
          <a:effectLst>
            <a:outerShdw blurRad="50800" dist="228600" sx="123000" sy="123000" algn="ctr" rotWithShape="0">
              <a:srgbClr val="000000">
                <a:alpha val="38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959685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81DB8F-FB08-8021-C952-183E451D05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AEFA154-6EB6-FD96-922C-F0B7111585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5983" y="-94890"/>
            <a:ext cx="9440034" cy="1828801"/>
          </a:xfrm>
        </p:spPr>
        <p:txBody>
          <a:bodyPr/>
          <a:lstStyle/>
          <a:p>
            <a:r>
              <a:rPr lang="sv-SE" sz="7200" b="1" dirty="0"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  <a:endParaRPr lang="sv-S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16FE8B6C-F623-A861-741C-16F88CA9E3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0115" y="1865785"/>
            <a:ext cx="5707349" cy="4310727"/>
          </a:xfrm>
        </p:spPr>
        <p:txBody>
          <a:bodyPr>
            <a:normAutofit fontScale="92500" lnSpcReduction="10000"/>
          </a:bodyPr>
          <a:lstStyle/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Om Waggeryds IK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Vår träningsgrupp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Föräldrarollen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Träning och cuper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Försäljningsaktiviteter 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P18:s aktiviteter 2026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Fritidskortet/Majblomman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Diskussionsfrågor</a:t>
            </a:r>
          </a:p>
          <a:p>
            <a:endParaRPr lang="sv-SE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killar02.png">
            <a:extLst>
              <a:ext uri="{FF2B5EF4-FFF2-40B4-BE49-F238E27FC236}">
                <a16:creationId xmlns:a16="http://schemas.microsoft.com/office/drawing/2014/main" id="{3454E51D-BD32-95CB-628A-5161AFF18E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3084" y="819510"/>
            <a:ext cx="2994109" cy="5520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63696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E1DBE1-28C4-6735-68B2-49E29C1F90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Stockfotot one caucasian soccer player man happy celebration in silhouette  isolated on white background | Adobe Stock">
            <a:extLst>
              <a:ext uri="{FF2B5EF4-FFF2-40B4-BE49-F238E27FC236}">
                <a16:creationId xmlns:a16="http://schemas.microsoft.com/office/drawing/2014/main" id="{631243F0-B3B3-7A13-BEBB-2D145BA20C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5766" y="3872607"/>
            <a:ext cx="3464234" cy="2598176"/>
          </a:xfrm>
          <a:prstGeom prst="rect">
            <a:avLst/>
          </a:prstGeom>
          <a:noFill/>
          <a:effectLst>
            <a:softEdge rad="1270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83F6F929-C3D3-64C4-6745-77B7BEE34F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7780" y="-190073"/>
            <a:ext cx="11556439" cy="1828801"/>
          </a:xfrm>
        </p:spPr>
        <p:txBody>
          <a:bodyPr>
            <a:normAutofit fontScale="90000"/>
          </a:bodyPr>
          <a:lstStyle/>
          <a:p>
            <a:r>
              <a:rPr lang="sv-SE" sz="7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MÅL MED VERKSAMHETEN</a:t>
            </a:r>
            <a:endParaRPr lang="sv-SE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C397A39B-7E60-F9AE-F631-AF633701F5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4767" y="4054415"/>
            <a:ext cx="10220116" cy="2094450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sv-SE" sz="2400" b="1" dirty="0">
                <a:latin typeface="Arial" panose="020B0604020202020204" pitchFamily="34" charset="0"/>
                <a:cs typeface="Arial" panose="020B0604020202020204" pitchFamily="34" charset="0"/>
              </a:rPr>
              <a:t>Nya satsningar</a:t>
            </a:r>
          </a:p>
          <a:p>
            <a:pPr marL="457200" indent="-457200" algn="l">
              <a:buFontTx/>
              <a:buChar char="-"/>
            </a:pPr>
            <a: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  <a:t>Föreningsdemokrati</a:t>
            </a:r>
          </a:p>
          <a:p>
            <a:pPr marL="457200" indent="-457200" algn="l">
              <a:buFontTx/>
              <a:buChar char="-"/>
            </a:pPr>
            <a: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  <a:t>Kvalitetsklubb</a:t>
            </a:r>
          </a:p>
          <a:p>
            <a:pPr marL="457200" indent="-457200" algn="l">
              <a:buFontTx/>
              <a:buChar char="-"/>
            </a:pPr>
            <a: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  <a:t>Motionsidrott</a:t>
            </a:r>
          </a:p>
          <a:p>
            <a:pPr marL="457200" indent="-457200" algn="l">
              <a:buFontTx/>
              <a:buChar char="-"/>
            </a:pPr>
            <a: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  <a:t>Fotboll för alla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endParaRPr lang="sv-S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Wingdings" panose="05000000000000000000" pitchFamily="2" charset="2"/>
              <a:buChar char="ü"/>
            </a:pPr>
            <a:endParaRPr lang="sv-S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sv-SE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Underrubrik 2">
            <a:extLst>
              <a:ext uri="{FF2B5EF4-FFF2-40B4-BE49-F238E27FC236}">
                <a16:creationId xmlns:a16="http://schemas.microsoft.com/office/drawing/2014/main" id="{203CEB98-7E47-8954-AF09-59F3A65A0A38}"/>
              </a:ext>
            </a:extLst>
          </p:cNvPr>
          <p:cNvSpPr txBox="1">
            <a:spLocks/>
          </p:cNvSpPr>
          <p:nvPr/>
        </p:nvSpPr>
        <p:spPr>
          <a:xfrm>
            <a:off x="518092" y="1638047"/>
            <a:ext cx="10220116" cy="2094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Waggeryds IK är en breddförening där alla får vara med.</a:t>
            </a:r>
          </a:p>
          <a:p>
            <a:pPr algn="l"/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Så många som möjligt, så roligt som möjligt och så bra som möjligt är föreningens ambition.</a:t>
            </a:r>
          </a:p>
          <a:p>
            <a:pPr algn="l"/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Vi arbetar efter Svenska FFs riktlinjer gällande spelar och </a:t>
            </a:r>
            <a:r>
              <a:rPr lang="sv-SE" sz="2800" dirty="0" err="1">
                <a:latin typeface="Arial" panose="020B0604020202020204" pitchFamily="34" charset="0"/>
                <a:cs typeface="Arial" panose="020B0604020202020204" pitchFamily="34" charset="0"/>
              </a:rPr>
              <a:t>ledarutbildningplan</a:t>
            </a:r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endParaRPr lang="sv-S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sv-SE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53610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C70872-CDB8-AC01-B047-3532122BD0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07B7D00-29F7-FCC2-CCB1-BB870ED7AB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6175" y="0"/>
            <a:ext cx="10952252" cy="1828801"/>
          </a:xfrm>
        </p:spPr>
        <p:txBody>
          <a:bodyPr>
            <a:normAutofit/>
          </a:bodyPr>
          <a:lstStyle/>
          <a:p>
            <a:r>
              <a:rPr lang="sv-SE" sz="7200" b="1" dirty="0">
                <a:latin typeface="Arial" panose="020B0604020202020204" pitchFamily="34" charset="0"/>
                <a:cs typeface="Arial" panose="020B0604020202020204" pitchFamily="34" charset="0"/>
              </a:rPr>
              <a:t>VÅR TRÄNINGSGRUPP</a:t>
            </a:r>
            <a:endParaRPr lang="sv-S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DD9AA989-D1A6-5A4F-C06F-CF34B01A98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6175" y="1932058"/>
            <a:ext cx="4298334" cy="4787397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sv-SE" sz="2800" b="1" dirty="0">
                <a:latin typeface="Arial" panose="020B0604020202020204" pitchFamily="34" charset="0"/>
                <a:cs typeface="Arial" panose="020B0604020202020204" pitchFamily="34" charset="0"/>
              </a:rPr>
              <a:t>Antal spelare</a:t>
            </a:r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: ca 39 </a:t>
            </a:r>
            <a:r>
              <a:rPr lang="sv-SE" sz="2800" dirty="0" err="1"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b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v-SE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sv-SE" sz="2800" b="1" dirty="0">
                <a:latin typeface="Arial" panose="020B0604020202020204" pitchFamily="34" charset="0"/>
                <a:cs typeface="Arial" panose="020B0604020202020204" pitchFamily="34" charset="0"/>
              </a:rPr>
              <a:t>Tränare </a:t>
            </a:r>
            <a:b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Evelina Kimmehed</a:t>
            </a:r>
          </a:p>
          <a:p>
            <a:pPr algn="l"/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Sara Nilsson</a:t>
            </a:r>
          </a:p>
          <a:p>
            <a:pPr algn="l"/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Emma </a:t>
            </a:r>
            <a:r>
              <a:rPr lang="sv-SE" sz="2800" dirty="0" err="1">
                <a:latin typeface="Arial" panose="020B0604020202020204" pitchFamily="34" charset="0"/>
                <a:cs typeface="Arial" panose="020B0604020202020204" pitchFamily="34" charset="0"/>
              </a:rPr>
              <a:t>Vilsson</a:t>
            </a:r>
            <a:endParaRPr lang="sv-S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Pia </a:t>
            </a:r>
            <a:r>
              <a:rPr lang="sv-SE" sz="2800" dirty="0" err="1">
                <a:latin typeface="Arial" panose="020B0604020202020204" pitchFamily="34" charset="0"/>
                <a:cs typeface="Arial" panose="020B0604020202020204" pitchFamily="34" charset="0"/>
              </a:rPr>
              <a:t>Toreborg</a:t>
            </a:r>
            <a:endParaRPr lang="sv-S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Denis </a:t>
            </a:r>
            <a:r>
              <a:rPr lang="sv-SE" sz="2800" dirty="0" err="1">
                <a:latin typeface="Arial" panose="020B0604020202020204" pitchFamily="34" charset="0"/>
                <a:cs typeface="Arial" panose="020B0604020202020204" pitchFamily="34" charset="0"/>
              </a:rPr>
              <a:t>Hadziosmanovic</a:t>
            </a:r>
            <a:endParaRPr lang="sv-S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Simon Henrysson</a:t>
            </a:r>
          </a:p>
          <a:p>
            <a:pPr algn="l"/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Joakim Karlsson</a:t>
            </a:r>
          </a:p>
          <a:p>
            <a:pPr algn="l"/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Magnus Cederquist</a:t>
            </a:r>
          </a:p>
          <a:p>
            <a:pPr algn="l"/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Tina Oskarsson</a:t>
            </a:r>
          </a:p>
        </p:txBody>
      </p:sp>
      <p:sp>
        <p:nvSpPr>
          <p:cNvPr id="4" name="Underrubrik 2">
            <a:extLst>
              <a:ext uri="{FF2B5EF4-FFF2-40B4-BE49-F238E27FC236}">
                <a16:creationId xmlns:a16="http://schemas.microsoft.com/office/drawing/2014/main" id="{B13BB61B-0249-2A54-CED1-A69AEF4CE720}"/>
              </a:ext>
            </a:extLst>
          </p:cNvPr>
          <p:cNvSpPr txBox="1">
            <a:spLocks/>
          </p:cNvSpPr>
          <p:nvPr/>
        </p:nvSpPr>
        <p:spPr>
          <a:xfrm>
            <a:off x="5429154" y="1828801"/>
            <a:ext cx="6129273" cy="5262557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v-SE" sz="2800" b="1" dirty="0">
                <a:latin typeface="Arial" panose="020B0604020202020204" pitchFamily="34" charset="0"/>
                <a:cs typeface="Arial" panose="020B0604020202020204" pitchFamily="34" charset="0"/>
              </a:rPr>
              <a:t>Försäljningsansvarig </a:t>
            </a:r>
            <a:b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v-S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br>
              <a:rPr lang="sv-SE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v-SE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23816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8F5D53-EEFE-2CCF-2086-886D043AD9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266BDA0-DE10-4B84-76A5-1D6288F319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6581" y="0"/>
            <a:ext cx="9440034" cy="1828801"/>
          </a:xfrm>
        </p:spPr>
        <p:txBody>
          <a:bodyPr>
            <a:normAutofit/>
          </a:bodyPr>
          <a:lstStyle/>
          <a:p>
            <a:r>
              <a:rPr lang="sv-SE" sz="7200" b="1" dirty="0">
                <a:latin typeface="Arial" panose="020B0604020202020204" pitchFamily="34" charset="0"/>
                <a:cs typeface="Arial" panose="020B0604020202020204" pitchFamily="34" charset="0"/>
              </a:rPr>
              <a:t>FÖRÄLDRAROLLEN</a:t>
            </a:r>
            <a:endParaRPr lang="sv-S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9DA17D50-A277-1270-3AFD-CDC761008F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5983" y="2098312"/>
            <a:ext cx="9440034" cy="4759688"/>
          </a:xfrm>
        </p:spPr>
        <p:txBody>
          <a:bodyPr>
            <a:normAutofit/>
          </a:bodyPr>
          <a:lstStyle/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  <a:t>Stöttande och uppmuntrande till alla barn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  <a:t>Respekterar och berömmer domaren 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  <a:t>Publik står på motsatt långsida i förhållande till spelare och ledare. Ingen publik bakom målen. Rekommenderat avstånd från publik till sidlinjen, minst tre meter.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sv-SE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EJ</a:t>
            </a:r>
            <a: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  <a:t> coacha spelarna. 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  <a:t>Låt spelarna själva fatta beslut på planen.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  <a:t>Inga mobiltelefoner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  <a:t>Läs mer i  </a:t>
            </a:r>
            <a:r>
              <a:rPr lang="sv-SE" sz="2400" dirty="0"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”Blå tråden”</a:t>
            </a:r>
            <a:endParaRPr lang="sv-S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Wingdings" panose="05000000000000000000" pitchFamily="2" charset="2"/>
              <a:buChar char="q"/>
            </a:pPr>
            <a:endParaRPr lang="sv-S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Pennanteckning 7">
                <a:extLst>
                  <a:ext uri="{FF2B5EF4-FFF2-40B4-BE49-F238E27FC236}">
                    <a16:creationId xmlns:a16="http://schemas.microsoft.com/office/drawing/2014/main" id="{D2DF5CD1-DAA3-9396-C81A-26C9559467BA}"/>
                  </a:ext>
                </a:extLst>
              </p14:cNvPr>
              <p14:cNvContentPartPr/>
              <p14:nvPr/>
            </p14:nvContentPartPr>
            <p14:xfrm>
              <a:off x="6278928" y="2526824"/>
              <a:ext cx="648360" cy="83880"/>
            </p14:xfrm>
          </p:contentPart>
        </mc:Choice>
        <mc:Fallback xmlns="">
          <p:pic>
            <p:nvPicPr>
              <p:cNvPr id="8" name="Pennanteckning 7">
                <a:extLst>
                  <a:ext uri="{FF2B5EF4-FFF2-40B4-BE49-F238E27FC236}">
                    <a16:creationId xmlns:a16="http://schemas.microsoft.com/office/drawing/2014/main" id="{D2DF5CD1-DAA3-9396-C81A-26C9559467B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29581" y="2477504"/>
                <a:ext cx="744894" cy="18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" name="Pennanteckning 8">
                <a:extLst>
                  <a:ext uri="{FF2B5EF4-FFF2-40B4-BE49-F238E27FC236}">
                    <a16:creationId xmlns:a16="http://schemas.microsoft.com/office/drawing/2014/main" id="{182EE148-9400-1F6F-9DEA-C23B80B6AF89}"/>
                  </a:ext>
                </a:extLst>
              </p14:cNvPr>
              <p14:cNvContentPartPr/>
              <p14:nvPr/>
            </p14:nvContentPartPr>
            <p14:xfrm>
              <a:off x="13613101" y="3112944"/>
              <a:ext cx="360" cy="360"/>
            </p14:xfrm>
          </p:contentPart>
        </mc:Choice>
        <mc:Fallback xmlns="">
          <p:pic>
            <p:nvPicPr>
              <p:cNvPr id="9" name="Pennanteckning 8">
                <a:extLst>
                  <a:ext uri="{FF2B5EF4-FFF2-40B4-BE49-F238E27FC236}">
                    <a16:creationId xmlns:a16="http://schemas.microsoft.com/office/drawing/2014/main" id="{182EE148-9400-1F6F-9DEA-C23B80B6AF8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3577461" y="3076944"/>
                <a:ext cx="72000" cy="72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223284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93C952-9BF2-61D4-03C9-2869FDE3D4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B98152D-F9C6-4677-69DC-5ED3B454BD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2076" y="-174661"/>
            <a:ext cx="10194278" cy="1828801"/>
          </a:xfrm>
        </p:spPr>
        <p:txBody>
          <a:bodyPr>
            <a:normAutofit/>
          </a:bodyPr>
          <a:lstStyle/>
          <a:p>
            <a:r>
              <a:rPr lang="sv-SE" sz="7200" b="1" dirty="0">
                <a:latin typeface="Arial" panose="020B0604020202020204" pitchFamily="34" charset="0"/>
                <a:cs typeface="Arial" panose="020B0604020202020204" pitchFamily="34" charset="0"/>
              </a:rPr>
              <a:t>TRÄNING </a:t>
            </a:r>
            <a:endParaRPr lang="sv-S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7AE863F7-21C5-40BD-94C5-6C3BDD4B31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5983" y="1923651"/>
            <a:ext cx="9440034" cy="4623797"/>
          </a:xfrm>
        </p:spPr>
        <p:txBody>
          <a:bodyPr>
            <a:normAutofit fontScale="47500" lnSpcReduction="20000"/>
          </a:bodyPr>
          <a:lstStyle/>
          <a:p>
            <a:pPr algn="l" eaLnBrk="1" hangingPunct="1"/>
            <a:r>
              <a:rPr lang="sv-SE" altLang="LID4096" sz="5100" b="1" dirty="0">
                <a:latin typeface="Arial" panose="020B0604020202020204" pitchFamily="34" charset="0"/>
                <a:cs typeface="Arial" panose="020B0604020202020204" pitchFamily="34" charset="0"/>
              </a:rPr>
              <a:t>Träningstider</a:t>
            </a:r>
            <a:endParaRPr lang="sv-SE" altLang="LID4096" sz="3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/>
            <a:r>
              <a:rPr lang="sv-SE" altLang="LID4096" sz="3800" dirty="0">
                <a:latin typeface="Arial" panose="020B0604020202020204" pitchFamily="34" charset="0"/>
                <a:cs typeface="Arial" panose="020B0604020202020204" pitchFamily="34" charset="0"/>
              </a:rPr>
              <a:t>Måndagar kl. 17.15-18.15</a:t>
            </a:r>
            <a:br>
              <a:rPr lang="sv-SE" altLang="LID4096" sz="3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altLang="LID4096" sz="3800" dirty="0">
                <a:latin typeface="Arial" panose="020B0604020202020204" pitchFamily="34" charset="0"/>
                <a:cs typeface="Arial" panose="020B0604020202020204" pitchFamily="34" charset="0"/>
              </a:rPr>
              <a:t>Onsdagar kl. 17.15-18.15</a:t>
            </a:r>
          </a:p>
          <a:p>
            <a:pPr algn="l" eaLnBrk="1" hangingPunct="1"/>
            <a:r>
              <a:rPr lang="sv-SE" altLang="LID4096" sz="3800" dirty="0">
                <a:latin typeface="Arial" panose="020B0604020202020204" pitchFamily="34" charset="0"/>
                <a:cs typeface="Arial" panose="020B0604020202020204" pitchFamily="34" charset="0"/>
              </a:rPr>
              <a:t>NPF</a:t>
            </a:r>
            <a:br>
              <a:rPr lang="sv-SE" altLang="LID4096" sz="3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sv-SE" altLang="LID4096" sz="3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altLang="LID4096" sz="3800" dirty="0">
                <a:latin typeface="Arial" panose="020B0604020202020204" pitchFamily="34" charset="0"/>
                <a:cs typeface="Arial" panose="020B0604020202020204" pitchFamily="34" charset="0"/>
              </a:rPr>
              <a:t>Vi ser gärna att man byter om på plats. Ska man byta om på plats innan träningen bör man komma 15 minuter innan träningen börjar. Någon tränare kommer alltid att vara i omklädningsrummen innan och efter träningen.</a:t>
            </a:r>
          </a:p>
          <a:p>
            <a:pPr lvl="1" algn="l" eaLnBrk="1" hangingPunct="1"/>
            <a:endParaRPr lang="sv-SE" altLang="LID4096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/>
            <a:r>
              <a:rPr lang="sv-SE" altLang="LID4096" sz="3800" b="1" dirty="0">
                <a:latin typeface="Arial" panose="020B0604020202020204" pitchFamily="34" charset="0"/>
                <a:cs typeface="Arial" panose="020B0604020202020204" pitchFamily="34" charset="0"/>
              </a:rPr>
              <a:t>Sommarsäsong</a:t>
            </a:r>
            <a:r>
              <a:rPr lang="sv-SE" altLang="LID4096" sz="3800" dirty="0">
                <a:latin typeface="Arial" panose="020B0604020202020204" pitchFamily="34" charset="0"/>
                <a:cs typeface="Arial" panose="020B0604020202020204" pitchFamily="34" charset="0"/>
              </a:rPr>
              <a:t> med träning och cuper april-september </a:t>
            </a:r>
          </a:p>
          <a:p>
            <a:pPr algn="l" eaLnBrk="1" hangingPunct="1"/>
            <a:r>
              <a:rPr lang="sv-SE" altLang="LID4096" sz="3800" b="1" dirty="0">
                <a:latin typeface="Arial" panose="020B0604020202020204" pitchFamily="34" charset="0"/>
                <a:cs typeface="Arial" panose="020B0604020202020204" pitchFamily="34" charset="0"/>
              </a:rPr>
              <a:t>Semesteruppehåll 25/6 tom 2/8</a:t>
            </a:r>
          </a:p>
          <a:p>
            <a:pPr algn="l" eaLnBrk="1" hangingPunct="1"/>
            <a:endParaRPr lang="sv-SE" altLang="LID4096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/>
            <a:r>
              <a:rPr lang="sv-SE" altLang="LID4096" sz="3800" dirty="0">
                <a:latin typeface="Arial" panose="020B0604020202020204" pitchFamily="34" charset="0"/>
                <a:cs typeface="Arial" panose="020B0604020202020204" pitchFamily="34" charset="0"/>
              </a:rPr>
              <a:t>Waggeryds IK uppmuntrar till att barn och ungdomar </a:t>
            </a:r>
          </a:p>
          <a:p>
            <a:pPr algn="l" eaLnBrk="1" hangingPunct="1"/>
            <a:r>
              <a:rPr lang="sv-SE" altLang="LID4096" sz="3800" dirty="0">
                <a:latin typeface="Arial" panose="020B0604020202020204" pitchFamily="34" charset="0"/>
                <a:cs typeface="Arial" panose="020B0604020202020204" pitchFamily="34" charset="0"/>
              </a:rPr>
              <a:t>ska hålla på med fler idrotter och fritidsaktiviteter </a:t>
            </a:r>
          </a:p>
          <a:p>
            <a:pPr eaLnBrk="1" hangingPunct="1"/>
            <a:endParaRPr lang="sv-SE" altLang="LID4096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16647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079E65-1702-8944-13FC-49CF1C5090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A3C06B3-9AD5-BD88-95AC-40C0DB5107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5983" y="-530353"/>
            <a:ext cx="9440034" cy="1828801"/>
          </a:xfrm>
        </p:spPr>
        <p:txBody>
          <a:bodyPr/>
          <a:lstStyle/>
          <a:p>
            <a:r>
              <a:rPr lang="sv-SE" sz="7200" b="1" dirty="0">
                <a:latin typeface="Arial" panose="020B0604020202020204" pitchFamily="34" charset="0"/>
                <a:cs typeface="Arial" panose="020B0604020202020204" pitchFamily="34" charset="0"/>
              </a:rPr>
              <a:t>UTRUSTNING</a:t>
            </a:r>
            <a:endParaRPr lang="sv-S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A8C4EE1F-3170-A367-844B-CBCA80C191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5983" y="1638944"/>
            <a:ext cx="3223449" cy="3580112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sv-SE" sz="2800" b="1" dirty="0">
                <a:latin typeface="Arial" panose="020B0604020202020204" pitchFamily="34" charset="0"/>
                <a:cs typeface="Arial" panose="020B0604020202020204" pitchFamily="34" charset="0"/>
              </a:rPr>
              <a:t>Träning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Fotbollsskor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Träningskläder efter väder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Vattenflaska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Benskydd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Inga smycken </a:t>
            </a:r>
            <a:b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2100" dirty="0">
                <a:latin typeface="Arial" panose="020B0604020202020204" pitchFamily="34" charset="0"/>
                <a:cs typeface="Arial" panose="020B0604020202020204" pitchFamily="34" charset="0"/>
              </a:rPr>
              <a:t>(Att tejpa över är </a:t>
            </a:r>
            <a:r>
              <a:rPr lang="sv-SE" sz="2100" b="1" u="sng" dirty="0">
                <a:latin typeface="Arial" panose="020B0604020202020204" pitchFamily="34" charset="0"/>
                <a:cs typeface="Arial" panose="020B0604020202020204" pitchFamily="34" charset="0"/>
              </a:rPr>
              <a:t>EJ</a:t>
            </a:r>
            <a:r>
              <a:rPr lang="sv-SE" sz="2100" dirty="0">
                <a:latin typeface="Arial" panose="020B0604020202020204" pitchFamily="34" charset="0"/>
                <a:cs typeface="Arial" panose="020B0604020202020204" pitchFamily="34" charset="0"/>
              </a:rPr>
              <a:t> OK)</a:t>
            </a:r>
          </a:p>
          <a:p>
            <a:endParaRPr lang="sv-S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Underrubrik 2">
            <a:extLst>
              <a:ext uri="{FF2B5EF4-FFF2-40B4-BE49-F238E27FC236}">
                <a16:creationId xmlns:a16="http://schemas.microsoft.com/office/drawing/2014/main" id="{12DC5755-304C-64AE-6995-E3665DD3D91E}"/>
              </a:ext>
            </a:extLst>
          </p:cNvPr>
          <p:cNvSpPr txBox="1">
            <a:spLocks/>
          </p:cNvSpPr>
          <p:nvPr/>
        </p:nvSpPr>
        <p:spPr>
          <a:xfrm>
            <a:off x="6271878" y="1638944"/>
            <a:ext cx="3887106" cy="3580112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v-SE" sz="2800" b="1" dirty="0">
                <a:latin typeface="Arial" panose="020B0604020202020204" pitchFamily="34" charset="0"/>
                <a:cs typeface="Arial" panose="020B0604020202020204" pitchFamily="34" charset="0"/>
              </a:rPr>
              <a:t>Cup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Fotbollsskor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Vattenflaska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Benskydd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Inga smycken </a:t>
            </a:r>
            <a:b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1900" dirty="0">
                <a:latin typeface="Arial" panose="020B0604020202020204" pitchFamily="34" charset="0"/>
                <a:cs typeface="Arial" panose="020B0604020202020204" pitchFamily="34" charset="0"/>
              </a:rPr>
              <a:t>(Att tejpa över är </a:t>
            </a:r>
            <a:r>
              <a:rPr lang="sv-SE" sz="1900" b="1" u="sng" dirty="0">
                <a:latin typeface="Arial" panose="020B0604020202020204" pitchFamily="34" charset="0"/>
                <a:cs typeface="Arial" panose="020B0604020202020204" pitchFamily="34" charset="0"/>
              </a:rPr>
              <a:t>EJ</a:t>
            </a:r>
            <a:r>
              <a:rPr lang="sv-SE" sz="1900" dirty="0">
                <a:latin typeface="Arial" panose="020B0604020202020204" pitchFamily="34" charset="0"/>
                <a:cs typeface="Arial" panose="020B0604020202020204" pitchFamily="34" charset="0"/>
              </a:rPr>
              <a:t> OK)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Matchkläder </a:t>
            </a:r>
          </a:p>
          <a:p>
            <a:endParaRPr lang="sv-S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25576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45A521-2CB3-3D0D-96B1-559E7179C6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AAC46F1-FBAA-CFE0-8642-F2DA796DF7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9112" y="-404038"/>
            <a:ext cx="9440034" cy="1828801"/>
          </a:xfrm>
        </p:spPr>
        <p:txBody>
          <a:bodyPr/>
          <a:lstStyle/>
          <a:p>
            <a:r>
              <a:rPr lang="sv-SE" sz="7200" b="1" dirty="0">
                <a:latin typeface="Arial" panose="020B0604020202020204" pitchFamily="34" charset="0"/>
                <a:cs typeface="Arial" panose="020B0604020202020204" pitchFamily="34" charset="0"/>
              </a:rPr>
              <a:t>MATCHER/CUP</a:t>
            </a:r>
            <a:endParaRPr lang="sv-S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F20DCEB0-C985-38E0-5384-8248FB6737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2478" y="1705120"/>
            <a:ext cx="11041569" cy="4759688"/>
          </a:xfrm>
        </p:spPr>
        <p:txBody>
          <a:bodyPr>
            <a:normAutofit fontScale="77500" lnSpcReduction="20000"/>
          </a:bodyPr>
          <a:lstStyle/>
          <a:p>
            <a:pPr algn="l" eaLnBrk="1" hangingPunct="1">
              <a:defRPr/>
            </a:pPr>
            <a:r>
              <a:rPr lang="sv-SE" sz="2400" b="1" dirty="0">
                <a:latin typeface="Arial" panose="020B0604020202020204" pitchFamily="34" charset="0"/>
                <a:cs typeface="Arial" panose="020B0604020202020204" pitchFamily="34" charset="0"/>
              </a:rPr>
              <a:t>Match/cupspel</a:t>
            </a:r>
            <a:b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  <a:t>Kabecupen, Hagadagarna. Ser över möjligheten till fler gratiscuper.</a:t>
            </a:r>
            <a:b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  <a:t>Ev. träningsmatch/cup mot Skillingaryd.</a:t>
            </a:r>
            <a:b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v-S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defRPr/>
            </a:pPr>
            <a:r>
              <a:rPr lang="sv-SE" sz="2400" b="1" dirty="0">
                <a:latin typeface="Arial" panose="020B0604020202020204" pitchFamily="34" charset="0"/>
                <a:cs typeface="Arial" panose="020B0604020202020204" pitchFamily="34" charset="0"/>
              </a:rPr>
              <a:t>Speltid</a:t>
            </a:r>
            <a: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  <a:t>WIK följer Svenska FFs rekommendationer.</a:t>
            </a:r>
          </a:p>
          <a:p>
            <a:pPr marL="0" indent="0" algn="l" eaLnBrk="1" hangingPunct="1">
              <a:buFont typeface="Arial" panose="020B0604020202020204" pitchFamily="34" charset="0"/>
              <a:buNone/>
              <a:defRPr/>
            </a:pPr>
            <a:endParaRPr lang="sv-S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 eaLnBrk="1" hangingPunct="1">
              <a:buFont typeface="Arial" panose="020B0604020202020204" pitchFamily="34" charset="0"/>
              <a:buNone/>
              <a:defRPr/>
            </a:pPr>
            <a:r>
              <a:rPr lang="sv-SE" sz="2400" b="1" dirty="0">
                <a:latin typeface="Arial" panose="020B0604020202020204" pitchFamily="34" charset="0"/>
                <a:cs typeface="Arial" panose="020B0604020202020204" pitchFamily="34" charset="0"/>
              </a:rPr>
              <a:t>Olika positioner</a:t>
            </a:r>
            <a:b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  <a:t>Vi försöker i största möjliga mån att spelaren har samma position under hela matchen. </a:t>
            </a:r>
            <a:b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  <a:t>Sett över säsongen är det fördelaktigt för spelarens utveckling att prova olika positioner. </a:t>
            </a:r>
            <a:b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2400" i="1" dirty="0">
                <a:latin typeface="Arial" panose="020B0604020202020204" pitchFamily="34" charset="0"/>
                <a:cs typeface="Arial" panose="020B0604020202020204" pitchFamily="34" charset="0"/>
              </a:rPr>
              <a:t>(gäller åtminstone upp till 15 år). </a:t>
            </a:r>
            <a:br>
              <a:rPr lang="sv-SE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  <a:t>I år kommer vi även att ha en målvaktslista, alla kommer att få möjligheten att testa att vara målvakt under något träningstillfälle.</a:t>
            </a:r>
          </a:p>
          <a:p>
            <a:pPr algn="l" eaLnBrk="1" hangingPunct="1">
              <a:defRPr/>
            </a:pPr>
            <a:br>
              <a:rPr lang="sv-SE" altLang="sv-SE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altLang="sv-SE" sz="2400" b="1" dirty="0">
                <a:latin typeface="Arial" panose="020B0604020202020204" pitchFamily="34" charset="0"/>
                <a:cs typeface="Arial" panose="020B0604020202020204" pitchFamily="34" charset="0"/>
              </a:rPr>
              <a:t>Resultatet i matchen</a:t>
            </a:r>
            <a:br>
              <a:rPr lang="sv-SE" altLang="sv-SE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altLang="sv-SE" sz="2400" dirty="0">
                <a:latin typeface="Arial" panose="020B0604020202020204" pitchFamily="34" charset="0"/>
                <a:cs typeface="Arial" panose="020B0604020202020204" pitchFamily="34" charset="0"/>
              </a:rPr>
              <a:t>Har underordnad betydelse för oss </a:t>
            </a:r>
            <a:r>
              <a:rPr lang="sv-SE" altLang="sv-SE" sz="2400" b="1" dirty="0">
                <a:latin typeface="Arial" panose="020B0604020202020204" pitchFamily="34" charset="0"/>
                <a:cs typeface="Arial" panose="020B0604020202020204" pitchFamily="34" charset="0"/>
              </a:rPr>
              <a:t>vuxna. </a:t>
            </a:r>
            <a:r>
              <a:rPr lang="sv-SE" altLang="sv-SE" sz="2400" dirty="0">
                <a:latin typeface="Arial" panose="020B0604020202020204" pitchFamily="34" charset="0"/>
                <a:cs typeface="Arial" panose="020B0604020202020204" pitchFamily="34" charset="0"/>
              </a:rPr>
              <a:t>Självklart ska spelarna få &amp; vilja vinna </a:t>
            </a:r>
            <a:br>
              <a:rPr lang="sv-SE" altLang="sv-SE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altLang="sv-SE" sz="2400" dirty="0">
                <a:latin typeface="Arial" panose="020B0604020202020204" pitchFamily="34" charset="0"/>
                <a:cs typeface="Arial" panose="020B0604020202020204" pitchFamily="34" charset="0"/>
              </a:rPr>
              <a:t>samt visa känslor vid olika matchresultat. Utveckling och gemenskap är prioriterat.</a:t>
            </a:r>
            <a:endParaRPr lang="sv-SE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31102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63F79C-8501-1351-1E53-3A5D11FCA9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89A598D-4061-2C3C-DA26-67F22B7C9D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1267" y="-483403"/>
            <a:ext cx="9440034" cy="1828801"/>
          </a:xfrm>
        </p:spPr>
        <p:txBody>
          <a:bodyPr>
            <a:noAutofit/>
          </a:bodyPr>
          <a:lstStyle/>
          <a:p>
            <a:r>
              <a:rPr lang="sv-SE" b="1" dirty="0">
                <a:latin typeface="Arial" panose="020B0604020202020204" pitchFamily="34" charset="0"/>
                <a:cs typeface="Arial" panose="020B0604020202020204" pitchFamily="34" charset="0"/>
              </a:rPr>
              <a:t>ÅRETS FÖRSÄLJNING</a:t>
            </a:r>
            <a:endParaRPr lang="sv-SE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FDE8A364-126B-24B7-C654-E14C363A30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94992" y="2144478"/>
            <a:ext cx="9440034" cy="3921785"/>
          </a:xfrm>
        </p:spPr>
        <p:txBody>
          <a:bodyPr>
            <a:normAutofit fontScale="40000" lnSpcReduction="20000"/>
          </a:bodyPr>
          <a:lstStyle/>
          <a:p>
            <a:pPr algn="l" eaLnBrk="1" hangingPunct="1">
              <a:defRPr/>
            </a:pPr>
            <a:r>
              <a:rPr lang="sv-SE" sz="6000" b="1" dirty="0">
                <a:latin typeface="Arial" panose="020B0604020202020204" pitchFamily="34" charset="0"/>
                <a:cs typeface="Arial" panose="020B0604020202020204" pitchFamily="34" charset="0"/>
              </a:rPr>
              <a:t>Vår lilla stad - häfte</a:t>
            </a:r>
            <a:br>
              <a:rPr lang="sv-SE" sz="6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6000" dirty="0">
                <a:latin typeface="Arial" panose="020B0604020202020204" pitchFamily="34" charset="0"/>
                <a:cs typeface="Arial" panose="020B0604020202020204" pitchFamily="34" charset="0"/>
              </a:rPr>
              <a:t>Minst ett häfte/spelare		</a:t>
            </a:r>
            <a:br>
              <a:rPr lang="sv-SE" sz="6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6000" dirty="0">
                <a:latin typeface="Arial" panose="020B0604020202020204" pitchFamily="34" charset="0"/>
                <a:cs typeface="Arial" panose="020B0604020202020204" pitchFamily="34" charset="0"/>
              </a:rPr>
              <a:t>Hela vinsten går till föreningen (fotbollssektionen)</a:t>
            </a:r>
            <a:br>
              <a:rPr lang="sv-SE" sz="6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v-SE" sz="6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defRPr/>
            </a:pPr>
            <a:r>
              <a:rPr lang="sv-SE" sz="6000" b="1" dirty="0">
                <a:latin typeface="Arial" panose="020B0604020202020204" pitchFamily="34" charset="0"/>
                <a:cs typeface="Arial" panose="020B0604020202020204" pitchFamily="34" charset="0"/>
              </a:rPr>
              <a:t>New Body</a:t>
            </a:r>
            <a:r>
              <a:rPr lang="sv-SE" sz="6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br>
              <a:rPr lang="sv-SE" sz="6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6000" dirty="0">
                <a:latin typeface="Arial" panose="020B0604020202020204" pitchFamily="34" charset="0"/>
                <a:cs typeface="Arial" panose="020B0604020202020204" pitchFamily="34" charset="0"/>
              </a:rPr>
              <a:t>Vinsten delas lika mellan föreningen och laget.</a:t>
            </a:r>
            <a:br>
              <a:rPr lang="sv-SE" sz="6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v-SE" sz="6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defRPr/>
            </a:pPr>
            <a:r>
              <a:rPr lang="sv-SE" sz="6000" b="1" dirty="0">
                <a:latin typeface="Arial" panose="020B0604020202020204" pitchFamily="34" charset="0"/>
                <a:cs typeface="Arial" panose="020B0604020202020204" pitchFamily="34" charset="0"/>
              </a:rPr>
              <a:t>Sportlotten</a:t>
            </a:r>
            <a:br>
              <a:rPr lang="sv-SE" sz="6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6000" dirty="0">
                <a:latin typeface="Arial" panose="020B0604020202020204" pitchFamily="34" charset="0"/>
                <a:cs typeface="Arial" panose="020B0604020202020204" pitchFamily="34" charset="0"/>
              </a:rPr>
              <a:t>Minst 10 paket/spelare</a:t>
            </a:r>
            <a:br>
              <a:rPr lang="sv-SE" sz="6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6000" dirty="0">
                <a:latin typeface="Arial" panose="020B0604020202020204" pitchFamily="34" charset="0"/>
                <a:cs typeface="Arial" panose="020B0604020202020204" pitchFamily="34" charset="0"/>
              </a:rPr>
              <a:t>Hela vinsten går till föreningen (fotbollssektionen)</a:t>
            </a:r>
          </a:p>
          <a:p>
            <a:pPr algn="l" eaLnBrk="1" hangingPunct="1">
              <a:defRPr/>
            </a:pPr>
            <a:b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v-S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ECEDC5C9-9545-44DC-C6FA-FE90CD3918C7}"/>
              </a:ext>
            </a:extLst>
          </p:cNvPr>
          <p:cNvSpPr txBox="1"/>
          <p:nvPr/>
        </p:nvSpPr>
        <p:spPr>
          <a:xfrm>
            <a:off x="6253202" y="1229138"/>
            <a:ext cx="3440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i="1" dirty="0"/>
              <a:t>Gäller från det året barnet fyller 8 år</a:t>
            </a:r>
            <a:endParaRPr lang="sv-SE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56823D5F-8DDB-5244-8321-7DA8D79B7935}"/>
              </a:ext>
            </a:extLst>
          </p:cNvPr>
          <p:cNvSpPr txBox="1"/>
          <p:nvPr/>
        </p:nvSpPr>
        <p:spPr>
          <a:xfrm>
            <a:off x="717115" y="2045295"/>
            <a:ext cx="11584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/>
              <a:t>April</a:t>
            </a:r>
            <a:endParaRPr lang="sv-SE" b="1" dirty="0"/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D1BD62B1-CF7C-2DB0-5491-A04034E4CC41}"/>
              </a:ext>
            </a:extLst>
          </p:cNvPr>
          <p:cNvSpPr txBox="1"/>
          <p:nvPr/>
        </p:nvSpPr>
        <p:spPr>
          <a:xfrm>
            <a:off x="177822" y="3452900"/>
            <a:ext cx="1448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/>
              <a:t>Maj/juni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01A2E416-2B01-D5CB-AFE6-1FB3F76537A4}"/>
              </a:ext>
            </a:extLst>
          </p:cNvPr>
          <p:cNvSpPr txBox="1"/>
          <p:nvPr/>
        </p:nvSpPr>
        <p:spPr>
          <a:xfrm>
            <a:off x="204057" y="4376231"/>
            <a:ext cx="14802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/>
              <a:t>Aug/</a:t>
            </a:r>
            <a:r>
              <a:rPr lang="sv-SE" sz="2400" b="1" dirty="0" err="1"/>
              <a:t>sept</a:t>
            </a:r>
            <a:endParaRPr lang="sv-SE" sz="2400" b="1" dirty="0"/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88EA8E22-2263-BDC4-2BA4-C509B5AE73B5}"/>
              </a:ext>
            </a:extLst>
          </p:cNvPr>
          <p:cNvSpPr txBox="1"/>
          <p:nvPr/>
        </p:nvSpPr>
        <p:spPr>
          <a:xfrm>
            <a:off x="1610751" y="5783836"/>
            <a:ext cx="76385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  <a:t>Dessa försäljningar gör att vi kan hålla nere medlems- och träningsavgifter och genererar viktiga intäkter till klubben. </a:t>
            </a:r>
          </a:p>
          <a:p>
            <a:endParaRPr lang="sv-SE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5" name="Pennanteckning 14">
                <a:extLst>
                  <a:ext uri="{FF2B5EF4-FFF2-40B4-BE49-F238E27FC236}">
                    <a16:creationId xmlns:a16="http://schemas.microsoft.com/office/drawing/2014/main" id="{A45BBF5D-1F65-3DD5-702C-B6CF645FCDF8}"/>
                  </a:ext>
                </a:extLst>
              </p14:cNvPr>
              <p14:cNvContentPartPr/>
              <p14:nvPr/>
            </p14:nvContentPartPr>
            <p14:xfrm>
              <a:off x="12879061" y="1241939"/>
              <a:ext cx="360" cy="360"/>
            </p14:xfrm>
          </p:contentPart>
        </mc:Choice>
        <mc:Fallback xmlns="">
          <p:pic>
            <p:nvPicPr>
              <p:cNvPr id="15" name="Pennanteckning 14">
                <a:extLst>
                  <a:ext uri="{FF2B5EF4-FFF2-40B4-BE49-F238E27FC236}">
                    <a16:creationId xmlns:a16="http://schemas.microsoft.com/office/drawing/2014/main" id="{A45BBF5D-1F65-3DD5-702C-B6CF645FCDF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872941" y="1235819"/>
                <a:ext cx="12600" cy="12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13704608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passad formgivn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kiffer">
  <a:themeElements>
    <a:clrScheme name="Office 2007 - 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kiffer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kiffer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{C052D7A6-7A5A-4429-9ED5-3A777FABD453}tf03457452</Template>
  <TotalTime>6225</TotalTime>
  <Words>678</Words>
  <Application>Microsoft Office PowerPoint</Application>
  <PresentationFormat>Bredbild</PresentationFormat>
  <Paragraphs>112</Paragraphs>
  <Slides>13</Slides>
  <Notes>3</Notes>
  <HiddenSlides>0</HiddenSlides>
  <MMClips>0</MMClips>
  <ScaleCrop>false</ScaleCrop>
  <HeadingPairs>
    <vt:vector size="6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Light</vt:lpstr>
      <vt:lpstr>Calisto MT</vt:lpstr>
      <vt:lpstr>Wingdings</vt:lpstr>
      <vt:lpstr>Wingdings 2</vt:lpstr>
      <vt:lpstr>Anpassad formgivning</vt:lpstr>
      <vt:lpstr>Skiffer</vt:lpstr>
      <vt:lpstr>VÄLKOMMEN TILL MÖTET!</vt:lpstr>
      <vt:lpstr>AGENDA</vt:lpstr>
      <vt:lpstr>MÅL MED VERKSAMHETEN</vt:lpstr>
      <vt:lpstr>VÅR TRÄNINGSGRUPP</vt:lpstr>
      <vt:lpstr>FÖRÄLDRAROLLEN</vt:lpstr>
      <vt:lpstr>TRÄNING </vt:lpstr>
      <vt:lpstr>UTRUSTNING</vt:lpstr>
      <vt:lpstr>MATCHER/CUP</vt:lpstr>
      <vt:lpstr>ÅRETS FÖRSÄLJNING</vt:lpstr>
      <vt:lpstr>P18 aktiviteter 2025</vt:lpstr>
      <vt:lpstr>Fritidskortet / Majblomman</vt:lpstr>
      <vt:lpstr>INFORMATION &amp; KALLELSER</vt:lpstr>
      <vt:lpstr>TACK FÖR IDAG!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VÄLKOMMEN TILL MÖTET!</dc:title>
  <dc:creator>Mikael Johansson</dc:creator>
  <cp:lastModifiedBy>Evelina Kimmehed</cp:lastModifiedBy>
  <cp:revision>49</cp:revision>
  <dcterms:created xsi:type="dcterms:W3CDTF">2025-02-16T19:03:36Z</dcterms:created>
  <dcterms:modified xsi:type="dcterms:W3CDTF">2026-03-30T09:48:11Z</dcterms:modified>
</cp:coreProperties>
</file>