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84" r:id="rId4"/>
    <p:sldId id="268" r:id="rId5"/>
    <p:sldId id="286" r:id="rId6"/>
    <p:sldId id="259" r:id="rId7"/>
    <p:sldId id="270" r:id="rId8"/>
    <p:sldId id="266" r:id="rId9"/>
    <p:sldId id="287" r:id="rId10"/>
    <p:sldId id="285" r:id="rId11"/>
    <p:sldId id="277" r:id="rId12"/>
    <p:sldId id="278" r:id="rId13"/>
    <p:sldId id="279" r:id="rId14"/>
    <p:sldId id="281" r:id="rId15"/>
    <p:sldId id="280" r:id="rId16"/>
    <p:sldId id="276" r:id="rId17"/>
    <p:sldId id="282" r:id="rId18"/>
    <p:sldId id="283" r:id="rId19"/>
  </p:sldIdLst>
  <p:sldSz cx="9144000" cy="5143500" type="screen16x9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639827-5211-4ECA-B462-8B23CEB1D05C}" v="6" dt="2024-04-01T16:31:26.0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905" autoAdjust="0"/>
  </p:normalViewPr>
  <p:slideViewPr>
    <p:cSldViewPr snapToGrid="0">
      <p:cViewPr varScale="1">
        <p:scale>
          <a:sx n="59" d="100"/>
          <a:sy n="59" d="100"/>
        </p:scale>
        <p:origin x="968" y="2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3e447f32a7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23e447f32a7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sv-S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Ca 450 </a:t>
            </a:r>
            <a:r>
              <a:rPr lang="sv-SE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fotbollspelare</a:t>
            </a:r>
            <a:r>
              <a:rPr lang="sv-S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+ 100 barn i fotskollsskola/</a:t>
            </a:r>
            <a:r>
              <a:rPr lang="sv-SE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fotbollskul</a:t>
            </a:r>
            <a:endParaRPr lang="sv-SE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dirty="0" smtClean="0"/>
              <a:t>Får ej träna eller spela match om man ej betalt medlemsavgift.</a:t>
            </a:r>
            <a:r>
              <a:rPr lang="sv-SE" baseline="0" dirty="0" smtClean="0"/>
              <a:t> Medlemsavgift faktureras i januari, deltagaravgift faktureras i april. Medlemsavgift – en avgift som visar att du tillhör klubben. Deltagaravgift – planhyra, material, licenser, försäkring</a:t>
            </a:r>
          </a:p>
        </p:txBody>
      </p:sp>
    </p:spTree>
    <p:extLst>
      <p:ext uri="{BB962C8B-B14F-4D97-AF65-F5344CB8AC3E}">
        <p14:creationId xmlns:p14="http://schemas.microsoft.com/office/powerpoint/2010/main" val="1360888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3e447f32a7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23e447f32a7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dirty="0" smtClean="0"/>
              <a:t>Genom att betala in medlems- och deltagaravgift så förbinder du dig som förälder</a:t>
            </a:r>
            <a:r>
              <a:rPr lang="sv-SE" baseline="0" dirty="0" smtClean="0"/>
              <a:t> att följa det som står i bli tråden.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sv-SE" baseline="0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baseline="0" dirty="0" smtClean="0"/>
              <a:t>Ta upp frågan om att inte belöna barnen med t ex pengar eller annat för att de gjort mål. Alla positioner är lika viktiga och det sänder fel signaler. </a:t>
            </a: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 smtClean="0"/>
              <a:t>Klicka om du vill redigera mall för underrubrikformat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D6F8A-9722-402B-95FD-CF9810F84C1B}" type="datetimeFigureOut">
              <a:rPr lang="sv-SE" smtClean="0"/>
              <a:t>2025-03-31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 smtClean="0"/>
              <a:t>‹#›</a:t>
            </a:fld>
            <a:endParaRPr lang="sv"/>
          </a:p>
        </p:txBody>
      </p:sp>
    </p:spTree>
    <p:extLst>
      <p:ext uri="{BB962C8B-B14F-4D97-AF65-F5344CB8AC3E}">
        <p14:creationId xmlns:p14="http://schemas.microsoft.com/office/powerpoint/2010/main" val="94556247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D6F8A-9722-402B-95FD-CF9810F84C1B}" type="datetimeFigureOut">
              <a:rPr lang="sv-SE" smtClean="0"/>
              <a:t>2025-03-31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 smtClean="0"/>
              <a:t>‹#›</a:t>
            </a:fld>
            <a:endParaRPr lang="sv"/>
          </a:p>
        </p:txBody>
      </p:sp>
    </p:spTree>
    <p:extLst>
      <p:ext uri="{BB962C8B-B14F-4D97-AF65-F5344CB8AC3E}">
        <p14:creationId xmlns:p14="http://schemas.microsoft.com/office/powerpoint/2010/main" val="359307619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D6F8A-9722-402B-95FD-CF9810F84C1B}" type="datetimeFigureOut">
              <a:rPr lang="sv-SE" smtClean="0"/>
              <a:t>2025-03-31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 smtClean="0"/>
              <a:t>‹#›</a:t>
            </a:fld>
            <a:endParaRPr lang="sv"/>
          </a:p>
        </p:txBody>
      </p:sp>
    </p:spTree>
    <p:extLst>
      <p:ext uri="{BB962C8B-B14F-4D97-AF65-F5344CB8AC3E}">
        <p14:creationId xmlns:p14="http://schemas.microsoft.com/office/powerpoint/2010/main" val="600350899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555632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49138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D6F8A-9722-402B-95FD-CF9810F84C1B}" type="datetimeFigureOut">
              <a:rPr lang="sv-SE" smtClean="0"/>
              <a:t>2025-03-31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 smtClean="0"/>
              <a:t>‹#›</a:t>
            </a:fld>
            <a:endParaRPr lang="sv"/>
          </a:p>
        </p:txBody>
      </p:sp>
    </p:spTree>
    <p:extLst>
      <p:ext uri="{BB962C8B-B14F-4D97-AF65-F5344CB8AC3E}">
        <p14:creationId xmlns:p14="http://schemas.microsoft.com/office/powerpoint/2010/main" val="2457786211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D6F8A-9722-402B-95FD-CF9810F84C1B}" type="datetimeFigureOut">
              <a:rPr lang="sv-SE" smtClean="0"/>
              <a:t>2025-03-31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 smtClean="0"/>
              <a:t>‹#›</a:t>
            </a:fld>
            <a:endParaRPr lang="sv"/>
          </a:p>
        </p:txBody>
      </p:sp>
    </p:spTree>
    <p:extLst>
      <p:ext uri="{BB962C8B-B14F-4D97-AF65-F5344CB8AC3E}">
        <p14:creationId xmlns:p14="http://schemas.microsoft.com/office/powerpoint/2010/main" val="67792346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D6F8A-9722-402B-95FD-CF9810F84C1B}" type="datetimeFigureOut">
              <a:rPr lang="sv-SE" smtClean="0"/>
              <a:t>2025-03-31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 smtClean="0"/>
              <a:t>‹#›</a:t>
            </a:fld>
            <a:endParaRPr lang="sv"/>
          </a:p>
        </p:txBody>
      </p:sp>
    </p:spTree>
    <p:extLst>
      <p:ext uri="{BB962C8B-B14F-4D97-AF65-F5344CB8AC3E}">
        <p14:creationId xmlns:p14="http://schemas.microsoft.com/office/powerpoint/2010/main" val="1847618455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D6F8A-9722-402B-95FD-CF9810F84C1B}" type="datetimeFigureOut">
              <a:rPr lang="sv-SE" smtClean="0"/>
              <a:t>2025-03-31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 smtClean="0"/>
              <a:t>‹#›</a:t>
            </a:fld>
            <a:endParaRPr lang="sv"/>
          </a:p>
        </p:txBody>
      </p:sp>
    </p:spTree>
    <p:extLst>
      <p:ext uri="{BB962C8B-B14F-4D97-AF65-F5344CB8AC3E}">
        <p14:creationId xmlns:p14="http://schemas.microsoft.com/office/powerpoint/2010/main" val="112580711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D6F8A-9722-402B-95FD-CF9810F84C1B}" type="datetimeFigureOut">
              <a:rPr lang="sv-SE" smtClean="0"/>
              <a:t>2025-03-31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 smtClean="0"/>
              <a:t>‹#›</a:t>
            </a:fld>
            <a:endParaRPr lang="sv"/>
          </a:p>
        </p:txBody>
      </p:sp>
    </p:spTree>
    <p:extLst>
      <p:ext uri="{BB962C8B-B14F-4D97-AF65-F5344CB8AC3E}">
        <p14:creationId xmlns:p14="http://schemas.microsoft.com/office/powerpoint/2010/main" val="326345317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D6F8A-9722-402B-95FD-CF9810F84C1B}" type="datetimeFigureOut">
              <a:rPr lang="sv-SE" smtClean="0"/>
              <a:t>2025-03-31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 smtClean="0"/>
              <a:t>‹#›</a:t>
            </a:fld>
            <a:endParaRPr lang="sv"/>
          </a:p>
        </p:txBody>
      </p:sp>
    </p:spTree>
    <p:extLst>
      <p:ext uri="{BB962C8B-B14F-4D97-AF65-F5344CB8AC3E}">
        <p14:creationId xmlns:p14="http://schemas.microsoft.com/office/powerpoint/2010/main" val="257147941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D6F8A-9722-402B-95FD-CF9810F84C1B}" type="datetimeFigureOut">
              <a:rPr lang="sv-SE" smtClean="0"/>
              <a:t>2025-03-31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 smtClean="0"/>
              <a:t>‹#›</a:t>
            </a:fld>
            <a:endParaRPr lang="sv"/>
          </a:p>
        </p:txBody>
      </p:sp>
    </p:spTree>
    <p:extLst>
      <p:ext uri="{BB962C8B-B14F-4D97-AF65-F5344CB8AC3E}">
        <p14:creationId xmlns:p14="http://schemas.microsoft.com/office/powerpoint/2010/main" val="3501675487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D6F8A-9722-402B-95FD-CF9810F84C1B}" type="datetimeFigureOut">
              <a:rPr lang="sv-SE" smtClean="0"/>
              <a:t>2025-03-31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 smtClean="0"/>
              <a:t>‹#›</a:t>
            </a:fld>
            <a:endParaRPr lang="sv"/>
          </a:p>
        </p:txBody>
      </p:sp>
    </p:spTree>
    <p:extLst>
      <p:ext uri="{BB962C8B-B14F-4D97-AF65-F5344CB8AC3E}">
        <p14:creationId xmlns:p14="http://schemas.microsoft.com/office/powerpoint/2010/main" val="10386245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D6F8A-9722-402B-95FD-CF9810F84C1B}" type="datetimeFigureOut">
              <a:rPr lang="sv-SE" smtClean="0"/>
              <a:t>2025-03-31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 smtClean="0"/>
              <a:t>‹#›</a:t>
            </a:fld>
            <a:endParaRPr lang="sv"/>
          </a:p>
        </p:txBody>
      </p:sp>
    </p:spTree>
    <p:extLst>
      <p:ext uri="{BB962C8B-B14F-4D97-AF65-F5344CB8AC3E}">
        <p14:creationId xmlns:p14="http://schemas.microsoft.com/office/powerpoint/2010/main" val="473757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lksam.se/forsakringar/idrottsforsakring/fotbol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utbildning.sisuforlag.se/fotboll/tranare/spelarutbildning/svffs-spelarutbildningsplan/fotbollsmiljon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xfrm>
            <a:off x="628650" y="445161"/>
            <a:ext cx="7886700" cy="99417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r>
              <a:rPr lang="sv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Välkomna på föräldramöte</a:t>
            </a:r>
            <a:r>
              <a:rPr lang="sv" sz="36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sv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WIK P14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sv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>
          <a:xfrm>
            <a:off x="628650" y="1439333"/>
            <a:ext cx="4993217" cy="257386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Kvällens agenda</a:t>
            </a:r>
          </a:p>
          <a:p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Lag och tränare</a:t>
            </a:r>
          </a:p>
          <a:p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Information om klubben</a:t>
            </a:r>
          </a:p>
          <a:p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Värdegrund</a:t>
            </a:r>
          </a:p>
          <a:p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Åtaganden under 2025</a:t>
            </a:r>
          </a:p>
          <a:p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Träning och match</a:t>
            </a: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7404" y="3527920"/>
            <a:ext cx="2816596" cy="16155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81658" y="65662"/>
            <a:ext cx="7886700" cy="994172"/>
          </a:xfrm>
        </p:spPr>
        <p:txBody>
          <a:bodyPr>
            <a:normAutofit fontScale="90000"/>
          </a:bodyPr>
          <a:lstStyle/>
          <a:p>
            <a:r>
              <a:rPr lang="sv-SE" b="1" dirty="0" smtClean="0"/>
              <a:t/>
            </a:r>
            <a:br>
              <a:rPr lang="sv-SE" b="1" dirty="0" smtClean="0"/>
            </a:br>
            <a:r>
              <a:rPr lang="sv-S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Bollkalle och matchvärd vid A-lagsmatcher</a:t>
            </a:r>
            <a:endParaRPr lang="sv-SE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12458289"/>
              </p:ext>
            </p:extLst>
          </p:nvPr>
        </p:nvGraphicFramePr>
        <p:xfrm>
          <a:off x="4445594" y="1046242"/>
          <a:ext cx="4473119" cy="2372819"/>
        </p:xfrm>
        <a:graphic>
          <a:graphicData uri="http://schemas.openxmlformats.org/drawingml/2006/table">
            <a:tbl>
              <a:tblPr/>
              <a:tblGrid>
                <a:gridCol w="1378907">
                  <a:extLst>
                    <a:ext uri="{9D8B030D-6E8A-4147-A177-3AD203B41FA5}">
                      <a16:colId xmlns:a16="http://schemas.microsoft.com/office/drawing/2014/main" val="2091741406"/>
                    </a:ext>
                  </a:extLst>
                </a:gridCol>
                <a:gridCol w="680211">
                  <a:extLst>
                    <a:ext uri="{9D8B030D-6E8A-4147-A177-3AD203B41FA5}">
                      <a16:colId xmlns:a16="http://schemas.microsoft.com/office/drawing/2014/main" val="288256109"/>
                    </a:ext>
                  </a:extLst>
                </a:gridCol>
                <a:gridCol w="612033">
                  <a:extLst>
                    <a:ext uri="{9D8B030D-6E8A-4147-A177-3AD203B41FA5}">
                      <a16:colId xmlns:a16="http://schemas.microsoft.com/office/drawing/2014/main" val="519153962"/>
                    </a:ext>
                  </a:extLst>
                </a:gridCol>
                <a:gridCol w="1801968">
                  <a:extLst>
                    <a:ext uri="{9D8B030D-6E8A-4147-A177-3AD203B41FA5}">
                      <a16:colId xmlns:a16="http://schemas.microsoft.com/office/drawing/2014/main" val="3585260304"/>
                    </a:ext>
                  </a:extLst>
                </a:gridCol>
              </a:tblGrid>
              <a:tr h="374968">
                <a:tc>
                  <a:txBody>
                    <a:bodyPr/>
                    <a:lstStyle/>
                    <a:p>
                      <a:pPr algn="l" fontAlgn="base"/>
                      <a:r>
                        <a:rPr lang="sv-SE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augusti </a:t>
                      </a:r>
                    </a:p>
                  </a:txBody>
                  <a:tcPr marL="5364" marR="5364" marT="9525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sv-SE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Söndag</a:t>
                      </a:r>
                    </a:p>
                  </a:txBody>
                  <a:tcPr marL="5364" marR="5364" marT="9525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sv-SE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16:00</a:t>
                      </a:r>
                    </a:p>
                  </a:txBody>
                  <a:tcPr marL="5364" marR="5364" marT="9525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sv-SE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WIK - BK Ljungsbro</a:t>
                      </a:r>
                    </a:p>
                  </a:txBody>
                  <a:tcPr marL="5364" marR="5364" marT="9525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4657477"/>
                  </a:ext>
                </a:extLst>
              </a:tr>
              <a:tr h="374968">
                <a:tc>
                  <a:txBody>
                    <a:bodyPr/>
                    <a:lstStyle/>
                    <a:p>
                      <a:pPr algn="l" fontAlgn="base"/>
                      <a:r>
                        <a:rPr lang="sv-SE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 </a:t>
                      </a:r>
                      <a:r>
                        <a:rPr lang="sv-SE" sz="1400" b="1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augusti</a:t>
                      </a:r>
                      <a:endParaRPr lang="sv-SE" sz="14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64" marR="5364" marT="9525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sv-SE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Lördag</a:t>
                      </a:r>
                    </a:p>
                  </a:txBody>
                  <a:tcPr marL="5364" marR="5364" marT="9525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sv-SE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16:00</a:t>
                      </a:r>
                    </a:p>
                  </a:txBody>
                  <a:tcPr marL="5364" marR="5364" marT="9525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sv-SE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WIK - Nässjö FF</a:t>
                      </a:r>
                    </a:p>
                  </a:txBody>
                  <a:tcPr marL="5364" marR="5364" marT="9525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6581210"/>
                  </a:ext>
                </a:extLst>
              </a:tr>
              <a:tr h="540961">
                <a:tc>
                  <a:txBody>
                    <a:bodyPr/>
                    <a:lstStyle/>
                    <a:p>
                      <a:pPr algn="l" fontAlgn="base"/>
                      <a:r>
                        <a:rPr lang="sv-SE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 </a:t>
                      </a:r>
                      <a:r>
                        <a:rPr lang="sv-SE" sz="1400" b="1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augusti</a:t>
                      </a:r>
                      <a:endParaRPr lang="sv-SE" sz="14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64" marR="5364" marT="9525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sv-SE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Fredag</a:t>
                      </a:r>
                    </a:p>
                  </a:txBody>
                  <a:tcPr marL="5364" marR="5364" marT="9525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sv-SE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18:30</a:t>
                      </a:r>
                    </a:p>
                  </a:txBody>
                  <a:tcPr marL="5364" marR="5364" marT="9525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sv-SE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WIK - Myresjö/Vetlanda</a:t>
                      </a:r>
                    </a:p>
                  </a:txBody>
                  <a:tcPr marL="5364" marR="5364" marT="9525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0456985"/>
                  </a:ext>
                </a:extLst>
              </a:tr>
              <a:tr h="540961">
                <a:tc>
                  <a:txBody>
                    <a:bodyPr/>
                    <a:lstStyle/>
                    <a:p>
                      <a:pPr algn="l" fontAlgn="base"/>
                      <a:r>
                        <a:rPr lang="sv-SE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</a:t>
                      </a:r>
                      <a:r>
                        <a:rPr lang="sv-SE" sz="1400" b="1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september</a:t>
                      </a:r>
                      <a:endParaRPr lang="sv-SE" sz="14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64" marR="5364" marT="9525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sv-SE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Lördag</a:t>
                      </a:r>
                    </a:p>
                  </a:txBody>
                  <a:tcPr marL="5364" marR="5364" marT="9525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sv-SE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16:00</a:t>
                      </a:r>
                    </a:p>
                  </a:txBody>
                  <a:tcPr marL="5364" marR="5364" marT="9525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sv-SE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WIK - Hjulsbro IK</a:t>
                      </a:r>
                    </a:p>
                  </a:txBody>
                  <a:tcPr marL="5364" marR="5364" marT="9525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2296310"/>
                  </a:ext>
                </a:extLst>
              </a:tr>
              <a:tr h="540961">
                <a:tc>
                  <a:txBody>
                    <a:bodyPr/>
                    <a:lstStyle/>
                    <a:p>
                      <a:pPr algn="l" fontAlgn="base"/>
                      <a:r>
                        <a:rPr lang="sv-SE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 </a:t>
                      </a:r>
                      <a:r>
                        <a:rPr lang="sv-SE" sz="1400" b="1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september</a:t>
                      </a:r>
                      <a:endParaRPr lang="sv-SE" sz="14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64" marR="5364" marT="9525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sv-SE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Söndag</a:t>
                      </a:r>
                    </a:p>
                  </a:txBody>
                  <a:tcPr marL="5364" marR="5364" marT="9525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sv-SE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16:00</a:t>
                      </a:r>
                    </a:p>
                  </a:txBody>
                  <a:tcPr marL="5364" marR="5364" marT="9525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sv-SE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WIK - Rimforsa IF</a:t>
                      </a:r>
                    </a:p>
                  </a:txBody>
                  <a:tcPr marL="5364" marR="5364" marT="9525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3415666"/>
                  </a:ext>
                </a:extLst>
              </a:tr>
            </a:tbl>
          </a:graphicData>
        </a:graphic>
      </p:graphicFrame>
      <p:sp>
        <p:nvSpPr>
          <p:cNvPr id="5" name="Platshållare för innehåll 4"/>
          <p:cNvSpPr>
            <a:spLocks noGrp="1"/>
          </p:cNvSpPr>
          <p:nvPr>
            <p:ph sz="half" idx="2"/>
          </p:nvPr>
        </p:nvSpPr>
        <p:spPr>
          <a:xfrm>
            <a:off x="428211" y="1554750"/>
            <a:ext cx="3886200" cy="3263504"/>
          </a:xfrm>
        </p:spPr>
        <p:txBody>
          <a:bodyPr>
            <a:normAutofit/>
          </a:bodyPr>
          <a:lstStyle/>
          <a:p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Bollkalle </a:t>
            </a:r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(4 barn + 1 ansvarig vuxen)</a:t>
            </a:r>
          </a:p>
          <a:p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Matchvärd (2 vuxna) </a:t>
            </a:r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vid </a:t>
            </a:r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av A-lagets </a:t>
            </a:r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hemmamatcher</a:t>
            </a:r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som tar entré och säljer Halva potten.</a:t>
            </a:r>
          </a:p>
          <a:p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OBS</a:t>
            </a:r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! Kan bli fler vid </a:t>
            </a:r>
            <a:r>
              <a:rPr lang="sv-SE" sz="2000" dirty="0" err="1">
                <a:latin typeface="Arial" panose="020B0604020202020204" pitchFamily="34" charset="0"/>
                <a:cs typeface="Arial" panose="020B0604020202020204" pitchFamily="34" charset="0"/>
              </a:rPr>
              <a:t>ev</a:t>
            </a:r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 kvalspel</a:t>
            </a:r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Instruktioner finns på laget.se </a:t>
            </a:r>
            <a:endParaRPr lang="sv-S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7404" y="3527920"/>
            <a:ext cx="2816596" cy="161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540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96D1365-8122-2943-EC17-39CD3ABE9C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1987" y="714092"/>
            <a:ext cx="7080026" cy="1371601"/>
          </a:xfrm>
        </p:spPr>
        <p:txBody>
          <a:bodyPr>
            <a:normAutofit/>
          </a:bodyPr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9CA70A05-2D1E-5792-AB91-7C5287BF97DE}"/>
              </a:ext>
            </a:extLst>
          </p:cNvPr>
          <p:cNvSpPr txBox="1">
            <a:spLocks/>
          </p:cNvSpPr>
          <p:nvPr/>
        </p:nvSpPr>
        <p:spPr>
          <a:xfrm>
            <a:off x="1031987" y="714092"/>
            <a:ext cx="7080026" cy="861106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68580" tIns="34290" rIns="68580" bIns="34290" rtlCol="0" anchor="b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v-SE" sz="4050" dirty="0">
                <a:latin typeface="Arial" panose="020B0604020202020204" pitchFamily="34" charset="0"/>
                <a:cs typeface="Arial" panose="020B0604020202020204" pitchFamily="34" charset="0"/>
              </a:rPr>
              <a:t>Årets Försäljningar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2C7CAD-ACDB-4FAF-86A9-302B2B512D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556" y="2254138"/>
            <a:ext cx="1975275" cy="130313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033399F-D9A6-448C-82F2-FE05AEB622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4566" y="2028901"/>
            <a:ext cx="1966130" cy="24005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0472491-CDB9-4DC1-8F33-6637B85AE8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7431" y="2057367"/>
            <a:ext cx="2715098" cy="1510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701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81DB8F-FB08-8021-C952-183E451D0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EFA154-6EB6-FD96-922C-F0B7111585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2436" y="0"/>
            <a:ext cx="7080026" cy="1000540"/>
          </a:xfrm>
        </p:spPr>
        <p:txBody>
          <a:bodyPr>
            <a:normAutofit/>
          </a:bodyPr>
          <a:lstStyle/>
          <a:p>
            <a:pPr algn="l"/>
            <a:r>
              <a:rPr lang="sv-S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Vår lilla </a:t>
            </a:r>
            <a:r>
              <a:rPr lang="sv-SE" sz="3200" b="1" dirty="0">
                <a:latin typeface="Arial" panose="020B0604020202020204" pitchFamily="34" charset="0"/>
                <a:cs typeface="Arial" panose="020B0604020202020204" pitchFamily="34" charset="0"/>
              </a:rPr>
              <a:t>stad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6FE8B6C-F623-A861-741C-16F88CA9E3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86966" y="1633782"/>
            <a:ext cx="3915097" cy="1518748"/>
          </a:xfrm>
        </p:spPr>
        <p:txBody>
          <a:bodyPr>
            <a:normAutofit/>
          </a:bodyPr>
          <a:lstStyle/>
          <a:p>
            <a:pPr marL="342900" indent="-342900" algn="l">
              <a:buFontTx/>
              <a:buChar char="-"/>
            </a:pPr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äfte</a:t>
            </a:r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/ spelare </a:t>
            </a:r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måste säljas (A-lag till 2017)</a:t>
            </a:r>
          </a:p>
          <a:p>
            <a:pPr algn="l"/>
            <a:endParaRPr lang="sv-S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Tx/>
              <a:buChar char="-"/>
            </a:pPr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200kr</a:t>
            </a:r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/ häfte, vinst </a:t>
            </a:r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100kr/häfte</a:t>
            </a:r>
            <a:endParaRPr lang="sv-S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EAA469-1DB0-432E-84B1-032AB579A1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36" y="1633782"/>
            <a:ext cx="1978819" cy="13001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225CD0A-8289-43CF-871A-FB5B380C34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3081" y="3268266"/>
            <a:ext cx="2292593" cy="1300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599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3C8723-5DB4-42F3-8D1C-E23E5708B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Newbody</a:t>
            </a:r>
            <a:endParaRPr lang="sv-SE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F14018-8470-4150-B7C1-6B7502183589}"/>
              </a:ext>
            </a:extLst>
          </p:cNvPr>
          <p:cNvSpPr txBox="1"/>
          <p:nvPr/>
        </p:nvSpPr>
        <p:spPr>
          <a:xfrm>
            <a:off x="4250532" y="1592435"/>
            <a:ext cx="426481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Nytt </a:t>
            </a:r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för året är att alla lag får 50% av sin införtjänade vinst till sitt EGNA lag!</a:t>
            </a:r>
          </a:p>
          <a:p>
            <a:endParaRPr lang="sv-S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Dvs </a:t>
            </a:r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Tjänar </a:t>
            </a:r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P14 14 000kr </a:t>
            </a:r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i vinst så får laget 7000kr till sin lagkassa!</a:t>
            </a:r>
          </a:p>
          <a:p>
            <a:endParaRPr lang="sv-S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Start </a:t>
            </a:r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28 </a:t>
            </a:r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april, försäljning </a:t>
            </a:r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4 veckor. </a:t>
            </a:r>
          </a:p>
        </p:txBody>
      </p:sp>
      <p:pic>
        <p:nvPicPr>
          <p:cNvPr id="6" name="Picture 2" descr="Tjäna pengar genom försäljning till resan - Newbody Family">
            <a:extLst>
              <a:ext uri="{FF2B5EF4-FFF2-40B4-BE49-F238E27FC236}">
                <a16:creationId xmlns:a16="http://schemas.microsoft.com/office/drawing/2014/main" id="{F21A15C3-E601-4FFD-B358-778C532A120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028" y="1596628"/>
            <a:ext cx="1919525" cy="2354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6015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295F7-3CC4-44E5-8BF4-CE00C5A10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Sportlotten</a:t>
            </a:r>
            <a:endParaRPr lang="sv-SE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7DF0D7-AE3F-4655-94F5-1D4DE44FD0AA}"/>
              </a:ext>
            </a:extLst>
          </p:cNvPr>
          <p:cNvSpPr txBox="1"/>
          <p:nvPr/>
        </p:nvSpPr>
        <p:spPr>
          <a:xfrm>
            <a:off x="4939902" y="1390852"/>
            <a:ext cx="401856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- Alla 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spelar säljer 10 lotter </a:t>
            </a: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var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under augusti/september</a:t>
            </a: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- Förtjänst 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% + 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mer vid bra </a:t>
            </a: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försäljning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- 4 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rabattkuponger på baksidan samt rabttkuponger som gäller i hela Sverige </a:t>
            </a:r>
          </a:p>
        </p:txBody>
      </p:sp>
      <p:pic>
        <p:nvPicPr>
          <p:cNvPr id="1028" name="Picture 4" descr="Köp Sportlotten av Habo IF | Habo IF">
            <a:extLst>
              <a:ext uri="{FF2B5EF4-FFF2-40B4-BE49-F238E27FC236}">
                <a16:creationId xmlns:a16="http://schemas.microsoft.com/office/drawing/2014/main" id="{DEF4BE84-F178-44F4-8A9A-72481D016AD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765" y="1628181"/>
            <a:ext cx="4286250" cy="236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127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8D8FE-5E1B-4B93-ADA5-6E7BD0A7C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Frivillig sommarförsäljning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3B72049-9A3C-4722-A6E6-AEB94414C5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4350" y="1319721"/>
            <a:ext cx="2411016" cy="225513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4CE3EC-A92B-4B38-B6D8-55CD3644ED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1663" y="3250406"/>
            <a:ext cx="1950244" cy="132159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E9CA334-CCD2-4D75-9E42-E3251F4AD2BE}"/>
              </a:ext>
            </a:extLst>
          </p:cNvPr>
          <p:cNvSpPr txBox="1"/>
          <p:nvPr/>
        </p:nvSpPr>
        <p:spPr>
          <a:xfrm>
            <a:off x="4350544" y="1682353"/>
            <a:ext cx="40380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Denna lägga bara ut på laget.se. Ingen aktiv försäljning i lagen utan en bonus ifall någon köper!</a:t>
            </a:r>
          </a:p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Inget tvång, ingen tävling!</a:t>
            </a:r>
          </a:p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All försäljning går till hela klubben!</a:t>
            </a:r>
          </a:p>
        </p:txBody>
      </p:sp>
    </p:spTree>
    <p:extLst>
      <p:ext uri="{BB962C8B-B14F-4D97-AF65-F5344CB8AC3E}">
        <p14:creationId xmlns:p14="http://schemas.microsoft.com/office/powerpoint/2010/main" val="3795999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Tvätt av matchställ</a:t>
            </a:r>
            <a:endParaRPr lang="sv-SE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Roterande schema för tvätt av matchställ.</a:t>
            </a:r>
          </a:p>
          <a:p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Kommer instruktioner för hur det ska tvättas.</a:t>
            </a:r>
          </a:p>
          <a:p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Kontroll av rätt antal plagg vid varje tvätt</a:t>
            </a:r>
          </a:p>
          <a:p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7404" y="3527920"/>
            <a:ext cx="2816596" cy="161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8929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Träningstider</a:t>
            </a:r>
            <a:endParaRPr lang="sv-SE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Tisdagar </a:t>
            </a:r>
            <a:r>
              <a:rPr lang="sv-S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kl</a:t>
            </a:r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17.00-18.15</a:t>
            </a:r>
          </a:p>
          <a:p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Torsdagar </a:t>
            </a:r>
            <a:r>
              <a:rPr lang="sv-S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kl</a:t>
            </a:r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18.15-19.30</a:t>
            </a:r>
            <a:endParaRPr lang="sv-S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7404" y="3527920"/>
            <a:ext cx="2816596" cy="161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6509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Matcher</a:t>
            </a:r>
            <a:endParaRPr lang="sv-SE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28650" y="1166191"/>
            <a:ext cx="6408254" cy="3466532"/>
          </a:xfrm>
        </p:spPr>
        <p:txBody>
          <a:bodyPr numCol="2">
            <a:noAutofit/>
          </a:bodyPr>
          <a:lstStyle/>
          <a:p>
            <a:pPr marL="0" indent="0">
              <a:buNone/>
            </a:pPr>
            <a:r>
              <a:rPr lang="sv-SE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Waggeryd vit</a:t>
            </a:r>
          </a:p>
          <a:p>
            <a:pPr marL="0" indent="0">
              <a:buNone/>
            </a:pPr>
            <a:r>
              <a:rPr lang="sv-SE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Ekhagen Svart</a:t>
            </a:r>
          </a:p>
          <a:p>
            <a:pPr marL="0" indent="0">
              <a:buNone/>
            </a:pPr>
            <a:r>
              <a:rPr lang="sv-SE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Tenhult</a:t>
            </a:r>
          </a:p>
          <a:p>
            <a:pPr marL="0" indent="0">
              <a:buNone/>
            </a:pPr>
            <a:r>
              <a:rPr lang="sv-SE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Hovslätt vit</a:t>
            </a:r>
          </a:p>
          <a:p>
            <a:pPr marL="0" indent="0">
              <a:buNone/>
            </a:pPr>
            <a:r>
              <a:rPr lang="sv-SE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Mariebo gul</a:t>
            </a:r>
          </a:p>
          <a:p>
            <a:pPr marL="0" indent="0">
              <a:buNone/>
            </a:pPr>
            <a:r>
              <a:rPr lang="sv-SE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Habo röd</a:t>
            </a:r>
          </a:p>
          <a:p>
            <a:pPr marL="0" indent="0">
              <a:buNone/>
            </a:pPr>
            <a:r>
              <a:rPr lang="sv-SE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Bankeryd svart</a:t>
            </a:r>
          </a:p>
          <a:p>
            <a:pPr marL="0" indent="0">
              <a:buNone/>
            </a:pPr>
            <a:r>
              <a:rPr lang="sv-SE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IK Vista blå</a:t>
            </a:r>
          </a:p>
          <a:p>
            <a:pPr marL="0" indent="0">
              <a:buNone/>
            </a:pPr>
            <a:r>
              <a:rPr lang="sv-SE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Egnahem svart</a:t>
            </a:r>
          </a:p>
          <a:p>
            <a:pPr marL="0" indent="0">
              <a:buNone/>
            </a:pPr>
            <a:endParaRPr lang="sv-SE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v-SE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Waggeryd blå</a:t>
            </a:r>
          </a:p>
          <a:p>
            <a:pPr marL="0" indent="0">
              <a:buNone/>
            </a:pPr>
            <a:r>
              <a:rPr lang="sv-SE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J-södra grön</a:t>
            </a:r>
          </a:p>
          <a:p>
            <a:pPr marL="0" indent="0">
              <a:buNone/>
            </a:pPr>
            <a:r>
              <a:rPr lang="sv-SE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Råslätt röd</a:t>
            </a:r>
          </a:p>
          <a:p>
            <a:pPr marL="0" indent="0">
              <a:buNone/>
            </a:pPr>
            <a:r>
              <a:rPr lang="sv-SE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Taberg</a:t>
            </a:r>
          </a:p>
          <a:p>
            <a:pPr marL="0" indent="0">
              <a:buNone/>
            </a:pPr>
            <a:r>
              <a:rPr lang="sv-SE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Mariebo vit</a:t>
            </a:r>
          </a:p>
          <a:p>
            <a:pPr marL="0" indent="0">
              <a:buNone/>
            </a:pPr>
            <a:r>
              <a:rPr lang="sv-SE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Egnahem orange</a:t>
            </a:r>
          </a:p>
          <a:p>
            <a:pPr marL="0" indent="0">
              <a:buNone/>
            </a:pPr>
            <a:r>
              <a:rPr lang="sv-SE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Ölmstad</a:t>
            </a:r>
            <a:endParaRPr lang="sv-SE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v-SE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Norrahammar grön</a:t>
            </a:r>
          </a:p>
          <a:p>
            <a:pPr marL="0" indent="0">
              <a:buNone/>
            </a:pPr>
            <a:r>
              <a:rPr lang="sv-SE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J-södra grön</a:t>
            </a:r>
            <a:endParaRPr lang="sv-SE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7404" y="3527920"/>
            <a:ext cx="2816596" cy="161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23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lvl="0" algn="l"/>
            <a:endParaRPr dirty="0"/>
          </a:p>
          <a:p>
            <a:pPr lvl="0"/>
            <a:r>
              <a:rPr lang="sv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Laget 2025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dirty="0"/>
              <a:t>		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Andreas Emilsson</a:t>
            </a:r>
          </a:p>
          <a:p>
            <a:r>
              <a:rPr lang="sv-S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Neno</a:t>
            </a: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Rivic</a:t>
            </a:r>
            <a:endParaRPr lang="sv-S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Lina Larsson</a:t>
            </a:r>
          </a:p>
          <a:p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Totalt 20 </a:t>
            </a: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(?) barn 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inskriva</a:t>
            </a:r>
          </a:p>
          <a:p>
            <a:endParaRPr lang="sv-S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7404" y="3527920"/>
            <a:ext cx="2816596" cy="161558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innehåll 2"/>
          <p:cNvSpPr>
            <a:spLocks noGrp="1"/>
          </p:cNvSpPr>
          <p:nvPr>
            <p:ph sz="half" idx="1"/>
          </p:nvPr>
        </p:nvSpPr>
        <p:spPr>
          <a:xfrm>
            <a:off x="276226" y="794618"/>
            <a:ext cx="2025887" cy="4135921"/>
          </a:xfrm>
        </p:spPr>
        <p:txBody>
          <a:bodyPr>
            <a:normAutofit/>
          </a:bodyPr>
          <a:lstStyle/>
          <a:p>
            <a:r>
              <a:rPr lang="sv-SE" sz="1650" dirty="0"/>
              <a:t>Planera och hålla i träningsupplägg och övningar.</a:t>
            </a:r>
          </a:p>
          <a:p>
            <a:r>
              <a:rPr lang="sv-SE" sz="1650" dirty="0"/>
              <a:t>Gå gemensamt på utbildningar via SvFF </a:t>
            </a:r>
            <a:br>
              <a:rPr lang="sv-SE" sz="1650" dirty="0"/>
            </a:br>
            <a:r>
              <a:rPr lang="sv-SE" sz="1650" dirty="0"/>
              <a:t>(man går en utbildning per spelform)</a:t>
            </a:r>
          </a:p>
          <a:p>
            <a:r>
              <a:rPr lang="sv-SE" sz="1650" dirty="0"/>
              <a:t>Sätta ihop lagen vid serie/cupspel.</a:t>
            </a:r>
          </a:p>
          <a:p>
            <a:endParaRPr lang="sv-SE" sz="1650" dirty="0"/>
          </a:p>
        </p:txBody>
      </p:sp>
      <p:sp>
        <p:nvSpPr>
          <p:cNvPr id="13" name="textruta 12"/>
          <p:cNvSpPr txBox="1"/>
          <p:nvPr/>
        </p:nvSpPr>
        <p:spPr>
          <a:xfrm>
            <a:off x="283444" y="187694"/>
            <a:ext cx="1918334" cy="3462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650" dirty="0"/>
              <a:t>TRÄNARE (3-4 ST)</a:t>
            </a:r>
          </a:p>
        </p:txBody>
      </p:sp>
      <p:sp>
        <p:nvSpPr>
          <p:cNvPr id="15" name="Platshållare för innehåll 2"/>
          <p:cNvSpPr>
            <a:spLocks noGrp="1"/>
          </p:cNvSpPr>
          <p:nvPr>
            <p:ph sz="half" idx="1"/>
          </p:nvPr>
        </p:nvSpPr>
        <p:spPr>
          <a:xfrm>
            <a:off x="2382955" y="794618"/>
            <a:ext cx="1973891" cy="4135921"/>
          </a:xfrm>
        </p:spPr>
        <p:txBody>
          <a:bodyPr>
            <a:normAutofit fontScale="92500" lnSpcReduction="10000"/>
          </a:bodyPr>
          <a:lstStyle/>
          <a:p>
            <a:r>
              <a:rPr lang="sv-SE" sz="1650" dirty="0"/>
              <a:t>Anmäla sitt lag på FOGIS vid seriespel på Smålands-förbundet sida.</a:t>
            </a:r>
          </a:p>
          <a:p>
            <a:r>
              <a:rPr lang="sv-SE" sz="1650" dirty="0"/>
              <a:t>Anmäla till cupspel vid icke seriespel.</a:t>
            </a:r>
            <a:br>
              <a:rPr lang="sv-SE" sz="1650" dirty="0"/>
            </a:br>
            <a:r>
              <a:rPr lang="sv-SE" sz="1650" dirty="0"/>
              <a:t>Exempel:</a:t>
            </a:r>
            <a:br>
              <a:rPr lang="sv-SE" sz="1650" dirty="0"/>
            </a:br>
            <a:r>
              <a:rPr lang="sv-SE" sz="1650" i="1" dirty="0"/>
              <a:t>NIK-cup, </a:t>
            </a:r>
            <a:r>
              <a:rPr lang="sv-SE" sz="1650" i="1" dirty="0" err="1"/>
              <a:t>Habocup</a:t>
            </a:r>
            <a:r>
              <a:rPr lang="sv-SE" sz="1650" i="1" dirty="0"/>
              <a:t>, KABE-cup och Hagadagarna.</a:t>
            </a:r>
          </a:p>
          <a:p>
            <a:r>
              <a:rPr lang="sv-SE" sz="1650" dirty="0"/>
              <a:t>Fördelning av föräldrar Kiosklista</a:t>
            </a:r>
          </a:p>
          <a:p>
            <a:r>
              <a:rPr lang="sv-SE" sz="1650" dirty="0"/>
              <a:t>Fördelning av föräldrar Bollkalle-lista</a:t>
            </a:r>
          </a:p>
          <a:p>
            <a:r>
              <a:rPr lang="sv-SE" sz="1650" dirty="0"/>
              <a:t>Tvättlista vid </a:t>
            </a:r>
            <a:br>
              <a:rPr lang="sv-SE" sz="1650" dirty="0"/>
            </a:br>
            <a:r>
              <a:rPr lang="sv-SE" sz="1650" dirty="0"/>
              <a:t>serie-/cupspel</a:t>
            </a:r>
          </a:p>
          <a:p>
            <a:r>
              <a:rPr lang="sv-SE" sz="1650" dirty="0"/>
              <a:t>Körlista vid </a:t>
            </a:r>
            <a:br>
              <a:rPr lang="sv-SE" sz="1650" dirty="0"/>
            </a:br>
            <a:r>
              <a:rPr lang="sv-SE" sz="1650" dirty="0"/>
              <a:t>serie-/cupspel</a:t>
            </a:r>
          </a:p>
        </p:txBody>
      </p:sp>
      <p:sp>
        <p:nvSpPr>
          <p:cNvPr id="16" name="Platshållare för innehåll 2"/>
          <p:cNvSpPr>
            <a:spLocks noGrp="1"/>
          </p:cNvSpPr>
          <p:nvPr>
            <p:ph sz="half" idx="1"/>
          </p:nvPr>
        </p:nvSpPr>
        <p:spPr>
          <a:xfrm>
            <a:off x="4489684" y="794618"/>
            <a:ext cx="1973891" cy="4135921"/>
          </a:xfrm>
        </p:spPr>
        <p:txBody>
          <a:bodyPr>
            <a:normAutofit/>
          </a:bodyPr>
          <a:lstStyle/>
          <a:p>
            <a:r>
              <a:rPr lang="sv-SE" sz="1650" dirty="0"/>
              <a:t>Information för hela laget läggs ut på laget.se</a:t>
            </a:r>
          </a:p>
          <a:p>
            <a:r>
              <a:rPr lang="sv-SE" sz="1650" dirty="0"/>
              <a:t>Uppdatera information spelare/förälder.</a:t>
            </a:r>
          </a:p>
          <a:p>
            <a:r>
              <a:rPr lang="sv-SE" sz="1650" dirty="0"/>
              <a:t>Rapportera SISU timmar.</a:t>
            </a:r>
          </a:p>
          <a:p>
            <a:r>
              <a:rPr lang="sv-SE" sz="1650" dirty="0"/>
              <a:t>Rapportera närvaro på laget.se</a:t>
            </a:r>
          </a:p>
          <a:p>
            <a:r>
              <a:rPr lang="sv-SE" sz="1650" dirty="0"/>
              <a:t>Bokning av klubblokalen vid mötestillfällen</a:t>
            </a:r>
          </a:p>
          <a:p>
            <a:endParaRPr lang="sv-SE" sz="1650" dirty="0"/>
          </a:p>
        </p:txBody>
      </p:sp>
      <p:sp>
        <p:nvSpPr>
          <p:cNvPr id="17" name="Platshållare för innehåll 2"/>
          <p:cNvSpPr>
            <a:spLocks noGrp="1"/>
          </p:cNvSpPr>
          <p:nvPr>
            <p:ph sz="half" idx="1"/>
          </p:nvPr>
        </p:nvSpPr>
        <p:spPr>
          <a:xfrm>
            <a:off x="6583713" y="794618"/>
            <a:ext cx="2109436" cy="4135921"/>
          </a:xfrm>
        </p:spPr>
        <p:txBody>
          <a:bodyPr>
            <a:noAutofit/>
          </a:bodyPr>
          <a:lstStyle/>
          <a:p>
            <a:r>
              <a:rPr lang="sv-SE" sz="1650" dirty="0"/>
              <a:t>Gå på 1 möte per år gällande försäljning.</a:t>
            </a:r>
          </a:p>
          <a:p>
            <a:r>
              <a:rPr lang="sv-SE" sz="1650" dirty="0"/>
              <a:t>2 försäljningar </a:t>
            </a:r>
            <a:br>
              <a:rPr lang="sv-SE" sz="1650" dirty="0"/>
            </a:br>
            <a:r>
              <a:rPr lang="sv-SE" sz="1650" dirty="0"/>
              <a:t>(1 vår/1 höst)</a:t>
            </a:r>
          </a:p>
          <a:p>
            <a:r>
              <a:rPr lang="sv-SE" sz="1650" dirty="0"/>
              <a:t>Informera om försäljningar via laget (eller ta hjälp av </a:t>
            </a:r>
            <a:r>
              <a:rPr lang="sv-SE" sz="1650" dirty="0" err="1"/>
              <a:t>admin</a:t>
            </a:r>
            <a:r>
              <a:rPr lang="sv-SE" sz="1650" dirty="0"/>
              <a:t>).</a:t>
            </a:r>
          </a:p>
          <a:p>
            <a:r>
              <a:rPr lang="sv-SE" sz="1650" dirty="0"/>
              <a:t>Rapportera in försäljning till fotbollssektionens försäljningsansvarige vid beställning.</a:t>
            </a:r>
          </a:p>
          <a:p>
            <a:r>
              <a:rPr lang="sv-SE" sz="1650" dirty="0"/>
              <a:t>Överföra pengarna till klubben vid avslutad försäljningsperiod.</a:t>
            </a:r>
          </a:p>
          <a:p>
            <a:endParaRPr lang="sv-SE" sz="1650" dirty="0"/>
          </a:p>
          <a:p>
            <a:endParaRPr lang="sv-SE" sz="1650" dirty="0"/>
          </a:p>
        </p:txBody>
      </p:sp>
      <p:sp>
        <p:nvSpPr>
          <p:cNvPr id="18" name="textruta 17"/>
          <p:cNvSpPr txBox="1"/>
          <p:nvPr/>
        </p:nvSpPr>
        <p:spPr>
          <a:xfrm>
            <a:off x="2390174" y="187694"/>
            <a:ext cx="1918334" cy="34624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650" dirty="0"/>
              <a:t>LAGLEDARE (1 ST)</a:t>
            </a:r>
          </a:p>
        </p:txBody>
      </p:sp>
      <p:sp>
        <p:nvSpPr>
          <p:cNvPr id="19" name="textruta 18"/>
          <p:cNvSpPr txBox="1"/>
          <p:nvPr/>
        </p:nvSpPr>
        <p:spPr>
          <a:xfrm>
            <a:off x="4496903" y="187694"/>
            <a:ext cx="1918334" cy="60016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650" dirty="0"/>
              <a:t>ADMINISTRATIVT ANSVARIG (1 ST)</a:t>
            </a:r>
          </a:p>
        </p:txBody>
      </p:sp>
      <p:sp>
        <p:nvSpPr>
          <p:cNvPr id="20" name="textruta 19"/>
          <p:cNvSpPr txBox="1"/>
          <p:nvPr/>
        </p:nvSpPr>
        <p:spPr>
          <a:xfrm>
            <a:off x="6603634" y="187694"/>
            <a:ext cx="1918334" cy="60016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650" dirty="0"/>
              <a:t>FÖRSÄLJNINGS-ANSVARIG (1 ST)</a:t>
            </a:r>
          </a:p>
        </p:txBody>
      </p:sp>
    </p:spTree>
    <p:extLst>
      <p:ext uri="{BB962C8B-B14F-4D97-AF65-F5344CB8AC3E}">
        <p14:creationId xmlns:p14="http://schemas.microsoft.com/office/powerpoint/2010/main" val="3720269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WIK</a:t>
            </a:r>
            <a:endParaRPr lang="sv-SE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idx="1"/>
          </p:nvPr>
        </p:nvSpPr>
        <p:spPr>
          <a:xfrm>
            <a:off x="628650" y="1176867"/>
            <a:ext cx="7886700" cy="3455856"/>
          </a:xfrm>
        </p:spPr>
        <p:txBody>
          <a:bodyPr>
            <a:normAutofit/>
          </a:bodyPr>
          <a:lstStyle/>
          <a:p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Klubben grundades 1920 och har både fotboll och </a:t>
            </a:r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bandy</a:t>
            </a:r>
          </a:p>
          <a:p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Leds av en styrelse med en fotbollssektion och en bandysektion</a:t>
            </a:r>
          </a:p>
          <a:p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Bandybana, gräsfotbollsplaner och konstgräsplan</a:t>
            </a:r>
            <a:endParaRPr lang="sv-S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Från </a:t>
            </a:r>
            <a:r>
              <a:rPr lang="sv-S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fotbollskul</a:t>
            </a:r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sv-S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fotbollskola</a:t>
            </a:r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ungdomslag till A-lag i herr och dam</a:t>
            </a:r>
          </a:p>
          <a:p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Ideell förening med anställda vaktmästare, kanslist och föreningsutvecklare</a:t>
            </a:r>
          </a:p>
          <a:p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Medlems- och Deltagaravgift (450 kr + 700 kr)</a:t>
            </a:r>
          </a:p>
          <a:p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Försäkring</a:t>
            </a:r>
          </a:p>
          <a:p>
            <a:r>
              <a:rPr lang="sv-SE" sz="2000" dirty="0" smtClean="0">
                <a:hlinkClick r:id="rId3"/>
              </a:rPr>
              <a:t>Idrottsförsäkringar </a:t>
            </a:r>
            <a:r>
              <a:rPr lang="sv-SE" sz="2000" dirty="0">
                <a:hlinkClick r:id="rId3"/>
              </a:rPr>
              <a:t>Svenska Fotbollförbundet - Folksam</a:t>
            </a:r>
            <a:endParaRPr lang="sv-SE" sz="2000" dirty="0"/>
          </a:p>
          <a:p>
            <a:endParaRPr lang="sv-S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7404" y="3527920"/>
            <a:ext cx="2816596" cy="161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287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Värdegrund</a:t>
            </a:r>
            <a:endParaRPr lang="sv-SE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Vara en schysst kompis på och utanför planen</a:t>
            </a:r>
          </a:p>
          <a:p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Alla känslor är okej – men hur hanterar vi känslorna?</a:t>
            </a:r>
          </a:p>
          <a:p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Alla gör sitt bästa</a:t>
            </a:r>
          </a:p>
          <a:p>
            <a:pPr marL="0" indent="0">
              <a:buNone/>
            </a:pPr>
            <a:endParaRPr lang="sv-S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Prata med oss ledare </a:t>
            </a:r>
          </a:p>
          <a:p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Inga telefoner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AutoShape 2" descr="CBCD0278-4CEE-4D9A-B2BC-7E0B70C60BC3.png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9070" y="2234649"/>
            <a:ext cx="2923845" cy="2908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667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/>
          </p:nvPr>
        </p:nvSpPr>
        <p:spPr>
          <a:xfrm>
            <a:off x="628650" y="52750"/>
            <a:ext cx="7886700" cy="994172"/>
          </a:xfrm>
        </p:spPr>
        <p:txBody>
          <a:bodyPr>
            <a:normAutofit/>
          </a:bodyPr>
          <a:lstStyle/>
          <a:p>
            <a:r>
              <a:rPr lang="sv-S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Att vara förälder i WIK</a:t>
            </a:r>
            <a:endParaRPr lang="sv-SE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innehåll 3"/>
          <p:cNvSpPr>
            <a:spLocks noGrp="1"/>
          </p:cNvSpPr>
          <p:nvPr>
            <p:ph idx="1"/>
          </p:nvPr>
        </p:nvSpPr>
        <p:spPr>
          <a:xfrm>
            <a:off x="628650" y="1046922"/>
            <a:ext cx="5747604" cy="3848267"/>
          </a:xfrm>
        </p:spPr>
        <p:txBody>
          <a:bodyPr>
            <a:normAutofit/>
          </a:bodyPr>
          <a:lstStyle/>
          <a:p>
            <a:r>
              <a:rPr lang="sv-SE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Ta ett aktivt ansvar och ställa upp på de uppgifter som delas ut till dig</a:t>
            </a:r>
          </a:p>
          <a:p>
            <a:r>
              <a:rPr lang="sv-SE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Hejar och uppmuntrar barnen på träning och match, men lämnar coachningen till tränarna</a:t>
            </a:r>
          </a:p>
          <a:p>
            <a:r>
              <a:rPr lang="sv-SE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Hålla avstånd på match från spelare och tränare, tydlighet för barn och domare</a:t>
            </a:r>
          </a:p>
          <a:p>
            <a:r>
              <a:rPr lang="sv-SE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Ha en positiv inställning till domare, motståndarlag och tränare</a:t>
            </a:r>
          </a:p>
          <a:p>
            <a:r>
              <a:rPr lang="sv-SE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Meddela frånvaro vid träning och match</a:t>
            </a:r>
          </a:p>
          <a:p>
            <a:r>
              <a:rPr lang="sv-SE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Ge ditt barn känslomässigt stöd (i medgång och motgång)</a:t>
            </a:r>
            <a:endParaRPr lang="sv-SE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Google Shape;76;p16"/>
          <p:cNvSpPr txBox="1"/>
          <p:nvPr/>
        </p:nvSpPr>
        <p:spPr>
          <a:xfrm>
            <a:off x="3451375" y="4203425"/>
            <a:ext cx="2363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7" name="Google Shape;77;p16"/>
          <p:cNvPicPr preferRelativeResize="0"/>
          <p:nvPr/>
        </p:nvPicPr>
        <p:blipFill rotWithShape="1">
          <a:blip r:embed="rId3">
            <a:alphaModFix/>
          </a:blip>
          <a:srcRect l="5961" t="5574" r="5062" b="3483"/>
          <a:stretch/>
        </p:blipFill>
        <p:spPr>
          <a:xfrm>
            <a:off x="6722533" y="1945864"/>
            <a:ext cx="2345267" cy="31976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Film för föräldrar</a:t>
            </a:r>
            <a:endParaRPr lang="sv-SE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innehåll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>
                <a:hlinkClick r:id="rId2"/>
              </a:rPr>
              <a:t>Fotbollsmiljön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70720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200" b="1" dirty="0">
                <a:latin typeface="Arial" panose="020B0604020202020204" pitchFamily="34" charset="0"/>
                <a:cs typeface="Arial" panose="020B0604020202020204" pitchFamily="34" charset="0"/>
              </a:rPr>
              <a:t>Åtaganden som </a:t>
            </a:r>
            <a:r>
              <a:rPr lang="sv-S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förälder 2025</a:t>
            </a:r>
            <a:endParaRPr lang="sv-SE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idx="1"/>
          </p:nvPr>
        </p:nvSpPr>
        <p:spPr>
          <a:xfrm>
            <a:off x="628650" y="1148746"/>
            <a:ext cx="7886700" cy="3364707"/>
          </a:xfrm>
        </p:spPr>
        <p:txBody>
          <a:bodyPr>
            <a:noAutofit/>
          </a:bodyPr>
          <a:lstStyle/>
          <a:p>
            <a:r>
              <a:rPr lang="sv-SE" sz="1600" dirty="0">
                <a:latin typeface="Arial" panose="020B0604020202020204" pitchFamily="34" charset="0"/>
                <a:cs typeface="Arial" panose="020B0604020202020204" pitchFamily="34" charset="0"/>
              </a:rPr>
              <a:t>Tvätt- och körschema för våra egna matcher</a:t>
            </a:r>
          </a:p>
          <a:p>
            <a:r>
              <a:rPr lang="sv-SE" sz="1600" dirty="0">
                <a:latin typeface="Arial" panose="020B0604020202020204" pitchFamily="34" charset="0"/>
                <a:cs typeface="Arial" panose="020B0604020202020204" pitchFamily="34" charset="0"/>
              </a:rPr>
              <a:t>Matchvärd på våra egna 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hemmamatcher</a:t>
            </a:r>
          </a:p>
          <a:p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Bollkalle och matchvärd vid A-lagsmatcher</a:t>
            </a:r>
            <a:r>
              <a:rPr lang="sv-SE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v-SE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Försäljningsansvarig</a:t>
            </a:r>
          </a:p>
          <a:p>
            <a:pPr lvl="1"/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Vår lilla stad (april-maj)</a:t>
            </a:r>
          </a:p>
          <a:p>
            <a:pPr lvl="1"/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New </a:t>
            </a: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body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(april maj)</a:t>
            </a:r>
          </a:p>
          <a:p>
            <a:pPr lvl="1"/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Sportlotten (september)</a:t>
            </a:r>
            <a:r>
              <a:rPr lang="sv-SE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v-SE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Parkeringsvakt </a:t>
            </a:r>
            <a:r>
              <a:rPr lang="sv-SE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Götaströms Classic motors 1 juni, 1 förälder)</a:t>
            </a:r>
          </a:p>
          <a:p>
            <a:r>
              <a:rPr lang="sv-SE" sz="1600" smtClean="0">
                <a:latin typeface="Arial" panose="020B0604020202020204" pitchFamily="34" charset="0"/>
                <a:cs typeface="Arial" panose="020B0604020202020204" pitchFamily="34" charset="0"/>
              </a:rPr>
              <a:t>Föräldravandring </a:t>
            </a:r>
            <a:r>
              <a:rPr lang="sv-SE" sz="160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sv-SE" sz="1600" smtClean="0">
                <a:latin typeface="Arial" panose="020B0604020202020204" pitchFamily="34" charset="0"/>
                <a:cs typeface="Arial" panose="020B0604020202020204" pitchFamily="34" charset="0"/>
              </a:rPr>
              <a:t>13 eller 14 juni)</a:t>
            </a:r>
            <a:r>
              <a:rPr lang="sv-SE" sz="160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 förälder)</a:t>
            </a:r>
            <a:r>
              <a:rPr lang="sv-SE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v-SE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Waggerydsdagen 30 augusti </a:t>
            </a:r>
          </a:p>
          <a:p>
            <a:pPr marL="0" indent="0">
              <a:buNone/>
            </a:pP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(barn/ledare går parad, alla föräldrar har åtagande)</a:t>
            </a:r>
            <a:endParaRPr lang="sv-S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3737" y="3705663"/>
            <a:ext cx="2816596" cy="161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546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Matchvärd vid våra egna matcher</a:t>
            </a:r>
            <a:endParaRPr lang="sv-SE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Hälsa motståndarlaget välkomna och visa till omklädningsrum</a:t>
            </a:r>
          </a:p>
          <a:p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Hämta matchbollar och koner till retreatlinjen</a:t>
            </a:r>
          </a:p>
          <a:p>
            <a:r>
              <a:rPr lang="sv-S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Ev</a:t>
            </a:r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ställa frambänkar till avbytarna samt hinkar med vatten om det är varmt</a:t>
            </a:r>
          </a:p>
          <a:p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Hjälpa till att ansvara för utdelning av grönt kort</a:t>
            </a:r>
          </a:p>
          <a:p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Visa publiken till rätt sida av planen</a:t>
            </a:r>
          </a:p>
          <a:p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Säkerställa att städning av </a:t>
            </a:r>
          </a:p>
          <a:p>
            <a:pPr marL="0" indent="0">
              <a:buNone/>
            </a:pPr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omklädningsrum är okej efter match</a:t>
            </a:r>
            <a:endParaRPr lang="sv-S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7404" y="3527920"/>
            <a:ext cx="2816596" cy="161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3783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1163</TotalTime>
  <Words>898</Words>
  <Application>Microsoft Office PowerPoint</Application>
  <PresentationFormat>Bildspel på skärmen (16:9)</PresentationFormat>
  <Paragraphs>164</Paragraphs>
  <Slides>18</Slides>
  <Notes>4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Office-tema</vt:lpstr>
      <vt:lpstr>Välkomna på föräldramöte WIK P14 </vt:lpstr>
      <vt:lpstr>  Laget 2025    </vt:lpstr>
      <vt:lpstr>PowerPoint-presentation</vt:lpstr>
      <vt:lpstr>WIK</vt:lpstr>
      <vt:lpstr>Värdegrund</vt:lpstr>
      <vt:lpstr>Att vara förälder i WIK</vt:lpstr>
      <vt:lpstr>Film för föräldrar</vt:lpstr>
      <vt:lpstr>Åtaganden som förälder 2025</vt:lpstr>
      <vt:lpstr>Matchvärd vid våra egna matcher</vt:lpstr>
      <vt:lpstr> Bollkalle och matchvärd vid A-lagsmatcher</vt:lpstr>
      <vt:lpstr> </vt:lpstr>
      <vt:lpstr>Vår lilla stad</vt:lpstr>
      <vt:lpstr>Newbody</vt:lpstr>
      <vt:lpstr>Sportlotten</vt:lpstr>
      <vt:lpstr>Frivillig sommarförsäljning</vt:lpstr>
      <vt:lpstr>Tvätt av matchställ</vt:lpstr>
      <vt:lpstr>Träningstider</vt:lpstr>
      <vt:lpstr>Matcher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 F1</dc:title>
  <dc:creator>Lina Larsson</dc:creator>
  <cp:lastModifiedBy>Lina Larsson</cp:lastModifiedBy>
  <cp:revision>59</cp:revision>
  <dcterms:modified xsi:type="dcterms:W3CDTF">2025-03-31T08:26:33Z</dcterms:modified>
</cp:coreProperties>
</file>