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ink/ink1.xml" ContentType="application/inkml+xml"/>
  <Override PartName="/ppt/ink/ink2.xml" ContentType="application/inkml+xml"/>
  <Override PartName="/ppt/notesSlides/notesSlide1.xml" ContentType="application/vnd.openxmlformats-officedocument.presentationml.notesSlide+xml"/>
  <Override PartName="/ppt/ink/ink3.xml" ContentType="application/inkml+xml"/>
  <Override PartName="/ppt/notesSlides/notesSlide2.xml" ContentType="application/vnd.openxmlformats-officedocument.presentationml.notesSlide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  <p:sldMasterId id="2147483801" r:id="rId2"/>
  </p:sldMasterIdLst>
  <p:notesMasterIdLst>
    <p:notesMasterId r:id="rId23"/>
  </p:notesMasterIdLst>
  <p:sldIdLst>
    <p:sldId id="257" r:id="rId3"/>
    <p:sldId id="258" r:id="rId4"/>
    <p:sldId id="259" r:id="rId5"/>
    <p:sldId id="269" r:id="rId6"/>
    <p:sldId id="260" r:id="rId7"/>
    <p:sldId id="256" r:id="rId8"/>
    <p:sldId id="261" r:id="rId9"/>
    <p:sldId id="265" r:id="rId10"/>
    <p:sldId id="262" r:id="rId11"/>
    <p:sldId id="266" r:id="rId12"/>
    <p:sldId id="263" r:id="rId13"/>
    <p:sldId id="270" r:id="rId14"/>
    <p:sldId id="286" r:id="rId15"/>
    <p:sldId id="268" r:id="rId16"/>
    <p:sldId id="323" r:id="rId17"/>
    <p:sldId id="264" r:id="rId18"/>
    <p:sldId id="276" r:id="rId19"/>
    <p:sldId id="271" r:id="rId20"/>
    <p:sldId id="273" r:id="rId21"/>
    <p:sldId id="27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ael Johansson" initials="MJ" lastIdx="1" clrIdx="0">
    <p:extLst>
      <p:ext uri="{19B8F6BF-5375-455C-9EA6-DF929625EA0E}">
        <p15:presenceInfo xmlns:p15="http://schemas.microsoft.com/office/powerpoint/2012/main" userId="d886a89842d5415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A3C5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511" autoAdjust="0"/>
    <p:restoredTop sz="94660"/>
  </p:normalViewPr>
  <p:slideViewPr>
    <p:cSldViewPr snapToGrid="0">
      <p:cViewPr varScale="1">
        <p:scale>
          <a:sx n="78" d="100"/>
          <a:sy n="78" d="100"/>
        </p:scale>
        <p:origin x="1085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2-26T17:12:14.204" idx="1">
    <p:pos x="6720" y="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8.35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1 232 24575,'7'-1'0,"0"0"0,0 0 0,0-1 0,0 1 0,10-6 0,19-3 0,-10 7 0,32-1 0,-43 5 0,-1-2 0,0 0 0,1 0 0,-1-1 0,0-1 0,0-1 0,0 0 0,17-7 0,-16 3 0,-2 0 0,1 1 0,1 0 0,-1 1 0,1 0 0,0 1 0,1 1 0,-1 0 0,22-1 0,-1 4 0,-18 0 0,1 1 0,-1-2 0,23-5 0,83-14 0,-37 8 0,-36 5 0,-26 5 0,31-9 0,58-16 0,-95 23 0,0 0 0,1 1 0,0 1 0,24 0 0,83 4 0,-51 1 0,323-2-1365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5:59:29.46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6:01:38.970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6:00:26.241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1 24575,'0'0'-8191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6:00:31.84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0 0 24575,'0'0'-8191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6:00:26.241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1 1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3T16:00:31.842"/>
    </inkml:context>
    <inkml:brush xml:id="br0">
      <inkml:brushProperty name="width" value="0.2" units="cm"/>
      <inkml:brushProperty name="height" value="0.2" units="cm"/>
      <inkml:brushProperty name="color" value="#E1F61E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E5792-543E-4A03-9D55-747797E72F7E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8624E-025D-47EB-AAE2-4163E9A1613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31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Pierre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44D9A-F833-4226-9970-CFC6E355E329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2531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Båda sakerna är tyvärr samma helg men vi behöver ca 25 </a:t>
            </a:r>
            <a:r>
              <a:rPr lang="sv-SE" dirty="0" err="1"/>
              <a:t>pers</a:t>
            </a:r>
            <a:r>
              <a:rPr lang="sv-SE" dirty="0"/>
              <a:t> till Götaström och 16 per till vuxenvandringen. </a:t>
            </a:r>
          </a:p>
          <a:p>
            <a:r>
              <a:rPr lang="sv-SE" dirty="0"/>
              <a:t>F13-14- 15 bemannar vuxenvandringen och resten av lagen ner till 2018 bilmässan.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244D9A-F833-4226-9970-CFC6E355E329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701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b="1" dirty="0" err="1"/>
              <a:t>Lärgrupper</a:t>
            </a:r>
            <a:r>
              <a:rPr lang="sv-SE" dirty="0"/>
              <a:t> består av minst tre deltagare och där en är ledare. Minst 45 minuter och kan vara teori inför match eller innan och efter träning. </a:t>
            </a:r>
            <a:r>
              <a:rPr lang="sv-SE" dirty="0" err="1"/>
              <a:t>Lärgruppsmedel</a:t>
            </a:r>
            <a:r>
              <a:rPr lang="sv-SE" dirty="0"/>
              <a:t> kan helt eller delvis täcka olika lagaktiviteter. Faktura går till RF SISU. Ett lag måste först få godkänt av fotbollssektionens om man ska få från </a:t>
            </a:r>
            <a:r>
              <a:rPr lang="sv-SE" dirty="0" err="1"/>
              <a:t>lärgruppsmedel</a:t>
            </a:r>
            <a:r>
              <a:rPr lang="sv-SE" dirty="0"/>
              <a:t>. </a:t>
            </a:r>
            <a:r>
              <a:rPr lang="sv-SE" b="1" u="sng" dirty="0"/>
              <a:t>Ingen</a:t>
            </a:r>
            <a:r>
              <a:rPr lang="sv-SE" dirty="0"/>
              <a:t> direktkontakt med idrottskonsulent på RF SISU. Kontakta istället </a:t>
            </a:r>
            <a:r>
              <a:rPr lang="sv-SE" dirty="0" err="1"/>
              <a:t>fotbollsektionens</a:t>
            </a:r>
            <a:r>
              <a:rPr lang="sv-SE" dirty="0"/>
              <a:t> SISU-ansvarig Emma Styf.</a:t>
            </a:r>
          </a:p>
          <a:p>
            <a:r>
              <a:rPr lang="sv-SE" dirty="0"/>
              <a:t>Projektstöd kan handla om specifika satsningar som en förening vill göra, Ex unga ledare, kompetenshöjning på ledare eller styrelse. Förslag lämnas till </a:t>
            </a:r>
            <a:r>
              <a:rPr lang="sv-SE" dirty="0" err="1"/>
              <a:t>fotbollsektionens</a:t>
            </a:r>
            <a:r>
              <a:rPr lang="sv-SE" dirty="0"/>
              <a:t> Emma Styf.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A8624E-025D-47EB-AAE2-4163E9A16137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000894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Via Svensks Fotbollförbundets utbildningssida ”Fotbollens Spela Lek &amp; Lär” kan du som ledare visa vad Svensk fotboll står för. Här finns filmer och diskussionsfrågor att få igång deltagarna på mötet.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A8624E-025D-47EB-AAE2-4163E9A16137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2009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90E052-E209-9EDA-A228-48A1966C8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4E0D4AD-292C-46CC-E1CB-66427F743C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9E4CD01-BE03-85C8-B928-AC6D56AFB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A7E49E-EE01-DD29-5FE1-520E632A3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B17F93-89AE-0632-7545-70CC1A359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6543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88FC44-FC7B-426A-4E46-102D19E6F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2CD7651-B6CD-47B8-F058-E4EE826517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A11860-9D1C-10F4-456A-DA255E5EE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612F3C5-F240-779D-207F-3646914C4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6D4DA2-C433-2841-DB02-60CD742E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286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804A668-3280-8E9A-41AA-63DD753F43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3827EBB-2B75-489D-8700-3796D7A8DE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18C75C6-F438-2542-32A2-4E78A44D9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43892D5-AFBA-6F81-F3EC-A39CEE87A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1A1253-0854-2149-6CD7-F5A4B420D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20886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166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606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29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976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3208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53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452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3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9B74C5-A4E3-EC1E-7E54-90623172F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5BA5FE-E5E7-7511-0077-A4B59EAD5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4CA3636-F7CD-0D9D-8DA5-FB8BC092E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9E81A1-5DC7-D77F-69C4-5E7EE8BCB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9C575E8-EB69-F62C-79FD-50A28556A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2091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7449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26954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0333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66538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971415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3383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4192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2813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356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00A404-221C-1FEE-A86F-F34B0B0B2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CB19D70-E995-382C-403C-66C14A911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038F45-C8F3-E7A0-A4A6-A419790D6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E3F361-0DFE-EB47-01DE-FCF470FDD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2969BDA-70D3-FFAB-93F7-3A0E315C2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462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E0EA16-9BA4-8770-00A8-57FDA7690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8163297-FD25-CB5C-A279-854B88625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B258B53-514B-A78A-00F5-09889FB94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5A4C4FE-CD81-0347-9D86-9D483D175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78F2A9C-ECBB-F93A-1132-63A368DEC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479A61C-A400-7806-FBEF-C65514567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346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577D6F-A1F8-FE06-3F53-DEF8D1B3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E15489C-9B83-A759-ADA7-B1008E87BF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51F69FF-82EC-C05E-0450-C031E366E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A51A882-04A5-DC45-44F9-48264E4AE1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5D2A4F0-D002-406D-6383-4D548246A9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EFD12C2-C2DA-93B5-511F-F6E126FE3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8351997-B5B1-0C7B-8351-A20F20CF0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817C782-21CC-753C-B273-5A67CC781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247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719985-C8AC-5FB1-65EC-946018F37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68B726A-72B4-55C5-EBEC-F29EBBA0F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95C9F1A-0F0F-E820-4904-D5E5C44B9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A0CA88C-6866-DF95-7141-6B53D036B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7670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1222ED0-9B99-3C9E-D91B-E6DF9670C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051DDE3-2691-70D1-53FA-E34A880E9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A839B60-F300-ABED-022D-52AFD3C87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821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F25291-ECD0-E926-023B-F6020FC96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1038AC-0F2F-9D9E-C6BE-BAA4533BE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F99B6FD-78A2-A438-9CAD-A90DAE2471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0058918-6A64-FD1B-81F5-DF8B350E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8CF5F12-3150-9B05-BA9B-DF78CDAF4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41F677D-78CC-06C5-596F-BABFBBC6A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3734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C8A1ED-6184-02C1-7CA2-4CDCAFCB3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AE39B89-1668-BA61-E989-323F32459E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D2AF07A-96F4-7299-9845-E96CDBBDE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297C064-8923-289D-5CA9-4FCB3F18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3921A7F-A51A-A516-4DCA-E28091378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ED6B4C5-CA2B-18E3-F66F-8AE7E1CAF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9027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EC6F791-72F3-79C4-8C8D-7ED658317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C76B68D-4337-8652-401E-8B987D0D1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FF43720-2F5B-71A2-ADE4-83F5F76B4C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ED257CB-C6DD-8636-21AD-6F3735DB93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CC572DC-7BF5-81AF-757E-A04D4D792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2674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C5F959D7-3A80-454D-9588-DB1C303D11EC}" type="datetimeFigureOut">
              <a:rPr lang="sv-SE" smtClean="0"/>
              <a:t>2026-03-30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4C2A755-4EF3-447E-994B-11F1BB79FCF2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6F2E774-43C7-E732-2DE4-023AD2B62B3B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420100" y="4699520"/>
            <a:ext cx="3771900" cy="2082279"/>
          </a:xfrm>
          <a:prstGeom prst="rect">
            <a:avLst/>
          </a:prstGeom>
          <a:effectLst>
            <a:softEdge rad="533400"/>
          </a:effectLst>
        </p:spPr>
      </p:pic>
    </p:spTree>
    <p:extLst>
      <p:ext uri="{BB962C8B-B14F-4D97-AF65-F5344CB8AC3E}">
        <p14:creationId xmlns:p14="http://schemas.microsoft.com/office/powerpoint/2010/main" val="8638243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www.pngall.com/emoji-heart-png/download/153889/" TargetMode="Externa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WaggerydsIK/Page/112936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hyperlink" Target="file:///C:\Users\mikae\Downloads\Bla-Traden%20(4).pdf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customXml" Target="../ink/ink2.x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WaggerydsIK/page/48956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hyperlink" Target="https://www.smalandsfotbollen.se/utbildning/spelare/om/" TargetMode="External"/><Relationship Id="rId1" Type="http://schemas.openxmlformats.org/officeDocument/2006/relationships/slideLayout" Target="../slideLayouts/slideLayout12.xml"/><Relationship Id="rId5" Type="http://schemas.openxmlformats.org/officeDocument/2006/relationships/customXml" Target="../ink/ink5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venskfotboll.se/landslag/" TargetMode="External"/><Relationship Id="rId2" Type="http://schemas.openxmlformats.org/officeDocument/2006/relationships/hyperlink" Target="https://aktiva.svenskfotboll.se/spelare/utveckla-dig/regionalt/" TargetMode="External"/><Relationship Id="rId1" Type="http://schemas.openxmlformats.org/officeDocument/2006/relationships/slideLayout" Target="../slideLayouts/slideLayout12.xml"/><Relationship Id="rId6" Type="http://schemas.openxmlformats.org/officeDocument/2006/relationships/customXml" Target="../ink/ink7.xml"/><Relationship Id="rId5" Type="http://schemas.openxmlformats.org/officeDocument/2006/relationships/image" Target="../media/image11.png"/><Relationship Id="rId4" Type="http://schemas.openxmlformats.org/officeDocument/2006/relationships/customXml" Target="../ink/ink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aktiva.svenskfotboll.se/utbildning/tranarmaterial/digitala-bocker/fsll/#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ll.com/emoji-heart-png/download/153889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bg2">
                <a:shade val="80000"/>
                <a:lumMod val="80000"/>
              </a:schemeClr>
              <a:schemeClr val="bg2">
                <a:tint val="98000"/>
              </a:schemeClr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475"/>
                    </a14:imgEffect>
                    <a14:imgEffect>
                      <a14:saturation sat="31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2EA2ADB1-8B36-396C-B285-553C1CE9A2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20771100">
            <a:off x="640128" y="3468875"/>
            <a:ext cx="2390828" cy="1344841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F96D1365-8122-2943-EC17-39CD3ABE9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/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VÄLKOMMEN TILL MÖTET!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9CA70A05-2D1E-5792-AB91-7C5287BF97DE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WAGGERYDS IK</a:t>
            </a:r>
          </a:p>
        </p:txBody>
      </p:sp>
    </p:spTree>
    <p:extLst>
      <p:ext uri="{BB962C8B-B14F-4D97-AF65-F5344CB8AC3E}">
        <p14:creationId xmlns:p14="http://schemas.microsoft.com/office/powerpoint/2010/main" val="1507179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79E65-1702-8944-13FC-49CF1C509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A3C06B3-9AD5-BD88-95AC-40C0DB5107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-530353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UTRUSTNING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8C4EE1F-3170-A367-844B-CBCA80C191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1638944"/>
            <a:ext cx="3223449" cy="358011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Träning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Fotbollsskor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Träningskläder efter väder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Vattenflaska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Benskydd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Inga smycken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100" dirty="0">
                <a:latin typeface="Arial" panose="020B0604020202020204" pitchFamily="34" charset="0"/>
                <a:cs typeface="Arial" panose="020B0604020202020204" pitchFamily="34" charset="0"/>
              </a:rPr>
              <a:t>(Att tejpa över är </a:t>
            </a:r>
            <a:r>
              <a:rPr lang="sv-SE" sz="21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2100" dirty="0">
                <a:latin typeface="Arial" panose="020B0604020202020204" pitchFamily="34" charset="0"/>
                <a:cs typeface="Arial" panose="020B0604020202020204" pitchFamily="34" charset="0"/>
              </a:rPr>
              <a:t> OK)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12DC5755-304C-64AE-6995-E3665DD3D91E}"/>
              </a:ext>
            </a:extLst>
          </p:cNvPr>
          <p:cNvSpPr txBox="1">
            <a:spLocks/>
          </p:cNvSpPr>
          <p:nvPr/>
        </p:nvSpPr>
        <p:spPr>
          <a:xfrm>
            <a:off x="6271878" y="1638944"/>
            <a:ext cx="3887106" cy="3580112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Match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Fotbollsskor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Vattenflaska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Benskydd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Inga smycken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(Att tejpa över är </a:t>
            </a:r>
            <a:r>
              <a:rPr lang="sv-SE" sz="19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1900" dirty="0">
                <a:latin typeface="Arial" panose="020B0604020202020204" pitchFamily="34" charset="0"/>
                <a:cs typeface="Arial" panose="020B0604020202020204" pitchFamily="34" charset="0"/>
              </a:rPr>
              <a:t> OK)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Matchkläder 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2557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686CF-077C-7E7F-CCF2-2ED0D197B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in Fotboll – Sveriges populäraste app! - Svensk fotboll">
            <a:extLst>
              <a:ext uri="{FF2B5EF4-FFF2-40B4-BE49-F238E27FC236}">
                <a16:creationId xmlns:a16="http://schemas.microsoft.com/office/drawing/2014/main" id="{7D1D8326-94C5-9CA0-3F52-C757DC1F3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906" y="4515221"/>
            <a:ext cx="3901442" cy="21945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972B7F11-DCD1-09FB-2A50-0433B9FBB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3346" y="-1446415"/>
            <a:ext cx="11305308" cy="2892829"/>
          </a:xfrm>
        </p:spPr>
        <p:txBody>
          <a:bodyPr>
            <a:normAutofit/>
          </a:bodyPr>
          <a:lstStyle/>
          <a:p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INFORMATION &amp; KALLELSER</a:t>
            </a:r>
            <a:endParaRPr lang="sv-S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85A27C5-6F62-1A14-835C-B253EF22A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879" y="1605345"/>
            <a:ext cx="7411401" cy="3041083"/>
          </a:xfrm>
        </p:spPr>
        <p:txBody>
          <a:bodyPr>
            <a:normAutofit fontScale="40000" lnSpcReduction="20000"/>
          </a:bodyPr>
          <a:lstStyle/>
          <a:p>
            <a:pPr algn="l" eaLnBrk="1" hangingPunct="1"/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All information läggs upp på laget.se www.laget.se/&lt;</a:t>
            </a:r>
            <a:r>
              <a:rPr lang="sv-SE" altLang="LID4096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lag</a:t>
            </a:r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Information till spelare och vårdnadshavare från ledare och föreningen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Svara på kallelser innan sista svarstid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Info från klubben</a:t>
            </a:r>
          </a:p>
          <a:p>
            <a:pPr algn="l" eaLnBrk="1" hangingPunct="1"/>
            <a:b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LID4096" sz="4000" b="1" dirty="0">
                <a:latin typeface="Arial" panose="020B0604020202020204" pitchFamily="34" charset="0"/>
                <a:cs typeface="Arial" panose="020B0604020202020204" pitchFamily="34" charset="0"/>
              </a:rPr>
              <a:t>Fungerar som närvarolista och medlemsregister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Alla barn ska vara registrerade på Laget.se</a:t>
            </a:r>
          </a:p>
          <a:p>
            <a:pPr lvl="1" algn="l" eaLnBrk="1" hangingPunct="1"/>
            <a:r>
              <a:rPr lang="sv-SE" altLang="LID4096" sz="4000" dirty="0">
                <a:latin typeface="Arial" panose="020B0604020202020204" pitchFamily="34" charset="0"/>
                <a:cs typeface="Arial" panose="020B0604020202020204" pitchFamily="34" charset="0"/>
              </a:rPr>
              <a:t>Kontaktuppgifter till vårdnadshavare, namn, e-post och telefonnummer</a:t>
            </a:r>
          </a:p>
          <a:p>
            <a:pPr lvl="1" algn="l" eaLnBrk="1" hangingPunct="1"/>
            <a:r>
              <a:rPr lang="sv-SE" altLang="LID4096" sz="40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Medlemsavgifter och träningsavgifter faktureras via laget.se</a:t>
            </a:r>
            <a:endParaRPr lang="sv-SE" altLang="LID4096" sz="4000" b="1" dirty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endParaRPr lang="sv-SE" altLang="LID4096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059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8F5D53-EEFE-2CCF-2086-886D043AD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66BDA0-DE10-4B84-76A5-1D6288F319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FÖRÄLDRAROLLEN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A17D50-A277-1270-3AFD-CDC761008F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2"/>
            <a:ext cx="9440034" cy="475968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Stöttande och uppmuntrande till alla barn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Respekterar och berömmer domaren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Publik står på motsatt långsida i förhållande till spelare och ledare. Ingen publik bakom målen. Rekommenderat avstånd från publik till sidlinjen, minst tre meter.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EJ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coacha spelarna.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Låt spelarna själva fatta beslut på planen.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Belastningsregister (omklädningsrummen)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Läs mer i  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”Blå tråden”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q"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Pennanteckning 7">
                <a:extLst>
                  <a:ext uri="{FF2B5EF4-FFF2-40B4-BE49-F238E27FC236}">
                    <a16:creationId xmlns:a16="http://schemas.microsoft.com/office/drawing/2014/main" id="{D2DF5CD1-DAA3-9396-C81A-26C9559467BA}"/>
                  </a:ext>
                </a:extLst>
              </p14:cNvPr>
              <p14:cNvContentPartPr/>
              <p14:nvPr/>
            </p14:nvContentPartPr>
            <p14:xfrm>
              <a:off x="6278928" y="2526824"/>
              <a:ext cx="648360" cy="83880"/>
            </p14:xfrm>
          </p:contentPart>
        </mc:Choice>
        <mc:Fallback xmlns="">
          <p:pic>
            <p:nvPicPr>
              <p:cNvPr id="8" name="Pennanteckning 7">
                <a:extLst>
                  <a:ext uri="{FF2B5EF4-FFF2-40B4-BE49-F238E27FC236}">
                    <a16:creationId xmlns:a16="http://schemas.microsoft.com/office/drawing/2014/main" id="{D2DF5CD1-DAA3-9396-C81A-26C9559467B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29581" y="2477504"/>
                <a:ext cx="744894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14:cNvPr>
              <p14:cNvContentPartPr/>
              <p14:nvPr/>
            </p14:nvContentPartPr>
            <p14:xfrm>
              <a:off x="13613101" y="3112944"/>
              <a:ext cx="360" cy="360"/>
            </p14:xfrm>
          </p:contentPart>
        </mc:Choice>
        <mc:Fallback xmlns="">
          <p:pic>
            <p:nvPicPr>
              <p:cNvPr id="9" name="Pennanteckning 8">
                <a:extLst>
                  <a:ext uri="{FF2B5EF4-FFF2-40B4-BE49-F238E27FC236}">
                    <a16:creationId xmlns:a16="http://schemas.microsoft.com/office/drawing/2014/main" id="{182EE148-9400-1F6F-9DEA-C23B80B6AF8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577461" y="3076944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22328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DB8F-FB08-8021-C952-183E451D0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EFA154-6EB6-FD96-922C-F0B711158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8118" y="0"/>
            <a:ext cx="10486061" cy="1828801"/>
          </a:xfrm>
        </p:spPr>
        <p:txBody>
          <a:bodyPr anchor="ctr">
            <a:noAutofit/>
          </a:bodyPr>
          <a:lstStyle/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Medlemsavgift och deltagaravgift</a:t>
            </a:r>
            <a:endParaRPr lang="sv-S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6FE8B6C-F623-A861-741C-16F88CA9E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22892" y="1647026"/>
            <a:ext cx="3151469" cy="1607451"/>
          </a:xfrm>
        </p:spPr>
        <p:txBody>
          <a:bodyPr>
            <a:noAutofit/>
          </a:bodyPr>
          <a:lstStyle/>
          <a:p>
            <a:pPr marL="285750" indent="-285750" algn="l">
              <a:buFontTx/>
              <a:buChar char="-"/>
            </a:pPr>
            <a:r>
              <a:rPr lang="sv-SE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Spelare och tränare betala medlemsavgift. </a:t>
            </a:r>
            <a:br>
              <a:rPr lang="sv-SE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1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Spelare betalar även deltagaravgift.</a:t>
            </a:r>
          </a:p>
          <a:p>
            <a:pPr marL="285750" indent="-285750" algn="l">
              <a:buFontTx/>
              <a:buChar char="-"/>
            </a:pPr>
            <a:endParaRPr lang="sv-SE" sz="1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FontTx/>
              <a:buChar char="-"/>
            </a:pPr>
            <a:r>
              <a:rPr lang="sv-SE" sz="1800" b="1" dirty="0"/>
              <a:t>OBS! </a:t>
            </a:r>
            <a:r>
              <a:rPr lang="sv-SE" sz="1800" dirty="0"/>
              <a:t>Spelare som inte betalat medlemsavgift och deltagaravgift får</a:t>
            </a:r>
            <a:r>
              <a:rPr lang="sv-SE" sz="1800" u="sng" dirty="0"/>
              <a:t> inte</a:t>
            </a:r>
            <a:r>
              <a:rPr lang="sv-SE" sz="1800" dirty="0"/>
              <a:t> delta i träning eller match!</a:t>
            </a:r>
          </a:p>
          <a:p>
            <a:pPr marL="285750" indent="-285750" algn="l">
              <a:buFontTx/>
              <a:buChar char="-"/>
            </a:pPr>
            <a:endParaRPr lang="sv-SE" sz="1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C88FB027-4A7B-FA4F-F473-558AC255F463}"/>
              </a:ext>
            </a:extLst>
          </p:cNvPr>
          <p:cNvSpPr txBox="1"/>
          <p:nvPr/>
        </p:nvSpPr>
        <p:spPr>
          <a:xfrm>
            <a:off x="206479" y="1262878"/>
            <a:ext cx="8416413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dirty="0"/>
            </a:br>
            <a:r>
              <a:rPr lang="sv-SE" b="1" dirty="0"/>
              <a:t>Medlemsavgift faktureras i januari </a:t>
            </a:r>
            <a:r>
              <a:rPr lang="sv-SE" dirty="0"/>
              <a:t>via </a:t>
            </a:r>
            <a:r>
              <a:rPr lang="sv-SE" dirty="0" err="1"/>
              <a:t>Ping</a:t>
            </a:r>
            <a:r>
              <a:rPr lang="sv-SE" dirty="0"/>
              <a:t> </a:t>
            </a:r>
            <a:r>
              <a:rPr lang="sv-SE" dirty="0" err="1"/>
              <a:t>Payments</a:t>
            </a:r>
            <a:r>
              <a:rPr lang="sv-SE" dirty="0"/>
              <a:t>/laget.se.</a:t>
            </a:r>
            <a:br>
              <a:rPr lang="sv-SE" dirty="0"/>
            </a:br>
            <a:r>
              <a:rPr lang="sv-SE" dirty="0"/>
              <a:t>Bankgiro:133-5546</a:t>
            </a:r>
            <a:br>
              <a:rPr lang="sv-SE" dirty="0"/>
            </a:br>
            <a:r>
              <a:rPr lang="sv-SE" b="1" dirty="0"/>
              <a:t>Deltagaravgift faktureras från april </a:t>
            </a:r>
            <a:r>
              <a:rPr lang="sv-SE" dirty="0"/>
              <a:t>(gäller fotboll).</a:t>
            </a:r>
            <a:br>
              <a:rPr lang="sv-SE" dirty="0"/>
            </a:br>
            <a:br>
              <a:rPr lang="sv-SE" dirty="0"/>
            </a:br>
            <a:r>
              <a:rPr lang="sv-SE" b="1" dirty="0"/>
              <a:t>Medlemsavgift 2026: </a:t>
            </a:r>
            <a:br>
              <a:rPr lang="sv-SE" b="1" dirty="0"/>
            </a:br>
            <a:r>
              <a:rPr lang="sv-SE" dirty="0"/>
              <a:t>Enskild medlem (aktiv):450kr </a:t>
            </a:r>
            <a:br>
              <a:rPr lang="sv-SE" dirty="0"/>
            </a:br>
            <a:r>
              <a:rPr lang="sv-SE" dirty="0"/>
              <a:t>Familj: 800kr </a:t>
            </a:r>
            <a:br>
              <a:rPr lang="sv-SE" dirty="0"/>
            </a:br>
            <a:r>
              <a:rPr lang="sv-SE" dirty="0"/>
              <a:t>Enskild medlem (stödmedlem): 200kr </a:t>
            </a:r>
            <a:br>
              <a:rPr lang="sv-SE" dirty="0"/>
            </a:br>
            <a:br>
              <a:rPr lang="sv-SE" dirty="0"/>
            </a:br>
            <a:r>
              <a:rPr lang="sv-SE" b="1" dirty="0"/>
              <a:t>Deltagaravgift fotboll 2026: </a:t>
            </a:r>
            <a:br>
              <a:rPr lang="sv-SE" b="1" dirty="0"/>
            </a:br>
            <a:r>
              <a:rPr lang="sv-SE" dirty="0"/>
              <a:t>Senior och ungdom seriespel 11 mot 11: 1100kr </a:t>
            </a:r>
            <a:br>
              <a:rPr lang="sv-SE" dirty="0"/>
            </a:br>
            <a:r>
              <a:rPr lang="sv-SE" dirty="0"/>
              <a:t>Ungdom/barn seriespel 9 mot 9 &amp; 7 mot 7: 800kr </a:t>
            </a:r>
            <a:br>
              <a:rPr lang="sv-SE" dirty="0"/>
            </a:br>
            <a:r>
              <a:rPr lang="sv-SE" dirty="0"/>
              <a:t>Barn 5 mot 5: 300kr </a:t>
            </a:r>
            <a:br>
              <a:rPr lang="sv-SE" dirty="0"/>
            </a:br>
            <a:r>
              <a:rPr lang="sv-SE" dirty="0"/>
              <a:t>Fotbollsskolan (födda 2019–2020): 200 kr </a:t>
            </a:r>
            <a:br>
              <a:rPr lang="sv-SE" dirty="0"/>
            </a:br>
            <a:r>
              <a:rPr lang="sv-SE" dirty="0" err="1"/>
              <a:t>Fotbollskul</a:t>
            </a:r>
            <a:r>
              <a:rPr lang="sv-SE" dirty="0"/>
              <a:t> (födda 2021): 0 kr</a:t>
            </a:r>
          </a:p>
          <a:p>
            <a:endParaRPr lang="sv-SE" b="1" dirty="0"/>
          </a:p>
          <a:p>
            <a:endParaRPr lang="sv-SE" b="1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3E031958-5CBB-0736-EC56-DB853DA8A51A}"/>
              </a:ext>
            </a:extLst>
          </p:cNvPr>
          <p:cNvSpPr txBox="1"/>
          <p:nvPr/>
        </p:nvSpPr>
        <p:spPr>
          <a:xfrm>
            <a:off x="1071717" y="6110358"/>
            <a:ext cx="8672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FRITIDSKORTET LÄS MER GENOM ATT </a:t>
            </a:r>
            <a:r>
              <a:rPr lang="sv-SE" sz="2400" b="1" u="sng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KLICKA HÄR</a:t>
            </a:r>
            <a:endParaRPr lang="sv-SE" sz="2400" b="1" u="sng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245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3F79C-8501-1351-1E53-3A5D11FCA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89A598D-4061-2C3C-DA26-67F22B7C9D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1267" y="-483403"/>
            <a:ext cx="9440034" cy="1828801"/>
          </a:xfrm>
        </p:spPr>
        <p:txBody>
          <a:bodyPr>
            <a:noAutofit/>
          </a:bodyPr>
          <a:lstStyle/>
          <a:p>
            <a:r>
              <a:rPr lang="sv-SE" b="1" dirty="0">
                <a:latin typeface="Arial" panose="020B0604020202020204" pitchFamily="34" charset="0"/>
                <a:cs typeface="Arial" panose="020B0604020202020204" pitchFamily="34" charset="0"/>
              </a:rPr>
              <a:t>ÅRETS FÖRSÄLJNING</a:t>
            </a:r>
            <a:endParaRPr lang="sv-SE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DE8A364-126B-24B7-C654-E14C363A3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4992" y="2144478"/>
            <a:ext cx="9440034" cy="3921785"/>
          </a:xfrm>
        </p:spPr>
        <p:txBody>
          <a:bodyPr>
            <a:normAutofit fontScale="40000" lnSpcReduction="20000"/>
          </a:bodyPr>
          <a:lstStyle/>
          <a:p>
            <a:pPr algn="l" eaLnBrk="1" hangingPunct="1">
              <a:defRPr/>
            </a:pPr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Min lilla stad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Minst ett häfte/spelare		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Hela vinsten går till föreningen (fotbollssektionen)</a:t>
            </a:r>
          </a:p>
          <a:p>
            <a:pPr algn="l">
              <a:defRPr/>
            </a:pPr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New Body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Minst X paket/spelare </a:t>
            </a: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Vinsten delas lika mellan föreningen och laget.</a:t>
            </a:r>
          </a:p>
          <a:p>
            <a:pPr algn="l">
              <a:defRPr/>
            </a:pPr>
            <a:r>
              <a:rPr lang="sv-SE" sz="6000" b="1" dirty="0">
                <a:latin typeface="Arial" panose="020B0604020202020204" pitchFamily="34" charset="0"/>
                <a:cs typeface="Arial" panose="020B0604020202020204" pitchFamily="34" charset="0"/>
              </a:rPr>
              <a:t>Sportlotten med fyra rabattkuponger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Minst 10 paket/spelare (max 20 lotter per familj)</a:t>
            </a:r>
            <a:b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6000" dirty="0">
                <a:latin typeface="Arial" panose="020B0604020202020204" pitchFamily="34" charset="0"/>
                <a:cs typeface="Arial" panose="020B0604020202020204" pitchFamily="34" charset="0"/>
              </a:rPr>
              <a:t>Hela vinsten går till föreningen (fotbollssektionen)</a:t>
            </a:r>
          </a:p>
          <a:p>
            <a:pPr algn="l" eaLnBrk="1" hangingPunct="1">
              <a:defRPr/>
            </a:pP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ECEDC5C9-9545-44DC-C6FA-FE90CD3918C7}"/>
              </a:ext>
            </a:extLst>
          </p:cNvPr>
          <p:cNvSpPr txBox="1"/>
          <p:nvPr/>
        </p:nvSpPr>
        <p:spPr>
          <a:xfrm>
            <a:off x="6253202" y="1229138"/>
            <a:ext cx="34400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/>
              <a:t>Gäller från det året barnet fyller 8 år</a:t>
            </a:r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6823D5F-8DDB-5244-8321-7DA8D79B7935}"/>
              </a:ext>
            </a:extLst>
          </p:cNvPr>
          <p:cNvSpPr txBox="1"/>
          <p:nvPr/>
        </p:nvSpPr>
        <p:spPr>
          <a:xfrm>
            <a:off x="717115" y="2045295"/>
            <a:ext cx="1158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FFFF00"/>
                </a:solidFill>
              </a:rPr>
              <a:t>April</a:t>
            </a:r>
            <a:endParaRPr lang="sv-SE" b="1" dirty="0">
              <a:solidFill>
                <a:srgbClr val="FFFF00"/>
              </a:solidFill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D1BD62B1-CF7C-2DB0-5491-A04034E4CC41}"/>
              </a:ext>
            </a:extLst>
          </p:cNvPr>
          <p:cNvSpPr txBox="1"/>
          <p:nvPr/>
        </p:nvSpPr>
        <p:spPr>
          <a:xfrm>
            <a:off x="162063" y="3077841"/>
            <a:ext cx="1448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FFFF00"/>
                </a:solidFill>
              </a:rPr>
              <a:t>Maj/juni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01A2E416-2B01-D5CB-AFE6-1FB3F76537A4}"/>
              </a:ext>
            </a:extLst>
          </p:cNvPr>
          <p:cNvSpPr txBox="1"/>
          <p:nvPr/>
        </p:nvSpPr>
        <p:spPr>
          <a:xfrm>
            <a:off x="146305" y="4110387"/>
            <a:ext cx="1480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>
                <a:solidFill>
                  <a:srgbClr val="FFFF00"/>
                </a:solidFill>
              </a:rPr>
              <a:t>Aug/</a:t>
            </a:r>
            <a:r>
              <a:rPr lang="sv-SE" sz="2400" b="1" dirty="0" err="1">
                <a:solidFill>
                  <a:srgbClr val="FFFF00"/>
                </a:solidFill>
              </a:rPr>
              <a:t>sept</a:t>
            </a:r>
            <a:endParaRPr lang="sv-SE" sz="2400" b="1" dirty="0">
              <a:solidFill>
                <a:srgbClr val="FFFF00"/>
              </a:solidFill>
            </a:endParaRP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88EA8E22-2263-BDC4-2BA4-C509B5AE73B5}"/>
              </a:ext>
            </a:extLst>
          </p:cNvPr>
          <p:cNvSpPr txBox="1"/>
          <p:nvPr/>
        </p:nvSpPr>
        <p:spPr>
          <a:xfrm>
            <a:off x="1610751" y="5783836"/>
            <a:ext cx="76385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Dessa försäljningar gör att vi kan hålla nere medlems- och träningsavgifter och genererar viktiga intäkter till klubben. </a:t>
            </a:r>
          </a:p>
          <a:p>
            <a:endParaRPr lang="sv-SE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Pennanteckning 14">
                <a:extLst>
                  <a:ext uri="{FF2B5EF4-FFF2-40B4-BE49-F238E27FC236}">
                    <a16:creationId xmlns:a16="http://schemas.microsoft.com/office/drawing/2014/main" id="{A45BBF5D-1F65-3DD5-702C-B6CF645FCDF8}"/>
                  </a:ext>
                </a:extLst>
              </p14:cNvPr>
              <p14:cNvContentPartPr/>
              <p14:nvPr/>
            </p14:nvContentPartPr>
            <p14:xfrm>
              <a:off x="12879061" y="1241939"/>
              <a:ext cx="360" cy="360"/>
            </p14:xfrm>
          </p:contentPart>
        </mc:Choice>
        <mc:Fallback xmlns="">
          <p:pic>
            <p:nvPicPr>
              <p:cNvPr id="15" name="Pennanteckning 14">
                <a:extLst>
                  <a:ext uri="{FF2B5EF4-FFF2-40B4-BE49-F238E27FC236}">
                    <a16:creationId xmlns:a16="http://schemas.microsoft.com/office/drawing/2014/main" id="{A45BBF5D-1F65-3DD5-702C-B6CF645FCDF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872941" y="1235819"/>
                <a:ext cx="12600" cy="12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137046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63B4D9-4369-7FB7-FB20-9853E1DDF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303" y="4844322"/>
            <a:ext cx="7806761" cy="215915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dirty="0"/>
              <a:t>5-7 </a:t>
            </a:r>
            <a:r>
              <a:rPr lang="en-US" sz="4800" dirty="0" err="1"/>
              <a:t>juni</a:t>
            </a:r>
            <a:br>
              <a:rPr lang="en-US" sz="4800" dirty="0"/>
            </a:br>
            <a:r>
              <a:rPr lang="en-US" sz="4800" dirty="0"/>
              <a:t>9-11 manna </a:t>
            </a:r>
            <a:r>
              <a:rPr lang="en-US" sz="4800" dirty="0" err="1"/>
              <a:t>Vuxenvandring</a:t>
            </a:r>
            <a:br>
              <a:rPr lang="en-US" sz="4800" dirty="0"/>
            </a:br>
            <a:r>
              <a:rPr lang="en-US" sz="4800" dirty="0"/>
              <a:t>5-7 manna </a:t>
            </a:r>
            <a:r>
              <a:rPr lang="en-US" sz="4800" dirty="0" err="1"/>
              <a:t>Travparkering</a:t>
            </a:r>
            <a:br>
              <a:rPr lang="en-US" sz="4800" dirty="0"/>
            </a:br>
            <a:endParaRPr lang="en-US" sz="48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8861133-3BDB-400A-953E-D37896C12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695" y="839047"/>
            <a:ext cx="4837971" cy="321945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3D6D4B79-8176-7C08-256C-F95645369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646" y="1210093"/>
            <a:ext cx="5102352" cy="204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19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C0156-2797-C2A5-2069-4BFD2A389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84ED81-B43F-7000-6DF2-99FF02DA1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340" y="285032"/>
            <a:ext cx="9440034" cy="810524"/>
          </a:xfrm>
        </p:spPr>
        <p:txBody>
          <a:bodyPr>
            <a:noAutofit/>
          </a:bodyPr>
          <a:lstStyle/>
          <a:p>
            <a:r>
              <a:rPr lang="sv-SE" sz="4400" b="1" dirty="0">
                <a:latin typeface="Arial" panose="020B0604020202020204" pitchFamily="34" charset="0"/>
                <a:cs typeface="Arial" panose="020B0604020202020204" pitchFamily="34" charset="0"/>
              </a:rPr>
              <a:t>SMÅLANDS FOTBOLLFÖRBUND</a:t>
            </a:r>
            <a:endParaRPr lang="sv-SE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7DCF456-D3F4-2BE1-6BE9-D404A4FF2B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0793" y="2882083"/>
            <a:ext cx="9440034" cy="3975917"/>
          </a:xfrm>
        </p:spPr>
        <p:txBody>
          <a:bodyPr>
            <a:normAutofit/>
          </a:bodyPr>
          <a:lstStyle/>
          <a:p>
            <a:pPr algn="l"/>
            <a:r>
              <a:rPr lang="sv-SE" sz="28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Smålands FF spelarutbildning</a:t>
            </a:r>
            <a:endParaRPr lang="sv-SE" sz="2800" b="1" u="sng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15 år - Öppna läger samt uttagningsläger </a:t>
            </a:r>
          </a:p>
          <a:p>
            <a:pPr algn="l"/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När en spelare blir uttagen står WIK för deltagaravgiften.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Vid öppna läger är det varje person som betalar själv.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1F4A02B0-1620-8A2F-A00C-86DBC18CA3B1}"/>
              </a:ext>
            </a:extLst>
          </p:cNvPr>
          <p:cNvSpPr/>
          <p:nvPr/>
        </p:nvSpPr>
        <p:spPr>
          <a:xfrm>
            <a:off x="5677572" y="2163612"/>
            <a:ext cx="13821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Klicka där!</a:t>
            </a:r>
            <a:endParaRPr lang="sv-SE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7" name="Rak pilkoppling 6">
            <a:extLst>
              <a:ext uri="{FF2B5EF4-FFF2-40B4-BE49-F238E27FC236}">
                <a16:creationId xmlns:a16="http://schemas.microsoft.com/office/drawing/2014/main" id="{ADC48F47-3332-AE04-849E-D1ABF0A0FF30}"/>
              </a:ext>
            </a:extLst>
          </p:cNvPr>
          <p:cNvCxnSpPr>
            <a:cxnSpLocks/>
          </p:cNvCxnSpPr>
          <p:nvPr/>
        </p:nvCxnSpPr>
        <p:spPr>
          <a:xfrm flipH="1">
            <a:off x="5556849" y="2547272"/>
            <a:ext cx="539151" cy="44368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Pennanteckning 3">
                <a:extLst>
                  <a:ext uri="{FF2B5EF4-FFF2-40B4-BE49-F238E27FC236}">
                    <a16:creationId xmlns:a16="http://schemas.microsoft.com/office/drawing/2014/main" id="{2FE15B50-674C-C930-EAE3-4E0D35CD1EFE}"/>
                  </a:ext>
                </a:extLst>
              </p14:cNvPr>
              <p14:cNvContentPartPr/>
              <p14:nvPr/>
            </p14:nvContentPartPr>
            <p14:xfrm>
              <a:off x="-699059" y="1736304"/>
              <a:ext cx="360" cy="360"/>
            </p14:xfrm>
          </p:contentPart>
        </mc:Choice>
        <mc:Fallback xmlns="">
          <p:pic>
            <p:nvPicPr>
              <p:cNvPr id="4" name="Pennanteckning 3">
                <a:extLst>
                  <a:ext uri="{FF2B5EF4-FFF2-40B4-BE49-F238E27FC236}">
                    <a16:creationId xmlns:a16="http://schemas.microsoft.com/office/drawing/2014/main" id="{2FE15B50-674C-C930-EAE3-4E0D35CD1EF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734699" y="170066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Pennanteckning 5">
                <a:extLst>
                  <a:ext uri="{FF2B5EF4-FFF2-40B4-BE49-F238E27FC236}">
                    <a16:creationId xmlns:a16="http://schemas.microsoft.com/office/drawing/2014/main" id="{6D8F9170-FBDF-4B8F-073E-C4813734CAB6}"/>
                  </a:ext>
                </a:extLst>
              </p14:cNvPr>
              <p14:cNvContentPartPr/>
              <p14:nvPr/>
            </p14:nvContentPartPr>
            <p14:xfrm>
              <a:off x="-750179" y="2260104"/>
              <a:ext cx="360" cy="360"/>
            </p14:xfrm>
          </p:contentPart>
        </mc:Choice>
        <mc:Fallback xmlns="">
          <p:pic>
            <p:nvPicPr>
              <p:cNvPr id="6" name="Pennanteckning 5">
                <a:extLst>
                  <a:ext uri="{FF2B5EF4-FFF2-40B4-BE49-F238E27FC236}">
                    <a16:creationId xmlns:a16="http://schemas.microsoft.com/office/drawing/2014/main" id="{6D8F9170-FBDF-4B8F-073E-C4813734CAB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786179" y="2224104"/>
                <a:ext cx="72000" cy="72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59601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3F615-C864-B540-9FFB-C30C4C7794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01443CB-5695-08C8-8593-52BEB71B2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68340" y="285032"/>
            <a:ext cx="9440034" cy="810524"/>
          </a:xfrm>
        </p:spPr>
        <p:txBody>
          <a:bodyPr>
            <a:noAutofit/>
          </a:bodyPr>
          <a:lstStyle/>
          <a:p>
            <a:r>
              <a:rPr lang="sv-SE" sz="4400" b="1" dirty="0">
                <a:latin typeface="Arial" panose="020B0604020202020204" pitchFamily="34" charset="0"/>
                <a:cs typeface="Arial" panose="020B0604020202020204" pitchFamily="34" charset="0"/>
              </a:rPr>
              <a:t>SVENSKA FOTBOLLFÖRBUNDET</a:t>
            </a:r>
            <a:endParaRPr lang="sv-SE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729DB41-5568-B1F0-50A1-DBAD8AA570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408" y="1821034"/>
            <a:ext cx="9440034" cy="3975917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15 år – Första landslagssamlingarna i juli/augusti</a:t>
            </a:r>
          </a:p>
          <a:p>
            <a:pPr algn="l"/>
            <a:endParaRPr lang="sv-SE" sz="2800" b="1" u="sng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l"/>
            <a:r>
              <a:rPr lang="sv-SE" sz="2800" b="1" u="sng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Sv</a:t>
            </a:r>
            <a:r>
              <a:rPr lang="sv-SE" sz="28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FFs regionala läger för 16 &amp; 17 åringar</a:t>
            </a:r>
            <a:endParaRPr lang="sv-SE" sz="2800" b="1" u="sng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 alla landslagens egna sidor</a:t>
            </a:r>
            <a:endParaRPr lang="sv-SE" sz="2800" dirty="0">
              <a:solidFill>
                <a:srgbClr val="FFC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sv-S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sv-S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När en spelare blir uttagen står WIK för deltagaravgiften.</a:t>
            </a:r>
          </a:p>
          <a:p>
            <a:pPr algn="l"/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Vid öppna läger är det varje person som anmäler sitt barn och betalar själv.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7988823F-0D12-A259-91BA-7BFCC4612CA7}"/>
              </a:ext>
            </a:extLst>
          </p:cNvPr>
          <p:cNvSpPr/>
          <p:nvPr/>
        </p:nvSpPr>
        <p:spPr>
          <a:xfrm>
            <a:off x="8126083" y="2425824"/>
            <a:ext cx="11801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Läs mer!</a:t>
            </a:r>
            <a:endParaRPr lang="sv-SE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7" name="Rak pilkoppling 6">
            <a:extLst>
              <a:ext uri="{FF2B5EF4-FFF2-40B4-BE49-F238E27FC236}">
                <a16:creationId xmlns:a16="http://schemas.microsoft.com/office/drawing/2014/main" id="{822C61A7-231F-825E-98BF-B1DFDAA9708B}"/>
              </a:ext>
            </a:extLst>
          </p:cNvPr>
          <p:cNvCxnSpPr>
            <a:cxnSpLocks/>
          </p:cNvCxnSpPr>
          <p:nvPr/>
        </p:nvCxnSpPr>
        <p:spPr>
          <a:xfrm flipH="1">
            <a:off x="7187955" y="2674189"/>
            <a:ext cx="938128" cy="44545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Pennanteckning 3">
                <a:extLst>
                  <a:ext uri="{FF2B5EF4-FFF2-40B4-BE49-F238E27FC236}">
                    <a16:creationId xmlns:a16="http://schemas.microsoft.com/office/drawing/2014/main" id="{95DAACDD-844A-6F53-6B42-D04BE0800B9E}"/>
                  </a:ext>
                </a:extLst>
              </p14:cNvPr>
              <p14:cNvContentPartPr/>
              <p14:nvPr/>
            </p14:nvContentPartPr>
            <p14:xfrm>
              <a:off x="-699059" y="1736304"/>
              <a:ext cx="360" cy="360"/>
            </p14:xfrm>
          </p:contentPart>
        </mc:Choice>
        <mc:Fallback xmlns="">
          <p:pic>
            <p:nvPicPr>
              <p:cNvPr id="4" name="Pennanteckning 3">
                <a:extLst>
                  <a:ext uri="{FF2B5EF4-FFF2-40B4-BE49-F238E27FC236}">
                    <a16:creationId xmlns:a16="http://schemas.microsoft.com/office/drawing/2014/main" id="{2FE15B50-674C-C930-EAE3-4E0D35CD1EF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734699" y="1700664"/>
                <a:ext cx="72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Pennanteckning 5">
                <a:extLst>
                  <a:ext uri="{FF2B5EF4-FFF2-40B4-BE49-F238E27FC236}">
                    <a16:creationId xmlns:a16="http://schemas.microsoft.com/office/drawing/2014/main" id="{D6F44BA0-36F5-E07B-BFFA-3FF28D2A42A1}"/>
                  </a:ext>
                </a:extLst>
              </p14:cNvPr>
              <p14:cNvContentPartPr/>
              <p14:nvPr/>
            </p14:nvContentPartPr>
            <p14:xfrm>
              <a:off x="-750179" y="2260104"/>
              <a:ext cx="360" cy="360"/>
            </p14:xfrm>
          </p:contentPart>
        </mc:Choice>
        <mc:Fallback xmlns="">
          <p:pic>
            <p:nvPicPr>
              <p:cNvPr id="6" name="Pennanteckning 5">
                <a:extLst>
                  <a:ext uri="{FF2B5EF4-FFF2-40B4-BE49-F238E27FC236}">
                    <a16:creationId xmlns:a16="http://schemas.microsoft.com/office/drawing/2014/main" id="{6D8F9170-FBDF-4B8F-073E-C4813734CAB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786179" y="2224104"/>
                <a:ext cx="72000" cy="720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Rektangel 7">
            <a:extLst>
              <a:ext uri="{FF2B5EF4-FFF2-40B4-BE49-F238E27FC236}">
                <a16:creationId xmlns:a16="http://schemas.microsoft.com/office/drawing/2014/main" id="{7A1C2035-6A1D-E57C-9809-CC740C8AC015}"/>
              </a:ext>
            </a:extLst>
          </p:cNvPr>
          <p:cNvSpPr/>
          <p:nvPr/>
        </p:nvSpPr>
        <p:spPr>
          <a:xfrm>
            <a:off x="6096000" y="3845124"/>
            <a:ext cx="13821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Klicka där!</a:t>
            </a:r>
            <a:endParaRPr lang="sv-SE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9" name="Rak pilkoppling 8">
            <a:extLst>
              <a:ext uri="{FF2B5EF4-FFF2-40B4-BE49-F238E27FC236}">
                <a16:creationId xmlns:a16="http://schemas.microsoft.com/office/drawing/2014/main" id="{E1FC8F50-EB96-2A67-C98D-6474FDAFD6AA}"/>
              </a:ext>
            </a:extLst>
          </p:cNvPr>
          <p:cNvCxnSpPr>
            <a:cxnSpLocks/>
          </p:cNvCxnSpPr>
          <p:nvPr/>
        </p:nvCxnSpPr>
        <p:spPr>
          <a:xfrm flipH="1">
            <a:off x="5220425" y="4072591"/>
            <a:ext cx="800472" cy="2178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101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1446F-C91D-0699-92BF-CEF2E9273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D1130D-52CD-309A-E286-C7FE728538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RF SISU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23BDC6-C832-2F54-DAC2-075A6D1A5F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1"/>
            <a:ext cx="9440034" cy="3228761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sv-SE" sz="3100" b="1" i="0" dirty="0">
                <a:effectLst/>
                <a:latin typeface="proxima-nova"/>
              </a:rPr>
              <a:t>RF-SISU Småland är Riksidrottsförbundets och SISU Idrottsutbildarnas regionala organisation, som utvecklar och stödjer idrotten i Småland.</a:t>
            </a:r>
          </a:p>
          <a:p>
            <a:pPr algn="l"/>
            <a:endParaRPr lang="sv-SE" sz="2400" dirty="0">
              <a:effectLst/>
              <a:latin typeface="proxima-nova"/>
            </a:endParaRPr>
          </a:p>
          <a:p>
            <a:pPr algn="l"/>
            <a:r>
              <a:rPr lang="sv-SE" sz="2600" dirty="0" err="1">
                <a:effectLst/>
                <a:latin typeface="proxima-nova"/>
              </a:rPr>
              <a:t>Lärgrupper</a:t>
            </a:r>
            <a:endParaRPr lang="sv-SE" sz="2600" dirty="0">
              <a:effectLst/>
              <a:latin typeface="proxima-nova"/>
            </a:endParaRPr>
          </a:p>
          <a:p>
            <a:pPr algn="l"/>
            <a:endParaRPr lang="sv-SE" sz="2600" dirty="0">
              <a:effectLst/>
              <a:latin typeface="proxima-nova"/>
            </a:endParaRPr>
          </a:p>
          <a:p>
            <a:pPr algn="l"/>
            <a:r>
              <a:rPr lang="sv-SE" sz="2600" b="0" i="0" dirty="0">
                <a:effectLst/>
                <a:latin typeface="proxima-nova"/>
              </a:rPr>
              <a:t>Projektstöd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RF - SISU Småland">
            <a:extLst>
              <a:ext uri="{FF2B5EF4-FFF2-40B4-BE49-F238E27FC236}">
                <a16:creationId xmlns:a16="http://schemas.microsoft.com/office/drawing/2014/main" id="{5CD3074A-5619-F830-7476-6BCE0DF6ED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7" t="4588" r="10537" b="23842"/>
          <a:stretch/>
        </p:blipFill>
        <p:spPr bwMode="auto">
          <a:xfrm>
            <a:off x="351342" y="226142"/>
            <a:ext cx="1730478" cy="1533832"/>
          </a:xfrm>
          <a:prstGeom prst="rect">
            <a:avLst/>
          </a:prstGeom>
          <a:noFill/>
          <a:effectLst>
            <a:softEdge rad="228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24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86A842-0E6B-E084-FF33-2305166BE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C7E45D-BA19-5A3A-007C-59D37E481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6251" y="1094301"/>
            <a:ext cx="10584480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DISKUSSIONSFRÅGOR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304ACFA-C0EA-3684-07E6-2433B0785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3760" y="5902561"/>
            <a:ext cx="9440034" cy="1049867"/>
          </a:xfrm>
        </p:spPr>
        <p:txBody>
          <a:bodyPr>
            <a:normAutofit/>
          </a:bodyPr>
          <a:lstStyle/>
          <a:p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Fotbollens Spela Lek &amp; Lär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F1F1CA65-30C6-EF1C-7F4B-266BF0CC46D8}"/>
              </a:ext>
            </a:extLst>
          </p:cNvPr>
          <p:cNvSpPr/>
          <p:nvPr/>
        </p:nvSpPr>
        <p:spPr>
          <a:xfrm>
            <a:off x="803760" y="5602645"/>
            <a:ext cx="138211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v-SE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Klicka där!</a:t>
            </a:r>
            <a:endParaRPr lang="sv-SE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5" name="Rak pilkoppling 4">
            <a:extLst>
              <a:ext uri="{FF2B5EF4-FFF2-40B4-BE49-F238E27FC236}">
                <a16:creationId xmlns:a16="http://schemas.microsoft.com/office/drawing/2014/main" id="{0A8D7D63-1B4E-939F-3661-76C442C04B01}"/>
              </a:ext>
            </a:extLst>
          </p:cNvPr>
          <p:cNvCxnSpPr>
            <a:cxnSpLocks/>
          </p:cNvCxnSpPr>
          <p:nvPr/>
        </p:nvCxnSpPr>
        <p:spPr>
          <a:xfrm>
            <a:off x="2223255" y="5902561"/>
            <a:ext cx="1003024" cy="20005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ubrik 1">
            <a:extLst>
              <a:ext uri="{FF2B5EF4-FFF2-40B4-BE49-F238E27FC236}">
                <a16:creationId xmlns:a16="http://schemas.microsoft.com/office/drawing/2014/main" id="{53A56C74-81F1-63A0-A00F-B074A17A9194}"/>
              </a:ext>
            </a:extLst>
          </p:cNvPr>
          <p:cNvSpPr txBox="1">
            <a:spLocks/>
          </p:cNvSpPr>
          <p:nvPr/>
        </p:nvSpPr>
        <p:spPr>
          <a:xfrm>
            <a:off x="-406925" y="-471093"/>
            <a:ext cx="5260359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FILMER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959E05A-3715-337B-19D0-F194D9101386}"/>
              </a:ext>
            </a:extLst>
          </p:cNvPr>
          <p:cNvSpPr txBox="1">
            <a:spLocks/>
          </p:cNvSpPr>
          <p:nvPr/>
        </p:nvSpPr>
        <p:spPr>
          <a:xfrm>
            <a:off x="415571" y="3122850"/>
            <a:ext cx="10584480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l"/>
            <a:r>
              <a:rPr lang="sv-SE" sz="44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 SVENSK FOTBOLL &amp; IDROTTENS </a:t>
            </a:r>
            <a:r>
              <a:rPr lang="sv-SE" sz="4400" b="1" dirty="0">
                <a:solidFill>
                  <a:srgbClr val="FDA3C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VÄRDEGRUND</a:t>
            </a:r>
            <a:endParaRPr lang="sv-SE" sz="2800" b="1" dirty="0">
              <a:solidFill>
                <a:srgbClr val="FDA3C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0475F1EA-4F53-4D66-99F0-B743EEC8AB24}"/>
              </a:ext>
            </a:extLst>
          </p:cNvPr>
          <p:cNvSpPr txBox="1">
            <a:spLocks/>
          </p:cNvSpPr>
          <p:nvPr/>
        </p:nvSpPr>
        <p:spPr>
          <a:xfrm>
            <a:off x="3091642" y="2230"/>
            <a:ext cx="3291905" cy="2270343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sz="16600" b="1" dirty="0">
                <a:solidFill>
                  <a:srgbClr val="FDA3C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843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DB8F-FB08-8021-C952-183E451D0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EFA154-6EB6-FD96-922C-F0B711158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-94890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6FE8B6C-F623-A861-741C-16F88CA9E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80115" y="1865785"/>
            <a:ext cx="5707349" cy="4310727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Om Waggeryds IK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Vår träningsgrupp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Träning och match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Föräldrarollen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Försäljningsaktiviteter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Smålands Fotbollförbundet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Svenska Fotbollförbundet 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RF SISU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Diskussionsfrågor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killar02.png">
            <a:extLst>
              <a:ext uri="{FF2B5EF4-FFF2-40B4-BE49-F238E27FC236}">
                <a16:creationId xmlns:a16="http://schemas.microsoft.com/office/drawing/2014/main" id="{3454E51D-BD32-95CB-628A-5161AFF18E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084" y="819510"/>
            <a:ext cx="2994109" cy="552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3696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3FC0F-9039-A90F-7E0B-67ECCB659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86785-6865-5532-100F-D27A207BAE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5983" y="952122"/>
            <a:ext cx="9440034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TACK FÖR IDAG!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D0F33A74-992D-038D-F1B8-67B7B700538D}"/>
              </a:ext>
            </a:extLst>
          </p:cNvPr>
          <p:cNvSpPr txBox="1">
            <a:spLocks/>
          </p:cNvSpPr>
          <p:nvPr/>
        </p:nvSpPr>
        <p:spPr>
          <a:xfrm>
            <a:off x="1375983" y="2780923"/>
            <a:ext cx="9440034" cy="182880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WAGGERYDS 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F4333AC-4AE7-CFC7-1366-A6C9754CC9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0798828">
            <a:off x="9153895" y="482514"/>
            <a:ext cx="2665581" cy="1499390"/>
          </a:xfrm>
          <a:prstGeom prst="rect">
            <a:avLst/>
          </a:prstGeom>
          <a:effectLst>
            <a:outerShdw blurRad="50800" dist="228600" sx="123000" sy="123000" algn="ctr" rotWithShape="0">
              <a:srgbClr val="000000">
                <a:alpha val="38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5968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F7938-01B4-1142-FFDF-84A4B970E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6E6A66B-5ACE-601E-D2DC-181FD613B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OM WAGGERYDS IK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70ABC5C-AC35-050B-FD3B-B0EC0FEC04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5901" y="2098312"/>
            <a:ext cx="10220116" cy="4035360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Bildades 1920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Ca 650 medlemmar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Styrelse, bandy &amp; fotbollssektion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Herrlag (div 4) &amp; ett damlag i div 3 ett i 5 (fotboll)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+ herrlag i div 2 (bandy)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Antal träningsgrupper barn och ungdom: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20 (fotboll) 5 (bandy)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Ca 120 ideella ledare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Två st. anställda, kanslist &amp; föreningsutvecklare</a:t>
            </a:r>
          </a:p>
        </p:txBody>
      </p:sp>
    </p:spTree>
    <p:extLst>
      <p:ext uri="{BB962C8B-B14F-4D97-AF65-F5344CB8AC3E}">
        <p14:creationId xmlns:p14="http://schemas.microsoft.com/office/powerpoint/2010/main" val="2188803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1DBE1-28C4-6735-68B2-49E29C1F9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tockfotot one caucasian soccer player man happy celebration in silhouette  isolated on white background | Adobe Stock">
            <a:extLst>
              <a:ext uri="{FF2B5EF4-FFF2-40B4-BE49-F238E27FC236}">
                <a16:creationId xmlns:a16="http://schemas.microsoft.com/office/drawing/2014/main" id="{631243F0-B3B3-7A13-BEBB-2D145BA20C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766" y="3872607"/>
            <a:ext cx="3464234" cy="2598176"/>
          </a:xfrm>
          <a:prstGeom prst="rect">
            <a:avLst/>
          </a:prstGeom>
          <a:noFill/>
          <a:effectLst>
            <a:softEdge rad="1270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83F6F929-C3D3-64C4-6745-77B7BEE34F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780" y="-190073"/>
            <a:ext cx="11556439" cy="1828801"/>
          </a:xfrm>
        </p:spPr>
        <p:txBody>
          <a:bodyPr>
            <a:normAutofit fontScale="90000"/>
          </a:bodyPr>
          <a:lstStyle/>
          <a:p>
            <a:r>
              <a:rPr lang="sv-SE" sz="7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MÅL MED VERKSAMHETEN</a:t>
            </a:r>
            <a:endParaRPr lang="sv-SE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97A39B-7E60-F9AE-F631-AF633701F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767" y="4054415"/>
            <a:ext cx="10220116" cy="2094450"/>
          </a:xfrm>
        </p:spPr>
        <p:txBody>
          <a:bodyPr>
            <a:normAutofit/>
          </a:bodyPr>
          <a:lstStyle/>
          <a:p>
            <a:pPr algn="l"/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Nya satsningar från 2025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Föreningsdemokrati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Motionsidrott</a:t>
            </a:r>
          </a:p>
          <a:p>
            <a:pPr marL="457200" indent="-457200" algn="l">
              <a:buFontTx/>
              <a:buChar char="-"/>
            </a:pP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Parasport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Underrubrik 2">
            <a:extLst>
              <a:ext uri="{FF2B5EF4-FFF2-40B4-BE49-F238E27FC236}">
                <a16:creationId xmlns:a16="http://schemas.microsoft.com/office/drawing/2014/main" id="{203CEB98-7E47-8954-AF09-59F3A65A0A38}"/>
              </a:ext>
            </a:extLst>
          </p:cNvPr>
          <p:cNvSpPr txBox="1">
            <a:spLocks/>
          </p:cNvSpPr>
          <p:nvPr/>
        </p:nvSpPr>
        <p:spPr>
          <a:xfrm>
            <a:off x="518092" y="1638047"/>
            <a:ext cx="10220116" cy="2094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Waggeryds IK är en breddförening där alla får vara med.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Så många som möjligt, så roligt som möjligt och så bra som möjligt är föreningens ambition.</a:t>
            </a:r>
          </a:p>
          <a:p>
            <a:pPr algn="l"/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Vi arbetar efter Svenska FFs riktlinjer gällande spelar och </a:t>
            </a:r>
            <a:r>
              <a:rPr lang="sv-SE" sz="2800" dirty="0" err="1">
                <a:latin typeface="Arial" panose="020B0604020202020204" pitchFamily="34" charset="0"/>
                <a:cs typeface="Arial" panose="020B0604020202020204" pitchFamily="34" charset="0"/>
              </a:rPr>
              <a:t>ledarutbildningplan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361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29778-28D2-7083-F7D3-818503D61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5567E9-31AA-C928-9E63-19061875D3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6581" y="0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41CDD3D-B7D5-8C69-44E7-BDEC6A2EB8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2098312"/>
            <a:ext cx="9440034" cy="3932618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Omsättning 2024 ca 2 miljoner.</a:t>
            </a:r>
            <a:endParaRPr lang="sv-SE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Resultat 2024 +/- 5000kr</a:t>
            </a:r>
            <a:endParaRPr lang="sv-SE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Idrottsplatsen drivs av en annan förening som heter </a:t>
            </a:r>
            <a:r>
              <a:rPr lang="sv-SE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Vaggeryds </a:t>
            </a:r>
            <a:r>
              <a:rPr lang="sv-SE" sz="28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Idrottplats</a:t>
            </a:r>
            <a:r>
              <a:rPr lang="sv-SE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(VIP), </a:t>
            </a:r>
            <a:r>
              <a:rPr lang="sv-SE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där WIK betalar 14 300kr per/månad i hyra.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endParaRPr lang="sv-SE" sz="28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261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70872-CDB8-AC01-B047-3532122BD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7B7D00-29F7-FCC2-CCB1-BB870ED7AB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175" y="0"/>
            <a:ext cx="10952252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VÅR TRÄNINGSGRUPP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D9AA989-D1A6-5A4F-C06F-CF34B01A9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6175" y="1932058"/>
            <a:ext cx="4298334" cy="4787397"/>
          </a:xfrm>
        </p:spPr>
        <p:txBody>
          <a:bodyPr>
            <a:normAutofit/>
          </a:bodyPr>
          <a:lstStyle/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Antal spelare</a:t>
            </a: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: X st.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Tränare, huvudansvar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Förnamn Efternamn roll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Förnamn Efternamn roll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Assisterande tränare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Förnamn Efternamn roll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Förnamn Efternamn roll</a:t>
            </a:r>
          </a:p>
        </p:txBody>
      </p:sp>
      <p:sp>
        <p:nvSpPr>
          <p:cNvPr id="4" name="Underrubrik 2">
            <a:extLst>
              <a:ext uri="{FF2B5EF4-FFF2-40B4-BE49-F238E27FC236}">
                <a16:creationId xmlns:a16="http://schemas.microsoft.com/office/drawing/2014/main" id="{B13BB61B-0249-2A54-CED1-A69AEF4CE720}"/>
              </a:ext>
            </a:extLst>
          </p:cNvPr>
          <p:cNvSpPr txBox="1">
            <a:spLocks/>
          </p:cNvSpPr>
          <p:nvPr/>
        </p:nvSpPr>
        <p:spPr>
          <a:xfrm>
            <a:off x="5429154" y="1828801"/>
            <a:ext cx="6129273" cy="5262557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None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1">
                    <a:tint val="75000"/>
                  </a:schemeClr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Lagledare</a:t>
            </a:r>
            <a:b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Förnamn Efternamn roll</a:t>
            </a:r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sv-S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Försäljningsansvarig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Förnamn Efternamn roll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  <a:t>Föräldrar</a:t>
            </a:r>
            <a:b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Förnamn Efternamn roll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Förnamn Efternamn roll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Förnamn Efternamn roll </a:t>
            </a: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  <a:t>Förnamn Efternamn roll</a:t>
            </a:r>
            <a:br>
              <a:rPr lang="sv-SE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v-SE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381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C0CC90-93DB-B4B8-AB92-778390F5E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4390CB-20A6-967B-AF5B-88D3B0A23A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8861" y="-152400"/>
            <a:ext cx="10194278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ANSVARSOMRÅDEN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47DB437-021A-CCF7-1C6B-91CEC9A5CD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3365" y="1554480"/>
            <a:ext cx="9440034" cy="5663739"/>
          </a:xfrm>
        </p:spPr>
        <p:txBody>
          <a:bodyPr>
            <a:normAutofit/>
          </a:bodyPr>
          <a:lstStyle/>
          <a:p>
            <a:pPr algn="l" eaLnBrk="1" hangingPunct="1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Tränare med huvudansvar</a:t>
            </a:r>
            <a:b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Planerar och genomför träningar och matcher efter SvFFs spelarutbildningsplan och riktlinjer. Deltar inte i laguppdrag, endast försäljning.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Assisterande tränare</a:t>
            </a:r>
            <a:b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Bistår tränarna vid träningar och matcher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Lagledare</a:t>
            </a:r>
            <a:b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Hanterar aktiviteter utanför planen, så som administration och fördelning av arbetsuppgifter för lagets olika uppdrag. 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Försäljningsansvarig</a:t>
            </a:r>
            <a:b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Hanterar försäljningsaktivitet samt lagets ekonomi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sv-SE" altLang="en-SE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en-SE" sz="1800" b="1" dirty="0">
                <a:latin typeface="Arial" panose="020B0604020202020204" pitchFamily="34" charset="0"/>
                <a:cs typeface="Arial" panose="020B0604020202020204" pitchFamily="34" charset="0"/>
              </a:rPr>
              <a:t>Föräldrar</a:t>
            </a:r>
            <a:b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en-SE" sz="1800" dirty="0">
                <a:latin typeface="Arial" panose="020B0604020202020204" pitchFamily="34" charset="0"/>
                <a:cs typeface="Arial" panose="020B0604020202020204" pitchFamily="34" charset="0"/>
              </a:rPr>
              <a:t>Genomför tilldelade uppdrag och stöttar barnen i deras idrottande.</a:t>
            </a: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3C952-9BF2-61D4-03C9-2869FDE3D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98152D-F9C6-4677-69DC-5ED3B454B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2076" y="-174661"/>
            <a:ext cx="10194278" cy="1828801"/>
          </a:xfrm>
        </p:spPr>
        <p:txBody>
          <a:bodyPr>
            <a:normAutofit/>
          </a:bodyPr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TRÄNING 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863F7-21C5-40BD-94C5-6C3BDD4B31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5983" y="1923651"/>
            <a:ext cx="9440034" cy="4623797"/>
          </a:xfrm>
        </p:spPr>
        <p:txBody>
          <a:bodyPr>
            <a:normAutofit fontScale="47500" lnSpcReduction="20000"/>
          </a:bodyPr>
          <a:lstStyle/>
          <a:p>
            <a:pPr algn="l" eaLnBrk="1" hangingPunct="1"/>
            <a:r>
              <a:rPr lang="sv-SE" altLang="LID4096" sz="5100" b="1" dirty="0">
                <a:latin typeface="Arial" panose="020B0604020202020204" pitchFamily="34" charset="0"/>
                <a:cs typeface="Arial" panose="020B0604020202020204" pitchFamily="34" charset="0"/>
              </a:rPr>
              <a:t>Träningstider</a:t>
            </a:r>
            <a:endParaRPr lang="sv-SE" altLang="LID4096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&lt;Dag och Tid&gt;</a:t>
            </a:r>
          </a:p>
          <a:p>
            <a:pPr algn="l" eaLnBrk="1" hangingPunct="1"/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&lt;Dag och Tid&gt;</a:t>
            </a:r>
          </a:p>
          <a:p>
            <a:pPr lvl="1" algn="l" eaLnBrk="1" hangingPunct="1"/>
            <a:endParaRPr lang="sv-SE" altLang="LID4096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Sommaräsong</a:t>
            </a:r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 med träning och matcher april-september </a:t>
            </a:r>
          </a:p>
          <a:p>
            <a:pPr algn="l" eaLnBrk="1" hangingPunct="1"/>
            <a:r>
              <a:rPr lang="sv-SE" altLang="LID4096" sz="3800" b="1" dirty="0">
                <a:latin typeface="Arial" panose="020B0604020202020204" pitchFamily="34" charset="0"/>
                <a:cs typeface="Arial" panose="020B0604020202020204" pitchFamily="34" charset="0"/>
              </a:rPr>
              <a:t>Semesteruppehåll</a:t>
            </a:r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 &lt;Från - till&gt;</a:t>
            </a:r>
          </a:p>
          <a:p>
            <a:pPr algn="l"/>
            <a:endParaRPr lang="sv-SE" altLang="LID4096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sv-SE" altLang="LID4096" sz="3800" b="1" dirty="0">
                <a:latin typeface="Arial" panose="020B0604020202020204" pitchFamily="34" charset="0"/>
                <a:cs typeface="Arial" panose="020B0604020202020204" pitchFamily="34" charset="0"/>
              </a:rPr>
              <a:t>Vinterträning</a:t>
            </a:r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 från &lt;Från - till&gt;</a:t>
            </a:r>
          </a:p>
          <a:p>
            <a:pPr algn="l" eaLnBrk="1" hangingPunct="1"/>
            <a:r>
              <a:rPr lang="sv-SE" altLang="LID4096" sz="3800" i="1" dirty="0">
                <a:latin typeface="Arial" panose="020B0604020202020204" pitchFamily="34" charset="0"/>
                <a:cs typeface="Arial" panose="020B0604020202020204" pitchFamily="34" charset="0"/>
              </a:rPr>
              <a:t>Frivilligt för de som inte har annan idrott!</a:t>
            </a:r>
          </a:p>
          <a:p>
            <a:pPr algn="l" eaLnBrk="1" hangingPunct="1"/>
            <a:endParaRPr lang="sv-SE" altLang="LID4096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/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Waggeryds IK uppmuntrar till att barn och ungdomar </a:t>
            </a:r>
          </a:p>
          <a:p>
            <a:pPr algn="l" eaLnBrk="1" hangingPunct="1"/>
            <a:r>
              <a:rPr lang="sv-SE" altLang="LID4096" sz="3800" dirty="0">
                <a:latin typeface="Arial" panose="020B0604020202020204" pitchFamily="34" charset="0"/>
                <a:cs typeface="Arial" panose="020B0604020202020204" pitchFamily="34" charset="0"/>
              </a:rPr>
              <a:t>ska hålla på med fler idrotter och fritidsaktiviteter </a:t>
            </a:r>
          </a:p>
          <a:p>
            <a:pPr eaLnBrk="1" hangingPunct="1"/>
            <a:endParaRPr lang="sv-SE" altLang="LID4096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6647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5A521-2CB3-3D0D-96B1-559E7179C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AC46F1-FBAA-CFE0-8642-F2DA796DF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112" y="-404038"/>
            <a:ext cx="9440034" cy="1828801"/>
          </a:xfrm>
        </p:spPr>
        <p:txBody>
          <a:bodyPr/>
          <a:lstStyle/>
          <a:p>
            <a:r>
              <a:rPr lang="sv-SE" sz="7200" b="1" dirty="0">
                <a:latin typeface="Arial" panose="020B0604020202020204" pitchFamily="34" charset="0"/>
                <a:cs typeface="Arial" panose="020B0604020202020204" pitchFamily="34" charset="0"/>
              </a:rPr>
              <a:t>MATCHER</a:t>
            </a:r>
            <a:endParaRPr lang="sv-SE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20DCEB0-C985-38E0-5384-8248FB673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2478" y="1705120"/>
            <a:ext cx="11041569" cy="4759688"/>
          </a:xfrm>
        </p:spPr>
        <p:txBody>
          <a:bodyPr>
            <a:normAutofit fontScale="70000" lnSpcReduction="20000"/>
          </a:bodyPr>
          <a:lstStyle/>
          <a:p>
            <a:pPr algn="l" eaLnBrk="1" hangingPunct="1">
              <a:defRPr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Match/seriespel/poolspel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Fyll på med lagets matchaktiviteter</a:t>
            </a:r>
          </a:p>
          <a:p>
            <a:pPr algn="l" eaLnBrk="1" hangingPunct="1">
              <a:defRPr/>
            </a:pPr>
            <a:endParaRPr lang="sv-SE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Speltid</a:t>
            </a: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WIK följer Svenska FFs rekommendationer.</a:t>
            </a:r>
          </a:p>
          <a:p>
            <a:pPr marL="0" indent="0" algn="l" eaLnBrk="1" hangingPunct="1">
              <a:buFont typeface="Arial" panose="020B0604020202020204" pitchFamily="34" charset="0"/>
              <a:buNone/>
              <a:defRPr/>
            </a:pP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eaLnBrk="1" hangingPunct="1">
              <a:buFont typeface="Arial" panose="020B0604020202020204" pitchFamily="34" charset="0"/>
              <a:buNone/>
              <a:defRPr/>
            </a:pPr>
            <a:r>
              <a:rPr 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Olika positioner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Vi försöker i största möjliga mån att spelaren har samma position under hela matchen.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Sett över säsongen är det fördelaktigt för spelarens utveckling att prova olika positioner. </a:t>
            </a:r>
            <a:br>
              <a:rPr 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sz="2400" i="1" dirty="0">
                <a:latin typeface="Arial" panose="020B0604020202020204" pitchFamily="34" charset="0"/>
                <a:cs typeface="Arial" panose="020B0604020202020204" pitchFamily="34" charset="0"/>
              </a:rPr>
              <a:t>(gäller åtminstone upp till 15 år). </a:t>
            </a:r>
          </a:p>
          <a:p>
            <a:pPr marL="0" indent="0" algn="l" eaLnBrk="1" hangingPunct="1">
              <a:buFont typeface="Arial" panose="020B0604020202020204" pitchFamily="34" charset="0"/>
              <a:buNone/>
              <a:defRPr/>
            </a:pPr>
            <a:endParaRPr lang="sv-SE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defRPr/>
            </a:pPr>
            <a:r>
              <a:rPr lang="sv-SE" alt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Bortamatcher</a:t>
            </a:r>
            <a:b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Samling vid Vaggeryds IP och vi åker gemensamt i bilar.</a:t>
            </a:r>
            <a:b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  <a:t>Tränare fördelar vilka bilar spelarna åker i.</a:t>
            </a:r>
          </a:p>
          <a:p>
            <a:pPr algn="l" eaLnBrk="1" hangingPunct="1">
              <a:defRPr/>
            </a:pPr>
            <a:b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Resultatet i matchen</a:t>
            </a:r>
            <a:b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  <a:t>Har underordnad betydelse för oss </a:t>
            </a:r>
            <a:r>
              <a:rPr lang="sv-SE" altLang="sv-SE" sz="2400" b="1" dirty="0">
                <a:latin typeface="Arial" panose="020B0604020202020204" pitchFamily="34" charset="0"/>
                <a:cs typeface="Arial" panose="020B0604020202020204" pitchFamily="34" charset="0"/>
              </a:rPr>
              <a:t>vuxna. </a:t>
            </a:r>
            <a: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Självklart ska spelarna få &amp; vilja vinna </a:t>
            </a:r>
            <a:b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v-SE" altLang="sv-SE" sz="2400" dirty="0">
                <a:latin typeface="Arial" panose="020B0604020202020204" pitchFamily="34" charset="0"/>
                <a:cs typeface="Arial" panose="020B0604020202020204" pitchFamily="34" charset="0"/>
              </a:rPr>
              <a:t>samt visa känslor vid olika matchresultat. Utveckling och gemenskap är prioriterat.</a:t>
            </a:r>
            <a:endParaRPr lang="sv-S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3110237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kiffer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ffer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kiffer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{C052D7A6-7A5A-4429-9ED5-3A777FABD453}tf03457452</Template>
  <TotalTime>5790</TotalTime>
  <Words>1217</Words>
  <Application>Microsoft Office PowerPoint</Application>
  <PresentationFormat>Bredbild</PresentationFormat>
  <Paragraphs>158</Paragraphs>
  <Slides>20</Slides>
  <Notes>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Calisto MT</vt:lpstr>
      <vt:lpstr>proxima-nova</vt:lpstr>
      <vt:lpstr>Wingdings</vt:lpstr>
      <vt:lpstr>Wingdings 2</vt:lpstr>
      <vt:lpstr>Anpassad formgivning</vt:lpstr>
      <vt:lpstr>Skiffer</vt:lpstr>
      <vt:lpstr>VÄLKOMMEN TILL MÖTET!</vt:lpstr>
      <vt:lpstr>AGENDA</vt:lpstr>
      <vt:lpstr>OM WAGGERYDS IK</vt:lpstr>
      <vt:lpstr>MÅL MED VERKSAMHETEN</vt:lpstr>
      <vt:lpstr>EKONOMI</vt:lpstr>
      <vt:lpstr>VÅR TRÄNINGSGRUPP</vt:lpstr>
      <vt:lpstr>ANSVARSOMRÅDEN</vt:lpstr>
      <vt:lpstr>TRÄNING </vt:lpstr>
      <vt:lpstr>MATCHER</vt:lpstr>
      <vt:lpstr>UTRUSTNING</vt:lpstr>
      <vt:lpstr>INFORMATION &amp; KALLELSER</vt:lpstr>
      <vt:lpstr>FÖRÄLDRAROLLEN</vt:lpstr>
      <vt:lpstr>Medlemsavgift och deltagaravgift</vt:lpstr>
      <vt:lpstr>ÅRETS FÖRSÄLJNING</vt:lpstr>
      <vt:lpstr>5-7 juni 9-11 manna Vuxenvandring 5-7 manna Travparkering </vt:lpstr>
      <vt:lpstr>SMÅLANDS FOTBOLLFÖRBUND</vt:lpstr>
      <vt:lpstr>SVENSKA FOTBOLLFÖRBUNDET</vt:lpstr>
      <vt:lpstr>RF SISU</vt:lpstr>
      <vt:lpstr>DISKUSSIONSFRÅGOR</vt:lpstr>
      <vt:lpstr>TACK FÖR IDAG!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VÄLKOMMEN TILL MÖTET!</dc:title>
  <dc:creator>Mikael Johansson</dc:creator>
  <cp:lastModifiedBy>Mikael Johansson</cp:lastModifiedBy>
  <cp:revision>16</cp:revision>
  <dcterms:created xsi:type="dcterms:W3CDTF">2025-02-16T19:03:36Z</dcterms:created>
  <dcterms:modified xsi:type="dcterms:W3CDTF">2026-03-30T11:46:58Z</dcterms:modified>
</cp:coreProperties>
</file>