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23"/>
  </p:notesMasterIdLst>
  <p:sldIdLst>
    <p:sldId id="257" r:id="rId3"/>
    <p:sldId id="258" r:id="rId4"/>
    <p:sldId id="259" r:id="rId5"/>
    <p:sldId id="269" r:id="rId6"/>
    <p:sldId id="260" r:id="rId7"/>
    <p:sldId id="256" r:id="rId8"/>
    <p:sldId id="261" r:id="rId9"/>
    <p:sldId id="265" r:id="rId10"/>
    <p:sldId id="262" r:id="rId11"/>
    <p:sldId id="266" r:id="rId12"/>
    <p:sldId id="263" r:id="rId13"/>
    <p:sldId id="270" r:id="rId14"/>
    <p:sldId id="286" r:id="rId15"/>
    <p:sldId id="268" r:id="rId16"/>
    <p:sldId id="323" r:id="rId17"/>
    <p:sldId id="264" r:id="rId18"/>
    <p:sldId id="276" r:id="rId19"/>
    <p:sldId id="271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3C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6T17:12:14.204" idx="1">
    <p:pos x="672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1:38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0:26.241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0:31.84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0:26.241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0:31.84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Pierre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4D9A-F833-4226-9970-CFC6E355E32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53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Båda sakerna är tyvärr samma helg men vi behöver ca 25 </a:t>
            </a:r>
            <a:r>
              <a:rPr lang="sv-SE" dirty="0" err="1"/>
              <a:t>pers</a:t>
            </a:r>
            <a:r>
              <a:rPr lang="sv-SE" dirty="0"/>
              <a:t> till Götaström och 16 per till vuxenvandringen. </a:t>
            </a:r>
          </a:p>
          <a:p>
            <a:r>
              <a:rPr lang="sv-SE" dirty="0"/>
              <a:t>F13-14- 15 bemannar vuxenvandringen och resten av lagen ner till 2018 bilmässan.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44D9A-F833-4226-9970-CFC6E355E32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0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Lärgrupper</a:t>
            </a:r>
            <a:r>
              <a:rPr lang="sv-SE" dirty="0"/>
              <a:t> består av minst tre deltagare och där en är ledare. Minst 45 minuter och kan vara teori inför match eller innan och efter träning. </a:t>
            </a:r>
            <a:r>
              <a:rPr lang="sv-SE" dirty="0" err="1"/>
              <a:t>Lärgruppsmedel</a:t>
            </a:r>
            <a:r>
              <a:rPr lang="sv-SE" dirty="0"/>
              <a:t> kan helt eller delvis täcka olika lagaktiviteter. Faktura går till RF SISU. Ett lag måste först få godkänt av fotbollssektionens om man ska få från </a:t>
            </a:r>
            <a:r>
              <a:rPr lang="sv-SE" dirty="0" err="1"/>
              <a:t>lärgruppsmedel</a:t>
            </a:r>
            <a:r>
              <a:rPr lang="sv-SE" dirty="0"/>
              <a:t>. </a:t>
            </a:r>
            <a:r>
              <a:rPr lang="sv-SE" b="1" u="sng" dirty="0"/>
              <a:t>Ingen</a:t>
            </a:r>
            <a:r>
              <a:rPr lang="sv-SE" dirty="0"/>
              <a:t> direktkontakt med idrottskonsulent på RF SISU. Kontakta istället </a:t>
            </a:r>
            <a:r>
              <a:rPr lang="sv-SE" dirty="0" err="1"/>
              <a:t>fotbollsektionens</a:t>
            </a:r>
            <a:r>
              <a:rPr lang="sv-SE" dirty="0"/>
              <a:t> SISU-ansvarig Emma Styf.</a:t>
            </a:r>
          </a:p>
          <a:p>
            <a:r>
              <a:rPr lang="sv-SE" dirty="0"/>
              <a:t>Projektstöd kan handla om specifika satsningar som en förening vill göra, Ex unga ledare, kompetenshöjning på ledare eller styrelse. Förslag lämnas till </a:t>
            </a:r>
            <a:r>
              <a:rPr lang="sv-SE" dirty="0" err="1"/>
              <a:t>fotbollsektionens</a:t>
            </a:r>
            <a:r>
              <a:rPr lang="sv-SE" dirty="0"/>
              <a:t> Emma Styf.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08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Via Svensks Fotbollförbundets utbildningssida ”Fotbollens Spela Lek &amp; Lär” kan du som ledare visa vad Svensk fotboll står för. Här finns filmer och diskussionsfrågor att få igång deltagarna på mötet.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00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4895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www.smalandsfotbollen.se/utbildning/spelare/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nskfotboll.se/landslag/" TargetMode="External"/><Relationship Id="rId2" Type="http://schemas.openxmlformats.org/officeDocument/2006/relationships/hyperlink" Target="https://aktiva.svenskfotboll.se/spelare/utveckla-dig/regional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7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ktiva.svenskfotboll.se/utbildning/tranarmaterial/digitala-bocker/fsll/#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9E65-1702-8944-13FC-49CF1C5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C06B3-9AD5-BD88-95AC-40C0DB51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530353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UTRUSTNING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4EE1F-3170-A367-844B-CBCA80C1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38944"/>
            <a:ext cx="3223449" cy="35801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Träningskläder efter väder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12DC5755-304C-64AE-6995-E3665DD3D91E}"/>
              </a:ext>
            </a:extLst>
          </p:cNvPr>
          <p:cNvSpPr txBox="1">
            <a:spLocks/>
          </p:cNvSpPr>
          <p:nvPr/>
        </p:nvSpPr>
        <p:spPr>
          <a:xfrm>
            <a:off x="6271878" y="1638944"/>
            <a:ext cx="3887106" cy="3580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Matchkläder 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6" y="4515221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KALLELSER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5"/>
            <a:ext cx="7411401" cy="3041083"/>
          </a:xfrm>
        </p:spPr>
        <p:txBody>
          <a:bodyPr>
            <a:normAutofit fontScale="40000" lnSpcReduction="20000"/>
          </a:bodyPr>
          <a:lstStyle/>
          <a:p>
            <a:pPr algn="l" eaLnBrk="1" hangingPunct="1"/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Information till spelare och vårdnadshavare från ledare och föreningen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Svara på kallelser innan sista svarstid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 från klubben</a:t>
            </a:r>
          </a:p>
          <a:p>
            <a:pPr algn="l" eaLnBrk="1" hangingPunct="1"/>
            <a:b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40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Stöttande och uppmuntrande till alla 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Respekterar och berömmer domaren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Publik står på motsatt långsida i förhållande till spelare och ledare. Ingen publik bakom målen. Rekommenderat avstånd från publik till sidlinjen, minst tre meter.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coacha spelarna.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Låt spelarna själva fatta beslut på planen.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Belastningsregister (omklädningsrummen)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Läs mer i 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”Blå tråden”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18" y="0"/>
            <a:ext cx="10486061" cy="1828801"/>
          </a:xfrm>
        </p:spPr>
        <p:txBody>
          <a:bodyPr anchor="ctr">
            <a:no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Medlemsavgift och deltagaravgift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2892" y="1647026"/>
            <a:ext cx="3151469" cy="1607451"/>
          </a:xfrm>
        </p:spPr>
        <p:txBody>
          <a:bodyPr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Spelare och tränare betala medlemsavgift. </a:t>
            </a:r>
            <a:b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Spelare betalar även deltagaravgift.</a:t>
            </a:r>
          </a:p>
          <a:p>
            <a:pPr marL="285750" indent="-285750" algn="l">
              <a:buFontTx/>
              <a:buChar char="-"/>
            </a:pPr>
            <a:endParaRPr lang="sv-SE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sv-SE" sz="1800" b="1" dirty="0"/>
              <a:t>OBS! </a:t>
            </a:r>
            <a:r>
              <a:rPr lang="sv-SE" sz="1800" dirty="0"/>
              <a:t>Spelare som inte betalat medlemsavgift och deltagaravgift får</a:t>
            </a:r>
            <a:r>
              <a:rPr lang="sv-SE" sz="1800" u="sng" dirty="0"/>
              <a:t> inte</a:t>
            </a:r>
            <a:r>
              <a:rPr lang="sv-SE" sz="1800" dirty="0"/>
              <a:t> delta i träning eller match!</a:t>
            </a:r>
          </a:p>
          <a:p>
            <a:pPr marL="285750" indent="-285750" algn="l">
              <a:buFontTx/>
              <a:buChar char="-"/>
            </a:pPr>
            <a:endParaRPr lang="sv-SE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8FB027-4A7B-FA4F-F473-558AC255F463}"/>
              </a:ext>
            </a:extLst>
          </p:cNvPr>
          <p:cNvSpPr txBox="1"/>
          <p:nvPr/>
        </p:nvSpPr>
        <p:spPr>
          <a:xfrm>
            <a:off x="206479" y="1262878"/>
            <a:ext cx="84164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dirty="0"/>
            </a:br>
            <a:r>
              <a:rPr lang="sv-SE" b="1" dirty="0"/>
              <a:t>Medlemsavgift faktureras i januari </a:t>
            </a:r>
            <a:r>
              <a:rPr lang="sv-SE" dirty="0"/>
              <a:t>via </a:t>
            </a:r>
            <a:r>
              <a:rPr lang="sv-SE" dirty="0" err="1"/>
              <a:t>Ping</a:t>
            </a:r>
            <a:r>
              <a:rPr lang="sv-SE" dirty="0"/>
              <a:t> </a:t>
            </a:r>
            <a:r>
              <a:rPr lang="sv-SE" dirty="0" err="1"/>
              <a:t>Payments</a:t>
            </a:r>
            <a:r>
              <a:rPr lang="sv-SE" dirty="0"/>
              <a:t>/laget.se.</a:t>
            </a:r>
            <a:br>
              <a:rPr lang="sv-SE" dirty="0"/>
            </a:br>
            <a:r>
              <a:rPr lang="sv-SE" dirty="0"/>
              <a:t>Bankgiro:133-5546</a:t>
            </a:r>
            <a:br>
              <a:rPr lang="sv-SE" dirty="0"/>
            </a:br>
            <a:r>
              <a:rPr lang="sv-SE" b="1" dirty="0"/>
              <a:t>Deltagaravgift faktureras från april </a:t>
            </a:r>
            <a:r>
              <a:rPr lang="sv-SE" dirty="0"/>
              <a:t>(gäller fotboll).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Medlemsavgift 2026: </a:t>
            </a:r>
            <a:br>
              <a:rPr lang="sv-SE" b="1" dirty="0"/>
            </a:br>
            <a:r>
              <a:rPr lang="sv-SE" dirty="0"/>
              <a:t>Enskild medlem (aktiv):450kr </a:t>
            </a:r>
            <a:br>
              <a:rPr lang="sv-SE" dirty="0"/>
            </a:br>
            <a:r>
              <a:rPr lang="sv-SE" dirty="0"/>
              <a:t>Familj: 800kr </a:t>
            </a:r>
            <a:br>
              <a:rPr lang="sv-SE" dirty="0"/>
            </a:br>
            <a:r>
              <a:rPr lang="sv-SE" dirty="0"/>
              <a:t>Enskild medlem (stödmedlem): 200kr 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Deltagaravgift fotboll 2026: </a:t>
            </a:r>
            <a:br>
              <a:rPr lang="sv-SE" b="1" dirty="0"/>
            </a:br>
            <a:r>
              <a:rPr lang="sv-SE" dirty="0"/>
              <a:t>Senior och ungdom seriespel 11 mot 11: 1100kr </a:t>
            </a:r>
            <a:br>
              <a:rPr lang="sv-SE" dirty="0"/>
            </a:br>
            <a:r>
              <a:rPr lang="sv-SE" dirty="0"/>
              <a:t>Ungdom/barn seriespel 9 mot 9 &amp; 7 mot 7: 800kr </a:t>
            </a:r>
            <a:br>
              <a:rPr lang="sv-SE" dirty="0"/>
            </a:br>
            <a:r>
              <a:rPr lang="sv-SE" dirty="0"/>
              <a:t>Barn 5 mot 5: 300kr </a:t>
            </a:r>
            <a:br>
              <a:rPr lang="sv-SE" dirty="0"/>
            </a:br>
            <a:r>
              <a:rPr lang="sv-SE" dirty="0"/>
              <a:t>Fotbollsskolan (födda 2019–2020): 200 kr </a:t>
            </a:r>
            <a:br>
              <a:rPr lang="sv-SE" dirty="0"/>
            </a:br>
            <a:r>
              <a:rPr lang="sv-SE" dirty="0" err="1"/>
              <a:t>Fotbollskul</a:t>
            </a:r>
            <a:r>
              <a:rPr lang="sv-SE" dirty="0"/>
              <a:t> (födda 2021): 0 kr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E031958-5CBB-0736-EC56-DB853DA8A51A}"/>
              </a:ext>
            </a:extLst>
          </p:cNvPr>
          <p:cNvSpPr txBox="1"/>
          <p:nvPr/>
        </p:nvSpPr>
        <p:spPr>
          <a:xfrm>
            <a:off x="1071717" y="6110358"/>
            <a:ext cx="867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FRITIDSKORTET LÄS MER GENOM ATT </a:t>
            </a:r>
            <a:r>
              <a:rPr lang="sv-SE" sz="2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KLICKA HÄR</a:t>
            </a:r>
            <a:endParaRPr lang="sv-SE" sz="2400" b="1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4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F79C-8501-1351-1E53-3A5D11FC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A598D-4061-2C3C-DA26-67F22B7C9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67" y="-483403"/>
            <a:ext cx="9440034" cy="1828801"/>
          </a:xfrm>
        </p:spPr>
        <p:txBody>
          <a:bodyPr>
            <a:no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ÅRETS FÖRSÄLJNING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E8A364-126B-24B7-C654-E14C363A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992" y="2144478"/>
            <a:ext cx="9440034" cy="3921785"/>
          </a:xfrm>
        </p:spPr>
        <p:txBody>
          <a:bodyPr>
            <a:normAutofit fontScale="40000" lnSpcReduction="20000"/>
          </a:bodyPr>
          <a:lstStyle/>
          <a:p>
            <a:pPr algn="l" eaLnBrk="1" hangingPunct="1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Min lilla stad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Minst ett häfte/spelare	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New Body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X paket/spelare 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Vinsten delas lika mellan föreningen och laget.</a:t>
            </a:r>
          </a:p>
          <a:p>
            <a:pPr algn="l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Sportlotten med fyra rabattkuponger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10 paket/spelare (max 20 lotter per familj)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 eaLnBrk="1" hangingPunct="1">
              <a:defRPr/>
            </a:pP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CEDC5C9-9545-44DC-C6FA-FE90CD3918C7}"/>
              </a:ext>
            </a:extLst>
          </p:cNvPr>
          <p:cNvSpPr txBox="1"/>
          <p:nvPr/>
        </p:nvSpPr>
        <p:spPr>
          <a:xfrm>
            <a:off x="6253202" y="1229138"/>
            <a:ext cx="344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Gäller från det året barnet fyller 8 år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6823D5F-8DDB-5244-8321-7DA8D79B7935}"/>
              </a:ext>
            </a:extLst>
          </p:cNvPr>
          <p:cNvSpPr txBox="1"/>
          <p:nvPr/>
        </p:nvSpPr>
        <p:spPr>
          <a:xfrm>
            <a:off x="717115" y="2045295"/>
            <a:ext cx="115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April</a:t>
            </a:r>
            <a:endParaRPr lang="sv-SE" b="1" dirty="0">
              <a:solidFill>
                <a:srgbClr val="FFFF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1BD62B1-CF7C-2DB0-5491-A04034E4CC41}"/>
              </a:ext>
            </a:extLst>
          </p:cNvPr>
          <p:cNvSpPr txBox="1"/>
          <p:nvPr/>
        </p:nvSpPr>
        <p:spPr>
          <a:xfrm>
            <a:off x="162063" y="3077841"/>
            <a:ext cx="144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Maj/juni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1A2E416-2B01-D5CB-AFE6-1FB3F76537A4}"/>
              </a:ext>
            </a:extLst>
          </p:cNvPr>
          <p:cNvSpPr txBox="1"/>
          <p:nvPr/>
        </p:nvSpPr>
        <p:spPr>
          <a:xfrm>
            <a:off x="146305" y="4110387"/>
            <a:ext cx="148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Aug/</a:t>
            </a:r>
            <a:r>
              <a:rPr lang="sv-SE" sz="2400" b="1" dirty="0" err="1">
                <a:solidFill>
                  <a:srgbClr val="FFFF00"/>
                </a:solidFill>
              </a:rPr>
              <a:t>sept</a:t>
            </a:r>
            <a:endParaRPr lang="sv-SE" sz="2400" b="1" dirty="0">
              <a:solidFill>
                <a:srgbClr val="FFFF00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8EA8E22-2263-BDC4-2BA4-C509B5AE73B5}"/>
              </a:ext>
            </a:extLst>
          </p:cNvPr>
          <p:cNvSpPr txBox="1"/>
          <p:nvPr/>
        </p:nvSpPr>
        <p:spPr>
          <a:xfrm>
            <a:off x="1610751" y="5783836"/>
            <a:ext cx="763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Dessa försäljningar gör att vi kan hålla nere medlems- och träningsavgifter och genererar viktiga intäkter till klubben. </a:t>
            </a:r>
          </a:p>
          <a:p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14:cNvPr>
              <p14:cNvContentPartPr/>
              <p14:nvPr/>
            </p14:nvContentPartPr>
            <p14:xfrm>
              <a:off x="12879061" y="1241939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2941" y="123581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70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3B4D9-4369-7FB7-FB20-9853E1DD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303" y="4844322"/>
            <a:ext cx="7806761" cy="21591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5-7 </a:t>
            </a:r>
            <a:r>
              <a:rPr lang="en-US" sz="4800" dirty="0" err="1"/>
              <a:t>juni</a:t>
            </a:r>
            <a:br>
              <a:rPr lang="en-US" sz="4800" dirty="0"/>
            </a:br>
            <a:r>
              <a:rPr lang="en-US" sz="4800" dirty="0"/>
              <a:t>9-11 manna </a:t>
            </a:r>
            <a:r>
              <a:rPr lang="en-US" sz="4800" dirty="0" err="1"/>
              <a:t>Vuxenvandring</a:t>
            </a:r>
            <a:br>
              <a:rPr lang="en-US" sz="4800" dirty="0"/>
            </a:br>
            <a:r>
              <a:rPr lang="en-US" sz="4800" dirty="0"/>
              <a:t>5-7 manna </a:t>
            </a:r>
            <a:r>
              <a:rPr lang="en-US" sz="4800" dirty="0" err="1"/>
              <a:t>Travparkering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861133-3BDB-400A-953E-D37896C1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95" y="839047"/>
            <a:ext cx="4837971" cy="32194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D6D4B79-8176-7C08-256C-F95645369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646" y="1210093"/>
            <a:ext cx="5102352" cy="20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1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C0156-2797-C2A5-2069-4BFD2A389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84ED81-B43F-7000-6DF2-99FF02DA1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340" y="285032"/>
            <a:ext cx="9440034" cy="810524"/>
          </a:xfrm>
        </p:spPr>
        <p:txBody>
          <a:bodyPr>
            <a:noAutofit/>
          </a:bodyPr>
          <a:lstStyle/>
          <a:p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SMÅLANDS FOTBOLLFÖRBUND</a:t>
            </a:r>
            <a:endParaRPr lang="sv-S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DCF456-D3F4-2BE1-6BE9-D404A4FF2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793" y="2882083"/>
            <a:ext cx="9440034" cy="3975917"/>
          </a:xfrm>
        </p:spPr>
        <p:txBody>
          <a:bodyPr>
            <a:normAutofit/>
          </a:bodyPr>
          <a:lstStyle/>
          <a:p>
            <a:pPr algn="l"/>
            <a:r>
              <a:rPr lang="sv-SE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Smålands FF spelarutbildning</a:t>
            </a:r>
            <a:endParaRPr lang="sv-SE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15 år - Öppna läger samt uttagningsläger </a:t>
            </a:r>
          </a:p>
          <a:p>
            <a:pPr algn="l"/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När en spelare blir uttagen står WIK för deltagaravgiften.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Vid öppna läger är det varje person som betalar själv.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F4A02B0-1620-8A2F-A00C-86DBC18CA3B1}"/>
              </a:ext>
            </a:extLst>
          </p:cNvPr>
          <p:cNvSpPr/>
          <p:nvPr/>
        </p:nvSpPr>
        <p:spPr>
          <a:xfrm>
            <a:off x="5677572" y="2163612"/>
            <a:ext cx="1382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Klicka där!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DC48F47-3332-AE04-849E-D1ABF0A0FF30}"/>
              </a:ext>
            </a:extLst>
          </p:cNvPr>
          <p:cNvCxnSpPr>
            <a:cxnSpLocks/>
          </p:cNvCxnSpPr>
          <p:nvPr/>
        </p:nvCxnSpPr>
        <p:spPr>
          <a:xfrm flipH="1">
            <a:off x="5556849" y="2547272"/>
            <a:ext cx="539151" cy="4436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2FE15B50-674C-C930-EAE3-4E0D35CD1EFE}"/>
                  </a:ext>
                </a:extLst>
              </p14:cNvPr>
              <p14:cNvContentPartPr/>
              <p14:nvPr/>
            </p14:nvContentPartPr>
            <p14:xfrm>
              <a:off x="-699059" y="1736304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2FE15B50-674C-C930-EAE3-4E0D35CD1E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34699" y="17006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6D8F9170-FBDF-4B8F-073E-C4813734CAB6}"/>
                  </a:ext>
                </a:extLst>
              </p14:cNvPr>
              <p14:cNvContentPartPr/>
              <p14:nvPr/>
            </p14:nvContentPartPr>
            <p14:xfrm>
              <a:off x="-750179" y="2260104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6D8F9170-FBDF-4B8F-073E-C4813734CA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86179" y="222410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60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3F615-C864-B540-9FFB-C30C4C77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443CB-5695-08C8-8593-52BEB71B2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340" y="285032"/>
            <a:ext cx="9440034" cy="810524"/>
          </a:xfrm>
        </p:spPr>
        <p:txBody>
          <a:bodyPr>
            <a:noAutofit/>
          </a:bodyPr>
          <a:lstStyle/>
          <a:p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SVENSKA FOTBOLLFÖRBUNDET</a:t>
            </a:r>
            <a:endParaRPr lang="sv-S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29DB41-5568-B1F0-50A1-DBAD8AA57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408" y="1821034"/>
            <a:ext cx="9440034" cy="397591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15 år – Första landslagssamlingarna i juli/augusti</a:t>
            </a:r>
          </a:p>
          <a:p>
            <a:pPr algn="l"/>
            <a:endParaRPr lang="sv-SE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sv-SE" sz="28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</a:t>
            </a:r>
            <a:r>
              <a:rPr lang="sv-SE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FFs regionala läger för 16 &amp; 17 åringar</a:t>
            </a:r>
            <a:endParaRPr lang="sv-SE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alla landslagens egna sidor</a:t>
            </a:r>
            <a:endParaRPr lang="sv-SE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När en spelare blir uttagen står WIK för deltagaravgiften.</a:t>
            </a:r>
          </a:p>
          <a:p>
            <a:pPr algn="l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Vid öppna läger är det varje person som anmäler sitt barn och betalar själv.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88823F-0D12-A259-91BA-7BFCC4612CA7}"/>
              </a:ext>
            </a:extLst>
          </p:cNvPr>
          <p:cNvSpPr/>
          <p:nvPr/>
        </p:nvSpPr>
        <p:spPr>
          <a:xfrm>
            <a:off x="8126083" y="2425824"/>
            <a:ext cx="11801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Läs mer!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22C61A7-231F-825E-98BF-B1DFDAA9708B}"/>
              </a:ext>
            </a:extLst>
          </p:cNvPr>
          <p:cNvCxnSpPr>
            <a:cxnSpLocks/>
          </p:cNvCxnSpPr>
          <p:nvPr/>
        </p:nvCxnSpPr>
        <p:spPr>
          <a:xfrm flipH="1">
            <a:off x="7187955" y="2674189"/>
            <a:ext cx="938128" cy="4454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95DAACDD-844A-6F53-6B42-D04BE0800B9E}"/>
                  </a:ext>
                </a:extLst>
              </p14:cNvPr>
              <p14:cNvContentPartPr/>
              <p14:nvPr/>
            </p14:nvContentPartPr>
            <p14:xfrm>
              <a:off x="-699059" y="1736304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2FE15B50-674C-C930-EAE3-4E0D35CD1E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34699" y="17006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D6F44BA0-36F5-E07B-BFFA-3FF28D2A42A1}"/>
                  </a:ext>
                </a:extLst>
              </p14:cNvPr>
              <p14:cNvContentPartPr/>
              <p14:nvPr/>
            </p14:nvContentPartPr>
            <p14:xfrm>
              <a:off x="-750179" y="2260104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6D8F9170-FBDF-4B8F-073E-C4813734CA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86179" y="222410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ktangel 7">
            <a:extLst>
              <a:ext uri="{FF2B5EF4-FFF2-40B4-BE49-F238E27FC236}">
                <a16:creationId xmlns:a16="http://schemas.microsoft.com/office/drawing/2014/main" id="{7A1C2035-6A1D-E57C-9809-CC740C8AC015}"/>
              </a:ext>
            </a:extLst>
          </p:cNvPr>
          <p:cNvSpPr/>
          <p:nvPr/>
        </p:nvSpPr>
        <p:spPr>
          <a:xfrm>
            <a:off x="6096000" y="3845124"/>
            <a:ext cx="1382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Klicka där!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E1FC8F50-EB96-2A67-C98D-6474FDAFD6AA}"/>
              </a:ext>
            </a:extLst>
          </p:cNvPr>
          <p:cNvCxnSpPr>
            <a:cxnSpLocks/>
          </p:cNvCxnSpPr>
          <p:nvPr/>
        </p:nvCxnSpPr>
        <p:spPr>
          <a:xfrm flipH="1">
            <a:off x="5220425" y="4072591"/>
            <a:ext cx="800472" cy="217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10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1446F-C91D-0699-92BF-CEF2E9273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D1130D-52CD-309A-E286-C7FE72853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RF SISU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23BDC6-C832-2F54-DAC2-075A6D1A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1"/>
            <a:ext cx="9440034" cy="32287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3100" b="1" i="0" dirty="0">
                <a:effectLst/>
                <a:latin typeface="proxima-nova"/>
              </a:rPr>
              <a:t>RF-SISU Småland är Riksidrottsförbundets och SISU Idrottsutbildarnas regionala organisation, som utvecklar och stödjer idrotten i Småland.</a:t>
            </a:r>
          </a:p>
          <a:p>
            <a:pPr algn="l"/>
            <a:endParaRPr lang="sv-SE" sz="2400" dirty="0">
              <a:effectLst/>
              <a:latin typeface="proxima-nova"/>
            </a:endParaRPr>
          </a:p>
          <a:p>
            <a:pPr algn="l"/>
            <a:r>
              <a:rPr lang="sv-SE" sz="2600" dirty="0" err="1">
                <a:effectLst/>
                <a:latin typeface="proxima-nova"/>
              </a:rPr>
              <a:t>Lärgrupper</a:t>
            </a:r>
            <a:endParaRPr lang="sv-SE" sz="2600" dirty="0">
              <a:effectLst/>
              <a:latin typeface="proxima-nova"/>
            </a:endParaRPr>
          </a:p>
          <a:p>
            <a:pPr algn="l"/>
            <a:endParaRPr lang="sv-SE" sz="2600" dirty="0">
              <a:effectLst/>
              <a:latin typeface="proxima-nova"/>
            </a:endParaRPr>
          </a:p>
          <a:p>
            <a:pPr algn="l"/>
            <a:r>
              <a:rPr lang="sv-SE" sz="2600" b="0" i="0" dirty="0">
                <a:effectLst/>
                <a:latin typeface="proxima-nova"/>
              </a:rPr>
              <a:t>Projektstöd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F - SISU Småland">
            <a:extLst>
              <a:ext uri="{FF2B5EF4-FFF2-40B4-BE49-F238E27FC236}">
                <a16:creationId xmlns:a16="http://schemas.microsoft.com/office/drawing/2014/main" id="{5CD3074A-5619-F830-7476-6BCE0DF6E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4588" r="10537" b="23842"/>
          <a:stretch/>
        </p:blipFill>
        <p:spPr bwMode="auto">
          <a:xfrm>
            <a:off x="351342" y="226142"/>
            <a:ext cx="1730478" cy="1533832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6A842-0E6B-E084-FF33-2305166B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E45D-BA19-5A3A-007C-59D37E481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51" y="1094301"/>
            <a:ext cx="10584480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04ACFA-C0EA-3684-07E6-2433B0785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760" y="5902561"/>
            <a:ext cx="9440034" cy="1049867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Fotbollens Spela Lek &amp; Lär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F1CA65-30C6-EF1C-7F4B-266BF0CC46D8}"/>
              </a:ext>
            </a:extLst>
          </p:cNvPr>
          <p:cNvSpPr/>
          <p:nvPr/>
        </p:nvSpPr>
        <p:spPr>
          <a:xfrm>
            <a:off x="803760" y="5602645"/>
            <a:ext cx="1382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Klicka där!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A8D7D63-1B4E-939F-3661-76C442C04B01}"/>
              </a:ext>
            </a:extLst>
          </p:cNvPr>
          <p:cNvCxnSpPr>
            <a:cxnSpLocks/>
          </p:cNvCxnSpPr>
          <p:nvPr/>
        </p:nvCxnSpPr>
        <p:spPr>
          <a:xfrm>
            <a:off x="2223255" y="5902561"/>
            <a:ext cx="1003024" cy="2000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53A56C74-81F1-63A0-A00F-B074A17A9194}"/>
              </a:ext>
            </a:extLst>
          </p:cNvPr>
          <p:cNvSpPr txBox="1">
            <a:spLocks/>
          </p:cNvSpPr>
          <p:nvPr/>
        </p:nvSpPr>
        <p:spPr>
          <a:xfrm>
            <a:off x="-406925" y="-471093"/>
            <a:ext cx="5260359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FILMER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959E05A-3715-337B-19D0-F194D9101386}"/>
              </a:ext>
            </a:extLst>
          </p:cNvPr>
          <p:cNvSpPr txBox="1">
            <a:spLocks/>
          </p:cNvSpPr>
          <p:nvPr/>
        </p:nvSpPr>
        <p:spPr>
          <a:xfrm>
            <a:off x="415571" y="3122850"/>
            <a:ext cx="10584480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v-SE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SVENSK FOTBOLL &amp; IDROTTENS </a:t>
            </a:r>
            <a:r>
              <a:rPr lang="sv-SE" sz="4400" b="1" dirty="0">
                <a:solidFill>
                  <a:srgbClr val="FDA3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VÄRDEGRUND</a:t>
            </a:r>
            <a:endParaRPr lang="sv-SE" sz="2800" b="1" dirty="0">
              <a:solidFill>
                <a:srgbClr val="FDA3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F1EA-4F53-4D66-99F0-B743EEC8AB24}"/>
              </a:ext>
            </a:extLst>
          </p:cNvPr>
          <p:cNvSpPr txBox="1">
            <a:spLocks/>
          </p:cNvSpPr>
          <p:nvPr/>
        </p:nvSpPr>
        <p:spPr>
          <a:xfrm>
            <a:off x="3091642" y="2230"/>
            <a:ext cx="3291905" cy="227034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16600" b="1" dirty="0">
                <a:solidFill>
                  <a:srgbClr val="FDA3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4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 och match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Försäljningsaktiviteter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Smålands Fotbollförbundet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Svenska Fotbollförbundet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RF SISU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4" y="819510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7938-01B4-1142-FFDF-84A4B970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6A66B-5ACE-601E-D2DC-181FD613B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0ABC5C-AC35-050B-FD3B-B0EC0FEC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01" y="2098312"/>
            <a:ext cx="10220116" cy="40353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Bildades 1920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650 medlemmar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Styrelse, bandy &amp; fotbollssektion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Herrlag (div 4) &amp; ett damlag i div 3 ett i 5 (fotboll)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+ herrlag i div 2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Antal träningsgrupper barn och ungdom: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20 (fotboll) 5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120 ideella ledare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Två st. anställda, kanslist &amp; föreningsutvecklare</a:t>
            </a:r>
          </a:p>
        </p:txBody>
      </p:sp>
    </p:spTree>
    <p:extLst>
      <p:ext uri="{BB962C8B-B14F-4D97-AF65-F5344CB8AC3E}">
        <p14:creationId xmlns:p14="http://schemas.microsoft.com/office/powerpoint/2010/main" val="21888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DBE1-28C4-6735-68B2-49E29C1F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ockfotot one caucasian soccer player man happy celebration in silhouette  isolated on white background | Adobe Stock">
            <a:extLst>
              <a:ext uri="{FF2B5EF4-FFF2-40B4-BE49-F238E27FC236}">
                <a16:creationId xmlns:a16="http://schemas.microsoft.com/office/drawing/2014/main" id="{631243F0-B3B3-7A13-BEBB-2D145BA2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66" y="3872607"/>
            <a:ext cx="3464234" cy="259817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F6F929-C3D3-64C4-6745-77B7BEE3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80" y="-190073"/>
            <a:ext cx="11556439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MED VERKSAMHETEN</a:t>
            </a:r>
            <a:endParaRPr lang="sv-SE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97A39B-7E60-F9AE-F631-AF633701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67" y="4054415"/>
            <a:ext cx="10220116" cy="2094450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Nya satsningar från 2025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Föreningsdemokrati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Motionsidrott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Parasport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203CEB98-7E47-8954-AF09-59F3A65A0A38}"/>
              </a:ext>
            </a:extLst>
          </p:cNvPr>
          <p:cNvSpPr txBox="1">
            <a:spLocks/>
          </p:cNvSpPr>
          <p:nvPr/>
        </p:nvSpPr>
        <p:spPr>
          <a:xfrm>
            <a:off x="518092" y="1638047"/>
            <a:ext cx="10220116" cy="2094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Waggeryds IK är en breddförening där alla får vara med.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Så många som möjligt, så roligt som möjligt och så bra som möjligt är föreningens ambition.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 arbetar efter Svenska FFs riktlinjer gällande spelar och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ledarutbildningplan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9778-28D2-7083-F7D3-818503D6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567E9-31AA-C928-9E63-19061875D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1CDD3D-B7D5-8C69-44E7-BDEC6A2EB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393261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Omsättning 2024 ca 2 miljoner.</a:t>
            </a: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Resultat 2024 +/- 5000kr</a:t>
            </a: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Idrottsplatsen drivs av en annan förening som heter </a:t>
            </a:r>
            <a:r>
              <a:rPr lang="sv-S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Vaggeryds </a:t>
            </a:r>
            <a:r>
              <a:rPr lang="sv-SE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Idrottplats</a:t>
            </a:r>
            <a:r>
              <a:rPr lang="sv-S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(VIP), </a:t>
            </a:r>
            <a:r>
              <a:rPr lang="sv-S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där WIK betalar 14 300kr per/månad i hyra.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6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75" y="0"/>
            <a:ext cx="10952252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5" y="1932058"/>
            <a:ext cx="4298334" cy="4787397"/>
          </a:xfrm>
        </p:spPr>
        <p:txBody>
          <a:bodyPr>
            <a:normAutofit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Antal spelare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: X st.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Tränare, huvudansvar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Assisterande tränare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B13BB61B-0249-2A54-CED1-A69AEF4CE720}"/>
              </a:ext>
            </a:extLst>
          </p:cNvPr>
          <p:cNvSpPr txBox="1">
            <a:spLocks/>
          </p:cNvSpPr>
          <p:nvPr/>
        </p:nvSpPr>
        <p:spPr>
          <a:xfrm>
            <a:off x="5429154" y="1828801"/>
            <a:ext cx="6129273" cy="52625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0CC90-93DB-B4B8-AB92-778390F5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390CB-20A6-967B-AF5B-88D3B0A2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861" y="-152400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ANSVARSOMRÅDEN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7DB437-021A-CCF7-1C6B-91CEC9A5C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65" y="1554480"/>
            <a:ext cx="9440034" cy="566373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Tränare med huvudansvar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Planerar och genomför träningar och matcher efter SvFFs spelarutbildningsplan och riktlinjer. Deltar inte i laguppdrag, endast försäljning.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Assisterande tränare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Bistår tränarna vid träningar och matcher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aktiviteter utanför planen, så som administration och fördelning av arbetsuppgifter för lagets olika uppdrag. 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försäljningsaktivitet samt lagets ekonomi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Genomför tilldelade uppdrag och stöttar barnen i deras idrottande.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923651"/>
            <a:ext cx="9440034" cy="4623797"/>
          </a:xfrm>
        </p:spPr>
        <p:txBody>
          <a:bodyPr>
            <a:normAutofit fontScale="47500" lnSpcReduction="20000"/>
          </a:bodyPr>
          <a:lstStyle/>
          <a:p>
            <a:pPr algn="l" eaLnBrk="1" hangingPunct="1"/>
            <a:r>
              <a:rPr lang="sv-SE" altLang="LID4096" sz="5100" b="1" dirty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&lt;Dag och Tid&gt;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&lt;Dag och Tid&gt;</a:t>
            </a:r>
          </a:p>
          <a:p>
            <a:pPr lvl="1"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Sommaräsong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med träning och matcher april-september </a:t>
            </a:r>
          </a:p>
          <a:p>
            <a:pPr algn="l" eaLnBrk="1" hangingPunct="1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Semesteruppehåll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&lt;Från - till&gt;</a:t>
            </a:r>
          </a:p>
          <a:p>
            <a:pPr algn="l"/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Vinterträning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från &lt;Från - till&gt;</a:t>
            </a:r>
          </a:p>
          <a:p>
            <a:pPr algn="l" eaLnBrk="1" hangingPunct="1"/>
            <a:r>
              <a:rPr lang="sv-SE" altLang="LID4096" sz="3800" i="1" dirty="0">
                <a:latin typeface="Arial" panose="020B0604020202020204" pitchFamily="34" charset="0"/>
                <a:cs typeface="Arial" panose="020B0604020202020204" pitchFamily="34" charset="0"/>
              </a:rPr>
              <a:t>Frivilligt för de som inte har annan idrott!</a:t>
            </a:r>
          </a:p>
          <a:p>
            <a:pPr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Waggeryds IK uppmuntrar till att barn och ungdomar 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ska hålla på med fler idrotter och fritidsaktiviteter </a:t>
            </a: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5A521-2CB3-3D0D-96B1-559E7179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C46F1-FBAA-CFE0-8642-F2DA796D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12" y="-404038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0DCEB0-C985-38E0-5384-8248FB673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478" y="1705120"/>
            <a:ext cx="11041569" cy="4759688"/>
          </a:xfrm>
        </p:spPr>
        <p:txBody>
          <a:bodyPr>
            <a:normAutofit fontScale="70000" lnSpcReduction="20000"/>
          </a:bodyPr>
          <a:lstStyle/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Match/seriespel/poolspel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Fyll på med lagets matchaktiviteter</a:t>
            </a:r>
          </a:p>
          <a:p>
            <a:pPr algn="l" eaLnBrk="1" hangingPunct="1">
              <a:defRPr/>
            </a:pP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Speltid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WIK följer Svenska FFs rekommendationer.</a:t>
            </a: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Olika positioner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Vi försöker i största möjliga mån att spelaren har samma position under hela matchen.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Sett över säsongen är det fördelaktigt för spelarens utveckling att prova olika positioner.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i="1" dirty="0">
                <a:latin typeface="Arial" panose="020B0604020202020204" pitchFamily="34" charset="0"/>
                <a:cs typeface="Arial" panose="020B0604020202020204" pitchFamily="34" charset="0"/>
              </a:rPr>
              <a:t>(gäller åtminstone upp till 15 år). </a:t>
            </a: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sv-S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Bortamatcher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Samling vid Vaggeryds IP och vi åker gemensamt i bilar.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Tränare fördelar vilka bilar spelarna åker i.</a:t>
            </a:r>
          </a:p>
          <a:p>
            <a:pPr algn="l" eaLnBrk="1" hangingPunct="1">
              <a:defRPr/>
            </a:pP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Resultatet i matchen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Har underordnad betydelse för oss </a:t>
            </a: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vuxna. 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Självklart ska spelarna få &amp; vilja vinna 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samt visa känslor vid olika matchresultat. Utveckling och gemenskap är prioriterat.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02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5790</TotalTime>
  <Words>1217</Words>
  <Application>Microsoft Office PowerPoint</Application>
  <PresentationFormat>Bredbild</PresentationFormat>
  <Paragraphs>158</Paragraphs>
  <Slides>20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Calisto MT</vt:lpstr>
      <vt:lpstr>proxima-nova</vt:lpstr>
      <vt:lpstr>Wingdings</vt:lpstr>
      <vt:lpstr>Wingdings 2</vt:lpstr>
      <vt:lpstr>Anpassad formgivning</vt:lpstr>
      <vt:lpstr>Skiffer</vt:lpstr>
      <vt:lpstr>VÄLKOMMEN TILL MÖTET!</vt:lpstr>
      <vt:lpstr>AGENDA</vt:lpstr>
      <vt:lpstr>OM WAGGERYDS IK</vt:lpstr>
      <vt:lpstr>MÅL MED VERKSAMHETEN</vt:lpstr>
      <vt:lpstr>EKONOMI</vt:lpstr>
      <vt:lpstr>VÅR TRÄNINGSGRUPP</vt:lpstr>
      <vt:lpstr>ANSVARSOMRÅDEN</vt:lpstr>
      <vt:lpstr>TRÄNING </vt:lpstr>
      <vt:lpstr>MATCHER</vt:lpstr>
      <vt:lpstr>UTRUSTNING</vt:lpstr>
      <vt:lpstr>INFORMATION &amp; KALLELSER</vt:lpstr>
      <vt:lpstr>FÖRÄLDRAROLLEN</vt:lpstr>
      <vt:lpstr>Medlemsavgift och deltagaravgift</vt:lpstr>
      <vt:lpstr>ÅRETS FÖRSÄLJNING</vt:lpstr>
      <vt:lpstr>5-7 juni 9-11 manna Vuxenvandring 5-7 manna Travparkering </vt:lpstr>
      <vt:lpstr>SMÅLANDS FOTBOLLFÖRBUND</vt:lpstr>
      <vt:lpstr>SVENSKA FOTBOLLFÖRBUNDET</vt:lpstr>
      <vt:lpstr>RF SISU</vt:lpstr>
      <vt:lpstr>DISKUSSIONSFRÅGOR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Mikael Johansson</cp:lastModifiedBy>
  <cp:revision>16</cp:revision>
  <dcterms:created xsi:type="dcterms:W3CDTF">2025-02-16T19:03:36Z</dcterms:created>
  <dcterms:modified xsi:type="dcterms:W3CDTF">2026-03-30T11:46:58Z</dcterms:modified>
</cp:coreProperties>
</file>