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6" r:id="rId2"/>
    <p:sldId id="257" r:id="rId3"/>
    <p:sldId id="259" r:id="rId4"/>
    <p:sldId id="260" r:id="rId5"/>
    <p:sldId id="3830" r:id="rId6"/>
    <p:sldId id="262" r:id="rId7"/>
    <p:sldId id="263" r:id="rId8"/>
    <p:sldId id="264" r:id="rId9"/>
    <p:sldId id="265" r:id="rId10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6" d="100"/>
          <a:sy n="66" d="100"/>
        </p:scale>
        <p:origin x="668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ikael Johansson" userId="d886a89842d54153" providerId="LiveId" clId="{CF4FF0F7-DF64-44AE-BE28-F87E165ABACD}"/>
    <pc:docChg chg="custSel modSld">
      <pc:chgData name="Mikael Johansson" userId="d886a89842d54153" providerId="LiveId" clId="{CF4FF0F7-DF64-44AE-BE28-F87E165ABACD}" dt="2024-10-02T13:50:54.713" v="32" actId="20577"/>
      <pc:docMkLst>
        <pc:docMk/>
      </pc:docMkLst>
      <pc:sldChg chg="modSp">
        <pc:chgData name="Mikael Johansson" userId="d886a89842d54153" providerId="LiveId" clId="{CF4FF0F7-DF64-44AE-BE28-F87E165ABACD}" dt="2024-10-02T13:49:44.924" v="2" actId="1076"/>
        <pc:sldMkLst>
          <pc:docMk/>
          <pc:sldMk cId="3326888198" sldId="259"/>
        </pc:sldMkLst>
        <pc:picChg chg="mod">
          <ac:chgData name="Mikael Johansson" userId="d886a89842d54153" providerId="LiveId" clId="{CF4FF0F7-DF64-44AE-BE28-F87E165ABACD}" dt="2024-10-02T13:49:44.924" v="2" actId="1076"/>
          <ac:picMkLst>
            <pc:docMk/>
            <pc:sldMk cId="3326888198" sldId="259"/>
            <ac:picMk id="1030" creationId="{00000000-0000-0000-0000-000000000000}"/>
          </ac:picMkLst>
        </pc:picChg>
      </pc:sldChg>
      <pc:sldChg chg="modSp mod">
        <pc:chgData name="Mikael Johansson" userId="d886a89842d54153" providerId="LiveId" clId="{CF4FF0F7-DF64-44AE-BE28-F87E165ABACD}" dt="2024-10-02T13:50:54.713" v="32" actId="20577"/>
        <pc:sldMkLst>
          <pc:docMk/>
          <pc:sldMk cId="3575563336" sldId="264"/>
        </pc:sldMkLst>
        <pc:spChg chg="mod">
          <ac:chgData name="Mikael Johansson" userId="d886a89842d54153" providerId="LiveId" clId="{CF4FF0F7-DF64-44AE-BE28-F87E165ABACD}" dt="2024-10-02T13:50:16.140" v="6" actId="20577"/>
          <ac:spMkLst>
            <pc:docMk/>
            <pc:sldMk cId="3575563336" sldId="264"/>
            <ac:spMk id="2" creationId="{00000000-0000-0000-0000-000000000000}"/>
          </ac:spMkLst>
        </pc:spChg>
        <pc:spChg chg="mod">
          <ac:chgData name="Mikael Johansson" userId="d886a89842d54153" providerId="LiveId" clId="{CF4FF0F7-DF64-44AE-BE28-F87E165ABACD}" dt="2024-10-02T13:50:54.713" v="32" actId="20577"/>
          <ac:spMkLst>
            <pc:docMk/>
            <pc:sldMk cId="3575563336" sldId="264"/>
            <ac:spMk id="3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483826-9B54-41A3-A1A5-FE075D172C77}" type="datetimeFigureOut">
              <a:rPr lang="sv-SE" smtClean="0"/>
              <a:t>2024-10-02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F1638F-AC20-4C52-AD0F-F622AA27360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45280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>
          <a:xfrm>
            <a:off x="127000" y="160338"/>
            <a:ext cx="6550025" cy="3684587"/>
          </a:xfrm>
        </p:spPr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b="0"/>
              <a:t>Visa utbildningskartan och vilka vägar man kan ta efter SvFF D.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b="0"/>
              <a:t>Blåa fält = Genomförs av SDF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b="0"/>
              <a:t>Gula fält = Genoförs av SvFF</a:t>
            </a:r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DC5EDF98-2857-4583-87D8-032C49986B5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DA290A-5FB3-9B45-86BA-5F814E6061E8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38750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om du vill redigera mall för underrubrikformat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67B6C-77CB-44F2-8B01-F14BD2FDE71A}" type="datetimeFigureOut">
              <a:rPr lang="sv-SE" smtClean="0"/>
              <a:t>2024-10-02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B4846-DD26-421E-A7CF-2A3ECBACD93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811566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67B6C-77CB-44F2-8B01-F14BD2FDE71A}" type="datetimeFigureOut">
              <a:rPr lang="sv-SE" smtClean="0"/>
              <a:t>2024-10-02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B4846-DD26-421E-A7CF-2A3ECBACD93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883320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67B6C-77CB-44F2-8B01-F14BD2FDE71A}" type="datetimeFigureOut">
              <a:rPr lang="sv-SE" smtClean="0"/>
              <a:t>2024-10-02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B4846-DD26-421E-A7CF-2A3ECBACD93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2756346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xt &amp; Bild - blå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67356954-6D52-2C42-9FB8-9C2A685D980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629400" y="2057399"/>
            <a:ext cx="4725988" cy="414569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DBA622FA-057F-1A49-82FD-00EAE58B1EC6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487016" y="2057400"/>
            <a:ext cx="5754758" cy="4145692"/>
          </a:xfrm>
        </p:spPr>
        <p:txBody>
          <a:bodyPr/>
          <a:lstStyle>
            <a:lvl1pPr marL="0" indent="0">
              <a:buClr>
                <a:schemeClr val="bg2"/>
              </a:buClr>
              <a:buSzPct val="100000"/>
              <a:buFont typeface="Arial" panose="020B0604020202020204" pitchFamily="34" charset="0"/>
              <a:buNone/>
              <a:defRPr sz="1800" b="0" i="0">
                <a:latin typeface="Stag Sans Book" panose="020B0503040000020004" pitchFamily="34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skriva text</a:t>
            </a:r>
          </a:p>
          <a:p>
            <a:pPr lvl="0"/>
            <a:endParaRPr lang="sv-SE"/>
          </a:p>
          <a:p>
            <a:pPr lvl="0"/>
            <a:endParaRPr lang="sv-SE"/>
          </a:p>
        </p:txBody>
      </p:sp>
      <p:sp>
        <p:nvSpPr>
          <p:cNvPr id="8" name="Rubrik 1">
            <a:extLst>
              <a:ext uri="{FF2B5EF4-FFF2-40B4-BE49-F238E27FC236}">
                <a16:creationId xmlns:a16="http://schemas.microsoft.com/office/drawing/2014/main" id="{69BF31EF-C7E4-B447-A696-0FF9F2901CB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87017" y="496954"/>
            <a:ext cx="9531626" cy="773252"/>
          </a:xfrm>
          <a:prstGeom prst="rect">
            <a:avLst/>
          </a:prstGeom>
        </p:spPr>
        <p:txBody>
          <a:bodyPr/>
          <a:lstStyle>
            <a:lvl1pPr>
              <a:lnSpc>
                <a:spcPts val="5000"/>
              </a:lnSpc>
              <a:defRPr sz="5500"/>
            </a:lvl1pPr>
          </a:lstStyle>
          <a:p>
            <a:r>
              <a:rPr lang="sv-SE"/>
              <a:t>Rubrik</a:t>
            </a:r>
          </a:p>
        </p:txBody>
      </p:sp>
      <p:sp>
        <p:nvSpPr>
          <p:cNvPr id="9" name="Underrubrik 2">
            <a:extLst>
              <a:ext uri="{FF2B5EF4-FFF2-40B4-BE49-F238E27FC236}">
                <a16:creationId xmlns:a16="http://schemas.microsoft.com/office/drawing/2014/main" id="{30D5A097-E4FE-8C49-A497-01F091472B0A}"/>
              </a:ext>
            </a:extLst>
          </p:cNvPr>
          <p:cNvSpPr>
            <a:spLocks noGrp="1"/>
          </p:cNvSpPr>
          <p:nvPr>
            <p:ph type="subTitle" idx="13" hasCustomPrompt="1"/>
          </p:nvPr>
        </p:nvSpPr>
        <p:spPr>
          <a:xfrm>
            <a:off x="487016" y="1111182"/>
            <a:ext cx="9531625" cy="409505"/>
          </a:xfr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Underrubrik</a:t>
            </a:r>
          </a:p>
        </p:txBody>
      </p:sp>
    </p:spTree>
    <p:extLst>
      <p:ext uri="{BB962C8B-B14F-4D97-AF65-F5344CB8AC3E}">
        <p14:creationId xmlns:p14="http://schemas.microsoft.com/office/powerpoint/2010/main" val="29667707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67B6C-77CB-44F2-8B01-F14BD2FDE71A}" type="datetimeFigureOut">
              <a:rPr lang="sv-SE" smtClean="0"/>
              <a:t>2024-10-02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B4846-DD26-421E-A7CF-2A3ECBACD93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991836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67B6C-77CB-44F2-8B01-F14BD2FDE71A}" type="datetimeFigureOut">
              <a:rPr lang="sv-SE" smtClean="0"/>
              <a:t>2024-10-02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B4846-DD26-421E-A7CF-2A3ECBACD93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614251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67B6C-77CB-44F2-8B01-F14BD2FDE71A}" type="datetimeFigureOut">
              <a:rPr lang="sv-SE" smtClean="0"/>
              <a:t>2024-10-02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B4846-DD26-421E-A7CF-2A3ECBACD93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010449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67B6C-77CB-44F2-8B01-F14BD2FDE71A}" type="datetimeFigureOut">
              <a:rPr lang="sv-SE" smtClean="0"/>
              <a:t>2024-10-02</a:t>
            </a:fld>
            <a:endParaRPr lang="sv-SE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B4846-DD26-421E-A7CF-2A3ECBACD93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86734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67B6C-77CB-44F2-8B01-F14BD2FDE71A}" type="datetimeFigureOut">
              <a:rPr lang="sv-SE" smtClean="0"/>
              <a:t>2024-10-02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B4846-DD26-421E-A7CF-2A3ECBACD93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264842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67B6C-77CB-44F2-8B01-F14BD2FDE71A}" type="datetimeFigureOut">
              <a:rPr lang="sv-SE" smtClean="0"/>
              <a:t>2024-10-02</a:t>
            </a:fld>
            <a:endParaRPr lang="sv-SE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B4846-DD26-421E-A7CF-2A3ECBACD93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331505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67B6C-77CB-44F2-8B01-F14BD2FDE71A}" type="datetimeFigureOut">
              <a:rPr lang="sv-SE" smtClean="0"/>
              <a:t>2024-10-02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B4846-DD26-421E-A7CF-2A3ECBACD93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829152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67B6C-77CB-44F2-8B01-F14BD2FDE71A}" type="datetimeFigureOut">
              <a:rPr lang="sv-SE" smtClean="0"/>
              <a:t>2024-10-02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B4846-DD26-421E-A7CF-2A3ECBACD93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539591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667B6C-77CB-44F2-8B01-F14BD2FDE71A}" type="datetimeFigureOut">
              <a:rPr lang="sv-SE" smtClean="0"/>
              <a:t>2024-10-02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AB4846-DD26-421E-A7CF-2A3ECBACD93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996587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1524000" y="3929063"/>
            <a:ext cx="9144000" cy="2387600"/>
          </a:xfrm>
        </p:spPr>
        <p:txBody>
          <a:bodyPr>
            <a:normAutofit/>
          </a:bodyPr>
          <a:lstStyle/>
          <a:p>
            <a:r>
              <a:rPr lang="sv-SE" sz="8000" dirty="0"/>
              <a:t>Hjälptränare/ledare</a:t>
            </a:r>
            <a:br>
              <a:rPr lang="sv-SE" sz="8000" dirty="0"/>
            </a:br>
            <a:r>
              <a:rPr lang="sv-SE" sz="8000" dirty="0"/>
              <a:t>2025</a:t>
            </a:r>
          </a:p>
        </p:txBody>
      </p:sp>
      <p:pic>
        <p:nvPicPr>
          <p:cNvPr id="4" name="Bildobjekt 3" descr="Waggeryds IK - spelare, transfers &amp; kontrakt - Fotbolltransfers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5640" y="703263"/>
            <a:ext cx="5760720" cy="32258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105072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283945"/>
            <a:ext cx="3932237" cy="1186873"/>
          </a:xfrm>
        </p:spPr>
        <p:txBody>
          <a:bodyPr/>
          <a:lstStyle/>
          <a:p>
            <a:r>
              <a:rPr lang="sv-SE" sz="4400" b="1" dirty="0"/>
              <a:t>Agenda</a:t>
            </a:r>
            <a:endParaRPr lang="sv-SE" b="1" dirty="0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839788" y="1644073"/>
            <a:ext cx="3932237" cy="4224915"/>
          </a:xfrm>
        </p:spPr>
        <p:txBody>
          <a:bodyPr>
            <a:normAutofit fontScale="92500"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400" dirty="0"/>
              <a:t>Målet? </a:t>
            </a:r>
            <a:br>
              <a:rPr lang="sv-SE" sz="2400" dirty="0"/>
            </a:br>
            <a:r>
              <a:rPr lang="sv-SE" sz="2400" i="1" dirty="0">
                <a:solidFill>
                  <a:schemeClr val="accent1"/>
                </a:solidFill>
              </a:rPr>
              <a:t>Att bli tränare/ledare en dag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400" dirty="0"/>
              <a:t>Vägen dit? </a:t>
            </a:r>
            <a:br>
              <a:rPr lang="sv-SE" sz="2400" dirty="0"/>
            </a:br>
            <a:r>
              <a:rPr lang="sv-SE" sz="2400" i="1" dirty="0">
                <a:solidFill>
                  <a:schemeClr val="accent1"/>
                </a:solidFill>
              </a:rPr>
              <a:t>Utbildningar (externa/interna)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400" dirty="0"/>
              <a:t>Checklista</a:t>
            </a:r>
            <a:br>
              <a:rPr lang="sv-SE" sz="2400" dirty="0"/>
            </a:br>
            <a:r>
              <a:rPr lang="sv-SE" sz="2400" i="1" dirty="0">
                <a:solidFill>
                  <a:schemeClr val="accent1"/>
                </a:solidFill>
              </a:rPr>
              <a:t>Görs tillsammans med handledaren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400" dirty="0"/>
              <a:t>Uppföljning med mentor/tränare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400" dirty="0"/>
              <a:t>Alternativ, möjligheter? </a:t>
            </a:r>
            <a:br>
              <a:rPr lang="sv-SE" sz="2400" dirty="0"/>
            </a:br>
            <a:r>
              <a:rPr lang="sv-SE" sz="2400" i="1" dirty="0" err="1">
                <a:solidFill>
                  <a:schemeClr val="accent1"/>
                </a:solidFill>
              </a:rPr>
              <a:t>Fotbollskul</a:t>
            </a:r>
            <a:r>
              <a:rPr lang="sv-SE" sz="2400" i="1" dirty="0">
                <a:solidFill>
                  <a:schemeClr val="accent1"/>
                </a:solidFill>
              </a:rPr>
              <a:t>/Fotbollsskola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/>
          </a:p>
          <a:p>
            <a:endParaRPr lang="sv-SE" dirty="0"/>
          </a:p>
        </p:txBody>
      </p:sp>
      <p:pic>
        <p:nvPicPr>
          <p:cNvPr id="2050" name="Picture 2" descr="Tränarutbildning fotboll - Förening och aktiva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2966" y="1884705"/>
            <a:ext cx="5853547" cy="329262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449708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b="1" dirty="0"/>
              <a:t>Målet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742084"/>
          </a:xfrm>
        </p:spPr>
        <p:txBody>
          <a:bodyPr>
            <a:normAutofit fontScale="55000" lnSpcReduction="20000"/>
          </a:bodyPr>
          <a:lstStyle/>
          <a:p>
            <a:r>
              <a:rPr lang="sv-SE" sz="5100" dirty="0"/>
              <a:t>Diskussion – Varför vill du bli hjälptränare/ledare?</a:t>
            </a:r>
            <a:br>
              <a:rPr lang="sv-SE" dirty="0"/>
            </a:br>
            <a:br>
              <a:rPr lang="sv-SE" dirty="0"/>
            </a:br>
            <a:endParaRPr lang="sv-SE" dirty="0"/>
          </a:p>
        </p:txBody>
      </p:sp>
      <p:pic>
        <p:nvPicPr>
          <p:cNvPr id="1030" name="Picture 6" descr="SvFF D - ditt första steg som tränare - Förening och aktiv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4238" y="2492224"/>
            <a:ext cx="7112268" cy="400065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268881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b="1" dirty="0"/>
              <a:t>Utbildningar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v-SE" dirty="0"/>
              <a:t>Svenska FFs tränarutbildning består av flera steg. </a:t>
            </a:r>
          </a:p>
          <a:p>
            <a:pPr marL="0" indent="0">
              <a:buNone/>
            </a:pPr>
            <a:r>
              <a:rPr lang="sv-SE" dirty="0"/>
              <a:t>Från SvFF D, som är den grundläggande utbildningen alla fotbollstränare bör gå.</a:t>
            </a:r>
          </a:p>
          <a:p>
            <a:pPr marL="0" indent="0">
              <a:buNone/>
            </a:pPr>
            <a:r>
              <a:rPr lang="sv-SE" dirty="0"/>
              <a:t>UEFA Pro är för den som har sikte på ett professionellt tränarkarriär.</a:t>
            </a:r>
            <a:br>
              <a:rPr lang="sv-SE" dirty="0"/>
            </a:br>
            <a:endParaRPr lang="sv-SE" dirty="0"/>
          </a:p>
          <a:p>
            <a:r>
              <a:rPr lang="sv-SE" i="1" dirty="0">
                <a:solidFill>
                  <a:schemeClr val="accent1"/>
                </a:solidFill>
              </a:rPr>
              <a:t>Extern med SvFF D är minimiåldern för en deltagare gäller från året man fyller 15 år.</a:t>
            </a:r>
          </a:p>
          <a:p>
            <a:r>
              <a:rPr lang="sv-SE" i="1" dirty="0">
                <a:solidFill>
                  <a:schemeClr val="accent1"/>
                </a:solidFill>
              </a:rPr>
              <a:t>Internutbildning med handledaren görs början av 2025.</a:t>
            </a:r>
          </a:p>
        </p:txBody>
      </p:sp>
    </p:spTree>
    <p:extLst>
      <p:ext uri="{BB962C8B-B14F-4D97-AF65-F5344CB8AC3E}">
        <p14:creationId xmlns:p14="http://schemas.microsoft.com/office/powerpoint/2010/main" val="4192646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>
            <a:extLst>
              <a:ext uri="{FF2B5EF4-FFF2-40B4-BE49-F238E27FC236}">
                <a16:creationId xmlns:a16="http://schemas.microsoft.com/office/drawing/2014/main" id="{77A3423D-2841-3CBD-3C39-1FA01DCE3F5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6" r="266"/>
          <a:stretch/>
        </p:blipFill>
        <p:spPr>
          <a:xfrm>
            <a:off x="0" y="0"/>
            <a:ext cx="12204633" cy="6901832"/>
          </a:xfrm>
          <a:prstGeom prst="rect">
            <a:avLst/>
          </a:prstGeom>
        </p:spPr>
      </p:pic>
      <p:sp>
        <p:nvSpPr>
          <p:cNvPr id="2" name="textruta 1">
            <a:extLst>
              <a:ext uri="{FF2B5EF4-FFF2-40B4-BE49-F238E27FC236}">
                <a16:creationId xmlns:a16="http://schemas.microsoft.com/office/drawing/2014/main" id="{9B22B9CF-3449-8D19-333B-4123258044DA}"/>
              </a:ext>
            </a:extLst>
          </p:cNvPr>
          <p:cNvSpPr txBox="1"/>
          <p:nvPr/>
        </p:nvSpPr>
        <p:spPr>
          <a:xfrm>
            <a:off x="17777" y="7144"/>
            <a:ext cx="409951" cy="2308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0" marR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fld id="{0A5C9F20-EE59-AB4E-A19F-7C3C343F8F50}" type="slidenum">
              <a:rPr kumimoji="0" lang="en-US" sz="9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Stag Sans Book" panose="020B0503040000020004" pitchFamily="34" charset="77"/>
              </a:rPr>
              <a:pPr marL="0" marR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t>5</a:t>
            </a:fld>
            <a:endParaRPr kumimoji="0" lang="en-US" sz="9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Stag Sans Book" panose="020B0503040000020004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0199319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002145"/>
          </a:xfrm>
        </p:spPr>
        <p:txBody>
          <a:bodyPr>
            <a:normAutofit/>
          </a:bodyPr>
          <a:lstStyle/>
          <a:p>
            <a:r>
              <a:rPr lang="sv-SE" sz="4400" dirty="0"/>
              <a:t>Checklistan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839788" y="1459345"/>
            <a:ext cx="3932237" cy="5105084"/>
          </a:xfrm>
        </p:spPr>
        <p:txBody>
          <a:bodyPr>
            <a:normAutofit fontScale="55000" lnSpcReduction="20000"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sv-SE" sz="3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3600" dirty="0"/>
              <a:t>Introduktion </a:t>
            </a:r>
            <a:br>
              <a:rPr lang="sv-SE" sz="3600" dirty="0"/>
            </a:br>
            <a:r>
              <a:rPr lang="sv-SE" sz="3200" i="1" dirty="0">
                <a:solidFill>
                  <a:schemeClr val="accent1"/>
                </a:solidFill>
              </a:rPr>
              <a:t>Lära känna laget</a:t>
            </a:r>
          </a:p>
          <a:p>
            <a:endParaRPr lang="sv-SE" sz="3600" i="1" dirty="0">
              <a:solidFill>
                <a:schemeClr val="accent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3600" dirty="0"/>
              <a:t>Övningar</a:t>
            </a:r>
            <a:br>
              <a:rPr lang="sv-SE" sz="3600" dirty="0"/>
            </a:br>
            <a:r>
              <a:rPr lang="sv-SE" sz="3500" i="1" dirty="0">
                <a:solidFill>
                  <a:schemeClr val="accent1"/>
                </a:solidFill>
              </a:rPr>
              <a:t>Hålla minst en övning själv</a:t>
            </a:r>
          </a:p>
          <a:p>
            <a:endParaRPr lang="sv-SE" sz="3500" i="1" dirty="0">
              <a:solidFill>
                <a:schemeClr val="accent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3600" dirty="0"/>
              <a:t>Närvaro</a:t>
            </a:r>
            <a:br>
              <a:rPr lang="sv-SE" sz="3600" dirty="0"/>
            </a:br>
            <a:r>
              <a:rPr lang="sv-SE" sz="3300" i="1" dirty="0">
                <a:solidFill>
                  <a:schemeClr val="accent1"/>
                </a:solidFill>
              </a:rPr>
              <a:t>Minst vara med en gång i veckan.</a:t>
            </a:r>
          </a:p>
          <a:p>
            <a:endParaRPr lang="sv-SE" sz="3600" i="1" dirty="0">
              <a:solidFill>
                <a:schemeClr val="accent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3600" dirty="0"/>
              <a:t>Feedback</a:t>
            </a:r>
            <a:br>
              <a:rPr lang="sv-SE" sz="3600" dirty="0"/>
            </a:br>
            <a:r>
              <a:rPr lang="sv-SE" sz="3400" i="1" dirty="0">
                <a:solidFill>
                  <a:schemeClr val="accent1"/>
                </a:solidFill>
              </a:rPr>
              <a:t>Lära sig ta/ge positiv och utvecklande feedback</a:t>
            </a:r>
          </a:p>
          <a:p>
            <a:endParaRPr lang="sv-SE" sz="3600" i="1" dirty="0">
              <a:solidFill>
                <a:schemeClr val="accent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3600" dirty="0"/>
              <a:t>Övriga önskemål</a:t>
            </a:r>
            <a:br>
              <a:rPr lang="sv-SE" sz="3600" dirty="0"/>
            </a:br>
            <a:endParaRPr lang="sv-SE" sz="36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/>
          </a:p>
        </p:txBody>
      </p:sp>
      <p:pic>
        <p:nvPicPr>
          <p:cNvPr id="2050" name="Picture 2" descr="128 000+ Checklista bildbanksillustrationer, royaltyfri vektorgrafik och  clip art - iStock | Check list, Progress, Checki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2121" y="457200"/>
            <a:ext cx="5829300" cy="5829301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746830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Uppföljning med mentor/handledare</a:t>
            </a:r>
          </a:p>
        </p:txBody>
      </p:sp>
      <p:sp>
        <p:nvSpPr>
          <p:cNvPr id="4" name="Platshållare för text 3"/>
          <p:cNvSpPr txBox="1">
            <a:spLocks/>
          </p:cNvSpPr>
          <p:nvPr/>
        </p:nvSpPr>
        <p:spPr>
          <a:xfrm>
            <a:off x="839788" y="1459345"/>
            <a:ext cx="10514012" cy="3592946"/>
          </a:xfrm>
          <a:prstGeom prst="rect">
            <a:avLst/>
          </a:prstGeom>
        </p:spPr>
        <p:txBody>
          <a:bodyPr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/>
            <a:endParaRPr lang="sv-SE" sz="3600" dirty="0"/>
          </a:p>
          <a:p>
            <a:r>
              <a:rPr lang="sv-SE" dirty="0"/>
              <a:t>1 ggr/månaden kommer att ha en enkel uppföljning med handledaren (Sandra). Detta görs via mail eller sms/</a:t>
            </a:r>
            <a:r>
              <a:rPr lang="sv-SE" dirty="0" err="1"/>
              <a:t>supertext</a:t>
            </a:r>
            <a:r>
              <a:rPr lang="sv-SE" dirty="0"/>
              <a:t>.</a:t>
            </a:r>
          </a:p>
          <a:p>
            <a:endParaRPr lang="sv-SE" dirty="0"/>
          </a:p>
          <a:p>
            <a:r>
              <a:rPr lang="sv-SE" dirty="0"/>
              <a:t>1 ggr/kvartal kommer även handledaren följa upp med mentor/tränaren för laget, uppföljning ses över sin checklista (övningar, närvaro och feedbacken)</a:t>
            </a:r>
          </a:p>
          <a:p>
            <a:endParaRPr lang="sv-SE" dirty="0"/>
          </a:p>
          <a:p>
            <a:r>
              <a:rPr lang="sv-SE" dirty="0"/>
              <a:t>1 ggr/år se över med handledaren över vad nästa steg blir, fortsätta utvecklas i samma lag eller annat lag, starta upp något lag, utbildning osv. </a:t>
            </a:r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6228943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24313" y="678481"/>
            <a:ext cx="12192000" cy="1048039"/>
          </a:xfrm>
        </p:spPr>
        <p:txBody>
          <a:bodyPr>
            <a:noAutofit/>
          </a:bodyPr>
          <a:lstStyle/>
          <a:p>
            <a:r>
              <a:rPr lang="sv-SE" dirty="0"/>
              <a:t>I vilken åldersgrupp vill du prova </a:t>
            </a:r>
            <a:br>
              <a:rPr lang="sv-SE" dirty="0"/>
            </a:br>
            <a:r>
              <a:rPr lang="sv-SE" dirty="0"/>
              <a:t>att vara hjälptränare?</a:t>
            </a:r>
            <a:br>
              <a:rPr lang="sv-SE" dirty="0"/>
            </a:b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279934" y="3141027"/>
            <a:ext cx="5158340" cy="3980908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sv-SE" sz="3800" b="1" dirty="0" err="1"/>
              <a:t>Fotbollskul</a:t>
            </a:r>
            <a:r>
              <a:rPr lang="sv-SE" sz="3800" b="1" dirty="0"/>
              <a:t>, fotbollsskola eller annan träningsgrupp?</a:t>
            </a:r>
          </a:p>
          <a:p>
            <a:pPr marL="0" indent="0">
              <a:buNone/>
            </a:pPr>
            <a:endParaRPr lang="sv-SE" sz="2900" dirty="0"/>
          </a:p>
          <a:p>
            <a:pPr marL="0" indent="0">
              <a:buNone/>
            </a:pPr>
            <a:r>
              <a:rPr lang="sv-SE" sz="2900" dirty="0"/>
              <a:t>- Testa på! Lördagar kl.9-11 på </a:t>
            </a:r>
            <a:r>
              <a:rPr lang="sv-SE" sz="2900" dirty="0" err="1"/>
              <a:t>fotbollskul</a:t>
            </a:r>
            <a:r>
              <a:rPr lang="sv-SE" sz="2900" dirty="0"/>
              <a:t> eller fotbollsskolan.</a:t>
            </a:r>
          </a:p>
          <a:p>
            <a:pPr marL="0" indent="0">
              <a:buNone/>
            </a:pPr>
            <a:endParaRPr lang="sv-SE" sz="2900" dirty="0"/>
          </a:p>
          <a:p>
            <a:pPr marL="0" indent="0">
              <a:buNone/>
            </a:pPr>
            <a:r>
              <a:rPr lang="sv-SE" sz="2900" dirty="0"/>
              <a:t>- Du har möjlighet att vara med och starta upp dessa lag i början av maj till slutet av september.</a:t>
            </a:r>
          </a:p>
          <a:p>
            <a:pPr marL="0" indent="0">
              <a:buNone/>
            </a:pPr>
            <a:br>
              <a:rPr lang="sv-SE" dirty="0"/>
            </a:br>
            <a:endParaRPr lang="sv-SE" dirty="0"/>
          </a:p>
        </p:txBody>
      </p:sp>
      <p:pic>
        <p:nvPicPr>
          <p:cNvPr id="5" name="Picture 2" descr="Nyheter fotbollsskolan 2019 - Svensk fotbol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1898" y="3016657"/>
            <a:ext cx="5977288" cy="33622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755633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1601002" y="335816"/>
            <a:ext cx="9144000" cy="2387600"/>
          </a:xfrm>
        </p:spPr>
        <p:txBody>
          <a:bodyPr/>
          <a:lstStyle/>
          <a:p>
            <a:r>
              <a:rPr lang="sv-SE" dirty="0"/>
              <a:t>Tusen tack för idag!</a:t>
            </a:r>
            <a:br>
              <a:rPr lang="sv-SE" dirty="0"/>
            </a:br>
            <a:r>
              <a:rPr lang="sv-SE" dirty="0"/>
              <a:t>Kul att just du kom hit.</a:t>
            </a:r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524000" y="2818600"/>
            <a:ext cx="9144000" cy="3174147"/>
          </a:xfrm>
        </p:spPr>
        <p:txBody>
          <a:bodyPr>
            <a:normAutofit/>
          </a:bodyPr>
          <a:lstStyle/>
          <a:p>
            <a:endParaRPr lang="sv-SE" dirty="0"/>
          </a:p>
          <a:p>
            <a:r>
              <a:rPr lang="sv-SE" dirty="0"/>
              <a:t>Vid frågor och funderingar, stanna gärna kvar.</a:t>
            </a:r>
          </a:p>
          <a:p>
            <a:endParaRPr lang="sv-SE" dirty="0"/>
          </a:p>
          <a:p>
            <a:r>
              <a:rPr lang="sv-SE" sz="3500" b="1" dirty="0"/>
              <a:t>Nästa möte är i december.</a:t>
            </a:r>
          </a:p>
          <a:p>
            <a:endParaRPr lang="sv-SE" dirty="0"/>
          </a:p>
          <a:p>
            <a:r>
              <a:rPr lang="sv-SE" dirty="0"/>
              <a:t>Datum och tid kommer via Laget.se.</a:t>
            </a:r>
          </a:p>
        </p:txBody>
      </p:sp>
      <p:pic>
        <p:nvPicPr>
          <p:cNvPr id="4" name="Bildobjekt 3" descr="Waggeryds IK - spelare, transfers &amp; kontrakt - Fotbolltransfers">
            <a:extLst>
              <a:ext uri="{FF2B5EF4-FFF2-40B4-BE49-F238E27FC236}">
                <a16:creationId xmlns:a16="http://schemas.microsoft.com/office/drawing/2014/main" id="{E0205D54-B97B-2BDB-1280-ACCE40C390DB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10562" y="240632"/>
            <a:ext cx="2880360" cy="148424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4139353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103</TotalTime>
  <Words>362</Words>
  <Application>Microsoft Office PowerPoint</Application>
  <PresentationFormat>Bredbild</PresentationFormat>
  <Paragraphs>52</Paragraphs>
  <Slides>9</Slides>
  <Notes>1</Notes>
  <HiddenSlides>0</HiddenSlides>
  <MMClips>0</MMClips>
  <ScaleCrop>false</ScaleCrop>
  <HeadingPairs>
    <vt:vector size="6" baseType="variant">
      <vt:variant>
        <vt:lpstr>Använt teckensnitt</vt:lpstr>
      </vt:variant>
      <vt:variant>
        <vt:i4>4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Stag Sans Book</vt:lpstr>
      <vt:lpstr>Office-tema</vt:lpstr>
      <vt:lpstr>Hjälptränare/ledare 2025</vt:lpstr>
      <vt:lpstr>Agenda</vt:lpstr>
      <vt:lpstr>Målet</vt:lpstr>
      <vt:lpstr>Utbildningar</vt:lpstr>
      <vt:lpstr>PowerPoint-presentation</vt:lpstr>
      <vt:lpstr>Checklistan</vt:lpstr>
      <vt:lpstr>Uppföljning med mentor/handledare</vt:lpstr>
      <vt:lpstr>I vilken åldersgrupp vill du prova  att vara hjälptränare? </vt:lpstr>
      <vt:lpstr>Tusen tack för idag! Kul att just du kom hit.</vt:lpstr>
    </vt:vector>
  </TitlesOfParts>
  <Company>Region Jönköpings län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Hjälptränare/ledare 2025</dc:title>
  <dc:creator>Jonsson Sandra</dc:creator>
  <cp:lastModifiedBy>Mikael Johansson</cp:lastModifiedBy>
  <cp:revision>10</cp:revision>
  <dcterms:created xsi:type="dcterms:W3CDTF">2024-09-25T08:11:26Z</dcterms:created>
  <dcterms:modified xsi:type="dcterms:W3CDTF">2024-10-02T13:51:06Z</dcterms:modified>
</cp:coreProperties>
</file>