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21"/>
  </p:notesMasterIdLst>
  <p:sldIdLst>
    <p:sldId id="257" r:id="rId3"/>
    <p:sldId id="258" r:id="rId4"/>
    <p:sldId id="259" r:id="rId5"/>
    <p:sldId id="269" r:id="rId6"/>
    <p:sldId id="260" r:id="rId7"/>
    <p:sldId id="261" r:id="rId8"/>
    <p:sldId id="256" r:id="rId9"/>
    <p:sldId id="265" r:id="rId10"/>
    <p:sldId id="262" r:id="rId11"/>
    <p:sldId id="276" r:id="rId12"/>
    <p:sldId id="277" r:id="rId13"/>
    <p:sldId id="266" r:id="rId14"/>
    <p:sldId id="263" r:id="rId15"/>
    <p:sldId id="270" r:id="rId16"/>
    <p:sldId id="268" r:id="rId17"/>
    <p:sldId id="271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26T17:12:14.204" idx="1">
    <p:pos x="6720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1:38.9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err="1"/>
              <a:t>Lärgrupper</a:t>
            </a:r>
            <a:r>
              <a:rPr lang="sv-SE" dirty="0"/>
              <a:t> består av minst tre deltagare och där en är ledare. Minst 45 minuter och kan vara teori inför match eller innan och efter träning. </a:t>
            </a:r>
            <a:r>
              <a:rPr lang="sv-SE" dirty="0" err="1"/>
              <a:t>Lärgruppsmedel</a:t>
            </a:r>
            <a:r>
              <a:rPr lang="sv-SE" dirty="0"/>
              <a:t> kan helt eller delvis täcka olika lagaktiviteter. Faktura går till RF SISU. Ett lag måste först få godkänt av fotbollssektionens om man ska få från </a:t>
            </a:r>
            <a:r>
              <a:rPr lang="sv-SE" dirty="0" err="1"/>
              <a:t>lärgruppsmedel</a:t>
            </a:r>
            <a:r>
              <a:rPr lang="sv-SE" dirty="0"/>
              <a:t>. </a:t>
            </a:r>
            <a:r>
              <a:rPr lang="sv-SE" b="1" u="sng" dirty="0"/>
              <a:t>Ingen</a:t>
            </a:r>
            <a:r>
              <a:rPr lang="sv-SE" dirty="0"/>
              <a:t> direktkontakt med idrottskonsulent på RF SISU. Kontakta istället </a:t>
            </a:r>
            <a:r>
              <a:rPr lang="sv-SE" dirty="0" err="1"/>
              <a:t>fotbollsektionens</a:t>
            </a:r>
            <a:r>
              <a:rPr lang="sv-SE" dirty="0"/>
              <a:t> SISU-ansvarig Emma Styf.</a:t>
            </a:r>
          </a:p>
          <a:p>
            <a:r>
              <a:rPr lang="sv-SE" dirty="0"/>
              <a:t>Projektstöd kan handla om specifika satsningar som en förening vill göra, Ex unga ledare, kompetenshöjning på ledare eller styrelse. Förslag lämnas till </a:t>
            </a:r>
            <a:r>
              <a:rPr lang="sv-SE" dirty="0" err="1"/>
              <a:t>fotbollsektionens</a:t>
            </a:r>
            <a:r>
              <a:rPr lang="sv-SE" dirty="0"/>
              <a:t> Emma Styf.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0089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Via Svensks Fotbollförbundets utbildningssida ”Fotbollens Spela Lek &amp; Lär” kan du som ledare visa vad Svensk fotboll står för. Här finns filmer och diskussionsfrågor att få igång deltagarna på mötet.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00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ktiva.svenskfotboll.se/utbildning/tranarmaterial/digitala-bocker/fsll/#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2E55-3288-475A-A567-C114DE0FE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cs typeface="Arial" panose="020B0604020202020204" pitchFamily="34" charset="0"/>
              </a:rPr>
              <a:t>WIK CUP/ Uppdrag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E81DC-3AA3-4D06-8DDF-46F4C8176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När 13-14 september, F14 spelar 13 sep.</a:t>
            </a:r>
          </a:p>
          <a:p>
            <a:r>
              <a:rPr lang="sv-SE" dirty="0"/>
              <a:t>Krävs en hel del hjälp och vi kommer fördela ut uppgifter till alla föräldrar i laget då vi tränar inte själva kommer hinna allt.</a:t>
            </a:r>
          </a:p>
          <a:p>
            <a:r>
              <a:rPr lang="sv-SE" dirty="0"/>
              <a:t>F14 kommer få en del av förtjänsten till sin egna lagkassa!</a:t>
            </a:r>
          </a:p>
          <a:p>
            <a:r>
              <a:rPr lang="sv-SE" dirty="0"/>
              <a:t>Bollisa på Damlagets matcher samt matchvärd.</a:t>
            </a:r>
          </a:p>
          <a:p>
            <a:endParaRPr lang="sv-SE" dirty="0"/>
          </a:p>
          <a:p>
            <a:r>
              <a:rPr lang="sv-SE" dirty="0"/>
              <a:t>Götaström classic motors 1 juni, Travbanan Vaggeryd. Parkeringsvakt, 1 förälder/lag</a:t>
            </a:r>
          </a:p>
          <a:p>
            <a:r>
              <a:rPr lang="sv-SE" dirty="0"/>
              <a:t>Föräldrarvandring 13-14 juni, 1 förälder/lag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359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936F5-9D94-48EB-A3B2-CCF5C4BE7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Bollisa &amp; matchvärd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10990-52B6-4DF9-B31B-3D95FAB5C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540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400" dirty="0"/>
              <a:t>Alla barn skall ha med sig varsin vuxen dvs 4 barn och 4 vuxna/ match.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400" dirty="0"/>
              <a:t>Samling bollisa 30 min innan matchstart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400" dirty="0"/>
              <a:t>Samling matchvärd (Vuxen) 60 min innan matchstart. Som matchvärd skall man gå runt och sälja halva potten mm.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400" dirty="0"/>
              <a:t>Kan man inte sitta datum så byter ni själva och medelar Maria detta via supertext.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7454DB-BC2A-483C-9D36-1EC20B0E9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4467225"/>
            <a:ext cx="25717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9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>
            <a:normAutofit/>
          </a:bodyPr>
          <a:lstStyle/>
          <a:p>
            <a:r>
              <a:rPr lang="sv-SE" sz="4800" b="1" dirty="0">
                <a:cs typeface="Arial" panose="020B0604020202020204" pitchFamily="34" charset="0"/>
              </a:rPr>
              <a:t>UTRUSTNING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r>
              <a:rPr lang="sv-SE" sz="2100" dirty="0">
                <a:latin typeface="+mj-lt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+mj-lt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+mj-lt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Match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r>
              <a:rPr lang="sv-SE" sz="1900" dirty="0">
                <a:latin typeface="+mj-lt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+mj-lt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+mj-lt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156" y="1743446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4800" b="1" dirty="0">
                <a:cs typeface="Arial" panose="020B0604020202020204" pitchFamily="34" charset="0"/>
              </a:rPr>
              <a:t>INFORMATION &amp; KALLELSER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4"/>
            <a:ext cx="6614159" cy="4624005"/>
          </a:xfrm>
        </p:spPr>
        <p:txBody>
          <a:bodyPr>
            <a:normAutofit fontScale="32500" lnSpcReduction="20000"/>
          </a:bodyPr>
          <a:lstStyle/>
          <a:p>
            <a:pPr algn="l" eaLnBrk="1" hangingPunct="1"/>
            <a:r>
              <a:rPr lang="sv-SE" altLang="LID4096" sz="5500" b="1" dirty="0">
                <a:latin typeface="+mj-lt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5500" b="1" i="1" dirty="0">
                <a:latin typeface="+mj-lt"/>
                <a:cs typeface="Arial" panose="020B0604020202020204" pitchFamily="34" charset="0"/>
              </a:rPr>
              <a:t>lag</a:t>
            </a:r>
            <a:r>
              <a:rPr lang="sv-SE" altLang="LID4096" sz="5500" b="1" dirty="0">
                <a:latin typeface="+mj-lt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5500" dirty="0">
                <a:latin typeface="+mj-lt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5500" dirty="0">
                <a:latin typeface="+mj-lt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5500" dirty="0">
                <a:latin typeface="+mj-lt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br>
              <a:rPr lang="sv-SE" altLang="LID4096" sz="5500" dirty="0">
                <a:latin typeface="+mj-lt"/>
                <a:cs typeface="Arial" panose="020B0604020202020204" pitchFamily="34" charset="0"/>
              </a:rPr>
            </a:br>
            <a:r>
              <a:rPr lang="sv-SE" altLang="LID4096" sz="5500" b="1" dirty="0">
                <a:latin typeface="+mj-lt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5500" dirty="0">
                <a:latin typeface="+mj-lt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5500" dirty="0">
                <a:latin typeface="+mj-lt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5500" b="1" dirty="0">
                <a:solidFill>
                  <a:srgbClr val="FFFF00"/>
                </a:solidFill>
                <a:effectLst/>
                <a:latin typeface="+mj-lt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5500" b="1" dirty="0">
              <a:solidFill>
                <a:srgbClr val="FFFF00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500" dirty="0">
              <a:latin typeface="+mj-lt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0"/>
            <a:ext cx="9440034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cs typeface="Arial" panose="020B0604020202020204" pitchFamily="34" charset="0"/>
              </a:rPr>
              <a:t>FÖRÄLDRAROLLEN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+mj-lt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+mj-lt"/>
                <a:cs typeface="Arial" panose="020B0604020202020204" pitchFamily="34" charset="0"/>
              </a:rPr>
              <a:t> coacha spelarna. </a:t>
            </a:r>
            <a:br>
              <a:rPr lang="sv-SE" sz="2400" dirty="0">
                <a:latin typeface="+mj-lt"/>
                <a:cs typeface="Arial" panose="020B0604020202020204" pitchFamily="34" charset="0"/>
              </a:rPr>
            </a:br>
            <a:r>
              <a:rPr lang="sv-SE" sz="2400" dirty="0">
                <a:latin typeface="+mj-lt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Belastningsregister (omklädningsrummen)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+mj-lt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+mj-lt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3F79C-8501-1351-1E53-3A5D11FC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9A598D-4061-2C3C-DA26-67F22B7C9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267" y="-483403"/>
            <a:ext cx="9440034" cy="1828801"/>
          </a:xfrm>
        </p:spPr>
        <p:txBody>
          <a:bodyPr>
            <a:no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ÅRETS FÖRSÄLJNING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E8A364-126B-24B7-C654-E14C363A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992" y="2144478"/>
            <a:ext cx="9440034" cy="3921785"/>
          </a:xfrm>
        </p:spPr>
        <p:txBody>
          <a:bodyPr>
            <a:normAutofit fontScale="47500" lnSpcReduction="20000"/>
          </a:bodyPr>
          <a:lstStyle/>
          <a:p>
            <a:pPr algn="l" eaLnBrk="1" hangingPunct="1">
              <a:defRPr/>
            </a:pPr>
            <a:r>
              <a:rPr lang="sv-SE" sz="6000" b="1" dirty="0">
                <a:latin typeface="+mj-lt"/>
                <a:cs typeface="Arial" panose="020B0604020202020204" pitchFamily="34" charset="0"/>
              </a:rPr>
              <a:t>Min lilla stad</a:t>
            </a:r>
            <a:br>
              <a:rPr lang="sv-SE" sz="6000" dirty="0">
                <a:latin typeface="+mj-lt"/>
                <a:cs typeface="Arial" panose="020B0604020202020204" pitchFamily="34" charset="0"/>
              </a:rPr>
            </a:br>
            <a:r>
              <a:rPr lang="sv-SE" sz="6000" dirty="0">
                <a:latin typeface="+mj-lt"/>
                <a:cs typeface="Arial" panose="020B0604020202020204" pitchFamily="34" charset="0"/>
              </a:rPr>
              <a:t>Minst ett häfte/spelare		</a:t>
            </a:r>
            <a:br>
              <a:rPr lang="sv-SE" sz="6000" dirty="0">
                <a:latin typeface="+mj-lt"/>
                <a:cs typeface="Arial" panose="020B0604020202020204" pitchFamily="34" charset="0"/>
              </a:rPr>
            </a:br>
            <a:r>
              <a:rPr lang="sv-SE" sz="6000" dirty="0">
                <a:latin typeface="+mj-lt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>
              <a:defRPr/>
            </a:pPr>
            <a:r>
              <a:rPr lang="sv-SE" sz="6000" b="1" dirty="0">
                <a:latin typeface="+mj-lt"/>
                <a:cs typeface="Arial" panose="020B0604020202020204" pitchFamily="34" charset="0"/>
              </a:rPr>
              <a:t>New Body</a:t>
            </a:r>
            <a:r>
              <a:rPr lang="sv-SE" sz="6000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sv-SE" sz="6000" dirty="0">
                <a:latin typeface="+mj-lt"/>
                <a:cs typeface="Arial" panose="020B0604020202020204" pitchFamily="34" charset="0"/>
              </a:rPr>
              <a:t>	</a:t>
            </a:r>
            <a:br>
              <a:rPr lang="sv-SE" sz="6000" dirty="0">
                <a:latin typeface="+mj-lt"/>
                <a:cs typeface="Arial" panose="020B0604020202020204" pitchFamily="34" charset="0"/>
              </a:rPr>
            </a:br>
            <a:r>
              <a:rPr lang="sv-SE" sz="6000" dirty="0">
                <a:latin typeface="+mj-lt"/>
                <a:cs typeface="Arial" panose="020B0604020202020204" pitchFamily="34" charset="0"/>
              </a:rPr>
              <a:t>50% av lagets vinst tillfaller F14, 50% tillfaller WIK</a:t>
            </a:r>
          </a:p>
          <a:p>
            <a:pPr algn="l">
              <a:defRPr/>
            </a:pPr>
            <a:r>
              <a:rPr lang="sv-SE" sz="6000" b="1" dirty="0">
                <a:latin typeface="+mj-lt"/>
                <a:cs typeface="Arial" panose="020B0604020202020204" pitchFamily="34" charset="0"/>
              </a:rPr>
              <a:t>Sportlotten</a:t>
            </a:r>
            <a:br>
              <a:rPr lang="sv-SE" sz="6000" dirty="0">
                <a:latin typeface="+mj-lt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Minst 10 lotter/spelare</a:t>
            </a:r>
            <a:br>
              <a:rPr lang="sv-SE" sz="6000" dirty="0">
                <a:latin typeface="+mj-lt"/>
                <a:cs typeface="Arial" panose="020B0604020202020204" pitchFamily="34" charset="0"/>
              </a:rPr>
            </a:br>
            <a:r>
              <a:rPr lang="sv-SE" sz="6000" dirty="0">
                <a:latin typeface="+mj-lt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 eaLnBrk="1" hangingPunct="1">
              <a:defRPr/>
            </a:pP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CEDC5C9-9545-44DC-C6FA-FE90CD3918C7}"/>
              </a:ext>
            </a:extLst>
          </p:cNvPr>
          <p:cNvSpPr txBox="1"/>
          <p:nvPr/>
        </p:nvSpPr>
        <p:spPr>
          <a:xfrm>
            <a:off x="6253202" y="1229138"/>
            <a:ext cx="344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Gäller från det året barnet fyller 8 år</a:t>
            </a: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6823D5F-8DDB-5244-8321-7DA8D79B7935}"/>
              </a:ext>
            </a:extLst>
          </p:cNvPr>
          <p:cNvSpPr txBox="1"/>
          <p:nvPr/>
        </p:nvSpPr>
        <p:spPr>
          <a:xfrm>
            <a:off x="717115" y="2045295"/>
            <a:ext cx="1158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April</a:t>
            </a:r>
            <a:endParaRPr lang="sv-SE" b="1" dirty="0">
              <a:solidFill>
                <a:srgbClr val="FFFF00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1BD62B1-CF7C-2DB0-5491-A04034E4CC41}"/>
              </a:ext>
            </a:extLst>
          </p:cNvPr>
          <p:cNvSpPr txBox="1"/>
          <p:nvPr/>
        </p:nvSpPr>
        <p:spPr>
          <a:xfrm>
            <a:off x="162063" y="3077841"/>
            <a:ext cx="144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Maj/juni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1A2E416-2B01-D5CB-AFE6-1FB3F76537A4}"/>
              </a:ext>
            </a:extLst>
          </p:cNvPr>
          <p:cNvSpPr txBox="1"/>
          <p:nvPr/>
        </p:nvSpPr>
        <p:spPr>
          <a:xfrm>
            <a:off x="146305" y="4110387"/>
            <a:ext cx="148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Aug/</a:t>
            </a:r>
            <a:r>
              <a:rPr lang="sv-SE" sz="2400" b="1" dirty="0" err="1">
                <a:solidFill>
                  <a:srgbClr val="FFFF00"/>
                </a:solidFill>
              </a:rPr>
              <a:t>sept</a:t>
            </a:r>
            <a:endParaRPr lang="sv-SE" sz="2400" b="1" dirty="0">
              <a:solidFill>
                <a:srgbClr val="FFFF00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8EA8E22-2263-BDC4-2BA4-C509B5AE73B5}"/>
              </a:ext>
            </a:extLst>
          </p:cNvPr>
          <p:cNvSpPr txBox="1"/>
          <p:nvPr/>
        </p:nvSpPr>
        <p:spPr>
          <a:xfrm>
            <a:off x="1610751" y="5783836"/>
            <a:ext cx="7638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latin typeface="+mj-lt"/>
                <a:cs typeface="Arial" panose="020B0604020202020204" pitchFamily="34" charset="0"/>
              </a:rPr>
              <a:t>Dessa försäljningar gör att vi kan hålla nere medlems- och träningsavgifter och genererar viktiga intäkter till klubben. </a:t>
            </a:r>
          </a:p>
          <a:p>
            <a:endParaRPr lang="sv-S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14:cNvPr>
              <p14:cNvContentPartPr/>
              <p14:nvPr/>
            </p14:nvContentPartPr>
            <p14:xfrm>
              <a:off x="12879061" y="1241939"/>
              <a:ext cx="360" cy="360"/>
            </p14:xfrm>
          </p:contentPart>
        </mc:Choice>
        <mc:Fallback xmlns=""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2941" y="123581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3704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1446F-C91D-0699-92BF-CEF2E9273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D1130D-52CD-309A-E286-C7FE72853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cs typeface="Arial" panose="020B0604020202020204" pitchFamily="34" charset="0"/>
              </a:rPr>
              <a:t>RF SISU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23BDC6-C832-2F54-DAC2-075A6D1A5F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1"/>
            <a:ext cx="9440034" cy="322876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v-SE" sz="3100" b="1" i="0" dirty="0">
                <a:effectLst/>
                <a:latin typeface="+mj-lt"/>
              </a:rPr>
              <a:t>RF-SISU Småland är Riksidrottsförbundets och SISU Idrottsutbildarnas regionala organisation, som utvecklar och stödjer idrotten i Småland.</a:t>
            </a:r>
          </a:p>
          <a:p>
            <a:pPr algn="l"/>
            <a:endParaRPr lang="sv-SE" sz="2400" dirty="0">
              <a:effectLst/>
              <a:latin typeface="+mj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500" dirty="0" err="1">
                <a:effectLst/>
                <a:latin typeface="+mj-lt"/>
              </a:rPr>
              <a:t>Lärgrupper</a:t>
            </a:r>
            <a:endParaRPr lang="sv-SE" sz="3500" dirty="0">
              <a:effectLst/>
              <a:latin typeface="+mj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2600" dirty="0">
              <a:effectLst/>
              <a:latin typeface="+mj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500" b="0" i="0" dirty="0">
                <a:effectLst/>
                <a:latin typeface="+mj-lt"/>
              </a:rPr>
              <a:t>Projektstöd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F - SISU Småland">
            <a:extLst>
              <a:ext uri="{FF2B5EF4-FFF2-40B4-BE49-F238E27FC236}">
                <a16:creationId xmlns:a16="http://schemas.microsoft.com/office/drawing/2014/main" id="{5CD3074A-5619-F830-7476-6BCE0DF6E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7" t="4588" r="10537" b="23842"/>
          <a:stretch/>
        </p:blipFill>
        <p:spPr bwMode="auto">
          <a:xfrm>
            <a:off x="351342" y="226142"/>
            <a:ext cx="1730478" cy="1533832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24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A842-0E6B-E084-FF33-2305166B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7E45D-BA19-5A3A-007C-59D37E481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51" y="1094301"/>
            <a:ext cx="10584480" cy="1828801"/>
          </a:xfrm>
        </p:spPr>
        <p:txBody>
          <a:bodyPr>
            <a:normAutofit/>
          </a:bodyPr>
          <a:lstStyle/>
          <a:p>
            <a:r>
              <a:rPr lang="sv-SE" b="1" dirty="0">
                <a:cs typeface="Arial" panose="020B0604020202020204" pitchFamily="34" charset="0"/>
              </a:rPr>
              <a:t>DISKUSSIONSFRÅGOR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04ACFA-C0EA-3684-07E6-2433B0785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760" y="5902561"/>
            <a:ext cx="9440034" cy="1049867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+mj-lt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Fotbollens Spela Lek &amp; Lär</a:t>
            </a:r>
            <a:endParaRPr lang="sv-SE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F1CA65-30C6-EF1C-7F4B-266BF0CC46D8}"/>
              </a:ext>
            </a:extLst>
          </p:cNvPr>
          <p:cNvSpPr/>
          <p:nvPr/>
        </p:nvSpPr>
        <p:spPr>
          <a:xfrm>
            <a:off x="803760" y="5602645"/>
            <a:ext cx="13821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Arial" panose="020B0604020202020204" pitchFamily="34" charset="0"/>
              </a:rPr>
              <a:t>Klicka där!</a:t>
            </a:r>
            <a:endParaRPr lang="sv-SE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0A8D7D63-1B4E-939F-3661-76C442C04B01}"/>
              </a:ext>
            </a:extLst>
          </p:cNvPr>
          <p:cNvCxnSpPr>
            <a:cxnSpLocks/>
          </p:cNvCxnSpPr>
          <p:nvPr/>
        </p:nvCxnSpPr>
        <p:spPr>
          <a:xfrm>
            <a:off x="2223255" y="5902561"/>
            <a:ext cx="1003024" cy="2000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ubrik 1">
            <a:extLst>
              <a:ext uri="{FF2B5EF4-FFF2-40B4-BE49-F238E27FC236}">
                <a16:creationId xmlns:a16="http://schemas.microsoft.com/office/drawing/2014/main" id="{53A56C74-81F1-63A0-A00F-B074A17A9194}"/>
              </a:ext>
            </a:extLst>
          </p:cNvPr>
          <p:cNvSpPr txBox="1">
            <a:spLocks/>
          </p:cNvSpPr>
          <p:nvPr/>
        </p:nvSpPr>
        <p:spPr>
          <a:xfrm>
            <a:off x="-406925" y="-471093"/>
            <a:ext cx="5260359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800" b="1" dirty="0">
                <a:cs typeface="Arial" panose="020B0604020202020204" pitchFamily="34" charset="0"/>
              </a:rPr>
              <a:t>FILMER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959E05A-3715-337B-19D0-F194D9101386}"/>
              </a:ext>
            </a:extLst>
          </p:cNvPr>
          <p:cNvSpPr txBox="1">
            <a:spLocks/>
          </p:cNvSpPr>
          <p:nvPr/>
        </p:nvSpPr>
        <p:spPr>
          <a:xfrm>
            <a:off x="415571" y="3122850"/>
            <a:ext cx="10584480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sv-SE" sz="4400" b="1" dirty="0">
                <a:solidFill>
                  <a:schemeClr val="accent5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OM SVENSK FOTBOLL &amp; IDROTTENS </a:t>
            </a:r>
            <a:r>
              <a:rPr lang="sv-SE" sz="4400" b="1" dirty="0">
                <a:solidFill>
                  <a:srgbClr val="FDA3C5"/>
                </a:solidFill>
                <a:cs typeface="Arial" panose="020B0604020202020204" pitchFamily="34" charset="0"/>
              </a:rPr>
              <a:t>VÄRDEGRUND</a:t>
            </a:r>
            <a:endParaRPr lang="sv-SE" sz="2800" b="1" dirty="0">
              <a:solidFill>
                <a:srgbClr val="FDA3C5"/>
              </a:solidFill>
              <a:cs typeface="Arial" panose="020B0604020202020204" pitchFamily="34" charset="0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F1EA-4F53-4D66-99F0-B743EEC8AB24}"/>
              </a:ext>
            </a:extLst>
          </p:cNvPr>
          <p:cNvSpPr txBox="1">
            <a:spLocks/>
          </p:cNvSpPr>
          <p:nvPr/>
        </p:nvSpPr>
        <p:spPr>
          <a:xfrm>
            <a:off x="3091642" y="2231"/>
            <a:ext cx="3291905" cy="182880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7800" b="1" dirty="0">
                <a:solidFill>
                  <a:srgbClr val="FDA3C5"/>
                </a:solidFill>
                <a:cs typeface="Arial" panose="020B0604020202020204" pitchFamily="34" charset="0"/>
              </a:rPr>
              <a:t>&amp;</a:t>
            </a:r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43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cs typeface="Arial" panose="020B0604020202020204" pitchFamily="34" charset="0"/>
              </a:rPr>
              <a:t>AGENDA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Om Waggeryds 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Vår 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Träning och match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Försäljningsaktiviteter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Smålands Fotbollförbundet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Svenska Fotbollförbundet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RF SISU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Diskussionsfrågor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cs typeface="Arial" panose="020B0604020202020204" pitchFamily="34" charset="0"/>
              </a:rPr>
              <a:t>OM WAGGERYDS IK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2098312"/>
            <a:ext cx="10220116" cy="403536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Bildades 1920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Ca 650 medlemmar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Styrelse, bandy &amp; fotbollssektion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Herrlag och damlag i div 3 (fotboll) + herrlag i div 2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Antal träningsgrupper barn och ungdom: 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r>
              <a:rPr lang="sv-SE" sz="2800" dirty="0">
                <a:latin typeface="+mj-lt"/>
                <a:cs typeface="Arial" panose="020B0604020202020204" pitchFamily="34" charset="0"/>
              </a:rPr>
              <a:t>20 (fotboll) 5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Ca 120 ideella ledare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Två st. anställda, kanslist &amp; föreningsutvecklare</a:t>
            </a: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404511"/>
          </a:xfrm>
        </p:spPr>
        <p:txBody>
          <a:bodyPr>
            <a:normAutofit/>
          </a:bodyPr>
          <a:lstStyle/>
          <a:p>
            <a:r>
              <a:rPr lang="sv-SE" sz="4800" b="1" dirty="0">
                <a:solidFill>
                  <a:srgbClr val="FFFF00"/>
                </a:solidFill>
                <a:cs typeface="Arial" panose="020B0604020202020204" pitchFamily="34" charset="0"/>
              </a:rPr>
              <a:t>MÅL MED VERKSAMHETEN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/>
          </a:bodyPr>
          <a:lstStyle/>
          <a:p>
            <a:pPr algn="l"/>
            <a:r>
              <a:rPr lang="sv-SE" sz="2400" b="1" dirty="0">
                <a:latin typeface="+mj-lt"/>
                <a:cs typeface="Arial" panose="020B0604020202020204" pitchFamily="34" charset="0"/>
              </a:rPr>
              <a:t>Nya satsningar 2025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+mj-lt"/>
                <a:cs typeface="Arial" panose="020B0604020202020204" pitchFamily="34" charset="0"/>
              </a:rPr>
              <a:t>Parasport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Vi arbetar efter Svenska FFs riktlinjer gällande spelar och ledarutbildningsplan.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9778-28D2-7083-F7D3-818503D61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567E9-31AA-C928-9E63-19061875D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cs typeface="Arial" panose="020B0604020202020204" pitchFamily="34" charset="0"/>
              </a:rPr>
              <a:t>EKONOMI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1CDD3D-B7D5-8C69-44E7-BDEC6A2EB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3932618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Omsättning 2024 ca 2 miljoner.</a:t>
            </a:r>
            <a:endParaRPr lang="sv-SE" sz="2800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Resultat 2024 +/- 5000kr</a:t>
            </a:r>
            <a:endParaRPr lang="sv-SE" sz="2800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Idrottsplatsen drivs av en annan förening som heter </a:t>
            </a:r>
            <a:r>
              <a:rPr lang="sv-SE" sz="2800" b="1" i="1" dirty="0">
                <a:latin typeface="+mj-lt"/>
                <a:cs typeface="Arial" panose="020B0604020202020204" pitchFamily="34" charset="0"/>
              </a:rPr>
              <a:t>Vaggeryds Idrottplats </a:t>
            </a:r>
            <a:r>
              <a:rPr lang="sv-SE" sz="2800" dirty="0">
                <a:latin typeface="+mj-lt"/>
                <a:cs typeface="Arial" panose="020B0604020202020204" pitchFamily="34" charset="0"/>
              </a:rPr>
              <a:t>(VIP), </a:t>
            </a:r>
            <a:r>
              <a:rPr lang="sv-SE" sz="2800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där WIK betalar 14 300kr per/månad i hyra.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Inför säsong 2025 har det betalats licenser för 36000kr för alla lag.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4 st nya ungdomsmatchställ för 60000kr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+mj-lt"/>
                <a:cs typeface="Arial" panose="020B0604020202020204" pitchFamily="34" charset="0"/>
              </a:rPr>
              <a:t>Bollar och handskar för 16000kr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6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861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cs typeface="Arial" panose="020B0604020202020204" pitchFamily="34" charset="0"/>
              </a:rPr>
              <a:t>ANSVARSOMRÅDEN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365" y="1554480"/>
            <a:ext cx="9440034" cy="5663739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v-SE" altLang="en-SE" sz="1800" b="1" dirty="0">
                <a:latin typeface="+mj-lt"/>
                <a:cs typeface="Arial" panose="020B0604020202020204" pitchFamily="34" charset="0"/>
              </a:rPr>
              <a:t>Tränare med huvudansvar</a:t>
            </a:r>
            <a:br>
              <a:rPr lang="sv-SE" altLang="en-SE" sz="1800" b="1" dirty="0">
                <a:latin typeface="+mj-lt"/>
                <a:cs typeface="Arial" panose="020B0604020202020204" pitchFamily="34" charset="0"/>
              </a:rPr>
            </a:br>
            <a:r>
              <a:rPr lang="sv-SE" altLang="en-SE" sz="1800" dirty="0">
                <a:latin typeface="+mj-lt"/>
                <a:cs typeface="Arial" panose="020B0604020202020204" pitchFamily="34" charset="0"/>
              </a:rPr>
              <a:t>Planerar och genomför träningar och matcher efter SvFFs spelarutbildningsplan och riktlinjer. Deltar inte i laguppdrag, endast försäljning.</a:t>
            </a:r>
            <a:br>
              <a:rPr lang="sv-SE" altLang="en-SE" sz="1800" dirty="0">
                <a:latin typeface="+mj-lt"/>
                <a:cs typeface="Arial" panose="020B0604020202020204" pitchFamily="34" charset="0"/>
              </a:rPr>
            </a:br>
            <a:endParaRPr lang="sv-SE" altLang="en-SE" sz="1800" dirty="0">
              <a:latin typeface="+mj-lt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+mj-lt"/>
                <a:cs typeface="Arial" panose="020B0604020202020204" pitchFamily="34" charset="0"/>
              </a:rPr>
              <a:t>Assisterande tränare</a:t>
            </a:r>
            <a:br>
              <a:rPr lang="sv-SE" altLang="en-SE" sz="1800" b="1" dirty="0">
                <a:latin typeface="+mj-lt"/>
                <a:cs typeface="Arial" panose="020B0604020202020204" pitchFamily="34" charset="0"/>
              </a:rPr>
            </a:br>
            <a:r>
              <a:rPr lang="sv-SE" altLang="en-SE" sz="1800" dirty="0">
                <a:latin typeface="+mj-lt"/>
                <a:cs typeface="Arial" panose="020B0604020202020204" pitchFamily="34" charset="0"/>
              </a:rPr>
              <a:t>Bistår tränarna vid träningar och matcher</a:t>
            </a:r>
            <a:br>
              <a:rPr lang="sv-SE" altLang="en-SE" sz="1800" dirty="0">
                <a:latin typeface="+mj-lt"/>
                <a:cs typeface="Arial" panose="020B0604020202020204" pitchFamily="34" charset="0"/>
              </a:rPr>
            </a:br>
            <a:endParaRPr lang="sv-SE" altLang="en-SE" sz="1800" b="1" dirty="0">
              <a:latin typeface="+mj-lt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+mj-lt"/>
                <a:cs typeface="Arial" panose="020B0604020202020204" pitchFamily="34" charset="0"/>
              </a:rPr>
              <a:t>Lagledare</a:t>
            </a:r>
            <a:br>
              <a:rPr lang="sv-SE" altLang="en-SE" sz="1800" b="1" dirty="0">
                <a:latin typeface="+mj-lt"/>
                <a:cs typeface="Arial" panose="020B0604020202020204" pitchFamily="34" charset="0"/>
              </a:rPr>
            </a:br>
            <a:r>
              <a:rPr lang="sv-SE" altLang="en-SE" sz="1800" dirty="0">
                <a:latin typeface="+mj-lt"/>
                <a:cs typeface="Arial" panose="020B0604020202020204" pitchFamily="34" charset="0"/>
              </a:rPr>
              <a:t>Hanterar aktiviteter utanför planen, så som administration och fördelning av arbetsuppgifter för lagets olika uppdrag. </a:t>
            </a:r>
            <a:br>
              <a:rPr lang="sv-SE" altLang="en-SE" sz="1800" dirty="0">
                <a:latin typeface="+mj-lt"/>
                <a:cs typeface="Arial" panose="020B0604020202020204" pitchFamily="34" charset="0"/>
              </a:rPr>
            </a:br>
            <a:endParaRPr lang="sv-SE" altLang="en-SE" sz="1800" dirty="0">
              <a:latin typeface="+mj-lt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altLang="en-SE" sz="1800" b="1" dirty="0">
                <a:latin typeface="+mj-lt"/>
                <a:cs typeface="Arial" panose="020B0604020202020204" pitchFamily="34" charset="0"/>
              </a:rPr>
              <a:t>Försäljningsansvarig</a:t>
            </a:r>
            <a:br>
              <a:rPr lang="sv-SE" altLang="en-SE" sz="1800" b="1" dirty="0">
                <a:latin typeface="+mj-lt"/>
                <a:cs typeface="Arial" panose="020B0604020202020204" pitchFamily="34" charset="0"/>
              </a:rPr>
            </a:br>
            <a:r>
              <a:rPr lang="sv-SE" altLang="en-SE" sz="1800" dirty="0">
                <a:latin typeface="+mj-lt"/>
                <a:cs typeface="Arial" panose="020B0604020202020204" pitchFamily="34" charset="0"/>
              </a:rPr>
              <a:t>Hanterar försäljningsaktivitet samt lagets ekonomi</a:t>
            </a:r>
            <a:br>
              <a:rPr lang="sv-SE" altLang="en-SE" sz="1800" dirty="0">
                <a:latin typeface="+mj-lt"/>
                <a:cs typeface="Arial" panose="020B0604020202020204" pitchFamily="34" charset="0"/>
              </a:rPr>
            </a:br>
            <a:endParaRPr lang="sv-SE" altLang="en-SE" sz="1800" b="1" dirty="0">
              <a:latin typeface="+mj-lt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+mj-lt"/>
                <a:cs typeface="Arial" panose="020B0604020202020204" pitchFamily="34" charset="0"/>
              </a:rPr>
              <a:t>Lag föräldrar</a:t>
            </a:r>
            <a:br>
              <a:rPr lang="sv-SE" altLang="en-SE" sz="1800" dirty="0">
                <a:latin typeface="+mj-lt"/>
                <a:cs typeface="Arial" panose="020B0604020202020204" pitchFamily="34" charset="0"/>
              </a:rPr>
            </a:br>
            <a:r>
              <a:rPr lang="sv-SE" altLang="en-SE" sz="1800" dirty="0">
                <a:latin typeface="+mj-lt"/>
                <a:cs typeface="Arial" panose="020B0604020202020204" pitchFamily="34" charset="0"/>
              </a:rPr>
              <a:t>Genomför tilldelade uppdrag och stöttar barnen i deras idrottande.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cs typeface="Arial" panose="020B0604020202020204" pitchFamily="34" charset="0"/>
              </a:rPr>
              <a:t>VÅR TRÄNINGSGRUPP</a:t>
            </a:r>
            <a:endParaRPr lang="sv-SE" b="1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1932059"/>
            <a:ext cx="4298334" cy="448303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+mj-lt"/>
                <a:cs typeface="Arial" panose="020B0604020202020204" pitchFamily="34" charset="0"/>
              </a:rPr>
              <a:t>: 16 st.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endParaRPr lang="sv-SE" sz="2800" b="1" dirty="0">
              <a:latin typeface="+mj-lt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Tränare, huvudansvar</a:t>
            </a:r>
          </a:p>
          <a:p>
            <a:pPr algn="l"/>
            <a:r>
              <a:rPr lang="sv-SE" sz="2800" dirty="0">
                <a:effectLst/>
                <a:latin typeface="+mj-lt"/>
                <a:cs typeface="Arial" panose="020B0604020202020204" pitchFamily="34" charset="0"/>
              </a:rPr>
              <a:t>Anna Larsson</a:t>
            </a:r>
          </a:p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Anna Westgård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endParaRPr lang="sv-SE" sz="2800" dirty="0">
              <a:latin typeface="+mj-lt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Assisterande tränare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r>
              <a:rPr lang="sv-SE" sz="2800" dirty="0">
                <a:latin typeface="+mj-lt"/>
                <a:cs typeface="Arial" panose="020B0604020202020204" pitchFamily="34" charset="0"/>
              </a:rPr>
              <a:t>Ellen Grytberg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r>
              <a:rPr lang="sv-SE" sz="2800" dirty="0">
                <a:latin typeface="+mj-lt"/>
                <a:cs typeface="Arial" panose="020B0604020202020204" pitchFamily="34" charset="0"/>
              </a:rPr>
              <a:t>Maria Fälth</a:t>
            </a:r>
          </a:p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Behöver 1 st till?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5443442" y="1828801"/>
            <a:ext cx="6129273" cy="52625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Lagledare</a:t>
            </a:r>
            <a:br>
              <a:rPr lang="sv-SE" sz="2800" b="1" dirty="0">
                <a:latin typeface="+mj-lt"/>
                <a:cs typeface="Arial" panose="020B0604020202020204" pitchFamily="34" charset="0"/>
              </a:rPr>
            </a:br>
            <a:r>
              <a:rPr lang="sv-SE" sz="2800" dirty="0">
                <a:effectLst/>
                <a:latin typeface="+mj-lt"/>
                <a:cs typeface="Arial" panose="020B0604020202020204" pitchFamily="34" charset="0"/>
              </a:rPr>
              <a:t>Ellen Grytberg</a:t>
            </a:r>
          </a:p>
          <a:p>
            <a:pPr algn="l"/>
            <a:r>
              <a:rPr lang="sv-SE" sz="2800" dirty="0">
                <a:effectLst/>
                <a:latin typeface="+mj-lt"/>
                <a:cs typeface="Arial" panose="020B0604020202020204" pitchFamily="34" charset="0"/>
              </a:rPr>
              <a:t>Maria Fälth</a:t>
            </a:r>
          </a:p>
          <a:p>
            <a:pPr algn="l"/>
            <a:endParaRPr lang="sv-SE" sz="2800" b="1" dirty="0">
              <a:latin typeface="+mj-lt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Försäljningsansvarig</a:t>
            </a:r>
          </a:p>
          <a:p>
            <a:pPr algn="l"/>
            <a:br>
              <a:rPr lang="sv-SE" sz="2800" dirty="0">
                <a:latin typeface="+mj-lt"/>
                <a:cs typeface="Arial" panose="020B0604020202020204" pitchFamily="34" charset="0"/>
              </a:rPr>
            </a:br>
            <a:r>
              <a:rPr lang="sv-SE" sz="2800" dirty="0">
                <a:latin typeface="+mj-lt"/>
                <a:cs typeface="Arial" panose="020B0604020202020204" pitchFamily="34" charset="0"/>
              </a:rPr>
              <a:t>Ellen ”Lilla stad”</a:t>
            </a:r>
          </a:p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? Newbody april, maj</a:t>
            </a:r>
          </a:p>
          <a:p>
            <a:pPr algn="l"/>
            <a:r>
              <a:rPr lang="sv-SE" sz="2800" dirty="0">
                <a:latin typeface="+mj-lt"/>
                <a:cs typeface="Arial" panose="020B0604020202020204" pitchFamily="34" charset="0"/>
              </a:rPr>
              <a:t>? Sportlotten augusti, september</a:t>
            </a: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br>
              <a:rPr lang="sv-SE" sz="2800" dirty="0">
                <a:latin typeface="+mj-lt"/>
                <a:cs typeface="Arial" panose="020B0604020202020204" pitchFamily="34" charset="0"/>
              </a:rPr>
            </a:br>
            <a:endParaRPr lang="sv-SE" sz="2800" dirty="0">
              <a:latin typeface="+mj-lt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+mj-lt"/>
                <a:cs typeface="Arial" panose="020B0604020202020204" pitchFamily="34" charset="0"/>
              </a:rPr>
              <a:t>Lagföräldrar:</a:t>
            </a:r>
            <a:br>
              <a:rPr lang="sv-SE" sz="2800" b="1" dirty="0">
                <a:latin typeface="+mj-lt"/>
                <a:cs typeface="Arial" panose="020B0604020202020204" pitchFamily="34" charset="0"/>
              </a:rPr>
            </a:br>
            <a:r>
              <a:rPr lang="sv-SE" sz="2800" dirty="0">
                <a:effectLst/>
                <a:latin typeface="+mj-lt"/>
                <a:cs typeface="Arial" panose="020B0604020202020204" pitchFamily="34" charset="0"/>
              </a:rPr>
              <a:t>Behöver 4 st?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cs typeface="Arial" panose="020B0604020202020204" pitchFamily="34" charset="0"/>
              </a:rPr>
              <a:t>TRÄNING</a:t>
            </a:r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700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+mj-lt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+mj-lt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+mj-lt"/>
                <a:cs typeface="Arial" panose="020B0604020202020204" pitchFamily="34" charset="0"/>
              </a:rPr>
              <a:t>Måndagar 18:15-19:30</a:t>
            </a:r>
          </a:p>
          <a:p>
            <a:pPr algn="l" eaLnBrk="1" hangingPunct="1"/>
            <a:r>
              <a:rPr lang="sv-SE" altLang="LID4096" sz="3800" dirty="0">
                <a:latin typeface="+mj-lt"/>
                <a:cs typeface="Arial" panose="020B0604020202020204" pitchFamily="34" charset="0"/>
              </a:rPr>
              <a:t>Onsdagar 18:15-19:30</a:t>
            </a:r>
          </a:p>
          <a:p>
            <a:pPr lvl="1" algn="l" eaLnBrk="1" hangingPunct="1"/>
            <a:endParaRPr lang="sv-SE" altLang="LID4096" sz="3800" dirty="0">
              <a:latin typeface="+mj-lt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>
                <a:latin typeface="+mj-lt"/>
                <a:cs typeface="Arial" panose="020B0604020202020204" pitchFamily="34" charset="0"/>
              </a:rPr>
              <a:t>Sommarsäong</a:t>
            </a:r>
            <a:r>
              <a:rPr lang="sv-SE" altLang="LID4096" sz="3800" dirty="0">
                <a:latin typeface="+mj-lt"/>
                <a:cs typeface="Arial" panose="020B0604020202020204" pitchFamily="34" charset="0"/>
              </a:rPr>
              <a:t> med träning och matcher april-september </a:t>
            </a:r>
          </a:p>
          <a:p>
            <a:pPr algn="l" eaLnBrk="1" hangingPunct="1"/>
            <a:r>
              <a:rPr lang="sv-SE" altLang="LID4096" sz="3800" b="1" dirty="0">
                <a:latin typeface="+mj-lt"/>
                <a:cs typeface="Arial" panose="020B0604020202020204" pitchFamily="34" charset="0"/>
              </a:rPr>
              <a:t>Semesteruppehåll</a:t>
            </a:r>
            <a:r>
              <a:rPr lang="sv-SE" altLang="LID4096" sz="3800" dirty="0">
                <a:latin typeface="+mj-lt"/>
                <a:cs typeface="Arial" panose="020B0604020202020204" pitchFamily="34" charset="0"/>
              </a:rPr>
              <a:t> 18 juni- 11 aug</a:t>
            </a:r>
          </a:p>
          <a:p>
            <a:pPr algn="l"/>
            <a:endParaRPr lang="sv-SE" altLang="LID4096" sz="3800" b="1" dirty="0">
              <a:latin typeface="+mj-lt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+mj-lt"/>
                <a:cs typeface="Arial" panose="020B0604020202020204" pitchFamily="34" charset="0"/>
              </a:rPr>
              <a:t>Waggeryds IK uppmuntrar till att barn och ungdomar </a:t>
            </a:r>
          </a:p>
          <a:p>
            <a:pPr algn="l" eaLnBrk="1" hangingPunct="1"/>
            <a:r>
              <a:rPr lang="sv-SE" altLang="LID4096" sz="3800" dirty="0">
                <a:latin typeface="+mj-lt"/>
                <a:cs typeface="Arial" panose="020B0604020202020204" pitchFamily="34" charset="0"/>
              </a:rPr>
              <a:t>ska hålla på med fler idrotter och fritidsaktiviteter 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A521-2CB3-3D0D-96B1-559E7179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C46F1-FBAA-CFE0-8642-F2DA796DF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112" y="-404037"/>
            <a:ext cx="9440034" cy="1504176"/>
          </a:xfrm>
        </p:spPr>
        <p:txBody>
          <a:bodyPr>
            <a:normAutofit/>
          </a:bodyPr>
          <a:lstStyle/>
          <a:p>
            <a:r>
              <a:rPr lang="sv-SE" sz="4800" b="1" dirty="0">
                <a:cs typeface="Arial" panose="020B0604020202020204" pitchFamily="34" charset="0"/>
              </a:rPr>
              <a:t>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0DCEB0-C985-38E0-5384-8248FB67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478" y="885825"/>
            <a:ext cx="11041569" cy="5578983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sv-SE" sz="1600" b="1" dirty="0">
                <a:latin typeface="+mj-lt"/>
                <a:cs typeface="Arial" panose="020B0604020202020204" pitchFamily="34" charset="0"/>
              </a:rPr>
              <a:t>Match/seriespel/poolspel</a:t>
            </a:r>
          </a:p>
          <a:p>
            <a:pPr algn="l" eaLnBrk="1" hangingPunct="1">
              <a:defRPr/>
            </a:pPr>
            <a:r>
              <a:rPr lang="sv-SE" sz="1600" dirty="0">
                <a:latin typeface="+mj-lt"/>
                <a:cs typeface="Arial" panose="020B0604020202020204" pitchFamily="34" charset="0"/>
              </a:rPr>
              <a:t>Seriestart 27 april kl 15:00 Hemma, 15 juni sista för våren.</a:t>
            </a:r>
          </a:p>
          <a:p>
            <a:pPr algn="l" eaLnBrk="1" hangingPunct="1">
              <a:defRPr/>
            </a:pPr>
            <a:r>
              <a:rPr lang="sv-SE" sz="1600" dirty="0">
                <a:latin typeface="+mj-lt"/>
                <a:cs typeface="Arial" panose="020B0604020202020204" pitchFamily="34" charset="0"/>
              </a:rPr>
              <a:t>17 augusti- 21 september</a:t>
            </a:r>
          </a:p>
          <a:p>
            <a:pPr algn="l" eaLnBrk="1" hangingPunct="1">
              <a:defRPr/>
            </a:pPr>
            <a:r>
              <a:rPr lang="sv-SE" sz="1600" b="1" dirty="0">
                <a:latin typeface="+mj-lt"/>
                <a:cs typeface="Arial" panose="020B0604020202020204" pitchFamily="34" charset="0"/>
              </a:rPr>
              <a:t>Speltid</a:t>
            </a:r>
            <a:r>
              <a:rPr lang="sv-SE" sz="1600" dirty="0">
                <a:latin typeface="+mj-lt"/>
                <a:cs typeface="Arial" panose="020B0604020202020204" pitchFamily="34" charset="0"/>
              </a:rPr>
              <a:t> </a:t>
            </a:r>
            <a:br>
              <a:rPr lang="sv-SE" sz="1600" dirty="0">
                <a:latin typeface="+mj-lt"/>
                <a:cs typeface="Arial" panose="020B0604020202020204" pitchFamily="34" charset="0"/>
              </a:rPr>
            </a:br>
            <a:r>
              <a:rPr lang="sv-SE" sz="1600" dirty="0">
                <a:latin typeface="+mj-lt"/>
                <a:cs typeface="Arial" panose="020B0604020202020204" pitchFamily="34" charset="0"/>
              </a:rPr>
              <a:t>WIK följer Svenska FFs rekommendationer om inte tjejerna vill annorlunda. Dvs alla blir kallade och får följa med!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1600" dirty="0">
              <a:latin typeface="+mj-lt"/>
              <a:cs typeface="Arial" panose="020B0604020202020204" pitchFamily="34" charset="0"/>
            </a:endParaRP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r>
              <a:rPr lang="sv-SE" sz="1600" b="1" dirty="0">
                <a:latin typeface="+mj-lt"/>
                <a:cs typeface="Arial" panose="020B0604020202020204" pitchFamily="34" charset="0"/>
              </a:rPr>
              <a:t>Olika positioner</a:t>
            </a:r>
            <a:br>
              <a:rPr lang="sv-SE" sz="1600" dirty="0">
                <a:latin typeface="+mj-lt"/>
                <a:cs typeface="Arial" panose="020B0604020202020204" pitchFamily="34" charset="0"/>
              </a:rPr>
            </a:br>
            <a:r>
              <a:rPr lang="sv-SE" sz="1600" dirty="0">
                <a:latin typeface="+mj-lt"/>
                <a:cs typeface="Arial" panose="020B0604020202020204" pitchFamily="34" charset="0"/>
              </a:rPr>
              <a:t>Vi försöker i största möjliga mån att spelaren har max två olika positioner under samma match. </a:t>
            </a:r>
            <a:br>
              <a:rPr lang="sv-SE" sz="1600" dirty="0">
                <a:latin typeface="+mj-lt"/>
                <a:cs typeface="Arial" panose="020B0604020202020204" pitchFamily="34" charset="0"/>
              </a:rPr>
            </a:br>
            <a:r>
              <a:rPr lang="sv-SE" sz="1600" dirty="0">
                <a:latin typeface="+mj-lt"/>
                <a:cs typeface="Arial" panose="020B0604020202020204" pitchFamily="34" charset="0"/>
              </a:rPr>
              <a:t>Sett över säsongen är det fördelaktigt för spelarens utveckling att prova olika positioner. </a:t>
            </a:r>
            <a:br>
              <a:rPr lang="sv-SE" sz="1600" dirty="0">
                <a:latin typeface="+mj-lt"/>
                <a:cs typeface="Arial" panose="020B0604020202020204" pitchFamily="34" charset="0"/>
              </a:rPr>
            </a:br>
            <a:r>
              <a:rPr lang="sv-SE" sz="1600" i="1" dirty="0">
                <a:latin typeface="+mj-lt"/>
                <a:cs typeface="Arial" panose="020B0604020202020204" pitchFamily="34" charset="0"/>
              </a:rPr>
              <a:t>(gäller åtminstone upp till 15 år). 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1600" i="1" dirty="0">
              <a:latin typeface="+mj-lt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sv-SE" sz="1600" b="1" dirty="0">
                <a:latin typeface="+mj-lt"/>
                <a:cs typeface="Arial" panose="020B0604020202020204" pitchFamily="34" charset="0"/>
              </a:rPr>
              <a:t>Bortamatcher</a:t>
            </a:r>
            <a:br>
              <a:rPr lang="sv-SE" altLang="sv-SE" sz="1600" dirty="0">
                <a:latin typeface="+mj-lt"/>
                <a:cs typeface="Arial" panose="020B0604020202020204" pitchFamily="34" charset="0"/>
              </a:rPr>
            </a:br>
            <a:r>
              <a:rPr lang="sv-SE" altLang="sv-SE" sz="1600" dirty="0">
                <a:latin typeface="+mj-lt"/>
                <a:cs typeface="Arial" panose="020B0604020202020204" pitchFamily="34" charset="0"/>
              </a:rPr>
              <a:t>Vill ni ha körlista eller skall vi ha som förra säsongen att vi hjälps åt?</a:t>
            </a:r>
          </a:p>
          <a:p>
            <a:pPr algn="l" eaLnBrk="1" hangingPunct="1">
              <a:defRPr/>
            </a:pPr>
            <a:br>
              <a:rPr lang="sv-SE" altLang="sv-SE" sz="1600" dirty="0">
                <a:latin typeface="+mj-lt"/>
                <a:cs typeface="Arial" panose="020B0604020202020204" pitchFamily="34" charset="0"/>
              </a:rPr>
            </a:br>
            <a:r>
              <a:rPr lang="sv-SE" altLang="sv-SE" sz="1600" b="1" dirty="0">
                <a:latin typeface="+mj-lt"/>
                <a:cs typeface="Arial" panose="020B0604020202020204" pitchFamily="34" charset="0"/>
              </a:rPr>
              <a:t>Resultatet i matchen</a:t>
            </a:r>
            <a:br>
              <a:rPr lang="sv-SE" altLang="sv-SE" sz="1600" dirty="0">
                <a:latin typeface="+mj-lt"/>
                <a:cs typeface="Arial" panose="020B0604020202020204" pitchFamily="34" charset="0"/>
              </a:rPr>
            </a:br>
            <a:r>
              <a:rPr lang="sv-SE" altLang="sv-SE" sz="1600" dirty="0">
                <a:latin typeface="+mj-lt"/>
                <a:cs typeface="Arial" panose="020B0604020202020204" pitchFamily="34" charset="0"/>
              </a:rPr>
              <a:t>Har underordnad betydelse för oss </a:t>
            </a:r>
            <a:r>
              <a:rPr lang="sv-SE" altLang="sv-SE" sz="1600" b="1" dirty="0">
                <a:latin typeface="+mj-lt"/>
                <a:cs typeface="Arial" panose="020B0604020202020204" pitchFamily="34" charset="0"/>
              </a:rPr>
              <a:t>vuxna. </a:t>
            </a:r>
            <a:r>
              <a:rPr lang="sv-SE" altLang="sv-SE" sz="1600" dirty="0">
                <a:latin typeface="+mj-lt"/>
                <a:cs typeface="Arial" panose="020B0604020202020204" pitchFamily="34" charset="0"/>
              </a:rPr>
              <a:t>Självklart ska spelarna få &amp; vilja vinna </a:t>
            </a:r>
            <a:br>
              <a:rPr lang="sv-SE" altLang="sv-SE" sz="1600" dirty="0">
                <a:latin typeface="+mj-lt"/>
                <a:cs typeface="Arial" panose="020B0604020202020204" pitchFamily="34" charset="0"/>
              </a:rPr>
            </a:br>
            <a:r>
              <a:rPr lang="sv-SE" altLang="sv-SE" sz="1600" dirty="0">
                <a:latin typeface="+mj-lt"/>
                <a:cs typeface="Arial" panose="020B0604020202020204" pitchFamily="34" charset="0"/>
              </a:rPr>
              <a:t>samt visa känslor vid olika matchresultat. Utveckling och gemenskap är prioriterat.</a:t>
            </a:r>
            <a:endParaRPr lang="sv-SE" sz="1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023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11869</TotalTime>
  <Words>1084</Words>
  <Application>Microsoft Office PowerPoint</Application>
  <PresentationFormat>Widescreen</PresentationFormat>
  <Paragraphs>148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Calisto MT</vt:lpstr>
      <vt:lpstr>Wingdings</vt:lpstr>
      <vt:lpstr>Wingdings 2</vt:lpstr>
      <vt:lpstr>Anpassad formgivning</vt:lpstr>
      <vt:lpstr>Skiffer</vt:lpstr>
      <vt:lpstr>VÄLKOMMEN TILL MÖTET!</vt:lpstr>
      <vt:lpstr>AGENDA</vt:lpstr>
      <vt:lpstr>OM WAGGERYDS IK</vt:lpstr>
      <vt:lpstr>MÅL MED VERKSAMHETEN</vt:lpstr>
      <vt:lpstr>EKONOMI</vt:lpstr>
      <vt:lpstr>ANSVARSOMRÅDEN</vt:lpstr>
      <vt:lpstr>VÅR TRÄNINGSGRUPP</vt:lpstr>
      <vt:lpstr>TRÄNING </vt:lpstr>
      <vt:lpstr>MATCHER</vt:lpstr>
      <vt:lpstr>WIK CUP/ Uppdrag</vt:lpstr>
      <vt:lpstr>Bollisa &amp; matchvärd</vt:lpstr>
      <vt:lpstr>UTRUSTNING</vt:lpstr>
      <vt:lpstr>INFORMATION &amp; KALLELSER</vt:lpstr>
      <vt:lpstr>FÖRÄLDRAROLLEN</vt:lpstr>
      <vt:lpstr>ÅRETS FÖRSÄLJNING</vt:lpstr>
      <vt:lpstr>RF SISU</vt:lpstr>
      <vt:lpstr>DISKUSSIONSFRÅGOR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Anna Westgård</cp:lastModifiedBy>
  <cp:revision>19</cp:revision>
  <dcterms:created xsi:type="dcterms:W3CDTF">2025-02-16T19:03:36Z</dcterms:created>
  <dcterms:modified xsi:type="dcterms:W3CDTF">2025-04-04T12:02:16Z</dcterms:modified>
</cp:coreProperties>
</file>