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9" r:id="rId6"/>
    <p:sldId id="258" r:id="rId7"/>
    <p:sldId id="285" r:id="rId8"/>
    <p:sldId id="261" r:id="rId9"/>
    <p:sldId id="262" r:id="rId10"/>
    <p:sldId id="288" r:id="rId11"/>
    <p:sldId id="279" r:id="rId12"/>
    <p:sldId id="260" r:id="rId13"/>
    <p:sldId id="263" r:id="rId14"/>
    <p:sldId id="280" r:id="rId15"/>
    <p:sldId id="289" r:id="rId16"/>
    <p:sldId id="287" r:id="rId17"/>
    <p:sldId id="290" r:id="rId18"/>
    <p:sldId id="286" r:id="rId19"/>
    <p:sldId id="291" r:id="rId20"/>
    <p:sldId id="282"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92812-21A2-4560-AF80-38410AF5117C}" v="1" dt="2026-04-26T13:30:49.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399" autoAdjust="0"/>
  </p:normalViewPr>
  <p:slideViewPr>
    <p:cSldViewPr snapToGrid="0">
      <p:cViewPr varScale="1">
        <p:scale>
          <a:sx n="89" d="100"/>
          <a:sy n="89" d="100"/>
        </p:scale>
        <p:origin x="13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ickardsson" userId="59652ef1-7ebd-4054-90a3-80e09c7a30f4" providerId="ADAL" clId="{EC5248B8-1D8F-430F-9D30-6DA67078F840}"/>
    <pc:docChg chg="undo custSel addSld delSld modSld sldOrd">
      <pc:chgData name="David Rickardsson" userId="59652ef1-7ebd-4054-90a3-80e09c7a30f4" providerId="ADAL" clId="{EC5248B8-1D8F-430F-9D30-6DA67078F840}" dt="2026-04-22T15:39:51.813" v="1551" actId="20577"/>
      <pc:docMkLst>
        <pc:docMk/>
      </pc:docMkLst>
      <pc:sldChg chg="addSp modSp new mod">
        <pc:chgData name="David Rickardsson" userId="59652ef1-7ebd-4054-90a3-80e09c7a30f4" providerId="ADAL" clId="{EC5248B8-1D8F-430F-9D30-6DA67078F840}" dt="2026-04-22T15:39:51.813" v="1551" actId="20577"/>
        <pc:sldMkLst>
          <pc:docMk/>
          <pc:sldMk cId="912787527" sldId="290"/>
        </pc:sldMkLst>
        <pc:spChg chg="mod">
          <ac:chgData name="David Rickardsson" userId="59652ef1-7ebd-4054-90a3-80e09c7a30f4" providerId="ADAL" clId="{EC5248B8-1D8F-430F-9D30-6DA67078F840}" dt="2026-04-22T15:39:51.813" v="1551" actId="20577"/>
          <ac:spMkLst>
            <pc:docMk/>
            <pc:sldMk cId="912787527" sldId="290"/>
            <ac:spMk id="3" creationId="{7F99DFB0-D8DE-188F-F101-05419779FBBC}"/>
          </ac:spMkLst>
        </pc:spChg>
      </pc:sldChg>
      <pc:sldChg chg="addSp delSp modSp add mod ord setBg">
        <pc:chgData name="David Rickardsson" userId="59652ef1-7ebd-4054-90a3-80e09c7a30f4" providerId="ADAL" clId="{EC5248B8-1D8F-430F-9D30-6DA67078F840}" dt="2026-04-17T12:51:50.352" v="1541" actId="26606"/>
        <pc:sldMkLst>
          <pc:docMk/>
          <pc:sldMk cId="4272430223" sldId="291"/>
        </pc:sldMkLst>
        <pc:picChg chg="ord">
          <ac:chgData name="David Rickardsson" userId="59652ef1-7ebd-4054-90a3-80e09c7a30f4" providerId="ADAL" clId="{EC5248B8-1D8F-430F-9D30-6DA67078F840}" dt="2026-04-17T12:51:50.352" v="1541" actId="26606"/>
          <ac:picMkLst>
            <pc:docMk/>
            <pc:sldMk cId="4272430223" sldId="291"/>
            <ac:picMk id="4" creationId="{88CA1E7D-7D99-45A1-CD09-32C1583BFB00}"/>
          </ac:picMkLst>
        </pc:picChg>
        <pc:picChg chg="add mod">
          <ac:chgData name="David Rickardsson" userId="59652ef1-7ebd-4054-90a3-80e09c7a30f4" providerId="ADAL" clId="{EC5248B8-1D8F-430F-9D30-6DA67078F840}" dt="2026-04-17T12:51:50.352" v="1541" actId="26606"/>
          <ac:picMkLst>
            <pc:docMk/>
            <pc:sldMk cId="4272430223" sldId="291"/>
            <ac:picMk id="8" creationId="{3B6BF789-2200-E485-BE60-54D498F04278}"/>
          </ac:picMkLst>
        </pc:picChg>
      </pc:sldChg>
    </pc:docChg>
  </pc:docChgLst>
  <pc:docChgLst>
    <pc:chgData name="David Rickardsson" userId="59652ef1-7ebd-4054-90a3-80e09c7a30f4" providerId="ADAL" clId="{7FA7DEEC-83FC-43CE-A90B-C73ED12344B8}"/>
    <pc:docChg chg="custSel delSld modSld">
      <pc:chgData name="David Rickardsson" userId="59652ef1-7ebd-4054-90a3-80e09c7a30f4" providerId="ADAL" clId="{7FA7DEEC-83FC-43CE-A90B-C73ED12344B8}" dt="2026-04-26T14:15:04.729" v="128" actId="47"/>
      <pc:docMkLst>
        <pc:docMk/>
      </pc:docMkLst>
      <pc:sldChg chg="del">
        <pc:chgData name="David Rickardsson" userId="59652ef1-7ebd-4054-90a3-80e09c7a30f4" providerId="ADAL" clId="{7FA7DEEC-83FC-43CE-A90B-C73ED12344B8}" dt="2026-04-26T14:14:59.458" v="126" actId="47"/>
        <pc:sldMkLst>
          <pc:docMk/>
          <pc:sldMk cId="1936217254" sldId="256"/>
        </pc:sldMkLst>
      </pc:sldChg>
      <pc:sldChg chg="modSp mod">
        <pc:chgData name="David Rickardsson" userId="59652ef1-7ebd-4054-90a3-80e09c7a30f4" providerId="ADAL" clId="{7FA7DEEC-83FC-43CE-A90B-C73ED12344B8}" dt="2026-04-26T13:56:47.215" v="7" actId="20577"/>
        <pc:sldMkLst>
          <pc:docMk/>
          <pc:sldMk cId="675010304" sldId="261"/>
        </pc:sldMkLst>
        <pc:spChg chg="mod">
          <ac:chgData name="David Rickardsson" userId="59652ef1-7ebd-4054-90a3-80e09c7a30f4" providerId="ADAL" clId="{7FA7DEEC-83FC-43CE-A90B-C73ED12344B8}" dt="2026-04-26T13:56:47.215" v="7" actId="20577"/>
          <ac:spMkLst>
            <pc:docMk/>
            <pc:sldMk cId="675010304" sldId="261"/>
            <ac:spMk id="5" creationId="{BE23B37C-BEF9-4DCD-03A2-9E91B66FB2C6}"/>
          </ac:spMkLst>
        </pc:spChg>
      </pc:sldChg>
      <pc:sldChg chg="del">
        <pc:chgData name="David Rickardsson" userId="59652ef1-7ebd-4054-90a3-80e09c7a30f4" providerId="ADAL" clId="{7FA7DEEC-83FC-43CE-A90B-C73ED12344B8}" dt="2026-04-26T14:15:03.618" v="127" actId="47"/>
        <pc:sldMkLst>
          <pc:docMk/>
          <pc:sldMk cId="4114346927" sldId="283"/>
        </pc:sldMkLst>
      </pc:sldChg>
      <pc:sldChg chg="del">
        <pc:chgData name="David Rickardsson" userId="59652ef1-7ebd-4054-90a3-80e09c7a30f4" providerId="ADAL" clId="{7FA7DEEC-83FC-43CE-A90B-C73ED12344B8}" dt="2026-04-26T14:15:04.729" v="128" actId="47"/>
        <pc:sldMkLst>
          <pc:docMk/>
          <pc:sldMk cId="3006784355" sldId="284"/>
        </pc:sldMkLst>
      </pc:sldChg>
      <pc:sldChg chg="addSp modSp">
        <pc:chgData name="David Rickardsson" userId="59652ef1-7ebd-4054-90a3-80e09c7a30f4" providerId="ADAL" clId="{7FA7DEEC-83FC-43CE-A90B-C73ED12344B8}" dt="2026-04-26T13:30:49.307" v="0"/>
        <pc:sldMkLst>
          <pc:docMk/>
          <pc:sldMk cId="1694021527" sldId="285"/>
        </pc:sldMkLst>
        <pc:picChg chg="add mod">
          <ac:chgData name="David Rickardsson" userId="59652ef1-7ebd-4054-90a3-80e09c7a30f4" providerId="ADAL" clId="{7FA7DEEC-83FC-43CE-A90B-C73ED12344B8}" dt="2026-04-26T13:30:49.307" v="0"/>
          <ac:picMkLst>
            <pc:docMk/>
            <pc:sldMk cId="1694021527" sldId="285"/>
            <ac:picMk id="5" creationId="{48E17F94-8009-3E2E-E20F-C53B3DD8B668}"/>
          </ac:picMkLst>
        </pc:picChg>
      </pc:sldChg>
      <pc:sldChg chg="modNotesTx">
        <pc:chgData name="David Rickardsson" userId="59652ef1-7ebd-4054-90a3-80e09c7a30f4" providerId="ADAL" clId="{7FA7DEEC-83FC-43CE-A90B-C73ED12344B8}" dt="2026-04-26T14:06:04.489" v="125" actId="20577"/>
        <pc:sldMkLst>
          <pc:docMk/>
          <pc:sldMk cId="3878796717" sldId="286"/>
        </pc:sldMkLst>
      </pc:sldChg>
      <pc:sldChg chg="modSp mod">
        <pc:chgData name="David Rickardsson" userId="59652ef1-7ebd-4054-90a3-80e09c7a30f4" providerId="ADAL" clId="{7FA7DEEC-83FC-43CE-A90B-C73ED12344B8}" dt="2026-04-26T14:05:13.574" v="10" actId="20577"/>
        <pc:sldMkLst>
          <pc:docMk/>
          <pc:sldMk cId="912787527" sldId="290"/>
        </pc:sldMkLst>
        <pc:spChg chg="mod">
          <ac:chgData name="David Rickardsson" userId="59652ef1-7ebd-4054-90a3-80e09c7a30f4" providerId="ADAL" clId="{7FA7DEEC-83FC-43CE-A90B-C73ED12344B8}" dt="2026-04-26T14:05:13.574" v="10" actId="20577"/>
          <ac:spMkLst>
            <pc:docMk/>
            <pc:sldMk cId="912787527" sldId="290"/>
            <ac:spMk id="3" creationId="{7F99DFB0-D8DE-188F-F101-05419779FBB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6B7A7-9D3B-4957-8AC8-41586CD7ACB4}" type="datetimeFigureOut">
              <a:rPr lang="sv-SE" smtClean="0"/>
              <a:t>2026-04-26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03CF8-1557-4B1D-B793-D58C355894A9}" type="slidenum">
              <a:rPr lang="sv-SE" smtClean="0"/>
              <a:t>‹#›</a:t>
            </a:fld>
            <a:endParaRPr lang="sv-SE"/>
          </a:p>
        </p:txBody>
      </p:sp>
    </p:spTree>
    <p:extLst>
      <p:ext uri="{BB962C8B-B14F-4D97-AF65-F5344CB8AC3E}">
        <p14:creationId xmlns:p14="http://schemas.microsoft.com/office/powerpoint/2010/main" val="140033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Golfkul</a:t>
            </a:r>
            <a:r>
              <a:rPr lang="sv-SE" dirty="0"/>
              <a:t>: Fokus på att ha roligt, få igång golfens grunder</a:t>
            </a:r>
          </a:p>
          <a:p>
            <a:r>
              <a:rPr lang="sv-SE" dirty="0"/>
              <a:t>Golfäventyret: Målet med är att ta Grönt Kort</a:t>
            </a:r>
          </a:p>
          <a:p>
            <a:r>
              <a:rPr lang="sv-SE" dirty="0"/>
              <a:t>Utvecklingsgruppen: Målet är att komma ner till i HCP</a:t>
            </a:r>
          </a:p>
          <a:p>
            <a:r>
              <a:rPr lang="sv-SE" dirty="0"/>
              <a:t>Vreta </a:t>
            </a:r>
            <a:r>
              <a:rPr lang="sv-SE" dirty="0" err="1"/>
              <a:t>First</a:t>
            </a:r>
            <a:r>
              <a:rPr lang="sv-SE" dirty="0"/>
              <a:t>: Junior som vill bli bättre på golf och komma igång med sitt tävlande</a:t>
            </a:r>
          </a:p>
          <a:p>
            <a:endParaRPr lang="sv-SE" dirty="0"/>
          </a:p>
        </p:txBody>
      </p:sp>
      <p:sp>
        <p:nvSpPr>
          <p:cNvPr id="4" name="Platshållare för bildnummer 3"/>
          <p:cNvSpPr>
            <a:spLocks noGrp="1"/>
          </p:cNvSpPr>
          <p:nvPr>
            <p:ph type="sldNum" sz="quarter" idx="5"/>
          </p:nvPr>
        </p:nvSpPr>
        <p:spPr/>
        <p:txBody>
          <a:bodyPr/>
          <a:lstStyle/>
          <a:p>
            <a:fld id="{E5303CF8-1557-4B1D-B793-D58C355894A9}" type="slidenum">
              <a:rPr lang="sv-SE" smtClean="0"/>
              <a:t>2</a:t>
            </a:fld>
            <a:endParaRPr lang="sv-SE"/>
          </a:p>
        </p:txBody>
      </p:sp>
    </p:spTree>
    <p:extLst>
      <p:ext uri="{BB962C8B-B14F-4D97-AF65-F5344CB8AC3E}">
        <p14:creationId xmlns:p14="http://schemas.microsoft.com/office/powerpoint/2010/main" val="75449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303CF8-1557-4B1D-B793-D58C355894A9}" type="slidenum">
              <a:rPr lang="sv-SE" smtClean="0"/>
              <a:t>4</a:t>
            </a:fld>
            <a:endParaRPr lang="sv-SE"/>
          </a:p>
        </p:txBody>
      </p:sp>
    </p:spTree>
    <p:extLst>
      <p:ext uri="{BB962C8B-B14F-4D97-AF65-F5344CB8AC3E}">
        <p14:creationId xmlns:p14="http://schemas.microsoft.com/office/powerpoint/2010/main" val="124037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1D4D6A4-5FA4-4DDC-BE05-91551A7CCFBE}" type="slidenum">
              <a:rPr lang="sv-SE" smtClean="0"/>
              <a:t>8</a:t>
            </a:fld>
            <a:endParaRPr lang="sv-SE"/>
          </a:p>
        </p:txBody>
      </p:sp>
    </p:spTree>
    <p:extLst>
      <p:ext uri="{BB962C8B-B14F-4D97-AF65-F5344CB8AC3E}">
        <p14:creationId xmlns:p14="http://schemas.microsoft.com/office/powerpoint/2010/main" val="3467492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Barnklubbors gyllene regler</a:t>
            </a:r>
          </a:p>
          <a:p>
            <a:pPr marL="171450" indent="-171450">
              <a:buFontTx/>
              <a:buChar char="-"/>
            </a:pPr>
            <a:r>
              <a:rPr lang="sv-SE" dirty="0"/>
              <a:t>Inte för tunga</a:t>
            </a:r>
          </a:p>
          <a:p>
            <a:pPr marL="171450" indent="-171450">
              <a:buFontTx/>
              <a:buChar char="-"/>
            </a:pPr>
            <a:r>
              <a:rPr lang="sv-SE" dirty="0"/>
              <a:t>Inte för långa </a:t>
            </a:r>
          </a:p>
          <a:p>
            <a:pPr marL="171450" indent="-171450">
              <a:buFontTx/>
              <a:buChar char="-"/>
            </a:pPr>
            <a:r>
              <a:rPr lang="sv-SE" dirty="0"/>
              <a:t>Inte för många</a:t>
            </a:r>
          </a:p>
        </p:txBody>
      </p:sp>
      <p:sp>
        <p:nvSpPr>
          <p:cNvPr id="4" name="Platshållare för bildnummer 3"/>
          <p:cNvSpPr>
            <a:spLocks noGrp="1"/>
          </p:cNvSpPr>
          <p:nvPr>
            <p:ph type="sldNum" sz="quarter" idx="5"/>
          </p:nvPr>
        </p:nvSpPr>
        <p:spPr/>
        <p:txBody>
          <a:bodyPr/>
          <a:lstStyle/>
          <a:p>
            <a:fld id="{E5303CF8-1557-4B1D-B793-D58C355894A9}" type="slidenum">
              <a:rPr lang="sv-SE" smtClean="0"/>
              <a:t>15</a:t>
            </a:fld>
            <a:endParaRPr lang="sv-SE"/>
          </a:p>
        </p:txBody>
      </p:sp>
    </p:spTree>
    <p:extLst>
      <p:ext uri="{BB962C8B-B14F-4D97-AF65-F5344CB8AC3E}">
        <p14:creationId xmlns:p14="http://schemas.microsoft.com/office/powerpoint/2010/main" val="414171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5303CF8-1557-4B1D-B793-D58C355894A9}" type="slidenum">
              <a:rPr lang="sv-SE" smtClean="0"/>
              <a:t>16</a:t>
            </a:fld>
            <a:endParaRPr lang="sv-SE"/>
          </a:p>
        </p:txBody>
      </p:sp>
    </p:spTree>
    <p:extLst>
      <p:ext uri="{BB962C8B-B14F-4D97-AF65-F5344CB8AC3E}">
        <p14:creationId xmlns:p14="http://schemas.microsoft.com/office/powerpoint/2010/main" val="40786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DB8D66-F5EB-D302-B09E-1EA62635B62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470DA61-32E3-18CD-338B-C5122BD9B3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D50BD28-4646-5614-BBD1-FBCA55548BC6}"/>
              </a:ext>
            </a:extLst>
          </p:cNvPr>
          <p:cNvSpPr>
            <a:spLocks noGrp="1"/>
          </p:cNvSpPr>
          <p:nvPr>
            <p:ph type="dt" sz="half" idx="10"/>
          </p:nvPr>
        </p:nvSpPr>
        <p:spPr/>
        <p:txBody>
          <a:bodyPr/>
          <a:lstStyle/>
          <a:p>
            <a:fld id="{C3205330-C364-4743-A4FD-F15622A3918F}" type="datetimeFigureOut">
              <a:rPr lang="sv-SE" smtClean="0"/>
              <a:t>2026-04-26</a:t>
            </a:fld>
            <a:endParaRPr lang="sv-SE"/>
          </a:p>
        </p:txBody>
      </p:sp>
      <p:sp>
        <p:nvSpPr>
          <p:cNvPr id="5" name="Platshållare för sidfot 4">
            <a:extLst>
              <a:ext uri="{FF2B5EF4-FFF2-40B4-BE49-F238E27FC236}">
                <a16:creationId xmlns:a16="http://schemas.microsoft.com/office/drawing/2014/main" id="{51CB48CC-EE80-A32F-7FAE-482B83B415F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76FA679-27F0-7E6F-E8E2-B7E7CF8EF8BC}"/>
              </a:ext>
            </a:extLst>
          </p:cNvPr>
          <p:cNvSpPr>
            <a:spLocks noGrp="1"/>
          </p:cNvSpPr>
          <p:nvPr>
            <p:ph type="sldNum" sz="quarter" idx="12"/>
          </p:nvPr>
        </p:nvSpPr>
        <p:spPr/>
        <p:txBody>
          <a:bodyPr/>
          <a:lstStyle/>
          <a:p>
            <a:fld id="{B3430E41-6187-4775-8C6E-E521B4A0F857}" type="slidenum">
              <a:rPr lang="sv-SE" smtClean="0"/>
              <a:t>‹#›</a:t>
            </a:fld>
            <a:endParaRPr lang="sv-SE"/>
          </a:p>
        </p:txBody>
      </p:sp>
    </p:spTree>
    <p:extLst>
      <p:ext uri="{BB962C8B-B14F-4D97-AF65-F5344CB8AC3E}">
        <p14:creationId xmlns:p14="http://schemas.microsoft.com/office/powerpoint/2010/main" val="739647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71C979-4D0C-BF1F-3F76-B29AF3C5443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EFFEE3E-0172-2169-F4A8-1FF87B7AB00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574FCF-AD2F-D291-0025-D81AF1A19E05}"/>
              </a:ext>
            </a:extLst>
          </p:cNvPr>
          <p:cNvSpPr>
            <a:spLocks noGrp="1"/>
          </p:cNvSpPr>
          <p:nvPr>
            <p:ph type="dt" sz="half" idx="10"/>
          </p:nvPr>
        </p:nvSpPr>
        <p:spPr/>
        <p:txBody>
          <a:bodyPr/>
          <a:lstStyle/>
          <a:p>
            <a:fld id="{C3205330-C364-4743-A4FD-F15622A3918F}" type="datetimeFigureOut">
              <a:rPr lang="sv-SE" smtClean="0"/>
              <a:t>2026-04-26</a:t>
            </a:fld>
            <a:endParaRPr lang="sv-SE"/>
          </a:p>
        </p:txBody>
      </p:sp>
      <p:sp>
        <p:nvSpPr>
          <p:cNvPr id="5" name="Platshållare för sidfot 4">
            <a:extLst>
              <a:ext uri="{FF2B5EF4-FFF2-40B4-BE49-F238E27FC236}">
                <a16:creationId xmlns:a16="http://schemas.microsoft.com/office/drawing/2014/main" id="{DCF000DB-7B0B-44DD-C7FB-F533788ABBA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594A65-C40D-0DE5-A3DF-37F24CE8136E}"/>
              </a:ext>
            </a:extLst>
          </p:cNvPr>
          <p:cNvSpPr>
            <a:spLocks noGrp="1"/>
          </p:cNvSpPr>
          <p:nvPr>
            <p:ph type="sldNum" sz="quarter" idx="12"/>
          </p:nvPr>
        </p:nvSpPr>
        <p:spPr/>
        <p:txBody>
          <a:bodyPr/>
          <a:lstStyle/>
          <a:p>
            <a:fld id="{B3430E41-6187-4775-8C6E-E521B4A0F857}" type="slidenum">
              <a:rPr lang="sv-SE" smtClean="0"/>
              <a:t>‹#›</a:t>
            </a:fld>
            <a:endParaRPr lang="sv-SE"/>
          </a:p>
        </p:txBody>
      </p:sp>
    </p:spTree>
    <p:extLst>
      <p:ext uri="{BB962C8B-B14F-4D97-AF65-F5344CB8AC3E}">
        <p14:creationId xmlns:p14="http://schemas.microsoft.com/office/powerpoint/2010/main" val="92230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5FAF30F-DAC0-0C74-964C-428180279C1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BAAC9FF-A0BD-1EE9-DF47-D6A10112958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081828B-CC47-EEB3-C900-662C52307120}"/>
              </a:ext>
            </a:extLst>
          </p:cNvPr>
          <p:cNvSpPr>
            <a:spLocks noGrp="1"/>
          </p:cNvSpPr>
          <p:nvPr>
            <p:ph type="dt" sz="half" idx="10"/>
          </p:nvPr>
        </p:nvSpPr>
        <p:spPr/>
        <p:txBody>
          <a:bodyPr/>
          <a:lstStyle/>
          <a:p>
            <a:fld id="{C3205330-C364-4743-A4FD-F15622A3918F}" type="datetimeFigureOut">
              <a:rPr lang="sv-SE" smtClean="0"/>
              <a:t>2026-04-26</a:t>
            </a:fld>
            <a:endParaRPr lang="sv-SE"/>
          </a:p>
        </p:txBody>
      </p:sp>
      <p:sp>
        <p:nvSpPr>
          <p:cNvPr id="5" name="Platshållare för sidfot 4">
            <a:extLst>
              <a:ext uri="{FF2B5EF4-FFF2-40B4-BE49-F238E27FC236}">
                <a16:creationId xmlns:a16="http://schemas.microsoft.com/office/drawing/2014/main" id="{D9F8DB0F-1F1D-AC8D-1BD6-4C3203FADD4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5BF119-2DBC-DEEE-62F2-3CA95D8985AE}"/>
              </a:ext>
            </a:extLst>
          </p:cNvPr>
          <p:cNvSpPr>
            <a:spLocks noGrp="1"/>
          </p:cNvSpPr>
          <p:nvPr>
            <p:ph type="sldNum" sz="quarter" idx="12"/>
          </p:nvPr>
        </p:nvSpPr>
        <p:spPr/>
        <p:txBody>
          <a:bodyPr/>
          <a:lstStyle/>
          <a:p>
            <a:fld id="{B3430E41-6187-4775-8C6E-E521B4A0F857}" type="slidenum">
              <a:rPr lang="sv-SE" smtClean="0"/>
              <a:t>‹#›</a:t>
            </a:fld>
            <a:endParaRPr lang="sv-SE"/>
          </a:p>
        </p:txBody>
      </p:sp>
    </p:spTree>
    <p:extLst>
      <p:ext uri="{BB962C8B-B14F-4D97-AF65-F5344CB8AC3E}">
        <p14:creationId xmlns:p14="http://schemas.microsoft.com/office/powerpoint/2010/main" val="311348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4F3371-B94F-BE8B-C637-C7D942E1FB8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FDAEBC4-FD51-0590-6F9B-E3758D18321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FAED47-910C-89CB-C49F-4E43725FFCCD}"/>
              </a:ext>
            </a:extLst>
          </p:cNvPr>
          <p:cNvSpPr>
            <a:spLocks noGrp="1"/>
          </p:cNvSpPr>
          <p:nvPr>
            <p:ph type="dt" sz="half" idx="10"/>
          </p:nvPr>
        </p:nvSpPr>
        <p:spPr/>
        <p:txBody>
          <a:bodyPr/>
          <a:lstStyle/>
          <a:p>
            <a:fld id="{C3205330-C364-4743-A4FD-F15622A3918F}" type="datetimeFigureOut">
              <a:rPr lang="sv-SE" smtClean="0"/>
              <a:t>2026-04-26</a:t>
            </a:fld>
            <a:endParaRPr lang="sv-SE"/>
          </a:p>
        </p:txBody>
      </p:sp>
      <p:sp>
        <p:nvSpPr>
          <p:cNvPr id="5" name="Platshållare för sidfot 4">
            <a:extLst>
              <a:ext uri="{FF2B5EF4-FFF2-40B4-BE49-F238E27FC236}">
                <a16:creationId xmlns:a16="http://schemas.microsoft.com/office/drawing/2014/main" id="{89542826-DB10-69E7-04D8-55B24DD971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9B3D7E5-1684-9C77-C624-168F9D50D71F}"/>
              </a:ext>
            </a:extLst>
          </p:cNvPr>
          <p:cNvSpPr>
            <a:spLocks noGrp="1"/>
          </p:cNvSpPr>
          <p:nvPr>
            <p:ph type="sldNum" sz="quarter" idx="12"/>
          </p:nvPr>
        </p:nvSpPr>
        <p:spPr/>
        <p:txBody>
          <a:bodyPr/>
          <a:lstStyle/>
          <a:p>
            <a:fld id="{B3430E41-6187-4775-8C6E-E521B4A0F857}" type="slidenum">
              <a:rPr lang="sv-SE" smtClean="0"/>
              <a:t>‹#›</a:t>
            </a:fld>
            <a:endParaRPr lang="sv-SE"/>
          </a:p>
        </p:txBody>
      </p:sp>
    </p:spTree>
    <p:extLst>
      <p:ext uri="{BB962C8B-B14F-4D97-AF65-F5344CB8AC3E}">
        <p14:creationId xmlns:p14="http://schemas.microsoft.com/office/powerpoint/2010/main" val="471821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158960-FC98-C579-2D6C-DAAEBC143813}"/>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88EE0D7-A202-1ABB-7898-167FCB595D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C44B13AF-6A7F-62CB-A8CB-812F17B57CD7}"/>
              </a:ext>
            </a:extLst>
          </p:cNvPr>
          <p:cNvSpPr>
            <a:spLocks noGrp="1"/>
          </p:cNvSpPr>
          <p:nvPr>
            <p:ph type="dt" sz="half" idx="10"/>
          </p:nvPr>
        </p:nvSpPr>
        <p:spPr/>
        <p:txBody>
          <a:bodyPr/>
          <a:lstStyle/>
          <a:p>
            <a:fld id="{C3205330-C364-4743-A4FD-F15622A3918F}" type="datetimeFigureOut">
              <a:rPr lang="sv-SE" smtClean="0"/>
              <a:t>2026-04-26</a:t>
            </a:fld>
            <a:endParaRPr lang="sv-SE"/>
          </a:p>
        </p:txBody>
      </p:sp>
      <p:sp>
        <p:nvSpPr>
          <p:cNvPr id="5" name="Platshållare för sidfot 4">
            <a:extLst>
              <a:ext uri="{FF2B5EF4-FFF2-40B4-BE49-F238E27FC236}">
                <a16:creationId xmlns:a16="http://schemas.microsoft.com/office/drawing/2014/main" id="{E05402E7-541F-C398-3036-CC89D383A10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42ACCE2-54AB-53C4-9114-3E7CEDA71FBC}"/>
              </a:ext>
            </a:extLst>
          </p:cNvPr>
          <p:cNvSpPr>
            <a:spLocks noGrp="1"/>
          </p:cNvSpPr>
          <p:nvPr>
            <p:ph type="sldNum" sz="quarter" idx="12"/>
          </p:nvPr>
        </p:nvSpPr>
        <p:spPr/>
        <p:txBody>
          <a:bodyPr/>
          <a:lstStyle/>
          <a:p>
            <a:fld id="{B3430E41-6187-4775-8C6E-E521B4A0F857}" type="slidenum">
              <a:rPr lang="sv-SE" smtClean="0"/>
              <a:t>‹#›</a:t>
            </a:fld>
            <a:endParaRPr lang="sv-SE"/>
          </a:p>
        </p:txBody>
      </p:sp>
    </p:spTree>
    <p:extLst>
      <p:ext uri="{BB962C8B-B14F-4D97-AF65-F5344CB8AC3E}">
        <p14:creationId xmlns:p14="http://schemas.microsoft.com/office/powerpoint/2010/main" val="358950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BD6762-646D-8FF9-6D44-3033116282E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076EBA0-35D0-BA91-A36D-17F55A31944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D261478-186A-EA57-AF48-2038CCCC57CB}"/>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D592388-DA50-7FEB-8B47-EDD99958ADBD}"/>
              </a:ext>
            </a:extLst>
          </p:cNvPr>
          <p:cNvSpPr>
            <a:spLocks noGrp="1"/>
          </p:cNvSpPr>
          <p:nvPr>
            <p:ph type="dt" sz="half" idx="10"/>
          </p:nvPr>
        </p:nvSpPr>
        <p:spPr/>
        <p:txBody>
          <a:bodyPr/>
          <a:lstStyle/>
          <a:p>
            <a:fld id="{C3205330-C364-4743-A4FD-F15622A3918F}" type="datetimeFigureOut">
              <a:rPr lang="sv-SE" smtClean="0"/>
              <a:t>2026-04-26</a:t>
            </a:fld>
            <a:endParaRPr lang="sv-SE"/>
          </a:p>
        </p:txBody>
      </p:sp>
      <p:sp>
        <p:nvSpPr>
          <p:cNvPr id="6" name="Platshållare för sidfot 5">
            <a:extLst>
              <a:ext uri="{FF2B5EF4-FFF2-40B4-BE49-F238E27FC236}">
                <a16:creationId xmlns:a16="http://schemas.microsoft.com/office/drawing/2014/main" id="{3095A2D7-7313-031A-765B-5A117F7A621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25E2FDD-6612-86D9-2A58-A288BCDA5C74}"/>
              </a:ext>
            </a:extLst>
          </p:cNvPr>
          <p:cNvSpPr>
            <a:spLocks noGrp="1"/>
          </p:cNvSpPr>
          <p:nvPr>
            <p:ph type="sldNum" sz="quarter" idx="12"/>
          </p:nvPr>
        </p:nvSpPr>
        <p:spPr/>
        <p:txBody>
          <a:bodyPr/>
          <a:lstStyle/>
          <a:p>
            <a:fld id="{B3430E41-6187-4775-8C6E-E521B4A0F857}" type="slidenum">
              <a:rPr lang="sv-SE" smtClean="0"/>
              <a:t>‹#›</a:t>
            </a:fld>
            <a:endParaRPr lang="sv-SE"/>
          </a:p>
        </p:txBody>
      </p:sp>
    </p:spTree>
    <p:extLst>
      <p:ext uri="{BB962C8B-B14F-4D97-AF65-F5344CB8AC3E}">
        <p14:creationId xmlns:p14="http://schemas.microsoft.com/office/powerpoint/2010/main" val="101758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6EC47-0AB8-E347-23C8-A78CE641B11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E82FC7E-57C5-4F11-6499-B7413AA6F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D9930C23-2F6E-E20B-30CD-5DC3B6D29D90}"/>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A5E8201-B04E-919A-CC47-4848B3117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1502241-9418-9827-A2DD-411937EB3F0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08C2DFA-A894-9428-8FB6-A060E07E36DF}"/>
              </a:ext>
            </a:extLst>
          </p:cNvPr>
          <p:cNvSpPr>
            <a:spLocks noGrp="1"/>
          </p:cNvSpPr>
          <p:nvPr>
            <p:ph type="dt" sz="half" idx="10"/>
          </p:nvPr>
        </p:nvSpPr>
        <p:spPr/>
        <p:txBody>
          <a:bodyPr/>
          <a:lstStyle/>
          <a:p>
            <a:fld id="{C3205330-C364-4743-A4FD-F15622A3918F}" type="datetimeFigureOut">
              <a:rPr lang="sv-SE" smtClean="0"/>
              <a:t>2026-04-26</a:t>
            </a:fld>
            <a:endParaRPr lang="sv-SE"/>
          </a:p>
        </p:txBody>
      </p:sp>
      <p:sp>
        <p:nvSpPr>
          <p:cNvPr id="8" name="Platshållare för sidfot 7">
            <a:extLst>
              <a:ext uri="{FF2B5EF4-FFF2-40B4-BE49-F238E27FC236}">
                <a16:creationId xmlns:a16="http://schemas.microsoft.com/office/drawing/2014/main" id="{1DD220C0-0C9C-3F7E-C5C0-8E3F4F2E4F4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EC27735-E9BB-A907-D6CF-F557FFF5638C}"/>
              </a:ext>
            </a:extLst>
          </p:cNvPr>
          <p:cNvSpPr>
            <a:spLocks noGrp="1"/>
          </p:cNvSpPr>
          <p:nvPr>
            <p:ph type="sldNum" sz="quarter" idx="12"/>
          </p:nvPr>
        </p:nvSpPr>
        <p:spPr/>
        <p:txBody>
          <a:bodyPr/>
          <a:lstStyle/>
          <a:p>
            <a:fld id="{B3430E41-6187-4775-8C6E-E521B4A0F857}" type="slidenum">
              <a:rPr lang="sv-SE" smtClean="0"/>
              <a:t>‹#›</a:t>
            </a:fld>
            <a:endParaRPr lang="sv-SE"/>
          </a:p>
        </p:txBody>
      </p:sp>
    </p:spTree>
    <p:extLst>
      <p:ext uri="{BB962C8B-B14F-4D97-AF65-F5344CB8AC3E}">
        <p14:creationId xmlns:p14="http://schemas.microsoft.com/office/powerpoint/2010/main" val="370627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6AE895-7054-B16E-1AD1-6556F2787E9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6CEE9CB-65D8-772E-B71B-9ADBEAA02A46}"/>
              </a:ext>
            </a:extLst>
          </p:cNvPr>
          <p:cNvSpPr>
            <a:spLocks noGrp="1"/>
          </p:cNvSpPr>
          <p:nvPr>
            <p:ph type="dt" sz="half" idx="10"/>
          </p:nvPr>
        </p:nvSpPr>
        <p:spPr/>
        <p:txBody>
          <a:bodyPr/>
          <a:lstStyle/>
          <a:p>
            <a:fld id="{C3205330-C364-4743-A4FD-F15622A3918F}" type="datetimeFigureOut">
              <a:rPr lang="sv-SE" smtClean="0"/>
              <a:t>2026-04-26</a:t>
            </a:fld>
            <a:endParaRPr lang="sv-SE"/>
          </a:p>
        </p:txBody>
      </p:sp>
      <p:sp>
        <p:nvSpPr>
          <p:cNvPr id="4" name="Platshållare för sidfot 3">
            <a:extLst>
              <a:ext uri="{FF2B5EF4-FFF2-40B4-BE49-F238E27FC236}">
                <a16:creationId xmlns:a16="http://schemas.microsoft.com/office/drawing/2014/main" id="{066FE4F4-1EAB-9DE1-ACA9-AB4101997E1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6B1ED07F-8E18-EDAE-FCFD-B6A97FF4E32D}"/>
              </a:ext>
            </a:extLst>
          </p:cNvPr>
          <p:cNvSpPr>
            <a:spLocks noGrp="1"/>
          </p:cNvSpPr>
          <p:nvPr>
            <p:ph type="sldNum" sz="quarter" idx="12"/>
          </p:nvPr>
        </p:nvSpPr>
        <p:spPr/>
        <p:txBody>
          <a:bodyPr/>
          <a:lstStyle/>
          <a:p>
            <a:fld id="{B3430E41-6187-4775-8C6E-E521B4A0F857}" type="slidenum">
              <a:rPr lang="sv-SE" smtClean="0"/>
              <a:t>‹#›</a:t>
            </a:fld>
            <a:endParaRPr lang="sv-SE"/>
          </a:p>
        </p:txBody>
      </p:sp>
    </p:spTree>
    <p:extLst>
      <p:ext uri="{BB962C8B-B14F-4D97-AF65-F5344CB8AC3E}">
        <p14:creationId xmlns:p14="http://schemas.microsoft.com/office/powerpoint/2010/main" val="224734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E254894-985F-949C-D159-1F9FC5785218}"/>
              </a:ext>
            </a:extLst>
          </p:cNvPr>
          <p:cNvSpPr>
            <a:spLocks noGrp="1"/>
          </p:cNvSpPr>
          <p:nvPr>
            <p:ph type="dt" sz="half" idx="10"/>
          </p:nvPr>
        </p:nvSpPr>
        <p:spPr/>
        <p:txBody>
          <a:bodyPr/>
          <a:lstStyle/>
          <a:p>
            <a:fld id="{C3205330-C364-4743-A4FD-F15622A3918F}" type="datetimeFigureOut">
              <a:rPr lang="sv-SE" smtClean="0"/>
              <a:t>2026-04-26</a:t>
            </a:fld>
            <a:endParaRPr lang="sv-SE"/>
          </a:p>
        </p:txBody>
      </p:sp>
      <p:sp>
        <p:nvSpPr>
          <p:cNvPr id="3" name="Platshållare för sidfot 2">
            <a:extLst>
              <a:ext uri="{FF2B5EF4-FFF2-40B4-BE49-F238E27FC236}">
                <a16:creationId xmlns:a16="http://schemas.microsoft.com/office/drawing/2014/main" id="{FBBD7E22-C763-CC7D-B212-AB9BB04775C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DB90143-C7A3-9D52-1404-4BB25E0CB337}"/>
              </a:ext>
            </a:extLst>
          </p:cNvPr>
          <p:cNvSpPr>
            <a:spLocks noGrp="1"/>
          </p:cNvSpPr>
          <p:nvPr>
            <p:ph type="sldNum" sz="quarter" idx="12"/>
          </p:nvPr>
        </p:nvSpPr>
        <p:spPr/>
        <p:txBody>
          <a:bodyPr/>
          <a:lstStyle/>
          <a:p>
            <a:fld id="{B3430E41-6187-4775-8C6E-E521B4A0F857}" type="slidenum">
              <a:rPr lang="sv-SE" smtClean="0"/>
              <a:t>‹#›</a:t>
            </a:fld>
            <a:endParaRPr lang="sv-SE"/>
          </a:p>
        </p:txBody>
      </p:sp>
    </p:spTree>
    <p:extLst>
      <p:ext uri="{BB962C8B-B14F-4D97-AF65-F5344CB8AC3E}">
        <p14:creationId xmlns:p14="http://schemas.microsoft.com/office/powerpoint/2010/main" val="89617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76CA13-E07F-7602-809C-DBE40698F6B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BD7913-D5EA-B596-772C-1034CCE28E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5744198-A2F3-717D-8D27-F45E82401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3B17980-E4D9-BDE1-E41A-76211CF46221}"/>
              </a:ext>
            </a:extLst>
          </p:cNvPr>
          <p:cNvSpPr>
            <a:spLocks noGrp="1"/>
          </p:cNvSpPr>
          <p:nvPr>
            <p:ph type="dt" sz="half" idx="10"/>
          </p:nvPr>
        </p:nvSpPr>
        <p:spPr/>
        <p:txBody>
          <a:bodyPr/>
          <a:lstStyle/>
          <a:p>
            <a:fld id="{C3205330-C364-4743-A4FD-F15622A3918F}" type="datetimeFigureOut">
              <a:rPr lang="sv-SE" smtClean="0"/>
              <a:t>2026-04-26</a:t>
            </a:fld>
            <a:endParaRPr lang="sv-SE"/>
          </a:p>
        </p:txBody>
      </p:sp>
      <p:sp>
        <p:nvSpPr>
          <p:cNvPr id="6" name="Platshållare för sidfot 5">
            <a:extLst>
              <a:ext uri="{FF2B5EF4-FFF2-40B4-BE49-F238E27FC236}">
                <a16:creationId xmlns:a16="http://schemas.microsoft.com/office/drawing/2014/main" id="{FC3771C1-727B-0458-2540-AE8DD42D7B2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60CE91B-ABEE-4568-2D1F-372E0F95B49B}"/>
              </a:ext>
            </a:extLst>
          </p:cNvPr>
          <p:cNvSpPr>
            <a:spLocks noGrp="1"/>
          </p:cNvSpPr>
          <p:nvPr>
            <p:ph type="sldNum" sz="quarter" idx="12"/>
          </p:nvPr>
        </p:nvSpPr>
        <p:spPr/>
        <p:txBody>
          <a:bodyPr/>
          <a:lstStyle/>
          <a:p>
            <a:fld id="{B3430E41-6187-4775-8C6E-E521B4A0F857}" type="slidenum">
              <a:rPr lang="sv-SE" smtClean="0"/>
              <a:t>‹#›</a:t>
            </a:fld>
            <a:endParaRPr lang="sv-SE"/>
          </a:p>
        </p:txBody>
      </p:sp>
    </p:spTree>
    <p:extLst>
      <p:ext uri="{BB962C8B-B14F-4D97-AF65-F5344CB8AC3E}">
        <p14:creationId xmlns:p14="http://schemas.microsoft.com/office/powerpoint/2010/main" val="255768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F9E12A-60A3-0C9F-D05D-AA7FB97C765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E475A74-6974-E386-28E2-A121C513E3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C95EA3C-8D9F-02B7-3601-6A4C0B365F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E376002-1F3B-1703-3551-EEC4EAFA3D90}"/>
              </a:ext>
            </a:extLst>
          </p:cNvPr>
          <p:cNvSpPr>
            <a:spLocks noGrp="1"/>
          </p:cNvSpPr>
          <p:nvPr>
            <p:ph type="dt" sz="half" idx="10"/>
          </p:nvPr>
        </p:nvSpPr>
        <p:spPr/>
        <p:txBody>
          <a:bodyPr/>
          <a:lstStyle/>
          <a:p>
            <a:fld id="{C3205330-C364-4743-A4FD-F15622A3918F}" type="datetimeFigureOut">
              <a:rPr lang="sv-SE" smtClean="0"/>
              <a:t>2026-04-26</a:t>
            </a:fld>
            <a:endParaRPr lang="sv-SE"/>
          </a:p>
        </p:txBody>
      </p:sp>
      <p:sp>
        <p:nvSpPr>
          <p:cNvPr id="6" name="Platshållare för sidfot 5">
            <a:extLst>
              <a:ext uri="{FF2B5EF4-FFF2-40B4-BE49-F238E27FC236}">
                <a16:creationId xmlns:a16="http://schemas.microsoft.com/office/drawing/2014/main" id="{68801781-6F2B-513A-0329-852E3F7B97F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A7045CC-87AA-366A-8534-5227D0AE2FC4}"/>
              </a:ext>
            </a:extLst>
          </p:cNvPr>
          <p:cNvSpPr>
            <a:spLocks noGrp="1"/>
          </p:cNvSpPr>
          <p:nvPr>
            <p:ph type="sldNum" sz="quarter" idx="12"/>
          </p:nvPr>
        </p:nvSpPr>
        <p:spPr/>
        <p:txBody>
          <a:bodyPr/>
          <a:lstStyle/>
          <a:p>
            <a:fld id="{B3430E41-6187-4775-8C6E-E521B4A0F857}" type="slidenum">
              <a:rPr lang="sv-SE" smtClean="0"/>
              <a:t>‹#›</a:t>
            </a:fld>
            <a:endParaRPr lang="sv-SE"/>
          </a:p>
        </p:txBody>
      </p:sp>
    </p:spTree>
    <p:extLst>
      <p:ext uri="{BB962C8B-B14F-4D97-AF65-F5344CB8AC3E}">
        <p14:creationId xmlns:p14="http://schemas.microsoft.com/office/powerpoint/2010/main" val="120117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F7E11FD-0817-1C8A-90B2-F60948033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2DC338A-712D-7733-9E5A-0486966E6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0E41B71-B042-9AD6-A275-C55021DCC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205330-C364-4743-A4FD-F15622A3918F}" type="datetimeFigureOut">
              <a:rPr lang="sv-SE" smtClean="0"/>
              <a:t>2026-04-26</a:t>
            </a:fld>
            <a:endParaRPr lang="sv-SE"/>
          </a:p>
        </p:txBody>
      </p:sp>
      <p:sp>
        <p:nvSpPr>
          <p:cNvPr id="5" name="Platshållare för sidfot 4">
            <a:extLst>
              <a:ext uri="{FF2B5EF4-FFF2-40B4-BE49-F238E27FC236}">
                <a16:creationId xmlns:a16="http://schemas.microsoft.com/office/drawing/2014/main" id="{1B52F5C7-29C8-C2DE-9B68-730CA7867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D83503CF-95F4-DDC8-7738-3A6798536C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430E41-6187-4775-8C6E-E521B4A0F857}" type="slidenum">
              <a:rPr lang="sv-SE" smtClean="0"/>
              <a:t>‹#›</a:t>
            </a:fld>
            <a:endParaRPr lang="sv-SE"/>
          </a:p>
        </p:txBody>
      </p:sp>
    </p:spTree>
    <p:extLst>
      <p:ext uri="{BB962C8B-B14F-4D97-AF65-F5344CB8AC3E}">
        <p14:creationId xmlns:p14="http://schemas.microsoft.com/office/powerpoint/2010/main" val="2720728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vkgk.se/klubben/kommitteer/barn-ungdom-elitkommitte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groups/1788558961455294"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golf.se/for-klubben/idrottsutveckling/juniorverksamhet-pa-klubb/golftjej-sverige/golftjej-poangjakten/" TargetMode="External"/><Relationship Id="rId4" Type="http://schemas.openxmlformats.org/officeDocument/2006/relationships/hyperlink" Target="https://www.instagram.com/golftjej_ostergotlan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xsS_Mz92wCU" TargetMode="External"/><Relationship Id="rId2" Type="http://schemas.openxmlformats.org/officeDocument/2006/relationships/hyperlink" Target="https://www.pgasweden.com/pga-utbildning/golfens-ledarutbildning/utbildningshubben/foraldrautbildning/"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youtube.com/watch?v=J_8bN1OdW_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3EcOkbsujro?feature=oembed"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94AD50-BE34-81C5-9943-F833C6E64972}"/>
              </a:ext>
            </a:extLst>
          </p:cNvPr>
          <p:cNvSpPr>
            <a:spLocks noGrp="1"/>
          </p:cNvSpPr>
          <p:nvPr>
            <p:ph type="title"/>
          </p:nvPr>
        </p:nvSpPr>
        <p:spPr/>
        <p:txBody>
          <a:bodyPr>
            <a:normAutofit/>
          </a:bodyPr>
          <a:lstStyle/>
          <a:p>
            <a:r>
              <a:rPr lang="sv-SE" sz="4000" b="1" dirty="0"/>
              <a:t>Vilka tränare är vi på Vreta?</a:t>
            </a:r>
          </a:p>
        </p:txBody>
      </p:sp>
      <p:pic>
        <p:nvPicPr>
          <p:cNvPr id="4" name="Bildobjekt 3">
            <a:extLst>
              <a:ext uri="{FF2B5EF4-FFF2-40B4-BE49-F238E27FC236}">
                <a16:creationId xmlns:a16="http://schemas.microsoft.com/office/drawing/2014/main" id="{8C8E5764-E3A3-08D0-6D85-D678A6558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pic>
        <p:nvPicPr>
          <p:cNvPr id="6" name="Bildobjekt 5">
            <a:extLst>
              <a:ext uri="{FF2B5EF4-FFF2-40B4-BE49-F238E27FC236}">
                <a16:creationId xmlns:a16="http://schemas.microsoft.com/office/drawing/2014/main" id="{2E50C6CB-DE79-EAF6-E3EA-72E2332F0273}"/>
              </a:ext>
            </a:extLst>
          </p:cNvPr>
          <p:cNvPicPr>
            <a:picLocks noChangeAspect="1"/>
          </p:cNvPicPr>
          <p:nvPr/>
        </p:nvPicPr>
        <p:blipFill>
          <a:blip r:embed="rId3">
            <a:extLst>
              <a:ext uri="{28A0092B-C50C-407E-A947-70E740481C1C}">
                <a14:useLocalDpi xmlns:a14="http://schemas.microsoft.com/office/drawing/2010/main" val="0"/>
              </a:ext>
            </a:extLst>
          </a:blip>
          <a:srcRect l="9393" t="4420" r="12154"/>
          <a:stretch>
            <a:fillRect/>
          </a:stretch>
        </p:blipFill>
        <p:spPr>
          <a:xfrm>
            <a:off x="4348593" y="1690686"/>
            <a:ext cx="3494814" cy="4257767"/>
          </a:xfrm>
          <a:prstGeom prst="rect">
            <a:avLst/>
          </a:prstGeom>
        </p:spPr>
      </p:pic>
      <p:pic>
        <p:nvPicPr>
          <p:cNvPr id="8" name="Bildobjekt 7">
            <a:extLst>
              <a:ext uri="{FF2B5EF4-FFF2-40B4-BE49-F238E27FC236}">
                <a16:creationId xmlns:a16="http://schemas.microsoft.com/office/drawing/2014/main" id="{75DECD89-9D09-B1A6-18F6-9A3D8ED75156}"/>
              </a:ext>
            </a:extLst>
          </p:cNvPr>
          <p:cNvPicPr>
            <a:picLocks noChangeAspect="1"/>
          </p:cNvPicPr>
          <p:nvPr/>
        </p:nvPicPr>
        <p:blipFill>
          <a:blip r:embed="rId4">
            <a:extLst>
              <a:ext uri="{28A0092B-C50C-407E-A947-70E740481C1C}">
                <a14:useLocalDpi xmlns:a14="http://schemas.microsoft.com/office/drawing/2010/main" val="0"/>
              </a:ext>
            </a:extLst>
          </a:blip>
          <a:srcRect l="11326" t="-20" r="13885" b="20"/>
          <a:stretch>
            <a:fillRect/>
          </a:stretch>
        </p:blipFill>
        <p:spPr>
          <a:xfrm>
            <a:off x="760495" y="1690685"/>
            <a:ext cx="3184372" cy="4257767"/>
          </a:xfrm>
          <a:prstGeom prst="rect">
            <a:avLst/>
          </a:prstGeom>
        </p:spPr>
      </p:pic>
      <p:sp>
        <p:nvSpPr>
          <p:cNvPr id="9" name="textruta 8">
            <a:extLst>
              <a:ext uri="{FF2B5EF4-FFF2-40B4-BE49-F238E27FC236}">
                <a16:creationId xmlns:a16="http://schemas.microsoft.com/office/drawing/2014/main" id="{A72D318C-377A-341F-0894-5D1878E68A1E}"/>
              </a:ext>
            </a:extLst>
          </p:cNvPr>
          <p:cNvSpPr txBox="1"/>
          <p:nvPr/>
        </p:nvSpPr>
        <p:spPr>
          <a:xfrm>
            <a:off x="4567237" y="5997059"/>
            <a:ext cx="3057525" cy="369332"/>
          </a:xfrm>
          <a:prstGeom prst="rect">
            <a:avLst/>
          </a:prstGeom>
          <a:noFill/>
        </p:spPr>
        <p:txBody>
          <a:bodyPr wrap="square" rtlCol="0">
            <a:spAutoFit/>
          </a:bodyPr>
          <a:lstStyle/>
          <a:p>
            <a:pPr algn="ctr"/>
            <a:r>
              <a:rPr lang="sv-SE" b="1" dirty="0"/>
              <a:t>David Rickardsson</a:t>
            </a:r>
          </a:p>
        </p:txBody>
      </p:sp>
      <p:sp>
        <p:nvSpPr>
          <p:cNvPr id="10" name="textruta 9">
            <a:extLst>
              <a:ext uri="{FF2B5EF4-FFF2-40B4-BE49-F238E27FC236}">
                <a16:creationId xmlns:a16="http://schemas.microsoft.com/office/drawing/2014/main" id="{380FEDF0-8B48-2F4B-3601-5486A292F7F8}"/>
              </a:ext>
            </a:extLst>
          </p:cNvPr>
          <p:cNvSpPr txBox="1"/>
          <p:nvPr/>
        </p:nvSpPr>
        <p:spPr>
          <a:xfrm>
            <a:off x="838200" y="5997059"/>
            <a:ext cx="3057525" cy="369332"/>
          </a:xfrm>
          <a:prstGeom prst="rect">
            <a:avLst/>
          </a:prstGeom>
          <a:noFill/>
        </p:spPr>
        <p:txBody>
          <a:bodyPr wrap="square" rtlCol="0">
            <a:spAutoFit/>
          </a:bodyPr>
          <a:lstStyle/>
          <a:p>
            <a:pPr algn="ctr"/>
            <a:r>
              <a:rPr lang="sv-SE" b="1" dirty="0"/>
              <a:t>Fredrik Sjöberg</a:t>
            </a:r>
          </a:p>
        </p:txBody>
      </p:sp>
      <p:sp>
        <p:nvSpPr>
          <p:cNvPr id="11" name="textruta 10">
            <a:extLst>
              <a:ext uri="{FF2B5EF4-FFF2-40B4-BE49-F238E27FC236}">
                <a16:creationId xmlns:a16="http://schemas.microsoft.com/office/drawing/2014/main" id="{99473CC3-2DCD-B235-74EF-F9408ACEACF8}"/>
              </a:ext>
            </a:extLst>
          </p:cNvPr>
          <p:cNvSpPr txBox="1"/>
          <p:nvPr/>
        </p:nvSpPr>
        <p:spPr>
          <a:xfrm>
            <a:off x="8296275" y="5997059"/>
            <a:ext cx="3057525" cy="369332"/>
          </a:xfrm>
          <a:prstGeom prst="rect">
            <a:avLst/>
          </a:prstGeom>
          <a:noFill/>
        </p:spPr>
        <p:txBody>
          <a:bodyPr wrap="square" rtlCol="0">
            <a:spAutoFit/>
          </a:bodyPr>
          <a:lstStyle/>
          <a:p>
            <a:pPr algn="ctr"/>
            <a:r>
              <a:rPr lang="sv-SE" b="1" dirty="0"/>
              <a:t>Isac Ammenberg</a:t>
            </a:r>
          </a:p>
        </p:txBody>
      </p:sp>
      <p:pic>
        <p:nvPicPr>
          <p:cNvPr id="3" name="Bildobjekt 2">
            <a:extLst>
              <a:ext uri="{FF2B5EF4-FFF2-40B4-BE49-F238E27FC236}">
                <a16:creationId xmlns:a16="http://schemas.microsoft.com/office/drawing/2014/main" id="{FB765241-0463-0A89-5201-D489051E9157}"/>
              </a:ext>
            </a:extLst>
          </p:cNvPr>
          <p:cNvPicPr>
            <a:picLocks noChangeAspect="1"/>
          </p:cNvPicPr>
          <p:nvPr/>
        </p:nvPicPr>
        <p:blipFill>
          <a:blip r:embed="rId5"/>
          <a:srcRect l="16258" t="6078" r="17060" b="34482"/>
          <a:stretch>
            <a:fillRect/>
          </a:stretch>
        </p:blipFill>
        <p:spPr>
          <a:xfrm>
            <a:off x="8247133" y="1690685"/>
            <a:ext cx="3184372" cy="4257767"/>
          </a:xfrm>
          <a:prstGeom prst="rect">
            <a:avLst/>
          </a:prstGeom>
        </p:spPr>
      </p:pic>
    </p:spTree>
    <p:extLst>
      <p:ext uri="{BB962C8B-B14F-4D97-AF65-F5344CB8AC3E}">
        <p14:creationId xmlns:p14="http://schemas.microsoft.com/office/powerpoint/2010/main" val="2230645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32B8C8-0F5C-DBBA-6DA1-C7F2B3501097}"/>
              </a:ext>
            </a:extLst>
          </p:cNvPr>
          <p:cNvSpPr>
            <a:spLocks noGrp="1"/>
          </p:cNvSpPr>
          <p:nvPr>
            <p:ph type="title"/>
          </p:nvPr>
        </p:nvSpPr>
        <p:spPr/>
        <p:txBody>
          <a:bodyPr/>
          <a:lstStyle/>
          <a:p>
            <a:r>
              <a:rPr lang="sv-SE" b="1" dirty="0"/>
              <a:t>”De gyllene frågorna”</a:t>
            </a:r>
          </a:p>
        </p:txBody>
      </p:sp>
      <p:sp>
        <p:nvSpPr>
          <p:cNvPr id="3" name="Platshållare för innehåll 2">
            <a:extLst>
              <a:ext uri="{FF2B5EF4-FFF2-40B4-BE49-F238E27FC236}">
                <a16:creationId xmlns:a16="http://schemas.microsoft.com/office/drawing/2014/main" id="{35F80A9C-D241-A200-653B-24AB5153E3D6}"/>
              </a:ext>
            </a:extLst>
          </p:cNvPr>
          <p:cNvSpPr>
            <a:spLocks noGrp="1"/>
          </p:cNvSpPr>
          <p:nvPr>
            <p:ph idx="1"/>
          </p:nvPr>
        </p:nvSpPr>
        <p:spPr>
          <a:xfrm>
            <a:off x="838200" y="2807207"/>
            <a:ext cx="10515600" cy="2286001"/>
          </a:xfrm>
        </p:spPr>
        <p:txBody>
          <a:bodyPr/>
          <a:lstStyle/>
          <a:p>
            <a:pPr marL="0" indent="0">
              <a:buNone/>
            </a:pPr>
            <a:r>
              <a:rPr lang="sv-SE" sz="4400" dirty="0"/>
              <a:t>"Vad har ni gjort idag?"</a:t>
            </a:r>
          </a:p>
          <a:p>
            <a:pPr marL="0" indent="0">
              <a:buNone/>
            </a:pPr>
            <a:r>
              <a:rPr lang="sv-SE" sz="4400" dirty="0"/>
              <a:t>"Har du haft roligt?”</a:t>
            </a:r>
          </a:p>
          <a:p>
            <a:pPr marL="0" indent="0">
              <a:buNone/>
            </a:pPr>
            <a:r>
              <a:rPr lang="sv-SE" sz="4400" dirty="0"/>
              <a:t>"Har du lärt dig något idag?"</a:t>
            </a:r>
          </a:p>
        </p:txBody>
      </p:sp>
      <p:pic>
        <p:nvPicPr>
          <p:cNvPr id="4" name="Bildobjekt 3">
            <a:extLst>
              <a:ext uri="{FF2B5EF4-FFF2-40B4-BE49-F238E27FC236}">
                <a16:creationId xmlns:a16="http://schemas.microsoft.com/office/drawing/2014/main" id="{399DCDDB-7742-41D4-13FB-1E2D327E7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spTree>
    <p:extLst>
      <p:ext uri="{BB962C8B-B14F-4D97-AF65-F5344CB8AC3E}">
        <p14:creationId xmlns:p14="http://schemas.microsoft.com/office/powerpoint/2010/main" val="97822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9F667F-46D2-7137-176E-5896F4157F98}"/>
              </a:ext>
            </a:extLst>
          </p:cNvPr>
          <p:cNvSpPr>
            <a:spLocks noGrp="1"/>
          </p:cNvSpPr>
          <p:nvPr>
            <p:ph type="title"/>
          </p:nvPr>
        </p:nvSpPr>
        <p:spPr/>
        <p:txBody>
          <a:bodyPr>
            <a:normAutofit/>
          </a:bodyPr>
          <a:lstStyle/>
          <a:p>
            <a:r>
              <a:rPr lang="sv-SE" sz="4000" b="1" dirty="0"/>
              <a:t>Klubbens värdegrundsord</a:t>
            </a:r>
          </a:p>
        </p:txBody>
      </p:sp>
      <p:sp>
        <p:nvSpPr>
          <p:cNvPr id="3" name="Platshållare för innehåll 2">
            <a:extLst>
              <a:ext uri="{FF2B5EF4-FFF2-40B4-BE49-F238E27FC236}">
                <a16:creationId xmlns:a16="http://schemas.microsoft.com/office/drawing/2014/main" id="{B0E52039-041E-7CCA-5B4E-559DB5912547}"/>
              </a:ext>
            </a:extLst>
          </p:cNvPr>
          <p:cNvSpPr>
            <a:spLocks noGrp="1"/>
          </p:cNvSpPr>
          <p:nvPr>
            <p:ph idx="1"/>
          </p:nvPr>
        </p:nvSpPr>
        <p:spPr>
          <a:xfrm>
            <a:off x="838200" y="1319296"/>
            <a:ext cx="5073530" cy="5538704"/>
          </a:xfrm>
        </p:spPr>
        <p:txBody>
          <a:bodyPr>
            <a:normAutofit fontScale="92500" lnSpcReduction="20000"/>
          </a:bodyPr>
          <a:lstStyle/>
          <a:p>
            <a:r>
              <a:rPr lang="sv-SE" sz="1900" b="1" dirty="0"/>
              <a:t>Respekt</a:t>
            </a:r>
            <a:endParaRPr lang="sv-SE" sz="2000" b="1" dirty="0"/>
          </a:p>
          <a:p>
            <a:pPr lvl="1"/>
            <a:r>
              <a:rPr lang="sv-SE" sz="1200" dirty="0"/>
              <a:t>Alla är annorlunda och vi respekterar det</a:t>
            </a:r>
          </a:p>
          <a:p>
            <a:pPr lvl="1"/>
            <a:r>
              <a:rPr lang="sv-SE" sz="1200" dirty="0"/>
              <a:t>Acceptera styrka och svagheter</a:t>
            </a:r>
          </a:p>
          <a:p>
            <a:pPr lvl="1"/>
            <a:r>
              <a:rPr lang="sv-SE" sz="1200" dirty="0"/>
              <a:t>Respektera känslor</a:t>
            </a:r>
          </a:p>
          <a:p>
            <a:pPr lvl="1"/>
            <a:r>
              <a:rPr lang="sv-SE" sz="1200" dirty="0"/>
              <a:t>Se saker ur andras perspektiv, öppenhet</a:t>
            </a:r>
          </a:p>
          <a:p>
            <a:pPr lvl="1"/>
            <a:r>
              <a:rPr lang="sv-SE" sz="1200" dirty="0"/>
              <a:t>Lyssna på varandra, alla har rätt att ha sin åsikt</a:t>
            </a:r>
          </a:p>
          <a:p>
            <a:pPr lvl="1"/>
            <a:r>
              <a:rPr lang="sv-SE" sz="1200" dirty="0"/>
              <a:t>Acceptera och försök förstå var och en</a:t>
            </a:r>
          </a:p>
          <a:p>
            <a:r>
              <a:rPr lang="sv-SE" sz="1900" b="1" dirty="0"/>
              <a:t>Förebild</a:t>
            </a:r>
            <a:endParaRPr lang="sv-SE" sz="2000" b="1" dirty="0"/>
          </a:p>
          <a:p>
            <a:pPr lvl="1"/>
            <a:r>
              <a:rPr lang="sv-SE" sz="1200" dirty="0"/>
              <a:t>Att ha en förebild hjälper dig att klättra, att vara en förebild hjälper andra att klättra</a:t>
            </a:r>
          </a:p>
          <a:p>
            <a:pPr lvl="1"/>
            <a:r>
              <a:rPr lang="sv-SE" sz="1200" dirty="0"/>
              <a:t>Var hjälpsam</a:t>
            </a:r>
          </a:p>
          <a:p>
            <a:pPr lvl="1"/>
            <a:r>
              <a:rPr lang="sv-SE" sz="1200" dirty="0"/>
              <a:t>Gör saker för någon annan</a:t>
            </a:r>
          </a:p>
          <a:p>
            <a:pPr lvl="1"/>
            <a:r>
              <a:rPr lang="sv-SE" sz="1200" dirty="0"/>
              <a:t>Se alla</a:t>
            </a:r>
          </a:p>
          <a:p>
            <a:pPr lvl="1"/>
            <a:r>
              <a:rPr lang="sv-SE" sz="1200" dirty="0"/>
              <a:t>Fokusera och träna</a:t>
            </a:r>
          </a:p>
          <a:p>
            <a:pPr lvl="1"/>
            <a:r>
              <a:rPr lang="sv-SE" sz="1200" dirty="0"/>
              <a:t>Agera professionellt på golfbanan</a:t>
            </a:r>
          </a:p>
          <a:p>
            <a:pPr lvl="1"/>
            <a:r>
              <a:rPr lang="sv-SE" sz="1200" dirty="0"/>
              <a:t>Alla uppskattar ett vänligt ord, på gott och ont</a:t>
            </a:r>
          </a:p>
          <a:p>
            <a:r>
              <a:rPr lang="sv-SE" sz="1900" b="1" dirty="0"/>
              <a:t>Trygghet</a:t>
            </a:r>
            <a:endParaRPr lang="sv-SE" sz="2000" b="1" dirty="0"/>
          </a:p>
          <a:p>
            <a:pPr lvl="1"/>
            <a:r>
              <a:rPr lang="sv-SE" sz="1200" dirty="0"/>
              <a:t>Var inte rädd att misslyckas</a:t>
            </a:r>
          </a:p>
          <a:p>
            <a:pPr lvl="1"/>
            <a:r>
              <a:rPr lang="sv-SE" sz="1200" dirty="0"/>
              <a:t>Lita på varandra</a:t>
            </a:r>
          </a:p>
          <a:p>
            <a:pPr lvl="1"/>
            <a:r>
              <a:rPr lang="sv-SE" sz="1200" dirty="0"/>
              <a:t>Prata med, inte om en person</a:t>
            </a:r>
          </a:p>
          <a:p>
            <a:pPr lvl="1"/>
            <a:r>
              <a:rPr lang="sv-SE" sz="1200" dirty="0"/>
              <a:t>Följ dina långsiktiga drömmar</a:t>
            </a:r>
          </a:p>
          <a:p>
            <a:pPr lvl="1"/>
            <a:r>
              <a:rPr lang="sv-SE" sz="1200" dirty="0"/>
              <a:t>Försök dig på saker du inte kan hantera</a:t>
            </a:r>
          </a:p>
          <a:p>
            <a:pPr lvl="1"/>
            <a:r>
              <a:rPr lang="sv-SE" sz="1200" dirty="0"/>
              <a:t>Våga möta dina rädslor</a:t>
            </a:r>
          </a:p>
          <a:p>
            <a:pPr lvl="1"/>
            <a:r>
              <a:rPr lang="sv-SE" sz="1200" dirty="0"/>
              <a:t>Stötta varandra för att möta sina rädslor</a:t>
            </a:r>
          </a:p>
          <a:p>
            <a:pPr lvl="1"/>
            <a:r>
              <a:rPr lang="sv-SE" sz="1200" dirty="0"/>
              <a:t>Prata inför varandra</a:t>
            </a:r>
          </a:p>
          <a:p>
            <a:pPr lvl="1"/>
            <a:r>
              <a:rPr lang="sv-SE" sz="1200" dirty="0"/>
              <a:t>Fråga om du behöver hjälp</a:t>
            </a:r>
          </a:p>
          <a:p>
            <a:pPr lvl="1"/>
            <a:r>
              <a:rPr lang="sv-SE" sz="1200" dirty="0"/>
              <a:t>Ta dig tid att hjälpa till om du blir tillfrågad</a:t>
            </a:r>
          </a:p>
        </p:txBody>
      </p:sp>
      <p:pic>
        <p:nvPicPr>
          <p:cNvPr id="4" name="Bildobjekt 3">
            <a:extLst>
              <a:ext uri="{FF2B5EF4-FFF2-40B4-BE49-F238E27FC236}">
                <a16:creationId xmlns:a16="http://schemas.microsoft.com/office/drawing/2014/main" id="{6422D110-809A-A789-69DE-264DAB000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sp>
        <p:nvSpPr>
          <p:cNvPr id="5" name="Platshållare för innehåll 2">
            <a:extLst>
              <a:ext uri="{FF2B5EF4-FFF2-40B4-BE49-F238E27FC236}">
                <a16:creationId xmlns:a16="http://schemas.microsoft.com/office/drawing/2014/main" id="{3B7BA821-C590-EC71-2099-F1AEB4438A92}"/>
              </a:ext>
            </a:extLst>
          </p:cNvPr>
          <p:cNvSpPr txBox="1">
            <a:spLocks/>
          </p:cNvSpPr>
          <p:nvPr/>
        </p:nvSpPr>
        <p:spPr>
          <a:xfrm>
            <a:off x="6016752" y="1319296"/>
            <a:ext cx="6021277" cy="55387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dirty="0"/>
              <a:t>Framgångar</a:t>
            </a:r>
            <a:endParaRPr lang="sv-SE" b="1" dirty="0"/>
          </a:p>
          <a:p>
            <a:pPr lvl="1"/>
            <a:r>
              <a:rPr lang="sv-SE" sz="1100" dirty="0"/>
              <a:t>Var glad för varandras framgångar</a:t>
            </a:r>
          </a:p>
          <a:p>
            <a:pPr lvl="1"/>
            <a:r>
              <a:rPr lang="sv-SE" sz="1100" dirty="0"/>
              <a:t>Gratulera till varandra framgångar</a:t>
            </a:r>
          </a:p>
          <a:p>
            <a:pPr lvl="1"/>
            <a:r>
              <a:rPr lang="sv-SE" sz="1100" dirty="0"/>
              <a:t>Var tacksam om någon säger grattis till dig</a:t>
            </a:r>
          </a:p>
          <a:p>
            <a:pPr lvl="1"/>
            <a:r>
              <a:rPr lang="sv-SE" sz="1100" dirty="0"/>
              <a:t>Uppskatta när någon uppnår personliga rekord</a:t>
            </a:r>
          </a:p>
          <a:p>
            <a:pPr lvl="1"/>
            <a:r>
              <a:rPr lang="sv-SE" sz="1100" dirty="0"/>
              <a:t>Försök att se ansträngningen bakom resultatet, inte bara resultatet</a:t>
            </a:r>
          </a:p>
          <a:p>
            <a:pPr lvl="1"/>
            <a:r>
              <a:rPr lang="sv-SE" sz="1100" dirty="0"/>
              <a:t>Erbjud varandra att gå caddie eller vara på banan och titta</a:t>
            </a:r>
          </a:p>
          <a:p>
            <a:pPr lvl="1"/>
            <a:r>
              <a:rPr lang="sv-SE" sz="1100" dirty="0"/>
              <a:t>Acceptera att resultatet varierar</a:t>
            </a:r>
          </a:p>
          <a:p>
            <a:r>
              <a:rPr lang="sv-SE" sz="1800" b="1" dirty="0"/>
              <a:t>Gemenskap</a:t>
            </a:r>
          </a:p>
          <a:p>
            <a:pPr lvl="1"/>
            <a:r>
              <a:rPr lang="sv-SE" sz="1100" dirty="0"/>
              <a:t>Säg hej till varandra</a:t>
            </a:r>
          </a:p>
          <a:p>
            <a:pPr lvl="1"/>
            <a:r>
              <a:rPr lang="sv-SE" sz="1100" dirty="0"/>
              <a:t>Hjälp varandra</a:t>
            </a:r>
          </a:p>
          <a:p>
            <a:pPr lvl="1"/>
            <a:r>
              <a:rPr lang="sv-SE" sz="1100" dirty="0"/>
              <a:t>Var ärliga</a:t>
            </a:r>
          </a:p>
          <a:p>
            <a:pPr lvl="1"/>
            <a:r>
              <a:rPr lang="sv-SE" sz="1100" dirty="0"/>
              <a:t>Alla får vara med</a:t>
            </a:r>
          </a:p>
          <a:p>
            <a:pPr lvl="1"/>
            <a:r>
              <a:rPr lang="sv-SE" sz="1100" dirty="0"/>
              <a:t>Lämna aldrig någon ensam</a:t>
            </a:r>
          </a:p>
          <a:p>
            <a:pPr lvl="1"/>
            <a:r>
              <a:rPr lang="sv-SE" sz="1100" dirty="0"/>
              <a:t>Ha roligt ihop med någon i stället för åt någon</a:t>
            </a:r>
          </a:p>
          <a:p>
            <a:pPr lvl="1"/>
            <a:r>
              <a:rPr lang="sv-SE" sz="1100" dirty="0"/>
              <a:t>Lära känna varandra på riktigt</a:t>
            </a:r>
          </a:p>
          <a:p>
            <a:pPr lvl="1"/>
            <a:r>
              <a:rPr lang="sv-SE" sz="1100" dirty="0"/>
              <a:t>Vi ska föregå med gott exempel för alla medlemmar på klubben</a:t>
            </a:r>
          </a:p>
          <a:p>
            <a:r>
              <a:rPr lang="sv-SE" sz="1800" b="1" dirty="0"/>
              <a:t>Disciplin</a:t>
            </a:r>
          </a:p>
          <a:p>
            <a:pPr lvl="1"/>
            <a:r>
              <a:rPr lang="sv-SE" sz="1100" dirty="0"/>
              <a:t>Hålla humöret uppe</a:t>
            </a:r>
          </a:p>
          <a:p>
            <a:pPr lvl="1"/>
            <a:r>
              <a:rPr lang="sv-SE" sz="1100" dirty="0"/>
              <a:t>Gör alltid sitt bästa</a:t>
            </a:r>
          </a:p>
          <a:p>
            <a:pPr lvl="1"/>
            <a:r>
              <a:rPr lang="sv-SE" sz="1100" dirty="0"/>
              <a:t>Kom till träningar och aktiviteter</a:t>
            </a:r>
          </a:p>
          <a:p>
            <a:pPr lvl="1"/>
            <a:r>
              <a:rPr lang="sv-SE" sz="1100" dirty="0"/>
              <a:t>Den som tränar mest tid är den som sätter schemat</a:t>
            </a:r>
          </a:p>
          <a:p>
            <a:pPr lvl="1"/>
            <a:r>
              <a:rPr lang="sv-SE" sz="1100" dirty="0"/>
              <a:t>Stör inte varandra i träning</a:t>
            </a:r>
          </a:p>
          <a:p>
            <a:pPr lvl="1"/>
            <a:r>
              <a:rPr lang="sv-SE" sz="1100" dirty="0"/>
              <a:t>Ta sitt eget ansvar i träningen</a:t>
            </a:r>
          </a:p>
          <a:p>
            <a:pPr lvl="1"/>
            <a:r>
              <a:rPr lang="sv-SE" sz="1100" dirty="0"/>
              <a:t>Utrustningen skall hållas hel och ren</a:t>
            </a:r>
          </a:p>
        </p:txBody>
      </p:sp>
    </p:spTree>
    <p:extLst>
      <p:ext uri="{BB962C8B-B14F-4D97-AF65-F5344CB8AC3E}">
        <p14:creationId xmlns:p14="http://schemas.microsoft.com/office/powerpoint/2010/main" val="103690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B91BE9-BC6E-9E8F-601A-8384ECC73169}"/>
              </a:ext>
            </a:extLst>
          </p:cNvPr>
          <p:cNvSpPr>
            <a:spLocks noGrp="1"/>
          </p:cNvSpPr>
          <p:nvPr>
            <p:ph type="title"/>
          </p:nvPr>
        </p:nvSpPr>
        <p:spPr/>
        <p:txBody>
          <a:bodyPr>
            <a:normAutofit/>
          </a:bodyPr>
          <a:lstStyle/>
          <a:p>
            <a:r>
              <a:rPr lang="sv-SE" sz="4000" b="1" dirty="0"/>
              <a:t>Föräldrarnas ansvar och uppförande</a:t>
            </a:r>
          </a:p>
        </p:txBody>
      </p:sp>
      <p:sp>
        <p:nvSpPr>
          <p:cNvPr id="3" name="Platshållare för innehåll 2">
            <a:extLst>
              <a:ext uri="{FF2B5EF4-FFF2-40B4-BE49-F238E27FC236}">
                <a16:creationId xmlns:a16="http://schemas.microsoft.com/office/drawing/2014/main" id="{966F7E53-8452-3AEA-4998-81C3F61473C9}"/>
              </a:ext>
            </a:extLst>
          </p:cNvPr>
          <p:cNvSpPr>
            <a:spLocks noGrp="1"/>
          </p:cNvSpPr>
          <p:nvPr>
            <p:ph idx="1"/>
          </p:nvPr>
        </p:nvSpPr>
        <p:spPr/>
        <p:txBody>
          <a:bodyPr>
            <a:normAutofit fontScale="85000" lnSpcReduction="20000"/>
          </a:bodyPr>
          <a:lstStyle/>
          <a:p>
            <a:r>
              <a:rPr lang="sv-SE" dirty="0"/>
              <a:t>Se till att barnen kommer till träningarna i tid och är förberedda.</a:t>
            </a:r>
          </a:p>
          <a:p>
            <a:r>
              <a:rPr lang="sv-SE" dirty="0"/>
              <a:t>Föräldrar som deltar i klubbens verksamhet, till exempel som medföljande på banan, transportörer eller åskådare vid träning eller tävling, ska ha läst och tagit del av klubbens policy för Trygg Idrott.</a:t>
            </a:r>
          </a:p>
          <a:p>
            <a:r>
              <a:rPr lang="sv-SE" dirty="0"/>
              <a:t>Klubben har dokument för Träningsfilosofi, uppförandekod samt policy för uppflyttning. I uppförandekoden finns även klubbens förväntningar på er föräldrar.</a:t>
            </a:r>
          </a:p>
          <a:p>
            <a:r>
              <a:rPr lang="sv-SE" dirty="0"/>
              <a:t>Klubben förväntar sig att föräldrar respekterar och följer riktlinjerna för hur man ska agera på träningsområdet och på banan enligt dessa dokument.</a:t>
            </a:r>
          </a:p>
          <a:p>
            <a:r>
              <a:rPr lang="sv-SE" dirty="0"/>
              <a:t>Om det uppmärksammas avvikelser från policyn eller om klubbens önskemål inte följs kan gruppen för Trygg Idrott kontakta föräldern för att reda ut eventuella missförstånd eller förtydliga reglerna.</a:t>
            </a:r>
          </a:p>
          <a:p>
            <a:r>
              <a:rPr lang="sv-SE" dirty="0"/>
              <a:t>Dokumenten finns tillgängliga på laget.se.</a:t>
            </a:r>
          </a:p>
          <a:p>
            <a:pPr marL="0" indent="0">
              <a:buNone/>
            </a:pPr>
            <a:endParaRPr lang="sv-SE" dirty="0"/>
          </a:p>
        </p:txBody>
      </p:sp>
      <p:pic>
        <p:nvPicPr>
          <p:cNvPr id="4" name="Bildobjekt 3">
            <a:extLst>
              <a:ext uri="{FF2B5EF4-FFF2-40B4-BE49-F238E27FC236}">
                <a16:creationId xmlns:a16="http://schemas.microsoft.com/office/drawing/2014/main" id="{EA4994EF-9638-CAA9-2D64-893AE9115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spTree>
    <p:extLst>
      <p:ext uri="{BB962C8B-B14F-4D97-AF65-F5344CB8AC3E}">
        <p14:creationId xmlns:p14="http://schemas.microsoft.com/office/powerpoint/2010/main" val="3020566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1D0711-EA87-DC8C-838D-073073AAE93E}"/>
              </a:ext>
            </a:extLst>
          </p:cNvPr>
          <p:cNvSpPr>
            <a:spLocks noGrp="1"/>
          </p:cNvSpPr>
          <p:nvPr>
            <p:ph type="title"/>
          </p:nvPr>
        </p:nvSpPr>
        <p:spPr/>
        <p:txBody>
          <a:bodyPr>
            <a:normAutofit/>
          </a:bodyPr>
          <a:lstStyle/>
          <a:p>
            <a:r>
              <a:rPr lang="sv-SE" sz="4000" b="1" dirty="0"/>
              <a:t>BULT – Barn, Ungdom &amp; Elitkommittén</a:t>
            </a:r>
          </a:p>
        </p:txBody>
      </p:sp>
      <p:sp>
        <p:nvSpPr>
          <p:cNvPr id="3" name="Platshållare för innehåll 2">
            <a:extLst>
              <a:ext uri="{FF2B5EF4-FFF2-40B4-BE49-F238E27FC236}">
                <a16:creationId xmlns:a16="http://schemas.microsoft.com/office/drawing/2014/main" id="{69F3BFF6-1242-82B8-0B60-81CE401992AB}"/>
              </a:ext>
            </a:extLst>
          </p:cNvPr>
          <p:cNvSpPr>
            <a:spLocks noGrp="1"/>
          </p:cNvSpPr>
          <p:nvPr>
            <p:ph idx="1"/>
          </p:nvPr>
        </p:nvSpPr>
        <p:spPr/>
        <p:txBody>
          <a:bodyPr/>
          <a:lstStyle/>
          <a:p>
            <a:r>
              <a:rPr lang="sv-SE" dirty="0" err="1"/>
              <a:t>BULTs</a:t>
            </a:r>
            <a:r>
              <a:rPr lang="sv-SE" dirty="0"/>
              <a:t> uppgift är, att tillsammans med de anställda på klubben, hålla ihop och anordna en bra tränings- och tävlingsverksamhet för barn och ungdomar från ca 5 – 21 år.</a:t>
            </a:r>
          </a:p>
          <a:p>
            <a:r>
              <a:rPr lang="sv-SE" i="1" dirty="0">
                <a:hlinkClick r:id="rId2">
                  <a:extLst>
                    <a:ext uri="{A12FA001-AC4F-418D-AE19-62706E023703}">
                      <ahyp:hlinkClr xmlns:ahyp="http://schemas.microsoft.com/office/drawing/2018/hyperlinkcolor" val="tx"/>
                    </a:ext>
                  </a:extLst>
                </a:hlinkClick>
              </a:rPr>
              <a:t>Kontaktuppgifter</a:t>
            </a:r>
            <a:r>
              <a:rPr lang="sv-SE" dirty="0"/>
              <a:t> till BULT. Vi är beredda att svara på alla frågor och ta till oss av era idéer och funderingar. Kontakta oss hellre en gång för mycket än en gång för lite. Vi har även föräldrarepresentanter och aktiva i kommittén.</a:t>
            </a:r>
          </a:p>
          <a:p>
            <a:pPr lvl="1"/>
            <a:r>
              <a:rPr lang="sv-SE" dirty="0"/>
              <a:t>Intresse att vara med? Kontakta mig</a:t>
            </a:r>
          </a:p>
          <a:p>
            <a:endParaRPr lang="sv-SE" dirty="0"/>
          </a:p>
        </p:txBody>
      </p:sp>
      <p:pic>
        <p:nvPicPr>
          <p:cNvPr id="4" name="Bildobjekt 3">
            <a:extLst>
              <a:ext uri="{FF2B5EF4-FFF2-40B4-BE49-F238E27FC236}">
                <a16:creationId xmlns:a16="http://schemas.microsoft.com/office/drawing/2014/main" id="{FE76BB77-47AE-2EA7-323A-9E0E422EA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spTree>
    <p:extLst>
      <p:ext uri="{BB962C8B-B14F-4D97-AF65-F5344CB8AC3E}">
        <p14:creationId xmlns:p14="http://schemas.microsoft.com/office/powerpoint/2010/main" val="336213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EC900C-CF87-3AFC-EB3D-F8570D44722D}"/>
              </a:ext>
            </a:extLst>
          </p:cNvPr>
          <p:cNvSpPr>
            <a:spLocks noGrp="1"/>
          </p:cNvSpPr>
          <p:nvPr>
            <p:ph type="title"/>
          </p:nvPr>
        </p:nvSpPr>
        <p:spPr/>
        <p:txBody>
          <a:bodyPr>
            <a:normAutofit/>
          </a:bodyPr>
          <a:lstStyle/>
          <a:p>
            <a:r>
              <a:rPr lang="sv-SE" sz="4000" b="1" dirty="0"/>
              <a:t>Datum och tider</a:t>
            </a:r>
          </a:p>
        </p:txBody>
      </p:sp>
      <p:sp>
        <p:nvSpPr>
          <p:cNvPr id="3" name="Platshållare för innehåll 2">
            <a:extLst>
              <a:ext uri="{FF2B5EF4-FFF2-40B4-BE49-F238E27FC236}">
                <a16:creationId xmlns:a16="http://schemas.microsoft.com/office/drawing/2014/main" id="{7F99DFB0-D8DE-188F-F101-05419779FBBC}"/>
              </a:ext>
            </a:extLst>
          </p:cNvPr>
          <p:cNvSpPr>
            <a:spLocks noGrp="1"/>
          </p:cNvSpPr>
          <p:nvPr>
            <p:ph idx="1"/>
          </p:nvPr>
        </p:nvSpPr>
        <p:spPr/>
        <p:txBody>
          <a:bodyPr>
            <a:normAutofit fontScale="92500" lnSpcReduction="20000"/>
          </a:bodyPr>
          <a:lstStyle/>
          <a:p>
            <a:pPr marL="0" indent="0">
              <a:buNone/>
            </a:pPr>
            <a:r>
              <a:rPr lang="sv-SE" b="1" dirty="0"/>
              <a:t>Banvandring på spelträningen (regler/golfvett)</a:t>
            </a:r>
          </a:p>
          <a:p>
            <a:r>
              <a:rPr lang="sv-SE" dirty="0"/>
              <a:t>Torsdag v.19 Utvecklingsgrupperna X och Vreta </a:t>
            </a:r>
            <a:r>
              <a:rPr lang="sv-SE" dirty="0" err="1"/>
              <a:t>First</a:t>
            </a:r>
            <a:r>
              <a:rPr lang="sv-SE" dirty="0"/>
              <a:t> X</a:t>
            </a:r>
          </a:p>
          <a:p>
            <a:r>
              <a:rPr lang="sv-SE" dirty="0"/>
              <a:t>Torsdag v.20 Utvecklingsgrupperna X</a:t>
            </a:r>
          </a:p>
          <a:p>
            <a:r>
              <a:rPr lang="sv-SE" dirty="0"/>
              <a:t>Onsdag v.21 Golfäventyret alla grupper</a:t>
            </a:r>
          </a:p>
          <a:p>
            <a:pPr lvl="1"/>
            <a:r>
              <a:rPr lang="sv-SE" dirty="0"/>
              <a:t>Teoriprov görs sedan på nätet</a:t>
            </a:r>
          </a:p>
          <a:p>
            <a:endParaRPr lang="sv-SE" dirty="0"/>
          </a:p>
          <a:p>
            <a:r>
              <a:rPr lang="sv-SE" dirty="0" err="1"/>
              <a:t>Tjejdag</a:t>
            </a:r>
            <a:r>
              <a:rPr lang="sv-SE" dirty="0"/>
              <a:t> v.29 14 juli (Ihop med SM-klubblag)</a:t>
            </a:r>
          </a:p>
          <a:p>
            <a:endParaRPr lang="sv-SE" dirty="0"/>
          </a:p>
          <a:p>
            <a:pPr marL="0" indent="0">
              <a:buNone/>
            </a:pPr>
            <a:r>
              <a:rPr lang="sv-SE" b="1" dirty="0"/>
              <a:t>Junioravslutning</a:t>
            </a:r>
          </a:p>
          <a:p>
            <a:r>
              <a:rPr lang="sv-SE" dirty="0" err="1"/>
              <a:t>Golfkul</a:t>
            </a:r>
            <a:r>
              <a:rPr lang="sv-SE" dirty="0"/>
              <a:t> – 13 september</a:t>
            </a:r>
          </a:p>
          <a:p>
            <a:r>
              <a:rPr lang="sv-SE" dirty="0"/>
              <a:t>Golfäventyret/Utvecklingsgruppen/Vreta </a:t>
            </a:r>
            <a:r>
              <a:rPr lang="sv-SE" dirty="0" err="1"/>
              <a:t>First</a:t>
            </a:r>
            <a:r>
              <a:rPr lang="sv-SE" dirty="0"/>
              <a:t> –  20 september</a:t>
            </a:r>
          </a:p>
          <a:p>
            <a:pPr marL="0" indent="0">
              <a:buNone/>
            </a:pPr>
            <a:endParaRPr lang="sv-SE" dirty="0"/>
          </a:p>
        </p:txBody>
      </p:sp>
      <p:pic>
        <p:nvPicPr>
          <p:cNvPr id="4" name="Bildobjekt 3">
            <a:extLst>
              <a:ext uri="{FF2B5EF4-FFF2-40B4-BE49-F238E27FC236}">
                <a16:creationId xmlns:a16="http://schemas.microsoft.com/office/drawing/2014/main" id="{D87CBDFA-E4D9-A11E-7F62-1FC46BE6C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spTree>
    <p:extLst>
      <p:ext uri="{BB962C8B-B14F-4D97-AF65-F5344CB8AC3E}">
        <p14:creationId xmlns:p14="http://schemas.microsoft.com/office/powerpoint/2010/main" val="912787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B783D3-8E2A-D17C-992F-4B032FFCD70E}"/>
              </a:ext>
            </a:extLst>
          </p:cNvPr>
          <p:cNvSpPr>
            <a:spLocks noGrp="1"/>
          </p:cNvSpPr>
          <p:nvPr>
            <p:ph type="title"/>
          </p:nvPr>
        </p:nvSpPr>
        <p:spPr/>
        <p:txBody>
          <a:bodyPr/>
          <a:lstStyle/>
          <a:p>
            <a:r>
              <a:rPr lang="sv-SE" b="1" dirty="0"/>
              <a:t>Övrig info</a:t>
            </a:r>
          </a:p>
        </p:txBody>
      </p:sp>
      <p:sp>
        <p:nvSpPr>
          <p:cNvPr id="3" name="Platshållare för innehåll 2">
            <a:extLst>
              <a:ext uri="{FF2B5EF4-FFF2-40B4-BE49-F238E27FC236}">
                <a16:creationId xmlns:a16="http://schemas.microsoft.com/office/drawing/2014/main" id="{03D53BDB-23AA-D357-115B-5218AA4A5FC3}"/>
              </a:ext>
            </a:extLst>
          </p:cNvPr>
          <p:cNvSpPr>
            <a:spLocks noGrp="1"/>
          </p:cNvSpPr>
          <p:nvPr>
            <p:ph idx="1"/>
          </p:nvPr>
        </p:nvSpPr>
        <p:spPr>
          <a:xfrm>
            <a:off x="838200" y="1444752"/>
            <a:ext cx="10515600" cy="4732211"/>
          </a:xfrm>
        </p:spPr>
        <p:txBody>
          <a:bodyPr/>
          <a:lstStyle/>
          <a:p>
            <a:r>
              <a:rPr lang="sv-SE" b="1" dirty="0" err="1"/>
              <a:t>Teen</a:t>
            </a:r>
            <a:r>
              <a:rPr lang="sv-SE" b="1" dirty="0"/>
              <a:t> Cup </a:t>
            </a:r>
            <a:r>
              <a:rPr lang="sv-SE" dirty="0"/>
              <a:t>(27 juni – 2 juli)</a:t>
            </a:r>
          </a:p>
          <a:p>
            <a:r>
              <a:rPr lang="sv-SE" b="1" dirty="0" err="1"/>
              <a:t>Rangekort</a:t>
            </a:r>
            <a:r>
              <a:rPr lang="sv-SE" b="1" dirty="0"/>
              <a:t>:</a:t>
            </a:r>
            <a:r>
              <a:rPr lang="sv-SE" dirty="0"/>
              <a:t> Fylla på 600 kr och betala 200 kr</a:t>
            </a:r>
          </a:p>
          <a:p>
            <a:r>
              <a:rPr lang="sv-SE" b="1" dirty="0"/>
              <a:t>Golftjej</a:t>
            </a:r>
            <a:r>
              <a:rPr lang="sv-SE" dirty="0"/>
              <a:t> </a:t>
            </a:r>
            <a:r>
              <a:rPr lang="sv-SE" dirty="0">
                <a:sym typeface="Wingdings" panose="05000000000000000000" pitchFamily="2" charset="2"/>
              </a:rPr>
              <a:t> se </a:t>
            </a:r>
            <a:r>
              <a:rPr lang="sv-SE" dirty="0" err="1">
                <a:sym typeface="Wingdings" panose="05000000000000000000" pitchFamily="2" charset="2"/>
                <a:hlinkClick r:id="rId3">
                  <a:extLst>
                    <a:ext uri="{A12FA001-AC4F-418D-AE19-62706E023703}">
                      <ahyp:hlinkClr xmlns:ahyp="http://schemas.microsoft.com/office/drawing/2018/hyperlinkcolor" val="tx"/>
                    </a:ext>
                  </a:extLst>
                </a:hlinkClick>
              </a:rPr>
              <a:t>facebookgrupp</a:t>
            </a:r>
            <a:r>
              <a:rPr lang="sv-SE" dirty="0">
                <a:sym typeface="Wingdings" panose="05000000000000000000" pitchFamily="2" charset="2"/>
              </a:rPr>
              <a:t>/</a:t>
            </a:r>
            <a:r>
              <a:rPr lang="sv-SE" dirty="0" err="1">
                <a:sym typeface="Wingdings" panose="05000000000000000000" pitchFamily="2" charset="2"/>
                <a:hlinkClick r:id="rId4">
                  <a:extLst>
                    <a:ext uri="{A12FA001-AC4F-418D-AE19-62706E023703}">
                      <ahyp:hlinkClr xmlns:ahyp="http://schemas.microsoft.com/office/drawing/2018/hyperlinkcolor" val="tx"/>
                    </a:ext>
                  </a:extLst>
                </a:hlinkClick>
              </a:rPr>
              <a:t>instagram</a:t>
            </a:r>
            <a:r>
              <a:rPr lang="sv-SE" dirty="0">
                <a:sym typeface="Wingdings" panose="05000000000000000000" pitchFamily="2" charset="2"/>
              </a:rPr>
              <a:t> </a:t>
            </a:r>
            <a:r>
              <a:rPr lang="sv-SE" dirty="0"/>
              <a:t>+ </a:t>
            </a:r>
            <a:r>
              <a:rPr lang="sv-SE" dirty="0">
                <a:hlinkClick r:id="rId5">
                  <a:extLst>
                    <a:ext uri="{A12FA001-AC4F-418D-AE19-62706E023703}">
                      <ahyp:hlinkClr xmlns:ahyp="http://schemas.microsoft.com/office/drawing/2018/hyperlinkcolor" val="tx"/>
                    </a:ext>
                  </a:extLst>
                </a:hlinkClick>
              </a:rPr>
              <a:t>Poängjakten</a:t>
            </a:r>
            <a:endParaRPr lang="sv-SE" dirty="0"/>
          </a:p>
          <a:p>
            <a:r>
              <a:rPr lang="sv-SE" b="1" dirty="0" err="1"/>
              <a:t>Appar</a:t>
            </a:r>
            <a:r>
              <a:rPr lang="sv-SE" dirty="0"/>
              <a:t>: </a:t>
            </a:r>
            <a:r>
              <a:rPr lang="sv-SE" dirty="0" err="1"/>
              <a:t>Toptracer</a:t>
            </a:r>
            <a:r>
              <a:rPr lang="sv-SE" dirty="0"/>
              <a:t> (en simulator på rangen) &amp; </a:t>
            </a:r>
            <a:r>
              <a:rPr lang="sv-SE" dirty="0" err="1"/>
              <a:t>CoachNow</a:t>
            </a:r>
            <a:endParaRPr lang="sv-SE" dirty="0"/>
          </a:p>
          <a:p>
            <a:endParaRPr lang="sv-SE" dirty="0"/>
          </a:p>
          <a:p>
            <a:r>
              <a:rPr lang="sv-SE" dirty="0"/>
              <a:t>Låneklubbor finns på klubben</a:t>
            </a:r>
          </a:p>
          <a:p>
            <a:r>
              <a:rPr lang="sv-SE" dirty="0"/>
              <a:t>Skåp finns att hyra för hela året på klubben</a:t>
            </a:r>
          </a:p>
          <a:p>
            <a:endParaRPr lang="sv-SE" dirty="0"/>
          </a:p>
          <a:p>
            <a:r>
              <a:rPr lang="sv-SE" dirty="0"/>
              <a:t>Hjälptränarna har genomgått en Ledar- och Trygg Idrottsutbildning</a:t>
            </a:r>
          </a:p>
        </p:txBody>
      </p:sp>
      <p:pic>
        <p:nvPicPr>
          <p:cNvPr id="4" name="Bildobjekt 3">
            <a:extLst>
              <a:ext uri="{FF2B5EF4-FFF2-40B4-BE49-F238E27FC236}">
                <a16:creationId xmlns:a16="http://schemas.microsoft.com/office/drawing/2014/main" id="{77BF491B-7D57-2232-54AC-F9FB7F7471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pic>
        <p:nvPicPr>
          <p:cNvPr id="5" name="Bildobjekt 4">
            <a:extLst>
              <a:ext uri="{FF2B5EF4-FFF2-40B4-BE49-F238E27FC236}">
                <a16:creationId xmlns:a16="http://schemas.microsoft.com/office/drawing/2014/main" id="{EA8227FA-7F65-9C85-2765-7458599CB50B}"/>
              </a:ext>
            </a:extLst>
          </p:cNvPr>
          <p:cNvPicPr>
            <a:picLocks noChangeAspect="1"/>
          </p:cNvPicPr>
          <p:nvPr/>
        </p:nvPicPr>
        <p:blipFill>
          <a:blip r:embed="rId7"/>
          <a:stretch>
            <a:fillRect/>
          </a:stretch>
        </p:blipFill>
        <p:spPr>
          <a:xfrm>
            <a:off x="7888719" y="1690688"/>
            <a:ext cx="1424711" cy="817382"/>
          </a:xfrm>
          <a:prstGeom prst="rect">
            <a:avLst/>
          </a:prstGeom>
        </p:spPr>
      </p:pic>
    </p:spTree>
    <p:extLst>
      <p:ext uri="{BB962C8B-B14F-4D97-AF65-F5344CB8AC3E}">
        <p14:creationId xmlns:p14="http://schemas.microsoft.com/office/powerpoint/2010/main" val="3878796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AB34B-DF02-E36C-9F5F-9435D8610208}"/>
            </a:ext>
          </a:extLst>
        </p:cNvPr>
        <p:cNvGrpSpPr/>
        <p:nvPr/>
      </p:nvGrpSpPr>
      <p:grpSpPr>
        <a:xfrm>
          <a:off x="0" y="0"/>
          <a:ext cx="0" cy="0"/>
          <a:chOff x="0" y="0"/>
          <a:chExt cx="0" cy="0"/>
        </a:xfrm>
      </p:grpSpPr>
      <p:pic>
        <p:nvPicPr>
          <p:cNvPr id="8" name="Bildobjekt 7">
            <a:extLst>
              <a:ext uri="{FF2B5EF4-FFF2-40B4-BE49-F238E27FC236}">
                <a16:creationId xmlns:a16="http://schemas.microsoft.com/office/drawing/2014/main" id="{3B6BF789-2200-E485-BE60-54D498F04278}"/>
              </a:ext>
            </a:extLst>
          </p:cNvPr>
          <p:cNvPicPr>
            <a:picLocks noChangeAspect="1"/>
          </p:cNvPicPr>
          <p:nvPr/>
        </p:nvPicPr>
        <p:blipFill>
          <a:blip r:embed="rId3"/>
          <a:stretch>
            <a:fillRect/>
          </a:stretch>
        </p:blipFill>
        <p:spPr>
          <a:xfrm>
            <a:off x="127245" y="0"/>
            <a:ext cx="9964359" cy="6858000"/>
          </a:xfrm>
          <a:prstGeom prst="rect">
            <a:avLst/>
          </a:prstGeom>
        </p:spPr>
      </p:pic>
      <p:pic>
        <p:nvPicPr>
          <p:cNvPr id="4" name="Bildobjekt 3">
            <a:extLst>
              <a:ext uri="{FF2B5EF4-FFF2-40B4-BE49-F238E27FC236}">
                <a16:creationId xmlns:a16="http://schemas.microsoft.com/office/drawing/2014/main" id="{88CA1E7D-7D99-45A1-CD09-32C1583BF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spTree>
    <p:extLst>
      <p:ext uri="{BB962C8B-B14F-4D97-AF65-F5344CB8AC3E}">
        <p14:creationId xmlns:p14="http://schemas.microsoft.com/office/powerpoint/2010/main" val="4272430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E94EA0-926C-8D2D-7EC7-13DAC5B8BB5E}"/>
              </a:ext>
            </a:extLst>
          </p:cNvPr>
          <p:cNvSpPr>
            <a:spLocks noGrp="1"/>
          </p:cNvSpPr>
          <p:nvPr>
            <p:ph type="title"/>
          </p:nvPr>
        </p:nvSpPr>
        <p:spPr/>
        <p:txBody>
          <a:bodyPr/>
          <a:lstStyle/>
          <a:p>
            <a:r>
              <a:rPr lang="sv-SE" b="1" dirty="0"/>
              <a:t>Föräldrafilmer   </a:t>
            </a:r>
          </a:p>
        </p:txBody>
      </p:sp>
      <p:sp>
        <p:nvSpPr>
          <p:cNvPr id="3" name="Platshållare för innehåll 2">
            <a:extLst>
              <a:ext uri="{FF2B5EF4-FFF2-40B4-BE49-F238E27FC236}">
                <a16:creationId xmlns:a16="http://schemas.microsoft.com/office/drawing/2014/main" id="{7458B27D-F48A-A51E-F40A-4745C40A45DF}"/>
              </a:ext>
            </a:extLst>
          </p:cNvPr>
          <p:cNvSpPr>
            <a:spLocks noGrp="1"/>
          </p:cNvSpPr>
          <p:nvPr>
            <p:ph idx="1"/>
          </p:nvPr>
        </p:nvSpPr>
        <p:spPr>
          <a:xfrm>
            <a:off x="838200" y="1825625"/>
            <a:ext cx="5032248" cy="1466215"/>
          </a:xfrm>
        </p:spPr>
        <p:txBody>
          <a:bodyPr>
            <a:normAutofit/>
          </a:bodyPr>
          <a:lstStyle/>
          <a:p>
            <a:pPr marL="0" indent="0">
              <a:buNone/>
            </a:pPr>
            <a:r>
              <a:rPr lang="sv-SE" sz="2400" b="1" dirty="0"/>
              <a:t>Så blir du en bra golfförälder – del 1</a:t>
            </a:r>
          </a:p>
          <a:p>
            <a:pPr marL="0" indent="0">
              <a:buNone/>
            </a:pPr>
            <a:r>
              <a:rPr lang="sv-SE" sz="2000" i="1" dirty="0"/>
              <a:t>Det viktiga är att det är roligt (5–8 år)</a:t>
            </a:r>
          </a:p>
          <a:p>
            <a:r>
              <a:rPr lang="sv-SE" sz="2400" b="1" dirty="0">
                <a:solidFill>
                  <a:schemeClr val="accent1"/>
                </a:solidFill>
                <a:hlinkClick r:id="rId2">
                  <a:extLst>
                    <a:ext uri="{A12FA001-AC4F-418D-AE19-62706E023703}">
                      <ahyp:hlinkClr xmlns:ahyp="http://schemas.microsoft.com/office/drawing/2018/hyperlinkcolor" val="tx"/>
                    </a:ext>
                  </a:extLst>
                </a:hlinkClick>
              </a:rPr>
              <a:t>FILM</a:t>
            </a:r>
            <a:endParaRPr lang="sv-SE" sz="2400" b="1" dirty="0">
              <a:solidFill>
                <a:schemeClr val="accent1"/>
              </a:solidFill>
            </a:endParaRPr>
          </a:p>
        </p:txBody>
      </p:sp>
      <p:sp>
        <p:nvSpPr>
          <p:cNvPr id="4" name="Platshållare för innehåll 2">
            <a:extLst>
              <a:ext uri="{FF2B5EF4-FFF2-40B4-BE49-F238E27FC236}">
                <a16:creationId xmlns:a16="http://schemas.microsoft.com/office/drawing/2014/main" id="{D88338DD-9875-6F83-0A8C-4EFC253E2E4B}"/>
              </a:ext>
            </a:extLst>
          </p:cNvPr>
          <p:cNvSpPr txBox="1">
            <a:spLocks/>
          </p:cNvSpPr>
          <p:nvPr/>
        </p:nvSpPr>
        <p:spPr>
          <a:xfrm>
            <a:off x="838200" y="3566161"/>
            <a:ext cx="5032248" cy="14662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b="1" dirty="0"/>
              <a:t>Så blir du en bra golfförälder – del 2</a:t>
            </a:r>
          </a:p>
          <a:p>
            <a:pPr marL="0" indent="0">
              <a:buFont typeface="Arial" panose="020B0604020202020204" pitchFamily="34" charset="0"/>
              <a:buNone/>
            </a:pPr>
            <a:r>
              <a:rPr lang="sv-SE" sz="2000" i="1" dirty="0"/>
              <a:t>Självförtroende före sving (9–12 år)</a:t>
            </a:r>
          </a:p>
          <a:p>
            <a:r>
              <a:rPr lang="sv-SE" sz="2400" b="1" dirty="0">
                <a:solidFill>
                  <a:schemeClr val="accent1"/>
                </a:solidFill>
                <a:hlinkClick r:id="rId3">
                  <a:extLst>
                    <a:ext uri="{A12FA001-AC4F-418D-AE19-62706E023703}">
                      <ahyp:hlinkClr xmlns:ahyp="http://schemas.microsoft.com/office/drawing/2018/hyperlinkcolor" val="tx"/>
                    </a:ext>
                  </a:extLst>
                </a:hlinkClick>
              </a:rPr>
              <a:t>FILM</a:t>
            </a:r>
            <a:endParaRPr lang="sv-SE" sz="2400" b="1" dirty="0">
              <a:solidFill>
                <a:schemeClr val="accent1"/>
              </a:solidFill>
            </a:endParaRPr>
          </a:p>
        </p:txBody>
      </p:sp>
      <p:sp>
        <p:nvSpPr>
          <p:cNvPr id="5" name="Platshållare för innehåll 2">
            <a:extLst>
              <a:ext uri="{FF2B5EF4-FFF2-40B4-BE49-F238E27FC236}">
                <a16:creationId xmlns:a16="http://schemas.microsoft.com/office/drawing/2014/main" id="{31FE11E8-9F4F-6F56-556A-745E526DB12D}"/>
              </a:ext>
            </a:extLst>
          </p:cNvPr>
          <p:cNvSpPr txBox="1">
            <a:spLocks/>
          </p:cNvSpPr>
          <p:nvPr/>
        </p:nvSpPr>
        <p:spPr>
          <a:xfrm>
            <a:off x="6096000" y="1825624"/>
            <a:ext cx="5032248" cy="14662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b="1" dirty="0"/>
              <a:t>Så blir du en bra golfförälder – del 3</a:t>
            </a:r>
          </a:p>
          <a:p>
            <a:pPr marL="0" indent="0">
              <a:buFont typeface="Arial" panose="020B0604020202020204" pitchFamily="34" charset="0"/>
              <a:buNone/>
            </a:pPr>
            <a:r>
              <a:rPr lang="sv-SE" sz="2000" i="1" dirty="0"/>
              <a:t>Släpp taget, men stå kvar (13–16 år)</a:t>
            </a:r>
          </a:p>
          <a:p>
            <a:r>
              <a:rPr lang="sv-SE" sz="2400" b="1" dirty="0">
                <a:solidFill>
                  <a:schemeClr val="accent1"/>
                </a:solidFill>
                <a:hlinkClick r:id="rId4">
                  <a:extLst>
                    <a:ext uri="{A12FA001-AC4F-418D-AE19-62706E023703}">
                      <ahyp:hlinkClr xmlns:ahyp="http://schemas.microsoft.com/office/drawing/2018/hyperlinkcolor" val="tx"/>
                    </a:ext>
                  </a:extLst>
                </a:hlinkClick>
              </a:rPr>
              <a:t>FILM</a:t>
            </a:r>
            <a:endParaRPr lang="sv-SE" sz="2400" b="1" dirty="0">
              <a:solidFill>
                <a:schemeClr val="accent1"/>
              </a:solidFill>
            </a:endParaRPr>
          </a:p>
        </p:txBody>
      </p:sp>
      <p:sp>
        <p:nvSpPr>
          <p:cNvPr id="6" name="Platshållare för innehåll 2">
            <a:extLst>
              <a:ext uri="{FF2B5EF4-FFF2-40B4-BE49-F238E27FC236}">
                <a16:creationId xmlns:a16="http://schemas.microsoft.com/office/drawing/2014/main" id="{D54962A4-5470-1E7B-6972-31319609FD49}"/>
              </a:ext>
            </a:extLst>
          </p:cNvPr>
          <p:cNvSpPr txBox="1">
            <a:spLocks/>
          </p:cNvSpPr>
          <p:nvPr/>
        </p:nvSpPr>
        <p:spPr>
          <a:xfrm>
            <a:off x="6096000" y="3566160"/>
            <a:ext cx="5032248" cy="14662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400" b="1" dirty="0"/>
              <a:t>Så blir du en bra golfförälder – del 4</a:t>
            </a:r>
          </a:p>
          <a:p>
            <a:pPr marL="0" indent="0">
              <a:buFont typeface="Arial" panose="020B0604020202020204" pitchFamily="34" charset="0"/>
              <a:buNone/>
            </a:pPr>
            <a:r>
              <a:rPr lang="sv-SE" sz="2000" i="1" dirty="0"/>
              <a:t>Satsning med balans (17–21 år)</a:t>
            </a:r>
          </a:p>
          <a:p>
            <a:r>
              <a:rPr lang="sv-SE" sz="2400" b="1" dirty="0">
                <a:solidFill>
                  <a:schemeClr val="accent1"/>
                </a:solidFill>
              </a:rPr>
              <a:t>FILM</a:t>
            </a:r>
          </a:p>
        </p:txBody>
      </p:sp>
      <p:pic>
        <p:nvPicPr>
          <p:cNvPr id="7" name="Bildobjekt 6">
            <a:extLst>
              <a:ext uri="{FF2B5EF4-FFF2-40B4-BE49-F238E27FC236}">
                <a16:creationId xmlns:a16="http://schemas.microsoft.com/office/drawing/2014/main" id="{26A557E4-A190-717D-F43E-154C3EE426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spTree>
    <p:extLst>
      <p:ext uri="{BB962C8B-B14F-4D97-AF65-F5344CB8AC3E}">
        <p14:creationId xmlns:p14="http://schemas.microsoft.com/office/powerpoint/2010/main" val="1020491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C2798B0B-6CC8-CAEA-1DC3-E78001AC7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 y="0"/>
            <a:ext cx="12192000" cy="6858001"/>
          </a:xfrm>
          <a:prstGeom prst="rect">
            <a:avLst/>
          </a:prstGeom>
        </p:spPr>
      </p:pic>
    </p:spTree>
    <p:extLst>
      <p:ext uri="{BB962C8B-B14F-4D97-AF65-F5344CB8AC3E}">
        <p14:creationId xmlns:p14="http://schemas.microsoft.com/office/powerpoint/2010/main" val="295061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4A042C66-9D61-34D2-1B41-503CC09033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8994" y="688391"/>
            <a:ext cx="4840660" cy="5481218"/>
          </a:xfrm>
          <a:prstGeom prst="rect">
            <a:avLst/>
          </a:prstGeom>
        </p:spPr>
      </p:pic>
      <p:pic>
        <p:nvPicPr>
          <p:cNvPr id="6" name="Bildobjekt 5">
            <a:extLst>
              <a:ext uri="{FF2B5EF4-FFF2-40B4-BE49-F238E27FC236}">
                <a16:creationId xmlns:a16="http://schemas.microsoft.com/office/drawing/2014/main" id="{F5CA6EA1-9B37-FF81-3952-C501B2816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pic>
        <p:nvPicPr>
          <p:cNvPr id="10" name="Bildobjekt 9">
            <a:extLst>
              <a:ext uri="{FF2B5EF4-FFF2-40B4-BE49-F238E27FC236}">
                <a16:creationId xmlns:a16="http://schemas.microsoft.com/office/drawing/2014/main" id="{8ACFD013-42CA-B780-9B97-F40073A48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2986" y="2522647"/>
            <a:ext cx="3485972" cy="1812705"/>
          </a:xfrm>
          <a:prstGeom prst="rect">
            <a:avLst/>
          </a:prstGeom>
        </p:spPr>
      </p:pic>
      <p:sp>
        <p:nvSpPr>
          <p:cNvPr id="12" name="Plustecken 11">
            <a:extLst>
              <a:ext uri="{FF2B5EF4-FFF2-40B4-BE49-F238E27FC236}">
                <a16:creationId xmlns:a16="http://schemas.microsoft.com/office/drawing/2014/main" id="{8C145F9B-954F-188F-0D49-3E88C4612AED}"/>
              </a:ext>
            </a:extLst>
          </p:cNvPr>
          <p:cNvSpPr/>
          <p:nvPr/>
        </p:nvSpPr>
        <p:spPr>
          <a:xfrm>
            <a:off x="5484040" y="2871216"/>
            <a:ext cx="1289304" cy="1288800"/>
          </a:xfrm>
          <a:prstGeom prst="mathPlus">
            <a:avLst>
              <a:gd name="adj1" fmla="val 14506"/>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6748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E1A133-69EA-8016-0FA0-4DA36357A60B}"/>
              </a:ext>
            </a:extLst>
          </p:cNvPr>
          <p:cNvSpPr>
            <a:spLocks noGrp="1"/>
          </p:cNvSpPr>
          <p:nvPr>
            <p:ph type="title"/>
          </p:nvPr>
        </p:nvSpPr>
        <p:spPr/>
        <p:txBody>
          <a:bodyPr>
            <a:normAutofit/>
          </a:bodyPr>
          <a:lstStyle/>
          <a:p>
            <a:r>
              <a:rPr lang="sv-SE" sz="4000" b="1" dirty="0"/>
              <a:t>Golf </a:t>
            </a:r>
            <a:r>
              <a:rPr lang="sv-SE" sz="4000" b="1" dirty="0">
                <a:sym typeface="Wingdings" panose="05000000000000000000" pitchFamily="2" charset="2"/>
              </a:rPr>
              <a:t> </a:t>
            </a:r>
            <a:r>
              <a:rPr lang="sv-SE" sz="4000" b="1" dirty="0" err="1"/>
              <a:t>gamifierat</a:t>
            </a:r>
            <a:r>
              <a:rPr lang="sv-SE" sz="4000" b="1" dirty="0"/>
              <a:t> levelsystem</a:t>
            </a:r>
          </a:p>
        </p:txBody>
      </p:sp>
      <p:sp>
        <p:nvSpPr>
          <p:cNvPr id="3" name="Platshållare för innehåll 2">
            <a:extLst>
              <a:ext uri="{FF2B5EF4-FFF2-40B4-BE49-F238E27FC236}">
                <a16:creationId xmlns:a16="http://schemas.microsoft.com/office/drawing/2014/main" id="{5F38FA24-2D89-68ED-FBEF-EF59351FBFE5}"/>
              </a:ext>
            </a:extLst>
          </p:cNvPr>
          <p:cNvSpPr>
            <a:spLocks noGrp="1"/>
          </p:cNvSpPr>
          <p:nvPr>
            <p:ph idx="1"/>
          </p:nvPr>
        </p:nvSpPr>
        <p:spPr>
          <a:xfrm>
            <a:off x="838200" y="1690688"/>
            <a:ext cx="5644896" cy="4486275"/>
          </a:xfrm>
        </p:spPr>
        <p:txBody>
          <a:bodyPr>
            <a:normAutofit fontScale="92500" lnSpcReduction="20000"/>
          </a:bodyPr>
          <a:lstStyle/>
          <a:p>
            <a:pPr marL="0" indent="0">
              <a:buNone/>
            </a:pPr>
            <a:r>
              <a:rPr lang="sv-SE" dirty="0"/>
              <a:t>Vretas egna levelsystem:</a:t>
            </a:r>
          </a:p>
          <a:p>
            <a:r>
              <a:rPr lang="sv-SE" dirty="0"/>
              <a:t>Varje kort har fyra </a:t>
            </a:r>
            <a:r>
              <a:rPr lang="sv-SE" dirty="0" err="1"/>
              <a:t>levelar</a:t>
            </a:r>
            <a:endParaRPr lang="sv-SE" dirty="0"/>
          </a:p>
          <a:p>
            <a:pPr lvl="1"/>
            <a:r>
              <a:rPr lang="sv-SE" dirty="0"/>
              <a:t>3 spel-</a:t>
            </a:r>
            <a:r>
              <a:rPr lang="sv-SE" dirty="0" err="1"/>
              <a:t>levelar</a:t>
            </a:r>
            <a:r>
              <a:rPr lang="sv-SE" dirty="0"/>
              <a:t> och 1 egentränings-</a:t>
            </a:r>
            <a:r>
              <a:rPr lang="sv-SE" dirty="0" err="1"/>
              <a:t>level</a:t>
            </a:r>
            <a:endParaRPr lang="sv-SE" dirty="0"/>
          </a:p>
          <a:p>
            <a:r>
              <a:rPr lang="sv-SE" dirty="0"/>
              <a:t>Vid avklarad </a:t>
            </a:r>
            <a:r>
              <a:rPr lang="sv-SE" dirty="0" err="1"/>
              <a:t>level</a:t>
            </a:r>
            <a:r>
              <a:rPr lang="sv-SE" dirty="0"/>
              <a:t> klistras en tumme på kortet</a:t>
            </a:r>
          </a:p>
          <a:p>
            <a:r>
              <a:rPr lang="sv-SE" dirty="0"/>
              <a:t>Klara av brickan för att gå vidare till nästa nivå</a:t>
            </a:r>
          </a:p>
          <a:p>
            <a:r>
              <a:rPr lang="sv-SE" dirty="0"/>
              <a:t>Det blir hela tiden svårare och svårare</a:t>
            </a:r>
          </a:p>
          <a:p>
            <a:r>
              <a:rPr lang="sv-SE" dirty="0"/>
              <a:t>Brickan ger en tydligare bild på vilken nivå barnet bör spela på</a:t>
            </a:r>
          </a:p>
          <a:p>
            <a:r>
              <a:rPr lang="sv-SE" dirty="0"/>
              <a:t>Målet är att få en ökad motivation och tycka det är roligare med golf</a:t>
            </a:r>
          </a:p>
          <a:p>
            <a:endParaRPr lang="sv-SE" dirty="0"/>
          </a:p>
        </p:txBody>
      </p:sp>
      <p:pic>
        <p:nvPicPr>
          <p:cNvPr id="4" name="Bildobjekt 3">
            <a:extLst>
              <a:ext uri="{FF2B5EF4-FFF2-40B4-BE49-F238E27FC236}">
                <a16:creationId xmlns:a16="http://schemas.microsoft.com/office/drawing/2014/main" id="{1C2CE049-A17A-E40D-284F-0C8043ED6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364" y="1690688"/>
            <a:ext cx="5188216" cy="3735515"/>
          </a:xfrm>
          <a:prstGeom prst="rect">
            <a:avLst/>
          </a:prstGeom>
        </p:spPr>
      </p:pic>
      <p:pic>
        <p:nvPicPr>
          <p:cNvPr id="5" name="Bildobjekt 4">
            <a:extLst>
              <a:ext uri="{FF2B5EF4-FFF2-40B4-BE49-F238E27FC236}">
                <a16:creationId xmlns:a16="http://schemas.microsoft.com/office/drawing/2014/main" id="{48E17F94-8009-3E2E-E20F-C53B3DD8B6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spTree>
    <p:extLst>
      <p:ext uri="{BB962C8B-B14F-4D97-AF65-F5344CB8AC3E}">
        <p14:creationId xmlns:p14="http://schemas.microsoft.com/office/powerpoint/2010/main" val="1694021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E22EDAA-D79E-01CD-6217-782C14DEB7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57" y="1572007"/>
            <a:ext cx="9982085" cy="501929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ubrik 1">
            <a:extLst>
              <a:ext uri="{FF2B5EF4-FFF2-40B4-BE49-F238E27FC236}">
                <a16:creationId xmlns:a16="http://schemas.microsoft.com/office/drawing/2014/main" id="{BE23B37C-BEF9-4DCD-03A2-9E91B66FB2C6}"/>
              </a:ext>
            </a:extLst>
          </p:cNvPr>
          <p:cNvSpPr>
            <a:spLocks noGrp="1"/>
          </p:cNvSpPr>
          <p:nvPr>
            <p:ph type="title"/>
          </p:nvPr>
        </p:nvSpPr>
        <p:spPr>
          <a:xfrm>
            <a:off x="838200" y="365125"/>
            <a:ext cx="10515600" cy="1325563"/>
          </a:xfrm>
        </p:spPr>
        <p:txBody>
          <a:bodyPr/>
          <a:lstStyle/>
          <a:p>
            <a:r>
              <a:rPr lang="sv-SE" sz="4000" b="1" dirty="0">
                <a:solidFill>
                  <a:schemeClr val="tx1"/>
                </a:solidFill>
              </a:rPr>
              <a:t>TRAPPAN</a:t>
            </a:r>
            <a:r>
              <a:rPr lang="sv-SE" b="1" dirty="0">
                <a:solidFill>
                  <a:schemeClr val="tx1"/>
                </a:solidFill>
              </a:rPr>
              <a:t> – </a:t>
            </a:r>
            <a:r>
              <a:rPr lang="sv-SE" sz="2800" b="1" dirty="0">
                <a:solidFill>
                  <a:schemeClr val="tx1"/>
                </a:solidFill>
              </a:rPr>
              <a:t>Utvecklingstrappan för juniorer</a:t>
            </a:r>
            <a:endParaRPr lang="sv-SE" b="1" dirty="0">
              <a:solidFill>
                <a:schemeClr val="tx1"/>
              </a:solidFill>
            </a:endParaRPr>
          </a:p>
        </p:txBody>
      </p:sp>
      <p:pic>
        <p:nvPicPr>
          <p:cNvPr id="6" name="Bildobjekt 5">
            <a:extLst>
              <a:ext uri="{FF2B5EF4-FFF2-40B4-BE49-F238E27FC236}">
                <a16:creationId xmlns:a16="http://schemas.microsoft.com/office/drawing/2014/main" id="{156ADC16-CFD4-F89B-FA78-2F36E51008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spTree>
    <p:extLst>
      <p:ext uri="{BB962C8B-B14F-4D97-AF65-F5344CB8AC3E}">
        <p14:creationId xmlns:p14="http://schemas.microsoft.com/office/powerpoint/2010/main" val="67501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D79DD7-36CC-343D-380F-481464645D68}"/>
              </a:ext>
            </a:extLst>
          </p:cNvPr>
          <p:cNvSpPr>
            <a:spLocks noGrp="1"/>
          </p:cNvSpPr>
          <p:nvPr>
            <p:ph type="title"/>
          </p:nvPr>
        </p:nvSpPr>
        <p:spPr/>
        <p:txBody>
          <a:bodyPr/>
          <a:lstStyle/>
          <a:p>
            <a:r>
              <a:rPr lang="sv-SE" sz="4000" b="1" dirty="0"/>
              <a:t>LAGET</a:t>
            </a:r>
            <a:r>
              <a:rPr lang="sv-SE" b="1" dirty="0"/>
              <a:t>.SE</a:t>
            </a:r>
          </a:p>
        </p:txBody>
      </p:sp>
      <p:sp>
        <p:nvSpPr>
          <p:cNvPr id="3" name="Platshållare för innehåll 2">
            <a:extLst>
              <a:ext uri="{FF2B5EF4-FFF2-40B4-BE49-F238E27FC236}">
                <a16:creationId xmlns:a16="http://schemas.microsoft.com/office/drawing/2014/main" id="{1D297CB3-2856-7538-2AA1-2C6C73599BBA}"/>
              </a:ext>
            </a:extLst>
          </p:cNvPr>
          <p:cNvSpPr>
            <a:spLocks noGrp="1"/>
          </p:cNvSpPr>
          <p:nvPr>
            <p:ph idx="1"/>
          </p:nvPr>
        </p:nvSpPr>
        <p:spPr>
          <a:xfrm>
            <a:off x="838200" y="1825625"/>
            <a:ext cx="6650736" cy="4351338"/>
          </a:xfrm>
        </p:spPr>
        <p:txBody>
          <a:bodyPr>
            <a:normAutofit fontScale="85000" lnSpcReduction="20000"/>
          </a:bodyPr>
          <a:lstStyle/>
          <a:p>
            <a:r>
              <a:rPr lang="sv-SE" dirty="0"/>
              <a:t>Vår kommunikationskanal</a:t>
            </a:r>
          </a:p>
          <a:p>
            <a:r>
              <a:rPr lang="sv-SE" dirty="0"/>
              <a:t>Skickas ut kallelse och påminnelse inför varje träning</a:t>
            </a:r>
          </a:p>
          <a:p>
            <a:pPr lvl="1"/>
            <a:r>
              <a:rPr lang="sv-SE" dirty="0"/>
              <a:t>Svara ja eller nej vid deltagande på träning</a:t>
            </a:r>
          </a:p>
          <a:p>
            <a:pPr lvl="1"/>
            <a:r>
              <a:rPr lang="sv-SE" dirty="0"/>
              <a:t>Extra viktigt vid spelträning (UG+VF)</a:t>
            </a:r>
          </a:p>
          <a:p>
            <a:pPr lvl="2"/>
            <a:r>
              <a:rPr lang="sv-SE" dirty="0"/>
              <a:t>Finns deadlines</a:t>
            </a:r>
          </a:p>
          <a:p>
            <a:r>
              <a:rPr lang="sv-SE" dirty="0"/>
              <a:t>Golfäventyret, Utvecklingsgruppen och Vreta </a:t>
            </a:r>
            <a:r>
              <a:rPr lang="sv-SE" dirty="0" err="1"/>
              <a:t>First</a:t>
            </a:r>
            <a:r>
              <a:rPr lang="sv-SE" dirty="0"/>
              <a:t> har en föräldragrupp och </a:t>
            </a:r>
            <a:r>
              <a:rPr lang="sv-SE" dirty="0" err="1"/>
              <a:t>juniorgrupp</a:t>
            </a:r>
            <a:r>
              <a:rPr lang="sv-SE" dirty="0"/>
              <a:t> på laget.se</a:t>
            </a:r>
          </a:p>
          <a:p>
            <a:r>
              <a:rPr lang="sv-SE" dirty="0"/>
              <a:t>Föräldrar har ett konto och barnen ett eget</a:t>
            </a:r>
          </a:p>
          <a:p>
            <a:pPr lvl="1"/>
            <a:r>
              <a:rPr lang="sv-SE" dirty="0"/>
              <a:t>Lägga till mailadresser?</a:t>
            </a:r>
          </a:p>
          <a:p>
            <a:pPr lvl="2"/>
            <a:r>
              <a:rPr lang="sv-SE" dirty="0"/>
              <a:t>På barn och övrig förälder?</a:t>
            </a:r>
          </a:p>
          <a:p>
            <a:r>
              <a:rPr lang="sv-SE" dirty="0"/>
              <a:t>Prenumerera på gruppens kalender</a:t>
            </a:r>
          </a:p>
          <a:p>
            <a:endParaRPr lang="sv-SE" dirty="0"/>
          </a:p>
        </p:txBody>
      </p:sp>
      <p:pic>
        <p:nvPicPr>
          <p:cNvPr id="4" name="Bildobjekt 3">
            <a:extLst>
              <a:ext uri="{FF2B5EF4-FFF2-40B4-BE49-F238E27FC236}">
                <a16:creationId xmlns:a16="http://schemas.microsoft.com/office/drawing/2014/main" id="{3A9E6688-6906-1EF7-5982-E6C2D8FBF9C2}"/>
              </a:ext>
            </a:extLst>
          </p:cNvPr>
          <p:cNvPicPr>
            <a:picLocks noChangeAspect="1"/>
          </p:cNvPicPr>
          <p:nvPr/>
        </p:nvPicPr>
        <p:blipFill>
          <a:blip r:embed="rId2"/>
          <a:stretch>
            <a:fillRect/>
          </a:stretch>
        </p:blipFill>
        <p:spPr>
          <a:xfrm>
            <a:off x="7315200" y="1825625"/>
            <a:ext cx="4876800" cy="4876800"/>
          </a:xfrm>
          <a:prstGeom prst="rect">
            <a:avLst/>
          </a:prstGeom>
        </p:spPr>
      </p:pic>
      <p:pic>
        <p:nvPicPr>
          <p:cNvPr id="5" name="Bildobjekt 4">
            <a:extLst>
              <a:ext uri="{FF2B5EF4-FFF2-40B4-BE49-F238E27FC236}">
                <a16:creationId xmlns:a16="http://schemas.microsoft.com/office/drawing/2014/main" id="{73B38681-64A0-06C7-32C1-F17983ED5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spTree>
    <p:extLst>
      <p:ext uri="{BB962C8B-B14F-4D97-AF65-F5344CB8AC3E}">
        <p14:creationId xmlns:p14="http://schemas.microsoft.com/office/powerpoint/2010/main" val="191459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A04F53EC-0ECE-F8C9-6D9B-4FCA26B94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pic>
        <p:nvPicPr>
          <p:cNvPr id="7" name="Onlinemedia 6" title="Stockholmsidrotten Barnens Idrott">
            <a:hlinkClick r:id="" action="ppaction://media"/>
            <a:extLst>
              <a:ext uri="{FF2B5EF4-FFF2-40B4-BE49-F238E27FC236}">
                <a16:creationId xmlns:a16="http://schemas.microsoft.com/office/drawing/2014/main" id="{4A39EEB1-C840-095E-C0F9-44F9CADC5FA1}"/>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317885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DD139E6A-50BA-EC95-EF23-3BE5CD60BAC9}"/>
              </a:ext>
            </a:extLst>
          </p:cNvPr>
          <p:cNvSpPr>
            <a:spLocks noGrp="1"/>
          </p:cNvSpPr>
          <p:nvPr>
            <p:ph type="title"/>
          </p:nvPr>
        </p:nvSpPr>
        <p:spPr>
          <a:xfrm>
            <a:off x="838200" y="365125"/>
            <a:ext cx="10515600" cy="1325563"/>
          </a:xfrm>
        </p:spPr>
        <p:txBody>
          <a:bodyPr>
            <a:normAutofit/>
          </a:bodyPr>
          <a:lstStyle/>
          <a:p>
            <a:r>
              <a:rPr lang="sv-SE" sz="4000" b="1" dirty="0"/>
              <a:t>Träning och rätt uppmuntran ger resultat</a:t>
            </a:r>
          </a:p>
        </p:txBody>
      </p:sp>
      <p:sp>
        <p:nvSpPr>
          <p:cNvPr id="2" name="textruta 1">
            <a:extLst>
              <a:ext uri="{FF2B5EF4-FFF2-40B4-BE49-F238E27FC236}">
                <a16:creationId xmlns:a16="http://schemas.microsoft.com/office/drawing/2014/main" id="{82658EC5-9089-AC26-36DD-CA56E4B18564}"/>
              </a:ext>
            </a:extLst>
          </p:cNvPr>
          <p:cNvSpPr txBox="1"/>
          <p:nvPr/>
        </p:nvSpPr>
        <p:spPr>
          <a:xfrm>
            <a:off x="1659802" y="1935204"/>
            <a:ext cx="9847152" cy="646331"/>
          </a:xfrm>
          <a:prstGeom prst="rect">
            <a:avLst/>
          </a:prstGeom>
          <a:noFill/>
        </p:spPr>
        <p:txBody>
          <a:bodyPr wrap="square" rtlCol="0">
            <a:spAutoFit/>
          </a:bodyPr>
          <a:lstStyle/>
          <a:p>
            <a:r>
              <a:rPr lang="sv-SE" dirty="0"/>
              <a:t>Test 1			”Du är duktig på det här”		”Du måste ha ansträngt dig hårt”</a:t>
            </a:r>
          </a:p>
          <a:p>
            <a:r>
              <a:rPr lang="sv-SE" dirty="0"/>
              <a:t>(enkelt)		</a:t>
            </a:r>
          </a:p>
        </p:txBody>
      </p:sp>
      <p:sp>
        <p:nvSpPr>
          <p:cNvPr id="3" name="textruta 2">
            <a:extLst>
              <a:ext uri="{FF2B5EF4-FFF2-40B4-BE49-F238E27FC236}">
                <a16:creationId xmlns:a16="http://schemas.microsoft.com/office/drawing/2014/main" id="{746CCD15-F751-D797-B92D-C3E1D7D50ECD}"/>
              </a:ext>
            </a:extLst>
          </p:cNvPr>
          <p:cNvSpPr txBox="1"/>
          <p:nvPr/>
        </p:nvSpPr>
        <p:spPr>
          <a:xfrm>
            <a:off x="1659802" y="2804063"/>
            <a:ext cx="8872396" cy="646331"/>
          </a:xfrm>
          <a:prstGeom prst="rect">
            <a:avLst/>
          </a:prstGeom>
          <a:noFill/>
        </p:spPr>
        <p:txBody>
          <a:bodyPr wrap="square" rtlCol="0">
            <a:spAutoFit/>
          </a:bodyPr>
          <a:lstStyle/>
          <a:p>
            <a:r>
              <a:rPr lang="sv-SE" dirty="0"/>
              <a:t>Test 2			Väljer enklare test			Väljer svårare test</a:t>
            </a:r>
            <a:br>
              <a:rPr lang="sv-SE" dirty="0"/>
            </a:br>
            <a:r>
              <a:rPr lang="sv-SE" dirty="0"/>
              <a:t>(valfritt)		</a:t>
            </a:r>
          </a:p>
        </p:txBody>
      </p:sp>
      <p:sp>
        <p:nvSpPr>
          <p:cNvPr id="5" name="textruta 4">
            <a:extLst>
              <a:ext uri="{FF2B5EF4-FFF2-40B4-BE49-F238E27FC236}">
                <a16:creationId xmlns:a16="http://schemas.microsoft.com/office/drawing/2014/main" id="{5D8991A0-C163-0D8E-040E-58FD5372187D}"/>
              </a:ext>
            </a:extLst>
          </p:cNvPr>
          <p:cNvSpPr txBox="1"/>
          <p:nvPr/>
        </p:nvSpPr>
        <p:spPr>
          <a:xfrm>
            <a:off x="1659802" y="3678159"/>
            <a:ext cx="9140982" cy="646331"/>
          </a:xfrm>
          <a:prstGeom prst="rect">
            <a:avLst/>
          </a:prstGeom>
          <a:noFill/>
        </p:spPr>
        <p:txBody>
          <a:bodyPr wrap="square" rtlCol="0">
            <a:spAutoFit/>
          </a:bodyPr>
          <a:lstStyle/>
          <a:p>
            <a:r>
              <a:rPr lang="sv-SE" dirty="0"/>
              <a:t>Test 3			Ger upp </a:t>
            </a:r>
            <a:r>
              <a:rPr lang="sv-SE" dirty="0">
                <a:sym typeface="Wingdings" panose="05000000000000000000" pitchFamily="2" charset="2"/>
              </a:rPr>
              <a:t> Tråkigt</a:t>
            </a:r>
            <a:r>
              <a:rPr lang="sv-SE" dirty="0"/>
              <a:t>			Fortsätter längre </a:t>
            </a:r>
            <a:r>
              <a:rPr lang="sv-SE" dirty="0">
                <a:sym typeface="Wingdings" panose="05000000000000000000" pitchFamily="2" charset="2"/>
              </a:rPr>
              <a:t> Roligt</a:t>
            </a:r>
            <a:br>
              <a:rPr lang="sv-SE" dirty="0"/>
            </a:br>
            <a:r>
              <a:rPr lang="sv-SE" dirty="0"/>
              <a:t>(svårt)		</a:t>
            </a:r>
          </a:p>
        </p:txBody>
      </p:sp>
      <p:sp>
        <p:nvSpPr>
          <p:cNvPr id="6" name="textruta 5">
            <a:extLst>
              <a:ext uri="{FF2B5EF4-FFF2-40B4-BE49-F238E27FC236}">
                <a16:creationId xmlns:a16="http://schemas.microsoft.com/office/drawing/2014/main" id="{1EB87F36-56DF-D642-B29C-9428989CC3D8}"/>
              </a:ext>
            </a:extLst>
          </p:cNvPr>
          <p:cNvSpPr txBox="1"/>
          <p:nvPr/>
        </p:nvSpPr>
        <p:spPr>
          <a:xfrm>
            <a:off x="1659802" y="4552255"/>
            <a:ext cx="8872396" cy="646331"/>
          </a:xfrm>
          <a:prstGeom prst="rect">
            <a:avLst/>
          </a:prstGeom>
          <a:noFill/>
        </p:spPr>
        <p:txBody>
          <a:bodyPr wrap="square" rtlCol="0">
            <a:spAutoFit/>
          </a:bodyPr>
          <a:lstStyle/>
          <a:p>
            <a:r>
              <a:rPr lang="sv-SE" dirty="0"/>
              <a:t>Test 4			20 % försämring			30% förbättring</a:t>
            </a:r>
            <a:br>
              <a:rPr lang="sv-SE" dirty="0"/>
            </a:br>
            <a:r>
              <a:rPr lang="sv-SE" dirty="0"/>
              <a:t>(samma som test 1)		</a:t>
            </a:r>
          </a:p>
        </p:txBody>
      </p:sp>
      <p:pic>
        <p:nvPicPr>
          <p:cNvPr id="4" name="Bildobjekt 3">
            <a:extLst>
              <a:ext uri="{FF2B5EF4-FFF2-40B4-BE49-F238E27FC236}">
                <a16:creationId xmlns:a16="http://schemas.microsoft.com/office/drawing/2014/main" id="{2E4DCAC5-DE66-595E-E08F-2AA3674F58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spTree>
    <p:extLst>
      <p:ext uri="{BB962C8B-B14F-4D97-AF65-F5344CB8AC3E}">
        <p14:creationId xmlns:p14="http://schemas.microsoft.com/office/powerpoint/2010/main" val="394256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32EF0D94-9B11-23F3-0916-89E84033A04B}"/>
              </a:ext>
            </a:extLst>
          </p:cNvPr>
          <p:cNvSpPr txBox="1"/>
          <p:nvPr/>
        </p:nvSpPr>
        <p:spPr>
          <a:xfrm>
            <a:off x="4764349" y="1167021"/>
            <a:ext cx="2663301" cy="1138773"/>
          </a:xfrm>
          <a:prstGeom prst="rect">
            <a:avLst/>
          </a:prstGeom>
          <a:noFill/>
        </p:spPr>
        <p:txBody>
          <a:bodyPr wrap="square" rtlCol="0">
            <a:spAutoFit/>
          </a:bodyPr>
          <a:lstStyle/>
          <a:p>
            <a:pPr algn="ctr"/>
            <a:r>
              <a:rPr lang="sv-SE" sz="3600" b="1" dirty="0">
                <a:ln w="19050">
                  <a:solidFill>
                    <a:srgbClr val="00703C"/>
                  </a:solidFill>
                </a:ln>
              </a:rPr>
              <a:t>PROCESS</a:t>
            </a:r>
            <a:r>
              <a:rPr lang="sv-SE" sz="3200" b="1" dirty="0">
                <a:ln w="19050">
                  <a:solidFill>
                    <a:srgbClr val="00703C"/>
                  </a:solidFill>
                </a:ln>
              </a:rPr>
              <a:t> </a:t>
            </a:r>
          </a:p>
          <a:p>
            <a:pPr algn="ctr"/>
            <a:r>
              <a:rPr lang="sv-SE" sz="3200" b="1" dirty="0">
                <a:ln w="19050">
                  <a:solidFill>
                    <a:schemeClr val="tx1">
                      <a:lumMod val="85000"/>
                      <a:lumOff val="15000"/>
                    </a:schemeClr>
                  </a:solidFill>
                </a:ln>
              </a:rPr>
              <a:t>x3 F</a:t>
            </a:r>
          </a:p>
        </p:txBody>
      </p:sp>
      <p:sp>
        <p:nvSpPr>
          <p:cNvPr id="5" name="textruta 4">
            <a:extLst>
              <a:ext uri="{FF2B5EF4-FFF2-40B4-BE49-F238E27FC236}">
                <a16:creationId xmlns:a16="http://schemas.microsoft.com/office/drawing/2014/main" id="{AF46962E-C908-CF6C-ED9F-6A0FAF3C1C9B}"/>
              </a:ext>
            </a:extLst>
          </p:cNvPr>
          <p:cNvSpPr txBox="1"/>
          <p:nvPr/>
        </p:nvSpPr>
        <p:spPr>
          <a:xfrm>
            <a:off x="4572404" y="2936435"/>
            <a:ext cx="3047186" cy="1200329"/>
          </a:xfrm>
          <a:prstGeom prst="rect">
            <a:avLst/>
          </a:prstGeom>
          <a:noFill/>
        </p:spPr>
        <p:txBody>
          <a:bodyPr wrap="square" rtlCol="0">
            <a:spAutoFit/>
          </a:bodyPr>
          <a:lstStyle/>
          <a:p>
            <a:pPr algn="ctr"/>
            <a:r>
              <a:rPr lang="sv-SE" sz="2400" b="1" dirty="0">
                <a:ln w="12700">
                  <a:solidFill>
                    <a:schemeClr val="tx1">
                      <a:lumMod val="85000"/>
                      <a:lumOff val="15000"/>
                    </a:schemeClr>
                  </a:solidFill>
                </a:ln>
              </a:rPr>
              <a:t>1. FÖRSTÅ </a:t>
            </a:r>
          </a:p>
          <a:p>
            <a:pPr algn="ctr"/>
            <a:r>
              <a:rPr lang="sv-SE" sz="2400" b="1" dirty="0">
                <a:ln w="12700">
                  <a:solidFill>
                    <a:schemeClr val="tx1">
                      <a:lumMod val="85000"/>
                      <a:lumOff val="15000"/>
                    </a:schemeClr>
                  </a:solidFill>
                </a:ln>
              </a:rPr>
              <a:t>2. FÖRKROPPSLIGA </a:t>
            </a:r>
          </a:p>
          <a:p>
            <a:pPr algn="ctr"/>
            <a:r>
              <a:rPr lang="sv-SE" sz="2400" b="1" dirty="0">
                <a:ln w="12700">
                  <a:solidFill>
                    <a:schemeClr val="tx1">
                      <a:lumMod val="85000"/>
                      <a:lumOff val="15000"/>
                    </a:schemeClr>
                  </a:solidFill>
                </a:ln>
              </a:rPr>
              <a:t>3. FÖRANKRA</a:t>
            </a:r>
          </a:p>
        </p:txBody>
      </p:sp>
      <p:sp>
        <p:nvSpPr>
          <p:cNvPr id="6" name="Pil: nedåt 5">
            <a:extLst>
              <a:ext uri="{FF2B5EF4-FFF2-40B4-BE49-F238E27FC236}">
                <a16:creationId xmlns:a16="http://schemas.microsoft.com/office/drawing/2014/main" id="{00641D08-61CD-E8A9-D510-11A2167471AF}"/>
              </a:ext>
            </a:extLst>
          </p:cNvPr>
          <p:cNvSpPr/>
          <p:nvPr/>
        </p:nvSpPr>
        <p:spPr>
          <a:xfrm>
            <a:off x="5940640" y="2411655"/>
            <a:ext cx="310718" cy="418919"/>
          </a:xfrm>
          <a:prstGeom prst="downArrow">
            <a:avLst/>
          </a:prstGeom>
          <a:solidFill>
            <a:schemeClr val="tx1"/>
          </a:solidFill>
          <a:ln>
            <a:solidFill>
              <a:srgbClr val="0070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a:solidFill>
                  <a:srgbClr val="00703C"/>
                </a:solidFill>
              </a:ln>
              <a:solidFill>
                <a:srgbClr val="FF0000"/>
              </a:solidFill>
            </a:endParaRPr>
          </a:p>
        </p:txBody>
      </p:sp>
      <p:sp>
        <p:nvSpPr>
          <p:cNvPr id="7" name="textruta 6">
            <a:extLst>
              <a:ext uri="{FF2B5EF4-FFF2-40B4-BE49-F238E27FC236}">
                <a16:creationId xmlns:a16="http://schemas.microsoft.com/office/drawing/2014/main" id="{23A8B4CD-E734-357A-A5F1-16EC9D68BE68}"/>
              </a:ext>
            </a:extLst>
          </p:cNvPr>
          <p:cNvSpPr txBox="1"/>
          <p:nvPr/>
        </p:nvSpPr>
        <p:spPr>
          <a:xfrm>
            <a:off x="4764347" y="4496718"/>
            <a:ext cx="2663301" cy="1631216"/>
          </a:xfrm>
          <a:prstGeom prst="rect">
            <a:avLst/>
          </a:prstGeom>
          <a:noFill/>
        </p:spPr>
        <p:txBody>
          <a:bodyPr wrap="square" rtlCol="0">
            <a:spAutoFit/>
          </a:bodyPr>
          <a:lstStyle/>
          <a:p>
            <a:pPr algn="ctr"/>
            <a:r>
              <a:rPr lang="sv-SE" sz="2000" b="1" dirty="0">
                <a:ln w="12700">
                  <a:solidFill>
                    <a:schemeClr val="tx1">
                      <a:lumMod val="85000"/>
                      <a:lumOff val="15000"/>
                    </a:schemeClr>
                  </a:solidFill>
                </a:ln>
              </a:rPr>
              <a:t>INFORMATION </a:t>
            </a:r>
          </a:p>
          <a:p>
            <a:pPr algn="ctr"/>
            <a:r>
              <a:rPr lang="sv-SE" sz="2000" b="1" dirty="0">
                <a:ln w="12700">
                  <a:solidFill>
                    <a:schemeClr val="tx1">
                      <a:lumMod val="85000"/>
                      <a:lumOff val="15000"/>
                    </a:schemeClr>
                  </a:solidFill>
                </a:ln>
              </a:rPr>
              <a:t>X</a:t>
            </a:r>
          </a:p>
          <a:p>
            <a:pPr algn="ctr"/>
            <a:r>
              <a:rPr lang="sv-SE" sz="2000" b="1" dirty="0">
                <a:ln w="12700">
                  <a:solidFill>
                    <a:schemeClr val="tx1">
                      <a:lumMod val="85000"/>
                      <a:lumOff val="15000"/>
                    </a:schemeClr>
                  </a:solidFill>
                </a:ln>
              </a:rPr>
              <a:t>BEARBETNING</a:t>
            </a:r>
          </a:p>
          <a:p>
            <a:pPr algn="ctr"/>
            <a:r>
              <a:rPr lang="sv-SE" sz="2000" b="1" dirty="0">
                <a:ln w="12700">
                  <a:solidFill>
                    <a:schemeClr val="tx1">
                      <a:lumMod val="85000"/>
                      <a:lumOff val="15000"/>
                    </a:schemeClr>
                  </a:solidFill>
                </a:ln>
              </a:rPr>
              <a:t>=</a:t>
            </a:r>
          </a:p>
          <a:p>
            <a:pPr algn="ctr"/>
            <a:r>
              <a:rPr lang="sv-SE" sz="2000" b="1" dirty="0">
                <a:ln w="12700">
                  <a:solidFill>
                    <a:schemeClr val="tx1">
                      <a:lumMod val="85000"/>
                      <a:lumOff val="15000"/>
                    </a:schemeClr>
                  </a:solidFill>
                </a:ln>
              </a:rPr>
              <a:t>FÖRSTÅ/KUNSKAP </a:t>
            </a:r>
          </a:p>
        </p:txBody>
      </p:sp>
      <p:pic>
        <p:nvPicPr>
          <p:cNvPr id="8" name="Bildobjekt 7">
            <a:extLst>
              <a:ext uri="{FF2B5EF4-FFF2-40B4-BE49-F238E27FC236}">
                <a16:creationId xmlns:a16="http://schemas.microsoft.com/office/drawing/2014/main" id="{76548A33-2854-BCCB-9CB8-FF0E275CF6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1604" y="266699"/>
            <a:ext cx="1665922" cy="1052598"/>
          </a:xfrm>
          <a:prstGeom prst="rect">
            <a:avLst/>
          </a:prstGeom>
        </p:spPr>
      </p:pic>
      <p:sp>
        <p:nvSpPr>
          <p:cNvPr id="2" name="Pil: cirkelformad 1">
            <a:extLst>
              <a:ext uri="{FF2B5EF4-FFF2-40B4-BE49-F238E27FC236}">
                <a16:creationId xmlns:a16="http://schemas.microsoft.com/office/drawing/2014/main" id="{948F46C9-B8FC-D9D1-301A-AE255372A785}"/>
              </a:ext>
            </a:extLst>
          </p:cNvPr>
          <p:cNvSpPr/>
          <p:nvPr/>
        </p:nvSpPr>
        <p:spPr>
          <a:xfrm rot="16200000" flipH="1">
            <a:off x="4243422" y="2487774"/>
            <a:ext cx="1909885" cy="2807207"/>
          </a:xfrm>
          <a:prstGeom prst="circularArrow">
            <a:avLst>
              <a:gd name="adj1" fmla="val 5433"/>
              <a:gd name="adj2" fmla="val 799365"/>
              <a:gd name="adj3" fmla="val 20457682"/>
              <a:gd name="adj4" fmla="val 10445099"/>
              <a:gd name="adj5" fmla="val 9369"/>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a:solidFill>
                  <a:srgbClr val="00703C"/>
                </a:solidFill>
              </a:ln>
              <a:solidFill>
                <a:srgbClr val="FF0000"/>
              </a:solidFill>
            </a:endParaRPr>
          </a:p>
        </p:txBody>
      </p:sp>
    </p:spTree>
    <p:extLst>
      <p:ext uri="{BB962C8B-B14F-4D97-AF65-F5344CB8AC3E}">
        <p14:creationId xmlns:p14="http://schemas.microsoft.com/office/powerpoint/2010/main" val="84293134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8AAE8E3605511409CE1AAF843306B1E" ma:contentTypeVersion="13" ma:contentTypeDescription="Skapa ett nytt dokument." ma:contentTypeScope="" ma:versionID="6441d266dd062efcfa14d3744a314ab0">
  <xsd:schema xmlns:xsd="http://www.w3.org/2001/XMLSchema" xmlns:xs="http://www.w3.org/2001/XMLSchema" xmlns:p="http://schemas.microsoft.com/office/2006/metadata/properties" xmlns:ns2="8fe5de08-b740-471d-b9e1-a23d60c79434" xmlns:ns3="2f6394ef-f610-437b-9c74-7e7473d0c0a1" targetNamespace="http://schemas.microsoft.com/office/2006/metadata/properties" ma:root="true" ma:fieldsID="4ac5a57398119f3cef6e4e2a57d4b8c0" ns2:_="" ns3:_="">
    <xsd:import namespace="8fe5de08-b740-471d-b9e1-a23d60c79434"/>
    <xsd:import namespace="2f6394ef-f610-437b-9c74-7e7473d0c0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5de08-b740-471d-b9e1-a23d60c794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b25a0db4-74e8-431d-b42d-4d7aa800874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6394ef-f610-437b-9c74-7e7473d0c0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5249aeb-84d8-419c-ac75-c7717ab997a5}" ma:internalName="TaxCatchAll" ma:showField="CatchAllData" ma:web="2f6394ef-f610-437b-9c74-7e7473d0c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f6394ef-f610-437b-9c74-7e7473d0c0a1" xsi:nil="true"/>
    <lcf76f155ced4ddcb4097134ff3c332f xmlns="8fe5de08-b740-471d-b9e1-a23d60c7943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8642E3-D414-4C13-9129-CBA4E9345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5de08-b740-471d-b9e1-a23d60c79434"/>
    <ds:schemaRef ds:uri="2f6394ef-f610-437b-9c74-7e7473d0c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AC36B0-4212-44A2-ACDE-336D74BA40EC}">
  <ds:schemaRefs>
    <ds:schemaRef ds:uri="http://schemas.microsoft.com/office/2006/metadata/properties"/>
    <ds:schemaRef ds:uri="http://schemas.microsoft.com/office/infopath/2007/PartnerControls"/>
    <ds:schemaRef ds:uri="2f6394ef-f610-437b-9c74-7e7473d0c0a1"/>
    <ds:schemaRef ds:uri="8fe5de08-b740-471d-b9e1-a23d60c79434"/>
  </ds:schemaRefs>
</ds:datastoreItem>
</file>

<file path=customXml/itemProps3.xml><?xml version="1.0" encoding="utf-8"?>
<ds:datastoreItem xmlns:ds="http://schemas.openxmlformats.org/officeDocument/2006/customXml" ds:itemID="{8C89B28B-E51B-4C2A-83FF-D6CC734D61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3744</TotalTime>
  <Words>1063</Words>
  <Application>Microsoft Office PowerPoint</Application>
  <PresentationFormat>Bredbild</PresentationFormat>
  <Paragraphs>156</Paragraphs>
  <Slides>17</Slides>
  <Notes>5</Notes>
  <HiddenSlides>0</HiddenSlides>
  <MMClips>1</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17</vt:i4>
      </vt:variant>
    </vt:vector>
  </HeadingPairs>
  <TitlesOfParts>
    <vt:vector size="22" baseType="lpstr">
      <vt:lpstr>Aptos</vt:lpstr>
      <vt:lpstr>Aptos Display</vt:lpstr>
      <vt:lpstr>Arial</vt:lpstr>
      <vt:lpstr>Wingdings</vt:lpstr>
      <vt:lpstr>Office-tema</vt:lpstr>
      <vt:lpstr>Vilka tränare är vi på Vreta?</vt:lpstr>
      <vt:lpstr>PowerPoint-presentation</vt:lpstr>
      <vt:lpstr>PowerPoint-presentation</vt:lpstr>
      <vt:lpstr>Golf  gamifierat levelsystem</vt:lpstr>
      <vt:lpstr>TRAPPAN – Utvecklingstrappan för juniorer</vt:lpstr>
      <vt:lpstr>LAGET.SE</vt:lpstr>
      <vt:lpstr>PowerPoint-presentation</vt:lpstr>
      <vt:lpstr>Träning och rätt uppmuntran ger resultat</vt:lpstr>
      <vt:lpstr>PowerPoint-presentation</vt:lpstr>
      <vt:lpstr>”De gyllene frågorna”</vt:lpstr>
      <vt:lpstr>Klubbens värdegrundsord</vt:lpstr>
      <vt:lpstr>Föräldrarnas ansvar och uppförande</vt:lpstr>
      <vt:lpstr>BULT – Barn, Ungdom &amp; Elitkommittén</vt:lpstr>
      <vt:lpstr>Datum och tider</vt:lpstr>
      <vt:lpstr>Övrig info</vt:lpstr>
      <vt:lpstr>PowerPoint-presentation</vt:lpstr>
      <vt:lpstr>Föräldrafilmer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Rickardsson</dc:creator>
  <cp:lastModifiedBy>David Rickardsson</cp:lastModifiedBy>
  <cp:revision>1</cp:revision>
  <dcterms:created xsi:type="dcterms:W3CDTF">2026-03-11T14:32:09Z</dcterms:created>
  <dcterms:modified xsi:type="dcterms:W3CDTF">2026-04-26T14:15:11Z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0x01010078AAE8E3605511409CE1AAF843306B1E</vt:lpwstr>
  </property>
  <property fmtid="{D5CDD505-2E9C-101B-9397-08002B2CF9AE}" pid="3" name="MediaServiceImageTags">
    <vt:lpwstr/>
  </property>
</Properties>
</file>