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16"/>
  </p:notesMasterIdLst>
  <p:sldIdLst>
    <p:sldId id="256" r:id="rId2"/>
    <p:sldId id="257" r:id="rId3"/>
    <p:sldId id="258" r:id="rId4"/>
    <p:sldId id="263" r:id="rId5"/>
    <p:sldId id="269" r:id="rId6"/>
    <p:sldId id="259" r:id="rId7"/>
    <p:sldId id="260" r:id="rId8"/>
    <p:sldId id="261" r:id="rId9"/>
    <p:sldId id="267" r:id="rId10"/>
    <p:sldId id="268" r:id="rId11"/>
    <p:sldId id="262" r:id="rId12"/>
    <p:sldId id="271" r:id="rId13"/>
    <p:sldId id="270"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ickardsson" initials="DR" lastIdx="2" clrIdx="0">
    <p:extLst>
      <p:ext uri="{19B8F6BF-5375-455C-9EA6-DF929625EA0E}">
        <p15:presenceInfo xmlns:p15="http://schemas.microsoft.com/office/powerpoint/2012/main" userId="David Rickard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53C51-46E7-48D9-B7C1-0B67D0558FB2}" type="datetimeFigureOut">
              <a:rPr lang="sv-SE" smtClean="0"/>
              <a:t>2023-05-01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EFA68-A8D0-4367-A172-AAFCB136A979}" type="slidenum">
              <a:rPr lang="sv-SE" smtClean="0"/>
              <a:t>‹#›</a:t>
            </a:fld>
            <a:endParaRPr lang="sv-SE"/>
          </a:p>
        </p:txBody>
      </p:sp>
    </p:spTree>
    <p:extLst>
      <p:ext uri="{BB962C8B-B14F-4D97-AF65-F5344CB8AC3E}">
        <p14:creationId xmlns:p14="http://schemas.microsoft.com/office/powerpoint/2010/main" val="166994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1FEFA68-A8D0-4367-A172-AAFCB136A979}" type="slidenum">
              <a:rPr lang="sv-SE" smtClean="0"/>
              <a:t>1</a:t>
            </a:fld>
            <a:endParaRPr lang="sv-SE"/>
          </a:p>
        </p:txBody>
      </p:sp>
    </p:spTree>
    <p:extLst>
      <p:ext uri="{BB962C8B-B14F-4D97-AF65-F5344CB8AC3E}">
        <p14:creationId xmlns:p14="http://schemas.microsoft.com/office/powerpoint/2010/main" val="206512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1FEFA68-A8D0-4367-A172-AAFCB136A979}" type="slidenum">
              <a:rPr lang="sv-SE" smtClean="0"/>
              <a:t>5</a:t>
            </a:fld>
            <a:endParaRPr lang="sv-SE"/>
          </a:p>
        </p:txBody>
      </p:sp>
    </p:spTree>
    <p:extLst>
      <p:ext uri="{BB962C8B-B14F-4D97-AF65-F5344CB8AC3E}">
        <p14:creationId xmlns:p14="http://schemas.microsoft.com/office/powerpoint/2010/main" val="112895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1FEFA68-A8D0-4367-A172-AAFCB136A979}" type="slidenum">
              <a:rPr lang="sv-SE" smtClean="0"/>
              <a:t>8</a:t>
            </a:fld>
            <a:endParaRPr lang="sv-SE"/>
          </a:p>
        </p:txBody>
      </p:sp>
    </p:spTree>
    <p:extLst>
      <p:ext uri="{BB962C8B-B14F-4D97-AF65-F5344CB8AC3E}">
        <p14:creationId xmlns:p14="http://schemas.microsoft.com/office/powerpoint/2010/main" val="123428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29561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83504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6066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99605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783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49260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40038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108550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95946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2023-05-01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191221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0EB9B1B-04E8-4EF7-911B-FD18F373A6C7}" type="datetimeFigureOut">
              <a:rPr lang="sv-SE" smtClean="0"/>
              <a:t>2023-05-01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30140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0EB9B1B-04E8-4EF7-911B-FD18F373A6C7}" type="datetimeFigureOut">
              <a:rPr lang="sv-SE" smtClean="0"/>
              <a:t>2023-05-01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313277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0EB9B1B-04E8-4EF7-911B-FD18F373A6C7}" type="datetimeFigureOut">
              <a:rPr lang="sv-SE" smtClean="0"/>
              <a:t>2023-05-01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65768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B9B1B-04E8-4EF7-911B-FD18F373A6C7}" type="datetimeFigureOut">
              <a:rPr lang="sv-SE" smtClean="0"/>
              <a:t>2023-05-01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31618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0EB9B1B-04E8-4EF7-911B-FD18F373A6C7}" type="datetimeFigureOut">
              <a:rPr lang="sv-SE" smtClean="0"/>
              <a:t>2023-05-01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119757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0EB9B1B-04E8-4EF7-911B-FD18F373A6C7}" type="datetimeFigureOut">
              <a:rPr lang="sv-SE" smtClean="0"/>
              <a:t>2023-05-01</a:t>
            </a:fld>
            <a:endParaRPr lang="sv-S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78852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EB9B1B-04E8-4EF7-911B-FD18F373A6C7}" type="datetimeFigureOut">
              <a:rPr lang="sv-SE" smtClean="0"/>
              <a:t>2023-05-01</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2878E8-CAAC-4C9C-BB9A-3E65977D997A}" type="slidenum">
              <a:rPr lang="sv-SE" smtClean="0"/>
              <a:t>‹#›</a:t>
            </a:fld>
            <a:endParaRPr lang="sv-SE"/>
          </a:p>
        </p:txBody>
      </p:sp>
    </p:spTree>
    <p:extLst>
      <p:ext uri="{BB962C8B-B14F-4D97-AF65-F5344CB8AC3E}">
        <p14:creationId xmlns:p14="http://schemas.microsoft.com/office/powerpoint/2010/main" val="244392035"/>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kgk.se/sv/medlem/trygg-idrot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kgk.se/sv/medlem/information-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groups/1788558961455294"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21">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Rubrik 1">
            <a:extLst>
              <a:ext uri="{FF2B5EF4-FFF2-40B4-BE49-F238E27FC236}">
                <a16:creationId xmlns:a16="http://schemas.microsoft.com/office/drawing/2014/main" id="{E6C115FC-EC4A-4C6F-8BAF-7F012C010D17}"/>
              </a:ext>
            </a:extLst>
          </p:cNvPr>
          <p:cNvSpPr>
            <a:spLocks noGrp="1"/>
          </p:cNvSpPr>
          <p:nvPr>
            <p:ph type="ctrTitle"/>
          </p:nvPr>
        </p:nvSpPr>
        <p:spPr>
          <a:xfrm>
            <a:off x="4159225" y="609601"/>
            <a:ext cx="2929472" cy="866862"/>
          </a:xfrm>
        </p:spPr>
        <p:txBody>
          <a:bodyPr vert="horz" lIns="91440" tIns="45720" rIns="91440" bIns="45720" rtlCol="0" anchor="t">
            <a:normAutofit/>
          </a:bodyPr>
          <a:lstStyle/>
          <a:p>
            <a:pPr algn="l"/>
            <a:r>
              <a:rPr lang="sv-SE" sz="4000" dirty="0">
                <a:solidFill>
                  <a:schemeClr val="tx1"/>
                </a:solidFill>
              </a:rPr>
              <a:t>Vem är jag?</a:t>
            </a:r>
          </a:p>
        </p:txBody>
      </p:sp>
      <p:pic>
        <p:nvPicPr>
          <p:cNvPr id="17" name="Bildobjekt 16" descr="En bild som visar person, man, himmel, sport&#10;&#10;Automatiskt genererad beskrivning">
            <a:extLst>
              <a:ext uri="{FF2B5EF4-FFF2-40B4-BE49-F238E27FC236}">
                <a16:creationId xmlns:a16="http://schemas.microsoft.com/office/drawing/2014/main" id="{5F1E843B-E77A-498D-AABE-35E4117B8A7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8200" r="4" b="26748"/>
          <a:stretch/>
        </p:blipFill>
        <p:spPr>
          <a:xfrm>
            <a:off x="509136" y="10"/>
            <a:ext cx="3517876"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5" name="Bildobjekt 4" descr="En bild som visar gräs, himmel, utomhus, friidrott&#10;&#10;Automatiskt genererad beskrivning">
            <a:extLst>
              <a:ext uri="{FF2B5EF4-FFF2-40B4-BE49-F238E27FC236}">
                <a16:creationId xmlns:a16="http://schemas.microsoft.com/office/drawing/2014/main" id="{C72091BC-E741-4EC4-B514-DE07AD704EF4}"/>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 b="13764"/>
          <a:stretch/>
        </p:blipFill>
        <p:spPr>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p:spPr>
      </p:pic>
      <p:pic>
        <p:nvPicPr>
          <p:cNvPr id="7" name="Bildobjekt 6" descr="En bild som visar gräs, utomhus, person, träd&#10;&#10;Automatiskt genererad beskrivning">
            <a:extLst>
              <a:ext uri="{FF2B5EF4-FFF2-40B4-BE49-F238E27FC236}">
                <a16:creationId xmlns:a16="http://schemas.microsoft.com/office/drawing/2014/main" id="{5DD9156D-0906-4EF6-B563-B28D53488D4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4320" r="1" b="4594"/>
          <a:stretch/>
        </p:blipFill>
        <p:spPr>
          <a:xfrm>
            <a:off x="-10633" y="4565636"/>
            <a:ext cx="3355563"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p:spPr>
      </p:pic>
      <p:sp>
        <p:nvSpPr>
          <p:cNvPr id="34"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6" name="Straight Connector 35">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Underrubrik 2">
            <a:extLst>
              <a:ext uri="{FF2B5EF4-FFF2-40B4-BE49-F238E27FC236}">
                <a16:creationId xmlns:a16="http://schemas.microsoft.com/office/drawing/2014/main" id="{AEAA031B-B88D-4C0B-875F-A8DC135D29CD}"/>
              </a:ext>
            </a:extLst>
          </p:cNvPr>
          <p:cNvSpPr>
            <a:spLocks noGrp="1"/>
          </p:cNvSpPr>
          <p:nvPr>
            <p:ph type="subTitle" idx="1"/>
          </p:nvPr>
        </p:nvSpPr>
        <p:spPr>
          <a:xfrm>
            <a:off x="4023608" y="1734532"/>
            <a:ext cx="5999624" cy="4807670"/>
          </a:xfrm>
        </p:spPr>
        <p:txBody>
          <a:bodyPr vert="horz" lIns="91440" tIns="45720" rIns="91440" bIns="45720" rtlCol="0">
            <a:normAutofit lnSpcReduction="10000"/>
          </a:bodyPr>
          <a:lstStyle/>
          <a:p>
            <a:pPr marL="342900" indent="-342900" algn="l">
              <a:buFont typeface="Wingdings 3" charset="2"/>
              <a:buChar char=""/>
            </a:pPr>
            <a:r>
              <a:rPr lang="sv-SE" sz="2400" dirty="0">
                <a:solidFill>
                  <a:schemeClr val="tx1"/>
                </a:solidFill>
              </a:rPr>
              <a:t>Mitt namn är David Rickardsson, 26 år. Spelat golf sedan jag var 7 år </a:t>
            </a:r>
          </a:p>
          <a:p>
            <a:pPr marL="342900" indent="-342900" algn="l">
              <a:buFont typeface="Wingdings 3" charset="2"/>
              <a:buChar char=""/>
            </a:pPr>
            <a:r>
              <a:rPr lang="sv-SE" sz="2400" dirty="0">
                <a:solidFill>
                  <a:schemeClr val="tx1"/>
                </a:solidFill>
              </a:rPr>
              <a:t>Har varit engagerad ledare i juniorträningen från när jag var 15 år på klubben</a:t>
            </a:r>
          </a:p>
          <a:p>
            <a:pPr marL="342900" indent="-342900" algn="l">
              <a:buFont typeface="Wingdings 3" charset="2"/>
              <a:buChar char=""/>
            </a:pPr>
            <a:r>
              <a:rPr lang="sv-SE" sz="2400" dirty="0">
                <a:solidFill>
                  <a:schemeClr val="tx1"/>
                </a:solidFill>
              </a:rPr>
              <a:t>Assisterande tränare här på klubben sedan 2016 och håller i barn- och ungdomsverksamheten</a:t>
            </a:r>
          </a:p>
          <a:p>
            <a:pPr marL="342900" indent="-342900" algn="l">
              <a:buFont typeface="Wingdings 3" charset="2"/>
              <a:buChar char=""/>
            </a:pPr>
            <a:r>
              <a:rPr lang="sv-SE" sz="2400" dirty="0">
                <a:solidFill>
                  <a:schemeClr val="tx1"/>
                </a:solidFill>
              </a:rPr>
              <a:t>Jobbar även som sjuksköterska på ortopeden på Linköpings US</a:t>
            </a:r>
          </a:p>
          <a:p>
            <a:pPr marL="342900" indent="-342900" algn="l">
              <a:buFont typeface="Wingdings 3" charset="2"/>
              <a:buChar char=""/>
            </a:pPr>
            <a:r>
              <a:rPr lang="sv-SE" sz="2400" dirty="0">
                <a:solidFill>
                  <a:schemeClr val="tx1"/>
                </a:solidFill>
              </a:rPr>
              <a:t>Våren 2023 började jag golftränarutbildningen</a:t>
            </a:r>
          </a:p>
          <a:p>
            <a:pPr marL="342900" indent="-342900" algn="l">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6760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1DDCE4-9F2E-46DE-B1AF-E9CF7706DBC9}"/>
              </a:ext>
            </a:extLst>
          </p:cNvPr>
          <p:cNvSpPr>
            <a:spLocks noGrp="1"/>
          </p:cNvSpPr>
          <p:nvPr>
            <p:ph type="title"/>
          </p:nvPr>
        </p:nvSpPr>
        <p:spPr>
          <a:xfrm>
            <a:off x="677334" y="609600"/>
            <a:ext cx="8596668" cy="814143"/>
          </a:xfrm>
        </p:spPr>
        <p:txBody>
          <a:bodyPr/>
          <a:lstStyle/>
          <a:p>
            <a:r>
              <a:rPr lang="sv-SE" b="1" dirty="0">
                <a:solidFill>
                  <a:schemeClr val="tx1"/>
                </a:solidFill>
              </a:rPr>
              <a:t>DATUM &amp; TIDER</a:t>
            </a:r>
          </a:p>
        </p:txBody>
      </p:sp>
      <p:sp>
        <p:nvSpPr>
          <p:cNvPr id="3" name="Platshållare för innehåll 2">
            <a:extLst>
              <a:ext uri="{FF2B5EF4-FFF2-40B4-BE49-F238E27FC236}">
                <a16:creationId xmlns:a16="http://schemas.microsoft.com/office/drawing/2014/main" id="{428A5D8D-F49C-4F52-9AB6-D880F4D95C8D}"/>
              </a:ext>
            </a:extLst>
          </p:cNvPr>
          <p:cNvSpPr>
            <a:spLocks noGrp="1"/>
          </p:cNvSpPr>
          <p:nvPr>
            <p:ph idx="1"/>
          </p:nvPr>
        </p:nvSpPr>
        <p:spPr>
          <a:xfrm>
            <a:off x="677333" y="1423743"/>
            <a:ext cx="8883761" cy="4710727"/>
          </a:xfrm>
        </p:spPr>
        <p:txBody>
          <a:bodyPr>
            <a:normAutofit/>
          </a:bodyPr>
          <a:lstStyle/>
          <a:p>
            <a:r>
              <a:rPr lang="sv-SE" dirty="0">
                <a:solidFill>
                  <a:schemeClr val="tx1"/>
                </a:solidFill>
              </a:rPr>
              <a:t>Banvandring på spelträningen (regler/golfvett)</a:t>
            </a:r>
          </a:p>
          <a:p>
            <a:pPr lvl="1"/>
            <a:r>
              <a:rPr lang="sv-SE" dirty="0">
                <a:solidFill>
                  <a:schemeClr val="tx1"/>
                </a:solidFill>
              </a:rPr>
              <a:t>Golfäventyret (v20 grupp 1 och v21 grupp 2+3) – Ta med något att äta under rundan</a:t>
            </a:r>
          </a:p>
          <a:p>
            <a:pPr lvl="1"/>
            <a:r>
              <a:rPr lang="sv-SE" dirty="0">
                <a:solidFill>
                  <a:schemeClr val="tx1"/>
                </a:solidFill>
              </a:rPr>
              <a:t>Utvecklingsgruppen (v19 grupp 1-3)</a:t>
            </a:r>
          </a:p>
          <a:p>
            <a:pPr lvl="1"/>
            <a:r>
              <a:rPr lang="sv-SE" dirty="0">
                <a:solidFill>
                  <a:schemeClr val="tx1"/>
                </a:solidFill>
              </a:rPr>
              <a:t>Utvecklingsgruppen/Vreta </a:t>
            </a:r>
            <a:r>
              <a:rPr lang="sv-SE" dirty="0" err="1">
                <a:solidFill>
                  <a:schemeClr val="tx1"/>
                </a:solidFill>
              </a:rPr>
              <a:t>First</a:t>
            </a:r>
            <a:r>
              <a:rPr lang="sv-SE" dirty="0">
                <a:solidFill>
                  <a:schemeClr val="tx1"/>
                </a:solidFill>
              </a:rPr>
              <a:t> (v20 grupp 4 och VF 1-2)</a:t>
            </a:r>
          </a:p>
          <a:p>
            <a:pPr lvl="2"/>
            <a:r>
              <a:rPr lang="sv-SE" dirty="0">
                <a:solidFill>
                  <a:schemeClr val="tx1"/>
                </a:solidFill>
              </a:rPr>
              <a:t>Föräldrar får självklart gå med och lyssna</a:t>
            </a:r>
          </a:p>
          <a:p>
            <a:pPr marL="0" indent="0">
              <a:buNone/>
            </a:pPr>
            <a:endParaRPr lang="sv-SE" dirty="0">
              <a:solidFill>
                <a:schemeClr val="tx1"/>
              </a:solidFill>
            </a:endParaRPr>
          </a:p>
          <a:p>
            <a:r>
              <a:rPr lang="sv-SE" dirty="0">
                <a:solidFill>
                  <a:schemeClr val="tx1"/>
                </a:solidFill>
              </a:rPr>
              <a:t>Första 2 spelpassen för Utvecklingsgruppen/Vreta </a:t>
            </a:r>
            <a:r>
              <a:rPr lang="sv-SE" dirty="0" err="1">
                <a:solidFill>
                  <a:schemeClr val="tx1"/>
                </a:solidFill>
              </a:rPr>
              <a:t>First</a:t>
            </a:r>
            <a:endParaRPr lang="sv-SE" dirty="0">
              <a:solidFill>
                <a:schemeClr val="tx1"/>
              </a:solidFill>
            </a:endParaRPr>
          </a:p>
          <a:p>
            <a:pPr lvl="1"/>
            <a:r>
              <a:rPr lang="sv-SE" dirty="0">
                <a:solidFill>
                  <a:schemeClr val="tx1"/>
                </a:solidFill>
              </a:rPr>
              <a:t>Träningspassen ca 17:30-19:30 då andra gruppen har teori </a:t>
            </a:r>
            <a:r>
              <a:rPr lang="sv-SE" dirty="0">
                <a:solidFill>
                  <a:schemeClr val="tx1"/>
                </a:solidFill>
                <a:sym typeface="Wingdings" panose="05000000000000000000" pitchFamily="2" charset="2"/>
              </a:rPr>
              <a:t> spel på </a:t>
            </a:r>
            <a:r>
              <a:rPr lang="sv-SE" dirty="0" err="1">
                <a:solidFill>
                  <a:schemeClr val="tx1"/>
                </a:solidFill>
                <a:sym typeface="Wingdings" panose="05000000000000000000" pitchFamily="2" charset="2"/>
              </a:rPr>
              <a:t>korthålan</a:t>
            </a:r>
            <a:endParaRPr lang="sv-SE" dirty="0">
              <a:solidFill>
                <a:schemeClr val="tx1"/>
              </a:solidFill>
            </a:endParaRPr>
          </a:p>
          <a:p>
            <a:pPr marL="0" indent="0">
              <a:buNone/>
            </a:pPr>
            <a:endParaRPr lang="sv-SE" dirty="0">
              <a:solidFill>
                <a:schemeClr val="tx1"/>
              </a:solidFill>
            </a:endParaRPr>
          </a:p>
          <a:p>
            <a:r>
              <a:rPr lang="sv-SE" dirty="0">
                <a:solidFill>
                  <a:schemeClr val="tx1"/>
                </a:solidFill>
              </a:rPr>
              <a:t>Junioravslutning</a:t>
            </a:r>
          </a:p>
          <a:p>
            <a:pPr lvl="1"/>
            <a:r>
              <a:rPr lang="sv-SE" dirty="0" err="1">
                <a:solidFill>
                  <a:schemeClr val="tx1"/>
                </a:solidFill>
              </a:rPr>
              <a:t>Golfkul</a:t>
            </a:r>
            <a:r>
              <a:rPr lang="sv-SE" dirty="0">
                <a:solidFill>
                  <a:schemeClr val="tx1"/>
                </a:solidFill>
              </a:rPr>
              <a:t> - 10 september  </a:t>
            </a:r>
          </a:p>
          <a:p>
            <a:pPr lvl="1"/>
            <a:r>
              <a:rPr lang="sv-SE" dirty="0">
                <a:solidFill>
                  <a:schemeClr val="tx1"/>
                </a:solidFill>
              </a:rPr>
              <a:t>Golfäventyret/Utvecklingsgruppen/Vreta </a:t>
            </a:r>
            <a:r>
              <a:rPr lang="sv-SE" dirty="0" err="1">
                <a:solidFill>
                  <a:schemeClr val="tx1"/>
                </a:solidFill>
              </a:rPr>
              <a:t>First</a:t>
            </a:r>
            <a:r>
              <a:rPr lang="sv-SE" dirty="0">
                <a:solidFill>
                  <a:schemeClr val="tx1"/>
                </a:solidFill>
              </a:rPr>
              <a:t> – 17 september</a:t>
            </a:r>
          </a:p>
        </p:txBody>
      </p:sp>
    </p:spTree>
    <p:extLst>
      <p:ext uri="{BB962C8B-B14F-4D97-AF65-F5344CB8AC3E}">
        <p14:creationId xmlns:p14="http://schemas.microsoft.com/office/powerpoint/2010/main" val="53163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BBF900-DF26-473D-93C9-7486CC4AD859}"/>
              </a:ext>
            </a:extLst>
          </p:cNvPr>
          <p:cNvSpPr>
            <a:spLocks noGrp="1"/>
          </p:cNvSpPr>
          <p:nvPr>
            <p:ph type="title"/>
          </p:nvPr>
        </p:nvSpPr>
        <p:spPr>
          <a:xfrm>
            <a:off x="677333" y="414292"/>
            <a:ext cx="8596668" cy="770021"/>
          </a:xfrm>
        </p:spPr>
        <p:txBody>
          <a:bodyPr/>
          <a:lstStyle/>
          <a:p>
            <a:r>
              <a:rPr lang="sv-SE" b="1" dirty="0">
                <a:solidFill>
                  <a:schemeClr val="tx1"/>
                </a:solidFill>
              </a:rPr>
              <a:t>Föräldrarnas ansvar och uppförande</a:t>
            </a:r>
          </a:p>
        </p:txBody>
      </p:sp>
      <p:sp>
        <p:nvSpPr>
          <p:cNvPr id="3" name="Platshållare för innehåll 2">
            <a:extLst>
              <a:ext uri="{FF2B5EF4-FFF2-40B4-BE49-F238E27FC236}">
                <a16:creationId xmlns:a16="http://schemas.microsoft.com/office/drawing/2014/main" id="{8669E8E2-1EEE-4636-808C-C00A3AB169BA}"/>
              </a:ext>
            </a:extLst>
          </p:cNvPr>
          <p:cNvSpPr>
            <a:spLocks noGrp="1"/>
          </p:cNvSpPr>
          <p:nvPr>
            <p:ph idx="1"/>
          </p:nvPr>
        </p:nvSpPr>
        <p:spPr>
          <a:xfrm>
            <a:off x="677333" y="1184313"/>
            <a:ext cx="8883761" cy="5447305"/>
          </a:xfrm>
        </p:spPr>
        <p:txBody>
          <a:bodyPr>
            <a:normAutofit fontScale="85000" lnSpcReduction="10000"/>
          </a:bodyPr>
          <a:lstStyle/>
          <a:p>
            <a:pPr>
              <a:lnSpc>
                <a:spcPct val="120000"/>
              </a:lnSpc>
            </a:pPr>
            <a:r>
              <a:rPr lang="sv-SE" dirty="0">
                <a:solidFill>
                  <a:schemeClr val="tx1"/>
                </a:solidFill>
              </a:rPr>
              <a:t>Se till så barnen kommer till träningen</a:t>
            </a:r>
          </a:p>
          <a:p>
            <a:pPr>
              <a:lnSpc>
                <a:spcPct val="120000"/>
              </a:lnSpc>
            </a:pPr>
            <a:r>
              <a:rPr lang="sv-SE" dirty="0">
                <a:solidFill>
                  <a:schemeClr val="tx1"/>
                </a:solidFill>
                <a:ea typeface="+mn-lt"/>
                <a:cs typeface="+mn-lt"/>
              </a:rPr>
              <a:t>Föräldrar som deltar i klubbens verksamhet som medföljande på banan, transportörer eller är åskådare vid träning eller tävling ska ha läst och tagit till sig klubbens policy för </a:t>
            </a:r>
            <a:r>
              <a:rPr lang="sv-SE" b="1" dirty="0">
                <a:solidFill>
                  <a:schemeClr val="tx1"/>
                </a:solidFill>
                <a:latin typeface="Trebuchet MS" panose="020B0603020202020204"/>
                <a:hlinkClick r:id="rId2">
                  <a:extLst>
                    <a:ext uri="{A12FA001-AC4F-418D-AE19-62706E023703}">
                      <ahyp:hlinkClr xmlns:ahyp="http://schemas.microsoft.com/office/drawing/2018/hyperlinkcolor" val="tx"/>
                    </a:ext>
                  </a:extLst>
                </a:hlinkClick>
              </a:rPr>
              <a:t>Trygg Idrott</a:t>
            </a:r>
            <a:r>
              <a:rPr lang="sv-SE" dirty="0">
                <a:solidFill>
                  <a:schemeClr val="tx1"/>
                </a:solidFill>
                <a:ea typeface="+mn-lt"/>
                <a:cs typeface="+mn-lt"/>
              </a:rPr>
              <a:t>. </a:t>
            </a:r>
          </a:p>
          <a:p>
            <a:pPr>
              <a:lnSpc>
                <a:spcPct val="120000"/>
              </a:lnSpc>
            </a:pPr>
            <a:r>
              <a:rPr lang="sv-SE" dirty="0">
                <a:solidFill>
                  <a:schemeClr val="tx1"/>
                </a:solidFill>
              </a:rPr>
              <a:t>Klubben har dokument för Träningsfilosofi och uppförandekod samt policy för uppflyttning. I uppförandekoden har vi även tagit med klubbens förväntningar på er föräldrar.</a:t>
            </a:r>
          </a:p>
          <a:p>
            <a:pPr>
              <a:lnSpc>
                <a:spcPct val="120000"/>
              </a:lnSpc>
            </a:pPr>
            <a:r>
              <a:rPr lang="sv-SE" dirty="0">
                <a:solidFill>
                  <a:schemeClr val="tx1"/>
                </a:solidFill>
                <a:ea typeface="+mn-lt"/>
                <a:cs typeface="+mn-lt"/>
              </a:rPr>
              <a:t>Klubben förväntar sig även att föräldrar respekterar och följer önskemålen om hur föräldrar ska agera på träningsområdet och banan i detta dokument. Skulle det uppmärksammas avvikelser från policyn eller att klubbens önskemål icke följs kan gruppen för Trygg idrott på klubben ta kontakt med föräldern och reda ut ifall det blivit något missförstånd eller om det är något som behöver förtydligas.</a:t>
            </a:r>
          </a:p>
          <a:p>
            <a:pPr lvl="1">
              <a:lnSpc>
                <a:spcPct val="120000"/>
              </a:lnSpc>
            </a:pPr>
            <a:r>
              <a:rPr lang="sv-SE" dirty="0">
                <a:solidFill>
                  <a:schemeClr val="tx1"/>
                </a:solidFill>
              </a:rPr>
              <a:t>Finns på laget.se</a:t>
            </a:r>
          </a:p>
          <a:p>
            <a:pPr>
              <a:lnSpc>
                <a:spcPct val="120000"/>
              </a:lnSpc>
            </a:pPr>
            <a:r>
              <a:rPr lang="sv-SE" dirty="0">
                <a:solidFill>
                  <a:schemeClr val="tx1"/>
                </a:solidFill>
              </a:rPr>
              <a:t>Inte sälja korv, kläder eller liknande UTAN vara med på spelträningarna och årlig enkät</a:t>
            </a:r>
          </a:p>
          <a:p>
            <a:pPr lvl="1">
              <a:lnSpc>
                <a:spcPct val="120000"/>
              </a:lnSpc>
            </a:pPr>
            <a:r>
              <a:rPr lang="sv-SE" dirty="0">
                <a:solidFill>
                  <a:schemeClr val="tx1"/>
                </a:solidFill>
              </a:rPr>
              <a:t>Gå med som caddie </a:t>
            </a:r>
            <a:r>
              <a:rPr lang="sv-SE" dirty="0">
                <a:solidFill>
                  <a:schemeClr val="tx1"/>
                </a:solidFill>
                <a:sym typeface="Wingdings" panose="05000000000000000000" pitchFamily="2" charset="2"/>
              </a:rPr>
              <a:t> </a:t>
            </a:r>
            <a:r>
              <a:rPr lang="sv-SE" dirty="0">
                <a:solidFill>
                  <a:schemeClr val="tx1"/>
                </a:solidFill>
              </a:rPr>
              <a:t>Speltempo och säker golf </a:t>
            </a:r>
            <a:r>
              <a:rPr lang="sv-SE" dirty="0">
                <a:solidFill>
                  <a:schemeClr val="tx1"/>
                </a:solidFill>
                <a:sym typeface="Wingdings" panose="05000000000000000000" pitchFamily="2" charset="2"/>
              </a:rPr>
              <a:t></a:t>
            </a:r>
            <a:r>
              <a:rPr lang="sv-SE" dirty="0">
                <a:solidFill>
                  <a:schemeClr val="tx1"/>
                </a:solidFill>
              </a:rPr>
              <a:t> får säga till barnen</a:t>
            </a:r>
          </a:p>
          <a:p>
            <a:pPr lvl="1">
              <a:lnSpc>
                <a:spcPct val="120000"/>
              </a:lnSpc>
            </a:pPr>
            <a:r>
              <a:rPr lang="sv-SE" dirty="0">
                <a:solidFill>
                  <a:schemeClr val="tx1"/>
                </a:solidFill>
              </a:rPr>
              <a:t>Föra scorekortet för alla i bollen</a:t>
            </a:r>
          </a:p>
          <a:p>
            <a:pPr lvl="1">
              <a:lnSpc>
                <a:spcPct val="120000"/>
              </a:lnSpc>
            </a:pPr>
            <a:r>
              <a:rPr lang="sv-SE" dirty="0">
                <a:solidFill>
                  <a:schemeClr val="tx1"/>
                </a:solidFill>
              </a:rPr>
              <a:t>Supporta och uppmuntra barnen</a:t>
            </a:r>
          </a:p>
          <a:p>
            <a:pPr lvl="1">
              <a:lnSpc>
                <a:spcPct val="120000"/>
              </a:lnSpc>
            </a:pPr>
            <a:r>
              <a:rPr lang="sv-SE" dirty="0">
                <a:solidFill>
                  <a:schemeClr val="tx1"/>
                </a:solidFill>
              </a:rPr>
              <a:t>Rätta med regler för den som kan</a:t>
            </a:r>
          </a:p>
        </p:txBody>
      </p:sp>
    </p:spTree>
    <p:extLst>
      <p:ext uri="{BB962C8B-B14F-4D97-AF65-F5344CB8AC3E}">
        <p14:creationId xmlns:p14="http://schemas.microsoft.com/office/powerpoint/2010/main" val="170291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7D21DF-5593-2A16-CED0-C3C3C52F03B4}"/>
              </a:ext>
            </a:extLst>
          </p:cNvPr>
          <p:cNvSpPr>
            <a:spLocks noGrp="1"/>
          </p:cNvSpPr>
          <p:nvPr>
            <p:ph type="title"/>
          </p:nvPr>
        </p:nvSpPr>
        <p:spPr>
          <a:xfrm>
            <a:off x="677334" y="609600"/>
            <a:ext cx="8596668" cy="673768"/>
          </a:xfrm>
        </p:spPr>
        <p:txBody>
          <a:bodyPr/>
          <a:lstStyle/>
          <a:p>
            <a:r>
              <a:rPr kumimoji="0" lang="sv-SE" sz="3600" b="1" i="0" u="none" strike="noStrike" kern="1200" cap="none" spc="0" normalizeH="0" baseline="0" noProof="0" dirty="0">
                <a:ln>
                  <a:noFill/>
                </a:ln>
                <a:solidFill>
                  <a:prstClr val="black"/>
                </a:solidFill>
                <a:effectLst/>
                <a:uLnTx/>
                <a:uFillTx/>
                <a:latin typeface="Trebuchet MS" panose="020B0603020202020204"/>
                <a:ea typeface="+mj-ea"/>
                <a:cs typeface="+mj-cs"/>
              </a:rPr>
              <a:t>Vår träningsfilosofi</a:t>
            </a:r>
            <a:endParaRPr lang="sv-SE" dirty="0"/>
          </a:p>
        </p:txBody>
      </p:sp>
      <p:sp>
        <p:nvSpPr>
          <p:cNvPr id="3" name="Platshållare för innehåll 2">
            <a:extLst>
              <a:ext uri="{FF2B5EF4-FFF2-40B4-BE49-F238E27FC236}">
                <a16:creationId xmlns:a16="http://schemas.microsoft.com/office/drawing/2014/main" id="{420C30D4-D69F-9429-4959-056CB35B3C85}"/>
              </a:ext>
            </a:extLst>
          </p:cNvPr>
          <p:cNvSpPr>
            <a:spLocks noGrp="1"/>
          </p:cNvSpPr>
          <p:nvPr>
            <p:ph idx="1"/>
          </p:nvPr>
        </p:nvSpPr>
        <p:spPr>
          <a:xfrm>
            <a:off x="677334" y="1488613"/>
            <a:ext cx="8596668" cy="4759787"/>
          </a:xfrm>
        </p:spPr>
        <p:txBody>
          <a:bodyPr>
            <a:normAutofit/>
          </a:bodyPr>
          <a:lstStyle/>
          <a:p>
            <a:pPr>
              <a:buNone/>
            </a:pPr>
            <a:r>
              <a:rPr lang="sv-SE" sz="2000" dirty="0">
                <a:solidFill>
                  <a:schemeClr val="tx1"/>
                </a:solidFill>
                <a:ea typeface="+mn-lt"/>
                <a:cs typeface="+mn-lt"/>
              </a:rPr>
              <a:t>Vreta Kloster GK:s träningsfilosofi är att vi jobbar med positiv bekräftelse och grundläggande instruktion. Vi förstärker och uppmuntrar det som går bra. Varje spelar är unik och golfen anpassas efter hen. Går något dåligt så fokuserar vi ej på det utan peppar inför nästa slag och ser det som en lärdom.</a:t>
            </a:r>
          </a:p>
          <a:p>
            <a:pPr>
              <a:buNone/>
            </a:pPr>
            <a:r>
              <a:rPr lang="sv-SE" sz="2000" dirty="0">
                <a:solidFill>
                  <a:schemeClr val="tx1"/>
                </a:solidFill>
                <a:ea typeface="+mn-lt"/>
                <a:cs typeface="+mn-lt"/>
              </a:rPr>
              <a:t>Vi utmanar juniorerna att göra övningarna lite bättre än tidigare på ett positivt och utvecklande sätt.</a:t>
            </a:r>
          </a:p>
          <a:p>
            <a:pPr>
              <a:buNone/>
            </a:pPr>
            <a:r>
              <a:rPr lang="sv-SE" sz="2000" dirty="0">
                <a:solidFill>
                  <a:schemeClr val="tx1"/>
                </a:solidFill>
                <a:ea typeface="+mn-lt"/>
                <a:cs typeface="+mn-lt"/>
              </a:rPr>
              <a:t>Även om golf i stort är en individuell idrott vid utövandet är gruppen och kompisarna viktiga både under organiserad träning och vid eget golfande. Alla ska känna sig välkomna och sedda i vår verksamhet och vi jobbar aktivt för att alla ska vara inkluderade och ha roligt.</a:t>
            </a:r>
          </a:p>
        </p:txBody>
      </p:sp>
    </p:spTree>
    <p:extLst>
      <p:ext uri="{BB962C8B-B14F-4D97-AF65-F5344CB8AC3E}">
        <p14:creationId xmlns:p14="http://schemas.microsoft.com/office/powerpoint/2010/main" val="78090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B72D6-70DF-39C2-00A7-D1CDDDCF3D3E}"/>
              </a:ext>
            </a:extLst>
          </p:cNvPr>
          <p:cNvSpPr>
            <a:spLocks noGrp="1"/>
          </p:cNvSpPr>
          <p:nvPr>
            <p:ph type="title"/>
          </p:nvPr>
        </p:nvSpPr>
        <p:spPr>
          <a:xfrm>
            <a:off x="677334" y="609600"/>
            <a:ext cx="8596668" cy="737937"/>
          </a:xfrm>
        </p:spPr>
        <p:txBody>
          <a:bodyPr/>
          <a:lstStyle/>
          <a:p>
            <a:r>
              <a:rPr lang="sv-SE" b="1" dirty="0">
                <a:solidFill>
                  <a:schemeClr val="tx1"/>
                </a:solidFill>
              </a:rPr>
              <a:t>BULT</a:t>
            </a:r>
            <a:endParaRPr lang="sv-SE" dirty="0"/>
          </a:p>
        </p:txBody>
      </p:sp>
      <p:sp>
        <p:nvSpPr>
          <p:cNvPr id="3" name="Platshållare för innehåll 2">
            <a:extLst>
              <a:ext uri="{FF2B5EF4-FFF2-40B4-BE49-F238E27FC236}">
                <a16:creationId xmlns:a16="http://schemas.microsoft.com/office/drawing/2014/main" id="{4004330C-F8B9-06FC-0BA4-8C52893DC6A8}"/>
              </a:ext>
            </a:extLst>
          </p:cNvPr>
          <p:cNvSpPr>
            <a:spLocks noGrp="1"/>
          </p:cNvSpPr>
          <p:nvPr>
            <p:ph idx="1"/>
          </p:nvPr>
        </p:nvSpPr>
        <p:spPr>
          <a:xfrm>
            <a:off x="677334" y="1347537"/>
            <a:ext cx="8596668" cy="4693825"/>
          </a:xfrm>
        </p:spPr>
        <p:txBody>
          <a:bodyPr/>
          <a:lstStyle/>
          <a:p>
            <a:r>
              <a:rPr lang="sv-SE" dirty="0">
                <a:solidFill>
                  <a:schemeClr val="tx1"/>
                </a:solidFill>
              </a:rPr>
              <a:t>BULTs uppgift är, att tillsammans med de anställda på klubben, hålla ihop och anordna en bra tränings och tävlingsverksamhet för barn och ungdomar från ca 5 – 21 år.</a:t>
            </a:r>
          </a:p>
          <a:p>
            <a:r>
              <a:rPr lang="sv-SE" dirty="0">
                <a:solidFill>
                  <a:schemeClr val="tx1"/>
                </a:solidFill>
                <a:hlinkClick r:id="rId2">
                  <a:extLst>
                    <a:ext uri="{A12FA001-AC4F-418D-AE19-62706E023703}">
                      <ahyp:hlinkClr xmlns:ahyp="http://schemas.microsoft.com/office/drawing/2018/hyperlinkcolor" val="tx"/>
                    </a:ext>
                  </a:extLst>
                </a:hlinkClick>
              </a:rPr>
              <a:t>Kontaktuppgifter</a:t>
            </a:r>
            <a:r>
              <a:rPr lang="sv-SE" dirty="0">
                <a:solidFill>
                  <a:schemeClr val="tx1"/>
                </a:solidFill>
              </a:rPr>
              <a:t> till BULT. Vi är beredda att svara på alla frågor och ta till oss av era idéer och funderingar. Kontakta oss hellre en gång för mycket än en gång för lite. Vi har även föräldrarepresentanter och aktiva i kommittén.</a:t>
            </a:r>
          </a:p>
          <a:p>
            <a:r>
              <a:rPr lang="sv-SE" dirty="0">
                <a:solidFill>
                  <a:schemeClr val="tx1"/>
                </a:solidFill>
              </a:rPr>
              <a:t>Söker nya medlemmar i BULT: </a:t>
            </a:r>
          </a:p>
          <a:p>
            <a:pPr lvl="1"/>
            <a:r>
              <a:rPr lang="sv-SE" dirty="0">
                <a:solidFill>
                  <a:schemeClr val="tx1"/>
                </a:solidFill>
              </a:rPr>
              <a:t>Hjälpa till juniortävlingar</a:t>
            </a:r>
          </a:p>
          <a:p>
            <a:pPr lvl="1"/>
            <a:r>
              <a:rPr lang="sv-SE" dirty="0">
                <a:solidFill>
                  <a:schemeClr val="tx1"/>
                </a:solidFill>
              </a:rPr>
              <a:t>Hjälpa till att arrangera sociala aktiviteter för barnen </a:t>
            </a:r>
          </a:p>
          <a:p>
            <a:pPr lvl="1"/>
            <a:r>
              <a:rPr lang="sv-SE" dirty="0">
                <a:solidFill>
                  <a:schemeClr val="tx1"/>
                </a:solidFill>
              </a:rPr>
              <a:t>Planera olika resor</a:t>
            </a:r>
          </a:p>
          <a:p>
            <a:pPr lvl="1"/>
            <a:r>
              <a:rPr lang="sv-SE" dirty="0">
                <a:solidFill>
                  <a:schemeClr val="tx1"/>
                </a:solidFill>
              </a:rPr>
              <a:t>Kommunikation och synas utåt</a:t>
            </a:r>
          </a:p>
          <a:p>
            <a:pPr lvl="1"/>
            <a:r>
              <a:rPr lang="sv-SE" dirty="0">
                <a:solidFill>
                  <a:schemeClr val="tx1"/>
                </a:solidFill>
              </a:rPr>
              <a:t>SÖK! Hör av dig till mig!</a:t>
            </a:r>
          </a:p>
        </p:txBody>
      </p:sp>
    </p:spTree>
    <p:extLst>
      <p:ext uri="{BB962C8B-B14F-4D97-AF65-F5344CB8AC3E}">
        <p14:creationId xmlns:p14="http://schemas.microsoft.com/office/powerpoint/2010/main" val="246867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ED806D-6A11-EBA7-D5D9-BA2291DF511A}"/>
              </a:ext>
            </a:extLst>
          </p:cNvPr>
          <p:cNvSpPr>
            <a:spLocks noGrp="1"/>
          </p:cNvSpPr>
          <p:nvPr>
            <p:ph type="title"/>
          </p:nvPr>
        </p:nvSpPr>
        <p:spPr>
          <a:xfrm>
            <a:off x="677334" y="609600"/>
            <a:ext cx="8596668" cy="704295"/>
          </a:xfrm>
        </p:spPr>
        <p:txBody>
          <a:bodyPr/>
          <a:lstStyle/>
          <a:p>
            <a:r>
              <a:rPr kumimoji="0" lang="sv-SE" sz="3600" b="1" i="0" u="none" strike="noStrike" kern="1200" cap="none" spc="0" normalizeH="0" baseline="0" noProof="0" dirty="0">
                <a:ln>
                  <a:noFill/>
                </a:ln>
                <a:solidFill>
                  <a:prstClr val="black"/>
                </a:solidFill>
                <a:effectLst/>
                <a:uLnTx/>
                <a:uFillTx/>
                <a:latin typeface="Trebuchet MS" panose="020B0603020202020204"/>
                <a:ea typeface="+mj-ea"/>
                <a:cs typeface="+mj-cs"/>
              </a:rPr>
              <a:t>ÖVRIG INFO</a:t>
            </a:r>
            <a:endParaRPr lang="sv-SE" dirty="0"/>
          </a:p>
        </p:txBody>
      </p:sp>
      <p:sp>
        <p:nvSpPr>
          <p:cNvPr id="3" name="Platshållare för innehåll 2">
            <a:extLst>
              <a:ext uri="{FF2B5EF4-FFF2-40B4-BE49-F238E27FC236}">
                <a16:creationId xmlns:a16="http://schemas.microsoft.com/office/drawing/2014/main" id="{E94E8279-2831-FC5D-0A64-201ACB1E39FD}"/>
              </a:ext>
            </a:extLst>
          </p:cNvPr>
          <p:cNvSpPr>
            <a:spLocks noGrp="1"/>
          </p:cNvSpPr>
          <p:nvPr>
            <p:ph idx="1"/>
          </p:nvPr>
        </p:nvSpPr>
        <p:spPr>
          <a:xfrm>
            <a:off x="677334" y="1313895"/>
            <a:ext cx="8596668" cy="4727467"/>
          </a:xfrm>
        </p:spPr>
        <p:txBody>
          <a:bodyPr>
            <a:normAutofit lnSpcReduction="10000"/>
          </a:bodyPr>
          <a:lstStyle/>
          <a:p>
            <a:r>
              <a:rPr lang="sv-SE" b="1" dirty="0" err="1">
                <a:solidFill>
                  <a:schemeClr val="tx1"/>
                </a:solidFill>
              </a:rPr>
              <a:t>Teen</a:t>
            </a:r>
            <a:r>
              <a:rPr lang="sv-SE" b="1" dirty="0">
                <a:solidFill>
                  <a:schemeClr val="tx1"/>
                </a:solidFill>
              </a:rPr>
              <a:t> Cup läger </a:t>
            </a:r>
            <a:r>
              <a:rPr lang="sv-SE" dirty="0">
                <a:solidFill>
                  <a:schemeClr val="tx1"/>
                </a:solidFill>
              </a:rPr>
              <a:t>(</a:t>
            </a:r>
            <a:r>
              <a:rPr lang="sv-SE" sz="1800" dirty="0">
                <a:solidFill>
                  <a:schemeClr val="tx1"/>
                </a:solidFill>
              </a:rPr>
              <a:t>19-22 juni) - Avlutning med tävling på </a:t>
            </a:r>
            <a:r>
              <a:rPr lang="sv-SE" sz="1800" dirty="0" err="1">
                <a:solidFill>
                  <a:schemeClr val="tx1"/>
                </a:solidFill>
              </a:rPr>
              <a:t>torsdage</a:t>
            </a:r>
            <a:endParaRPr lang="sv-SE" sz="1800" dirty="0">
              <a:solidFill>
                <a:schemeClr val="tx1"/>
              </a:solidFill>
            </a:endParaRPr>
          </a:p>
          <a:p>
            <a:r>
              <a:rPr lang="sv-SE" b="1" dirty="0" err="1">
                <a:solidFill>
                  <a:schemeClr val="tx1"/>
                </a:solidFill>
              </a:rPr>
              <a:t>Rangekort</a:t>
            </a:r>
            <a:r>
              <a:rPr lang="sv-SE" dirty="0">
                <a:solidFill>
                  <a:schemeClr val="tx1"/>
                </a:solidFill>
              </a:rPr>
              <a:t>: Fylla på för: 150 kr </a:t>
            </a:r>
            <a:r>
              <a:rPr lang="sv-SE" dirty="0">
                <a:solidFill>
                  <a:schemeClr val="tx1"/>
                </a:solidFill>
                <a:sym typeface="Wingdings" panose="05000000000000000000" pitchFamily="2" charset="2"/>
              </a:rPr>
              <a:t></a:t>
            </a:r>
            <a:r>
              <a:rPr lang="sv-SE" dirty="0">
                <a:solidFill>
                  <a:schemeClr val="tx1"/>
                </a:solidFill>
              </a:rPr>
              <a:t> 600 kr</a:t>
            </a:r>
          </a:p>
          <a:p>
            <a:r>
              <a:rPr lang="sv-SE" dirty="0">
                <a:solidFill>
                  <a:schemeClr val="tx1"/>
                </a:solidFill>
              </a:rPr>
              <a:t>Hjälptränarna har genomgått en Ledar- och Trygg Idrottsutbildning</a:t>
            </a:r>
          </a:p>
          <a:p>
            <a:r>
              <a:rPr lang="sv-SE" b="1" dirty="0">
                <a:solidFill>
                  <a:schemeClr val="tx1"/>
                </a:solidFill>
                <a:hlinkClick r:id="rId2">
                  <a:extLst>
                    <a:ext uri="{A12FA001-AC4F-418D-AE19-62706E023703}">
                      <ahyp:hlinkClr xmlns:ahyp="http://schemas.microsoft.com/office/drawing/2018/hyperlinkcolor" val="tx"/>
                    </a:ext>
                  </a:extLst>
                </a:hlinkClick>
              </a:rPr>
              <a:t>Golftjej</a:t>
            </a:r>
            <a:r>
              <a:rPr lang="sv-SE" dirty="0">
                <a:solidFill>
                  <a:schemeClr val="tx1"/>
                </a:solidFill>
              </a:rPr>
              <a:t> </a:t>
            </a:r>
            <a:r>
              <a:rPr lang="sv-SE" dirty="0">
                <a:solidFill>
                  <a:schemeClr val="tx1"/>
                </a:solidFill>
                <a:sym typeface="Wingdings" panose="05000000000000000000" pitchFamily="2" charset="2"/>
              </a:rPr>
              <a:t> se </a:t>
            </a:r>
            <a:r>
              <a:rPr lang="sv-SE" dirty="0" err="1">
                <a:solidFill>
                  <a:schemeClr val="tx1"/>
                </a:solidFill>
                <a:sym typeface="Wingdings" panose="05000000000000000000" pitchFamily="2" charset="2"/>
              </a:rPr>
              <a:t>facebookgrupp</a:t>
            </a:r>
            <a:r>
              <a:rPr lang="sv-SE" dirty="0">
                <a:solidFill>
                  <a:schemeClr val="tx1"/>
                </a:solidFill>
                <a:sym typeface="Wingdings" panose="05000000000000000000" pitchFamily="2" charset="2"/>
              </a:rPr>
              <a:t>/</a:t>
            </a:r>
            <a:r>
              <a:rPr lang="sv-SE" dirty="0" err="1">
                <a:solidFill>
                  <a:schemeClr val="tx1"/>
                </a:solidFill>
                <a:sym typeface="Wingdings" panose="05000000000000000000" pitchFamily="2" charset="2"/>
              </a:rPr>
              <a:t>instagram</a:t>
            </a:r>
            <a:r>
              <a:rPr lang="sv-SE" dirty="0">
                <a:solidFill>
                  <a:schemeClr val="tx1"/>
                </a:solidFill>
                <a:sym typeface="Wingdings" panose="05000000000000000000" pitchFamily="2" charset="2"/>
              </a:rPr>
              <a:t> </a:t>
            </a:r>
            <a:r>
              <a:rPr lang="sv-SE" dirty="0">
                <a:solidFill>
                  <a:schemeClr val="tx1"/>
                </a:solidFill>
              </a:rPr>
              <a:t>+ Poängjakten</a:t>
            </a:r>
          </a:p>
          <a:p>
            <a:r>
              <a:rPr lang="sv-SE" dirty="0">
                <a:solidFill>
                  <a:schemeClr val="tx1"/>
                </a:solidFill>
              </a:rPr>
              <a:t>Juniorsupporterbrickor </a:t>
            </a:r>
            <a:r>
              <a:rPr lang="sv-SE" dirty="0">
                <a:solidFill>
                  <a:schemeClr val="tx1"/>
                </a:solidFill>
                <a:sym typeface="Wingdings" panose="05000000000000000000" pitchFamily="2" charset="2"/>
              </a:rPr>
              <a:t> p</a:t>
            </a:r>
            <a:r>
              <a:rPr lang="sv-SE" dirty="0">
                <a:solidFill>
                  <a:schemeClr val="tx1"/>
                </a:solidFill>
              </a:rPr>
              <a:t>riser i ett lotteri med pengar och massage</a:t>
            </a:r>
          </a:p>
          <a:p>
            <a:pPr lvl="1"/>
            <a:r>
              <a:rPr lang="sv-SE" dirty="0">
                <a:solidFill>
                  <a:schemeClr val="tx1"/>
                </a:solidFill>
              </a:rPr>
              <a:t>1 för 100 kr och 3 för 250 kr </a:t>
            </a:r>
          </a:p>
          <a:p>
            <a:r>
              <a:rPr lang="sv-SE" dirty="0">
                <a:solidFill>
                  <a:schemeClr val="tx1"/>
                </a:solidFill>
              </a:rPr>
              <a:t>Videoläxa varje vecka</a:t>
            </a:r>
          </a:p>
          <a:p>
            <a:pPr marL="0" indent="0">
              <a:buNone/>
            </a:pPr>
            <a:endParaRPr lang="sv-SE" dirty="0">
              <a:solidFill>
                <a:schemeClr val="tx1"/>
              </a:solidFill>
            </a:endParaRPr>
          </a:p>
          <a:p>
            <a:r>
              <a:rPr lang="sv-SE" dirty="0">
                <a:solidFill>
                  <a:schemeClr val="tx1"/>
                </a:solidFill>
              </a:rPr>
              <a:t>Låneklubbor finns på klubben</a:t>
            </a:r>
          </a:p>
          <a:p>
            <a:r>
              <a:rPr lang="sv-SE" dirty="0">
                <a:solidFill>
                  <a:schemeClr val="tx1"/>
                </a:solidFill>
              </a:rPr>
              <a:t>Ladda ner </a:t>
            </a:r>
            <a:r>
              <a:rPr lang="sv-SE" dirty="0" err="1">
                <a:solidFill>
                  <a:schemeClr val="tx1"/>
                </a:solidFill>
              </a:rPr>
              <a:t>Toptracer</a:t>
            </a:r>
            <a:r>
              <a:rPr lang="sv-SE" dirty="0">
                <a:solidFill>
                  <a:schemeClr val="tx1"/>
                </a:solidFill>
              </a:rPr>
              <a:t> </a:t>
            </a:r>
            <a:r>
              <a:rPr lang="sv-SE" dirty="0" err="1">
                <a:solidFill>
                  <a:schemeClr val="tx1"/>
                </a:solidFill>
              </a:rPr>
              <a:t>appen</a:t>
            </a:r>
            <a:r>
              <a:rPr lang="sv-SE" dirty="0">
                <a:solidFill>
                  <a:schemeClr val="tx1"/>
                </a:solidFill>
              </a:rPr>
              <a:t>, en simulator på rangen</a:t>
            </a:r>
          </a:p>
          <a:p>
            <a:r>
              <a:rPr lang="sv-SE" dirty="0">
                <a:solidFill>
                  <a:schemeClr val="tx1"/>
                </a:solidFill>
              </a:rPr>
              <a:t>Barn t.o.m. 15 år spelar gratis på alla banor i Östergötland</a:t>
            </a:r>
          </a:p>
          <a:p>
            <a:r>
              <a:rPr lang="sv-SE" dirty="0">
                <a:solidFill>
                  <a:schemeClr val="tx1"/>
                </a:solidFill>
              </a:rPr>
              <a:t>SJUK? </a:t>
            </a:r>
            <a:r>
              <a:rPr lang="sv-SE" dirty="0">
                <a:solidFill>
                  <a:schemeClr val="tx1"/>
                </a:solidFill>
                <a:sym typeface="Wingdings" panose="05000000000000000000" pitchFamily="2" charset="2"/>
              </a:rPr>
              <a:t> Stanna hemma!</a:t>
            </a:r>
            <a:endParaRPr lang="sv-SE" dirty="0">
              <a:solidFill>
                <a:schemeClr val="tx1"/>
              </a:solidFill>
            </a:endParaRPr>
          </a:p>
          <a:p>
            <a:endParaRPr lang="sv-SE" dirty="0">
              <a:solidFill>
                <a:schemeClr val="tx1"/>
              </a:solidFill>
            </a:endParaRPr>
          </a:p>
        </p:txBody>
      </p:sp>
      <p:pic>
        <p:nvPicPr>
          <p:cNvPr id="4" name="Bildobjekt 3">
            <a:extLst>
              <a:ext uri="{FF2B5EF4-FFF2-40B4-BE49-F238E27FC236}">
                <a16:creationId xmlns:a16="http://schemas.microsoft.com/office/drawing/2014/main" id="{DF3F56E3-AA09-C4FC-E784-423EC65CB637}"/>
              </a:ext>
            </a:extLst>
          </p:cNvPr>
          <p:cNvPicPr>
            <a:picLocks noChangeAspect="1"/>
          </p:cNvPicPr>
          <p:nvPr/>
        </p:nvPicPr>
        <p:blipFill>
          <a:blip r:embed="rId3"/>
          <a:stretch>
            <a:fillRect/>
          </a:stretch>
        </p:blipFill>
        <p:spPr>
          <a:xfrm>
            <a:off x="5366884" y="1645508"/>
            <a:ext cx="918507" cy="526964"/>
          </a:xfrm>
          <a:prstGeom prst="rect">
            <a:avLst/>
          </a:prstGeom>
        </p:spPr>
      </p:pic>
      <p:pic>
        <p:nvPicPr>
          <p:cNvPr id="5" name="Bildobjekt 4">
            <a:extLst>
              <a:ext uri="{FF2B5EF4-FFF2-40B4-BE49-F238E27FC236}">
                <a16:creationId xmlns:a16="http://schemas.microsoft.com/office/drawing/2014/main" id="{F49DCF8C-0EE1-48E2-5BF6-F3F3F54779F0}"/>
              </a:ext>
            </a:extLst>
          </p:cNvPr>
          <p:cNvPicPr>
            <a:picLocks noChangeAspect="1"/>
          </p:cNvPicPr>
          <p:nvPr/>
        </p:nvPicPr>
        <p:blipFill>
          <a:blip r:embed="rId4"/>
          <a:stretch>
            <a:fillRect/>
          </a:stretch>
        </p:blipFill>
        <p:spPr>
          <a:xfrm>
            <a:off x="7109103" y="3852909"/>
            <a:ext cx="5082897" cy="3005091"/>
          </a:xfrm>
          <a:prstGeom prst="rect">
            <a:avLst/>
          </a:prstGeom>
        </p:spPr>
      </p:pic>
    </p:spTree>
    <p:extLst>
      <p:ext uri="{BB962C8B-B14F-4D97-AF65-F5344CB8AC3E}">
        <p14:creationId xmlns:p14="http://schemas.microsoft.com/office/powerpoint/2010/main" val="134687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3D336D-2D82-4FF9-8713-517AFC182C21}"/>
              </a:ext>
            </a:extLst>
          </p:cNvPr>
          <p:cNvSpPr>
            <a:spLocks noGrp="1"/>
          </p:cNvSpPr>
          <p:nvPr>
            <p:ph type="title"/>
          </p:nvPr>
        </p:nvSpPr>
        <p:spPr>
          <a:xfrm>
            <a:off x="707689" y="29361"/>
            <a:ext cx="8596668" cy="533665"/>
          </a:xfrm>
        </p:spPr>
        <p:txBody>
          <a:bodyPr/>
          <a:lstStyle/>
          <a:p>
            <a:pPr algn="ctr"/>
            <a:r>
              <a:rPr lang="sv-SE" sz="2800" b="1" dirty="0">
                <a:solidFill>
                  <a:schemeClr val="tx1"/>
                </a:solidFill>
              </a:rPr>
              <a:t>Grupper</a:t>
            </a:r>
            <a:endParaRPr lang="sv-SE" dirty="0">
              <a:solidFill>
                <a:schemeClr val="tx1"/>
              </a:solidFill>
            </a:endParaRPr>
          </a:p>
        </p:txBody>
      </p:sp>
      <p:sp>
        <p:nvSpPr>
          <p:cNvPr id="3" name="Platshållare för innehåll 2">
            <a:extLst>
              <a:ext uri="{FF2B5EF4-FFF2-40B4-BE49-F238E27FC236}">
                <a16:creationId xmlns:a16="http://schemas.microsoft.com/office/drawing/2014/main" id="{65EB1A0F-A7EB-4FFE-821A-7CDB05B644FA}"/>
              </a:ext>
            </a:extLst>
          </p:cNvPr>
          <p:cNvSpPr>
            <a:spLocks noGrp="1"/>
          </p:cNvSpPr>
          <p:nvPr>
            <p:ph idx="1"/>
          </p:nvPr>
        </p:nvSpPr>
        <p:spPr>
          <a:xfrm>
            <a:off x="677334" y="934058"/>
            <a:ext cx="8596668" cy="5676467"/>
          </a:xfrm>
        </p:spPr>
        <p:txBody>
          <a:bodyPr>
            <a:normAutofit fontScale="92500" lnSpcReduction="20000"/>
          </a:bodyPr>
          <a:lstStyle/>
          <a:p>
            <a:pPr marL="0" indent="0" algn="ctr">
              <a:buNone/>
            </a:pPr>
            <a:r>
              <a:rPr lang="sv-SE" dirty="0">
                <a:solidFill>
                  <a:schemeClr val="tx1"/>
                </a:solidFill>
              </a:rPr>
              <a:t>GOLFKUL</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GOLFÄVENTYRET</a:t>
            </a:r>
          </a:p>
          <a:p>
            <a:pPr algn="ctr"/>
            <a:endParaRPr lang="sv-SE" dirty="0">
              <a:solidFill>
                <a:schemeClr val="tx1"/>
              </a:solidFill>
            </a:endParaRPr>
          </a:p>
          <a:p>
            <a:pPr algn="ctr"/>
            <a:endParaRPr lang="sv-SE" dirty="0">
              <a:solidFill>
                <a:schemeClr val="tx1"/>
              </a:solidFill>
            </a:endParaRPr>
          </a:p>
          <a:p>
            <a:pPr marL="0" indent="0" algn="ctr">
              <a:buNone/>
            </a:pPr>
            <a:r>
              <a:rPr lang="sv-SE" dirty="0">
                <a:solidFill>
                  <a:schemeClr val="tx1"/>
                </a:solidFill>
              </a:rPr>
              <a:t>UTVECKLINGSGRUPPEN</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VRETA FIRST</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VRETAS FRAMTID</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VRETA TOUR</a:t>
            </a:r>
          </a:p>
        </p:txBody>
      </p:sp>
      <p:sp>
        <p:nvSpPr>
          <p:cNvPr id="7" name="Pil: nedåt 6">
            <a:extLst>
              <a:ext uri="{FF2B5EF4-FFF2-40B4-BE49-F238E27FC236}">
                <a16:creationId xmlns:a16="http://schemas.microsoft.com/office/drawing/2014/main" id="{7057B8A4-E692-4743-922B-5BC8019BCB6B}"/>
              </a:ext>
            </a:extLst>
          </p:cNvPr>
          <p:cNvSpPr/>
          <p:nvPr/>
        </p:nvSpPr>
        <p:spPr>
          <a:xfrm>
            <a:off x="4769927" y="5264681"/>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il: nedåt 7">
            <a:extLst>
              <a:ext uri="{FF2B5EF4-FFF2-40B4-BE49-F238E27FC236}">
                <a16:creationId xmlns:a16="http://schemas.microsoft.com/office/drawing/2014/main" id="{D762548B-D367-4271-A5B6-87D39E6C7179}"/>
              </a:ext>
            </a:extLst>
          </p:cNvPr>
          <p:cNvSpPr/>
          <p:nvPr/>
        </p:nvSpPr>
        <p:spPr>
          <a:xfrm>
            <a:off x="4760117" y="4254014"/>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Pil: nedåt 8">
            <a:extLst>
              <a:ext uri="{FF2B5EF4-FFF2-40B4-BE49-F238E27FC236}">
                <a16:creationId xmlns:a16="http://schemas.microsoft.com/office/drawing/2014/main" id="{1C085C4E-CD6D-4211-B0BB-067B3E146F67}"/>
              </a:ext>
            </a:extLst>
          </p:cNvPr>
          <p:cNvSpPr/>
          <p:nvPr/>
        </p:nvSpPr>
        <p:spPr>
          <a:xfrm>
            <a:off x="4769927" y="3297067"/>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il: nedåt 9">
            <a:extLst>
              <a:ext uri="{FF2B5EF4-FFF2-40B4-BE49-F238E27FC236}">
                <a16:creationId xmlns:a16="http://schemas.microsoft.com/office/drawing/2014/main" id="{C3D30F99-F26D-408F-B042-3F1F6A03B321}"/>
              </a:ext>
            </a:extLst>
          </p:cNvPr>
          <p:cNvSpPr/>
          <p:nvPr/>
        </p:nvSpPr>
        <p:spPr>
          <a:xfrm>
            <a:off x="4769927" y="2286400"/>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il: nedåt 10">
            <a:extLst>
              <a:ext uri="{FF2B5EF4-FFF2-40B4-BE49-F238E27FC236}">
                <a16:creationId xmlns:a16="http://schemas.microsoft.com/office/drawing/2014/main" id="{3B95C799-5796-4CEA-95CC-84C76EF89F82}"/>
              </a:ext>
            </a:extLst>
          </p:cNvPr>
          <p:cNvSpPr/>
          <p:nvPr/>
        </p:nvSpPr>
        <p:spPr>
          <a:xfrm>
            <a:off x="4762322" y="1275733"/>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7974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0F4252-C7D9-4A02-922A-D2C00E210837}"/>
              </a:ext>
            </a:extLst>
          </p:cNvPr>
          <p:cNvSpPr>
            <a:spLocks noGrp="1"/>
          </p:cNvSpPr>
          <p:nvPr>
            <p:ph type="title"/>
          </p:nvPr>
        </p:nvSpPr>
        <p:spPr>
          <a:xfrm>
            <a:off x="677334" y="635699"/>
            <a:ext cx="8596668" cy="875772"/>
          </a:xfrm>
        </p:spPr>
        <p:txBody>
          <a:bodyPr anchor="t">
            <a:normAutofit/>
          </a:bodyPr>
          <a:lstStyle/>
          <a:p>
            <a:r>
              <a:rPr lang="sv-SE" b="1" dirty="0">
                <a:solidFill>
                  <a:schemeClr val="tx1"/>
                </a:solidFill>
              </a:rPr>
              <a:t>Golf </a:t>
            </a:r>
            <a:r>
              <a:rPr lang="sv-SE" b="1" dirty="0">
                <a:solidFill>
                  <a:schemeClr val="tx1"/>
                </a:solidFill>
                <a:sym typeface="Wingdings" panose="05000000000000000000" pitchFamily="2" charset="2"/>
              </a:rPr>
              <a:t> sitt egna levelsystem</a:t>
            </a:r>
            <a:endParaRPr lang="sv-SE" b="1" dirty="0">
              <a:solidFill>
                <a:schemeClr val="tx1"/>
              </a:solidFill>
            </a:endParaRPr>
          </a:p>
        </p:txBody>
      </p:sp>
      <p:sp>
        <p:nvSpPr>
          <p:cNvPr id="3" name="Platshållare för innehåll 2">
            <a:extLst>
              <a:ext uri="{FF2B5EF4-FFF2-40B4-BE49-F238E27FC236}">
                <a16:creationId xmlns:a16="http://schemas.microsoft.com/office/drawing/2014/main" id="{EB69E05F-810F-4913-870E-E1CE6E9A3BFA}"/>
              </a:ext>
            </a:extLst>
          </p:cNvPr>
          <p:cNvSpPr>
            <a:spLocks noGrp="1"/>
          </p:cNvSpPr>
          <p:nvPr>
            <p:ph idx="1"/>
          </p:nvPr>
        </p:nvSpPr>
        <p:spPr>
          <a:xfrm>
            <a:off x="452487" y="1511471"/>
            <a:ext cx="4523181" cy="4710829"/>
          </a:xfrm>
        </p:spPr>
        <p:txBody>
          <a:bodyPr>
            <a:normAutofit/>
          </a:bodyPr>
          <a:lstStyle/>
          <a:p>
            <a:pPr marL="0" indent="0">
              <a:buNone/>
            </a:pPr>
            <a:r>
              <a:rPr lang="sv-SE" sz="2000" dirty="0">
                <a:solidFill>
                  <a:schemeClr val="tx1"/>
                </a:solidFill>
              </a:rPr>
              <a:t>Vretas egna levelsystem:</a:t>
            </a:r>
          </a:p>
          <a:p>
            <a:pPr>
              <a:buFont typeface="Arial" panose="020B0604020202020204" pitchFamily="34" charset="0"/>
              <a:buChar char="•"/>
            </a:pPr>
            <a:r>
              <a:rPr lang="sv-SE" dirty="0">
                <a:solidFill>
                  <a:schemeClr val="tx1"/>
                </a:solidFill>
              </a:rPr>
              <a:t>Varje kort har fyra </a:t>
            </a:r>
            <a:r>
              <a:rPr lang="sv-SE" dirty="0" err="1">
                <a:solidFill>
                  <a:schemeClr val="tx1"/>
                </a:solidFill>
              </a:rPr>
              <a:t>levelar</a:t>
            </a:r>
            <a:endParaRPr lang="sv-SE" dirty="0">
              <a:solidFill>
                <a:schemeClr val="tx1"/>
              </a:solidFill>
            </a:endParaRPr>
          </a:p>
          <a:p>
            <a:pPr lvl="1">
              <a:buFont typeface="Arial" panose="020B0604020202020204" pitchFamily="34" charset="0"/>
              <a:buChar char="•"/>
            </a:pPr>
            <a:r>
              <a:rPr lang="sv-SE" dirty="0">
                <a:solidFill>
                  <a:schemeClr val="tx1"/>
                </a:solidFill>
              </a:rPr>
              <a:t>3 spel-</a:t>
            </a:r>
            <a:r>
              <a:rPr lang="sv-SE" dirty="0" err="1">
                <a:solidFill>
                  <a:schemeClr val="tx1"/>
                </a:solidFill>
              </a:rPr>
              <a:t>levelar</a:t>
            </a:r>
            <a:r>
              <a:rPr lang="sv-SE" dirty="0">
                <a:solidFill>
                  <a:schemeClr val="tx1"/>
                </a:solidFill>
              </a:rPr>
              <a:t> och 1 egentränings-</a:t>
            </a:r>
            <a:r>
              <a:rPr lang="sv-SE" dirty="0" err="1">
                <a:solidFill>
                  <a:schemeClr val="tx1"/>
                </a:solidFill>
              </a:rPr>
              <a:t>level</a:t>
            </a:r>
            <a:endParaRPr lang="sv-SE" dirty="0">
              <a:solidFill>
                <a:schemeClr val="tx1"/>
              </a:solidFill>
            </a:endParaRPr>
          </a:p>
          <a:p>
            <a:pPr>
              <a:buFont typeface="Arial" panose="020B0604020202020204" pitchFamily="34" charset="0"/>
              <a:buChar char="•"/>
            </a:pPr>
            <a:r>
              <a:rPr lang="sv-SE" dirty="0">
                <a:solidFill>
                  <a:schemeClr val="tx1"/>
                </a:solidFill>
              </a:rPr>
              <a:t>Vid avklarad </a:t>
            </a:r>
            <a:r>
              <a:rPr lang="sv-SE" dirty="0" err="1">
                <a:solidFill>
                  <a:schemeClr val="tx1"/>
                </a:solidFill>
              </a:rPr>
              <a:t>level</a:t>
            </a:r>
            <a:r>
              <a:rPr lang="sv-SE" dirty="0">
                <a:solidFill>
                  <a:schemeClr val="tx1"/>
                </a:solidFill>
              </a:rPr>
              <a:t> klistras en tumme på kortet</a:t>
            </a:r>
          </a:p>
          <a:p>
            <a:pPr>
              <a:buFont typeface="Arial" panose="020B0604020202020204" pitchFamily="34" charset="0"/>
              <a:buChar char="•"/>
            </a:pPr>
            <a:r>
              <a:rPr lang="sv-SE" dirty="0">
                <a:solidFill>
                  <a:schemeClr val="tx1"/>
                </a:solidFill>
              </a:rPr>
              <a:t>Klara av brickan för att gå vidare till nästa nivå</a:t>
            </a:r>
          </a:p>
          <a:p>
            <a:pPr>
              <a:buFont typeface="Arial" panose="020B0604020202020204" pitchFamily="34" charset="0"/>
              <a:buChar char="•"/>
            </a:pPr>
            <a:r>
              <a:rPr lang="sv-SE" dirty="0">
                <a:solidFill>
                  <a:schemeClr val="tx1"/>
                </a:solidFill>
              </a:rPr>
              <a:t>Det blir hela tiden</a:t>
            </a:r>
            <a:r>
              <a:rPr lang="sv-SE" dirty="0">
                <a:solidFill>
                  <a:schemeClr val="tx1"/>
                </a:solidFill>
                <a:sym typeface="Wingdings" panose="05000000000000000000" pitchFamily="2" charset="2"/>
              </a:rPr>
              <a:t> s</a:t>
            </a:r>
            <a:r>
              <a:rPr lang="sv-SE" dirty="0">
                <a:solidFill>
                  <a:schemeClr val="tx1"/>
                </a:solidFill>
              </a:rPr>
              <a:t>vårare och svårare</a:t>
            </a:r>
          </a:p>
          <a:p>
            <a:pPr>
              <a:buFont typeface="Arial" panose="020B0604020202020204" pitchFamily="34" charset="0"/>
              <a:buChar char="•"/>
            </a:pPr>
            <a:r>
              <a:rPr lang="sv-SE" dirty="0">
                <a:solidFill>
                  <a:schemeClr val="tx1"/>
                </a:solidFill>
              </a:rPr>
              <a:t>Brickan ger en tydligare bild på vilken nivå barnet bör spela på</a:t>
            </a:r>
          </a:p>
          <a:p>
            <a:pPr>
              <a:buFont typeface="Arial" panose="020B0604020202020204" pitchFamily="34" charset="0"/>
              <a:buChar char="•"/>
            </a:pPr>
            <a:r>
              <a:rPr lang="sv-SE" dirty="0">
                <a:solidFill>
                  <a:schemeClr val="tx1"/>
                </a:solidFill>
              </a:rPr>
              <a:t>Målet är att få en ökad motivation och tycka det är roligare med golf</a:t>
            </a:r>
          </a:p>
        </p:txBody>
      </p:sp>
      <p:pic>
        <p:nvPicPr>
          <p:cNvPr id="5" name="Bildobjekt 4">
            <a:extLst>
              <a:ext uri="{FF2B5EF4-FFF2-40B4-BE49-F238E27FC236}">
                <a16:creationId xmlns:a16="http://schemas.microsoft.com/office/drawing/2014/main" id="{D3E1157D-505F-4641-9593-2A1975892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1939827"/>
            <a:ext cx="4945255" cy="3560583"/>
          </a:xfrm>
          <a:prstGeom prst="rect">
            <a:avLst/>
          </a:prstGeom>
        </p:spPr>
      </p:pic>
    </p:spTree>
    <p:extLst>
      <p:ext uri="{BB962C8B-B14F-4D97-AF65-F5344CB8AC3E}">
        <p14:creationId xmlns:p14="http://schemas.microsoft.com/office/powerpoint/2010/main" val="2828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2C24AD-507A-4C5D-97C3-3CD7C71922E3}"/>
              </a:ext>
            </a:extLst>
          </p:cNvPr>
          <p:cNvSpPr>
            <a:spLocks noGrp="1"/>
          </p:cNvSpPr>
          <p:nvPr>
            <p:ph type="title"/>
          </p:nvPr>
        </p:nvSpPr>
        <p:spPr/>
        <p:txBody>
          <a:bodyPr/>
          <a:lstStyle/>
          <a:p>
            <a:r>
              <a:rPr lang="sv-SE" b="1" dirty="0">
                <a:solidFill>
                  <a:schemeClr val="tx1"/>
                </a:solidFill>
              </a:rPr>
              <a:t>TRAPPAN</a:t>
            </a:r>
          </a:p>
        </p:txBody>
      </p:sp>
      <p:pic>
        <p:nvPicPr>
          <p:cNvPr id="9" name="Bildobjekt 8">
            <a:extLst>
              <a:ext uri="{FF2B5EF4-FFF2-40B4-BE49-F238E27FC236}">
                <a16:creationId xmlns:a16="http://schemas.microsoft.com/office/drawing/2014/main" id="{D9DF753B-50BE-4757-9A08-66E39C01B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48" y="1207538"/>
            <a:ext cx="10344470" cy="52015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483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DF1F367-9980-4E41-B6D4-95044A432DC0}"/>
              </a:ext>
            </a:extLst>
          </p:cNvPr>
          <p:cNvPicPr>
            <a:picLocks noChangeAspect="1"/>
          </p:cNvPicPr>
          <p:nvPr/>
        </p:nvPicPr>
        <p:blipFill rotWithShape="1">
          <a:blip r:embed="rId3"/>
          <a:srcRect t="1343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Rubrik 1">
            <a:extLst>
              <a:ext uri="{FF2B5EF4-FFF2-40B4-BE49-F238E27FC236}">
                <a16:creationId xmlns:a16="http://schemas.microsoft.com/office/drawing/2014/main" id="{E95BADDE-06E7-4078-A4FE-F558636E20E5}"/>
              </a:ext>
            </a:extLst>
          </p:cNvPr>
          <p:cNvSpPr>
            <a:spLocks noGrp="1"/>
          </p:cNvSpPr>
          <p:nvPr>
            <p:ph type="title"/>
          </p:nvPr>
        </p:nvSpPr>
        <p:spPr>
          <a:xfrm>
            <a:off x="677333" y="609600"/>
            <a:ext cx="3851123" cy="704295"/>
          </a:xfrm>
        </p:spPr>
        <p:txBody>
          <a:bodyPr>
            <a:normAutofit/>
          </a:bodyPr>
          <a:lstStyle/>
          <a:p>
            <a:r>
              <a:rPr lang="sv-SE" b="1" dirty="0">
                <a:solidFill>
                  <a:schemeClr val="tx1"/>
                </a:solidFill>
              </a:rPr>
              <a:t>LAGET.SE</a:t>
            </a:r>
          </a:p>
        </p:txBody>
      </p:sp>
      <p:sp>
        <p:nvSpPr>
          <p:cNvPr id="3" name="Platshållare för innehåll 2">
            <a:extLst>
              <a:ext uri="{FF2B5EF4-FFF2-40B4-BE49-F238E27FC236}">
                <a16:creationId xmlns:a16="http://schemas.microsoft.com/office/drawing/2014/main" id="{B114BDC2-A747-43B4-A3FF-BB5295551633}"/>
              </a:ext>
            </a:extLst>
          </p:cNvPr>
          <p:cNvSpPr>
            <a:spLocks noGrp="1"/>
          </p:cNvSpPr>
          <p:nvPr>
            <p:ph idx="1"/>
          </p:nvPr>
        </p:nvSpPr>
        <p:spPr>
          <a:xfrm>
            <a:off x="677332" y="1544715"/>
            <a:ext cx="4516105" cy="4496647"/>
          </a:xfrm>
        </p:spPr>
        <p:txBody>
          <a:bodyPr>
            <a:normAutofit lnSpcReduction="10000"/>
          </a:bodyPr>
          <a:lstStyle/>
          <a:p>
            <a:r>
              <a:rPr lang="sv-SE" dirty="0">
                <a:solidFill>
                  <a:schemeClr val="tx1"/>
                </a:solidFill>
              </a:rPr>
              <a:t>Vår kommunikationskanal</a:t>
            </a:r>
          </a:p>
          <a:p>
            <a:r>
              <a:rPr lang="sv-SE" dirty="0">
                <a:solidFill>
                  <a:schemeClr val="tx1"/>
                </a:solidFill>
              </a:rPr>
              <a:t>Skickas ut kallelse och påminnelse inför varje träning</a:t>
            </a:r>
          </a:p>
          <a:p>
            <a:pPr lvl="1"/>
            <a:r>
              <a:rPr lang="sv-SE" dirty="0">
                <a:solidFill>
                  <a:schemeClr val="tx1"/>
                </a:solidFill>
              </a:rPr>
              <a:t>Svara ja eller nej vid deltagande på träning</a:t>
            </a:r>
          </a:p>
          <a:p>
            <a:pPr lvl="1"/>
            <a:r>
              <a:rPr lang="sv-SE" dirty="0">
                <a:solidFill>
                  <a:schemeClr val="tx1"/>
                </a:solidFill>
              </a:rPr>
              <a:t>Extra viktigt vid spelträning (UG+VF)</a:t>
            </a:r>
          </a:p>
          <a:p>
            <a:pPr lvl="2"/>
            <a:r>
              <a:rPr lang="sv-SE" dirty="0">
                <a:solidFill>
                  <a:schemeClr val="tx1"/>
                </a:solidFill>
              </a:rPr>
              <a:t>Finns deadlines</a:t>
            </a:r>
          </a:p>
          <a:p>
            <a:r>
              <a:rPr lang="sv-SE" dirty="0">
                <a:solidFill>
                  <a:schemeClr val="tx1"/>
                </a:solidFill>
              </a:rPr>
              <a:t>Golfäventyret, Utvecklingsgruppen och Vreta </a:t>
            </a:r>
            <a:r>
              <a:rPr lang="sv-SE" dirty="0" err="1">
                <a:solidFill>
                  <a:schemeClr val="tx1"/>
                </a:solidFill>
              </a:rPr>
              <a:t>First</a:t>
            </a:r>
            <a:r>
              <a:rPr lang="sv-SE" dirty="0">
                <a:solidFill>
                  <a:schemeClr val="tx1"/>
                </a:solidFill>
              </a:rPr>
              <a:t> har en föräldragrupp och </a:t>
            </a:r>
            <a:r>
              <a:rPr lang="sv-SE" dirty="0" err="1">
                <a:solidFill>
                  <a:schemeClr val="tx1"/>
                </a:solidFill>
              </a:rPr>
              <a:t>juniorgrupp</a:t>
            </a:r>
            <a:endParaRPr lang="sv-SE" dirty="0">
              <a:solidFill>
                <a:schemeClr val="tx1"/>
              </a:solidFill>
            </a:endParaRPr>
          </a:p>
          <a:p>
            <a:r>
              <a:rPr lang="sv-SE" dirty="0">
                <a:solidFill>
                  <a:schemeClr val="tx1"/>
                </a:solidFill>
              </a:rPr>
              <a:t>Föräldrar har ett konto och barnen ett eget</a:t>
            </a:r>
          </a:p>
          <a:p>
            <a:pPr lvl="1"/>
            <a:r>
              <a:rPr lang="sv-SE" dirty="0">
                <a:solidFill>
                  <a:schemeClr val="tx1"/>
                </a:solidFill>
              </a:rPr>
              <a:t>Lägga till mailadresser?</a:t>
            </a:r>
          </a:p>
          <a:p>
            <a:r>
              <a:rPr lang="sv-SE" dirty="0">
                <a:solidFill>
                  <a:schemeClr val="tx1"/>
                </a:solidFill>
              </a:rPr>
              <a:t>Prenumerera på gruppens kalender</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759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A49599-1F29-456A-9D56-7544FE8C34B8}"/>
              </a:ext>
            </a:extLst>
          </p:cNvPr>
          <p:cNvSpPr>
            <a:spLocks noGrp="1"/>
          </p:cNvSpPr>
          <p:nvPr>
            <p:ph type="title"/>
          </p:nvPr>
        </p:nvSpPr>
        <p:spPr>
          <a:xfrm>
            <a:off x="677334" y="816307"/>
            <a:ext cx="8596668" cy="668784"/>
          </a:xfrm>
        </p:spPr>
        <p:txBody>
          <a:bodyPr anchor="t">
            <a:normAutofit/>
          </a:bodyPr>
          <a:lstStyle/>
          <a:p>
            <a:r>
              <a:rPr lang="sv-SE" b="1" dirty="0">
                <a:solidFill>
                  <a:schemeClr val="tx1"/>
                </a:solidFill>
              </a:rPr>
              <a:t>GOLFKUL</a:t>
            </a:r>
          </a:p>
        </p:txBody>
      </p:sp>
      <p:sp>
        <p:nvSpPr>
          <p:cNvPr id="3" name="Platshållare för innehåll 2">
            <a:extLst>
              <a:ext uri="{FF2B5EF4-FFF2-40B4-BE49-F238E27FC236}">
                <a16:creationId xmlns:a16="http://schemas.microsoft.com/office/drawing/2014/main" id="{A8C32ABD-3DEF-45C2-B1FB-107879EFA78F}"/>
              </a:ext>
            </a:extLst>
          </p:cNvPr>
          <p:cNvSpPr>
            <a:spLocks noGrp="1"/>
          </p:cNvSpPr>
          <p:nvPr>
            <p:ph idx="1"/>
          </p:nvPr>
        </p:nvSpPr>
        <p:spPr>
          <a:xfrm>
            <a:off x="677334" y="1866133"/>
            <a:ext cx="3957349" cy="4261817"/>
          </a:xfrm>
        </p:spPr>
        <p:txBody>
          <a:bodyPr>
            <a:normAutofit/>
          </a:bodyPr>
          <a:lstStyle/>
          <a:p>
            <a:r>
              <a:rPr lang="sv-SE" dirty="0">
                <a:solidFill>
                  <a:schemeClr val="tx1"/>
                </a:solidFill>
              </a:rPr>
              <a:t>Två grupper för 2023</a:t>
            </a:r>
          </a:p>
          <a:p>
            <a:pPr lvl="1"/>
            <a:r>
              <a:rPr lang="sv-SE" dirty="0">
                <a:solidFill>
                  <a:schemeClr val="tx1"/>
                </a:solidFill>
              </a:rPr>
              <a:t>09:00-10:15 och 10:30-11:45</a:t>
            </a:r>
          </a:p>
          <a:p>
            <a:pPr lvl="1"/>
            <a:r>
              <a:rPr lang="sv-SE" dirty="0">
                <a:solidFill>
                  <a:schemeClr val="tx1"/>
                </a:solidFill>
              </a:rPr>
              <a:t>Fikastund på ca 15 min mitt i</a:t>
            </a:r>
          </a:p>
          <a:p>
            <a:r>
              <a:rPr lang="sv-SE" dirty="0">
                <a:solidFill>
                  <a:schemeClr val="tx1"/>
                </a:solidFill>
              </a:rPr>
              <a:t>Fokus på att ha roligt, få igång golfens grunder</a:t>
            </a:r>
          </a:p>
          <a:p>
            <a:r>
              <a:rPr lang="sv-SE" dirty="0">
                <a:solidFill>
                  <a:schemeClr val="tx1"/>
                </a:solidFill>
              </a:rPr>
              <a:t>10 pass totalt, 5 på våren och 5 på hösten. Start v.20 och v.32</a:t>
            </a:r>
          </a:p>
          <a:p>
            <a:r>
              <a:rPr lang="sv-SE" dirty="0">
                <a:solidFill>
                  <a:schemeClr val="tx1"/>
                </a:solidFill>
                <a:sym typeface="Wingdings" panose="05000000000000000000" pitchFamily="2" charset="2"/>
              </a:rPr>
              <a:t>Föräldrar/annan släkt ska vara med på träningen och hjälpa till</a:t>
            </a:r>
          </a:p>
          <a:p>
            <a:r>
              <a:rPr lang="sv-SE" dirty="0">
                <a:solidFill>
                  <a:schemeClr val="tx1"/>
                </a:solidFill>
                <a:sym typeface="Wingdings" panose="05000000000000000000" pitchFamily="2" charset="2"/>
              </a:rPr>
              <a:t>Låneklubbor finns på klubben</a:t>
            </a:r>
          </a:p>
          <a:p>
            <a:r>
              <a:rPr lang="sv-SE" dirty="0">
                <a:solidFill>
                  <a:schemeClr val="tx1"/>
                </a:solidFill>
                <a:sym typeface="Wingdings" panose="05000000000000000000" pitchFamily="2" charset="2"/>
              </a:rPr>
              <a:t>Ebba Vallin + mig</a:t>
            </a:r>
          </a:p>
        </p:txBody>
      </p:sp>
      <p:pic>
        <p:nvPicPr>
          <p:cNvPr id="4" name="Bildobjekt 3">
            <a:extLst>
              <a:ext uri="{FF2B5EF4-FFF2-40B4-BE49-F238E27FC236}">
                <a16:creationId xmlns:a16="http://schemas.microsoft.com/office/drawing/2014/main" id="{67154D9C-4D35-4C60-94DF-1E880FF0FF38}"/>
              </a:ext>
            </a:extLst>
          </p:cNvPr>
          <p:cNvPicPr>
            <a:picLocks noChangeAspect="1"/>
          </p:cNvPicPr>
          <p:nvPr/>
        </p:nvPicPr>
        <p:blipFill rotWithShape="1">
          <a:blip r:embed="rId2"/>
          <a:srcRect l="16188" r="8186" b="-2"/>
          <a:stretch/>
        </p:blipFill>
        <p:spPr>
          <a:xfrm>
            <a:off x="4634683" y="1722268"/>
            <a:ext cx="4740454" cy="4168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155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DCB0C0-4073-4E42-808E-4638C9F44C2E}"/>
              </a:ext>
            </a:extLst>
          </p:cNvPr>
          <p:cNvSpPr>
            <a:spLocks noGrp="1"/>
          </p:cNvSpPr>
          <p:nvPr>
            <p:ph type="title"/>
          </p:nvPr>
        </p:nvSpPr>
        <p:spPr>
          <a:xfrm>
            <a:off x="4056463" y="609600"/>
            <a:ext cx="5217538" cy="1320800"/>
          </a:xfrm>
        </p:spPr>
        <p:txBody>
          <a:bodyPr>
            <a:normAutofit/>
          </a:bodyPr>
          <a:lstStyle/>
          <a:p>
            <a:r>
              <a:rPr lang="sv-SE" b="1" dirty="0">
                <a:solidFill>
                  <a:schemeClr val="tx1"/>
                </a:solidFill>
              </a:rPr>
              <a:t>GOLFÄVENTYRET</a:t>
            </a:r>
            <a:br>
              <a:rPr lang="sv-SE" dirty="0"/>
            </a:br>
            <a:endParaRPr lang="sv-SE" dirty="0"/>
          </a:p>
        </p:txBody>
      </p:sp>
      <p:pic>
        <p:nvPicPr>
          <p:cNvPr id="5" name="Bildobjekt 4">
            <a:extLst>
              <a:ext uri="{FF2B5EF4-FFF2-40B4-BE49-F238E27FC236}">
                <a16:creationId xmlns:a16="http://schemas.microsoft.com/office/drawing/2014/main" id="{4A5370B7-8E12-40A9-8F1C-A4A418298503}"/>
              </a:ext>
            </a:extLst>
          </p:cNvPr>
          <p:cNvPicPr>
            <a:picLocks noChangeAspect="1"/>
          </p:cNvPicPr>
          <p:nvPr/>
        </p:nvPicPr>
        <p:blipFill rotWithShape="1">
          <a:blip r:embed="rId2"/>
          <a:srcRect l="11967" r="1373" b="-3"/>
          <a:stretch/>
        </p:blipFill>
        <p:spPr>
          <a:xfrm>
            <a:off x="677334" y="609600"/>
            <a:ext cx="3144597" cy="2601747"/>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4"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Platshållare för innehåll 2">
            <a:extLst>
              <a:ext uri="{FF2B5EF4-FFF2-40B4-BE49-F238E27FC236}">
                <a16:creationId xmlns:a16="http://schemas.microsoft.com/office/drawing/2014/main" id="{A0524E16-0A26-4096-847F-5996507329CA}"/>
              </a:ext>
            </a:extLst>
          </p:cNvPr>
          <p:cNvSpPr>
            <a:spLocks noGrp="1"/>
          </p:cNvSpPr>
          <p:nvPr>
            <p:ph idx="1"/>
          </p:nvPr>
        </p:nvSpPr>
        <p:spPr>
          <a:xfrm>
            <a:off x="4022610" y="1554828"/>
            <a:ext cx="5211607" cy="3880773"/>
          </a:xfrm>
        </p:spPr>
        <p:txBody>
          <a:bodyPr>
            <a:normAutofit/>
          </a:bodyPr>
          <a:lstStyle/>
          <a:p>
            <a:pPr>
              <a:lnSpc>
                <a:spcPct val="90000"/>
              </a:lnSpc>
            </a:pPr>
            <a:r>
              <a:rPr lang="sv-SE" sz="1600" dirty="0">
                <a:solidFill>
                  <a:schemeClr val="tx1"/>
                </a:solidFill>
              </a:rPr>
              <a:t>Teknikträning olika tider beroende på grupp</a:t>
            </a:r>
          </a:p>
          <a:p>
            <a:pPr lvl="1">
              <a:lnSpc>
                <a:spcPct val="90000"/>
              </a:lnSpc>
            </a:pPr>
            <a:r>
              <a:rPr lang="sv-SE" dirty="0">
                <a:solidFill>
                  <a:schemeClr val="tx1"/>
                </a:solidFill>
              </a:rPr>
              <a:t>Träningstid 1 timme</a:t>
            </a:r>
          </a:p>
          <a:p>
            <a:pPr lvl="1">
              <a:lnSpc>
                <a:spcPct val="90000"/>
              </a:lnSpc>
            </a:pPr>
            <a:r>
              <a:rPr lang="sv-SE" dirty="0">
                <a:solidFill>
                  <a:schemeClr val="tx1"/>
                </a:solidFill>
                <a:sym typeface="Wingdings" panose="05000000000000000000" pitchFamily="2" charset="2"/>
              </a:rPr>
              <a:t>Fokus på svingen tidigt</a:t>
            </a:r>
            <a:endParaRPr lang="sv-SE" dirty="0">
              <a:solidFill>
                <a:schemeClr val="tx1"/>
              </a:solidFill>
            </a:endParaRPr>
          </a:p>
          <a:p>
            <a:pPr>
              <a:lnSpc>
                <a:spcPct val="90000"/>
              </a:lnSpc>
            </a:pPr>
            <a:r>
              <a:rPr lang="sv-SE" sz="1600" dirty="0">
                <a:solidFill>
                  <a:schemeClr val="tx1"/>
                </a:solidFill>
              </a:rPr>
              <a:t>Spelträning på onsdagar (1tim 30 min), som kan bli längre, frivilligt beroende på </a:t>
            </a:r>
            <a:r>
              <a:rPr lang="sv-SE" sz="1600" dirty="0" err="1">
                <a:solidFill>
                  <a:schemeClr val="tx1"/>
                </a:solidFill>
              </a:rPr>
              <a:t>levelbricka</a:t>
            </a:r>
            <a:endParaRPr lang="sv-SE" sz="1600" dirty="0">
              <a:solidFill>
                <a:schemeClr val="tx1"/>
              </a:solidFill>
            </a:endParaRPr>
          </a:p>
          <a:p>
            <a:pPr lvl="1">
              <a:lnSpc>
                <a:spcPct val="90000"/>
              </a:lnSpc>
            </a:pPr>
            <a:r>
              <a:rPr lang="sv-SE" dirty="0">
                <a:solidFill>
                  <a:schemeClr val="tx1"/>
                </a:solidFill>
              </a:rPr>
              <a:t>Samlingsplats vid juniorboden</a:t>
            </a:r>
          </a:p>
          <a:p>
            <a:pPr>
              <a:lnSpc>
                <a:spcPct val="90000"/>
              </a:lnSpc>
            </a:pPr>
            <a:r>
              <a:rPr lang="sv-SE" sz="1600" dirty="0">
                <a:solidFill>
                  <a:schemeClr val="tx1"/>
                </a:solidFill>
                <a:sym typeface="Wingdings" panose="05000000000000000000" pitchFamily="2" charset="2"/>
              </a:rPr>
              <a:t>En av grupperna är en ”tjejgrupp”</a:t>
            </a:r>
          </a:p>
          <a:p>
            <a:pPr>
              <a:lnSpc>
                <a:spcPct val="90000"/>
              </a:lnSpc>
            </a:pPr>
            <a:r>
              <a:rPr lang="sv-SE" sz="1600" dirty="0">
                <a:solidFill>
                  <a:schemeClr val="tx1"/>
                </a:solidFill>
                <a:sym typeface="Wingdings" panose="05000000000000000000" pitchFamily="2" charset="2"/>
              </a:rPr>
              <a:t>Målet med golfäventyret är att ta Grönt Kort</a:t>
            </a:r>
          </a:p>
          <a:p>
            <a:pPr>
              <a:lnSpc>
                <a:spcPct val="90000"/>
              </a:lnSpc>
            </a:pPr>
            <a:r>
              <a:rPr lang="sv-SE" sz="1600" dirty="0">
                <a:solidFill>
                  <a:schemeClr val="tx1"/>
                </a:solidFill>
                <a:sym typeface="Wingdings" panose="05000000000000000000" pitchFamily="2" charset="2"/>
              </a:rPr>
              <a:t>30-50-100-banan på korthålsbanan</a:t>
            </a:r>
          </a:p>
          <a:p>
            <a:pPr>
              <a:lnSpc>
                <a:spcPct val="90000"/>
              </a:lnSpc>
            </a:pPr>
            <a:r>
              <a:rPr lang="sv-SE" sz="1600" dirty="0">
                <a:solidFill>
                  <a:schemeClr val="tx1"/>
                </a:solidFill>
                <a:sym typeface="Wingdings" panose="05000000000000000000" pitchFamily="2" charset="2"/>
              </a:rPr>
              <a:t>Jag startar upp och juniorledarena håller i spelträningen när teknikträning fortfarande pågår</a:t>
            </a:r>
          </a:p>
          <a:p>
            <a:pPr lvl="1">
              <a:lnSpc>
                <a:spcPct val="90000"/>
              </a:lnSpc>
            </a:pPr>
            <a:r>
              <a:rPr lang="sv-SE" dirty="0">
                <a:solidFill>
                  <a:schemeClr val="tx1"/>
                </a:solidFill>
                <a:sym typeface="Wingdings" panose="05000000000000000000" pitchFamily="2" charset="2"/>
              </a:rPr>
              <a:t>Jag under sommaren</a:t>
            </a:r>
          </a:p>
        </p:txBody>
      </p:sp>
      <p:sp>
        <p:nvSpPr>
          <p:cNvPr id="13" name="Rectangle 12">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43CE6729-398C-479F-A9B5-5AD686744CDF}"/>
              </a:ext>
            </a:extLst>
          </p:cNvPr>
          <p:cNvPicPr>
            <a:picLocks noChangeAspect="1"/>
          </p:cNvPicPr>
          <p:nvPr/>
        </p:nvPicPr>
        <p:blipFill rotWithShape="1">
          <a:blip r:embed="rId3"/>
          <a:srcRect l="2361" r="3438" b="-3"/>
          <a:stretch/>
        </p:blipFill>
        <p:spPr>
          <a:xfrm>
            <a:off x="677334" y="3439947"/>
            <a:ext cx="3144597" cy="2601746"/>
          </a:xfrm>
          <a:prstGeom prst="rect">
            <a:avLst/>
          </a:prstGeom>
        </p:spPr>
      </p:pic>
    </p:spTree>
    <p:extLst>
      <p:ext uri="{BB962C8B-B14F-4D97-AF65-F5344CB8AC3E}">
        <p14:creationId xmlns:p14="http://schemas.microsoft.com/office/powerpoint/2010/main" val="290937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0162934-DAFE-45A6-8B1E-8062360A86EF}"/>
              </a:ext>
            </a:extLst>
          </p:cNvPr>
          <p:cNvPicPr>
            <a:picLocks noChangeAspect="1"/>
          </p:cNvPicPr>
          <p:nvPr/>
        </p:nvPicPr>
        <p:blipFill rotWithShape="1">
          <a:blip r:embed="rId3"/>
          <a:srcRect l="6150" r="11255"/>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Rubrik 1">
            <a:extLst>
              <a:ext uri="{FF2B5EF4-FFF2-40B4-BE49-F238E27FC236}">
                <a16:creationId xmlns:a16="http://schemas.microsoft.com/office/drawing/2014/main" id="{FECCF095-F431-4542-9674-070E3AAF6888}"/>
              </a:ext>
            </a:extLst>
          </p:cNvPr>
          <p:cNvSpPr>
            <a:spLocks noGrp="1"/>
          </p:cNvSpPr>
          <p:nvPr>
            <p:ph type="title"/>
          </p:nvPr>
        </p:nvSpPr>
        <p:spPr>
          <a:xfrm>
            <a:off x="375330" y="683551"/>
            <a:ext cx="4658203" cy="1320800"/>
          </a:xfrm>
        </p:spPr>
        <p:txBody>
          <a:bodyPr>
            <a:normAutofit/>
          </a:bodyPr>
          <a:lstStyle/>
          <a:p>
            <a:r>
              <a:rPr lang="sv-SE" sz="3200" b="1" dirty="0">
                <a:solidFill>
                  <a:schemeClr val="tx1"/>
                </a:solidFill>
              </a:rPr>
              <a:t>UTVECKLINGSGRUPPEN</a:t>
            </a:r>
            <a:endParaRPr lang="sv-SE" sz="3100" b="1" dirty="0">
              <a:solidFill>
                <a:schemeClr val="tx1"/>
              </a:solidFill>
            </a:endParaRPr>
          </a:p>
        </p:txBody>
      </p:sp>
      <p:sp>
        <p:nvSpPr>
          <p:cNvPr id="3" name="Platshållare för innehåll 2">
            <a:extLst>
              <a:ext uri="{FF2B5EF4-FFF2-40B4-BE49-F238E27FC236}">
                <a16:creationId xmlns:a16="http://schemas.microsoft.com/office/drawing/2014/main" id="{5D2AAB7B-78AB-4C57-B820-73CCA1BE7679}"/>
              </a:ext>
            </a:extLst>
          </p:cNvPr>
          <p:cNvSpPr>
            <a:spLocks noGrp="1"/>
          </p:cNvSpPr>
          <p:nvPr>
            <p:ph idx="1"/>
          </p:nvPr>
        </p:nvSpPr>
        <p:spPr>
          <a:xfrm>
            <a:off x="378504" y="1584901"/>
            <a:ext cx="4875518" cy="4957301"/>
          </a:xfrm>
        </p:spPr>
        <p:txBody>
          <a:bodyPr>
            <a:normAutofit fontScale="92500" lnSpcReduction="20000"/>
          </a:bodyPr>
          <a:lstStyle/>
          <a:p>
            <a:r>
              <a:rPr lang="sv-SE" dirty="0">
                <a:solidFill>
                  <a:schemeClr val="tx1"/>
                </a:solidFill>
              </a:rPr>
              <a:t>Teknikträning olika tider beroende på grupp</a:t>
            </a:r>
          </a:p>
          <a:p>
            <a:pPr lvl="1"/>
            <a:r>
              <a:rPr lang="sv-SE" dirty="0">
                <a:solidFill>
                  <a:schemeClr val="tx1"/>
                </a:solidFill>
              </a:rPr>
              <a:t>Träningstid 1 timme</a:t>
            </a:r>
          </a:p>
          <a:p>
            <a:pPr lvl="1"/>
            <a:r>
              <a:rPr lang="sv-SE" dirty="0">
                <a:solidFill>
                  <a:schemeClr val="tx1"/>
                </a:solidFill>
              </a:rPr>
              <a:t>Fortsätta fokus på att hitta svingen</a:t>
            </a:r>
          </a:p>
          <a:p>
            <a:r>
              <a:rPr lang="sv-SE" dirty="0">
                <a:solidFill>
                  <a:schemeClr val="tx1"/>
                </a:solidFill>
              </a:rPr>
              <a:t>Spelträningar på torsdagar (2-2,5 timmar) från när starttiden är satt i </a:t>
            </a:r>
            <a:r>
              <a:rPr lang="sv-SE" dirty="0" err="1">
                <a:solidFill>
                  <a:schemeClr val="tx1"/>
                </a:solidFill>
              </a:rPr>
              <a:t>GiT</a:t>
            </a:r>
            <a:endParaRPr lang="sv-SE" dirty="0">
              <a:solidFill>
                <a:schemeClr val="tx1"/>
              </a:solidFill>
            </a:endParaRPr>
          </a:p>
          <a:p>
            <a:pPr lvl="1"/>
            <a:r>
              <a:rPr lang="sv-SE" dirty="0">
                <a:solidFill>
                  <a:schemeClr val="tx1"/>
                </a:solidFill>
              </a:rPr>
              <a:t>Anmälan via laget.se </a:t>
            </a:r>
            <a:r>
              <a:rPr lang="sv-SE" dirty="0">
                <a:solidFill>
                  <a:schemeClr val="tx1"/>
                </a:solidFill>
                <a:sym typeface="Wingdings" panose="05000000000000000000" pitchFamily="2" charset="2"/>
              </a:rPr>
              <a:t> svara på kallelse  om ja, bokas en starttid, görs ca dagen innan</a:t>
            </a:r>
          </a:p>
          <a:p>
            <a:pPr lvl="1"/>
            <a:r>
              <a:rPr lang="sv-SE" dirty="0">
                <a:solidFill>
                  <a:schemeClr val="tx1"/>
                </a:solidFill>
              </a:rPr>
              <a:t>Starttiden kommer synas i </a:t>
            </a:r>
            <a:r>
              <a:rPr lang="sv-SE" dirty="0" err="1">
                <a:solidFill>
                  <a:schemeClr val="tx1"/>
                </a:solidFill>
              </a:rPr>
              <a:t>GiT</a:t>
            </a:r>
            <a:r>
              <a:rPr lang="sv-SE" dirty="0">
                <a:solidFill>
                  <a:schemeClr val="tx1"/>
                </a:solidFill>
              </a:rPr>
              <a:t> (MinGolf.se)</a:t>
            </a:r>
          </a:p>
          <a:p>
            <a:r>
              <a:rPr lang="sv-SE" dirty="0">
                <a:solidFill>
                  <a:schemeClr val="tx1"/>
                </a:solidFill>
              </a:rPr>
              <a:t>En tjejgrupp</a:t>
            </a:r>
          </a:p>
          <a:p>
            <a:r>
              <a:rPr lang="sv-SE" dirty="0">
                <a:solidFill>
                  <a:schemeClr val="tx1"/>
                </a:solidFill>
              </a:rPr>
              <a:t>Målet är att komma ner till under 36 i HCP</a:t>
            </a:r>
          </a:p>
          <a:p>
            <a:r>
              <a:rPr lang="sv-SE" dirty="0" err="1">
                <a:solidFill>
                  <a:schemeClr val="tx1"/>
                </a:solidFill>
              </a:rPr>
              <a:t>Korthålan</a:t>
            </a:r>
            <a:r>
              <a:rPr lang="sv-SE" dirty="0">
                <a:solidFill>
                  <a:schemeClr val="tx1"/>
                </a:solidFill>
              </a:rPr>
              <a:t>, Gula slingan och 18-hålsbanan beroende på </a:t>
            </a:r>
            <a:r>
              <a:rPr lang="sv-SE" dirty="0" err="1">
                <a:solidFill>
                  <a:schemeClr val="tx1"/>
                </a:solidFill>
              </a:rPr>
              <a:t>levelbricka</a:t>
            </a:r>
            <a:endParaRPr lang="sv-SE" dirty="0">
              <a:solidFill>
                <a:schemeClr val="tx1"/>
              </a:solidFill>
            </a:endParaRPr>
          </a:p>
          <a:p>
            <a:pPr lvl="1"/>
            <a:r>
              <a:rPr lang="sv-SE" dirty="0">
                <a:solidFill>
                  <a:schemeClr val="tx1"/>
                </a:solidFill>
              </a:rPr>
              <a:t>Samlingsplatser beroende på </a:t>
            </a:r>
            <a:r>
              <a:rPr lang="sv-SE" dirty="0" err="1">
                <a:solidFill>
                  <a:schemeClr val="tx1"/>
                </a:solidFill>
              </a:rPr>
              <a:t>level</a:t>
            </a:r>
            <a:endParaRPr lang="sv-SE" dirty="0">
              <a:solidFill>
                <a:schemeClr val="tx1"/>
              </a:solidFill>
            </a:endParaRPr>
          </a:p>
          <a:p>
            <a:r>
              <a:rPr lang="sv-SE" dirty="0">
                <a:solidFill>
                  <a:schemeClr val="tx1"/>
                </a:solidFill>
              </a:rPr>
              <a:t>Juniorledarena startar spelträningarna när teknikträning fortfarande pågår. Jag spelar i sista bollarna</a:t>
            </a:r>
          </a:p>
          <a:p>
            <a:pPr lvl="1"/>
            <a:r>
              <a:rPr lang="sv-SE" dirty="0">
                <a:solidFill>
                  <a:schemeClr val="tx1"/>
                </a:solidFill>
              </a:rPr>
              <a:t>Jag under sommaren</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9519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EE75BDA0-F855-442E-AF66-B0284702A4B2}"/>
              </a:ext>
            </a:extLst>
          </p:cNvPr>
          <p:cNvSpPr txBox="1"/>
          <p:nvPr/>
        </p:nvSpPr>
        <p:spPr>
          <a:xfrm>
            <a:off x="5536734" y="609600"/>
            <a:ext cx="3737268" cy="1320800"/>
          </a:xfrm>
          <a:prstGeom prst="rect">
            <a:avLst/>
          </a:prstGeom>
        </p:spPr>
        <p:txBody>
          <a:bodyPr vert="horz" lIns="91440" tIns="45720" rIns="91440" bIns="45720" rtlCol="0" anchor="t">
            <a:normAutofit/>
          </a:bodyPr>
          <a:lstStyle/>
          <a:p>
            <a:pPr>
              <a:spcBef>
                <a:spcPct val="0"/>
              </a:spcBef>
              <a:spcAft>
                <a:spcPts val="600"/>
              </a:spcAft>
            </a:pPr>
            <a:r>
              <a:rPr lang="en-US" sz="3600" b="1" dirty="0">
                <a:latin typeface="+mj-lt"/>
                <a:ea typeface="+mj-ea"/>
                <a:cs typeface="+mj-cs"/>
              </a:rPr>
              <a:t>VRETA FIRST</a:t>
            </a:r>
          </a:p>
        </p:txBody>
      </p:sp>
      <p:sp>
        <p:nvSpPr>
          <p:cNvPr id="11" name="Content Placeholder 10">
            <a:extLst>
              <a:ext uri="{FF2B5EF4-FFF2-40B4-BE49-F238E27FC236}">
                <a16:creationId xmlns:a16="http://schemas.microsoft.com/office/drawing/2014/main" id="{51C3E877-4462-4D83-84E8-94EDD6B91EF4}"/>
              </a:ext>
            </a:extLst>
          </p:cNvPr>
          <p:cNvSpPr>
            <a:spLocks noGrp="1"/>
          </p:cNvSpPr>
          <p:nvPr>
            <p:ph idx="1"/>
          </p:nvPr>
        </p:nvSpPr>
        <p:spPr>
          <a:xfrm>
            <a:off x="5209563" y="2160589"/>
            <a:ext cx="4588778" cy="3880773"/>
          </a:xfrm>
        </p:spPr>
        <p:txBody>
          <a:bodyPr vert="horz" lIns="91440" tIns="45720" rIns="91440" bIns="45720" rtlCol="0">
            <a:normAutofit/>
          </a:bodyPr>
          <a:lstStyle/>
          <a:p>
            <a:r>
              <a:rPr lang="sv-SE" dirty="0">
                <a:solidFill>
                  <a:schemeClr val="tx1"/>
                </a:solidFill>
              </a:rPr>
              <a:t>Ny</a:t>
            </a:r>
            <a:r>
              <a:rPr lang="en-US" dirty="0">
                <a:solidFill>
                  <a:schemeClr val="tx1"/>
                </a:solidFill>
              </a:rPr>
              <a:t> </a:t>
            </a:r>
            <a:r>
              <a:rPr lang="sv-SE" dirty="0">
                <a:solidFill>
                  <a:schemeClr val="tx1"/>
                </a:solidFill>
              </a:rPr>
              <a:t>grupp</a:t>
            </a:r>
            <a:r>
              <a:rPr lang="en-US" dirty="0">
                <a:solidFill>
                  <a:schemeClr val="tx1"/>
                </a:solidFill>
              </a:rPr>
              <a:t> </a:t>
            </a:r>
            <a:r>
              <a:rPr lang="sv-SE" dirty="0">
                <a:solidFill>
                  <a:schemeClr val="tx1"/>
                </a:solidFill>
              </a:rPr>
              <a:t>för</a:t>
            </a:r>
            <a:r>
              <a:rPr lang="en-US" dirty="0">
                <a:solidFill>
                  <a:schemeClr val="tx1"/>
                </a:solidFill>
              </a:rPr>
              <a:t> </a:t>
            </a:r>
            <a:r>
              <a:rPr lang="sv-SE" dirty="0">
                <a:solidFill>
                  <a:schemeClr val="tx1"/>
                </a:solidFill>
              </a:rPr>
              <a:t>2022</a:t>
            </a:r>
          </a:p>
          <a:p>
            <a:pPr lvl="1"/>
            <a:r>
              <a:rPr lang="sv-SE" dirty="0">
                <a:solidFill>
                  <a:schemeClr val="tx1"/>
                </a:solidFill>
              </a:rPr>
              <a:t>Två mix grupper</a:t>
            </a:r>
          </a:p>
          <a:p>
            <a:r>
              <a:rPr lang="sv-SE" dirty="0">
                <a:solidFill>
                  <a:schemeClr val="tx1"/>
                </a:solidFill>
              </a:rPr>
              <a:t>Fortsätta satsandet på golf</a:t>
            </a:r>
          </a:p>
          <a:p>
            <a:pPr lvl="1"/>
            <a:r>
              <a:rPr lang="sv-SE" dirty="0">
                <a:solidFill>
                  <a:schemeClr val="tx1"/>
                </a:solidFill>
              </a:rPr>
              <a:t>Kommit ner i handicap</a:t>
            </a:r>
          </a:p>
          <a:p>
            <a:pPr lvl="1"/>
            <a:r>
              <a:rPr lang="sv-SE" dirty="0">
                <a:solidFill>
                  <a:schemeClr val="tx1"/>
                </a:solidFill>
              </a:rPr>
              <a:t>Börja tävla inom kort</a:t>
            </a:r>
          </a:p>
          <a:p>
            <a:pPr lvl="2"/>
            <a:r>
              <a:rPr lang="sv-SE" dirty="0">
                <a:solidFill>
                  <a:schemeClr val="tx1"/>
                </a:solidFill>
              </a:rPr>
              <a:t>Östgötaserien</a:t>
            </a:r>
          </a:p>
          <a:p>
            <a:pPr lvl="2"/>
            <a:r>
              <a:rPr lang="sv-SE" dirty="0">
                <a:solidFill>
                  <a:schemeClr val="tx1"/>
                </a:solidFill>
              </a:rPr>
              <a:t>Svenska Juniortouren Rookie/</a:t>
            </a:r>
            <a:r>
              <a:rPr lang="sv-SE" dirty="0" err="1">
                <a:solidFill>
                  <a:schemeClr val="tx1"/>
                </a:solidFill>
              </a:rPr>
              <a:t>Div</a:t>
            </a:r>
            <a:r>
              <a:rPr lang="sv-SE" dirty="0">
                <a:solidFill>
                  <a:schemeClr val="tx1"/>
                </a:solidFill>
              </a:rPr>
              <a:t> 3</a:t>
            </a:r>
          </a:p>
          <a:p>
            <a:r>
              <a:rPr lang="sv-SE" dirty="0">
                <a:solidFill>
                  <a:schemeClr val="tx1"/>
                </a:solidFill>
              </a:rPr>
              <a:t>Spelträningarna är på stora banan</a:t>
            </a:r>
          </a:p>
          <a:p>
            <a:r>
              <a:rPr lang="sv-SE" dirty="0">
                <a:solidFill>
                  <a:schemeClr val="tx1"/>
                </a:solidFill>
              </a:rPr>
              <a:t>Ca ålderskrav ≥13 år då RF tillåter barn att börja tävla vid den åldern</a:t>
            </a:r>
          </a:p>
        </p:txBody>
      </p:sp>
      <p:pic>
        <p:nvPicPr>
          <p:cNvPr id="8" name="Bildobjekt 7">
            <a:extLst>
              <a:ext uri="{FF2B5EF4-FFF2-40B4-BE49-F238E27FC236}">
                <a16:creationId xmlns:a16="http://schemas.microsoft.com/office/drawing/2014/main" id="{E936B962-0502-40F4-8338-07AFEAB24BC5}"/>
              </a:ext>
            </a:extLst>
          </p:cNvPr>
          <p:cNvPicPr>
            <a:picLocks noChangeAspect="1"/>
          </p:cNvPicPr>
          <p:nvPr/>
        </p:nvPicPr>
        <p:blipFill rotWithShape="1">
          <a:blip r:embed="rId2"/>
          <a:srcRect l="29567" r="1792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7" name="Isosceles Triangle 3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4760920"/>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1091</Words>
  <Application>Microsoft Office PowerPoint</Application>
  <PresentationFormat>Bredbild</PresentationFormat>
  <Paragraphs>139</Paragraphs>
  <Slides>14</Slides>
  <Notes>3</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Trebuchet MS</vt:lpstr>
      <vt:lpstr>Wingdings 3</vt:lpstr>
      <vt:lpstr>Fasett</vt:lpstr>
      <vt:lpstr>Vem är jag?</vt:lpstr>
      <vt:lpstr>Grupper</vt:lpstr>
      <vt:lpstr>Golf  sitt egna levelsystem</vt:lpstr>
      <vt:lpstr>TRAPPAN</vt:lpstr>
      <vt:lpstr>LAGET.SE</vt:lpstr>
      <vt:lpstr>GOLFKUL</vt:lpstr>
      <vt:lpstr>GOLFÄVENTYRET </vt:lpstr>
      <vt:lpstr>UTVECKLINGSGRUPPEN</vt:lpstr>
      <vt:lpstr>PowerPoint-presentation</vt:lpstr>
      <vt:lpstr>DATUM &amp; TIDER</vt:lpstr>
      <vt:lpstr>Föräldrarnas ansvar och uppförande</vt:lpstr>
      <vt:lpstr>Vår träningsfilosofi</vt:lpstr>
      <vt:lpstr>BULT</vt:lpstr>
      <vt:lpstr>ÖVRIG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Vem är jag?</dc:title>
  <dc:creator>David Rickardsson</dc:creator>
  <cp:lastModifiedBy>David Rickardsson</cp:lastModifiedBy>
  <cp:revision>74</cp:revision>
  <dcterms:created xsi:type="dcterms:W3CDTF">2019-04-26T20:54:03Z</dcterms:created>
  <dcterms:modified xsi:type="dcterms:W3CDTF">2023-05-01T18:23:39Z</dcterms:modified>
</cp:coreProperties>
</file>