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4" r:id="rId4"/>
    <p:sldId id="265" r:id="rId5"/>
    <p:sldId id="266" r:id="rId6"/>
    <p:sldId id="274" r:id="rId7"/>
    <p:sldId id="275" r:id="rId8"/>
    <p:sldId id="267" r:id="rId9"/>
    <p:sldId id="268" r:id="rId10"/>
    <p:sldId id="269" r:id="rId11"/>
    <p:sldId id="276" r:id="rId12"/>
    <p:sldId id="277" r:id="rId13"/>
    <p:sldId id="278" r:id="rId14"/>
    <p:sldId id="279" r:id="rId15"/>
    <p:sldId id="280" r:id="rId16"/>
    <p:sldId id="281" r:id="rId17"/>
    <p:sldId id="261" r:id="rId18"/>
    <p:sldId id="282" r:id="rId19"/>
    <p:sldId id="262" r:id="rId20"/>
    <p:sldId id="283" r:id="rId21"/>
  </p:sldIdLst>
  <p:sldSz cx="12192000" cy="6858000"/>
  <p:notesSz cx="6799263" cy="9929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816" autoAdjust="0"/>
  </p:normalViewPr>
  <p:slideViewPr>
    <p:cSldViewPr snapToGrid="0">
      <p:cViewPr varScale="1">
        <p:scale>
          <a:sx n="98" d="100"/>
          <a:sy n="98" d="100"/>
        </p:scale>
        <p:origin x="10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367A7-D64A-44DD-901B-D34C6AC4AF31}" type="datetimeFigureOut">
              <a:rPr lang="sv-SE" smtClean="0"/>
              <a:t>2019-09-22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B2BA8-A2CB-4530-948B-7E527ED85E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7884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B2BA8-A2CB-4530-948B-7E527ED85E6C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8933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B2BA8-A2CB-4530-948B-7E527ED85E6C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5060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B2BA8-A2CB-4530-948B-7E527ED85E6C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9179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B2BA8-A2CB-4530-948B-7E527ED85E6C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8184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LÄRbro</a:t>
            </a:r>
            <a:endParaRPr lang="sv-SE" dirty="0"/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10poäng: Vi startar vår resa i riktning nordöst från residensstad där tätorten har storleken 1369 hektar. i Staden har sitt ursprung som en hednisk offerplats. 1361 är tal som ligger nära till hands. Målet för vår resa är en plats där kust finns i både norr och söder. Platsen förenar vår tro på barnen.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5poäng: Resmålet har ett djup av svensk elit. Målet för vår resa har en förtrolig plats i allas våra skolavslutningar.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2poäng: Vår destination är beläget ca 4mil från allas vår Hansestad. Ambitionen är att varje träning skall vara ett </a:t>
            </a:r>
            <a:r>
              <a:rPr lang="sv-SE" dirty="0" err="1"/>
              <a:t>LÄRande</a:t>
            </a:r>
            <a:r>
              <a:rPr lang="sv-SE" dirty="0"/>
              <a:t> och nu är vi snart framme vid vårt resmål.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B2BA8-A2CB-4530-948B-7E527ED85E6C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0830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LÄRbro</a:t>
            </a:r>
            <a:endParaRPr lang="sv-SE" dirty="0"/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10poäng: Vi startar vår resa i riktning nordöst från residensstad där tätorten har storleken 1369 hektar. i Staden har sitt ursprung som en hednisk offerplats. 1361 är tal som ligger nära till hands. Målet för vår resa är en plats där kust finns i både norr och söder. Platsen förenar vår tro på barnen.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5poäng: Resmålet har ett djup av svensk elit. Målet för vår resa har en förtrolig plats i allas våra skolavslutningar.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2poäng: Vår destination är beläget ca 4mil från allas vår Hansestad. Ambitionen är att varje träning skall vara ett </a:t>
            </a:r>
            <a:r>
              <a:rPr lang="sv-SE" dirty="0" err="1"/>
              <a:t>LÄRande</a:t>
            </a:r>
            <a:r>
              <a:rPr lang="sv-SE" dirty="0"/>
              <a:t> och nu är vi snart framme vid vårt resmål.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B2BA8-A2CB-4530-948B-7E527ED85E6C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5417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B2BA8-A2CB-4530-948B-7E527ED85E6C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7389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LÄRbro</a:t>
            </a:r>
            <a:endParaRPr lang="sv-SE" dirty="0"/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10poäng: Vi startar vår resa i riktning nordöst från residensstad där tätorten har storleken 1369 hektar. i Staden har sitt ursprung som en hednisk offerplats. 1361 är tal som ligger nära till hands. Målet för vår resa är en plats där kust finns i både norr och söder. Platsen förenar vår tro på barnen.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5poäng: Resmålet har ett djup av svensk elit. Målet för vår resa har en förtrolig plats i allas våra skolavslutningar.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2poäng: Vår destination är beläget ca 4mil från allas vår Hansestad. Ambitionen är att varje träning skall vara ett </a:t>
            </a:r>
            <a:r>
              <a:rPr lang="sv-SE" dirty="0" err="1"/>
              <a:t>LÄRande</a:t>
            </a:r>
            <a:r>
              <a:rPr lang="sv-SE" dirty="0"/>
              <a:t> och nu är vi snart framme vid vårt resmål.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B2BA8-A2CB-4530-948B-7E527ED85E6C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2011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LÄRbro</a:t>
            </a:r>
            <a:endParaRPr lang="sv-SE" dirty="0"/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10poäng: Vi startar vår resa i riktning nordöst från residensstad där tätorten har storleken 1369 hektar. i Staden har sitt ursprung som en hednisk offerplats. 1361 är tal som ligger nära till hands. Målet för vår resa är en plats där kust finns i både norr och söder. Platsen förenar vår tro på barnen.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5poäng: Resmålet har ett djup av svensk elit. Målet för vår resa har en förtrolig plats i allas våra skolavslutningar.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2poäng: Vår destination är beläget ca 4mil från allas vår Hansestad. Ambitionen är att varje träning skall vara ett </a:t>
            </a:r>
            <a:r>
              <a:rPr lang="sv-SE" dirty="0" err="1"/>
              <a:t>LÄRande</a:t>
            </a:r>
            <a:r>
              <a:rPr lang="sv-SE" dirty="0"/>
              <a:t> och nu är vi snart framme vid vårt resmål.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B2BA8-A2CB-4530-948B-7E527ED85E6C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2494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B2BA8-A2CB-4530-948B-7E527ED85E6C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7179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LÄRbro</a:t>
            </a:r>
            <a:endParaRPr lang="sv-SE" dirty="0"/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10poäng: Vi startar vår resa i riktning nordöst från residensstad där tätorten har storleken 1369 hektar. i Staden har sitt ursprung som en hednisk offerplats. 1361 är tal som ligger nära till hands. Målet för vår resa är en plats där kust finns i både norr och söder. Platsen förenar vår tro på barnen.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5poäng: Resmålet har ett djup av svensk elit. Målet för vår resa har en förtrolig plats i allas våra skolavslutningar.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2poäng: Vår destination är beläget ca 4mil från allas vår Hansestad. Ambitionen är att varje träning skall vara ett </a:t>
            </a:r>
            <a:r>
              <a:rPr lang="sv-SE" dirty="0" err="1"/>
              <a:t>LÄRande</a:t>
            </a:r>
            <a:r>
              <a:rPr lang="sv-SE" dirty="0"/>
              <a:t> och nu är vi snart framme vid vårt resmål.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B2BA8-A2CB-4530-948B-7E527ED85E6C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5859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LÄRbro</a:t>
            </a:r>
            <a:endParaRPr lang="sv-SE" dirty="0"/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10poäng: Vi startar vår resa i riktning nordöst från residensstad där tätorten har storleken 1369 hektar. i Staden har sitt ursprung som en hednisk offerplats. 1361 är tal som ligger nära till hands. Målet för vår resa är en plats där kust finns i både norr och söder. Platsen förenar vår tro på barnen.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5poäng: Resmålet har ett djup av svensk elit. Målet för vår resa har en förtrolig plats i allas våra skolavslutningar.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2poäng: Vår destination är beläget ca 4mil från allas vår Hansestad. Ambitionen är att varje träning skall vara ett </a:t>
            </a:r>
            <a:r>
              <a:rPr lang="sv-SE" dirty="0" err="1"/>
              <a:t>LÄRande</a:t>
            </a:r>
            <a:r>
              <a:rPr lang="sv-SE" dirty="0"/>
              <a:t> och nu är vi snart framme vid vårt resmål.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B2BA8-A2CB-4530-948B-7E527ED85E6C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1133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E90974-DABD-4D04-9BD5-C31B49C88F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A49687C-FF2F-4557-8D36-35A200D23B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B6C1D53-5F33-4258-8CD2-63E80771E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9A84-0935-4FC7-BB6F-3966803E611F}" type="datetimeFigureOut">
              <a:rPr lang="sv-SE" smtClean="0"/>
              <a:t>2019-09-22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286FDB5-D66D-4AE7-9F98-FB6291BA3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798420B-8E37-4A36-949F-F99CE2AC7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6A70E-83A5-41EB-9DA8-044DF12378B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5681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FB221F-527A-4D94-A4C0-017CC5B80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FEFE083-41A5-4FBE-884E-0E29F69E4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1A86C7C-B1E0-4375-839D-45EEEEBE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9A84-0935-4FC7-BB6F-3966803E611F}" type="datetimeFigureOut">
              <a:rPr lang="sv-SE" smtClean="0"/>
              <a:t>2019-09-22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72EF81F-DB1B-40D0-A558-1686AD2B9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EA35EC3-0B81-4747-BB4A-0690B2F34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6A70E-83A5-41EB-9DA8-044DF12378B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5810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95039FBB-EDE9-42D1-A53A-A28FF4A59E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A1FB871-34B4-4C5F-BECF-898145707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74988DC-93B2-42CB-915E-08363B1EE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9A84-0935-4FC7-BB6F-3966803E611F}" type="datetimeFigureOut">
              <a:rPr lang="sv-SE" smtClean="0"/>
              <a:t>2019-09-22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8E14B4A-903D-43E9-9EA6-AE41EE9F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1386DC6-041D-4235-BA31-B69E22F2C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6A70E-83A5-41EB-9DA8-044DF12378B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4881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EA6706-A173-4333-A5E7-8E6F8A9F5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2F5B6FE-F495-4A84-B4E6-59CA9E97A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0B79DCE-433A-41B8-BACE-0C4FBDC69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9A84-0935-4FC7-BB6F-3966803E611F}" type="datetimeFigureOut">
              <a:rPr lang="sv-SE" smtClean="0"/>
              <a:t>2019-09-22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DFFABE7-3D8E-4EB8-ABDA-C59FC1927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0A997F9-4B80-4FBA-9074-D7D5687A5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6A70E-83A5-41EB-9DA8-044DF12378B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442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3EE70A-EB12-437D-9D92-CB92A2513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232FFD4-F7E8-438C-88F3-39968127E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C83EAE0-3C07-4A42-84D3-15B613CB1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9A84-0935-4FC7-BB6F-3966803E611F}" type="datetimeFigureOut">
              <a:rPr lang="sv-SE" smtClean="0"/>
              <a:t>2019-09-22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FF5CB8C-5B17-4304-B90E-27DCC60DF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98995C-19F9-49EF-9A57-3DA871890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6A70E-83A5-41EB-9DA8-044DF12378B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0555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9FDCDC-45FB-4666-8D82-E70EAAAA9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5224131-DD03-4805-8A87-380F44F897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0E513FA-D6BC-48B7-BEDF-0D55B4E89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D42F82F-A3BF-4818-945C-CF82A7EEA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9A84-0935-4FC7-BB6F-3966803E611F}" type="datetimeFigureOut">
              <a:rPr lang="sv-SE" smtClean="0"/>
              <a:t>2019-09-22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F8CFA2D-1F42-4298-A2AE-41FE6D0AD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3E15B8-0695-4A12-B1E2-BB1ABB87A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6A70E-83A5-41EB-9DA8-044DF12378B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5260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8A7D47-9188-4CB1-8FB9-7E441A2ED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5697DD3-9A84-4DC0-B3F4-9D7DBCE5A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B15B711-CD4B-47E7-B212-5587445A4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04F75BB-6D58-46F7-8126-DE54F2C844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F837327-3CBA-457F-AADF-06334A22C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C68700E8-3DD8-49F8-960D-3635C31D5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9A84-0935-4FC7-BB6F-3966803E611F}" type="datetimeFigureOut">
              <a:rPr lang="sv-SE" smtClean="0"/>
              <a:t>2019-09-22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CDFE289-17F7-429A-B0BE-DE55CCB92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BE3C052-C0D5-4840-87EF-AF9347077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6A70E-83A5-41EB-9DA8-044DF12378B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6262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4053EF-104F-4B9F-AC95-EB482E5D5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438F97B-EA1E-473B-BB4B-02C2A8C12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9A84-0935-4FC7-BB6F-3966803E611F}" type="datetimeFigureOut">
              <a:rPr lang="sv-SE" smtClean="0"/>
              <a:t>2019-09-22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7132AB9-CA47-4031-ACCA-CA766EA15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E3A6269-D212-4CD4-86C0-2C05C1263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6A70E-83A5-41EB-9DA8-044DF12378B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1452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13D7870-FB50-4AE6-A42D-81D3D72AB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9A84-0935-4FC7-BB6F-3966803E611F}" type="datetimeFigureOut">
              <a:rPr lang="sv-SE" smtClean="0"/>
              <a:t>2019-09-22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88DBEC7-2A2A-4B10-96EA-68C0CEFE6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FAE0EF9-802D-486D-89F6-E8557F4F3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6A70E-83A5-41EB-9DA8-044DF12378B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0547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F39578-47CF-4F7C-9B49-D8F6B8908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2A11315-3263-498F-A218-F6EF056C5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2F45332-5F3F-4743-A050-B14345926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8375A46-02D9-4744-B979-501620AB9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9A84-0935-4FC7-BB6F-3966803E611F}" type="datetimeFigureOut">
              <a:rPr lang="sv-SE" smtClean="0"/>
              <a:t>2019-09-22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3C1D6DF-DC1A-4A50-A137-A3F74EFA1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5B6AAB8-C174-43E9-82BE-CA511F21E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6A70E-83A5-41EB-9DA8-044DF12378B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953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4D128-CF51-4CBE-8611-FE0468A0D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2A581D31-6C9D-4B95-B3A3-356A5C5848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6731103-39CF-4857-B5F8-1F8CAC0C87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3C4395A-A252-4B57-8662-95834BA3B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9A84-0935-4FC7-BB6F-3966803E611F}" type="datetimeFigureOut">
              <a:rPr lang="sv-SE" smtClean="0"/>
              <a:t>2019-09-22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50C7479-E75C-4D49-B396-E7EB8699F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CDB366A-41BD-46AC-8CF6-1548CE867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6A70E-83A5-41EB-9DA8-044DF12378B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1443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CD6B3CE-DC2D-4301-AF1D-A101CD1D6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5BB598-A42D-4CDD-BD4E-E83430D77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7115010-46FD-4459-B093-9391AAAFA1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19A84-0935-4FC7-BB6F-3966803E611F}" type="datetimeFigureOut">
              <a:rPr lang="sv-SE" smtClean="0"/>
              <a:t>2019-09-22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1715B67-F938-4CF5-B513-D027B07879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86981C4-0FEC-4DA2-A6CF-F143B8650A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6A70E-83A5-41EB-9DA8-044DF12378B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7398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no/blader-h%C3%B8st-h%C3%B8sten-natur-h%C3%B8stl%C3%B8vet-2969337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v.wikipedia.org/wiki/Fil:Tofta_strand_norra.JPG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creativecommons.org/licenses/by-sa/3.0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www.publicdomainpictures.net/view-image.php?image=209543&amp;picture=&amp;jazyk=S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www.publicdomainpictures.net/view-image.php?image=209543&amp;picture=&amp;jazyk=S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535828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www.publicdomainpictures.net/view-image.php?image=209543&amp;picture=&amp;jazyk=S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 5">
            <a:extLst>
              <a:ext uri="{FF2B5EF4-FFF2-40B4-BE49-F238E27FC236}">
                <a16:creationId xmlns:a16="http://schemas.microsoft.com/office/drawing/2014/main" id="{34AEBF88-CE36-4BC0-B847-045F1A3F70E9}"/>
              </a:ext>
            </a:extLst>
          </p:cNvPr>
          <p:cNvGrpSpPr/>
          <p:nvPr/>
        </p:nvGrpSpPr>
        <p:grpSpPr>
          <a:xfrm>
            <a:off x="-55143" y="-394197"/>
            <a:ext cx="12302286" cy="8201523"/>
            <a:chOff x="-4350774" y="-394197"/>
            <a:chExt cx="12302286" cy="8201523"/>
          </a:xfrm>
        </p:grpSpPr>
        <p:pic>
          <p:nvPicPr>
            <p:cNvPr id="4" name="Platshållare för innehåll 4" descr="En bild som visar himmel, orange, träd, utomhus&#10;&#10;Automatiskt genererad beskrivning">
              <a:extLst>
                <a:ext uri="{FF2B5EF4-FFF2-40B4-BE49-F238E27FC236}">
                  <a16:creationId xmlns:a16="http://schemas.microsoft.com/office/drawing/2014/main" id="{6E8FDD2E-1DC6-4BE7-91F3-1FECEB3BD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-4350774" y="-394197"/>
              <a:ext cx="12302286" cy="8201523"/>
            </a:xfrm>
            <a:prstGeom prst="rect">
              <a:avLst/>
            </a:prstGeom>
          </p:spPr>
        </p:pic>
        <p:pic>
          <p:nvPicPr>
            <p:cNvPr id="2052" name="Picture 4" descr="Visby IBK">
              <a:extLst>
                <a:ext uri="{FF2B5EF4-FFF2-40B4-BE49-F238E27FC236}">
                  <a16:creationId xmlns:a16="http://schemas.microsoft.com/office/drawing/2014/main" id="{FE229161-CA71-4E2A-9238-95AEE690FA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989827" y="5364196"/>
              <a:ext cx="2381250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389A2CE3-9546-4716-A73C-CE93BF0743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5231" y="-195193"/>
            <a:ext cx="7391400" cy="2387600"/>
          </a:xfrm>
        </p:spPr>
        <p:txBody>
          <a:bodyPr/>
          <a:lstStyle/>
          <a:p>
            <a:r>
              <a:rPr lang="sv-SE" dirty="0"/>
              <a:t>Föräldramöte Visby IBK 2012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4F2803D-7767-49D6-89C6-338FEBDBF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58931" y="2279955"/>
            <a:ext cx="9144000" cy="1655762"/>
          </a:xfrm>
        </p:spPr>
        <p:txBody>
          <a:bodyPr/>
          <a:lstStyle/>
          <a:p>
            <a:r>
              <a:rPr lang="sv-SE" dirty="0"/>
              <a:t>2019-09-22</a:t>
            </a:r>
          </a:p>
        </p:txBody>
      </p:sp>
    </p:spTree>
    <p:extLst>
      <p:ext uri="{BB962C8B-B14F-4D97-AF65-F5344CB8AC3E}">
        <p14:creationId xmlns:p14="http://schemas.microsoft.com/office/powerpoint/2010/main" val="600983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634721-3206-43E9-BEE4-09BF77F4D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sv-SE" sz="5000" b="1" dirty="0"/>
              <a:t>2 Poäng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51C1DBA-BC72-479E-AC89-BF6B23EDE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 fontScale="77500" lnSpcReduction="20000"/>
          </a:bodyPr>
          <a:lstStyle/>
          <a:p>
            <a:pPr marL="0" indent="0">
              <a:buNone/>
            </a:pPr>
            <a:r>
              <a:rPr lang="sv-SE" sz="4500" dirty="0"/>
              <a:t>”- </a:t>
            </a:r>
            <a:r>
              <a:rPr lang="sv-SE" sz="4800" dirty="0"/>
              <a:t>Nu närmar vi oss vår slutdestination. Staden stoltserar som residensstad i Kronobergslän och är en plats som symboliserar våra barns förmåga att kunna </a:t>
            </a:r>
            <a:r>
              <a:rPr lang="sv-SE" sz="4800" dirty="0" err="1"/>
              <a:t>VÄXa</a:t>
            </a:r>
            <a:r>
              <a:rPr lang="sv-SE" sz="4800" dirty="0"/>
              <a:t>.</a:t>
            </a:r>
            <a:r>
              <a:rPr lang="sv-SE" sz="4500" dirty="0"/>
              <a:t>”</a:t>
            </a:r>
          </a:p>
        </p:txBody>
      </p:sp>
      <p:pic>
        <p:nvPicPr>
          <p:cNvPr id="2050" name="Picture 2" descr="Bildresultat fÃ¶r pÃ¥ spÃ¥ret logga">
            <a:extLst>
              <a:ext uri="{FF2B5EF4-FFF2-40B4-BE49-F238E27FC236}">
                <a16:creationId xmlns:a16="http://schemas.microsoft.com/office/drawing/2014/main" id="{49F1A7C9-16D4-40D8-8FA0-7A4C97687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" r="641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550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634721-3206-43E9-BEE4-09BF77F4D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sv-SE" sz="5000" b="1" dirty="0"/>
              <a:t>Vårt resmål: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51C1DBA-BC72-479E-AC89-BF6B23EDE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sv-SE" sz="4500" dirty="0"/>
              <a:t>”</a:t>
            </a:r>
            <a:r>
              <a:rPr lang="sv-SE" sz="4500" dirty="0" err="1"/>
              <a:t>VÄXjö</a:t>
            </a:r>
            <a:r>
              <a:rPr lang="sv-SE" sz="4500" dirty="0"/>
              <a:t>”</a:t>
            </a:r>
          </a:p>
        </p:txBody>
      </p:sp>
      <p:pic>
        <p:nvPicPr>
          <p:cNvPr id="2050" name="Picture 2" descr="Bildresultat fÃ¶r pÃ¥ spÃ¥ret logga">
            <a:extLst>
              <a:ext uri="{FF2B5EF4-FFF2-40B4-BE49-F238E27FC236}">
                <a16:creationId xmlns:a16="http://schemas.microsoft.com/office/drawing/2014/main" id="{49F1A7C9-16D4-40D8-8FA0-7A4C97687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" r="641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327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65F68F-3F6D-4C95-89CD-6AB6D2731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136" y="5091762"/>
            <a:ext cx="10698284" cy="1264588"/>
          </a:xfrm>
        </p:spPr>
        <p:txBody>
          <a:bodyPr anchor="ctr">
            <a:normAutofit fontScale="90000"/>
          </a:bodyPr>
          <a:lstStyle/>
          <a:p>
            <a:pPr algn="r"/>
            <a:r>
              <a:rPr lang="sv-SE" dirty="0"/>
              <a:t>” Vi frågar oss – </a:t>
            </a:r>
            <a:r>
              <a:rPr lang="sv-SE" i="1" dirty="0"/>
              <a:t>Vart är vi på väg?”</a:t>
            </a:r>
            <a:br>
              <a:rPr lang="sv-SE" i="1" dirty="0"/>
            </a:br>
            <a:endParaRPr lang="sv-SE" dirty="0"/>
          </a:p>
        </p:txBody>
      </p:sp>
      <p:pic>
        <p:nvPicPr>
          <p:cNvPr id="1026" name="Picture 2" descr="Bildresultat fÃ¶r pÃ¥ spÃ¥ret logga">
            <a:extLst>
              <a:ext uri="{FF2B5EF4-FFF2-40B4-BE49-F238E27FC236}">
                <a16:creationId xmlns:a16="http://schemas.microsoft.com/office/drawing/2014/main" id="{BA9FFE57-0F69-4EEF-ADEA-A3E2DB1180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7" r="1166"/>
          <a:stretch/>
        </p:blipFill>
        <p:spPr bwMode="auto">
          <a:xfrm>
            <a:off x="-3983" y="10"/>
            <a:ext cx="12192000" cy="457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780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634721-3206-43E9-BEE4-09BF77F4D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sv-SE" sz="5000" b="1" dirty="0"/>
              <a:t>10 Poäng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51C1DBA-BC72-479E-AC89-BF6B23EDE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7"/>
            <a:ext cx="5314543" cy="394531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sv-SE" sz="3200" dirty="0"/>
              <a:t>”- Vår resa fortsätter från </a:t>
            </a:r>
            <a:r>
              <a:rPr lang="sv-SE" sz="3200" dirty="0" err="1"/>
              <a:t>VÄXjö</a:t>
            </a:r>
            <a:r>
              <a:rPr lang="sv-SE" sz="3200" dirty="0"/>
              <a:t> vidare nordöst mot liten ort med ett svårslaget rekord. Måhända gör </a:t>
            </a:r>
            <a:r>
              <a:rPr lang="sv-SE" sz="3200" dirty="0" err="1"/>
              <a:t>tillVÄXten</a:t>
            </a:r>
            <a:r>
              <a:rPr lang="sv-SE" sz="3200" dirty="0"/>
              <a:t> att det snart är passé men kanske kan våra barn </a:t>
            </a:r>
            <a:r>
              <a:rPr lang="sv-SE" sz="3200" dirty="0" err="1"/>
              <a:t>LÄRa</a:t>
            </a:r>
            <a:r>
              <a:rPr lang="sv-SE" sz="3200" dirty="0"/>
              <a:t> oss att undvika.</a:t>
            </a:r>
          </a:p>
        </p:txBody>
      </p:sp>
      <p:pic>
        <p:nvPicPr>
          <p:cNvPr id="2050" name="Picture 2" descr="Bildresultat fÃ¶r pÃ¥ spÃ¥ret logga">
            <a:extLst>
              <a:ext uri="{FF2B5EF4-FFF2-40B4-BE49-F238E27FC236}">
                <a16:creationId xmlns:a16="http://schemas.microsoft.com/office/drawing/2014/main" id="{49F1A7C9-16D4-40D8-8FA0-7A4C97687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" r="641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605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634721-3206-43E9-BEE4-09BF77F4D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sv-SE" sz="5000" b="1" dirty="0"/>
              <a:t>5 Poäng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51C1DBA-BC72-479E-AC89-BF6B23EDE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7"/>
            <a:ext cx="5314543" cy="404157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sv-SE" sz="3200" dirty="0"/>
              <a:t>”- Vår destination är en het destination med hög fart och hög oktan. Riktning och avslut är precis som i innebandy av yttersta vikt. .”</a:t>
            </a:r>
          </a:p>
        </p:txBody>
      </p:sp>
      <p:pic>
        <p:nvPicPr>
          <p:cNvPr id="2050" name="Picture 2" descr="Bildresultat fÃ¶r pÃ¥ spÃ¥ret logga">
            <a:extLst>
              <a:ext uri="{FF2B5EF4-FFF2-40B4-BE49-F238E27FC236}">
                <a16:creationId xmlns:a16="http://schemas.microsoft.com/office/drawing/2014/main" id="{49F1A7C9-16D4-40D8-8FA0-7A4C97687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" r="641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27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634721-3206-43E9-BEE4-09BF77F4D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sv-SE" sz="5000" b="1" dirty="0"/>
              <a:t>2 Poäng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51C1DBA-BC72-479E-AC89-BF6B23EDE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7"/>
            <a:ext cx="5314543" cy="4009487"/>
          </a:xfrm>
        </p:spPr>
        <p:txBody>
          <a:bodyPr anchor="t">
            <a:normAutofit fontScale="77500" lnSpcReduction="20000"/>
          </a:bodyPr>
          <a:lstStyle/>
          <a:p>
            <a:pPr marL="0" indent="0">
              <a:buNone/>
            </a:pPr>
            <a:r>
              <a:rPr lang="sv-SE" sz="4500" dirty="0"/>
              <a:t>”- </a:t>
            </a:r>
            <a:r>
              <a:rPr lang="sv-SE" sz="4800" dirty="0"/>
              <a:t>Nu är vi snart framme vid vårt resmål där speedway laget </a:t>
            </a:r>
            <a:r>
              <a:rPr lang="sv-SE" sz="4800" dirty="0" err="1"/>
              <a:t>Dackarna</a:t>
            </a:r>
            <a:r>
              <a:rPr lang="sv-SE" sz="4800" dirty="0"/>
              <a:t> huserar och där +38grader fortfarande råder. Vårt resmål går lätt att härleda till ”hänga kassar” ”sätta den i krysset” ”göra en balja”.</a:t>
            </a:r>
            <a:r>
              <a:rPr lang="sv-SE" sz="4500" dirty="0"/>
              <a:t>”</a:t>
            </a:r>
          </a:p>
        </p:txBody>
      </p:sp>
      <p:pic>
        <p:nvPicPr>
          <p:cNvPr id="2050" name="Picture 2" descr="Bildresultat fÃ¶r pÃ¥ spÃ¥ret logga">
            <a:extLst>
              <a:ext uri="{FF2B5EF4-FFF2-40B4-BE49-F238E27FC236}">
                <a16:creationId xmlns:a16="http://schemas.microsoft.com/office/drawing/2014/main" id="{49F1A7C9-16D4-40D8-8FA0-7A4C97687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" r="641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58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634721-3206-43E9-BEE4-09BF77F4D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sv-SE" sz="5000" b="1" dirty="0"/>
              <a:t>Vårt resmål: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51C1DBA-BC72-479E-AC89-BF6B23EDE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sv-SE" sz="4500" dirty="0"/>
              <a:t>”</a:t>
            </a:r>
            <a:r>
              <a:rPr lang="sv-SE" sz="4500" dirty="0" err="1"/>
              <a:t>MÅLilla</a:t>
            </a:r>
            <a:r>
              <a:rPr lang="sv-SE" sz="4500" dirty="0"/>
              <a:t>”</a:t>
            </a:r>
          </a:p>
        </p:txBody>
      </p:sp>
      <p:pic>
        <p:nvPicPr>
          <p:cNvPr id="2050" name="Picture 2" descr="Bildresultat fÃ¶r pÃ¥ spÃ¥ret logga">
            <a:extLst>
              <a:ext uri="{FF2B5EF4-FFF2-40B4-BE49-F238E27FC236}">
                <a16:creationId xmlns:a16="http://schemas.microsoft.com/office/drawing/2014/main" id="{49F1A7C9-16D4-40D8-8FA0-7A4C97687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" r="641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975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utomhus, himmel, vatten, strand&#10;&#10;Automatiskt genererad beskrivning">
            <a:extLst>
              <a:ext uri="{FF2B5EF4-FFF2-40B4-BE49-F238E27FC236}">
                <a16:creationId xmlns:a16="http://schemas.microsoft.com/office/drawing/2014/main" id="{F306189F-625D-42A1-942D-0F5C617C9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2177688"/>
            <a:ext cx="12435191" cy="9326393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6A8551E7-E2A4-40A9-9056-1301E0687B6C}"/>
              </a:ext>
            </a:extLst>
          </p:cNvPr>
          <p:cNvSpPr txBox="1"/>
          <p:nvPr/>
        </p:nvSpPr>
        <p:spPr>
          <a:xfrm>
            <a:off x="-243191" y="7033289"/>
            <a:ext cx="124351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>
                <a:hlinkClick r:id="rId3" tooltip="https://sv.wikipedia.org/wiki/Fil:Tofta_strand_norra.JPG"/>
              </a:rPr>
              <a:t>Det här fotot</a:t>
            </a:r>
            <a:r>
              <a:rPr lang="sv-SE" sz="900"/>
              <a:t> av Okänd författare licensieras enligt </a:t>
            </a:r>
            <a:r>
              <a:rPr lang="sv-SE" sz="900">
                <a:hlinkClick r:id="rId4" tooltip="https://creativecommons.org/licenses/by-sa/3.0/"/>
              </a:rPr>
              <a:t>CC BY-SA</a:t>
            </a:r>
            <a:endParaRPr lang="sv-SE" sz="90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3D01FAF-7C85-4512-94E0-2FC40D84D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197" y="2225484"/>
            <a:ext cx="10515600" cy="1325563"/>
          </a:xfrm>
        </p:spPr>
        <p:txBody>
          <a:bodyPr>
            <a:normAutofit/>
          </a:bodyPr>
          <a:lstStyle/>
          <a:p>
            <a:r>
              <a:rPr lang="sv-SE" sz="6600" b="1" dirty="0"/>
              <a:t>GOTLANDS SCHYSSTASTE LAG</a:t>
            </a:r>
          </a:p>
        </p:txBody>
      </p:sp>
      <p:pic>
        <p:nvPicPr>
          <p:cNvPr id="12" name="Picture 2" descr="Visby IBK">
            <a:extLst>
              <a:ext uri="{FF2B5EF4-FFF2-40B4-BE49-F238E27FC236}">
                <a16:creationId xmlns:a16="http://schemas.microsoft.com/office/drawing/2014/main" id="{FD3BC3B0-6017-401B-B20F-13F95E238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19" y="5146207"/>
            <a:ext cx="23812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F46CD6C8-2D16-455D-B64B-C9C9E2BDFAFF}"/>
              </a:ext>
            </a:extLst>
          </p:cNvPr>
          <p:cNvSpPr txBox="1"/>
          <p:nvPr/>
        </p:nvSpPr>
        <p:spPr>
          <a:xfrm>
            <a:off x="5026970" y="1826437"/>
            <a:ext cx="23812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4400" dirty="0" err="1"/>
              <a:t>LÄRbro</a:t>
            </a:r>
            <a:endParaRPr lang="sv-SE" sz="4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4400" dirty="0" err="1"/>
              <a:t>VÄXjö</a:t>
            </a:r>
            <a:endParaRPr lang="sv-SE" sz="4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4400" dirty="0" err="1"/>
              <a:t>MÅLilla</a:t>
            </a:r>
            <a:endParaRPr lang="sv-SE" sz="4400" dirty="0"/>
          </a:p>
        </p:txBody>
      </p:sp>
    </p:spTree>
    <p:extLst>
      <p:ext uri="{BB962C8B-B14F-4D97-AF65-F5344CB8AC3E}">
        <p14:creationId xmlns:p14="http://schemas.microsoft.com/office/powerpoint/2010/main" val="7853912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uiExpand="1" build="p"/>
      <p:bldP spid="13" grpId="1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D6201D-E172-4FF6-85FC-3BEA30C33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79E09C35-7014-4924-B7B8-57F13A6148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-228453" y="-710778"/>
            <a:ext cx="12849946" cy="8566631"/>
          </a:xfr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5D50131E-D04E-4C8E-AB75-24A2041B9E91}"/>
              </a:ext>
            </a:extLst>
          </p:cNvPr>
          <p:cNvSpPr txBox="1"/>
          <p:nvPr/>
        </p:nvSpPr>
        <p:spPr>
          <a:xfrm>
            <a:off x="974994" y="0"/>
            <a:ext cx="7195931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chemeClr val="bg1"/>
                </a:solidFill>
              </a:rPr>
              <a:t>Tränare</a:t>
            </a:r>
          </a:p>
          <a:p>
            <a:r>
              <a:rPr lang="sv-SE" sz="3600" dirty="0">
                <a:solidFill>
                  <a:schemeClr val="bg1"/>
                </a:solidFill>
              </a:rPr>
              <a:t>Albert Appelqvist</a:t>
            </a:r>
          </a:p>
          <a:p>
            <a:r>
              <a:rPr lang="sv-SE" sz="3600" dirty="0">
                <a:solidFill>
                  <a:schemeClr val="bg1"/>
                </a:solidFill>
              </a:rPr>
              <a:t>Hugo Eliasson</a:t>
            </a:r>
          </a:p>
          <a:p>
            <a:r>
              <a:rPr lang="sv-SE" sz="3600" dirty="0">
                <a:solidFill>
                  <a:schemeClr val="bg1"/>
                </a:solidFill>
              </a:rPr>
              <a:t>Fredrik </a:t>
            </a:r>
            <a:r>
              <a:rPr lang="sv-SE" sz="3600" dirty="0" err="1">
                <a:solidFill>
                  <a:schemeClr val="bg1"/>
                </a:solidFill>
              </a:rPr>
              <a:t>Reinholz</a:t>
            </a:r>
            <a:endParaRPr lang="sv-SE" sz="3600" dirty="0">
              <a:solidFill>
                <a:schemeClr val="bg1"/>
              </a:solidFill>
            </a:endParaRPr>
          </a:p>
          <a:p>
            <a:r>
              <a:rPr lang="sv-SE" sz="3600" dirty="0">
                <a:solidFill>
                  <a:schemeClr val="bg1"/>
                </a:solidFill>
              </a:rPr>
              <a:t>Jan Söderberg</a:t>
            </a:r>
          </a:p>
          <a:p>
            <a:r>
              <a:rPr lang="sv-SE" sz="3600" dirty="0">
                <a:solidFill>
                  <a:schemeClr val="bg1"/>
                </a:solidFill>
              </a:rPr>
              <a:t>Sakarias Ronquist</a:t>
            </a:r>
          </a:p>
          <a:p>
            <a:r>
              <a:rPr lang="sv-SE" sz="3600" dirty="0">
                <a:solidFill>
                  <a:schemeClr val="bg1"/>
                </a:solidFill>
              </a:rPr>
              <a:t>Peter Dahlgren</a:t>
            </a:r>
          </a:p>
          <a:p>
            <a:endParaRPr lang="sv-SE" sz="3600" dirty="0">
              <a:solidFill>
                <a:schemeClr val="bg1"/>
              </a:solidFill>
            </a:endParaRPr>
          </a:p>
          <a:p>
            <a:r>
              <a:rPr lang="sv-SE" sz="3600" dirty="0">
                <a:solidFill>
                  <a:schemeClr val="bg1"/>
                </a:solidFill>
              </a:rPr>
              <a:t>Extra resurser</a:t>
            </a:r>
          </a:p>
          <a:p>
            <a:r>
              <a:rPr lang="sv-SE" sz="3600" dirty="0">
                <a:solidFill>
                  <a:schemeClr val="bg1"/>
                </a:solidFill>
              </a:rPr>
              <a:t>Carl-Oskar Sjöström</a:t>
            </a:r>
          </a:p>
          <a:p>
            <a:r>
              <a:rPr lang="sv-SE" sz="3600" dirty="0">
                <a:solidFill>
                  <a:schemeClr val="bg1"/>
                </a:solidFill>
              </a:rPr>
              <a:t>Johan </a:t>
            </a:r>
            <a:r>
              <a:rPr lang="sv-SE" sz="3600" dirty="0" err="1">
                <a:solidFill>
                  <a:schemeClr val="bg1"/>
                </a:solidFill>
              </a:rPr>
              <a:t>Ehrin</a:t>
            </a:r>
            <a:endParaRPr lang="sv-SE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4000" dirty="0"/>
          </a:p>
        </p:txBody>
      </p:sp>
      <p:pic>
        <p:nvPicPr>
          <p:cNvPr id="7" name="Picture 2" descr="Visby IBK">
            <a:extLst>
              <a:ext uri="{FF2B5EF4-FFF2-40B4-BE49-F238E27FC236}">
                <a16:creationId xmlns:a16="http://schemas.microsoft.com/office/drawing/2014/main" id="{AE47889D-5EAD-475E-86FB-FDF917E21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227" y="4836534"/>
            <a:ext cx="23812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143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D6201D-E172-4FF6-85FC-3BEA30C33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79E09C35-7014-4924-B7B8-57F13A6148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-228453" y="-710778"/>
            <a:ext cx="12849946" cy="8566631"/>
          </a:xfr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5D50131E-D04E-4C8E-AB75-24A2041B9E91}"/>
              </a:ext>
            </a:extLst>
          </p:cNvPr>
          <p:cNvSpPr txBox="1"/>
          <p:nvPr/>
        </p:nvSpPr>
        <p:spPr>
          <a:xfrm>
            <a:off x="799523" y="365125"/>
            <a:ext cx="9428747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chemeClr val="bg1"/>
                </a:solidFill>
              </a:rPr>
              <a:t>Agenda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>
                <a:solidFill>
                  <a:schemeClr val="bg1"/>
                </a:solidFill>
              </a:rPr>
              <a:t>Träningsfilosofi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bg1"/>
                </a:solidFill>
              </a:rPr>
              <a:t>IBK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bg1"/>
                </a:solidFill>
              </a:rPr>
              <a:t>Matcher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bg1"/>
                </a:solidFill>
              </a:rPr>
              <a:t>Föräldrar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bg1"/>
                </a:solidFill>
              </a:rPr>
              <a:t>Träningar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bg1"/>
                </a:solidFill>
              </a:rPr>
              <a:t>Övriga frågor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4000" dirty="0"/>
          </a:p>
        </p:txBody>
      </p:sp>
      <p:pic>
        <p:nvPicPr>
          <p:cNvPr id="7" name="Picture 2" descr="Visby IBK">
            <a:extLst>
              <a:ext uri="{FF2B5EF4-FFF2-40B4-BE49-F238E27FC236}">
                <a16:creationId xmlns:a16="http://schemas.microsoft.com/office/drawing/2014/main" id="{AE47889D-5EAD-475E-86FB-FDF917E21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227" y="4836534"/>
            <a:ext cx="23812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13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 11">
            <a:extLst>
              <a:ext uri="{FF2B5EF4-FFF2-40B4-BE49-F238E27FC236}">
                <a16:creationId xmlns:a16="http://schemas.microsoft.com/office/drawing/2014/main" id="{CB0D9922-D7E4-499F-9127-A60718EA173A}"/>
              </a:ext>
            </a:extLst>
          </p:cNvPr>
          <p:cNvGrpSpPr/>
          <p:nvPr/>
        </p:nvGrpSpPr>
        <p:grpSpPr>
          <a:xfrm>
            <a:off x="-116051" y="0"/>
            <a:ext cx="12672291" cy="8955086"/>
            <a:chOff x="46182" y="0"/>
            <a:chExt cx="12672291" cy="8955086"/>
          </a:xfrm>
        </p:grpSpPr>
        <p:pic>
          <p:nvPicPr>
            <p:cNvPr id="7" name="Bildobjekt 6" descr="En bild som visar inomhus, sitter&#10;&#10;Automatiskt genererad beskrivning">
              <a:extLst>
                <a:ext uri="{FF2B5EF4-FFF2-40B4-BE49-F238E27FC236}">
                  <a16:creationId xmlns:a16="http://schemas.microsoft.com/office/drawing/2014/main" id="{C935D7AA-0EC4-4B18-87F2-ADA836194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46182" y="0"/>
              <a:ext cx="12672291" cy="8955086"/>
            </a:xfrm>
            <a:prstGeom prst="rect">
              <a:avLst/>
            </a:prstGeom>
          </p:spPr>
        </p:pic>
        <p:pic>
          <p:nvPicPr>
            <p:cNvPr id="3074" name="Picture 2" descr="Visby IBK">
              <a:extLst>
                <a:ext uri="{FF2B5EF4-FFF2-40B4-BE49-F238E27FC236}">
                  <a16:creationId xmlns:a16="http://schemas.microsoft.com/office/drawing/2014/main" id="{287BA8F3-448B-4EF9-BD12-B471F952A0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3460" y="4836534"/>
              <a:ext cx="2381250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12ABE847-B1BF-40CD-98F8-CB779CC79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2327" y="764020"/>
            <a:ext cx="525780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5400" dirty="0">
                <a:solidFill>
                  <a:schemeClr val="bg1"/>
                </a:solidFill>
              </a:rPr>
              <a:t>Vart är vi på väg?</a:t>
            </a:r>
          </a:p>
        </p:txBody>
      </p:sp>
    </p:spTree>
    <p:extLst>
      <p:ext uri="{BB962C8B-B14F-4D97-AF65-F5344CB8AC3E}">
        <p14:creationId xmlns:p14="http://schemas.microsoft.com/office/powerpoint/2010/main" val="4145289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D6201D-E172-4FF6-85FC-3BEA30C33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79E09C35-7014-4924-B7B8-57F13A6148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-228453" y="-710778"/>
            <a:ext cx="12849946" cy="8566631"/>
          </a:xfr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5D50131E-D04E-4C8E-AB75-24A2041B9E91}"/>
              </a:ext>
            </a:extLst>
          </p:cNvPr>
          <p:cNvSpPr txBox="1"/>
          <p:nvPr/>
        </p:nvSpPr>
        <p:spPr>
          <a:xfrm>
            <a:off x="578553" y="-279708"/>
            <a:ext cx="9428747" cy="790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chemeClr val="bg1"/>
                </a:solidFill>
              </a:rPr>
              <a:t>Agenda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>
                <a:solidFill>
                  <a:schemeClr val="bg1"/>
                </a:solidFill>
              </a:rPr>
              <a:t>Vår träningsfilosofi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bg1"/>
                </a:solidFill>
              </a:rPr>
              <a:t>IBK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bg1"/>
                </a:solidFill>
              </a:rPr>
              <a:t>Kommunikation &amp; kontaktuppgifter – laget.se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bg1"/>
                </a:solidFill>
              </a:rPr>
              <a:t>Ekonomi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bg1"/>
                </a:solidFill>
              </a:rPr>
              <a:t>Arrangemang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bg1"/>
                </a:solidFill>
              </a:rPr>
              <a:t>Resurser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bg1"/>
                </a:solidFill>
              </a:rPr>
              <a:t>Faddrar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bg1"/>
                </a:solidFill>
              </a:rPr>
              <a:t>Träningsoverall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bg1"/>
                </a:solidFill>
              </a:rPr>
              <a:t>Knatteligan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bg1"/>
                </a:solidFill>
              </a:rPr>
              <a:t>Föräldrar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bg1"/>
                </a:solidFill>
              </a:rPr>
              <a:t>Träningar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bg1"/>
                </a:solidFill>
              </a:rPr>
              <a:t>Övriga frågor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4000" dirty="0"/>
          </a:p>
        </p:txBody>
      </p:sp>
      <p:pic>
        <p:nvPicPr>
          <p:cNvPr id="7" name="Picture 2" descr="Visby IBK">
            <a:extLst>
              <a:ext uri="{FF2B5EF4-FFF2-40B4-BE49-F238E27FC236}">
                <a16:creationId xmlns:a16="http://schemas.microsoft.com/office/drawing/2014/main" id="{AE47889D-5EAD-475E-86FB-FDF917E21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227" y="4836534"/>
            <a:ext cx="23812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672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634721-3206-43E9-BEE4-09BF77F4D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sv-SE" sz="5000" b="1" dirty="0"/>
              <a:t>10 Poäng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51C1DBA-BC72-479E-AC89-BF6B23EDE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6152147" cy="437845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sv-SE" sz="3200" dirty="0"/>
              <a:t>”- Vi startar vår resa i riktning nordost från residensstad där tätorten har storleken 1369 hektar. Staden har sitt ursprung som en hednisk offerplats. 1361 är tal som ligger nära till hands. </a:t>
            </a:r>
          </a:p>
          <a:p>
            <a:pPr marL="0" indent="0">
              <a:buNone/>
            </a:pPr>
            <a:r>
              <a:rPr lang="sv-SE" sz="3200" dirty="0"/>
              <a:t>Målet för vår resa är en plats där kust finns i både norr och söder. Platsen förenar vår tro på barnen.”</a:t>
            </a:r>
          </a:p>
        </p:txBody>
      </p:sp>
      <p:pic>
        <p:nvPicPr>
          <p:cNvPr id="2050" name="Picture 2" descr="Bildresultat fÃ¶r pÃ¥ spÃ¥ret logga">
            <a:extLst>
              <a:ext uri="{FF2B5EF4-FFF2-40B4-BE49-F238E27FC236}">
                <a16:creationId xmlns:a16="http://schemas.microsoft.com/office/drawing/2014/main" id="{49F1A7C9-16D4-40D8-8FA0-7A4C97687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" r="641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370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634721-3206-43E9-BEE4-09BF77F4D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sv-SE" sz="5000" b="1" dirty="0"/>
              <a:t>5 Poäng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51C1DBA-BC72-479E-AC89-BF6B23EDE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sv-SE" sz="4500" dirty="0"/>
              <a:t>”- </a:t>
            </a:r>
            <a:r>
              <a:rPr lang="sv-SE" sz="4800" dirty="0"/>
              <a:t>Resmålet har ett djup av svensk elit. Målet för vår resa har en förtrolig plats i allas våra skolavslutningar. </a:t>
            </a:r>
            <a:r>
              <a:rPr lang="sv-SE" sz="4500" dirty="0"/>
              <a:t>”</a:t>
            </a:r>
          </a:p>
        </p:txBody>
      </p:sp>
      <p:pic>
        <p:nvPicPr>
          <p:cNvPr id="2050" name="Picture 2" descr="Bildresultat fÃ¶r pÃ¥ spÃ¥ret logga">
            <a:extLst>
              <a:ext uri="{FF2B5EF4-FFF2-40B4-BE49-F238E27FC236}">
                <a16:creationId xmlns:a16="http://schemas.microsoft.com/office/drawing/2014/main" id="{49F1A7C9-16D4-40D8-8FA0-7A4C97687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" r="641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333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634721-3206-43E9-BEE4-09BF77F4D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sv-SE" sz="5000" b="1" dirty="0"/>
              <a:t>2 Poäng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51C1DBA-BC72-479E-AC89-BF6B23EDE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 fontScale="77500" lnSpcReduction="20000"/>
          </a:bodyPr>
          <a:lstStyle/>
          <a:p>
            <a:pPr marL="0" indent="0">
              <a:buNone/>
            </a:pPr>
            <a:r>
              <a:rPr lang="sv-SE" sz="4500" dirty="0"/>
              <a:t>”- </a:t>
            </a:r>
            <a:r>
              <a:rPr lang="sv-SE" sz="4800" dirty="0"/>
              <a:t>Vår destination är beläget ca 4mil från allas vår Hansestad. Ambitionen är att varje träning skall vara ett </a:t>
            </a:r>
            <a:r>
              <a:rPr lang="sv-SE" sz="4800" dirty="0" err="1"/>
              <a:t>LÄRande</a:t>
            </a:r>
            <a:r>
              <a:rPr lang="sv-SE" sz="4800" dirty="0"/>
              <a:t> och nu är vi snart framme vid vårt resmål.</a:t>
            </a:r>
            <a:r>
              <a:rPr lang="sv-SE" sz="4500" dirty="0"/>
              <a:t>”</a:t>
            </a:r>
          </a:p>
        </p:txBody>
      </p:sp>
      <p:pic>
        <p:nvPicPr>
          <p:cNvPr id="2050" name="Picture 2" descr="Bildresultat fÃ¶r pÃ¥ spÃ¥ret logga">
            <a:extLst>
              <a:ext uri="{FF2B5EF4-FFF2-40B4-BE49-F238E27FC236}">
                <a16:creationId xmlns:a16="http://schemas.microsoft.com/office/drawing/2014/main" id="{49F1A7C9-16D4-40D8-8FA0-7A4C97687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" r="641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058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634721-3206-43E9-BEE4-09BF77F4D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sv-SE" sz="5000" b="1" dirty="0"/>
              <a:t>Vårt resmål: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51C1DBA-BC72-479E-AC89-BF6B23EDE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sv-SE" sz="4500" dirty="0"/>
              <a:t>”</a:t>
            </a:r>
            <a:r>
              <a:rPr lang="sv-SE" sz="4500" dirty="0" err="1"/>
              <a:t>LÄRbro</a:t>
            </a:r>
            <a:r>
              <a:rPr lang="sv-SE" sz="4500" dirty="0"/>
              <a:t>”</a:t>
            </a:r>
          </a:p>
        </p:txBody>
      </p:sp>
      <p:pic>
        <p:nvPicPr>
          <p:cNvPr id="2050" name="Picture 2" descr="Bildresultat fÃ¶r pÃ¥ spÃ¥ret logga">
            <a:extLst>
              <a:ext uri="{FF2B5EF4-FFF2-40B4-BE49-F238E27FC236}">
                <a16:creationId xmlns:a16="http://schemas.microsoft.com/office/drawing/2014/main" id="{49F1A7C9-16D4-40D8-8FA0-7A4C97687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" r="641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178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65F68F-3F6D-4C95-89CD-6AB6D2731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136" y="5091762"/>
            <a:ext cx="10698284" cy="1264588"/>
          </a:xfrm>
        </p:spPr>
        <p:txBody>
          <a:bodyPr anchor="ctr">
            <a:normAutofit fontScale="90000"/>
          </a:bodyPr>
          <a:lstStyle/>
          <a:p>
            <a:pPr algn="r"/>
            <a:r>
              <a:rPr lang="sv-SE" dirty="0"/>
              <a:t>” Vi frågar oss – </a:t>
            </a:r>
            <a:r>
              <a:rPr lang="sv-SE" i="1" dirty="0"/>
              <a:t>Vart är vi på väg?”</a:t>
            </a:r>
            <a:br>
              <a:rPr lang="sv-SE" i="1" dirty="0"/>
            </a:br>
            <a:endParaRPr lang="sv-SE" dirty="0"/>
          </a:p>
        </p:txBody>
      </p:sp>
      <p:pic>
        <p:nvPicPr>
          <p:cNvPr id="1026" name="Picture 2" descr="Bildresultat fÃ¶r pÃ¥ spÃ¥ret logga">
            <a:extLst>
              <a:ext uri="{FF2B5EF4-FFF2-40B4-BE49-F238E27FC236}">
                <a16:creationId xmlns:a16="http://schemas.microsoft.com/office/drawing/2014/main" id="{BA9FFE57-0F69-4EEF-ADEA-A3E2DB1180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7" r="1166"/>
          <a:stretch/>
        </p:blipFill>
        <p:spPr bwMode="auto">
          <a:xfrm>
            <a:off x="-3983" y="10"/>
            <a:ext cx="12192000" cy="457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076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634721-3206-43E9-BEE4-09BF77F4D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sv-SE" sz="5000" b="1" dirty="0"/>
              <a:t>10 Poäng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51C1DBA-BC72-479E-AC89-BF6B23EDE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7"/>
            <a:ext cx="5314543" cy="394531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sv-SE" sz="3200" dirty="0"/>
              <a:t>”- Vår nästa resa startar i </a:t>
            </a:r>
            <a:r>
              <a:rPr lang="sv-SE" sz="3200" dirty="0" err="1"/>
              <a:t>BirgerJarl</a:t>
            </a:r>
            <a:r>
              <a:rPr lang="sv-SE" sz="3200" dirty="0"/>
              <a:t>-stad. Resan startar i sydlig riktning mot stad på plats 19. Gröna löv är något som symboliserar vårt resmål. En exempellös </a:t>
            </a:r>
            <a:r>
              <a:rPr lang="sv-SE" sz="3200" dirty="0" err="1"/>
              <a:t>gummiresa</a:t>
            </a:r>
            <a:r>
              <a:rPr lang="sv-SE" sz="3200" dirty="0"/>
              <a:t> kan man också ana i horisonten.”</a:t>
            </a:r>
          </a:p>
        </p:txBody>
      </p:sp>
      <p:pic>
        <p:nvPicPr>
          <p:cNvPr id="2050" name="Picture 2" descr="Bildresultat fÃ¶r pÃ¥ spÃ¥ret logga">
            <a:extLst>
              <a:ext uri="{FF2B5EF4-FFF2-40B4-BE49-F238E27FC236}">
                <a16:creationId xmlns:a16="http://schemas.microsoft.com/office/drawing/2014/main" id="{49F1A7C9-16D4-40D8-8FA0-7A4C97687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" r="641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244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634721-3206-43E9-BEE4-09BF77F4D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sv-SE" sz="5000" b="1" dirty="0"/>
              <a:t>5 Poäng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51C1DBA-BC72-479E-AC89-BF6B23EDE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7"/>
            <a:ext cx="5314543" cy="404157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sv-SE" sz="3200" dirty="0"/>
              <a:t>”- Förmåga att sortera är väldigt viktigt när man spelar innebandy och detta gäller i allra högsta grad vår stad. GES hade fel men inte lika mycket fel som man hade haft om inte person från vår destination hade varit sista utpost.”</a:t>
            </a:r>
          </a:p>
        </p:txBody>
      </p:sp>
      <p:pic>
        <p:nvPicPr>
          <p:cNvPr id="2050" name="Picture 2" descr="Bildresultat fÃ¶r pÃ¥ spÃ¥ret logga">
            <a:extLst>
              <a:ext uri="{FF2B5EF4-FFF2-40B4-BE49-F238E27FC236}">
                <a16:creationId xmlns:a16="http://schemas.microsoft.com/office/drawing/2014/main" id="{49F1A7C9-16D4-40D8-8FA0-7A4C97687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" r="641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150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1590</TotalTime>
  <Words>1166</Words>
  <Application>Microsoft Office PowerPoint</Application>
  <PresentationFormat>Bredbild</PresentationFormat>
  <Paragraphs>120</Paragraphs>
  <Slides>20</Slides>
  <Notes>12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Office-tema</vt:lpstr>
      <vt:lpstr>Föräldramöte Visby IBK 2012</vt:lpstr>
      <vt:lpstr>PowerPoint-presentation</vt:lpstr>
      <vt:lpstr>10 Poäng</vt:lpstr>
      <vt:lpstr>5 Poäng</vt:lpstr>
      <vt:lpstr>2 Poäng</vt:lpstr>
      <vt:lpstr>Vårt resmål:</vt:lpstr>
      <vt:lpstr>” Vi frågar oss – Vart är vi på väg?” </vt:lpstr>
      <vt:lpstr>10 Poäng</vt:lpstr>
      <vt:lpstr>5 Poäng</vt:lpstr>
      <vt:lpstr>2 Poäng</vt:lpstr>
      <vt:lpstr>Vårt resmål:</vt:lpstr>
      <vt:lpstr>” Vi frågar oss – Vart är vi på väg?” </vt:lpstr>
      <vt:lpstr>10 Poäng</vt:lpstr>
      <vt:lpstr>5 Poäng</vt:lpstr>
      <vt:lpstr>2 Poäng</vt:lpstr>
      <vt:lpstr>Vårt resmål:</vt:lpstr>
      <vt:lpstr>GOTLANDS SCHYSSTASTE LAG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 Visby IBK 2012</dc:title>
  <dc:creator>Peter Dahlgren</dc:creator>
  <cp:lastModifiedBy>Peter Dahlgren</cp:lastModifiedBy>
  <cp:revision>31</cp:revision>
  <cp:lastPrinted>2019-09-22T11:11:14Z</cp:lastPrinted>
  <dcterms:created xsi:type="dcterms:W3CDTF">2019-09-16T15:13:15Z</dcterms:created>
  <dcterms:modified xsi:type="dcterms:W3CDTF">2019-09-23T06:07:28Z</dcterms:modified>
</cp:coreProperties>
</file>