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85" r:id="rId3"/>
    <p:sldId id="280" r:id="rId4"/>
    <p:sldId id="279" r:id="rId5"/>
    <p:sldId id="282" r:id="rId6"/>
    <p:sldId id="283" r:id="rId7"/>
    <p:sldId id="278" r:id="rId8"/>
    <p:sldId id="284" r:id="rId9"/>
    <p:sldId id="286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584"/>
    <a:srgbClr val="2B5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11" autoAdjust="0"/>
  </p:normalViewPr>
  <p:slideViewPr>
    <p:cSldViewPr snapToGrid="0" snapToObjects="1">
      <p:cViewPr varScale="1">
        <p:scale>
          <a:sx n="95" d="100"/>
          <a:sy n="95" d="100"/>
        </p:scale>
        <p:origin x="-12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50095-34A4-6E42-BC89-DAE55EF69AB4}" type="datetimeFigureOut">
              <a:rPr lang="sv-SE" smtClean="0"/>
              <a:t>16-08-22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0D0DA-BCEA-EE4B-AC5D-E9A357D0615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29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0D0DA-BCEA-EE4B-AC5D-E9A357D0615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95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0D0DA-BCEA-EE4B-AC5D-E9A357D0615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95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0D0DA-BCEA-EE4B-AC5D-E9A357D0615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95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0D0DA-BCEA-EE4B-AC5D-E9A357D0615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950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0D0DA-BCEA-EE4B-AC5D-E9A357D0615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950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0D0DA-BCEA-EE4B-AC5D-E9A357D0615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950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0D0DA-BCEA-EE4B-AC5D-E9A357D0615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42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Prata på era föräldramöten </a:t>
            </a:r>
            <a:r>
              <a:rPr lang="sv-SE" smtClean="0"/>
              <a:t>om detta.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0D0DA-BCEA-EE4B-AC5D-E9A357D0615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950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0D0DA-BCEA-EE4B-AC5D-E9A357D0615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95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F7FE-60AB-A14B-9891-DB06D26D6B88}" type="datetimeFigureOut">
              <a:rPr lang="sv-SE" smtClean="0"/>
              <a:t>16-08-22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C90-20D1-3C47-8A2E-185775D269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179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F7FE-60AB-A14B-9891-DB06D26D6B88}" type="datetimeFigureOut">
              <a:rPr lang="sv-SE" smtClean="0"/>
              <a:t>16-08-22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C90-20D1-3C47-8A2E-185775D269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12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F7FE-60AB-A14B-9891-DB06D26D6B88}" type="datetimeFigureOut">
              <a:rPr lang="sv-SE" smtClean="0"/>
              <a:t>16-08-22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C90-20D1-3C47-8A2E-185775D269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42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F7FE-60AB-A14B-9891-DB06D26D6B88}" type="datetimeFigureOut">
              <a:rPr lang="sv-SE" smtClean="0"/>
              <a:t>16-08-22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C90-20D1-3C47-8A2E-185775D269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343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F7FE-60AB-A14B-9891-DB06D26D6B88}" type="datetimeFigureOut">
              <a:rPr lang="sv-SE" smtClean="0"/>
              <a:t>16-08-22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C90-20D1-3C47-8A2E-185775D269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525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F7FE-60AB-A14B-9891-DB06D26D6B88}" type="datetimeFigureOut">
              <a:rPr lang="sv-SE" smtClean="0"/>
              <a:t>16-08-22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C90-20D1-3C47-8A2E-185775D269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83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F7FE-60AB-A14B-9891-DB06D26D6B88}" type="datetimeFigureOut">
              <a:rPr lang="sv-SE" smtClean="0"/>
              <a:t>16-08-22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C90-20D1-3C47-8A2E-185775D269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503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F7FE-60AB-A14B-9891-DB06D26D6B88}" type="datetimeFigureOut">
              <a:rPr lang="sv-SE" smtClean="0"/>
              <a:t>16-08-22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C90-20D1-3C47-8A2E-185775D269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04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F7FE-60AB-A14B-9891-DB06D26D6B88}" type="datetimeFigureOut">
              <a:rPr lang="sv-SE" smtClean="0"/>
              <a:t>16-08-22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C90-20D1-3C47-8A2E-185775D269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45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F7FE-60AB-A14B-9891-DB06D26D6B88}" type="datetimeFigureOut">
              <a:rPr lang="sv-SE" smtClean="0"/>
              <a:t>16-08-22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C90-20D1-3C47-8A2E-185775D269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23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F7FE-60AB-A14B-9891-DB06D26D6B88}" type="datetimeFigureOut">
              <a:rPr lang="sv-SE" smtClean="0"/>
              <a:t>16-08-22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C90-20D1-3C47-8A2E-185775D269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79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F7FE-60AB-A14B-9891-DB06D26D6B88}" type="datetimeFigureOut">
              <a:rPr lang="sv-SE" smtClean="0"/>
              <a:t>16-08-22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2C90-20D1-3C47-8A2E-185775D269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409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/>
          <p:cNvGrpSpPr/>
          <p:nvPr/>
        </p:nvGrpSpPr>
        <p:grpSpPr>
          <a:xfrm>
            <a:off x="0" y="124251"/>
            <a:ext cx="9144000" cy="1339695"/>
            <a:chOff x="0" y="124251"/>
            <a:chExt cx="9144000" cy="1339695"/>
          </a:xfrm>
        </p:grpSpPr>
        <p:cxnSp>
          <p:nvCxnSpPr>
            <p:cNvPr id="15" name="Rak 14"/>
            <p:cNvCxnSpPr/>
            <p:nvPr/>
          </p:nvCxnSpPr>
          <p:spPr>
            <a:xfrm flipV="1">
              <a:off x="0" y="1297739"/>
              <a:ext cx="9144000" cy="27612"/>
            </a:xfrm>
            <a:prstGeom prst="line">
              <a:avLst/>
            </a:prstGeom>
            <a:ln w="57150" cmpd="sng">
              <a:solidFill>
                <a:srgbClr val="FFED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 flipV="1">
              <a:off x="0" y="1436334"/>
              <a:ext cx="9144000" cy="27612"/>
            </a:xfrm>
            <a:prstGeom prst="line">
              <a:avLst/>
            </a:prstGeom>
            <a:ln w="101600" cmpd="sng">
              <a:solidFill>
                <a:srgbClr val="07358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Visby_IBK_klubbmark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02776" y="124251"/>
              <a:ext cx="1841224" cy="1035431"/>
            </a:xfrm>
            <a:prstGeom prst="rect">
              <a:avLst/>
            </a:prstGeom>
            <a:ln w="12700">
              <a:noFill/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</p:spPr>
        </p:pic>
      </p:grpSp>
      <p:sp>
        <p:nvSpPr>
          <p:cNvPr id="2" name="textruta 1"/>
          <p:cNvSpPr txBox="1"/>
          <p:nvPr/>
        </p:nvSpPr>
        <p:spPr>
          <a:xfrm>
            <a:off x="1804737" y="3360120"/>
            <a:ext cx="5880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latin typeface="Eurostile"/>
                <a:cs typeface="Eurostile"/>
              </a:rPr>
              <a:t>VISBY IBKs FÖRENINGSTRÄD</a:t>
            </a:r>
            <a:endParaRPr lang="sv-SE" sz="3600" dirty="0">
              <a:latin typeface="Eurostile"/>
              <a:cs typeface="Eurostile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7685123" y="6488499"/>
            <a:ext cx="1343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latin typeface="Eurostile"/>
                <a:cs typeface="Eurostile"/>
              </a:rPr>
              <a:t>Version 1.0 2016</a:t>
            </a:r>
            <a:endParaRPr lang="sv-SE" sz="1200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105494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Siu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905">
            <a:off x="6160484" y="2013724"/>
            <a:ext cx="2284584" cy="3199882"/>
          </a:xfrm>
          <a:prstGeom prst="rect">
            <a:avLst/>
          </a:prstGeom>
        </p:spPr>
      </p:pic>
      <p:grpSp>
        <p:nvGrpSpPr>
          <p:cNvPr id="14" name="Grupp 13"/>
          <p:cNvGrpSpPr/>
          <p:nvPr/>
        </p:nvGrpSpPr>
        <p:grpSpPr>
          <a:xfrm>
            <a:off x="0" y="124251"/>
            <a:ext cx="9144000" cy="1339695"/>
            <a:chOff x="0" y="124251"/>
            <a:chExt cx="9144000" cy="1339695"/>
          </a:xfrm>
        </p:grpSpPr>
        <p:cxnSp>
          <p:nvCxnSpPr>
            <p:cNvPr id="15" name="Rak 14"/>
            <p:cNvCxnSpPr/>
            <p:nvPr/>
          </p:nvCxnSpPr>
          <p:spPr>
            <a:xfrm flipV="1">
              <a:off x="0" y="1297739"/>
              <a:ext cx="9144000" cy="27612"/>
            </a:xfrm>
            <a:prstGeom prst="line">
              <a:avLst/>
            </a:prstGeom>
            <a:ln w="57150" cmpd="sng">
              <a:solidFill>
                <a:srgbClr val="FFED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 flipV="1">
              <a:off x="0" y="1436334"/>
              <a:ext cx="9144000" cy="27612"/>
            </a:xfrm>
            <a:prstGeom prst="line">
              <a:avLst/>
            </a:prstGeom>
            <a:ln w="101600" cmpd="sng">
              <a:solidFill>
                <a:srgbClr val="07358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hape 221"/>
            <p:cNvSpPr/>
            <p:nvPr/>
          </p:nvSpPr>
          <p:spPr>
            <a:xfrm>
              <a:off x="248354" y="253041"/>
              <a:ext cx="1785744" cy="605934"/>
            </a:xfrm>
            <a:prstGeom prst="rect">
              <a:avLst/>
            </a:prstGeom>
            <a:solidFill>
              <a:srgbClr val="FEF100">
                <a:alpha val="74180"/>
              </a:srgbClr>
            </a:solidFill>
            <a:ln w="25400"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>
                <a:defRPr sz="4200">
                  <a:solidFill>
                    <a:srgbClr val="000000"/>
                  </a:solidFill>
                </a:defRPr>
              </a:lvl1pPr>
            </a:lstStyle>
            <a:p>
              <a:pPr lvl="0" algn="ctr">
                <a:defRPr sz="1800" b="0" cap="none"/>
              </a:pPr>
              <a:r>
                <a:rPr lang="sv-SE" sz="3000" b="1" cap="all" dirty="0" smtClean="0">
                  <a:latin typeface="Eurostile"/>
                  <a:cs typeface="Eurostile"/>
                </a:rPr>
                <a:t>Historik</a:t>
              </a:r>
              <a:endParaRPr sz="3000" b="1" cap="all" dirty="0">
                <a:latin typeface="Eurostile"/>
                <a:cs typeface="Eurostile"/>
              </a:endParaRPr>
            </a:p>
          </p:txBody>
        </p:sp>
        <p:pic>
          <p:nvPicPr>
            <p:cNvPr id="18" name="Visby_IBK_klubbmark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302776" y="124251"/>
              <a:ext cx="1841224" cy="1035431"/>
            </a:xfrm>
            <a:prstGeom prst="rect">
              <a:avLst/>
            </a:prstGeom>
            <a:ln w="12700">
              <a:noFill/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</p:spPr>
        </p:pic>
      </p:grpSp>
      <p:grpSp>
        <p:nvGrpSpPr>
          <p:cNvPr id="8" name="Grupp 7"/>
          <p:cNvGrpSpPr/>
          <p:nvPr/>
        </p:nvGrpSpPr>
        <p:grpSpPr>
          <a:xfrm>
            <a:off x="248354" y="1990830"/>
            <a:ext cx="4390488" cy="2930057"/>
            <a:chOff x="225777" y="4287993"/>
            <a:chExt cx="3922618" cy="2308638"/>
          </a:xfrm>
        </p:grpSpPr>
        <p:sp>
          <p:nvSpPr>
            <p:cNvPr id="9" name="Shape 217"/>
            <p:cNvSpPr/>
            <p:nvPr/>
          </p:nvSpPr>
          <p:spPr>
            <a:xfrm>
              <a:off x="225777" y="4303696"/>
              <a:ext cx="3922618" cy="2292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8" y="0"/>
                  </a:moveTo>
                  <a:cubicBezTo>
                    <a:pt x="119" y="0"/>
                    <a:pt x="0" y="404"/>
                    <a:pt x="0" y="905"/>
                  </a:cubicBezTo>
                  <a:lnTo>
                    <a:pt x="0" y="20691"/>
                  </a:lnTo>
                  <a:cubicBezTo>
                    <a:pt x="0" y="21192"/>
                    <a:pt x="119" y="21600"/>
                    <a:pt x="268" y="21600"/>
                  </a:cubicBezTo>
                  <a:lnTo>
                    <a:pt x="20070" y="21600"/>
                  </a:lnTo>
                  <a:cubicBezTo>
                    <a:pt x="20218" y="21600"/>
                    <a:pt x="20339" y="21192"/>
                    <a:pt x="20339" y="20691"/>
                  </a:cubicBezTo>
                  <a:lnTo>
                    <a:pt x="20339" y="7100"/>
                  </a:lnTo>
                  <a:lnTo>
                    <a:pt x="21600" y="5291"/>
                  </a:lnTo>
                  <a:lnTo>
                    <a:pt x="20339" y="3477"/>
                  </a:lnTo>
                  <a:lnTo>
                    <a:pt x="20339" y="905"/>
                  </a:lnTo>
                  <a:cubicBezTo>
                    <a:pt x="20339" y="404"/>
                    <a:pt x="20218" y="0"/>
                    <a:pt x="20070" y="0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rgbClr val="054A8A">
                <a:alpha val="74180"/>
              </a:srgbClr>
            </a:solidFill>
            <a:ln w="25400">
              <a:noFill/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lvl="0" algn="ctr">
                <a:lnSpc>
                  <a:spcPct val="90000"/>
                </a:lnSpc>
                <a:defRPr sz="1800" b="0" cap="none">
                  <a:solidFill>
                    <a:srgbClr val="000000"/>
                  </a:solidFill>
                </a:defRPr>
              </a:pPr>
              <a:endParaRPr sz="2800" dirty="0">
                <a:solidFill>
                  <a:srgbClr val="FFFFFF"/>
                </a:solidFill>
                <a:latin typeface="Eurostile"/>
                <a:cs typeface="Eurostile"/>
              </a:endParaRP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225777" y="4287993"/>
              <a:ext cx="3638846" cy="2170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5 år sedan…</a:t>
              </a:r>
            </a:p>
            <a:p>
              <a:r>
                <a:rPr lang="sv-SE" sz="1600" dirty="0" err="1" smtClean="0">
                  <a:solidFill>
                    <a:srgbClr val="FFFFFF"/>
                  </a:solidFill>
                  <a:latin typeface="Eurostile"/>
                  <a:cs typeface="Eurostile"/>
                </a:rPr>
                <a:t>SIUn</a:t>
              </a:r>
              <a:r>
                <a:rPr lang="sv-SE" sz="1600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 sattes i drift inom svensk innebandy för </a:t>
              </a:r>
            </a:p>
            <a:p>
              <a:r>
                <a:rPr lang="sv-SE" sz="1600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5 år sedan. Det hade varit ett långt projekt </a:t>
              </a:r>
            </a:p>
            <a:p>
              <a:r>
                <a:rPr lang="sv-SE" sz="1600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baserat på </a:t>
              </a:r>
              <a:r>
                <a:rPr lang="sv-SE" sz="1600" dirty="0">
                  <a:solidFill>
                    <a:srgbClr val="FFFFFF"/>
                  </a:solidFill>
                  <a:latin typeface="Eurostile"/>
                  <a:cs typeface="Eurostile"/>
                </a:rPr>
                <a:t>f</a:t>
              </a:r>
              <a:r>
                <a:rPr lang="sv-SE" sz="1600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orskning och fakta gällande: </a:t>
              </a:r>
            </a:p>
            <a:p>
              <a:r>
                <a:rPr lang="sv-SE" sz="1600" dirty="0" smtClean="0">
                  <a:solidFill>
                    <a:schemeClr val="bg1"/>
                  </a:solidFill>
                  <a:latin typeface="Eurostile"/>
                  <a:cs typeface="Eurostile"/>
                </a:rPr>
                <a:t>Barn och ungas </a:t>
              </a:r>
              <a:r>
                <a:rPr lang="sv-SE" sz="1600" dirty="0" err="1" smtClean="0">
                  <a:solidFill>
                    <a:schemeClr val="bg1"/>
                  </a:solidFill>
                  <a:latin typeface="Eurostile"/>
                  <a:cs typeface="Eurostile"/>
                </a:rPr>
                <a:t>idrottsutövande</a:t>
              </a:r>
              <a:r>
                <a:rPr lang="sv-SE" sz="1600" dirty="0">
                  <a:solidFill>
                    <a:schemeClr val="bg1"/>
                  </a:solidFill>
                  <a:latin typeface="Eurostile"/>
                  <a:cs typeface="Eurostile"/>
                </a:rPr>
                <a:t>, </a:t>
              </a:r>
              <a:r>
                <a:rPr lang="sv-SE" sz="1600" dirty="0" err="1" smtClean="0">
                  <a:solidFill>
                    <a:schemeClr val="bg1"/>
                  </a:solidFill>
                  <a:latin typeface="Eurostile"/>
                  <a:cs typeface="Eurostile"/>
                </a:rPr>
                <a:t>träning</a:t>
              </a:r>
              <a:r>
                <a:rPr lang="sv-SE" sz="1600" dirty="0">
                  <a:solidFill>
                    <a:schemeClr val="bg1"/>
                  </a:solidFill>
                  <a:latin typeface="Eurostile"/>
                  <a:cs typeface="Eurostile"/>
                </a:rPr>
                <a:t>, </a:t>
              </a:r>
              <a:r>
                <a:rPr lang="sv-SE" sz="1600" dirty="0" err="1">
                  <a:solidFill>
                    <a:schemeClr val="bg1"/>
                  </a:solidFill>
                  <a:latin typeface="Eurostile"/>
                  <a:cs typeface="Eurostile"/>
                </a:rPr>
                <a:t>tävling</a:t>
              </a:r>
              <a:r>
                <a:rPr lang="sv-SE" sz="1600" dirty="0">
                  <a:solidFill>
                    <a:schemeClr val="bg1"/>
                  </a:solidFill>
                  <a:latin typeface="Eurostile"/>
                  <a:cs typeface="Eurostile"/>
                </a:rPr>
                <a:t> och </a:t>
              </a:r>
              <a:r>
                <a:rPr lang="sv-SE" sz="1600" dirty="0" err="1" smtClean="0">
                  <a:solidFill>
                    <a:schemeClr val="bg1"/>
                  </a:solidFill>
                  <a:latin typeface="Eurostile"/>
                  <a:cs typeface="Eurostile"/>
                </a:rPr>
                <a:t>återhämtning</a:t>
              </a:r>
              <a:r>
                <a:rPr lang="sv-SE" sz="1600" dirty="0">
                  <a:solidFill>
                    <a:schemeClr val="bg1"/>
                  </a:solidFill>
                  <a:latin typeface="Eurostile"/>
                  <a:cs typeface="Eurostile"/>
                </a:rPr>
                <a:t>, baserat </a:t>
              </a:r>
              <a:r>
                <a:rPr lang="sv-SE" sz="1600" dirty="0" smtClean="0">
                  <a:solidFill>
                    <a:schemeClr val="bg1"/>
                  </a:solidFill>
                  <a:latin typeface="Eurostile"/>
                  <a:cs typeface="Eurostile"/>
                </a:rPr>
                <a:t>på </a:t>
              </a:r>
              <a:r>
                <a:rPr lang="sv-SE" sz="1600" dirty="0">
                  <a:solidFill>
                    <a:schemeClr val="bg1"/>
                  </a:solidFill>
                  <a:latin typeface="Eurostile"/>
                  <a:cs typeface="Eurostile"/>
                </a:rPr>
                <a:t>utvecklingsfaser </a:t>
              </a:r>
              <a:r>
                <a:rPr lang="sv-SE" sz="1600" dirty="0" smtClean="0">
                  <a:solidFill>
                    <a:schemeClr val="bg1"/>
                  </a:solidFill>
                  <a:latin typeface="Eurostile"/>
                  <a:cs typeface="Eurostile"/>
                </a:rPr>
                <a:t>kopplat </a:t>
              </a:r>
              <a:r>
                <a:rPr lang="sv-SE" sz="1600" dirty="0">
                  <a:solidFill>
                    <a:schemeClr val="bg1"/>
                  </a:solidFill>
                  <a:latin typeface="Eurostile"/>
                  <a:cs typeface="Eurostile"/>
                </a:rPr>
                <a:t>till biologisk </a:t>
              </a:r>
              <a:r>
                <a:rPr lang="sv-SE" sz="1600" dirty="0" err="1">
                  <a:solidFill>
                    <a:schemeClr val="bg1"/>
                  </a:solidFill>
                  <a:latin typeface="Eurostile"/>
                  <a:cs typeface="Eurostile"/>
                </a:rPr>
                <a:t>ålder</a:t>
              </a:r>
              <a:r>
                <a:rPr lang="sv-SE" sz="1600" dirty="0">
                  <a:solidFill>
                    <a:schemeClr val="bg1"/>
                  </a:solidFill>
                  <a:latin typeface="Eurostile"/>
                  <a:cs typeface="Eurostile"/>
                </a:rPr>
                <a:t> snarare </a:t>
              </a:r>
              <a:r>
                <a:rPr lang="sv-SE" sz="1600" dirty="0" err="1">
                  <a:solidFill>
                    <a:schemeClr val="bg1"/>
                  </a:solidFill>
                  <a:latin typeface="Eurostile"/>
                  <a:cs typeface="Eurostile"/>
                </a:rPr>
                <a:t>än</a:t>
              </a:r>
              <a:r>
                <a:rPr lang="sv-SE" sz="1600" dirty="0">
                  <a:solidFill>
                    <a:schemeClr val="bg1"/>
                  </a:solidFill>
                  <a:latin typeface="Eurostile"/>
                  <a:cs typeface="Eurostile"/>
                </a:rPr>
                <a:t> </a:t>
              </a:r>
              <a:r>
                <a:rPr lang="sv-SE" sz="1600" dirty="0" smtClean="0">
                  <a:solidFill>
                    <a:schemeClr val="bg1"/>
                  </a:solidFill>
                  <a:latin typeface="Eurostile"/>
                  <a:cs typeface="Eurostile"/>
                </a:rPr>
                <a:t>kronologisk </a:t>
              </a:r>
              <a:r>
                <a:rPr lang="sv-SE" sz="1600" dirty="0" err="1">
                  <a:solidFill>
                    <a:schemeClr val="bg1"/>
                  </a:solidFill>
                  <a:latin typeface="Eurostile"/>
                  <a:cs typeface="Eurostile"/>
                </a:rPr>
                <a:t>ålder</a:t>
              </a:r>
              <a:r>
                <a:rPr lang="sv-SE" sz="1600" dirty="0">
                  <a:solidFill>
                    <a:schemeClr val="bg1"/>
                  </a:solidFill>
                  <a:latin typeface="Eurostile"/>
                  <a:cs typeface="Eurostile"/>
                </a:rPr>
                <a:t>. </a:t>
              </a:r>
            </a:p>
            <a:p>
              <a:endParaRPr lang="sv-SE" sz="1300" dirty="0" smtClean="0">
                <a:solidFill>
                  <a:srgbClr val="FFFFFF"/>
                </a:solidFill>
                <a:latin typeface="Eurostile"/>
                <a:cs typeface="Eurostile"/>
              </a:endParaRPr>
            </a:p>
            <a:p>
              <a:r>
                <a:rPr lang="sv-SE" sz="1600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Nu som först börjar andra idrotter följa efter innebandyn.</a:t>
              </a:r>
              <a:endParaRPr lang="sv-SE" sz="1600" dirty="0">
                <a:solidFill>
                  <a:srgbClr val="FFFFFF"/>
                </a:solidFill>
                <a:latin typeface="Eurostile"/>
                <a:cs typeface="Eurostile"/>
              </a:endParaRPr>
            </a:p>
          </p:txBody>
        </p:sp>
      </p:grpSp>
      <p:grpSp>
        <p:nvGrpSpPr>
          <p:cNvPr id="4" name="Grupp 3"/>
          <p:cNvGrpSpPr/>
          <p:nvPr/>
        </p:nvGrpSpPr>
        <p:grpSpPr>
          <a:xfrm>
            <a:off x="4170946" y="3847582"/>
            <a:ext cx="4390488" cy="2808446"/>
            <a:chOff x="4170946" y="3847582"/>
            <a:chExt cx="4390488" cy="2808446"/>
          </a:xfrm>
        </p:grpSpPr>
        <p:sp>
          <p:nvSpPr>
            <p:cNvPr id="11" name="Shape 217"/>
            <p:cNvSpPr/>
            <p:nvPr/>
          </p:nvSpPr>
          <p:spPr>
            <a:xfrm>
              <a:off x="4170946" y="3847582"/>
              <a:ext cx="4390488" cy="248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8" y="0"/>
                  </a:moveTo>
                  <a:cubicBezTo>
                    <a:pt x="119" y="0"/>
                    <a:pt x="0" y="404"/>
                    <a:pt x="0" y="905"/>
                  </a:cubicBezTo>
                  <a:lnTo>
                    <a:pt x="0" y="20691"/>
                  </a:lnTo>
                  <a:cubicBezTo>
                    <a:pt x="0" y="21192"/>
                    <a:pt x="119" y="21600"/>
                    <a:pt x="268" y="21600"/>
                  </a:cubicBezTo>
                  <a:lnTo>
                    <a:pt x="20070" y="21600"/>
                  </a:lnTo>
                  <a:cubicBezTo>
                    <a:pt x="20218" y="21600"/>
                    <a:pt x="20339" y="21192"/>
                    <a:pt x="20339" y="20691"/>
                  </a:cubicBezTo>
                  <a:lnTo>
                    <a:pt x="20339" y="7100"/>
                  </a:lnTo>
                  <a:lnTo>
                    <a:pt x="21600" y="5291"/>
                  </a:lnTo>
                  <a:lnTo>
                    <a:pt x="20339" y="3477"/>
                  </a:lnTo>
                  <a:lnTo>
                    <a:pt x="20339" y="905"/>
                  </a:lnTo>
                  <a:cubicBezTo>
                    <a:pt x="20339" y="404"/>
                    <a:pt x="20218" y="0"/>
                    <a:pt x="20070" y="0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rgbClr val="054A8A">
                <a:alpha val="74180"/>
              </a:srgbClr>
            </a:solidFill>
            <a:ln w="25400">
              <a:noFill/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lvl="0" algn="ctr">
                <a:lnSpc>
                  <a:spcPct val="90000"/>
                </a:lnSpc>
                <a:defRPr sz="1800" b="0" cap="none">
                  <a:solidFill>
                    <a:srgbClr val="000000"/>
                  </a:solidFill>
                </a:defRPr>
              </a:pPr>
              <a:endParaRPr sz="2800" dirty="0">
                <a:solidFill>
                  <a:srgbClr val="FFFFFF"/>
                </a:solidFill>
                <a:latin typeface="Eurostile"/>
                <a:cs typeface="Eurostile"/>
              </a:endParaRP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4274671" y="3901428"/>
              <a:ext cx="4072869" cy="275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Visby IBK</a:t>
              </a:r>
            </a:p>
            <a:p>
              <a:r>
                <a:rPr lang="sv-SE" sz="1600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Var tidigt med. Vi hade som ambition att så</a:t>
              </a:r>
            </a:p>
            <a:p>
              <a:r>
                <a:rPr lang="sv-SE" sz="1600" dirty="0">
                  <a:solidFill>
                    <a:srgbClr val="FFFFFF"/>
                  </a:solidFill>
                  <a:latin typeface="Eurostile"/>
                  <a:cs typeface="Eurostile"/>
                </a:rPr>
                <a:t>m</a:t>
              </a:r>
              <a:r>
                <a:rPr lang="sv-SE" sz="1600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ånga som möjligt av våra ledare gick igenom </a:t>
              </a:r>
              <a:r>
                <a:rPr lang="sv-SE" sz="1600" dirty="0" err="1" smtClean="0">
                  <a:solidFill>
                    <a:srgbClr val="FFFFFF"/>
                  </a:solidFill>
                  <a:latin typeface="Eurostile"/>
                  <a:cs typeface="Eurostile"/>
                </a:rPr>
                <a:t>GUn</a:t>
              </a:r>
              <a:r>
                <a:rPr lang="sv-SE" sz="1600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 och deltog i så många utbildningar som det var möjligt som kom till Gotland. </a:t>
              </a:r>
            </a:p>
            <a:p>
              <a:endParaRPr lang="sv-SE" sz="1600" dirty="0" smtClean="0">
                <a:solidFill>
                  <a:srgbClr val="FFFFFF"/>
                </a:solidFill>
                <a:latin typeface="Eurostile"/>
                <a:cs typeface="Eurostile"/>
              </a:endParaRPr>
            </a:p>
            <a:p>
              <a:r>
                <a:rPr lang="sv-SE" sz="1600" dirty="0" smtClean="0"/>
                <a:t>🌟 </a:t>
              </a:r>
              <a:r>
                <a:rPr lang="sv-SE" sz="1600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Vi ser efter statistik från GIBF att de flesta av våra ledare har gått. Och vi skall bli ännu fler</a:t>
              </a:r>
              <a:r>
                <a:rPr lang="sv-SE" sz="1600" dirty="0" smtClean="0"/>
                <a:t>🌟</a:t>
              </a:r>
              <a:endParaRPr lang="sv-SE" sz="1600" dirty="0">
                <a:solidFill>
                  <a:srgbClr val="FFFFFF"/>
                </a:solidFill>
                <a:latin typeface="Eurostile"/>
                <a:cs typeface="Eurostile"/>
              </a:endParaRPr>
            </a:p>
            <a:p>
              <a:endParaRPr lang="sv-SE" sz="1600" dirty="0">
                <a:solidFill>
                  <a:schemeClr val="bg1"/>
                </a:solidFill>
                <a:latin typeface="Eurostile"/>
                <a:cs typeface="Eurostile"/>
              </a:endParaRPr>
            </a:p>
            <a:p>
              <a:endParaRPr lang="sv-SE" sz="1300" dirty="0">
                <a:solidFill>
                  <a:srgbClr val="FFFFFF"/>
                </a:solidFill>
                <a:latin typeface="Eurostile"/>
                <a:cs typeface="Eurosti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9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6-08-22 kl. 21.16.03.png"/>
          <p:cNvPicPr>
            <a:picLocks noChangeAspect="1"/>
          </p:cNvPicPr>
          <p:nvPr/>
        </p:nvPicPr>
        <p:blipFill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554">
            <a:off x="6375400" y="1765300"/>
            <a:ext cx="2146933" cy="3475121"/>
          </a:xfrm>
          <a:prstGeom prst="rect">
            <a:avLst/>
          </a:prstGeom>
        </p:spPr>
      </p:pic>
      <p:grpSp>
        <p:nvGrpSpPr>
          <p:cNvPr id="14" name="Grupp 13"/>
          <p:cNvGrpSpPr/>
          <p:nvPr/>
        </p:nvGrpSpPr>
        <p:grpSpPr>
          <a:xfrm>
            <a:off x="0" y="124251"/>
            <a:ext cx="9144000" cy="1339695"/>
            <a:chOff x="0" y="124251"/>
            <a:chExt cx="9144000" cy="1339695"/>
          </a:xfrm>
        </p:grpSpPr>
        <p:cxnSp>
          <p:nvCxnSpPr>
            <p:cNvPr id="15" name="Rak 14"/>
            <p:cNvCxnSpPr/>
            <p:nvPr/>
          </p:nvCxnSpPr>
          <p:spPr>
            <a:xfrm flipV="1">
              <a:off x="0" y="1297739"/>
              <a:ext cx="9144000" cy="27612"/>
            </a:xfrm>
            <a:prstGeom prst="line">
              <a:avLst/>
            </a:prstGeom>
            <a:ln w="57150" cmpd="sng">
              <a:solidFill>
                <a:srgbClr val="FFED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 flipV="1">
              <a:off x="0" y="1436334"/>
              <a:ext cx="9144000" cy="27612"/>
            </a:xfrm>
            <a:prstGeom prst="line">
              <a:avLst/>
            </a:prstGeom>
            <a:ln w="101600" cmpd="sng">
              <a:solidFill>
                <a:srgbClr val="07358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hape 221"/>
            <p:cNvSpPr/>
            <p:nvPr/>
          </p:nvSpPr>
          <p:spPr>
            <a:xfrm>
              <a:off x="248126" y="253041"/>
              <a:ext cx="2770627" cy="605934"/>
            </a:xfrm>
            <a:prstGeom prst="rect">
              <a:avLst/>
            </a:prstGeom>
            <a:solidFill>
              <a:srgbClr val="FEF100">
                <a:alpha val="74180"/>
              </a:srgbClr>
            </a:solidFill>
            <a:ln w="25400"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>
                <a:defRPr sz="4200">
                  <a:solidFill>
                    <a:srgbClr val="000000"/>
                  </a:solidFill>
                </a:defRPr>
              </a:lvl1pPr>
            </a:lstStyle>
            <a:p>
              <a:pPr lvl="0" algn="ctr">
                <a:defRPr sz="1800" b="0" cap="none"/>
              </a:pPr>
              <a:r>
                <a:rPr lang="sv-SE" sz="3000" b="1" cap="all" dirty="0" smtClean="0">
                  <a:latin typeface="Eurostile"/>
                  <a:cs typeface="Eurostile"/>
                </a:rPr>
                <a:t>Ett steg till…</a:t>
              </a:r>
              <a:endParaRPr sz="3000" b="1" cap="all" dirty="0">
                <a:latin typeface="Eurostile"/>
                <a:cs typeface="Eurostile"/>
              </a:endParaRPr>
            </a:p>
          </p:txBody>
        </p:sp>
        <p:pic>
          <p:nvPicPr>
            <p:cNvPr id="18" name="Visby_IBK_klubbmark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302776" y="124251"/>
              <a:ext cx="1841224" cy="1035431"/>
            </a:xfrm>
            <a:prstGeom prst="rect">
              <a:avLst/>
            </a:prstGeom>
            <a:ln w="12700">
              <a:noFill/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</p:spPr>
        </p:pic>
      </p:grpSp>
      <p:sp>
        <p:nvSpPr>
          <p:cNvPr id="2" name="Rektangel 1"/>
          <p:cNvSpPr/>
          <p:nvPr/>
        </p:nvSpPr>
        <p:spPr>
          <a:xfrm>
            <a:off x="248125" y="1594032"/>
            <a:ext cx="8374507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latin typeface="Eurostile"/>
                <a:cs typeface="Eurostile"/>
              </a:rPr>
              <a:t>Vi vill skapa en HELHET för vår förening! Att jobba vidare med </a:t>
            </a:r>
            <a:r>
              <a:rPr lang="sv-SE" dirty="0" err="1" smtClean="0">
                <a:latin typeface="Eurostile"/>
                <a:cs typeface="Eurostile"/>
              </a:rPr>
              <a:t>SIUn</a:t>
            </a:r>
            <a:r>
              <a:rPr lang="sv-SE" dirty="0" smtClean="0">
                <a:latin typeface="Eurostile"/>
                <a:cs typeface="Eurostile"/>
              </a:rPr>
              <a:t>. </a:t>
            </a:r>
            <a:br>
              <a:rPr lang="sv-SE" dirty="0" smtClean="0">
                <a:latin typeface="Eurostile"/>
                <a:cs typeface="Eurostile"/>
              </a:rPr>
            </a:br>
            <a:r>
              <a:rPr lang="sv-SE" dirty="0" smtClean="0">
                <a:latin typeface="Eurostile"/>
                <a:cs typeface="Eurostile"/>
              </a:rPr>
              <a:t>Detta genom att: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Eurostile"/>
                <a:cs typeface="Eurostile"/>
              </a:rPr>
              <a:t>Se hela MÄNNISKAN. Från barn till vuxen. </a:t>
            </a:r>
          </a:p>
          <a:p>
            <a:pPr marL="285750" indent="-285750">
              <a:buFontTx/>
              <a:buChar char="-"/>
            </a:pPr>
            <a:endParaRPr lang="sv-SE" dirty="0" smtClean="0">
              <a:latin typeface="Eurostile"/>
              <a:cs typeface="Eurostile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Eurostile"/>
                <a:cs typeface="Eurostile"/>
              </a:rPr>
              <a:t>Lägga grunden hos </a:t>
            </a:r>
          </a:p>
          <a:p>
            <a:pPr lvl="1"/>
            <a:r>
              <a:rPr lang="sv-SE" dirty="0" smtClean="0">
                <a:latin typeface="Eurostile"/>
                <a:cs typeface="Eurostile"/>
              </a:rPr>
              <a:t>SPELARE att bli så bra människor och innebandyspelare som möjligt.</a:t>
            </a:r>
          </a:p>
          <a:p>
            <a:pPr lvl="1"/>
            <a:r>
              <a:rPr lang="sv-SE" dirty="0" smtClean="0">
                <a:latin typeface="Eurostile"/>
                <a:cs typeface="Eurostile"/>
              </a:rPr>
              <a:t>LEDARE och ge stöd och förutsättningar att vara trygga i sin ledarroll </a:t>
            </a:r>
          </a:p>
          <a:p>
            <a:pPr lvl="1"/>
            <a:r>
              <a:rPr lang="sv-SE" dirty="0" smtClean="0">
                <a:latin typeface="Eurostile"/>
                <a:cs typeface="Eurostile"/>
              </a:rPr>
              <a:t>och utvecklas som personer.</a:t>
            </a:r>
          </a:p>
          <a:p>
            <a:pPr lvl="1"/>
            <a:r>
              <a:rPr lang="sv-SE" dirty="0" smtClean="0">
                <a:latin typeface="Eurostile"/>
                <a:cs typeface="Eurostile"/>
              </a:rPr>
              <a:t>FÖRÄLDRAR att vara trygga i sin roll bredvid planen och stöd till er ledare.</a:t>
            </a:r>
          </a:p>
          <a:p>
            <a:endParaRPr lang="sv-SE" dirty="0">
              <a:latin typeface="Eurostile"/>
              <a:cs typeface="Eurostile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Eurostile"/>
                <a:cs typeface="Eurostile"/>
              </a:rPr>
              <a:t>Bli en FÖRENING genom</a:t>
            </a:r>
            <a:endParaRPr lang="sv-SE" dirty="0">
              <a:latin typeface="Eurostile"/>
              <a:cs typeface="Eurostile"/>
            </a:endParaRPr>
          </a:p>
          <a:p>
            <a:pPr lvl="1"/>
            <a:r>
              <a:rPr lang="sv-SE" dirty="0" smtClean="0">
                <a:latin typeface="Eurostile"/>
                <a:cs typeface="Eurostile"/>
              </a:rPr>
              <a:t>Skapandet av NIVÅTRÄNINGAR i Grön, Blå och Röd. Där vi träffas över laggränserna.</a:t>
            </a:r>
            <a:endParaRPr lang="sv-SE" dirty="0">
              <a:latin typeface="Eurostile"/>
              <a:cs typeface="Eurostile"/>
            </a:endParaRPr>
          </a:p>
          <a:p>
            <a:pPr lvl="1"/>
            <a:r>
              <a:rPr lang="sv-SE" dirty="0" smtClean="0">
                <a:latin typeface="Eurostile"/>
                <a:cs typeface="Eurostile"/>
              </a:rPr>
              <a:t>						och genom </a:t>
            </a:r>
          </a:p>
          <a:p>
            <a:pPr lvl="1"/>
            <a:r>
              <a:rPr lang="sv-SE" dirty="0">
                <a:latin typeface="Eurostile"/>
                <a:cs typeface="Eurostile"/>
              </a:rPr>
              <a:t>	</a:t>
            </a:r>
            <a:r>
              <a:rPr lang="sv-SE" dirty="0" smtClean="0">
                <a:latin typeface="Eurostile"/>
                <a:cs typeface="Eurostile"/>
              </a:rPr>
              <a:t>	nytagna riktlinjer och handlingsplaner under förra säsongen</a:t>
            </a:r>
          </a:p>
          <a:p>
            <a:pPr lvl="1"/>
            <a:r>
              <a:rPr lang="sv-SE" dirty="0" smtClean="0">
                <a:latin typeface="Eurostile"/>
                <a:cs typeface="Eurostile"/>
              </a:rPr>
              <a:t>						och nu</a:t>
            </a:r>
          </a:p>
          <a:p>
            <a:pPr lvl="1"/>
            <a:r>
              <a:rPr lang="sv-SE" dirty="0">
                <a:latin typeface="Eurostile"/>
                <a:cs typeface="Eurostile"/>
              </a:rPr>
              <a:t>	</a:t>
            </a:r>
            <a:r>
              <a:rPr lang="sv-SE" dirty="0" smtClean="0">
                <a:latin typeface="Eurostile"/>
                <a:cs typeface="Eurostile"/>
              </a:rPr>
              <a:t>	</a:t>
            </a:r>
            <a:r>
              <a:rPr lang="sv-SE" sz="3200" dirty="0" smtClean="0">
                <a:latin typeface="Eurostile"/>
                <a:cs typeface="Eurostile"/>
              </a:rPr>
              <a:t>VISBY IBKs </a:t>
            </a:r>
            <a:r>
              <a:rPr lang="sv-SE" sz="3200" dirty="0" smtClean="0">
                <a:latin typeface="Eurostile"/>
                <a:cs typeface="Eurostile"/>
              </a:rPr>
              <a:t>FÖRENINGSTRÄD</a:t>
            </a:r>
            <a:endParaRPr lang="sv-SE" dirty="0" smtClean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414736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/>
          <p:cNvGrpSpPr/>
          <p:nvPr/>
        </p:nvGrpSpPr>
        <p:grpSpPr>
          <a:xfrm>
            <a:off x="0" y="124251"/>
            <a:ext cx="9144000" cy="1339695"/>
            <a:chOff x="0" y="124251"/>
            <a:chExt cx="9144000" cy="1339695"/>
          </a:xfrm>
        </p:grpSpPr>
        <p:cxnSp>
          <p:nvCxnSpPr>
            <p:cNvPr id="15" name="Rak 14"/>
            <p:cNvCxnSpPr/>
            <p:nvPr/>
          </p:nvCxnSpPr>
          <p:spPr>
            <a:xfrm flipV="1">
              <a:off x="0" y="1297739"/>
              <a:ext cx="9144000" cy="27612"/>
            </a:xfrm>
            <a:prstGeom prst="line">
              <a:avLst/>
            </a:prstGeom>
            <a:ln w="57150" cmpd="sng">
              <a:solidFill>
                <a:srgbClr val="FFED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 flipV="1">
              <a:off x="0" y="1436334"/>
              <a:ext cx="9144000" cy="27612"/>
            </a:xfrm>
            <a:prstGeom prst="line">
              <a:avLst/>
            </a:prstGeom>
            <a:ln w="101600" cmpd="sng">
              <a:solidFill>
                <a:srgbClr val="07358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hape 221"/>
            <p:cNvSpPr/>
            <p:nvPr/>
          </p:nvSpPr>
          <p:spPr>
            <a:xfrm>
              <a:off x="207577" y="253041"/>
              <a:ext cx="4959853" cy="605934"/>
            </a:xfrm>
            <a:prstGeom prst="rect">
              <a:avLst/>
            </a:prstGeom>
            <a:solidFill>
              <a:srgbClr val="FEF100">
                <a:alpha val="74180"/>
              </a:srgbClr>
            </a:solidFill>
            <a:ln w="25400"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>
                <a:defRPr sz="4200">
                  <a:solidFill>
                    <a:srgbClr val="000000"/>
                  </a:solidFill>
                </a:defRPr>
              </a:lvl1pPr>
            </a:lstStyle>
            <a:p>
              <a:pPr lvl="0" algn="ctr">
                <a:defRPr sz="1800" b="0" cap="none"/>
              </a:pPr>
              <a:r>
                <a:rPr lang="sv-SE" sz="3000" b="1" cap="all" dirty="0" smtClean="0">
                  <a:latin typeface="Eurostile"/>
                  <a:cs typeface="Eurostile"/>
                </a:rPr>
                <a:t>Visby </a:t>
              </a:r>
              <a:r>
                <a:rPr lang="sv-SE" sz="3000" b="1" cap="all" dirty="0" err="1" smtClean="0">
                  <a:latin typeface="Eurostile"/>
                  <a:cs typeface="Eurostile"/>
                </a:rPr>
                <a:t>ibk</a:t>
              </a:r>
              <a:r>
                <a:rPr lang="sv-SE" sz="3000" b="1" cap="all" dirty="0" smtClean="0">
                  <a:latin typeface="Eurostile"/>
                  <a:cs typeface="Eurostile"/>
                </a:rPr>
                <a:t> </a:t>
              </a:r>
              <a:r>
                <a:rPr lang="sv-SE" sz="3000" b="1" cap="all" dirty="0" err="1" smtClean="0">
                  <a:latin typeface="Eurostile"/>
                  <a:cs typeface="Eurostile"/>
                </a:rPr>
                <a:t>föreningsträd</a:t>
              </a:r>
              <a:endParaRPr sz="3000" b="1" cap="all" dirty="0">
                <a:latin typeface="Eurostile"/>
                <a:cs typeface="Eurostile"/>
              </a:endParaRPr>
            </a:p>
          </p:txBody>
        </p:sp>
        <p:pic>
          <p:nvPicPr>
            <p:cNvPr id="18" name="Visby_IBK_klubbmark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02776" y="124251"/>
              <a:ext cx="1841224" cy="1035431"/>
            </a:xfrm>
            <a:prstGeom prst="rect">
              <a:avLst/>
            </a:prstGeom>
            <a:ln w="12700">
              <a:noFill/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</p:spPr>
        </p:pic>
      </p:grpSp>
      <p:sp>
        <p:nvSpPr>
          <p:cNvPr id="3" name="textruta 2"/>
          <p:cNvSpPr txBox="1"/>
          <p:nvPr/>
        </p:nvSpPr>
        <p:spPr>
          <a:xfrm>
            <a:off x="207577" y="1597629"/>
            <a:ext cx="471200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Eurostile"/>
                <a:cs typeface="Eurostile"/>
              </a:rPr>
              <a:t>Här finns det något för alla.</a:t>
            </a:r>
          </a:p>
          <a:p>
            <a:endParaRPr lang="sv-SE" dirty="0" smtClean="0">
              <a:latin typeface="Eurostile"/>
              <a:cs typeface="Eurostile"/>
            </a:endParaRPr>
          </a:p>
          <a:p>
            <a:r>
              <a:rPr lang="sv-SE" dirty="0" smtClean="0">
                <a:latin typeface="Eurostile"/>
                <a:cs typeface="Eurostile"/>
              </a:rPr>
              <a:t>SPELARE – </a:t>
            </a:r>
          </a:p>
          <a:p>
            <a:r>
              <a:rPr lang="sv-SE" dirty="0" smtClean="0"/>
              <a:t>🏃</a:t>
            </a:r>
            <a:r>
              <a:rPr lang="sv-SE" dirty="0" smtClean="0">
                <a:latin typeface="Eurostile"/>
                <a:cs typeface="Eurostile"/>
              </a:rPr>
              <a:t> Får lära sig om kost och träning.</a:t>
            </a:r>
          </a:p>
          <a:p>
            <a:endParaRPr lang="sv-SE" dirty="0" smtClean="0">
              <a:latin typeface="Eurostile"/>
              <a:cs typeface="Eurostile"/>
            </a:endParaRPr>
          </a:p>
          <a:p>
            <a:r>
              <a:rPr lang="sv-SE" dirty="0" smtClean="0"/>
              <a:t>🏃</a:t>
            </a:r>
            <a:r>
              <a:rPr lang="sv-SE" dirty="0" smtClean="0">
                <a:latin typeface="Eurostile"/>
                <a:cs typeface="Eurostile"/>
              </a:rPr>
              <a:t> Får lära sig hur man är en bra kompis och hur man är i en grupp.</a:t>
            </a:r>
          </a:p>
          <a:p>
            <a:endParaRPr lang="sv-SE" dirty="0" smtClean="0">
              <a:latin typeface="Eurostile"/>
              <a:cs typeface="Eurostile"/>
            </a:endParaRPr>
          </a:p>
          <a:p>
            <a:r>
              <a:rPr lang="sv-SE" dirty="0" smtClean="0"/>
              <a:t>🏃</a:t>
            </a:r>
            <a:r>
              <a:rPr lang="sv-SE" dirty="0" smtClean="0">
                <a:latin typeface="Eurostile"/>
                <a:cs typeface="Eurostile"/>
              </a:rPr>
              <a:t> Får lära sig om hur man får bättre samt jobbar med självkänsla och självkännedom.</a:t>
            </a:r>
          </a:p>
          <a:p>
            <a:endParaRPr lang="sv-SE" dirty="0" smtClean="0">
              <a:latin typeface="Eurostile"/>
              <a:cs typeface="Eurostile"/>
            </a:endParaRPr>
          </a:p>
          <a:p>
            <a:r>
              <a:rPr lang="sv-SE" dirty="0" smtClean="0"/>
              <a:t>🏃</a:t>
            </a:r>
            <a:r>
              <a:rPr lang="sv-SE" dirty="0" smtClean="0">
                <a:latin typeface="Eurostile"/>
                <a:cs typeface="Eurostile"/>
              </a:rPr>
              <a:t> Får prata om värderingar och vara i sociala sammanhang.</a:t>
            </a:r>
          </a:p>
          <a:p>
            <a:endParaRPr lang="sv-SE" dirty="0">
              <a:latin typeface="Eurostile"/>
              <a:cs typeface="Eurostile"/>
            </a:endParaRPr>
          </a:p>
          <a:p>
            <a:r>
              <a:rPr lang="sv-SE" dirty="0" smtClean="0"/>
              <a:t>🏃</a:t>
            </a:r>
            <a:r>
              <a:rPr lang="sv-SE" dirty="0" smtClean="0">
                <a:latin typeface="Eurostile"/>
                <a:cs typeface="Eurostile"/>
              </a:rPr>
              <a:t> Får mängder med övningar som skall göra dem förberedda inför framtiden.</a:t>
            </a:r>
            <a:endParaRPr lang="sv-SE" dirty="0">
              <a:latin typeface="Eurostile"/>
              <a:cs typeface="Eurostile"/>
            </a:endParaRPr>
          </a:p>
        </p:txBody>
      </p:sp>
      <p:pic>
        <p:nvPicPr>
          <p:cNvPr id="5" name="Bildobjekt 4" descr="gr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180">
            <a:off x="6298958" y="1824859"/>
            <a:ext cx="2007634" cy="2856222"/>
          </a:xfrm>
          <a:prstGeom prst="rect">
            <a:avLst/>
          </a:prstGeom>
        </p:spPr>
      </p:pic>
      <p:pic>
        <p:nvPicPr>
          <p:cNvPr id="4" name="Bildobjekt 3" descr="blå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820">
            <a:off x="6679869" y="2504542"/>
            <a:ext cx="2193914" cy="3064042"/>
          </a:xfrm>
          <a:prstGeom prst="rect">
            <a:avLst/>
          </a:prstGeom>
        </p:spPr>
      </p:pic>
      <p:pic>
        <p:nvPicPr>
          <p:cNvPr id="6" name="Bildobjekt 5" descr="rö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930">
            <a:off x="6130956" y="3357661"/>
            <a:ext cx="2110332" cy="30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0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/>
          <p:cNvGrpSpPr/>
          <p:nvPr/>
        </p:nvGrpSpPr>
        <p:grpSpPr>
          <a:xfrm>
            <a:off x="0" y="124251"/>
            <a:ext cx="9144000" cy="1339695"/>
            <a:chOff x="0" y="124251"/>
            <a:chExt cx="9144000" cy="1339695"/>
          </a:xfrm>
        </p:grpSpPr>
        <p:cxnSp>
          <p:nvCxnSpPr>
            <p:cNvPr id="15" name="Rak 14"/>
            <p:cNvCxnSpPr/>
            <p:nvPr/>
          </p:nvCxnSpPr>
          <p:spPr>
            <a:xfrm flipV="1">
              <a:off x="0" y="1297739"/>
              <a:ext cx="9144000" cy="27612"/>
            </a:xfrm>
            <a:prstGeom prst="line">
              <a:avLst/>
            </a:prstGeom>
            <a:ln w="57150" cmpd="sng">
              <a:solidFill>
                <a:srgbClr val="FFED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 flipV="1">
              <a:off x="0" y="1436334"/>
              <a:ext cx="9144000" cy="27612"/>
            </a:xfrm>
            <a:prstGeom prst="line">
              <a:avLst/>
            </a:prstGeom>
            <a:ln w="101600" cmpd="sng">
              <a:solidFill>
                <a:srgbClr val="07358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hape 221"/>
            <p:cNvSpPr/>
            <p:nvPr/>
          </p:nvSpPr>
          <p:spPr>
            <a:xfrm>
              <a:off x="207577" y="253041"/>
              <a:ext cx="4959853" cy="605934"/>
            </a:xfrm>
            <a:prstGeom prst="rect">
              <a:avLst/>
            </a:prstGeom>
            <a:solidFill>
              <a:srgbClr val="FEF100">
                <a:alpha val="74180"/>
              </a:srgbClr>
            </a:solidFill>
            <a:ln w="25400"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>
                <a:defRPr sz="4200">
                  <a:solidFill>
                    <a:srgbClr val="000000"/>
                  </a:solidFill>
                </a:defRPr>
              </a:lvl1pPr>
            </a:lstStyle>
            <a:p>
              <a:pPr lvl="0" algn="ctr">
                <a:defRPr sz="1800" b="0" cap="none"/>
              </a:pPr>
              <a:r>
                <a:rPr lang="sv-SE" sz="3000" b="1" cap="all" dirty="0" smtClean="0">
                  <a:latin typeface="Eurostile"/>
                  <a:cs typeface="Eurostile"/>
                </a:rPr>
                <a:t>Visby </a:t>
              </a:r>
              <a:r>
                <a:rPr lang="sv-SE" sz="3000" b="1" cap="all" dirty="0" err="1" smtClean="0">
                  <a:latin typeface="Eurostile"/>
                  <a:cs typeface="Eurostile"/>
                </a:rPr>
                <a:t>ibk</a:t>
              </a:r>
              <a:r>
                <a:rPr lang="sv-SE" sz="3000" b="1" cap="all" dirty="0" smtClean="0">
                  <a:latin typeface="Eurostile"/>
                  <a:cs typeface="Eurostile"/>
                </a:rPr>
                <a:t> </a:t>
              </a:r>
              <a:r>
                <a:rPr lang="sv-SE" sz="3000" b="1" cap="all" dirty="0" err="1" smtClean="0">
                  <a:latin typeface="Eurostile"/>
                  <a:cs typeface="Eurostile"/>
                </a:rPr>
                <a:t>föreningsträd</a:t>
              </a:r>
              <a:endParaRPr sz="3000" b="1" cap="all" dirty="0">
                <a:latin typeface="Eurostile"/>
                <a:cs typeface="Eurostile"/>
              </a:endParaRPr>
            </a:p>
          </p:txBody>
        </p:sp>
        <p:pic>
          <p:nvPicPr>
            <p:cNvPr id="18" name="Visby_IBK_klubbmark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02776" y="124251"/>
              <a:ext cx="1841224" cy="1035431"/>
            </a:xfrm>
            <a:prstGeom prst="rect">
              <a:avLst/>
            </a:prstGeom>
            <a:ln w="12700">
              <a:noFill/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</p:spPr>
        </p:pic>
      </p:grpSp>
      <p:sp>
        <p:nvSpPr>
          <p:cNvPr id="3" name="textruta 2"/>
          <p:cNvSpPr txBox="1"/>
          <p:nvPr/>
        </p:nvSpPr>
        <p:spPr>
          <a:xfrm>
            <a:off x="207577" y="1646003"/>
            <a:ext cx="471200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Eurostile"/>
                <a:cs typeface="Eurostile"/>
              </a:rPr>
              <a:t>Här finns det något för alla.</a:t>
            </a:r>
          </a:p>
          <a:p>
            <a:endParaRPr lang="sv-SE" dirty="0">
              <a:latin typeface="Eurostile"/>
              <a:cs typeface="Eurostile"/>
            </a:endParaRPr>
          </a:p>
          <a:p>
            <a:r>
              <a:rPr lang="sv-SE" dirty="0" smtClean="0">
                <a:latin typeface="Eurostile"/>
                <a:cs typeface="Eurostile"/>
              </a:rPr>
              <a:t>LEDARE – </a:t>
            </a:r>
          </a:p>
          <a:p>
            <a:r>
              <a:rPr lang="sv-SE" dirty="0"/>
              <a:t>💛</a:t>
            </a:r>
            <a:r>
              <a:rPr lang="sv-SE" dirty="0" smtClean="0"/>
              <a:t>💙 </a:t>
            </a:r>
            <a:r>
              <a:rPr lang="sv-SE" dirty="0" smtClean="0">
                <a:latin typeface="Eurostile"/>
                <a:cs typeface="Eurostile"/>
              </a:rPr>
              <a:t>Får ett paket med övningar och tips att använda och förutsättningar att skapa bra innebandyspelare. </a:t>
            </a:r>
          </a:p>
          <a:p>
            <a:endParaRPr lang="sv-SE" dirty="0" smtClean="0">
              <a:latin typeface="Eurostile"/>
              <a:cs typeface="Eurostile"/>
            </a:endParaRPr>
          </a:p>
          <a:p>
            <a:r>
              <a:rPr lang="sv-SE" dirty="0"/>
              <a:t>💛</a:t>
            </a:r>
            <a:r>
              <a:rPr lang="sv-SE" dirty="0" smtClean="0"/>
              <a:t>💙 </a:t>
            </a:r>
            <a:r>
              <a:rPr lang="sv-SE" dirty="0" smtClean="0">
                <a:latin typeface="Eurostile"/>
                <a:cs typeface="Eurostile"/>
              </a:rPr>
              <a:t>Får stöd i sitt ledarskap genom att jobba tillsammans med andra ledare.</a:t>
            </a:r>
          </a:p>
          <a:p>
            <a:endParaRPr lang="sv-SE" dirty="0" smtClean="0">
              <a:latin typeface="Eurostile"/>
              <a:cs typeface="Eurostile"/>
            </a:endParaRPr>
          </a:p>
          <a:p>
            <a:r>
              <a:rPr lang="sv-SE" dirty="0"/>
              <a:t>💛</a:t>
            </a:r>
            <a:r>
              <a:rPr lang="sv-SE" dirty="0" smtClean="0"/>
              <a:t>💙 </a:t>
            </a:r>
            <a:r>
              <a:rPr lang="sv-SE" dirty="0" smtClean="0">
                <a:latin typeface="Eurostile"/>
                <a:cs typeface="Eurostile"/>
              </a:rPr>
              <a:t>Får möjlighet att gå utbildningar som även ger personlig utveckling. Att få växa som människa.</a:t>
            </a:r>
          </a:p>
          <a:p>
            <a:endParaRPr lang="sv-SE" dirty="0" smtClean="0">
              <a:latin typeface="Eurostile"/>
              <a:cs typeface="Eurostile"/>
            </a:endParaRPr>
          </a:p>
          <a:p>
            <a:r>
              <a:rPr lang="sv-SE" dirty="0"/>
              <a:t>💛</a:t>
            </a:r>
            <a:r>
              <a:rPr lang="sv-SE" dirty="0" smtClean="0"/>
              <a:t>💙 </a:t>
            </a:r>
            <a:r>
              <a:rPr lang="sv-SE" dirty="0" smtClean="0">
                <a:latin typeface="Eurostile"/>
                <a:cs typeface="Eurostile"/>
              </a:rPr>
              <a:t>Får prata om värderingar med sina spelare och andra ledare. Är med och skapar en trygg idrottsmiljö.</a:t>
            </a:r>
          </a:p>
          <a:p>
            <a:endParaRPr lang="sv-SE" dirty="0">
              <a:latin typeface="Eurostile"/>
              <a:cs typeface="Eurostile"/>
            </a:endParaRPr>
          </a:p>
        </p:txBody>
      </p:sp>
      <p:pic>
        <p:nvPicPr>
          <p:cNvPr id="5" name="Bildobjekt 4" descr="gr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180">
            <a:off x="6298958" y="1824859"/>
            <a:ext cx="2007634" cy="2856222"/>
          </a:xfrm>
          <a:prstGeom prst="rect">
            <a:avLst/>
          </a:prstGeom>
        </p:spPr>
      </p:pic>
      <p:pic>
        <p:nvPicPr>
          <p:cNvPr id="4" name="Bildobjekt 3" descr="blå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820">
            <a:off x="6679869" y="2504542"/>
            <a:ext cx="2193914" cy="3064042"/>
          </a:xfrm>
          <a:prstGeom prst="rect">
            <a:avLst/>
          </a:prstGeom>
        </p:spPr>
      </p:pic>
      <p:pic>
        <p:nvPicPr>
          <p:cNvPr id="6" name="Bildobjekt 5" descr="rö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930">
            <a:off x="6130956" y="3357661"/>
            <a:ext cx="2110332" cy="30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5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/>
          <p:cNvGrpSpPr/>
          <p:nvPr/>
        </p:nvGrpSpPr>
        <p:grpSpPr>
          <a:xfrm>
            <a:off x="0" y="124251"/>
            <a:ext cx="9144000" cy="1339695"/>
            <a:chOff x="0" y="124251"/>
            <a:chExt cx="9144000" cy="1339695"/>
          </a:xfrm>
        </p:grpSpPr>
        <p:cxnSp>
          <p:nvCxnSpPr>
            <p:cNvPr id="15" name="Rak 14"/>
            <p:cNvCxnSpPr/>
            <p:nvPr/>
          </p:nvCxnSpPr>
          <p:spPr>
            <a:xfrm flipV="1">
              <a:off x="0" y="1297739"/>
              <a:ext cx="9144000" cy="27612"/>
            </a:xfrm>
            <a:prstGeom prst="line">
              <a:avLst/>
            </a:prstGeom>
            <a:ln w="57150" cmpd="sng">
              <a:solidFill>
                <a:srgbClr val="FFED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 flipV="1">
              <a:off x="0" y="1436334"/>
              <a:ext cx="9144000" cy="27612"/>
            </a:xfrm>
            <a:prstGeom prst="line">
              <a:avLst/>
            </a:prstGeom>
            <a:ln w="101600" cmpd="sng">
              <a:solidFill>
                <a:srgbClr val="07358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hape 221"/>
            <p:cNvSpPr/>
            <p:nvPr/>
          </p:nvSpPr>
          <p:spPr>
            <a:xfrm>
              <a:off x="207577" y="253041"/>
              <a:ext cx="4959853" cy="605934"/>
            </a:xfrm>
            <a:prstGeom prst="rect">
              <a:avLst/>
            </a:prstGeom>
            <a:solidFill>
              <a:srgbClr val="FEF100">
                <a:alpha val="74180"/>
              </a:srgbClr>
            </a:solidFill>
            <a:ln w="25400"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>
                <a:defRPr sz="4200">
                  <a:solidFill>
                    <a:srgbClr val="000000"/>
                  </a:solidFill>
                </a:defRPr>
              </a:lvl1pPr>
            </a:lstStyle>
            <a:p>
              <a:pPr lvl="0" algn="ctr">
                <a:defRPr sz="1800" b="0" cap="none"/>
              </a:pPr>
              <a:r>
                <a:rPr lang="sv-SE" sz="3000" b="1" cap="all" dirty="0" smtClean="0">
                  <a:latin typeface="Eurostile"/>
                  <a:cs typeface="Eurostile"/>
                </a:rPr>
                <a:t>Visby </a:t>
              </a:r>
              <a:r>
                <a:rPr lang="sv-SE" sz="3000" b="1" cap="all" dirty="0" err="1" smtClean="0">
                  <a:latin typeface="Eurostile"/>
                  <a:cs typeface="Eurostile"/>
                </a:rPr>
                <a:t>ibk</a:t>
              </a:r>
              <a:r>
                <a:rPr lang="sv-SE" sz="3000" b="1" cap="all" dirty="0" smtClean="0">
                  <a:latin typeface="Eurostile"/>
                  <a:cs typeface="Eurostile"/>
                </a:rPr>
                <a:t> </a:t>
              </a:r>
              <a:r>
                <a:rPr lang="sv-SE" sz="3000" b="1" cap="all" dirty="0" err="1" smtClean="0">
                  <a:latin typeface="Eurostile"/>
                  <a:cs typeface="Eurostile"/>
                </a:rPr>
                <a:t>föreningsträd</a:t>
              </a:r>
              <a:endParaRPr sz="3000" b="1" cap="all" dirty="0">
                <a:latin typeface="Eurostile"/>
                <a:cs typeface="Eurostile"/>
              </a:endParaRPr>
            </a:p>
          </p:txBody>
        </p:sp>
        <p:pic>
          <p:nvPicPr>
            <p:cNvPr id="18" name="Visby_IBK_klubbmark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02776" y="124251"/>
              <a:ext cx="1841224" cy="1035431"/>
            </a:xfrm>
            <a:prstGeom prst="rect">
              <a:avLst/>
            </a:prstGeom>
            <a:ln w="12700">
              <a:noFill/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</p:spPr>
        </p:pic>
      </p:grpSp>
      <p:sp>
        <p:nvSpPr>
          <p:cNvPr id="3" name="textruta 2"/>
          <p:cNvSpPr txBox="1"/>
          <p:nvPr/>
        </p:nvSpPr>
        <p:spPr>
          <a:xfrm>
            <a:off x="207577" y="1651103"/>
            <a:ext cx="47120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Eurostile"/>
                <a:cs typeface="Eurostile"/>
              </a:rPr>
              <a:t>Här finns det något för alla.</a:t>
            </a:r>
          </a:p>
          <a:p>
            <a:endParaRPr lang="sv-SE" dirty="0">
              <a:latin typeface="Eurostile"/>
              <a:cs typeface="Eurostile"/>
            </a:endParaRPr>
          </a:p>
          <a:p>
            <a:r>
              <a:rPr lang="sv-SE" dirty="0" smtClean="0">
                <a:latin typeface="Eurostile"/>
                <a:cs typeface="Eurostile"/>
              </a:rPr>
              <a:t>FÖRÄLDRAR – </a:t>
            </a:r>
          </a:p>
          <a:p>
            <a:r>
              <a:rPr lang="sv-SE" dirty="0" smtClean="0"/>
              <a:t>😊 </a:t>
            </a:r>
            <a:r>
              <a:rPr lang="sv-SE" dirty="0" smtClean="0">
                <a:latin typeface="Eurostile"/>
                <a:cs typeface="Eurostile"/>
              </a:rPr>
              <a:t>Får stöd och utbildning i att bli Världens bästa idrottsförälder. </a:t>
            </a:r>
          </a:p>
          <a:p>
            <a:endParaRPr lang="sv-SE" dirty="0" smtClean="0">
              <a:latin typeface="Eurostile"/>
              <a:cs typeface="Eurostile"/>
            </a:endParaRPr>
          </a:p>
          <a:p>
            <a:r>
              <a:rPr lang="sv-SE" dirty="0" smtClean="0"/>
              <a:t>😊 </a:t>
            </a:r>
            <a:r>
              <a:rPr lang="sv-SE" dirty="0" smtClean="0">
                <a:latin typeface="Eurostile"/>
                <a:cs typeface="Eurostile"/>
              </a:rPr>
              <a:t>Får stöd och tips i att tala med sina barn om alkohol, droger och tobak kopplat till idrott. </a:t>
            </a:r>
          </a:p>
          <a:p>
            <a:endParaRPr lang="sv-SE" dirty="0" smtClean="0">
              <a:latin typeface="Eurostile"/>
              <a:cs typeface="Eurostile"/>
            </a:endParaRPr>
          </a:p>
          <a:p>
            <a:r>
              <a:rPr lang="sv-SE" dirty="0" smtClean="0"/>
              <a:t>😊 </a:t>
            </a:r>
            <a:r>
              <a:rPr lang="sv-SE" dirty="0" smtClean="0">
                <a:latin typeface="Eurostile"/>
                <a:cs typeface="Eurostile"/>
              </a:rPr>
              <a:t>Får social media-utbildning i den nu mer tuffa digitala miljö våra barn lever i. </a:t>
            </a:r>
          </a:p>
          <a:p>
            <a:endParaRPr lang="sv-SE" dirty="0" smtClean="0">
              <a:latin typeface="Eurostile"/>
              <a:cs typeface="Eurostile"/>
            </a:endParaRPr>
          </a:p>
          <a:p>
            <a:r>
              <a:rPr lang="sv-SE" dirty="0" smtClean="0"/>
              <a:t>😊 </a:t>
            </a:r>
            <a:r>
              <a:rPr lang="sv-SE" dirty="0" smtClean="0">
                <a:latin typeface="Eurostile"/>
                <a:cs typeface="Eurostile"/>
              </a:rPr>
              <a:t>Får prata om värderingar med andra föräldrar. </a:t>
            </a:r>
          </a:p>
          <a:p>
            <a:endParaRPr lang="sv-SE" dirty="0">
              <a:latin typeface="Eurostile"/>
              <a:cs typeface="Eurostile"/>
            </a:endParaRPr>
          </a:p>
        </p:txBody>
      </p:sp>
      <p:pic>
        <p:nvPicPr>
          <p:cNvPr id="5" name="Bildobjekt 4" descr="gr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180">
            <a:off x="6298958" y="1824859"/>
            <a:ext cx="2007634" cy="2856222"/>
          </a:xfrm>
          <a:prstGeom prst="rect">
            <a:avLst/>
          </a:prstGeom>
        </p:spPr>
      </p:pic>
      <p:pic>
        <p:nvPicPr>
          <p:cNvPr id="4" name="Bildobjekt 3" descr="blå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820">
            <a:off x="6679869" y="2504542"/>
            <a:ext cx="2193914" cy="3064042"/>
          </a:xfrm>
          <a:prstGeom prst="rect">
            <a:avLst/>
          </a:prstGeom>
        </p:spPr>
      </p:pic>
      <p:pic>
        <p:nvPicPr>
          <p:cNvPr id="6" name="Bildobjekt 5" descr="rö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930">
            <a:off x="6130956" y="3357661"/>
            <a:ext cx="2110332" cy="30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9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Rak 66"/>
          <p:cNvCxnSpPr/>
          <p:nvPr/>
        </p:nvCxnSpPr>
        <p:spPr>
          <a:xfrm flipV="1">
            <a:off x="0" y="1297739"/>
            <a:ext cx="9144000" cy="27612"/>
          </a:xfrm>
          <a:prstGeom prst="line">
            <a:avLst/>
          </a:prstGeom>
          <a:ln w="57150" cmpd="sng">
            <a:solidFill>
              <a:srgbClr val="FFED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Rak 67"/>
          <p:cNvCxnSpPr/>
          <p:nvPr/>
        </p:nvCxnSpPr>
        <p:spPr>
          <a:xfrm flipV="1">
            <a:off x="0" y="1436334"/>
            <a:ext cx="9144000" cy="27612"/>
          </a:xfrm>
          <a:prstGeom prst="line">
            <a:avLst/>
          </a:prstGeom>
          <a:ln w="101600" cmpd="sng">
            <a:solidFill>
              <a:srgbClr val="07358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ruta 31"/>
          <p:cNvSpPr txBox="1"/>
          <p:nvPr/>
        </p:nvSpPr>
        <p:spPr>
          <a:xfrm>
            <a:off x="6798125" y="1811339"/>
            <a:ext cx="23043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00" b="1" dirty="0" smtClean="0">
                <a:solidFill>
                  <a:srgbClr val="FFFFFF"/>
                </a:solidFill>
                <a:latin typeface="Eurostile"/>
                <a:cs typeface="Eurostile"/>
              </a:rPr>
              <a:t>Amygdala</a:t>
            </a:r>
            <a:r>
              <a:rPr lang="sv-SE" sz="1300" b="1" dirty="0">
                <a:solidFill>
                  <a:srgbClr val="FFFFFF"/>
                </a:solidFill>
                <a:latin typeface="Eurostile"/>
                <a:cs typeface="Eurostile"/>
              </a:rPr>
              <a:t>-</a:t>
            </a:r>
            <a:endParaRPr lang="sv-SE" sz="1300" b="1" dirty="0" smtClean="0">
              <a:solidFill>
                <a:srgbClr val="FFFFFF"/>
              </a:solidFill>
              <a:latin typeface="Eurostile"/>
              <a:cs typeface="Eurostile"/>
            </a:endParaRPr>
          </a:p>
          <a:p>
            <a:r>
              <a:rPr lang="sv-SE" sz="1300" dirty="0" smtClean="0">
                <a:solidFill>
                  <a:srgbClr val="FFFFFF"/>
                </a:solidFill>
                <a:latin typeface="Eurostile"/>
                <a:cs typeface="Eurostile"/>
              </a:rPr>
              <a:t>Bristande kontroll av amygdala</a:t>
            </a:r>
          </a:p>
          <a:p>
            <a:r>
              <a:rPr lang="sv-SE" sz="1300" dirty="0">
                <a:solidFill>
                  <a:srgbClr val="FFFFFF"/>
                </a:solidFill>
                <a:latin typeface="Eurostile"/>
                <a:cs typeface="Eurostile"/>
              </a:rPr>
              <a:t>g</a:t>
            </a:r>
            <a:r>
              <a:rPr lang="sv-SE" sz="1300" dirty="0" smtClean="0">
                <a:solidFill>
                  <a:srgbClr val="FFFFFF"/>
                </a:solidFill>
                <a:latin typeface="Eurostile"/>
                <a:cs typeface="Eurostile"/>
              </a:rPr>
              <a:t>ör ibland tonåringen </a:t>
            </a:r>
          </a:p>
          <a:p>
            <a:r>
              <a:rPr lang="sv-SE" sz="1300" dirty="0" smtClean="0">
                <a:solidFill>
                  <a:srgbClr val="FFFFFF"/>
                </a:solidFill>
                <a:latin typeface="Eurostile"/>
                <a:cs typeface="Eurostile"/>
              </a:rPr>
              <a:t>känslomässigt labil.</a:t>
            </a:r>
            <a:endParaRPr lang="sv-SE" sz="1300" dirty="0">
              <a:solidFill>
                <a:srgbClr val="FFFFFF"/>
              </a:solidFill>
              <a:latin typeface="Eurostile"/>
              <a:cs typeface="Eurostile"/>
            </a:endParaRPr>
          </a:p>
        </p:txBody>
      </p:sp>
      <p:sp>
        <p:nvSpPr>
          <p:cNvPr id="65" name="Shape 221"/>
          <p:cNvSpPr/>
          <p:nvPr/>
        </p:nvSpPr>
        <p:spPr>
          <a:xfrm>
            <a:off x="208097" y="253041"/>
            <a:ext cx="4959853" cy="605934"/>
          </a:xfrm>
          <a:prstGeom prst="rect">
            <a:avLst/>
          </a:prstGeom>
          <a:solidFill>
            <a:srgbClr val="FEF100">
              <a:alpha val="74180"/>
            </a:srgbClr>
          </a:solidFill>
          <a:ln w="25400">
            <a:miter lim="400000"/>
          </a:ln>
          <a:effectLst>
            <a:outerShdw dir="5400000" rotWithShape="0">
              <a:srgbClr val="000000">
                <a:alpha val="5485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lvl="0" algn="ctr">
              <a:defRPr sz="1800" b="0" cap="none"/>
            </a:pPr>
            <a:r>
              <a:rPr lang="sv-SE" sz="3000" b="1" cap="all" dirty="0" smtClean="0">
                <a:latin typeface="Eurostile"/>
                <a:cs typeface="Eurostile"/>
              </a:rPr>
              <a:t>VISBY IBK FÖRENINGSTRÄD</a:t>
            </a:r>
            <a:endParaRPr sz="3000" b="1" cap="all" dirty="0">
              <a:latin typeface="Eurostile"/>
              <a:cs typeface="Eurostile"/>
            </a:endParaRPr>
          </a:p>
        </p:txBody>
      </p:sp>
      <p:pic>
        <p:nvPicPr>
          <p:cNvPr id="69" name="Visby_IBK_klubbmark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2776" y="124251"/>
            <a:ext cx="1841224" cy="1035431"/>
          </a:xfrm>
          <a:prstGeom prst="rect">
            <a:avLst/>
          </a:prstGeom>
          <a:ln w="12700">
            <a:noFill/>
            <a:miter lim="400000"/>
          </a:ln>
          <a:effectLst>
            <a:outerShdw dir="5400000" rotWithShape="0">
              <a:srgbClr val="000000">
                <a:alpha val="54851"/>
              </a:srgbClr>
            </a:outerShdw>
          </a:effectLst>
        </p:spPr>
      </p:pic>
      <p:grpSp>
        <p:nvGrpSpPr>
          <p:cNvPr id="13" name="Grupp 12"/>
          <p:cNvGrpSpPr/>
          <p:nvPr/>
        </p:nvGrpSpPr>
        <p:grpSpPr>
          <a:xfrm>
            <a:off x="4753512" y="1734152"/>
            <a:ext cx="4390488" cy="1848585"/>
            <a:chOff x="360356" y="4363332"/>
            <a:chExt cx="3922618" cy="2292935"/>
          </a:xfrm>
        </p:grpSpPr>
        <p:sp>
          <p:nvSpPr>
            <p:cNvPr id="15" name="Shape 217"/>
            <p:cNvSpPr/>
            <p:nvPr/>
          </p:nvSpPr>
          <p:spPr>
            <a:xfrm>
              <a:off x="360356" y="4363332"/>
              <a:ext cx="3922618" cy="2292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8" y="0"/>
                  </a:moveTo>
                  <a:cubicBezTo>
                    <a:pt x="119" y="0"/>
                    <a:pt x="0" y="404"/>
                    <a:pt x="0" y="905"/>
                  </a:cubicBezTo>
                  <a:lnTo>
                    <a:pt x="0" y="20691"/>
                  </a:lnTo>
                  <a:cubicBezTo>
                    <a:pt x="0" y="21192"/>
                    <a:pt x="119" y="21600"/>
                    <a:pt x="268" y="21600"/>
                  </a:cubicBezTo>
                  <a:lnTo>
                    <a:pt x="20070" y="21600"/>
                  </a:lnTo>
                  <a:cubicBezTo>
                    <a:pt x="20218" y="21600"/>
                    <a:pt x="20339" y="21192"/>
                    <a:pt x="20339" y="20691"/>
                  </a:cubicBezTo>
                  <a:lnTo>
                    <a:pt x="20339" y="7100"/>
                  </a:lnTo>
                  <a:lnTo>
                    <a:pt x="21600" y="5291"/>
                  </a:lnTo>
                  <a:lnTo>
                    <a:pt x="20339" y="3477"/>
                  </a:lnTo>
                  <a:lnTo>
                    <a:pt x="20339" y="905"/>
                  </a:lnTo>
                  <a:cubicBezTo>
                    <a:pt x="20339" y="404"/>
                    <a:pt x="20218" y="0"/>
                    <a:pt x="20070" y="0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rgbClr val="054A8A">
                <a:alpha val="74180"/>
              </a:srgbClr>
            </a:solidFill>
            <a:ln w="25400">
              <a:noFill/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lvl="0" algn="ctr">
                <a:lnSpc>
                  <a:spcPct val="90000"/>
                </a:lnSpc>
                <a:defRPr sz="1800" b="0" cap="none">
                  <a:solidFill>
                    <a:srgbClr val="000000"/>
                  </a:solidFill>
                </a:defRPr>
              </a:pPr>
              <a:endParaRPr sz="2800" dirty="0">
                <a:solidFill>
                  <a:srgbClr val="FFFFFF"/>
                </a:solidFill>
                <a:latin typeface="Eurostile"/>
                <a:cs typeface="Eurostile"/>
              </a:endParaRPr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367663" y="4426373"/>
              <a:ext cx="3638846" cy="1843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Till er hjälp kommer ni ha:</a:t>
              </a:r>
            </a:p>
            <a:p>
              <a:endParaRPr lang="sv-SE" sz="1600" b="1" dirty="0">
                <a:solidFill>
                  <a:srgbClr val="FFFFFF"/>
                </a:solidFill>
                <a:latin typeface="Eurostile"/>
                <a:cs typeface="Eurostile"/>
              </a:endParaRPr>
            </a:p>
            <a:p>
              <a:r>
                <a:rPr lang="sv-SE" sz="1600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Ungdomskommittén </a:t>
              </a:r>
            </a:p>
            <a:p>
              <a:r>
                <a:rPr lang="sv-SE" sz="1600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SISU</a:t>
              </a:r>
              <a:endParaRPr lang="sv-SE" sz="1600" dirty="0">
                <a:solidFill>
                  <a:srgbClr val="FFFFFF"/>
                </a:solidFill>
                <a:latin typeface="Eurostile"/>
                <a:cs typeface="Eurostile"/>
              </a:endParaRPr>
            </a:p>
            <a:p>
              <a:r>
                <a:rPr lang="sv-SE" sz="1600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GIBF</a:t>
              </a:r>
              <a:endParaRPr lang="sv-SE" sz="1600" dirty="0">
                <a:solidFill>
                  <a:srgbClr val="FFFFFF"/>
                </a:solidFill>
                <a:latin typeface="Eurostile"/>
                <a:cs typeface="Eurostile"/>
              </a:endParaRPr>
            </a:p>
            <a:p>
              <a:r>
                <a:rPr lang="sv-SE" sz="1600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Andra utbildare</a:t>
              </a:r>
              <a:endParaRPr lang="sv-SE" sz="1600" dirty="0">
                <a:solidFill>
                  <a:srgbClr val="FFFFFF"/>
                </a:solidFill>
                <a:latin typeface="Eurostile"/>
                <a:cs typeface="Eurostile"/>
              </a:endParaRPr>
            </a:p>
          </p:txBody>
        </p:sp>
      </p:grpSp>
      <p:grpSp>
        <p:nvGrpSpPr>
          <p:cNvPr id="17" name="Grupp 16"/>
          <p:cNvGrpSpPr/>
          <p:nvPr/>
        </p:nvGrpSpPr>
        <p:grpSpPr>
          <a:xfrm>
            <a:off x="208097" y="1720780"/>
            <a:ext cx="4390488" cy="1460904"/>
            <a:chOff x="225777" y="4287993"/>
            <a:chExt cx="3922618" cy="2308638"/>
          </a:xfrm>
        </p:grpSpPr>
        <p:sp>
          <p:nvSpPr>
            <p:cNvPr id="18" name="Shape 217"/>
            <p:cNvSpPr/>
            <p:nvPr/>
          </p:nvSpPr>
          <p:spPr>
            <a:xfrm>
              <a:off x="225777" y="4303696"/>
              <a:ext cx="3922618" cy="2292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8" y="0"/>
                  </a:moveTo>
                  <a:cubicBezTo>
                    <a:pt x="119" y="0"/>
                    <a:pt x="0" y="404"/>
                    <a:pt x="0" y="905"/>
                  </a:cubicBezTo>
                  <a:lnTo>
                    <a:pt x="0" y="20691"/>
                  </a:lnTo>
                  <a:cubicBezTo>
                    <a:pt x="0" y="21192"/>
                    <a:pt x="119" y="21600"/>
                    <a:pt x="268" y="21600"/>
                  </a:cubicBezTo>
                  <a:lnTo>
                    <a:pt x="20070" y="21600"/>
                  </a:lnTo>
                  <a:cubicBezTo>
                    <a:pt x="20218" y="21600"/>
                    <a:pt x="20339" y="21192"/>
                    <a:pt x="20339" y="20691"/>
                  </a:cubicBezTo>
                  <a:lnTo>
                    <a:pt x="20339" y="7100"/>
                  </a:lnTo>
                  <a:lnTo>
                    <a:pt x="21600" y="5291"/>
                  </a:lnTo>
                  <a:lnTo>
                    <a:pt x="20339" y="3477"/>
                  </a:lnTo>
                  <a:lnTo>
                    <a:pt x="20339" y="905"/>
                  </a:lnTo>
                  <a:cubicBezTo>
                    <a:pt x="20339" y="404"/>
                    <a:pt x="20218" y="0"/>
                    <a:pt x="20070" y="0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rgbClr val="054A8A">
                <a:alpha val="74180"/>
              </a:srgbClr>
            </a:solidFill>
            <a:ln w="25400">
              <a:noFill/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lvl="0" algn="ctr">
                <a:lnSpc>
                  <a:spcPct val="90000"/>
                </a:lnSpc>
                <a:defRPr sz="1800" b="0" cap="none">
                  <a:solidFill>
                    <a:srgbClr val="000000"/>
                  </a:solidFill>
                </a:defRPr>
              </a:pPr>
              <a:endParaRPr sz="2800" dirty="0">
                <a:solidFill>
                  <a:srgbClr val="FFFFFF"/>
                </a:solidFill>
                <a:latin typeface="Eurostile"/>
                <a:cs typeface="Eurostile"/>
              </a:endParaRPr>
            </a:p>
          </p:txBody>
        </p:sp>
        <p:sp>
          <p:nvSpPr>
            <p:cNvPr id="19" name="textruta 18"/>
            <p:cNvSpPr txBox="1"/>
            <p:nvPr/>
          </p:nvSpPr>
          <p:spPr>
            <a:xfrm>
              <a:off x="225777" y="4287993"/>
              <a:ext cx="3638846" cy="155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Materialet är:</a:t>
              </a:r>
            </a:p>
            <a:p>
              <a:endParaRPr lang="sv-SE" sz="1600" b="1" dirty="0">
                <a:solidFill>
                  <a:srgbClr val="FFFFFF"/>
                </a:solidFill>
                <a:latin typeface="Eurostile"/>
                <a:cs typeface="Eurostile"/>
              </a:endParaRPr>
            </a:p>
            <a:p>
              <a:r>
                <a:rPr lang="sv-SE" sz="1600" dirty="0">
                  <a:solidFill>
                    <a:srgbClr val="FFFFFF"/>
                  </a:solidFill>
                  <a:latin typeface="Eurostile"/>
                  <a:cs typeface="Eurostile"/>
                </a:rPr>
                <a:t>S</a:t>
              </a:r>
              <a:r>
                <a:rPr lang="sv-SE" sz="1600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vensk Innebandys</a:t>
              </a:r>
              <a:endParaRPr lang="sv-SE" sz="1600" dirty="0">
                <a:solidFill>
                  <a:srgbClr val="FFFFFF"/>
                </a:solidFill>
                <a:latin typeface="Eurostile"/>
                <a:cs typeface="Eurostile"/>
              </a:endParaRPr>
            </a:p>
            <a:p>
              <a:r>
                <a:rPr lang="sv-SE" sz="1600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SISU</a:t>
              </a:r>
              <a:endParaRPr lang="sv-SE" sz="1600" dirty="0">
                <a:solidFill>
                  <a:srgbClr val="FFFFFF"/>
                </a:solidFill>
                <a:latin typeface="Eurostile"/>
                <a:cs typeface="Eurostile"/>
              </a:endParaRPr>
            </a:p>
            <a:p>
              <a:r>
                <a:rPr lang="sv-SE" sz="1600" dirty="0" smtClean="0">
                  <a:solidFill>
                    <a:srgbClr val="FFFFFF"/>
                  </a:solidFill>
                  <a:latin typeface="Eurostile"/>
                  <a:cs typeface="Eurostile"/>
                </a:rPr>
                <a:t>Externa föreläsares</a:t>
              </a:r>
              <a:endParaRPr lang="sv-SE" sz="1600" dirty="0">
                <a:solidFill>
                  <a:srgbClr val="FFFFFF"/>
                </a:solidFill>
                <a:latin typeface="Eurostile"/>
                <a:cs typeface="Eurostile"/>
              </a:endParaRPr>
            </a:p>
          </p:txBody>
        </p:sp>
      </p:grpSp>
      <p:pic>
        <p:nvPicPr>
          <p:cNvPr id="4" name="Bildobjekt 3" descr="föräld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7" y="3968414"/>
            <a:ext cx="1749877" cy="1554747"/>
          </a:xfrm>
          <a:prstGeom prst="rect">
            <a:avLst/>
          </a:prstGeom>
        </p:spPr>
      </p:pic>
      <p:pic>
        <p:nvPicPr>
          <p:cNvPr id="5" name="Bildobjekt 4" descr="idrot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73" y="3842085"/>
            <a:ext cx="1545079" cy="2347495"/>
          </a:xfrm>
          <a:prstGeom prst="rect">
            <a:avLst/>
          </a:prstGeom>
        </p:spPr>
      </p:pic>
      <p:pic>
        <p:nvPicPr>
          <p:cNvPr id="6" name="Bildobjekt 5" descr="tilsamma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84" y="4745788"/>
            <a:ext cx="1916303" cy="1925053"/>
          </a:xfrm>
          <a:prstGeom prst="rect">
            <a:avLst/>
          </a:prstGeom>
        </p:spPr>
      </p:pic>
      <p:pic>
        <p:nvPicPr>
          <p:cNvPr id="8" name="Bildobjekt 7" descr="tyck til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66" y="3687001"/>
            <a:ext cx="1991009" cy="2888915"/>
          </a:xfrm>
          <a:prstGeom prst="rect">
            <a:avLst/>
          </a:prstGeom>
        </p:spPr>
      </p:pic>
      <p:pic>
        <p:nvPicPr>
          <p:cNvPr id="9" name="Bildobjekt 8" descr="uni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71" y="4438315"/>
            <a:ext cx="2023902" cy="1994570"/>
          </a:xfrm>
          <a:prstGeom prst="rect">
            <a:avLst/>
          </a:prstGeom>
        </p:spPr>
      </p:pic>
      <p:pic>
        <p:nvPicPr>
          <p:cNvPr id="10" name="Bildobjekt 9" descr="övninga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52" y="4017927"/>
            <a:ext cx="2105860" cy="2652914"/>
          </a:xfrm>
          <a:prstGeom prst="rect">
            <a:avLst/>
          </a:prstGeom>
        </p:spPr>
      </p:pic>
      <p:pic>
        <p:nvPicPr>
          <p:cNvPr id="7" name="Bildobjekt 6" descr="tryg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98" y="3981119"/>
            <a:ext cx="1850658" cy="26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6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/>
          <p:cNvGrpSpPr/>
          <p:nvPr/>
        </p:nvGrpSpPr>
        <p:grpSpPr>
          <a:xfrm>
            <a:off x="0" y="124251"/>
            <a:ext cx="9144000" cy="1339695"/>
            <a:chOff x="0" y="124251"/>
            <a:chExt cx="9144000" cy="1339695"/>
          </a:xfrm>
        </p:grpSpPr>
        <p:cxnSp>
          <p:nvCxnSpPr>
            <p:cNvPr id="15" name="Rak 14"/>
            <p:cNvCxnSpPr/>
            <p:nvPr/>
          </p:nvCxnSpPr>
          <p:spPr>
            <a:xfrm flipV="1">
              <a:off x="0" y="1297739"/>
              <a:ext cx="9144000" cy="27612"/>
            </a:xfrm>
            <a:prstGeom prst="line">
              <a:avLst/>
            </a:prstGeom>
            <a:ln w="57150" cmpd="sng">
              <a:solidFill>
                <a:srgbClr val="FFED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 flipV="1">
              <a:off x="0" y="1436334"/>
              <a:ext cx="9144000" cy="27612"/>
            </a:xfrm>
            <a:prstGeom prst="line">
              <a:avLst/>
            </a:prstGeom>
            <a:ln w="101600" cmpd="sng">
              <a:solidFill>
                <a:srgbClr val="07358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hape 221"/>
            <p:cNvSpPr/>
            <p:nvPr/>
          </p:nvSpPr>
          <p:spPr>
            <a:xfrm>
              <a:off x="212369" y="253041"/>
              <a:ext cx="3333431" cy="605934"/>
            </a:xfrm>
            <a:prstGeom prst="rect">
              <a:avLst/>
            </a:prstGeom>
            <a:solidFill>
              <a:srgbClr val="FEF100">
                <a:alpha val="74180"/>
              </a:srgbClr>
            </a:solidFill>
            <a:ln w="25400"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>
                <a:defRPr sz="4200">
                  <a:solidFill>
                    <a:srgbClr val="000000"/>
                  </a:solidFill>
                </a:defRPr>
              </a:lvl1pPr>
            </a:lstStyle>
            <a:p>
              <a:pPr lvl="0" algn="ctr">
                <a:defRPr sz="1800" b="0" cap="none"/>
              </a:pPr>
              <a:r>
                <a:rPr lang="sv-SE" sz="3000" b="1" cap="all" dirty="0" smtClean="0">
                  <a:latin typeface="Eurostile"/>
                  <a:cs typeface="Eurostile"/>
                </a:rPr>
                <a:t>Implementation</a:t>
              </a:r>
              <a:endParaRPr sz="3000" b="1" cap="all" dirty="0">
                <a:latin typeface="Eurostile"/>
                <a:cs typeface="Eurostile"/>
              </a:endParaRPr>
            </a:p>
          </p:txBody>
        </p:sp>
        <p:pic>
          <p:nvPicPr>
            <p:cNvPr id="18" name="Visby_IBK_klubbmark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02776" y="124251"/>
              <a:ext cx="1841224" cy="1035431"/>
            </a:xfrm>
            <a:prstGeom prst="rect">
              <a:avLst/>
            </a:prstGeom>
            <a:ln w="12700">
              <a:noFill/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</p:spPr>
        </p:pic>
      </p:grpSp>
      <p:sp>
        <p:nvSpPr>
          <p:cNvPr id="3" name="textruta 2"/>
          <p:cNvSpPr txBox="1"/>
          <p:nvPr/>
        </p:nvSpPr>
        <p:spPr>
          <a:xfrm>
            <a:off x="207577" y="1502687"/>
            <a:ext cx="4712002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️️️⭐️ </a:t>
            </a:r>
            <a:r>
              <a:rPr lang="sv-SE" dirty="0" smtClean="0">
                <a:latin typeface="Eurostile"/>
                <a:cs typeface="Eurostile"/>
              </a:rPr>
              <a:t>Gör en säsongsplanering så ni kan se vilka aktiviteter som passar när i er nivå. Och planera i god tid. </a:t>
            </a:r>
          </a:p>
          <a:p>
            <a:endParaRPr lang="sv-SE" dirty="0">
              <a:latin typeface="Eurostile"/>
              <a:cs typeface="Eurostile"/>
            </a:endParaRPr>
          </a:p>
          <a:p>
            <a:r>
              <a:rPr lang="sv-SE" dirty="0" smtClean="0"/>
              <a:t>⭐️ </a:t>
            </a:r>
            <a:r>
              <a:rPr lang="sv-SE" dirty="0" smtClean="0">
                <a:latin typeface="Eurostile"/>
                <a:cs typeface="Eurostile"/>
              </a:rPr>
              <a:t>Det är en treårsplan för varje nivå. Ingen panik. Är man i slutet av en nivå så prioritera. </a:t>
            </a:r>
          </a:p>
          <a:p>
            <a:endParaRPr lang="sv-SE" dirty="0">
              <a:latin typeface="Eurostile"/>
              <a:cs typeface="Eurostile"/>
            </a:endParaRPr>
          </a:p>
          <a:p>
            <a:r>
              <a:rPr lang="sv-SE" dirty="0" smtClean="0"/>
              <a:t>⭐️ </a:t>
            </a:r>
            <a:r>
              <a:rPr lang="sv-SE" dirty="0" smtClean="0">
                <a:latin typeface="Eurostile"/>
                <a:cs typeface="Eurostile"/>
              </a:rPr>
              <a:t>Ta hjälp av Ungdomskommittén.</a:t>
            </a:r>
          </a:p>
          <a:p>
            <a:endParaRPr lang="sv-SE" dirty="0" smtClean="0">
              <a:latin typeface="Eurostile"/>
              <a:cs typeface="Eurostile"/>
            </a:endParaRPr>
          </a:p>
          <a:p>
            <a:r>
              <a:rPr lang="sv-SE" dirty="0" smtClean="0"/>
              <a:t>⭐️ </a:t>
            </a:r>
            <a:r>
              <a:rPr lang="sv-SE" dirty="0" smtClean="0">
                <a:latin typeface="Eurostile"/>
                <a:cs typeface="Eurostile"/>
              </a:rPr>
              <a:t>Lördagar och söndagskvällar är vigda till nivåträningar och extratid om det behövs.</a:t>
            </a:r>
          </a:p>
          <a:p>
            <a:pPr marL="285750" indent="-285750">
              <a:buFontTx/>
              <a:buChar char="-"/>
            </a:pPr>
            <a:endParaRPr lang="sv-SE" dirty="0">
              <a:latin typeface="Eurostile"/>
              <a:cs typeface="Eurostile"/>
            </a:endParaRPr>
          </a:p>
          <a:p>
            <a:r>
              <a:rPr lang="sv-SE" dirty="0" smtClean="0"/>
              <a:t>⭐️ </a:t>
            </a:r>
            <a:r>
              <a:rPr lang="sv-SE" dirty="0" smtClean="0">
                <a:latin typeface="Eurostile"/>
                <a:cs typeface="Eurostile"/>
              </a:rPr>
              <a:t>Nivåmöten bokas in under september med Ungdomskommittén för genomgång av materialet tillsammans med andra ledare i samma nivå.  </a:t>
            </a:r>
          </a:p>
          <a:p>
            <a:pPr marL="285750" indent="-285750">
              <a:buFontTx/>
              <a:buChar char="-"/>
            </a:pPr>
            <a:endParaRPr lang="sv-SE" dirty="0" smtClean="0">
              <a:latin typeface="Eurostile"/>
              <a:cs typeface="Eurostile"/>
            </a:endParaRPr>
          </a:p>
          <a:p>
            <a:r>
              <a:rPr lang="sv-SE" dirty="0" smtClean="0"/>
              <a:t>⭐️ </a:t>
            </a:r>
            <a:r>
              <a:rPr lang="sv-SE" dirty="0" smtClean="0">
                <a:latin typeface="Eurostile"/>
                <a:cs typeface="Eurostile"/>
              </a:rPr>
              <a:t>HA KUL!</a:t>
            </a:r>
          </a:p>
          <a:p>
            <a:endParaRPr lang="sv-SE" dirty="0">
              <a:latin typeface="Eurostile"/>
              <a:cs typeface="Eurostile"/>
            </a:endParaRPr>
          </a:p>
        </p:txBody>
      </p:sp>
      <p:pic>
        <p:nvPicPr>
          <p:cNvPr id="2" name="Bildobjekt 1" descr="Skärmavbild 2016-08-22 kl. 21.22.02.png"/>
          <p:cNvPicPr>
            <a:picLocks noChangeAspect="1"/>
          </p:cNvPicPr>
          <p:nvPr/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1979">
            <a:off x="5720347" y="1971071"/>
            <a:ext cx="2429580" cy="389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Skärmavbild 2016-08-22 kl. 21.27.02.png"/>
          <p:cNvPicPr>
            <a:picLocks noChangeAspect="1"/>
          </p:cNvPicPr>
          <p:nvPr/>
        </p:nvPicPr>
        <p:blipFill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43" y="2297400"/>
            <a:ext cx="2310307" cy="3864142"/>
          </a:xfrm>
          <a:prstGeom prst="rect">
            <a:avLst/>
          </a:prstGeom>
        </p:spPr>
      </p:pic>
      <p:pic>
        <p:nvPicPr>
          <p:cNvPr id="6" name="Bildobjekt 5" descr="Skärmavbild 2016-08-22 kl. 21.26.02.png"/>
          <p:cNvPicPr>
            <a:picLocks noChangeAspect="1"/>
          </p:cNvPicPr>
          <p:nvPr/>
        </p:nvPicPr>
        <p:blipFill>
          <a:blip r:embed="rId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835">
            <a:off x="6279067" y="2026024"/>
            <a:ext cx="2367076" cy="3843970"/>
          </a:xfrm>
          <a:prstGeom prst="rect">
            <a:avLst/>
          </a:prstGeom>
        </p:spPr>
      </p:pic>
      <p:grpSp>
        <p:nvGrpSpPr>
          <p:cNvPr id="14" name="Grupp 13"/>
          <p:cNvGrpSpPr/>
          <p:nvPr/>
        </p:nvGrpSpPr>
        <p:grpSpPr>
          <a:xfrm>
            <a:off x="0" y="124251"/>
            <a:ext cx="9144000" cy="1339695"/>
            <a:chOff x="0" y="124251"/>
            <a:chExt cx="9144000" cy="1339695"/>
          </a:xfrm>
        </p:grpSpPr>
        <p:cxnSp>
          <p:nvCxnSpPr>
            <p:cNvPr id="15" name="Rak 14"/>
            <p:cNvCxnSpPr/>
            <p:nvPr/>
          </p:nvCxnSpPr>
          <p:spPr>
            <a:xfrm flipV="1">
              <a:off x="0" y="1297739"/>
              <a:ext cx="9144000" cy="27612"/>
            </a:xfrm>
            <a:prstGeom prst="line">
              <a:avLst/>
            </a:prstGeom>
            <a:ln w="57150" cmpd="sng">
              <a:solidFill>
                <a:srgbClr val="FFED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 flipV="1">
              <a:off x="0" y="1436334"/>
              <a:ext cx="9144000" cy="27612"/>
            </a:xfrm>
            <a:prstGeom prst="line">
              <a:avLst/>
            </a:prstGeom>
            <a:ln w="101600" cmpd="sng">
              <a:solidFill>
                <a:srgbClr val="07358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Visby_IBK_klubbmark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302776" y="124251"/>
              <a:ext cx="1841224" cy="1035431"/>
            </a:xfrm>
            <a:prstGeom prst="rect">
              <a:avLst/>
            </a:prstGeom>
            <a:ln w="12700">
              <a:noFill/>
              <a:miter lim="400000"/>
            </a:ln>
            <a:effectLst>
              <a:outerShdw dir="5400000" rotWithShape="0">
                <a:srgbClr val="000000">
                  <a:alpha val="54851"/>
                </a:srgbClr>
              </a:outerShdw>
            </a:effectLst>
          </p:spPr>
        </p:pic>
      </p:grpSp>
      <p:sp>
        <p:nvSpPr>
          <p:cNvPr id="2" name="textruta 1"/>
          <p:cNvSpPr txBox="1"/>
          <p:nvPr/>
        </p:nvSpPr>
        <p:spPr>
          <a:xfrm>
            <a:off x="3916948" y="1651069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latin typeface="Eurostile"/>
                <a:cs typeface="Eurostile"/>
              </a:rPr>
              <a:t>TACK! </a:t>
            </a:r>
            <a:endParaRPr lang="sv-SE" sz="3600" dirty="0">
              <a:latin typeface="Eurostile"/>
              <a:cs typeface="Eurostile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7685123" y="6488499"/>
            <a:ext cx="1343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latin typeface="Eurostile"/>
                <a:cs typeface="Eurostile"/>
              </a:rPr>
              <a:t>Version 1.0 2016</a:t>
            </a:r>
            <a:endParaRPr lang="sv-SE" sz="1200" dirty="0">
              <a:latin typeface="Eurostile"/>
              <a:cs typeface="Eurostile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5642518" y="6002421"/>
            <a:ext cx="3320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VISBY IBKs UNGDOMSKOMMITT</a:t>
            </a:r>
            <a:r>
              <a:rPr lang="sv-SE" dirty="0" smtClean="0"/>
              <a:t>É</a:t>
            </a:r>
            <a:endParaRPr lang="sv-SE" dirty="0"/>
          </a:p>
        </p:txBody>
      </p:sp>
      <p:pic>
        <p:nvPicPr>
          <p:cNvPr id="4" name="Bildobjekt 3" descr="Skärmavbild 2016-08-22 kl. 21.25.17.png"/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148">
            <a:off x="671153" y="1676849"/>
            <a:ext cx="2406490" cy="38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1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20798</TotalTime>
  <Words>533</Words>
  <Application>Microsoft Macintosh PowerPoint</Application>
  <PresentationFormat>Bildspel på skärmen (4:3)</PresentationFormat>
  <Paragraphs>107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Thulin</dc:creator>
  <cp:lastModifiedBy>Anna Thulin</cp:lastModifiedBy>
  <cp:revision>259</cp:revision>
  <dcterms:created xsi:type="dcterms:W3CDTF">2015-12-18T17:43:37Z</dcterms:created>
  <dcterms:modified xsi:type="dcterms:W3CDTF">2016-08-22T19:29:32Z</dcterms:modified>
</cp:coreProperties>
</file>