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86" r:id="rId4"/>
    <p:sldId id="288" r:id="rId5"/>
    <p:sldId id="263" r:id="rId6"/>
    <p:sldId id="296" r:id="rId7"/>
    <p:sldId id="287" r:id="rId8"/>
    <p:sldId id="298" r:id="rId9"/>
    <p:sldId id="261" r:id="rId10"/>
    <p:sldId id="266" r:id="rId11"/>
    <p:sldId id="262" r:id="rId12"/>
    <p:sldId id="265" r:id="rId13"/>
    <p:sldId id="268" r:id="rId14"/>
    <p:sldId id="299" r:id="rId15"/>
    <p:sldId id="290" r:id="rId16"/>
    <p:sldId id="289" r:id="rId17"/>
    <p:sldId id="295" r:id="rId18"/>
    <p:sldId id="278" r:id="rId19"/>
    <p:sldId id="270" r:id="rId20"/>
    <p:sldId id="277" r:id="rId21"/>
    <p:sldId id="271" r:id="rId22"/>
    <p:sldId id="274" r:id="rId23"/>
    <p:sldId id="269" r:id="rId24"/>
    <p:sldId id="275" r:id="rId25"/>
    <p:sldId id="276" r:id="rId26"/>
    <p:sldId id="291" r:id="rId27"/>
    <p:sldId id="292" r:id="rId28"/>
    <p:sldId id="293" r:id="rId29"/>
    <p:sldId id="294" r:id="rId30"/>
    <p:sldId id="297" r:id="rId3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6" autoAdjust="0"/>
    <p:restoredTop sz="94660"/>
  </p:normalViewPr>
  <p:slideViewPr>
    <p:cSldViewPr snapToGrid="0">
      <p:cViewPr varScale="1">
        <p:scale>
          <a:sx n="63" d="100"/>
          <a:sy n="63" d="100"/>
        </p:scale>
        <p:origin x="68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1T13:13:28.181"/>
    </inkml:context>
    <inkml:brush xml:id="br0">
      <inkml:brushProperty name="width" value="0.05" units="cm"/>
      <inkml:brushProperty name="height" value="0.05" units="cm"/>
    </inkml:brush>
  </inkml:definitions>
  <inkml:trace contextRef="#ctx0" brushRef="#br0">1 0 24575,'1'0'0,"0"1"0,-1-1 0,1 0 0,0 1 0,0-1 0,0 1 0,0-1 0,0 1 0,0-1 0,-1 1 0,1 0 0,0-1 0,0 1 0,-1 0 0,1 0 0,0-1 0,-1 1 0,1 0 0,-1 0 0,1 0 0,-1 0 0,0 0 0,1 0 0,-1 1 0,9 30 0,-7-24 0,74 244 0,-3-28 0,-63-184 0,-2 1 0,-2 1 0,2 66 0,-8-95 53,0 2-336,0 0-1,-1-1 0,0 1 1,-5 18-1,-1-11-6542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1T13:13:31.071"/>
    </inkml:context>
    <inkml:brush xml:id="br0">
      <inkml:brushProperty name="width" value="0.05" units="cm"/>
      <inkml:brushProperty name="height" value="0.05" units="cm"/>
    </inkml:brush>
  </inkml:definitions>
  <inkml:trace contextRef="#ctx0" brushRef="#br0">357 0 24575,'1'1'0,"0"-1"0,0 0 0,0 1 0,0-1 0,0 0 0,0 1 0,0-1 0,0 1 0,0 0 0,0-1 0,-1 1 0,1 0 0,0-1 0,0 1 0,-1 0 0,1 0 0,0 0 0,-1 0 0,1-1 0,-1 1 0,1 0 0,-1 0 0,1 0 0,-1 0 0,0 0 0,1 2 0,5 32 0,-5-32 0,0 5 0,0 0 0,-1 1 0,0-1 0,0 1 0,-2 11 0,1-15 0,-1-1 0,1 1 0,-1-1 0,0 0 0,0 0 0,0 0 0,-1 0 0,1 0 0,-1 0 0,0 0 0,-6 5 0,-35 42 0,33-38 0,1 0 0,-2-1 0,0 0 0,0-1 0,-1 0 0,-16 10 0,-2-5 85,-53 21 0,32-16-1620,10-3-5291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1T13:13:32.654"/>
    </inkml:context>
    <inkml:brush xml:id="br0">
      <inkml:brushProperty name="width" value="0.05" units="cm"/>
      <inkml:brushProperty name="height" value="0.05" units="cm"/>
    </inkml:brush>
  </inkml:definitions>
  <inkml:trace contextRef="#ctx0" brushRef="#br0">1 0 24575,'5'0'0,"6"5"0,17 7 0,8 1 0,4-2 0,-6 2 0,-4 0 0,-1-3 0,-1 1 0,-1 0 0,1 2 0,0 4 0,-5 10 0,-1 4 0,1-2 0,6-2 0,4 0 0,-5-5-8191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1T13:13:34.389"/>
    </inkml:context>
    <inkml:brush xml:id="br0">
      <inkml:brushProperty name="width" value="0.05" units="cm"/>
      <inkml:brushProperty name="height" value="0.05" units="cm"/>
    </inkml:brush>
  </inkml:definitions>
  <inkml:trace contextRef="#ctx0" brushRef="#br0">931 0 24575,'-8'1'0,"0"0"0,0 0 0,0 0 0,-12 5 0,-16 2 0,-48 1 0,-117-5 0,175-4 0,15 1 0,1 0 0,-1 0 0,1 1 0,-1 0 0,1 0 0,0 1 0,-13 7 0,-7 4 0,-29 19 0,39-20 0,-2-1 0,1-1 0,-42 14 0,51-21-105,-1-2 0,0 0 0,0 0 0,0-1 0,0-1 0,0 0 0,0-1 0,0 0 0,0-1 0,0 0 0,1-1 0,-21-8 0,0-2-6721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1T13:17:15.982"/>
    </inkml:context>
    <inkml:brush xml:id="br0">
      <inkml:brushProperty name="width" value="0.05" units="cm"/>
      <inkml:brushProperty name="height" value="0.05" units="cm"/>
    </inkml:brush>
  </inkml:definitions>
  <inkml:trace contextRef="#ctx0" brushRef="#br0">473 1085 24575,'449'0'0,"-416"-2"0,-1 0 0,1-2 0,0-2 0,-1-1 0,0-1 0,-1-2 0,0-1 0,42-20 0,-66 27 0,-1 0 0,1 0 0,-1-1 0,0 0 0,0 0 0,0 0 0,-1-1 0,0 1 0,0-1 0,0-1 0,-1 1 0,0-1 0,0 1 0,0-1 0,-1 0 0,0-1 0,-1 1 0,0 0 0,3-15 0,-1-8 0,-1 0 0,-2-1 0,-4-53 0,1 28 0,3-46 0,-5-78 0,3 171 0,-1 0 0,0 0 0,0 0 0,-1 0 0,0 1 0,0-1 0,-1 1 0,0 0 0,0 0 0,-1 0 0,0 1 0,-1 0 0,0 0 0,0 0 0,0 1 0,-1-1 0,0 1 0,0 1 0,0 0 0,-1 0 0,-14-7 0,-53-27 0,36 20 0,-68-45 0,96 55 0,-1 2 0,0-1 0,0 1 0,-1 1 0,1 0 0,-1 1 0,-1 1 0,1 0 0,-1 0 0,0 1 0,1 1 0,-1 0 0,0 1 0,-20 1 0,-364 6 0,384-6 0,-1 1 0,1 1 0,0 0 0,0 1 0,0 1 0,1 0 0,-1 1 0,1 0 0,0 1 0,-19 12 0,13-6 0,1 1 0,0 1 0,1 1 0,1 0 0,0 2 0,-14 17 0,20-19 0,0 0 0,0 1 0,2 0 0,0 1 0,0 0 0,2 0 0,0 0 0,1 1 0,1 0 0,-3 31 0,3 4 0,2 1 0,7 75 0,-4-115 0,1-1 0,0 1 0,1-1 0,0 0 0,1 0 0,0 0 0,1 0 0,1-1 0,0 0 0,1 0 0,0 0 0,1-1 0,0 0 0,0 0 0,1-1 0,1 0 0,0-1 0,0 0 0,1-1 0,0 0 0,0 0 0,17 7 0,10 6 96,60 44 0,-34-20-1653,-34-26-5269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C6CFB9-A247-479E-B2D4-D482E87676D6}" type="datetimeFigureOut">
              <a:rPr lang="sv-SE" smtClean="0"/>
              <a:t>2023-01-23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69B72-DB49-4C03-A39A-FB2FDAA62172}" type="slidenum">
              <a:rPr lang="sv-SE" smtClean="0"/>
              <a:t>‹#›</a:t>
            </a:fld>
            <a:endParaRPr lang="sv-SE"/>
          </a:p>
        </p:txBody>
      </p:sp>
    </p:spTree>
    <p:extLst>
      <p:ext uri="{BB962C8B-B14F-4D97-AF65-F5344CB8AC3E}">
        <p14:creationId xmlns:p14="http://schemas.microsoft.com/office/powerpoint/2010/main" val="2241758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28F8D-2BD1-4199-95C2-21A970E7C1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12C86DE4-1B2E-4486-8431-CD40D98C93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4AF4CC2F-6D80-4E2C-A533-37339FFA902E}"/>
              </a:ext>
            </a:extLst>
          </p:cNvPr>
          <p:cNvSpPr>
            <a:spLocks noGrp="1"/>
          </p:cNvSpPr>
          <p:nvPr>
            <p:ph type="dt" sz="half" idx="10"/>
          </p:nvPr>
        </p:nvSpPr>
        <p:spPr/>
        <p:txBody>
          <a:bodyPr/>
          <a:lstStyle/>
          <a:p>
            <a:fld id="{2954A0E3-08AC-4920-A2B4-27193A2219EA}" type="datetimeFigureOut">
              <a:rPr lang="sv-SE" smtClean="0"/>
              <a:t>2023-01-23</a:t>
            </a:fld>
            <a:endParaRPr lang="sv-SE"/>
          </a:p>
        </p:txBody>
      </p:sp>
      <p:sp>
        <p:nvSpPr>
          <p:cNvPr id="5" name="Footer Placeholder 4">
            <a:extLst>
              <a:ext uri="{FF2B5EF4-FFF2-40B4-BE49-F238E27FC236}">
                <a16:creationId xmlns:a16="http://schemas.microsoft.com/office/drawing/2014/main" id="{55AA7076-89FF-430A-A2EF-EC1909FB3E63}"/>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5502778-7C9D-4488-A30A-2685E6C24E01}"/>
              </a:ext>
            </a:extLst>
          </p:cNvPr>
          <p:cNvSpPr>
            <a:spLocks noGrp="1"/>
          </p:cNvSpPr>
          <p:nvPr>
            <p:ph type="sldNum" sz="quarter" idx="12"/>
          </p:nvPr>
        </p:nvSpPr>
        <p:spPr/>
        <p:txBody>
          <a:bodyPr/>
          <a:lstStyle/>
          <a:p>
            <a:fld id="{669CA220-6AC7-47AF-9BB8-9CBC15AE8E35}" type="slidenum">
              <a:rPr lang="sv-SE" smtClean="0"/>
              <a:t>‹#›</a:t>
            </a:fld>
            <a:endParaRPr lang="sv-SE"/>
          </a:p>
        </p:txBody>
      </p:sp>
    </p:spTree>
    <p:extLst>
      <p:ext uri="{BB962C8B-B14F-4D97-AF65-F5344CB8AC3E}">
        <p14:creationId xmlns:p14="http://schemas.microsoft.com/office/powerpoint/2010/main" val="3460709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A27B7-4300-467B-A9AF-9BD12789ECCD}"/>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A6CF3432-DEB6-475E-B616-DB600BCE87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F900386B-C021-4EBB-855E-51304E3B31D6}"/>
              </a:ext>
            </a:extLst>
          </p:cNvPr>
          <p:cNvSpPr>
            <a:spLocks noGrp="1"/>
          </p:cNvSpPr>
          <p:nvPr>
            <p:ph type="dt" sz="half" idx="10"/>
          </p:nvPr>
        </p:nvSpPr>
        <p:spPr/>
        <p:txBody>
          <a:bodyPr/>
          <a:lstStyle/>
          <a:p>
            <a:fld id="{2954A0E3-08AC-4920-A2B4-27193A2219EA}" type="datetimeFigureOut">
              <a:rPr lang="sv-SE" smtClean="0"/>
              <a:t>2023-01-23</a:t>
            </a:fld>
            <a:endParaRPr lang="sv-SE"/>
          </a:p>
        </p:txBody>
      </p:sp>
      <p:sp>
        <p:nvSpPr>
          <p:cNvPr id="5" name="Footer Placeholder 4">
            <a:extLst>
              <a:ext uri="{FF2B5EF4-FFF2-40B4-BE49-F238E27FC236}">
                <a16:creationId xmlns:a16="http://schemas.microsoft.com/office/drawing/2014/main" id="{5DCCC9F8-AE36-454C-B891-E4A9E4BE25D5}"/>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AAACA03D-EDA7-43C9-B81F-983BC1044A4E}"/>
              </a:ext>
            </a:extLst>
          </p:cNvPr>
          <p:cNvSpPr>
            <a:spLocks noGrp="1"/>
          </p:cNvSpPr>
          <p:nvPr>
            <p:ph type="sldNum" sz="quarter" idx="12"/>
          </p:nvPr>
        </p:nvSpPr>
        <p:spPr/>
        <p:txBody>
          <a:bodyPr/>
          <a:lstStyle/>
          <a:p>
            <a:fld id="{669CA220-6AC7-47AF-9BB8-9CBC15AE8E35}" type="slidenum">
              <a:rPr lang="sv-SE" smtClean="0"/>
              <a:t>‹#›</a:t>
            </a:fld>
            <a:endParaRPr lang="sv-SE"/>
          </a:p>
        </p:txBody>
      </p:sp>
    </p:spTree>
    <p:extLst>
      <p:ext uri="{BB962C8B-B14F-4D97-AF65-F5344CB8AC3E}">
        <p14:creationId xmlns:p14="http://schemas.microsoft.com/office/powerpoint/2010/main" val="4076577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55DA54-A02D-4AD9-8F53-D0A2761187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4AF89D05-A7AD-4213-B77B-F56DDDD501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52C9067B-1250-416D-A980-C0A70EB5252B}"/>
              </a:ext>
            </a:extLst>
          </p:cNvPr>
          <p:cNvSpPr>
            <a:spLocks noGrp="1"/>
          </p:cNvSpPr>
          <p:nvPr>
            <p:ph type="dt" sz="half" idx="10"/>
          </p:nvPr>
        </p:nvSpPr>
        <p:spPr/>
        <p:txBody>
          <a:bodyPr/>
          <a:lstStyle/>
          <a:p>
            <a:fld id="{2954A0E3-08AC-4920-A2B4-27193A2219EA}" type="datetimeFigureOut">
              <a:rPr lang="sv-SE" smtClean="0"/>
              <a:t>2023-01-23</a:t>
            </a:fld>
            <a:endParaRPr lang="sv-SE"/>
          </a:p>
        </p:txBody>
      </p:sp>
      <p:sp>
        <p:nvSpPr>
          <p:cNvPr id="5" name="Footer Placeholder 4">
            <a:extLst>
              <a:ext uri="{FF2B5EF4-FFF2-40B4-BE49-F238E27FC236}">
                <a16:creationId xmlns:a16="http://schemas.microsoft.com/office/drawing/2014/main" id="{1ECFA72B-65B7-4FDF-86CD-8F48D8BE1F89}"/>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6E5E0B5E-2C8F-47CB-A8BB-1014D048071D}"/>
              </a:ext>
            </a:extLst>
          </p:cNvPr>
          <p:cNvSpPr>
            <a:spLocks noGrp="1"/>
          </p:cNvSpPr>
          <p:nvPr>
            <p:ph type="sldNum" sz="quarter" idx="12"/>
          </p:nvPr>
        </p:nvSpPr>
        <p:spPr/>
        <p:txBody>
          <a:bodyPr/>
          <a:lstStyle/>
          <a:p>
            <a:fld id="{669CA220-6AC7-47AF-9BB8-9CBC15AE8E35}" type="slidenum">
              <a:rPr lang="sv-SE" smtClean="0"/>
              <a:t>‹#›</a:t>
            </a:fld>
            <a:endParaRPr lang="sv-SE"/>
          </a:p>
        </p:txBody>
      </p:sp>
    </p:spTree>
    <p:extLst>
      <p:ext uri="{BB962C8B-B14F-4D97-AF65-F5344CB8AC3E}">
        <p14:creationId xmlns:p14="http://schemas.microsoft.com/office/powerpoint/2010/main" val="1334606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nehåll och flera små bilder">
    <p:spTree>
      <p:nvGrpSpPr>
        <p:cNvPr id="1" name=""/>
        <p:cNvGrpSpPr/>
        <p:nvPr/>
      </p:nvGrpSpPr>
      <p:grpSpPr>
        <a:xfrm>
          <a:off x="0" y="0"/>
          <a:ext cx="0" cy="0"/>
          <a:chOff x="0" y="0"/>
          <a:chExt cx="0" cy="0"/>
        </a:xfrm>
      </p:grpSpPr>
      <p:sp>
        <p:nvSpPr>
          <p:cNvPr id="2" name="Rubrik 1"/>
          <p:cNvSpPr>
            <a:spLocks noGrp="1"/>
          </p:cNvSpPr>
          <p:nvPr>
            <p:ph type="title"/>
          </p:nvPr>
        </p:nvSpPr>
        <p:spPr>
          <a:xfrm>
            <a:off x="728370" y="1029496"/>
            <a:ext cx="5188245" cy="1031079"/>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70" y="2420938"/>
            <a:ext cx="5367630"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8" y="650874"/>
            <a:ext cx="3554412" cy="2772000"/>
          </a:xfrm>
        </p:spPr>
        <p:txBody>
          <a:bodyPr anchor="ctr" anchorCtr="0"/>
          <a:lstStyle>
            <a:lvl1pPr marL="0" indent="0" algn="ctr">
              <a:buNone/>
              <a:defRPr sz="1200"/>
            </a:lvl1pPr>
          </a:lstStyle>
          <a:p>
            <a:r>
              <a:rPr lang="sv-SE"/>
              <a:t>Klicka på ikonen för att lägga till en bild</a:t>
            </a:r>
          </a:p>
        </p:txBody>
      </p:sp>
      <p:sp>
        <p:nvSpPr>
          <p:cNvPr id="7" name="Platshållare för bild 5">
            <a:extLst>
              <a:ext uri="{FF2B5EF4-FFF2-40B4-BE49-F238E27FC236}">
                <a16:creationId xmlns:a16="http://schemas.microsoft.com/office/drawing/2014/main" id="{275367A0-2F75-4267-B5AE-201A9081C881}"/>
              </a:ext>
            </a:extLst>
          </p:cNvPr>
          <p:cNvSpPr>
            <a:spLocks noGrp="1"/>
          </p:cNvSpPr>
          <p:nvPr>
            <p:ph type="pic" sz="quarter" idx="11"/>
          </p:nvPr>
        </p:nvSpPr>
        <p:spPr>
          <a:xfrm>
            <a:off x="6275388" y="3573238"/>
            <a:ext cx="3554412" cy="2772000"/>
          </a:xfrm>
        </p:spPr>
        <p:txBody>
          <a:bodyPr anchor="ctr" anchorCtr="0"/>
          <a:lstStyle>
            <a:lvl1pPr marL="0" indent="0" algn="ctr">
              <a:buNone/>
              <a:defRPr sz="1200"/>
            </a:lvl1pPr>
          </a:lstStyle>
          <a:p>
            <a:r>
              <a:rPr lang="sv-SE"/>
              <a:t>Klicka på ikonen för att lägga till en bild</a:t>
            </a:r>
          </a:p>
        </p:txBody>
      </p:sp>
      <p:sp>
        <p:nvSpPr>
          <p:cNvPr id="11" name="Platshållare för bild 5">
            <a:extLst>
              <a:ext uri="{FF2B5EF4-FFF2-40B4-BE49-F238E27FC236}">
                <a16:creationId xmlns:a16="http://schemas.microsoft.com/office/drawing/2014/main" id="{5EABC1A9-618E-4119-9BFF-6E56E7F3F6C9}"/>
              </a:ext>
            </a:extLst>
          </p:cNvPr>
          <p:cNvSpPr>
            <a:spLocks noGrp="1"/>
          </p:cNvSpPr>
          <p:nvPr>
            <p:ph type="pic" sz="quarter" idx="14"/>
          </p:nvPr>
        </p:nvSpPr>
        <p:spPr>
          <a:xfrm>
            <a:off x="10001048" y="650875"/>
            <a:ext cx="1962352" cy="1798105"/>
          </a:xfrm>
        </p:spPr>
        <p:txBody>
          <a:bodyPr/>
          <a:lstStyle>
            <a:lvl1pPr marL="0" indent="0" algn="ctr">
              <a:buNone/>
              <a:defRPr sz="800"/>
            </a:lvl1pPr>
          </a:lstStyle>
          <a:p>
            <a:r>
              <a:rPr lang="sv-SE"/>
              <a:t>Klicka på ikonen för att lägga till en bild</a:t>
            </a:r>
          </a:p>
        </p:txBody>
      </p:sp>
      <p:sp>
        <p:nvSpPr>
          <p:cNvPr id="10" name="Platshållare för bild 5">
            <a:extLst>
              <a:ext uri="{FF2B5EF4-FFF2-40B4-BE49-F238E27FC236}">
                <a16:creationId xmlns:a16="http://schemas.microsoft.com/office/drawing/2014/main" id="{F86A67E5-D0AD-4237-A491-19C517E8AC88}"/>
              </a:ext>
            </a:extLst>
          </p:cNvPr>
          <p:cNvSpPr>
            <a:spLocks noGrp="1"/>
          </p:cNvSpPr>
          <p:nvPr>
            <p:ph type="pic" sz="quarter" idx="13"/>
          </p:nvPr>
        </p:nvSpPr>
        <p:spPr>
          <a:xfrm>
            <a:off x="10001049" y="2598056"/>
            <a:ext cx="1962351" cy="1800000"/>
          </a:xfrm>
        </p:spPr>
        <p:txBody>
          <a:bodyPr/>
          <a:lstStyle>
            <a:lvl1pPr marL="0" indent="0" algn="ctr">
              <a:buNone/>
              <a:defRPr sz="800"/>
            </a:lvl1pPr>
          </a:lstStyle>
          <a:p>
            <a:r>
              <a:rPr lang="sv-SE"/>
              <a:t>Klicka på ikonen för att lägga till en bild</a:t>
            </a:r>
          </a:p>
        </p:txBody>
      </p:sp>
      <p:sp>
        <p:nvSpPr>
          <p:cNvPr id="9" name="Platshållare för bild 5">
            <a:extLst>
              <a:ext uri="{FF2B5EF4-FFF2-40B4-BE49-F238E27FC236}">
                <a16:creationId xmlns:a16="http://schemas.microsoft.com/office/drawing/2014/main" id="{9E67A942-8F3A-4502-B038-7D27C2D12BEC}"/>
              </a:ext>
            </a:extLst>
          </p:cNvPr>
          <p:cNvSpPr>
            <a:spLocks noGrp="1"/>
          </p:cNvSpPr>
          <p:nvPr>
            <p:ph type="pic" sz="quarter" idx="12"/>
          </p:nvPr>
        </p:nvSpPr>
        <p:spPr>
          <a:xfrm>
            <a:off x="10001048" y="4547132"/>
            <a:ext cx="1962351" cy="1798106"/>
          </a:xfrm>
        </p:spPr>
        <p:txBody>
          <a:bodyPr/>
          <a:lstStyle>
            <a:lvl1pPr marL="0" indent="0" algn="ctr">
              <a:buNone/>
              <a:defRPr sz="800"/>
            </a:lvl1pPr>
          </a:lstStyle>
          <a:p>
            <a:r>
              <a:rPr lang="sv-SE"/>
              <a:t>Klicka på ikonen för att lägga till en bild</a:t>
            </a:r>
          </a:p>
        </p:txBody>
      </p:sp>
    </p:spTree>
    <p:extLst>
      <p:ext uri="{BB962C8B-B14F-4D97-AF65-F5344CB8AC3E}">
        <p14:creationId xmlns:p14="http://schemas.microsoft.com/office/powerpoint/2010/main" val="4081427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A03A1-5CBD-4FFD-AB99-1BFE3CB5785C}"/>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F0C25E99-0AF1-4673-89B7-857A031995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65754DDF-4930-46AF-A22A-4FD368DF1449}"/>
              </a:ext>
            </a:extLst>
          </p:cNvPr>
          <p:cNvSpPr>
            <a:spLocks noGrp="1"/>
          </p:cNvSpPr>
          <p:nvPr>
            <p:ph type="dt" sz="half" idx="10"/>
          </p:nvPr>
        </p:nvSpPr>
        <p:spPr/>
        <p:txBody>
          <a:bodyPr/>
          <a:lstStyle/>
          <a:p>
            <a:fld id="{2954A0E3-08AC-4920-A2B4-27193A2219EA}" type="datetimeFigureOut">
              <a:rPr lang="sv-SE" smtClean="0"/>
              <a:t>2023-01-23</a:t>
            </a:fld>
            <a:endParaRPr lang="sv-SE"/>
          </a:p>
        </p:txBody>
      </p:sp>
      <p:sp>
        <p:nvSpPr>
          <p:cNvPr id="5" name="Footer Placeholder 4">
            <a:extLst>
              <a:ext uri="{FF2B5EF4-FFF2-40B4-BE49-F238E27FC236}">
                <a16:creationId xmlns:a16="http://schemas.microsoft.com/office/drawing/2014/main" id="{99760021-7F77-4B39-92BD-5332A924FF1A}"/>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845540E-1DE1-4443-A0E5-98D6D9A4B16B}"/>
              </a:ext>
            </a:extLst>
          </p:cNvPr>
          <p:cNvSpPr>
            <a:spLocks noGrp="1"/>
          </p:cNvSpPr>
          <p:nvPr>
            <p:ph type="sldNum" sz="quarter" idx="12"/>
          </p:nvPr>
        </p:nvSpPr>
        <p:spPr/>
        <p:txBody>
          <a:bodyPr/>
          <a:lstStyle/>
          <a:p>
            <a:fld id="{669CA220-6AC7-47AF-9BB8-9CBC15AE8E35}" type="slidenum">
              <a:rPr lang="sv-SE" smtClean="0"/>
              <a:t>‹#›</a:t>
            </a:fld>
            <a:endParaRPr lang="sv-SE"/>
          </a:p>
        </p:txBody>
      </p:sp>
    </p:spTree>
    <p:extLst>
      <p:ext uri="{BB962C8B-B14F-4D97-AF65-F5344CB8AC3E}">
        <p14:creationId xmlns:p14="http://schemas.microsoft.com/office/powerpoint/2010/main" val="1892280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C9D55-620B-4F41-9883-7A45037060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990137DE-4951-491E-84AE-B4321E7E0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CFCF29-5ED4-408E-BFF3-EE7DC33A2A7A}"/>
              </a:ext>
            </a:extLst>
          </p:cNvPr>
          <p:cNvSpPr>
            <a:spLocks noGrp="1"/>
          </p:cNvSpPr>
          <p:nvPr>
            <p:ph type="dt" sz="half" idx="10"/>
          </p:nvPr>
        </p:nvSpPr>
        <p:spPr/>
        <p:txBody>
          <a:bodyPr/>
          <a:lstStyle/>
          <a:p>
            <a:fld id="{2954A0E3-08AC-4920-A2B4-27193A2219EA}" type="datetimeFigureOut">
              <a:rPr lang="sv-SE" smtClean="0"/>
              <a:t>2023-01-23</a:t>
            </a:fld>
            <a:endParaRPr lang="sv-SE"/>
          </a:p>
        </p:txBody>
      </p:sp>
      <p:sp>
        <p:nvSpPr>
          <p:cNvPr id="5" name="Footer Placeholder 4">
            <a:extLst>
              <a:ext uri="{FF2B5EF4-FFF2-40B4-BE49-F238E27FC236}">
                <a16:creationId xmlns:a16="http://schemas.microsoft.com/office/drawing/2014/main" id="{C93B3E94-890E-4D89-969A-B2864D21206B}"/>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9D5F036A-1E22-4C71-9D02-DD5FF17AC0AC}"/>
              </a:ext>
            </a:extLst>
          </p:cNvPr>
          <p:cNvSpPr>
            <a:spLocks noGrp="1"/>
          </p:cNvSpPr>
          <p:nvPr>
            <p:ph type="sldNum" sz="quarter" idx="12"/>
          </p:nvPr>
        </p:nvSpPr>
        <p:spPr/>
        <p:txBody>
          <a:bodyPr/>
          <a:lstStyle/>
          <a:p>
            <a:fld id="{669CA220-6AC7-47AF-9BB8-9CBC15AE8E35}" type="slidenum">
              <a:rPr lang="sv-SE" smtClean="0"/>
              <a:t>‹#›</a:t>
            </a:fld>
            <a:endParaRPr lang="sv-SE"/>
          </a:p>
        </p:txBody>
      </p:sp>
    </p:spTree>
    <p:extLst>
      <p:ext uri="{BB962C8B-B14F-4D97-AF65-F5344CB8AC3E}">
        <p14:creationId xmlns:p14="http://schemas.microsoft.com/office/powerpoint/2010/main" val="2009857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3061-0C75-4CDA-85B8-B3C2DF396CDF}"/>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AAA59B10-995C-4EB7-980E-ABF3FB48E1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2CD2A7D3-A408-4E61-8500-66FDCB4A61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843851E0-589D-462A-94E3-7D35D4F159C8}"/>
              </a:ext>
            </a:extLst>
          </p:cNvPr>
          <p:cNvSpPr>
            <a:spLocks noGrp="1"/>
          </p:cNvSpPr>
          <p:nvPr>
            <p:ph type="dt" sz="half" idx="10"/>
          </p:nvPr>
        </p:nvSpPr>
        <p:spPr/>
        <p:txBody>
          <a:bodyPr/>
          <a:lstStyle/>
          <a:p>
            <a:fld id="{2954A0E3-08AC-4920-A2B4-27193A2219EA}" type="datetimeFigureOut">
              <a:rPr lang="sv-SE" smtClean="0"/>
              <a:t>2023-01-23</a:t>
            </a:fld>
            <a:endParaRPr lang="sv-SE"/>
          </a:p>
        </p:txBody>
      </p:sp>
      <p:sp>
        <p:nvSpPr>
          <p:cNvPr id="6" name="Footer Placeholder 5">
            <a:extLst>
              <a:ext uri="{FF2B5EF4-FFF2-40B4-BE49-F238E27FC236}">
                <a16:creationId xmlns:a16="http://schemas.microsoft.com/office/drawing/2014/main" id="{757F0D8B-983C-46A4-8004-817AA4557A84}"/>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6091D77C-7313-4267-862E-1DBB1AEDEDB6}"/>
              </a:ext>
            </a:extLst>
          </p:cNvPr>
          <p:cNvSpPr>
            <a:spLocks noGrp="1"/>
          </p:cNvSpPr>
          <p:nvPr>
            <p:ph type="sldNum" sz="quarter" idx="12"/>
          </p:nvPr>
        </p:nvSpPr>
        <p:spPr/>
        <p:txBody>
          <a:bodyPr/>
          <a:lstStyle/>
          <a:p>
            <a:fld id="{669CA220-6AC7-47AF-9BB8-9CBC15AE8E35}" type="slidenum">
              <a:rPr lang="sv-SE" smtClean="0"/>
              <a:t>‹#›</a:t>
            </a:fld>
            <a:endParaRPr lang="sv-SE"/>
          </a:p>
        </p:txBody>
      </p:sp>
    </p:spTree>
    <p:extLst>
      <p:ext uri="{BB962C8B-B14F-4D97-AF65-F5344CB8AC3E}">
        <p14:creationId xmlns:p14="http://schemas.microsoft.com/office/powerpoint/2010/main" val="209138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BADA3-9BCD-401C-B6E1-C83FE19B63BD}"/>
              </a:ext>
            </a:extLst>
          </p:cNvPr>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02795AF5-73AB-46B1-85A1-8638AAB32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14DFF-E71E-4F48-92E7-B769BF78E5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AD1EC3B6-A936-441C-B171-BD89C0991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E06EEC-BFB0-4083-BA64-502A5EF5EC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30FFD1BD-C3C9-4037-AB4C-06C8EE4DD591}"/>
              </a:ext>
            </a:extLst>
          </p:cNvPr>
          <p:cNvSpPr>
            <a:spLocks noGrp="1"/>
          </p:cNvSpPr>
          <p:nvPr>
            <p:ph type="dt" sz="half" idx="10"/>
          </p:nvPr>
        </p:nvSpPr>
        <p:spPr/>
        <p:txBody>
          <a:bodyPr/>
          <a:lstStyle/>
          <a:p>
            <a:fld id="{2954A0E3-08AC-4920-A2B4-27193A2219EA}" type="datetimeFigureOut">
              <a:rPr lang="sv-SE" smtClean="0"/>
              <a:t>2023-01-23</a:t>
            </a:fld>
            <a:endParaRPr lang="sv-SE"/>
          </a:p>
        </p:txBody>
      </p:sp>
      <p:sp>
        <p:nvSpPr>
          <p:cNvPr id="8" name="Footer Placeholder 7">
            <a:extLst>
              <a:ext uri="{FF2B5EF4-FFF2-40B4-BE49-F238E27FC236}">
                <a16:creationId xmlns:a16="http://schemas.microsoft.com/office/drawing/2014/main" id="{6C1EE50A-E8BE-44CE-8B77-3118E690767B}"/>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2567CC48-CA7F-4D9D-A04B-E02135FAEB1A}"/>
              </a:ext>
            </a:extLst>
          </p:cNvPr>
          <p:cNvSpPr>
            <a:spLocks noGrp="1"/>
          </p:cNvSpPr>
          <p:nvPr>
            <p:ph type="sldNum" sz="quarter" idx="12"/>
          </p:nvPr>
        </p:nvSpPr>
        <p:spPr/>
        <p:txBody>
          <a:bodyPr/>
          <a:lstStyle/>
          <a:p>
            <a:fld id="{669CA220-6AC7-47AF-9BB8-9CBC15AE8E35}" type="slidenum">
              <a:rPr lang="sv-SE" smtClean="0"/>
              <a:t>‹#›</a:t>
            </a:fld>
            <a:endParaRPr lang="sv-SE"/>
          </a:p>
        </p:txBody>
      </p:sp>
    </p:spTree>
    <p:extLst>
      <p:ext uri="{BB962C8B-B14F-4D97-AF65-F5344CB8AC3E}">
        <p14:creationId xmlns:p14="http://schemas.microsoft.com/office/powerpoint/2010/main" val="3521967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37B47-2813-46A3-AEFE-0CE4783ADD30}"/>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2F531CA7-D7C2-4CC5-BC84-C173ED869FA1}"/>
              </a:ext>
            </a:extLst>
          </p:cNvPr>
          <p:cNvSpPr>
            <a:spLocks noGrp="1"/>
          </p:cNvSpPr>
          <p:nvPr>
            <p:ph type="dt" sz="half" idx="10"/>
          </p:nvPr>
        </p:nvSpPr>
        <p:spPr/>
        <p:txBody>
          <a:bodyPr/>
          <a:lstStyle/>
          <a:p>
            <a:fld id="{2954A0E3-08AC-4920-A2B4-27193A2219EA}" type="datetimeFigureOut">
              <a:rPr lang="sv-SE" smtClean="0"/>
              <a:t>2023-01-23</a:t>
            </a:fld>
            <a:endParaRPr lang="sv-SE"/>
          </a:p>
        </p:txBody>
      </p:sp>
      <p:sp>
        <p:nvSpPr>
          <p:cNvPr id="4" name="Footer Placeholder 3">
            <a:extLst>
              <a:ext uri="{FF2B5EF4-FFF2-40B4-BE49-F238E27FC236}">
                <a16:creationId xmlns:a16="http://schemas.microsoft.com/office/drawing/2014/main" id="{E340F0BA-6C49-46F3-81F9-F27BEDCA633E}"/>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2F6BDAAA-0483-4598-9A10-487340F71561}"/>
              </a:ext>
            </a:extLst>
          </p:cNvPr>
          <p:cNvSpPr>
            <a:spLocks noGrp="1"/>
          </p:cNvSpPr>
          <p:nvPr>
            <p:ph type="sldNum" sz="quarter" idx="12"/>
          </p:nvPr>
        </p:nvSpPr>
        <p:spPr/>
        <p:txBody>
          <a:bodyPr/>
          <a:lstStyle/>
          <a:p>
            <a:fld id="{669CA220-6AC7-47AF-9BB8-9CBC15AE8E35}" type="slidenum">
              <a:rPr lang="sv-SE" smtClean="0"/>
              <a:t>‹#›</a:t>
            </a:fld>
            <a:endParaRPr lang="sv-SE"/>
          </a:p>
        </p:txBody>
      </p:sp>
    </p:spTree>
    <p:extLst>
      <p:ext uri="{BB962C8B-B14F-4D97-AF65-F5344CB8AC3E}">
        <p14:creationId xmlns:p14="http://schemas.microsoft.com/office/powerpoint/2010/main" val="1698709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658E43-B293-4BB3-B60B-F789638A10D8}"/>
              </a:ext>
            </a:extLst>
          </p:cNvPr>
          <p:cNvSpPr>
            <a:spLocks noGrp="1"/>
          </p:cNvSpPr>
          <p:nvPr>
            <p:ph type="dt" sz="half" idx="10"/>
          </p:nvPr>
        </p:nvSpPr>
        <p:spPr/>
        <p:txBody>
          <a:bodyPr/>
          <a:lstStyle/>
          <a:p>
            <a:fld id="{2954A0E3-08AC-4920-A2B4-27193A2219EA}" type="datetimeFigureOut">
              <a:rPr lang="sv-SE" smtClean="0"/>
              <a:t>2023-01-23</a:t>
            </a:fld>
            <a:endParaRPr lang="sv-SE"/>
          </a:p>
        </p:txBody>
      </p:sp>
      <p:sp>
        <p:nvSpPr>
          <p:cNvPr id="3" name="Footer Placeholder 2">
            <a:extLst>
              <a:ext uri="{FF2B5EF4-FFF2-40B4-BE49-F238E27FC236}">
                <a16:creationId xmlns:a16="http://schemas.microsoft.com/office/drawing/2014/main" id="{8CA1510E-C244-4314-8CFD-9CF637A25C77}"/>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A09C50A6-8FB0-4B06-815B-3DD7DED0C918}"/>
              </a:ext>
            </a:extLst>
          </p:cNvPr>
          <p:cNvSpPr>
            <a:spLocks noGrp="1"/>
          </p:cNvSpPr>
          <p:nvPr>
            <p:ph type="sldNum" sz="quarter" idx="12"/>
          </p:nvPr>
        </p:nvSpPr>
        <p:spPr/>
        <p:txBody>
          <a:bodyPr/>
          <a:lstStyle/>
          <a:p>
            <a:fld id="{669CA220-6AC7-47AF-9BB8-9CBC15AE8E35}" type="slidenum">
              <a:rPr lang="sv-SE" smtClean="0"/>
              <a:t>‹#›</a:t>
            </a:fld>
            <a:endParaRPr lang="sv-SE"/>
          </a:p>
        </p:txBody>
      </p:sp>
    </p:spTree>
    <p:extLst>
      <p:ext uri="{BB962C8B-B14F-4D97-AF65-F5344CB8AC3E}">
        <p14:creationId xmlns:p14="http://schemas.microsoft.com/office/powerpoint/2010/main" val="182505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953A4-145F-4D57-B07A-4C51FAEF85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6D705B69-3760-44AC-A41C-1019F8C39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BADCBA00-EC00-42E0-A173-22E8516452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9ACB50-F5E4-4E83-9481-AD89B853CEF0}"/>
              </a:ext>
            </a:extLst>
          </p:cNvPr>
          <p:cNvSpPr>
            <a:spLocks noGrp="1"/>
          </p:cNvSpPr>
          <p:nvPr>
            <p:ph type="dt" sz="half" idx="10"/>
          </p:nvPr>
        </p:nvSpPr>
        <p:spPr/>
        <p:txBody>
          <a:bodyPr/>
          <a:lstStyle/>
          <a:p>
            <a:fld id="{2954A0E3-08AC-4920-A2B4-27193A2219EA}" type="datetimeFigureOut">
              <a:rPr lang="sv-SE" smtClean="0"/>
              <a:t>2023-01-23</a:t>
            </a:fld>
            <a:endParaRPr lang="sv-SE"/>
          </a:p>
        </p:txBody>
      </p:sp>
      <p:sp>
        <p:nvSpPr>
          <p:cNvPr id="6" name="Footer Placeholder 5">
            <a:extLst>
              <a:ext uri="{FF2B5EF4-FFF2-40B4-BE49-F238E27FC236}">
                <a16:creationId xmlns:a16="http://schemas.microsoft.com/office/drawing/2014/main" id="{176CE162-18DB-4ECB-BBFC-1C060EB5C138}"/>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AC1EDFA0-81FC-4182-BD68-778D932ED0DF}"/>
              </a:ext>
            </a:extLst>
          </p:cNvPr>
          <p:cNvSpPr>
            <a:spLocks noGrp="1"/>
          </p:cNvSpPr>
          <p:nvPr>
            <p:ph type="sldNum" sz="quarter" idx="12"/>
          </p:nvPr>
        </p:nvSpPr>
        <p:spPr/>
        <p:txBody>
          <a:bodyPr/>
          <a:lstStyle/>
          <a:p>
            <a:fld id="{669CA220-6AC7-47AF-9BB8-9CBC15AE8E35}" type="slidenum">
              <a:rPr lang="sv-SE" smtClean="0"/>
              <a:t>‹#›</a:t>
            </a:fld>
            <a:endParaRPr lang="sv-SE"/>
          </a:p>
        </p:txBody>
      </p:sp>
    </p:spTree>
    <p:extLst>
      <p:ext uri="{BB962C8B-B14F-4D97-AF65-F5344CB8AC3E}">
        <p14:creationId xmlns:p14="http://schemas.microsoft.com/office/powerpoint/2010/main" val="3689581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AFB0-5F18-4D5B-97F5-FD73DE8B93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630D574B-436F-491E-866E-D73047C3F2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492B25C4-393C-47D0-97E1-432382B11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E2C67-3836-4220-87CD-0A532D2D5A19}"/>
              </a:ext>
            </a:extLst>
          </p:cNvPr>
          <p:cNvSpPr>
            <a:spLocks noGrp="1"/>
          </p:cNvSpPr>
          <p:nvPr>
            <p:ph type="dt" sz="half" idx="10"/>
          </p:nvPr>
        </p:nvSpPr>
        <p:spPr/>
        <p:txBody>
          <a:bodyPr/>
          <a:lstStyle/>
          <a:p>
            <a:fld id="{2954A0E3-08AC-4920-A2B4-27193A2219EA}" type="datetimeFigureOut">
              <a:rPr lang="sv-SE" smtClean="0"/>
              <a:t>2023-01-23</a:t>
            </a:fld>
            <a:endParaRPr lang="sv-SE"/>
          </a:p>
        </p:txBody>
      </p:sp>
      <p:sp>
        <p:nvSpPr>
          <p:cNvPr id="6" name="Footer Placeholder 5">
            <a:extLst>
              <a:ext uri="{FF2B5EF4-FFF2-40B4-BE49-F238E27FC236}">
                <a16:creationId xmlns:a16="http://schemas.microsoft.com/office/drawing/2014/main" id="{449011D6-037E-4151-B10E-48163343BCC3}"/>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E1BCD2FE-D5BC-4B24-9366-6FACFB221C04}"/>
              </a:ext>
            </a:extLst>
          </p:cNvPr>
          <p:cNvSpPr>
            <a:spLocks noGrp="1"/>
          </p:cNvSpPr>
          <p:nvPr>
            <p:ph type="sldNum" sz="quarter" idx="12"/>
          </p:nvPr>
        </p:nvSpPr>
        <p:spPr/>
        <p:txBody>
          <a:bodyPr/>
          <a:lstStyle/>
          <a:p>
            <a:fld id="{669CA220-6AC7-47AF-9BB8-9CBC15AE8E35}" type="slidenum">
              <a:rPr lang="sv-SE" smtClean="0"/>
              <a:t>‹#›</a:t>
            </a:fld>
            <a:endParaRPr lang="sv-SE"/>
          </a:p>
        </p:txBody>
      </p:sp>
    </p:spTree>
    <p:extLst>
      <p:ext uri="{BB962C8B-B14F-4D97-AF65-F5344CB8AC3E}">
        <p14:creationId xmlns:p14="http://schemas.microsoft.com/office/powerpoint/2010/main" val="896869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EB7077-D4A9-4EE2-984B-EEFEC48A24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00BF7B86-B68E-4E76-9849-35BF59143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873C1242-9157-4126-A10C-C8EE6320AD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54A0E3-08AC-4920-A2B4-27193A2219EA}" type="datetimeFigureOut">
              <a:rPr lang="sv-SE" smtClean="0"/>
              <a:t>2023-01-23</a:t>
            </a:fld>
            <a:endParaRPr lang="sv-SE"/>
          </a:p>
        </p:txBody>
      </p:sp>
      <p:sp>
        <p:nvSpPr>
          <p:cNvPr id="5" name="Footer Placeholder 4">
            <a:extLst>
              <a:ext uri="{FF2B5EF4-FFF2-40B4-BE49-F238E27FC236}">
                <a16:creationId xmlns:a16="http://schemas.microsoft.com/office/drawing/2014/main" id="{26552FF9-BCE6-46BF-A9F7-9BE5459B01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a:extLst>
              <a:ext uri="{FF2B5EF4-FFF2-40B4-BE49-F238E27FC236}">
                <a16:creationId xmlns:a16="http://schemas.microsoft.com/office/drawing/2014/main" id="{FA91D79D-22D8-42B5-BCBD-F7A86A281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CA220-6AC7-47AF-9BB8-9CBC15AE8E35}" type="slidenum">
              <a:rPr lang="sv-SE" smtClean="0"/>
              <a:t>‹#›</a:t>
            </a:fld>
            <a:endParaRPr lang="sv-SE"/>
          </a:p>
        </p:txBody>
      </p:sp>
    </p:spTree>
    <p:extLst>
      <p:ext uri="{BB962C8B-B14F-4D97-AF65-F5344CB8AC3E}">
        <p14:creationId xmlns:p14="http://schemas.microsoft.com/office/powerpoint/2010/main" val="144541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utbildning.sisuforlag.se/fotboll/tranare/spelarutbildning/svffs-spelarutbildningsplan/spel-3-mot-3/"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hyperlink" Target="https://www.intersport.se/?gclid=EAIaIQobChMI39TKnN7Y_AIVkKnVCh1sDgsOEAAYASAAEgKK5fD_BwE&amp;gclsrc=aw.ds" TargetMode="External"/><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18.png"/><Relationship Id="rId5" Type="http://schemas.openxmlformats.org/officeDocument/2006/relationships/image" Target="../media/image15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customXml" Target="../ink/ink5.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demografen.gotland.se/"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5FFF17-D3D5-4F58-BA56-54EA901CE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8076AB-4F96-440D-B457-909955932835}"/>
              </a:ext>
            </a:extLst>
          </p:cNvPr>
          <p:cNvSpPr>
            <a:spLocks noGrp="1"/>
          </p:cNvSpPr>
          <p:nvPr>
            <p:ph type="ctrTitle"/>
          </p:nvPr>
        </p:nvSpPr>
        <p:spPr>
          <a:xfrm>
            <a:off x="804673" y="3364992"/>
            <a:ext cx="4224528" cy="2688336"/>
          </a:xfrm>
        </p:spPr>
        <p:txBody>
          <a:bodyPr vert="horz" lIns="91440" tIns="45720" rIns="91440" bIns="45720" rtlCol="0" anchor="t">
            <a:normAutofit/>
          </a:bodyPr>
          <a:lstStyle/>
          <a:p>
            <a:pPr algn="l"/>
            <a:r>
              <a:rPr lang="en-US" sz="5400" kern="1200">
                <a:solidFill>
                  <a:schemeClr val="bg1">
                    <a:lumMod val="85000"/>
                    <a:lumOff val="15000"/>
                  </a:schemeClr>
                </a:solidFill>
                <a:latin typeface="+mj-lt"/>
                <a:ea typeface="+mj-ea"/>
                <a:cs typeface="+mj-cs"/>
              </a:rPr>
              <a:t>Välkommen till Upptaktsträff</a:t>
            </a:r>
          </a:p>
        </p:txBody>
      </p:sp>
      <p:sp>
        <p:nvSpPr>
          <p:cNvPr id="3" name="Subtitle 2">
            <a:extLst>
              <a:ext uri="{FF2B5EF4-FFF2-40B4-BE49-F238E27FC236}">
                <a16:creationId xmlns:a16="http://schemas.microsoft.com/office/drawing/2014/main" id="{7D7EA58E-9437-405E-9306-D883395A238A}"/>
              </a:ext>
            </a:extLst>
          </p:cNvPr>
          <p:cNvSpPr>
            <a:spLocks noGrp="1"/>
          </p:cNvSpPr>
          <p:nvPr>
            <p:ph type="subTitle" idx="1"/>
          </p:nvPr>
        </p:nvSpPr>
        <p:spPr>
          <a:xfrm>
            <a:off x="804672" y="2276856"/>
            <a:ext cx="3593592" cy="928494"/>
          </a:xfrm>
        </p:spPr>
        <p:txBody>
          <a:bodyPr vert="horz" lIns="91440" tIns="45720" rIns="91440" bIns="45720" rtlCol="0" anchor="b">
            <a:normAutofit/>
          </a:bodyPr>
          <a:lstStyle/>
          <a:p>
            <a:pPr algn="l"/>
            <a:r>
              <a:rPr lang="en-US" sz="2000" kern="1200">
                <a:solidFill>
                  <a:schemeClr val="bg1">
                    <a:lumMod val="85000"/>
                    <a:lumOff val="15000"/>
                  </a:schemeClr>
                </a:solidFill>
                <a:latin typeface="+mn-lt"/>
                <a:ea typeface="+mn-ea"/>
                <a:cs typeface="+mn-cs"/>
              </a:rPr>
              <a:t>Gutavallen 2023-01-22</a:t>
            </a:r>
          </a:p>
        </p:txBody>
      </p:sp>
      <p:pic>
        <p:nvPicPr>
          <p:cNvPr id="4" name="Picture 3" descr="NYTTKlubbmarke">
            <a:extLst>
              <a:ext uri="{FF2B5EF4-FFF2-40B4-BE49-F238E27FC236}">
                <a16:creationId xmlns:a16="http://schemas.microsoft.com/office/drawing/2014/main" id="{021EE865-9B7F-4D49-9B0E-98F6CC922C7D}"/>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572250" y="800989"/>
            <a:ext cx="5061858" cy="4186499"/>
          </a:xfrm>
          <a:prstGeom prst="rect">
            <a:avLst/>
          </a:prstGeom>
          <a:noFill/>
        </p:spPr>
      </p:pic>
      <p:sp>
        <p:nvSpPr>
          <p:cNvPr id="5" name="textruta 4">
            <a:extLst>
              <a:ext uri="{FF2B5EF4-FFF2-40B4-BE49-F238E27FC236}">
                <a16:creationId xmlns:a16="http://schemas.microsoft.com/office/drawing/2014/main" id="{3CBAAC0F-DE7B-55B3-FB53-A2F3CFBDA60A}"/>
              </a:ext>
            </a:extLst>
          </p:cNvPr>
          <p:cNvSpPr txBox="1"/>
          <p:nvPr/>
        </p:nvSpPr>
        <p:spPr>
          <a:xfrm>
            <a:off x="7106542" y="5637829"/>
            <a:ext cx="4167376" cy="830997"/>
          </a:xfrm>
          <a:prstGeom prst="rect">
            <a:avLst/>
          </a:prstGeom>
          <a:noFill/>
        </p:spPr>
        <p:txBody>
          <a:bodyPr wrap="square" rtlCol="0">
            <a:spAutoFit/>
          </a:bodyPr>
          <a:lstStyle/>
          <a:p>
            <a:pPr>
              <a:spcAft>
                <a:spcPts val="600"/>
              </a:spcAft>
            </a:pPr>
            <a:r>
              <a:rPr lang="sv-SE" sz="4800" b="1"/>
              <a:t>Du </a:t>
            </a:r>
            <a:r>
              <a:rPr lang="sv-SE" sz="4800" b="1" dirty="0"/>
              <a:t>är väntad!</a:t>
            </a:r>
          </a:p>
        </p:txBody>
      </p:sp>
    </p:spTree>
    <p:extLst>
      <p:ext uri="{BB962C8B-B14F-4D97-AF65-F5344CB8AC3E}">
        <p14:creationId xmlns:p14="http://schemas.microsoft.com/office/powerpoint/2010/main" val="326282218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7C10A-1E6D-4716-9AE9-8EDE5EBC5187}"/>
              </a:ext>
            </a:extLst>
          </p:cNvPr>
          <p:cNvSpPr>
            <a:spLocks noGrp="1"/>
          </p:cNvSpPr>
          <p:nvPr>
            <p:ph type="title"/>
          </p:nvPr>
        </p:nvSpPr>
        <p:spPr>
          <a:xfrm>
            <a:off x="6289158" y="803325"/>
            <a:ext cx="5259707" cy="1325563"/>
          </a:xfrm>
        </p:spPr>
        <p:txBody>
          <a:bodyPr>
            <a:normAutofit/>
          </a:bodyPr>
          <a:lstStyle/>
          <a:p>
            <a:r>
              <a:rPr lang="sv-SE"/>
              <a:t>Medlem i Visby AIK</a:t>
            </a:r>
          </a:p>
        </p:txBody>
      </p:sp>
      <p:sp>
        <p:nvSpPr>
          <p:cNvPr id="23" name="Freeform: Shape 22">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NYTTKlubbmarke">
            <a:extLst>
              <a:ext uri="{FF2B5EF4-FFF2-40B4-BE49-F238E27FC236}">
                <a16:creationId xmlns:a16="http://schemas.microsoft.com/office/drawing/2014/main" id="{3FAF31A6-9FB5-4DD4-9F67-2ED9B9579C00}"/>
              </a:ext>
            </a:extLst>
          </p:cNvPr>
          <p:cNvPicPr/>
          <p:nvPr/>
        </p:nvPicPr>
        <p:blipFill rotWithShape="1">
          <a:blip r:embed="rId2" cstate="print">
            <a:extLst>
              <a:ext uri="{28A0092B-C50C-407E-A947-70E740481C1C}">
                <a14:useLocalDpi xmlns:a14="http://schemas.microsoft.com/office/drawing/2010/main" val="0"/>
              </a:ext>
            </a:extLst>
          </a:blip>
          <a:srcRect l="2234" r="480" b="1"/>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p:spPr>
      </p:pic>
      <p:sp>
        <p:nvSpPr>
          <p:cNvPr id="3" name="Content Placeholder 2">
            <a:extLst>
              <a:ext uri="{FF2B5EF4-FFF2-40B4-BE49-F238E27FC236}">
                <a16:creationId xmlns:a16="http://schemas.microsoft.com/office/drawing/2014/main" id="{B094B41C-97FC-49CF-A170-B8AFAB5FE660}"/>
              </a:ext>
            </a:extLst>
          </p:cNvPr>
          <p:cNvSpPr>
            <a:spLocks noGrp="1"/>
          </p:cNvSpPr>
          <p:nvPr>
            <p:ph idx="1"/>
          </p:nvPr>
        </p:nvSpPr>
        <p:spPr>
          <a:xfrm>
            <a:off x="6289158" y="2279018"/>
            <a:ext cx="5259714" cy="3375920"/>
          </a:xfrm>
        </p:spPr>
        <p:txBody>
          <a:bodyPr anchor="t">
            <a:normAutofit/>
          </a:bodyPr>
          <a:lstStyle/>
          <a:p>
            <a:r>
              <a:rPr lang="sv-SE" sz="1800"/>
              <a:t>Medlemsavgift skall vara betald så att alla spelare är försäkrade för spel i fotboll under säsongen 2023. </a:t>
            </a:r>
            <a:br>
              <a:rPr lang="sv-SE" sz="1800"/>
            </a:br>
            <a:r>
              <a:rPr lang="sv-SE" sz="1800"/>
              <a:t>Swish </a:t>
            </a:r>
            <a:r>
              <a:rPr lang="sv-SE" sz="1800" b="1"/>
              <a:t>123 092 6584</a:t>
            </a:r>
            <a:r>
              <a:rPr lang="sv-SE" sz="1800"/>
              <a:t>  </a:t>
            </a:r>
          </a:p>
          <a:p>
            <a:r>
              <a:rPr lang="sv-SE" sz="1800"/>
              <a:t>Medlemsavgiften, ligger på 100 kr  </a:t>
            </a:r>
          </a:p>
          <a:p>
            <a:r>
              <a:rPr lang="sv-SE" sz="1800"/>
              <a:t>Födda 16 har en budget som vi skall följa rörande hela säsongen (fotboll)</a:t>
            </a:r>
          </a:p>
        </p:txBody>
      </p:sp>
    </p:spTree>
    <p:extLst>
      <p:ext uri="{BB962C8B-B14F-4D97-AF65-F5344CB8AC3E}">
        <p14:creationId xmlns:p14="http://schemas.microsoft.com/office/powerpoint/2010/main" val="121065962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85DAB-C5B3-445B-97AD-0270FCAF36E4}"/>
              </a:ext>
            </a:extLst>
          </p:cNvPr>
          <p:cNvSpPr>
            <a:spLocks noGrp="1"/>
          </p:cNvSpPr>
          <p:nvPr>
            <p:ph type="title"/>
          </p:nvPr>
        </p:nvSpPr>
        <p:spPr>
          <a:xfrm>
            <a:off x="6289158" y="803325"/>
            <a:ext cx="5259707" cy="1325563"/>
          </a:xfrm>
        </p:spPr>
        <p:txBody>
          <a:bodyPr>
            <a:normAutofit/>
          </a:bodyPr>
          <a:lstStyle/>
          <a:p>
            <a:r>
              <a:rPr lang="sv-SE"/>
              <a:t>Ekonomi </a:t>
            </a:r>
          </a:p>
        </p:txBody>
      </p:sp>
      <p:sp>
        <p:nvSpPr>
          <p:cNvPr id="18" name="Freeform: Shape 17">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NYTTKlubbmarke">
            <a:extLst>
              <a:ext uri="{FF2B5EF4-FFF2-40B4-BE49-F238E27FC236}">
                <a16:creationId xmlns:a16="http://schemas.microsoft.com/office/drawing/2014/main" id="{5F71D4C4-12AF-43D0-863C-A29BD731FE9F}"/>
              </a:ext>
            </a:extLst>
          </p:cNvPr>
          <p:cNvPicPr/>
          <p:nvPr/>
        </p:nvPicPr>
        <p:blipFill rotWithShape="1">
          <a:blip r:embed="rId2" cstate="print">
            <a:extLst>
              <a:ext uri="{28A0092B-C50C-407E-A947-70E740481C1C}">
                <a14:useLocalDpi xmlns:a14="http://schemas.microsoft.com/office/drawing/2010/main" val="0"/>
              </a:ext>
            </a:extLst>
          </a:blip>
          <a:srcRect l="2234" r="480" b="1"/>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p:spPr>
      </p:pic>
      <p:sp>
        <p:nvSpPr>
          <p:cNvPr id="3" name="Content Placeholder 2">
            <a:extLst>
              <a:ext uri="{FF2B5EF4-FFF2-40B4-BE49-F238E27FC236}">
                <a16:creationId xmlns:a16="http://schemas.microsoft.com/office/drawing/2014/main" id="{CFB02351-E187-4556-9979-712D62723417}"/>
              </a:ext>
            </a:extLst>
          </p:cNvPr>
          <p:cNvSpPr>
            <a:spLocks noGrp="1"/>
          </p:cNvSpPr>
          <p:nvPr>
            <p:ph idx="1"/>
          </p:nvPr>
        </p:nvSpPr>
        <p:spPr>
          <a:xfrm>
            <a:off x="6289158" y="2279018"/>
            <a:ext cx="5259714" cy="3375920"/>
          </a:xfrm>
        </p:spPr>
        <p:txBody>
          <a:bodyPr anchor="t">
            <a:normAutofit/>
          </a:bodyPr>
          <a:lstStyle/>
          <a:p>
            <a:pPr marL="0" indent="0">
              <a:buNone/>
            </a:pPr>
            <a:endParaRPr lang="sv-SE" sz="1800" b="1" dirty="0"/>
          </a:p>
          <a:p>
            <a:r>
              <a:rPr lang="sv-SE" sz="1800" b="1" dirty="0"/>
              <a:t>Allt som vi tjänar går oavkortat till vår lagkassa.</a:t>
            </a:r>
          </a:p>
          <a:p>
            <a:r>
              <a:rPr lang="sv-SE" sz="1800" dirty="0"/>
              <a:t>Plockar vi in en sponsor till vårt lag, då går det 30 % till föreningen och 70 % till laget.</a:t>
            </a:r>
          </a:p>
          <a:p>
            <a:r>
              <a:rPr lang="sv-SE" sz="1800" dirty="0"/>
              <a:t>Våra inkomster kommer från vandrarhemmets, gör vi har det gott ställt i föreningen. </a:t>
            </a:r>
            <a:br>
              <a:rPr lang="sv-SE" sz="1800" dirty="0"/>
            </a:br>
            <a:r>
              <a:rPr lang="sv-SE" sz="1800" dirty="0"/>
              <a:t>Fjol året drog vi in 800 000 kr.</a:t>
            </a:r>
          </a:p>
          <a:p>
            <a:pPr marL="0" indent="0">
              <a:buNone/>
            </a:pPr>
            <a:endParaRPr lang="sv-SE" sz="1800" dirty="0"/>
          </a:p>
        </p:txBody>
      </p:sp>
    </p:spTree>
    <p:extLst>
      <p:ext uri="{BB962C8B-B14F-4D97-AF65-F5344CB8AC3E}">
        <p14:creationId xmlns:p14="http://schemas.microsoft.com/office/powerpoint/2010/main" val="137411180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4B4D8-34B6-4D30-B407-3B7C62FA7315}"/>
              </a:ext>
            </a:extLst>
          </p:cNvPr>
          <p:cNvSpPr>
            <a:spLocks noGrp="1"/>
          </p:cNvSpPr>
          <p:nvPr>
            <p:ph type="title"/>
          </p:nvPr>
        </p:nvSpPr>
        <p:spPr>
          <a:xfrm>
            <a:off x="7233794" y="1396289"/>
            <a:ext cx="4399093" cy="1325563"/>
          </a:xfrm>
        </p:spPr>
        <p:txBody>
          <a:bodyPr>
            <a:normAutofit/>
          </a:bodyPr>
          <a:lstStyle/>
          <a:p>
            <a:r>
              <a:rPr lang="sv-SE"/>
              <a:t>Budget</a:t>
            </a:r>
          </a:p>
        </p:txBody>
      </p:sp>
      <p:sp>
        <p:nvSpPr>
          <p:cNvPr id="20" name="Freeform: Shape 19">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NYTTKlubbmarke">
            <a:extLst>
              <a:ext uri="{FF2B5EF4-FFF2-40B4-BE49-F238E27FC236}">
                <a16:creationId xmlns:a16="http://schemas.microsoft.com/office/drawing/2014/main" id="{97CB5F7E-C534-480C-9CCB-0A06EDA15FF8}"/>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425696" y="540780"/>
            <a:ext cx="3233215" cy="2674088"/>
          </a:xfrm>
          <a:prstGeom prst="rect">
            <a:avLst/>
          </a:prstGeom>
          <a:noFill/>
        </p:spPr>
      </p:pic>
      <p:pic>
        <p:nvPicPr>
          <p:cNvPr id="5" name="Platshållare för innehåll 4">
            <a:extLst>
              <a:ext uri="{FF2B5EF4-FFF2-40B4-BE49-F238E27FC236}">
                <a16:creationId xmlns:a16="http://schemas.microsoft.com/office/drawing/2014/main" id="{20EADD03-5368-9718-AFC1-FE5609188DC4}"/>
              </a:ext>
            </a:extLst>
          </p:cNvPr>
          <p:cNvPicPr>
            <a:picLocks noChangeAspect="1"/>
          </p:cNvPicPr>
          <p:nvPr/>
        </p:nvPicPr>
        <p:blipFill rotWithShape="1">
          <a:blip r:embed="rId3"/>
          <a:srcRect l="3275" t="38284" r="61638" b="14943"/>
          <a:stretch/>
        </p:blipFill>
        <p:spPr>
          <a:xfrm>
            <a:off x="425696" y="3214868"/>
            <a:ext cx="4745395" cy="3558310"/>
          </a:xfrm>
          <a:prstGeom prst="rect">
            <a:avLst/>
          </a:prstGeom>
        </p:spPr>
      </p:pic>
    </p:spTree>
    <p:extLst>
      <p:ext uri="{BB962C8B-B14F-4D97-AF65-F5344CB8AC3E}">
        <p14:creationId xmlns:p14="http://schemas.microsoft.com/office/powerpoint/2010/main" val="377603569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85DAB-C5B3-445B-97AD-0270FCAF36E4}"/>
              </a:ext>
            </a:extLst>
          </p:cNvPr>
          <p:cNvSpPr>
            <a:spLocks noGrp="1"/>
          </p:cNvSpPr>
          <p:nvPr>
            <p:ph type="title"/>
          </p:nvPr>
        </p:nvSpPr>
        <p:spPr>
          <a:xfrm>
            <a:off x="6289158" y="803325"/>
            <a:ext cx="5259707" cy="1325563"/>
          </a:xfrm>
        </p:spPr>
        <p:txBody>
          <a:bodyPr>
            <a:normAutofit/>
          </a:bodyPr>
          <a:lstStyle/>
          <a:p>
            <a:r>
              <a:rPr lang="sv-SE"/>
              <a:t>Värdeord för födda 16</a:t>
            </a:r>
          </a:p>
        </p:txBody>
      </p:sp>
      <p:sp>
        <p:nvSpPr>
          <p:cNvPr id="22" name="Freeform: Shape 21">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7" descr="NYTTKlubbmarke">
            <a:extLst>
              <a:ext uri="{FF2B5EF4-FFF2-40B4-BE49-F238E27FC236}">
                <a16:creationId xmlns:a16="http://schemas.microsoft.com/office/drawing/2014/main" id="{DAF72C01-AFAF-40D1-91CE-790C94BAB242}"/>
              </a:ext>
            </a:extLst>
          </p:cNvPr>
          <p:cNvPicPr/>
          <p:nvPr/>
        </p:nvPicPr>
        <p:blipFill rotWithShape="1">
          <a:blip r:embed="rId2" cstate="print">
            <a:extLst>
              <a:ext uri="{28A0092B-C50C-407E-A947-70E740481C1C}">
                <a14:useLocalDpi xmlns:a14="http://schemas.microsoft.com/office/drawing/2010/main" val="0"/>
              </a:ext>
            </a:extLst>
          </a:blip>
          <a:srcRect l="2234" r="480" b="1"/>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p:spPr>
      </p:pic>
      <p:sp>
        <p:nvSpPr>
          <p:cNvPr id="3" name="Content Placeholder 2">
            <a:extLst>
              <a:ext uri="{FF2B5EF4-FFF2-40B4-BE49-F238E27FC236}">
                <a16:creationId xmlns:a16="http://schemas.microsoft.com/office/drawing/2014/main" id="{CFB02351-E187-4556-9979-712D62723417}"/>
              </a:ext>
            </a:extLst>
          </p:cNvPr>
          <p:cNvSpPr>
            <a:spLocks noGrp="1"/>
          </p:cNvSpPr>
          <p:nvPr>
            <p:ph idx="1"/>
          </p:nvPr>
        </p:nvSpPr>
        <p:spPr>
          <a:xfrm>
            <a:off x="6289158" y="2279018"/>
            <a:ext cx="5259714" cy="3375920"/>
          </a:xfrm>
        </p:spPr>
        <p:txBody>
          <a:bodyPr anchor="t">
            <a:normAutofit/>
          </a:bodyPr>
          <a:lstStyle/>
          <a:p>
            <a:r>
              <a:rPr lang="sv-SE" sz="1800"/>
              <a:t>Delaktighet </a:t>
            </a:r>
          </a:p>
          <a:p>
            <a:r>
              <a:rPr lang="sv-SE" sz="1800"/>
              <a:t>Glädje </a:t>
            </a:r>
          </a:p>
          <a:p>
            <a:r>
              <a:rPr lang="sv-SE" sz="1800"/>
              <a:t>Allsidig  </a:t>
            </a:r>
          </a:p>
          <a:p>
            <a:r>
              <a:rPr lang="sv-SE" sz="1800"/>
              <a:t>Tillsammans</a:t>
            </a:r>
          </a:p>
          <a:p>
            <a:endParaRPr lang="sv-SE" sz="1800"/>
          </a:p>
          <a:p>
            <a:r>
              <a:rPr lang="sv-SE" sz="1800"/>
              <a:t>Dagens Hemliga AIK:aren</a:t>
            </a:r>
            <a:br>
              <a:rPr lang="sv-SE" sz="1800"/>
            </a:br>
            <a:r>
              <a:rPr lang="sv-SE" sz="1800"/>
              <a:t>Handlar om att upprätthålla god kamratskap i gruppen.  </a:t>
            </a:r>
          </a:p>
          <a:p>
            <a:endParaRPr lang="sv-SE" sz="1800"/>
          </a:p>
          <a:p>
            <a:pPr marL="0" indent="0">
              <a:buNone/>
            </a:pPr>
            <a:endParaRPr lang="sv-SE" sz="1800"/>
          </a:p>
          <a:p>
            <a:pPr marL="0" indent="0">
              <a:buNone/>
            </a:pPr>
            <a:endParaRPr lang="sv-SE" sz="1800"/>
          </a:p>
          <a:p>
            <a:endParaRPr lang="sv-SE" sz="1800"/>
          </a:p>
        </p:txBody>
      </p:sp>
    </p:spTree>
    <p:extLst>
      <p:ext uri="{BB962C8B-B14F-4D97-AF65-F5344CB8AC3E}">
        <p14:creationId xmlns:p14="http://schemas.microsoft.com/office/powerpoint/2010/main" val="262875990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36EC5517-65D1-6580-9E3B-B7D356195B1C}"/>
              </a:ext>
            </a:extLst>
          </p:cNvPr>
          <p:cNvSpPr txBox="1"/>
          <p:nvPr/>
        </p:nvSpPr>
        <p:spPr>
          <a:xfrm>
            <a:off x="6289158" y="803325"/>
            <a:ext cx="5259707"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atin typeface="+mj-lt"/>
                <a:ea typeface="+mj-ea"/>
                <a:cs typeface="+mj-cs"/>
              </a:rPr>
              <a:t>Åtaganden i föreningen</a:t>
            </a:r>
          </a:p>
        </p:txBody>
      </p:sp>
      <p:sp>
        <p:nvSpPr>
          <p:cNvPr id="11" name="Freeform: Shape 1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Bildobjekt 4">
            <a:extLst>
              <a:ext uri="{FF2B5EF4-FFF2-40B4-BE49-F238E27FC236}">
                <a16:creationId xmlns:a16="http://schemas.microsoft.com/office/drawing/2014/main" id="{ACC0C5B9-F471-B536-0FEC-813A61571567}"/>
              </a:ext>
            </a:extLst>
          </p:cNvPr>
          <p:cNvPicPr>
            <a:picLocks noChangeAspect="1"/>
          </p:cNvPicPr>
          <p:nvPr/>
        </p:nvPicPr>
        <p:blipFill rotWithShape="1">
          <a:blip r:embed="rId2"/>
          <a:srcRect l="1706" r="954"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6" name="textruta 5">
            <a:extLst>
              <a:ext uri="{FF2B5EF4-FFF2-40B4-BE49-F238E27FC236}">
                <a16:creationId xmlns:a16="http://schemas.microsoft.com/office/drawing/2014/main" id="{D11787AA-6E68-0228-2B09-6658F47C2E23}"/>
              </a:ext>
            </a:extLst>
          </p:cNvPr>
          <p:cNvSpPr txBox="1"/>
          <p:nvPr/>
        </p:nvSpPr>
        <p:spPr>
          <a:xfrm>
            <a:off x="6289158" y="2279018"/>
            <a:ext cx="5259714" cy="3375920"/>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b="1" dirty="0" err="1"/>
              <a:t>Städning</a:t>
            </a:r>
            <a:r>
              <a:rPr lang="en-US" b="1" dirty="0"/>
              <a:t> </a:t>
            </a:r>
            <a:r>
              <a:rPr lang="en-US" b="1" dirty="0" err="1"/>
              <a:t>ute</a:t>
            </a:r>
            <a:r>
              <a:rPr lang="en-US" b="1" dirty="0"/>
              <a:t> i </a:t>
            </a:r>
            <a:r>
              <a:rPr lang="en-US" b="1" dirty="0" err="1"/>
              <a:t>Traume</a:t>
            </a:r>
            <a:r>
              <a:rPr lang="en-US" b="1" dirty="0"/>
              <a:t>, </a:t>
            </a:r>
            <a:r>
              <a:rPr lang="en-US" b="1" dirty="0" err="1"/>
              <a:t>två</a:t>
            </a:r>
            <a:r>
              <a:rPr lang="en-US" b="1" dirty="0"/>
              <a:t> </a:t>
            </a:r>
            <a:r>
              <a:rPr lang="en-US" b="1" dirty="0" err="1"/>
              <a:t>gånger</a:t>
            </a:r>
            <a:r>
              <a:rPr lang="en-US" b="1" dirty="0"/>
              <a:t> under </a:t>
            </a:r>
            <a:r>
              <a:rPr lang="en-US" b="1" dirty="0" err="1"/>
              <a:t>året</a:t>
            </a:r>
            <a:r>
              <a:rPr lang="en-US" b="1" dirty="0"/>
              <a:t>.  </a:t>
            </a:r>
            <a:br>
              <a:rPr lang="en-US" b="1" dirty="0"/>
            </a:br>
            <a:r>
              <a:rPr lang="en-US" b="1" dirty="0"/>
              <a:t>    </a:t>
            </a:r>
            <a:r>
              <a:rPr lang="en-US" b="1" dirty="0" err="1"/>
              <a:t>En</a:t>
            </a:r>
            <a:r>
              <a:rPr lang="en-US" b="1" dirty="0"/>
              <a:t> </a:t>
            </a:r>
            <a:r>
              <a:rPr lang="en-US" b="1" dirty="0" err="1"/>
              <a:t>på</a:t>
            </a:r>
            <a:r>
              <a:rPr lang="en-US" b="1" dirty="0"/>
              <a:t> </a:t>
            </a:r>
            <a:r>
              <a:rPr lang="en-US" b="1" dirty="0" err="1"/>
              <a:t>våren</a:t>
            </a:r>
            <a:r>
              <a:rPr lang="en-US" b="1" dirty="0"/>
              <a:t> </a:t>
            </a:r>
            <a:r>
              <a:rPr lang="en-US" b="1" dirty="0" err="1"/>
              <a:t>och</a:t>
            </a:r>
            <a:r>
              <a:rPr lang="en-US" b="1" dirty="0"/>
              <a:t> </a:t>
            </a:r>
            <a:r>
              <a:rPr lang="en-US" b="1" dirty="0" err="1"/>
              <a:t>en</a:t>
            </a:r>
            <a:r>
              <a:rPr lang="en-US" b="1" dirty="0"/>
              <a:t> </a:t>
            </a:r>
            <a:r>
              <a:rPr lang="en-US" b="1" dirty="0" err="1"/>
              <a:t>på</a:t>
            </a:r>
            <a:r>
              <a:rPr lang="en-US" b="1" dirty="0"/>
              <a:t> </a:t>
            </a:r>
            <a:r>
              <a:rPr lang="en-US" b="1" dirty="0" err="1"/>
              <a:t>hösten</a:t>
            </a:r>
            <a:r>
              <a:rPr lang="en-US" b="1" dirty="0"/>
              <a:t>. </a:t>
            </a:r>
            <a:br>
              <a:rPr lang="en-US" b="1" dirty="0"/>
            </a:br>
            <a:br>
              <a:rPr lang="en-US" b="1" dirty="0"/>
            </a:br>
            <a:r>
              <a:rPr lang="en-US" b="1" dirty="0"/>
              <a:t>Hela Föreningen </a:t>
            </a:r>
            <a:r>
              <a:rPr lang="en-US" b="1" dirty="0" err="1"/>
              <a:t>samlas</a:t>
            </a:r>
            <a:r>
              <a:rPr lang="en-US" b="1" dirty="0"/>
              <a:t> för </a:t>
            </a:r>
            <a:r>
              <a:rPr lang="en-US" b="1" dirty="0" err="1"/>
              <a:t>att</a:t>
            </a:r>
            <a:r>
              <a:rPr lang="en-US" b="1" dirty="0"/>
              <a:t> </a:t>
            </a:r>
            <a:r>
              <a:rPr lang="en-US" b="1" dirty="0" err="1"/>
              <a:t>göra</a:t>
            </a:r>
            <a:r>
              <a:rPr lang="en-US" b="1" dirty="0"/>
              <a:t> I </a:t>
            </a:r>
            <a:r>
              <a:rPr lang="en-US" b="1" dirty="0" err="1"/>
              <a:t>ordning</a:t>
            </a:r>
            <a:r>
              <a:rPr lang="en-US" b="1" dirty="0"/>
              <a:t> </a:t>
            </a:r>
            <a:r>
              <a:rPr lang="en-US" b="1" dirty="0" err="1"/>
              <a:t>anläggningen</a:t>
            </a:r>
            <a:r>
              <a:rPr lang="en-US" b="1" dirty="0"/>
              <a:t>.  </a:t>
            </a:r>
          </a:p>
          <a:p>
            <a:pPr indent="-228600">
              <a:lnSpc>
                <a:spcPct val="90000"/>
              </a:lnSpc>
              <a:spcAft>
                <a:spcPts val="600"/>
              </a:spcAft>
              <a:buFont typeface="Arial" panose="020B0604020202020204" pitchFamily="34" charset="0"/>
              <a:buChar char="•"/>
            </a:pPr>
            <a:endParaRPr lang="en-US" b="1" dirty="0"/>
          </a:p>
          <a:p>
            <a:pPr indent="-228600">
              <a:lnSpc>
                <a:spcPct val="90000"/>
              </a:lnSpc>
              <a:spcAft>
                <a:spcPts val="600"/>
              </a:spcAft>
              <a:buFont typeface="Arial" panose="020B0604020202020204" pitchFamily="34" charset="0"/>
              <a:buChar char="•"/>
            </a:pPr>
            <a:r>
              <a:rPr lang="en-US" b="1" dirty="0" err="1"/>
              <a:t>Eventuellt</a:t>
            </a:r>
            <a:r>
              <a:rPr lang="en-US" b="1" dirty="0"/>
              <a:t> ska vi </a:t>
            </a:r>
            <a:r>
              <a:rPr lang="en-US" b="1" dirty="0" err="1"/>
              <a:t>anornda</a:t>
            </a:r>
            <a:r>
              <a:rPr lang="en-US" b="1" dirty="0"/>
              <a:t> </a:t>
            </a:r>
            <a:r>
              <a:rPr lang="sv-SE" b="1" dirty="0"/>
              <a:t>Varpa SM i sommar, Vecka 28 15-16/7</a:t>
            </a:r>
            <a:endParaRPr lang="en-US" b="1" dirty="0"/>
          </a:p>
        </p:txBody>
      </p:sp>
    </p:spTree>
    <p:extLst>
      <p:ext uri="{BB962C8B-B14F-4D97-AF65-F5344CB8AC3E}">
        <p14:creationId xmlns:p14="http://schemas.microsoft.com/office/powerpoint/2010/main" val="59487990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Bildobjekt 2">
            <a:extLst>
              <a:ext uri="{FF2B5EF4-FFF2-40B4-BE49-F238E27FC236}">
                <a16:creationId xmlns:a16="http://schemas.microsoft.com/office/drawing/2014/main" id="{369C953A-720C-5F76-65A1-FD0CBB2C73B9}"/>
              </a:ext>
            </a:extLst>
          </p:cNvPr>
          <p:cNvPicPr>
            <a:picLocks noChangeAspect="1"/>
          </p:cNvPicPr>
          <p:nvPr/>
        </p:nvPicPr>
        <p:blipFill rotWithShape="1">
          <a:blip r:embed="rId2"/>
          <a:srcRect l="2662" r="-1"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2" name="textruta 1">
            <a:extLst>
              <a:ext uri="{FF2B5EF4-FFF2-40B4-BE49-F238E27FC236}">
                <a16:creationId xmlns:a16="http://schemas.microsoft.com/office/drawing/2014/main" id="{78495642-15BB-07CB-8D84-883B454D4016}"/>
              </a:ext>
            </a:extLst>
          </p:cNvPr>
          <p:cNvSpPr txBox="1"/>
          <p:nvPr/>
        </p:nvSpPr>
        <p:spPr>
          <a:xfrm>
            <a:off x="6289158" y="2279018"/>
            <a:ext cx="5259714" cy="3375920"/>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2800" b="1" dirty="0" err="1"/>
              <a:t>Vad</a:t>
            </a:r>
            <a:r>
              <a:rPr lang="en-US" sz="2800" b="1" dirty="0"/>
              <a:t> </a:t>
            </a:r>
            <a:r>
              <a:rPr lang="en-US" sz="2800" b="1" dirty="0" err="1"/>
              <a:t>förväntar</a:t>
            </a:r>
            <a:r>
              <a:rPr lang="en-US" sz="2800" b="1" dirty="0"/>
              <a:t> </a:t>
            </a:r>
            <a:r>
              <a:rPr lang="en-US" sz="2800" b="1" dirty="0" err="1"/>
              <a:t>ni</a:t>
            </a:r>
            <a:r>
              <a:rPr lang="en-US" sz="2800" b="1" dirty="0"/>
              <a:t> er av </a:t>
            </a:r>
            <a:r>
              <a:rPr lang="en-US" sz="2800" b="1" dirty="0" err="1"/>
              <a:t>oss</a:t>
            </a:r>
            <a:r>
              <a:rPr lang="en-US" sz="2800" b="1" dirty="0"/>
              <a:t>      </a:t>
            </a:r>
            <a:r>
              <a:rPr lang="en-US" sz="2800" b="1" dirty="0" err="1"/>
              <a:t>ledare</a:t>
            </a:r>
            <a:r>
              <a:rPr lang="en-US" sz="2800" b="1" dirty="0"/>
              <a:t>?</a:t>
            </a:r>
          </a:p>
          <a:p>
            <a:pPr indent="-228600">
              <a:lnSpc>
                <a:spcPct val="90000"/>
              </a:lnSpc>
              <a:spcAft>
                <a:spcPts val="600"/>
              </a:spcAft>
              <a:buFont typeface="Arial" panose="020B0604020202020204" pitchFamily="34" charset="0"/>
              <a:buChar char="•"/>
            </a:pPr>
            <a:endParaRPr lang="en-US" sz="2800" b="1" dirty="0"/>
          </a:p>
          <a:p>
            <a:pPr indent="-228600">
              <a:lnSpc>
                <a:spcPct val="90000"/>
              </a:lnSpc>
              <a:spcAft>
                <a:spcPts val="600"/>
              </a:spcAft>
              <a:buFont typeface="Arial" panose="020B0604020202020204" pitchFamily="34" charset="0"/>
              <a:buChar char="•"/>
            </a:pPr>
            <a:r>
              <a:rPr lang="en-US" sz="2800" b="1" dirty="0" err="1"/>
              <a:t>Vad</a:t>
            </a:r>
            <a:r>
              <a:rPr lang="en-US" sz="2800" b="1" dirty="0"/>
              <a:t> </a:t>
            </a:r>
            <a:r>
              <a:rPr lang="en-US" sz="2800" b="1" dirty="0" err="1"/>
              <a:t>förväntar</a:t>
            </a:r>
            <a:r>
              <a:rPr lang="en-US" sz="2800" b="1" dirty="0"/>
              <a:t> </a:t>
            </a:r>
            <a:r>
              <a:rPr lang="en-US" sz="2800" b="1" dirty="0" err="1"/>
              <a:t>ledarna</a:t>
            </a:r>
            <a:r>
              <a:rPr lang="en-US" sz="2800" b="1" dirty="0"/>
              <a:t> av </a:t>
            </a:r>
            <a:r>
              <a:rPr lang="en-US" sz="2800" b="1" dirty="0" err="1"/>
              <a:t>vårdnadshavare</a:t>
            </a:r>
            <a:r>
              <a:rPr lang="en-US" sz="2800" b="1" dirty="0"/>
              <a:t>? </a:t>
            </a:r>
            <a:br>
              <a:rPr lang="en-US" sz="2800" b="1" dirty="0"/>
            </a:br>
            <a:br>
              <a:rPr lang="en-US" sz="2800" b="1" dirty="0"/>
            </a:br>
            <a:r>
              <a:rPr lang="en-US" sz="2800" b="1" dirty="0" err="1"/>
              <a:t>Erbjuda</a:t>
            </a:r>
            <a:r>
              <a:rPr lang="en-US" sz="2800" b="1" dirty="0"/>
              <a:t> </a:t>
            </a:r>
            <a:r>
              <a:rPr lang="en-US" sz="2800" b="1" dirty="0" err="1"/>
              <a:t>en</a:t>
            </a:r>
            <a:r>
              <a:rPr lang="en-US" sz="2800" b="1" dirty="0"/>
              <a:t> </a:t>
            </a:r>
            <a:r>
              <a:rPr lang="en-US" sz="2800" b="1" dirty="0" err="1"/>
              <a:t>föräldrarutbildning</a:t>
            </a:r>
            <a:r>
              <a:rPr lang="en-US" sz="2800" b="1" dirty="0"/>
              <a:t>, </a:t>
            </a:r>
            <a:r>
              <a:rPr lang="en-US" sz="2800" b="1" dirty="0" err="1"/>
              <a:t>Spela,lek</a:t>
            </a:r>
            <a:r>
              <a:rPr lang="en-US" sz="2800" b="1" dirty="0"/>
              <a:t> </a:t>
            </a:r>
            <a:r>
              <a:rPr lang="en-US" sz="2800" b="1" dirty="0" err="1"/>
              <a:t>och</a:t>
            </a:r>
            <a:r>
              <a:rPr lang="en-US" sz="2800" b="1" dirty="0"/>
              <a:t> </a:t>
            </a:r>
            <a:r>
              <a:rPr lang="en-US" sz="2800" b="1" dirty="0" err="1"/>
              <a:t>lär</a:t>
            </a:r>
            <a:r>
              <a:rPr lang="en-US" sz="2800" b="1" dirty="0"/>
              <a:t> under </a:t>
            </a:r>
            <a:r>
              <a:rPr lang="en-US" sz="2800" b="1" dirty="0" err="1"/>
              <a:t>träningstid</a:t>
            </a:r>
            <a:r>
              <a:rPr lang="en-US" sz="2800" b="1" dirty="0"/>
              <a:t>. </a:t>
            </a:r>
          </a:p>
        </p:txBody>
      </p:sp>
    </p:spTree>
    <p:extLst>
      <p:ext uri="{BB962C8B-B14F-4D97-AF65-F5344CB8AC3E}">
        <p14:creationId xmlns:p14="http://schemas.microsoft.com/office/powerpoint/2010/main" val="133404908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C625BF30-6FAE-FE62-3F86-11F391B6DC32}"/>
              </a:ext>
            </a:extLst>
          </p:cNvPr>
          <p:cNvSpPr txBox="1"/>
          <p:nvPr/>
        </p:nvSpPr>
        <p:spPr>
          <a:xfrm>
            <a:off x="386080" y="365760"/>
            <a:ext cx="6035040" cy="3693319"/>
          </a:xfrm>
          <a:prstGeom prst="rect">
            <a:avLst/>
          </a:prstGeom>
          <a:noFill/>
        </p:spPr>
        <p:txBody>
          <a:bodyPr wrap="square" rtlCol="0">
            <a:spAutoFit/>
          </a:bodyPr>
          <a:lstStyle/>
          <a:p>
            <a:r>
              <a:rPr lang="sv-SE" dirty="0">
                <a:effectLst/>
                <a:latin typeface="Calibri" panose="020F0502020204030204" pitchFamily="34" charset="0"/>
                <a:ea typeface="Times New Roman" panose="02020603050405020304" pitchFamily="18" charset="0"/>
              </a:rPr>
              <a:t>Grunden och det viktiga är att fotboll är en lagsport, en kollektiv och allvarlig syssla för mental och fysisk hälsa. Ju tightare gruppen inklusive anhöriga redan från </a:t>
            </a:r>
            <a:r>
              <a:rPr lang="sv-SE" dirty="0" err="1">
                <a:effectLst/>
                <a:latin typeface="Calibri" panose="020F0502020204030204" pitchFamily="34" charset="0"/>
                <a:ea typeface="Times New Roman" panose="02020603050405020304" pitchFamily="18" charset="0"/>
              </a:rPr>
              <a:t>knatteåldern</a:t>
            </a:r>
            <a:r>
              <a:rPr lang="sv-SE" dirty="0">
                <a:effectLst/>
                <a:latin typeface="Calibri" panose="020F0502020204030204" pitchFamily="34" charset="0"/>
                <a:ea typeface="Times New Roman" panose="02020603050405020304" pitchFamily="18" charset="0"/>
              </a:rPr>
              <a:t> är, desto roligare och mer motiverande blir matcher och träningar. Och därur kommer så småningom även sportsliga framgångar. Det handlar mycket om att skydda, stärka och positivt förstärka gruppen. Inte alls egentligen om att avlasta lagets ledare. Spelarna mår bra av att deras anhöriga är delaktiga och hjälper till med olika sysslor. Några är duktiga att administrera, någon kan fota, någon jobbar med sjukvård, någon är bra på </a:t>
            </a:r>
            <a:r>
              <a:rPr lang="sv-SE" dirty="0" err="1">
                <a:effectLst/>
                <a:latin typeface="Calibri" panose="020F0502020204030204" pitchFamily="34" charset="0"/>
                <a:ea typeface="Times New Roman" panose="02020603050405020304" pitchFamily="18" charset="0"/>
              </a:rPr>
              <a:t>spons</a:t>
            </a:r>
            <a:r>
              <a:rPr lang="sv-SE" dirty="0">
                <a:effectLst/>
                <a:latin typeface="Calibri" panose="020F0502020204030204" pitchFamily="34" charset="0"/>
                <a:ea typeface="Times New Roman" panose="02020603050405020304" pitchFamily="18" charset="0"/>
              </a:rPr>
              <a:t>, någon är duktig döma eller kanske bygga eller ge goda råd. ALLA kan bidra, utan undantag</a:t>
            </a:r>
            <a:endParaRPr lang="sv-SE" dirty="0">
              <a:effectLst/>
              <a:latin typeface="Calibri" panose="020F0502020204030204" pitchFamily="34" charset="0"/>
              <a:ea typeface="Calibri" panose="020F0502020204030204" pitchFamily="34" charset="0"/>
            </a:endParaRPr>
          </a:p>
          <a:p>
            <a:endParaRPr lang="sv-SE" dirty="0"/>
          </a:p>
        </p:txBody>
      </p:sp>
      <p:sp>
        <p:nvSpPr>
          <p:cNvPr id="6" name="textruta 5">
            <a:extLst>
              <a:ext uri="{FF2B5EF4-FFF2-40B4-BE49-F238E27FC236}">
                <a16:creationId xmlns:a16="http://schemas.microsoft.com/office/drawing/2014/main" id="{37740552-4E74-D8BD-C9DF-6AF59FAE6466}"/>
              </a:ext>
            </a:extLst>
          </p:cNvPr>
          <p:cNvSpPr txBox="1"/>
          <p:nvPr/>
        </p:nvSpPr>
        <p:spPr>
          <a:xfrm>
            <a:off x="386080" y="5191760"/>
            <a:ext cx="10850880" cy="1354217"/>
          </a:xfrm>
          <a:prstGeom prst="rect">
            <a:avLst/>
          </a:prstGeom>
          <a:noFill/>
        </p:spPr>
        <p:txBody>
          <a:bodyPr wrap="square" rtlCol="0">
            <a:spAutoFit/>
          </a:bodyPr>
          <a:lstStyle/>
          <a:p>
            <a:r>
              <a:rPr lang="sv-SE" sz="3200" b="1" dirty="0">
                <a:effectLst/>
                <a:latin typeface="Calibri" panose="020F0502020204030204" pitchFamily="34" charset="0"/>
                <a:ea typeface="Times New Roman" panose="02020603050405020304" pitchFamily="18" charset="0"/>
              </a:rPr>
              <a:t>Det är en mycket blygsam, lätt, insats och att det handlar om att stötta sina barns lag och inte klubben eller fotboll i stort.</a:t>
            </a:r>
            <a:br>
              <a:rPr lang="sv-SE" sz="1800" dirty="0">
                <a:effectLst/>
                <a:latin typeface="Calibri" panose="020F0502020204030204" pitchFamily="34" charset="0"/>
                <a:ea typeface="Times New Roman" panose="02020603050405020304" pitchFamily="18" charset="0"/>
              </a:rPr>
            </a:br>
            <a:endParaRPr lang="sv-SE" dirty="0"/>
          </a:p>
        </p:txBody>
      </p:sp>
      <p:pic>
        <p:nvPicPr>
          <p:cNvPr id="7" name="Bildobjekt 6">
            <a:extLst>
              <a:ext uri="{FF2B5EF4-FFF2-40B4-BE49-F238E27FC236}">
                <a16:creationId xmlns:a16="http://schemas.microsoft.com/office/drawing/2014/main" id="{4C5BED59-F0BE-B62F-455B-A38B0ED2BE8F}"/>
              </a:ext>
            </a:extLst>
          </p:cNvPr>
          <p:cNvPicPr>
            <a:picLocks noChangeAspect="1"/>
          </p:cNvPicPr>
          <p:nvPr/>
        </p:nvPicPr>
        <p:blipFill>
          <a:blip r:embed="rId2"/>
          <a:stretch>
            <a:fillRect/>
          </a:stretch>
        </p:blipFill>
        <p:spPr>
          <a:xfrm>
            <a:off x="6866938" y="503766"/>
            <a:ext cx="4737003" cy="3920068"/>
          </a:xfrm>
          <a:prstGeom prst="rect">
            <a:avLst/>
          </a:prstGeom>
        </p:spPr>
      </p:pic>
    </p:spTree>
    <p:extLst>
      <p:ext uri="{BB962C8B-B14F-4D97-AF65-F5344CB8AC3E}">
        <p14:creationId xmlns:p14="http://schemas.microsoft.com/office/powerpoint/2010/main" val="3285817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797224D-1104-FFD4-1E82-6E565B826219}"/>
              </a:ext>
            </a:extLst>
          </p:cNvPr>
          <p:cNvSpPr txBox="1"/>
          <p:nvPr/>
        </p:nvSpPr>
        <p:spPr>
          <a:xfrm>
            <a:off x="0" y="0"/>
            <a:ext cx="6256459" cy="7848302"/>
          </a:xfrm>
          <a:prstGeom prst="rect">
            <a:avLst/>
          </a:prstGeom>
          <a:noFill/>
        </p:spPr>
        <p:txBody>
          <a:bodyPr wrap="square" rtlCol="0">
            <a:spAutoFit/>
          </a:bodyPr>
          <a:lstStyle/>
          <a:p>
            <a:r>
              <a:rPr lang="sv-SE" dirty="0"/>
              <a:t>De här grupperna önskar vi ifrån föreningen: </a:t>
            </a:r>
            <a:br>
              <a:rPr lang="sv-SE" dirty="0"/>
            </a:br>
            <a:r>
              <a:rPr lang="sv-SE" dirty="0"/>
              <a:t>Sara Nässén </a:t>
            </a:r>
            <a:br>
              <a:rPr lang="sv-SE" dirty="0"/>
            </a:br>
            <a:r>
              <a:rPr lang="sv-SE" dirty="0"/>
              <a:t>Ekonomi (en viktig grupp, gärna ett gäng anhöriga här!) </a:t>
            </a:r>
            <a:br>
              <a:rPr lang="sv-SE" dirty="0"/>
            </a:br>
            <a:r>
              <a:rPr lang="sv-SE" dirty="0"/>
              <a:t>Som bestämmer hur vi ska dra pengar till laget. </a:t>
            </a:r>
          </a:p>
          <a:p>
            <a:endParaRPr lang="sv-SE" dirty="0"/>
          </a:p>
          <a:p>
            <a:r>
              <a:rPr lang="sv-SE" dirty="0"/>
              <a:t>Två träffar under våren och två träffar under hösten. 6 h på ett år.</a:t>
            </a:r>
            <a:br>
              <a:rPr lang="sv-SE" dirty="0"/>
            </a:br>
            <a:r>
              <a:rPr lang="sv-SE" dirty="0"/>
              <a:t>____________________________________________________</a:t>
            </a:r>
            <a:br>
              <a:rPr lang="sv-SE" dirty="0"/>
            </a:br>
            <a:r>
              <a:rPr lang="sv-SE" dirty="0"/>
              <a:t>Cup (hjälper till resa tält, bokningar, fixa bananer, laga mat, ordna koll på utrustning)</a:t>
            </a:r>
          </a:p>
          <a:p>
            <a:endParaRPr lang="sv-SE" dirty="0"/>
          </a:p>
          <a:p>
            <a:r>
              <a:rPr lang="sv-SE" dirty="0"/>
              <a:t>1-2 cuper på en säsong. 3-6 h totalt</a:t>
            </a:r>
            <a:br>
              <a:rPr lang="sv-SE" dirty="0"/>
            </a:br>
            <a:r>
              <a:rPr lang="sv-SE" dirty="0"/>
              <a:t> ___________________________________________________</a:t>
            </a:r>
            <a:br>
              <a:rPr lang="sv-SE" dirty="0"/>
            </a:br>
            <a:r>
              <a:rPr lang="sv-SE" dirty="0"/>
              <a:t>Kiosk (göra och fördela kioskschema, fylla på kioskmaterial, bestämma vilket utbud man skall ha i kiosken, tillsammans med andra ålderskullar i föreningen.)</a:t>
            </a:r>
          </a:p>
          <a:p>
            <a:endParaRPr lang="sv-SE" dirty="0"/>
          </a:p>
          <a:p>
            <a:r>
              <a:rPr lang="sv-SE" dirty="0"/>
              <a:t>Ett ev. två sammandrag på vårsäsongen. </a:t>
            </a:r>
            <a:br>
              <a:rPr lang="sv-SE" dirty="0"/>
            </a:br>
            <a:r>
              <a:rPr lang="sv-SE" dirty="0"/>
              <a:t>Ett ev. två sammandrag på höstsäsongen. </a:t>
            </a:r>
            <a:br>
              <a:rPr lang="sv-SE" dirty="0"/>
            </a:br>
            <a:r>
              <a:rPr lang="sv-SE" dirty="0"/>
              <a:t>Oskar </a:t>
            </a:r>
            <a:r>
              <a:rPr lang="sv-SE" dirty="0" err="1"/>
              <a:t>Skogenäs</a:t>
            </a:r>
            <a:r>
              <a:rPr lang="sv-SE" dirty="0"/>
              <a:t>, </a:t>
            </a:r>
            <a:br>
              <a:rPr lang="sv-SE" dirty="0"/>
            </a:br>
            <a:r>
              <a:rPr lang="sv-SE" dirty="0"/>
              <a:t>_____________________________________________________</a:t>
            </a:r>
            <a:br>
              <a:rPr lang="sv-SE" dirty="0"/>
            </a:br>
            <a:r>
              <a:rPr lang="sv-SE" dirty="0"/>
              <a:t>Aktiviteter (stötta på </a:t>
            </a:r>
            <a:r>
              <a:rPr lang="sv-SE" dirty="0" err="1"/>
              <a:t>teambuilding</a:t>
            </a:r>
            <a:r>
              <a:rPr lang="sv-SE" dirty="0"/>
              <a:t>, dokumentera, skjutsa osv)</a:t>
            </a:r>
          </a:p>
          <a:p>
            <a:endParaRPr lang="sv-SE" dirty="0"/>
          </a:p>
          <a:p>
            <a:r>
              <a:rPr lang="sv-SE" dirty="0"/>
              <a:t>En gång varje månad ska vi ha en </a:t>
            </a:r>
            <a:r>
              <a:rPr lang="sv-SE" dirty="0" err="1"/>
              <a:t>teambuilding</a:t>
            </a:r>
            <a:r>
              <a:rPr lang="sv-SE" dirty="0"/>
              <a:t> aktivitet. Tex. Testa på andra idrotter. Matilda Runeson</a:t>
            </a:r>
            <a:br>
              <a:rPr lang="sv-SE" dirty="0"/>
            </a:br>
            <a:br>
              <a:rPr lang="sv-SE" sz="1800" dirty="0">
                <a:effectLst/>
                <a:latin typeface="Calibri" panose="020F0502020204030204" pitchFamily="34" charset="0"/>
                <a:ea typeface="Times New Roman" panose="02020603050405020304" pitchFamily="18" charset="0"/>
              </a:rPr>
            </a:br>
            <a:endParaRPr lang="sv-SE" sz="1800" dirty="0">
              <a:effectLst/>
              <a:latin typeface="Calibri" panose="020F0502020204030204" pitchFamily="34" charset="0"/>
              <a:ea typeface="Calibri" panose="020F0502020204030204" pitchFamily="34" charset="0"/>
            </a:endParaRPr>
          </a:p>
          <a:p>
            <a:r>
              <a:rPr lang="sv-SE" sz="1800" dirty="0">
                <a:effectLst/>
                <a:latin typeface="Calibri" panose="020F0502020204030204" pitchFamily="34" charset="0"/>
                <a:ea typeface="Times New Roman" panose="02020603050405020304" pitchFamily="18" charset="0"/>
              </a:rPr>
              <a:t> </a:t>
            </a:r>
            <a:endParaRPr lang="sv-SE" sz="1800" dirty="0">
              <a:effectLst/>
              <a:latin typeface="Calibri" panose="020F0502020204030204" pitchFamily="34" charset="0"/>
              <a:ea typeface="Calibri" panose="020F0502020204030204" pitchFamily="34" charset="0"/>
            </a:endParaRPr>
          </a:p>
          <a:p>
            <a:endParaRPr lang="sv-SE" dirty="0"/>
          </a:p>
        </p:txBody>
      </p:sp>
      <p:sp>
        <p:nvSpPr>
          <p:cNvPr id="3" name="textruta 2">
            <a:extLst>
              <a:ext uri="{FF2B5EF4-FFF2-40B4-BE49-F238E27FC236}">
                <a16:creationId xmlns:a16="http://schemas.microsoft.com/office/drawing/2014/main" id="{9396CE96-C818-D244-A60B-D22FD0A8B48C}"/>
              </a:ext>
            </a:extLst>
          </p:cNvPr>
          <p:cNvSpPr txBox="1"/>
          <p:nvPr/>
        </p:nvSpPr>
        <p:spPr>
          <a:xfrm>
            <a:off x="6256459" y="4217273"/>
            <a:ext cx="5935541" cy="2246769"/>
          </a:xfrm>
          <a:prstGeom prst="rect">
            <a:avLst/>
          </a:prstGeom>
          <a:noFill/>
        </p:spPr>
        <p:txBody>
          <a:bodyPr wrap="square" rtlCol="0">
            <a:spAutoFit/>
          </a:bodyPr>
          <a:lstStyle/>
          <a:p>
            <a:r>
              <a:rPr lang="sv-SE" sz="2800" b="1" dirty="0"/>
              <a:t>Hur länge tycker ni man ska vara i en grupp? 1 år, vårsäsongen eller höstsäsongen</a:t>
            </a:r>
          </a:p>
          <a:p>
            <a:r>
              <a:rPr lang="sv-SE" sz="2800" b="1" dirty="0"/>
              <a:t>Vad brinner du för ? </a:t>
            </a:r>
          </a:p>
          <a:p>
            <a:r>
              <a:rPr lang="sv-SE" sz="2800" b="1" dirty="0"/>
              <a:t>Vart kommer din kompetens in?</a:t>
            </a:r>
          </a:p>
        </p:txBody>
      </p:sp>
      <p:sp>
        <p:nvSpPr>
          <p:cNvPr id="5" name="textruta 4">
            <a:extLst>
              <a:ext uri="{FF2B5EF4-FFF2-40B4-BE49-F238E27FC236}">
                <a16:creationId xmlns:a16="http://schemas.microsoft.com/office/drawing/2014/main" id="{C07BE228-9FD2-6C43-8018-902BED58A4F2}"/>
              </a:ext>
            </a:extLst>
          </p:cNvPr>
          <p:cNvSpPr txBox="1"/>
          <p:nvPr/>
        </p:nvSpPr>
        <p:spPr>
          <a:xfrm>
            <a:off x="6256459" y="566678"/>
            <a:ext cx="5212080" cy="2862322"/>
          </a:xfrm>
          <a:prstGeom prst="rect">
            <a:avLst/>
          </a:prstGeom>
          <a:noFill/>
        </p:spPr>
        <p:txBody>
          <a:bodyPr wrap="square" rtlCol="0">
            <a:spAutoFit/>
          </a:bodyPr>
          <a:lstStyle/>
          <a:p>
            <a:r>
              <a:rPr lang="sv-SE" sz="1800" dirty="0">
                <a:effectLst/>
                <a:latin typeface="Calibri" panose="020F0502020204030204" pitchFamily="34" charset="0"/>
                <a:ea typeface="Times New Roman" panose="02020603050405020304" pitchFamily="18" charset="0"/>
              </a:rPr>
              <a:t>Sjukvård (ta hand om skador, fylla på sjukväska osv)</a:t>
            </a:r>
            <a:br>
              <a:rPr lang="sv-SE" sz="1800" dirty="0">
                <a:effectLst/>
                <a:latin typeface="Calibri" panose="020F0502020204030204" pitchFamily="34" charset="0"/>
                <a:ea typeface="Times New Roman" panose="02020603050405020304" pitchFamily="18" charset="0"/>
              </a:rPr>
            </a:br>
            <a:endParaRPr lang="sv-SE" sz="1800" dirty="0">
              <a:effectLst/>
              <a:latin typeface="Calibri" panose="020F0502020204030204" pitchFamily="34" charset="0"/>
              <a:ea typeface="Times New Roman" panose="02020603050405020304" pitchFamily="18" charset="0"/>
            </a:endParaRPr>
          </a:p>
          <a:p>
            <a:r>
              <a:rPr lang="sv-SE" dirty="0">
                <a:latin typeface="Calibri" panose="020F0502020204030204" pitchFamily="34" charset="0"/>
                <a:ea typeface="Times New Roman" panose="02020603050405020304" pitchFamily="18" charset="0"/>
              </a:rPr>
              <a:t>Man är med på de sammandrag som man har möjlighet till</a:t>
            </a:r>
          </a:p>
          <a:p>
            <a:r>
              <a:rPr lang="sv-SE" sz="1800" dirty="0">
                <a:effectLst/>
                <a:latin typeface="Calibri" panose="020F0502020204030204" pitchFamily="34" charset="0"/>
                <a:ea typeface="Times New Roman" panose="02020603050405020304" pitchFamily="18" charset="0"/>
              </a:rPr>
              <a:t>___________________________________________</a:t>
            </a:r>
            <a:br>
              <a:rPr lang="sv-SE" sz="1800" dirty="0">
                <a:effectLst/>
                <a:latin typeface="Calibri" panose="020F0502020204030204" pitchFamily="34" charset="0"/>
                <a:ea typeface="Times New Roman" panose="02020603050405020304" pitchFamily="18" charset="0"/>
              </a:rPr>
            </a:br>
            <a:endParaRPr lang="sv-SE" dirty="0">
              <a:latin typeface="Calibri" panose="020F0502020204030204" pitchFamily="34" charset="0"/>
              <a:ea typeface="Times New Roman" panose="02020603050405020304" pitchFamily="18" charset="0"/>
            </a:endParaRPr>
          </a:p>
          <a:p>
            <a:r>
              <a:rPr lang="sv-SE" sz="1800" dirty="0">
                <a:effectLst/>
                <a:latin typeface="Calibri" panose="020F0502020204030204" pitchFamily="34" charset="0"/>
                <a:ea typeface="Times New Roman" panose="02020603050405020304" pitchFamily="18" charset="0"/>
              </a:rPr>
              <a:t>Sponsring (dra in produkt el </a:t>
            </a:r>
            <a:r>
              <a:rPr lang="sv-SE" sz="1800" dirty="0" err="1">
                <a:effectLst/>
                <a:latin typeface="Calibri" panose="020F0502020204030204" pitchFamily="34" charset="0"/>
                <a:ea typeface="Times New Roman" panose="02020603050405020304" pitchFamily="18" charset="0"/>
              </a:rPr>
              <a:t>ekonomispons</a:t>
            </a:r>
            <a:r>
              <a:rPr lang="sv-SE" sz="1800" dirty="0">
                <a:effectLst/>
                <a:latin typeface="Calibri" panose="020F0502020204030204" pitchFamily="34" charset="0"/>
                <a:ea typeface="Times New Roman" panose="02020603050405020304" pitchFamily="18" charset="0"/>
              </a:rPr>
              <a:t>)</a:t>
            </a:r>
          </a:p>
          <a:p>
            <a:endParaRPr lang="sv-SE" dirty="0">
              <a:latin typeface="Calibri" panose="020F0502020204030204" pitchFamily="34" charset="0"/>
              <a:ea typeface="Times New Roman" panose="02020603050405020304" pitchFamily="18" charset="0"/>
            </a:endParaRPr>
          </a:p>
          <a:p>
            <a:r>
              <a:rPr lang="sv-SE" dirty="0">
                <a:latin typeface="Calibri" panose="020F0502020204030204" pitchFamily="34" charset="0"/>
                <a:ea typeface="Times New Roman" panose="02020603050405020304" pitchFamily="18" charset="0"/>
              </a:rPr>
              <a:t>Gäller allihopa. Handlar om tips och kontakter</a:t>
            </a:r>
            <a:r>
              <a:rPr lang="sv-SE" sz="1800" dirty="0">
                <a:effectLst/>
                <a:latin typeface="Calibri" panose="020F0502020204030204" pitchFamily="34" charset="0"/>
                <a:ea typeface="Times New Roman" panose="02020603050405020304" pitchFamily="18" charset="0"/>
              </a:rPr>
              <a:t> </a:t>
            </a:r>
            <a:endParaRPr lang="sv-SE" sz="1800" dirty="0">
              <a:effectLst/>
              <a:latin typeface="Calibri" panose="020F0502020204030204" pitchFamily="34" charset="0"/>
              <a:ea typeface="Calibri" panose="020F0502020204030204" pitchFamily="34" charset="0"/>
            </a:endParaRPr>
          </a:p>
          <a:p>
            <a:endParaRPr lang="sv-SE" dirty="0"/>
          </a:p>
        </p:txBody>
      </p:sp>
    </p:spTree>
    <p:extLst>
      <p:ext uri="{BB962C8B-B14F-4D97-AF65-F5344CB8AC3E}">
        <p14:creationId xmlns:p14="http://schemas.microsoft.com/office/powerpoint/2010/main" val="1673537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AF18F-6C75-46D2-90AB-AEE2C8DBD59F}"/>
              </a:ext>
            </a:extLst>
          </p:cNvPr>
          <p:cNvSpPr>
            <a:spLocks noGrp="1"/>
          </p:cNvSpPr>
          <p:nvPr>
            <p:ph type="title"/>
          </p:nvPr>
        </p:nvSpPr>
        <p:spPr>
          <a:xfrm>
            <a:off x="630936" y="639520"/>
            <a:ext cx="3429000" cy="1719072"/>
          </a:xfrm>
        </p:spPr>
        <p:txBody>
          <a:bodyPr anchor="b">
            <a:normAutofit/>
          </a:bodyPr>
          <a:lstStyle/>
          <a:p>
            <a:r>
              <a:rPr lang="sv-SE" sz="3400"/>
              <a:t>Barnkonventionen </a:t>
            </a:r>
          </a:p>
        </p:txBody>
      </p:sp>
      <p:sp>
        <p:nvSpPr>
          <p:cNvPr id="4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C2CDC0-2A64-4D2E-88F2-DD159AF35A9A}"/>
              </a:ext>
            </a:extLst>
          </p:cNvPr>
          <p:cNvSpPr>
            <a:spLocks noGrp="1"/>
          </p:cNvSpPr>
          <p:nvPr>
            <p:ph idx="1"/>
          </p:nvPr>
        </p:nvSpPr>
        <p:spPr>
          <a:xfrm>
            <a:off x="175207" y="2902940"/>
            <a:ext cx="4340457" cy="3410712"/>
          </a:xfrm>
        </p:spPr>
        <p:txBody>
          <a:bodyPr anchor="t">
            <a:normAutofit/>
          </a:bodyPr>
          <a:lstStyle/>
          <a:p>
            <a:r>
              <a:rPr lang="sv-SE" sz="2200" b="1" i="0" dirty="0">
                <a:effectLst/>
                <a:latin typeface="proxima-nova"/>
              </a:rPr>
              <a:t>Barnkonvention är lag i Sverige sedan den 1 januari 2020 och sedan länge står det i Riksidrottsförbundets stadgar att all idrott för barn ska utgå från just barnkonventionen</a:t>
            </a:r>
            <a:endParaRPr lang="sv-SE" sz="2200" dirty="0"/>
          </a:p>
        </p:txBody>
      </p:sp>
      <p:pic>
        <p:nvPicPr>
          <p:cNvPr id="5" name="Bildobjekt 4">
            <a:extLst>
              <a:ext uri="{FF2B5EF4-FFF2-40B4-BE49-F238E27FC236}">
                <a16:creationId xmlns:a16="http://schemas.microsoft.com/office/drawing/2014/main" id="{9ACFDB1A-7268-F39A-BE32-81859E1892DB}"/>
              </a:ext>
            </a:extLst>
          </p:cNvPr>
          <p:cNvPicPr>
            <a:picLocks noChangeAspect="1"/>
          </p:cNvPicPr>
          <p:nvPr/>
        </p:nvPicPr>
        <p:blipFill>
          <a:blip r:embed="rId2"/>
          <a:stretch>
            <a:fillRect/>
          </a:stretch>
        </p:blipFill>
        <p:spPr>
          <a:xfrm>
            <a:off x="4690871" y="2902940"/>
            <a:ext cx="7031422" cy="2249213"/>
          </a:xfrm>
          <a:prstGeom prst="rect">
            <a:avLst/>
          </a:prstGeom>
        </p:spPr>
      </p:pic>
      <p:sp>
        <p:nvSpPr>
          <p:cNvPr id="6" name="textruta 5">
            <a:extLst>
              <a:ext uri="{FF2B5EF4-FFF2-40B4-BE49-F238E27FC236}">
                <a16:creationId xmlns:a16="http://schemas.microsoft.com/office/drawing/2014/main" id="{442007E9-1122-3906-DCBB-330F266A7E5D}"/>
              </a:ext>
            </a:extLst>
          </p:cNvPr>
          <p:cNvSpPr txBox="1"/>
          <p:nvPr/>
        </p:nvSpPr>
        <p:spPr>
          <a:xfrm>
            <a:off x="5792167" y="1884158"/>
            <a:ext cx="5002924" cy="707886"/>
          </a:xfrm>
          <a:prstGeom prst="rect">
            <a:avLst/>
          </a:prstGeom>
          <a:noFill/>
        </p:spPr>
        <p:txBody>
          <a:bodyPr wrap="square" rtlCol="0">
            <a:spAutoFit/>
          </a:bodyPr>
          <a:lstStyle/>
          <a:p>
            <a:r>
              <a:rPr lang="sv-SE" sz="4000" b="1" dirty="0"/>
              <a:t>4 Grundprinciper </a:t>
            </a:r>
          </a:p>
        </p:txBody>
      </p:sp>
    </p:spTree>
    <p:extLst>
      <p:ext uri="{BB962C8B-B14F-4D97-AF65-F5344CB8AC3E}">
        <p14:creationId xmlns:p14="http://schemas.microsoft.com/office/powerpoint/2010/main" val="2750265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ruta 3">
            <a:extLst>
              <a:ext uri="{FF2B5EF4-FFF2-40B4-BE49-F238E27FC236}">
                <a16:creationId xmlns:a16="http://schemas.microsoft.com/office/drawing/2014/main" id="{43CBFCD1-0859-1A98-8F69-5A0D62ECBF2F}"/>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kern="1200">
                <a:solidFill>
                  <a:srgbClr val="FFFFFF"/>
                </a:solidFill>
                <a:latin typeface="+mj-lt"/>
                <a:ea typeface="+mj-ea"/>
                <a:cs typeface="+mj-cs"/>
              </a:rPr>
              <a:t>3 mot 3 </a:t>
            </a:r>
          </a:p>
        </p:txBody>
      </p:sp>
      <p:pic>
        <p:nvPicPr>
          <p:cNvPr id="3" name="Bildobjekt 2">
            <a:extLst>
              <a:ext uri="{FF2B5EF4-FFF2-40B4-BE49-F238E27FC236}">
                <a16:creationId xmlns:a16="http://schemas.microsoft.com/office/drawing/2014/main" id="{73DAD138-FDFE-612A-3D83-7553A52FF0E3}"/>
              </a:ext>
            </a:extLst>
          </p:cNvPr>
          <p:cNvPicPr>
            <a:picLocks noChangeAspect="1"/>
          </p:cNvPicPr>
          <p:nvPr/>
        </p:nvPicPr>
        <p:blipFill rotWithShape="1">
          <a:blip r:embed="rId2"/>
          <a:srcRect l="27931" t="20077" r="28707" b="24290"/>
          <a:stretch/>
        </p:blipFill>
        <p:spPr>
          <a:xfrm>
            <a:off x="4777316" y="981083"/>
            <a:ext cx="6780700" cy="4893505"/>
          </a:xfrm>
          <a:prstGeom prst="rect">
            <a:avLst/>
          </a:prstGeom>
        </p:spPr>
      </p:pic>
    </p:spTree>
    <p:extLst>
      <p:ext uri="{BB962C8B-B14F-4D97-AF65-F5344CB8AC3E}">
        <p14:creationId xmlns:p14="http://schemas.microsoft.com/office/powerpoint/2010/main" val="1125081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70672-8482-4920-AA83-E60D1D1BF174}"/>
              </a:ext>
            </a:extLst>
          </p:cNvPr>
          <p:cNvSpPr>
            <a:spLocks noGrp="1"/>
          </p:cNvSpPr>
          <p:nvPr>
            <p:ph type="title"/>
          </p:nvPr>
        </p:nvSpPr>
        <p:spPr>
          <a:xfrm>
            <a:off x="6218038" y="102285"/>
            <a:ext cx="5259707" cy="1325563"/>
          </a:xfrm>
        </p:spPr>
        <p:txBody>
          <a:bodyPr>
            <a:normAutofit/>
          </a:bodyPr>
          <a:lstStyle/>
          <a:p>
            <a:r>
              <a:rPr lang="sv-SE" dirty="0"/>
              <a:t>Agenda</a:t>
            </a:r>
          </a:p>
        </p:txBody>
      </p:sp>
      <p:sp>
        <p:nvSpPr>
          <p:cNvPr id="26" name="Freeform: Shape 25">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NYTTKlubbmarke">
            <a:extLst>
              <a:ext uri="{FF2B5EF4-FFF2-40B4-BE49-F238E27FC236}">
                <a16:creationId xmlns:a16="http://schemas.microsoft.com/office/drawing/2014/main" id="{D8208C78-F260-4805-A03A-0E9896B940F4}"/>
              </a:ext>
            </a:extLst>
          </p:cNvPr>
          <p:cNvPicPr/>
          <p:nvPr/>
        </p:nvPicPr>
        <p:blipFill rotWithShape="1">
          <a:blip r:embed="rId2" cstate="print">
            <a:extLst>
              <a:ext uri="{28A0092B-C50C-407E-A947-70E740481C1C}">
                <a14:useLocalDpi xmlns:a14="http://schemas.microsoft.com/office/drawing/2010/main" val="0"/>
              </a:ext>
            </a:extLst>
          </a:blip>
          <a:srcRect l="2234" r="480" b="1"/>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p:spPr>
      </p:pic>
      <p:sp>
        <p:nvSpPr>
          <p:cNvPr id="3" name="Content Placeholder 2">
            <a:extLst>
              <a:ext uri="{FF2B5EF4-FFF2-40B4-BE49-F238E27FC236}">
                <a16:creationId xmlns:a16="http://schemas.microsoft.com/office/drawing/2014/main" id="{8928194C-BB08-4A4D-AE22-DA0B8FB51FC6}"/>
              </a:ext>
            </a:extLst>
          </p:cNvPr>
          <p:cNvSpPr>
            <a:spLocks noGrp="1"/>
          </p:cNvSpPr>
          <p:nvPr>
            <p:ph idx="1"/>
          </p:nvPr>
        </p:nvSpPr>
        <p:spPr>
          <a:xfrm>
            <a:off x="5973963" y="1143000"/>
            <a:ext cx="5259714" cy="5135880"/>
          </a:xfrm>
        </p:spPr>
        <p:txBody>
          <a:bodyPr anchor="t">
            <a:normAutofit/>
          </a:bodyPr>
          <a:lstStyle/>
          <a:p>
            <a:r>
              <a:rPr lang="sv-SE" sz="1800" dirty="0"/>
              <a:t>Presentation</a:t>
            </a:r>
          </a:p>
          <a:p>
            <a:r>
              <a:rPr lang="sv-SE" sz="1800" dirty="0"/>
              <a:t>Förväntningar och Farhågor</a:t>
            </a:r>
          </a:p>
          <a:p>
            <a:r>
              <a:rPr lang="sv-SE" sz="1800" dirty="0"/>
              <a:t>Ledarstaben</a:t>
            </a:r>
          </a:p>
          <a:p>
            <a:r>
              <a:rPr lang="sv-SE" sz="1800" dirty="0"/>
              <a:t>Laget.se </a:t>
            </a:r>
          </a:p>
          <a:p>
            <a:r>
              <a:rPr lang="sv-SE" sz="1800" dirty="0"/>
              <a:t>Demografen Gotland</a:t>
            </a:r>
          </a:p>
          <a:p>
            <a:r>
              <a:rPr lang="sv-SE" sz="1800" dirty="0"/>
              <a:t>Medlemsavgift (Ekonomi)</a:t>
            </a:r>
          </a:p>
          <a:p>
            <a:r>
              <a:rPr lang="sv-SE" sz="1800" dirty="0"/>
              <a:t>Rörelsesatsning i skolan. Terra-Nova skola, RF-SISU Gotland</a:t>
            </a:r>
          </a:p>
          <a:p>
            <a:r>
              <a:rPr lang="sv-SE" sz="1800" dirty="0"/>
              <a:t>Värdeord</a:t>
            </a:r>
          </a:p>
          <a:p>
            <a:r>
              <a:rPr lang="sv-SE" sz="1800" dirty="0"/>
              <a:t>Åtaganden i föreningen</a:t>
            </a:r>
          </a:p>
          <a:p>
            <a:r>
              <a:rPr lang="sv-SE" sz="1800" dirty="0"/>
              <a:t>Barnkonventionen</a:t>
            </a:r>
          </a:p>
          <a:p>
            <a:r>
              <a:rPr lang="sv-SE" sz="1800" dirty="0"/>
              <a:t>3 mot 3 </a:t>
            </a:r>
          </a:p>
          <a:p>
            <a:r>
              <a:rPr lang="sv-SE" sz="1800" dirty="0"/>
              <a:t>Intersport</a:t>
            </a:r>
          </a:p>
          <a:p>
            <a:endParaRPr lang="sv-SE" sz="1500" dirty="0"/>
          </a:p>
          <a:p>
            <a:endParaRPr lang="sv-SE" sz="1500" dirty="0"/>
          </a:p>
          <a:p>
            <a:endParaRPr lang="sv-SE" sz="1500" dirty="0"/>
          </a:p>
        </p:txBody>
      </p:sp>
    </p:spTree>
    <p:extLst>
      <p:ext uri="{BB962C8B-B14F-4D97-AF65-F5344CB8AC3E}">
        <p14:creationId xmlns:p14="http://schemas.microsoft.com/office/powerpoint/2010/main" val="109099758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ruta 3">
            <a:extLst>
              <a:ext uri="{FF2B5EF4-FFF2-40B4-BE49-F238E27FC236}">
                <a16:creationId xmlns:a16="http://schemas.microsoft.com/office/drawing/2014/main" id="{D2EBAEFE-4C8F-F3A3-2B1C-64CE264ECC76}"/>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dirty="0">
                <a:solidFill>
                  <a:srgbClr val="FFFFFF"/>
                </a:solidFill>
                <a:latin typeface="+mj-lt"/>
                <a:ea typeface="+mj-ea"/>
                <a:cs typeface="+mj-cs"/>
              </a:rPr>
              <a:t>3 mot 3</a:t>
            </a:r>
          </a:p>
        </p:txBody>
      </p:sp>
      <p:pic>
        <p:nvPicPr>
          <p:cNvPr id="3" name="Bildobjekt 2">
            <a:extLst>
              <a:ext uri="{FF2B5EF4-FFF2-40B4-BE49-F238E27FC236}">
                <a16:creationId xmlns:a16="http://schemas.microsoft.com/office/drawing/2014/main" id="{73551461-D057-0FC1-C665-D3B5B7B033FC}"/>
              </a:ext>
            </a:extLst>
          </p:cNvPr>
          <p:cNvPicPr>
            <a:picLocks noChangeAspect="1"/>
          </p:cNvPicPr>
          <p:nvPr/>
        </p:nvPicPr>
        <p:blipFill rotWithShape="1">
          <a:blip r:embed="rId2"/>
          <a:srcRect l="26121" t="9348" r="28707" b="14023"/>
          <a:stretch/>
        </p:blipFill>
        <p:spPr>
          <a:xfrm>
            <a:off x="5249698" y="643466"/>
            <a:ext cx="5835935" cy="5568739"/>
          </a:xfrm>
          <a:prstGeom prst="rect">
            <a:avLst/>
          </a:prstGeom>
        </p:spPr>
      </p:pic>
    </p:spTree>
    <p:extLst>
      <p:ext uri="{BB962C8B-B14F-4D97-AF65-F5344CB8AC3E}">
        <p14:creationId xmlns:p14="http://schemas.microsoft.com/office/powerpoint/2010/main" val="2557415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ruta 3">
            <a:extLst>
              <a:ext uri="{FF2B5EF4-FFF2-40B4-BE49-F238E27FC236}">
                <a16:creationId xmlns:a16="http://schemas.microsoft.com/office/drawing/2014/main" id="{CDA463FA-4D9C-0069-4FD3-403AF858965B}"/>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FFFFFF"/>
                </a:solidFill>
                <a:latin typeface="+mj-lt"/>
                <a:ea typeface="+mj-ea"/>
                <a:cs typeface="+mj-cs"/>
              </a:rPr>
              <a:t>3 mot 3</a:t>
            </a:r>
          </a:p>
        </p:txBody>
      </p:sp>
      <p:pic>
        <p:nvPicPr>
          <p:cNvPr id="3" name="Bildobjekt 2" descr="En bild som visar text&#10;&#10;Automatiskt genererad beskrivning">
            <a:extLst>
              <a:ext uri="{FF2B5EF4-FFF2-40B4-BE49-F238E27FC236}">
                <a16:creationId xmlns:a16="http://schemas.microsoft.com/office/drawing/2014/main" id="{0B379992-E19C-6CC0-A0D9-48ABB86C2456}"/>
              </a:ext>
            </a:extLst>
          </p:cNvPr>
          <p:cNvPicPr>
            <a:picLocks noChangeAspect="1"/>
          </p:cNvPicPr>
          <p:nvPr/>
        </p:nvPicPr>
        <p:blipFill rotWithShape="1">
          <a:blip r:embed="rId2"/>
          <a:srcRect l="27673" t="18851" r="28707" b="17854"/>
          <a:stretch/>
        </p:blipFill>
        <p:spPr>
          <a:xfrm>
            <a:off x="4777316" y="660569"/>
            <a:ext cx="6780700" cy="5534533"/>
          </a:xfrm>
          <a:prstGeom prst="rect">
            <a:avLst/>
          </a:prstGeom>
        </p:spPr>
      </p:pic>
    </p:spTree>
    <p:extLst>
      <p:ext uri="{BB962C8B-B14F-4D97-AF65-F5344CB8AC3E}">
        <p14:creationId xmlns:p14="http://schemas.microsoft.com/office/powerpoint/2010/main" val="780658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F59B5924-61A0-4D62-969F-6FB80B71BB8A}"/>
              </a:ext>
            </a:extLst>
          </p:cNvPr>
          <p:cNvSpPr txBox="1">
            <a:spLocks/>
          </p:cNvSpPr>
          <p:nvPr/>
        </p:nvSpPr>
        <p:spPr>
          <a:xfrm>
            <a:off x="508000" y="608269"/>
            <a:ext cx="6797040" cy="1003852"/>
          </a:xfrm>
          <a:prstGeom prst="rect">
            <a:avLst/>
          </a:prstGeom>
        </p:spPr>
        <p:txBody>
          <a:bodyPr/>
          <a:lst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dirty="0">
                <a:solidFill>
                  <a:prstClr val="black"/>
                </a:solidFill>
                <a:latin typeface="Calibri" panose="020F0502020204030204"/>
              </a:rPr>
              <a:t>Spelets skeden 3 mot 3   </a:t>
            </a:r>
            <a:endParaRPr kumimoji="0" lang="sv-SE" sz="44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9" name="Pil: vänster-höger 38">
            <a:extLst>
              <a:ext uri="{FF2B5EF4-FFF2-40B4-BE49-F238E27FC236}">
                <a16:creationId xmlns:a16="http://schemas.microsoft.com/office/drawing/2014/main" id="{AB3A2F9C-ADD8-4E5E-99B2-6DB97758D5D5}"/>
              </a:ext>
            </a:extLst>
          </p:cNvPr>
          <p:cNvSpPr/>
          <p:nvPr/>
        </p:nvSpPr>
        <p:spPr>
          <a:xfrm>
            <a:off x="4612045" y="1775233"/>
            <a:ext cx="2876470" cy="1041400"/>
          </a:xfrm>
          <a:prstGeom prst="leftRightArrow">
            <a:avLst>
              <a:gd name="adj1" fmla="val 38293"/>
              <a:gd name="adj2" fmla="val 59756"/>
            </a:avLst>
          </a:prstGeom>
          <a:gradFill>
            <a:gsLst>
              <a:gs pos="0">
                <a:schemeClr val="bg1">
                  <a:lumMod val="65000"/>
                </a:schemeClr>
              </a:gs>
              <a:gs pos="94000">
                <a:schemeClr val="accent1">
                  <a:lumMod val="75000"/>
                </a:schemeClr>
              </a:gs>
            </a:gsLst>
            <a:lin ang="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Omställning</a:t>
            </a:r>
          </a:p>
        </p:txBody>
      </p:sp>
      <p:sp>
        <p:nvSpPr>
          <p:cNvPr id="40" name="Rektangel: rundade hörn 39">
            <a:extLst>
              <a:ext uri="{FF2B5EF4-FFF2-40B4-BE49-F238E27FC236}">
                <a16:creationId xmlns:a16="http://schemas.microsoft.com/office/drawing/2014/main" id="{B35C8A37-7B54-4D92-A0F4-27D330D6F691}"/>
              </a:ext>
            </a:extLst>
          </p:cNvPr>
          <p:cNvSpPr/>
          <p:nvPr/>
        </p:nvSpPr>
        <p:spPr>
          <a:xfrm>
            <a:off x="1692632" y="2154687"/>
            <a:ext cx="2741015" cy="930736"/>
          </a:xfrm>
          <a:prstGeom prst="roundRect">
            <a:avLst>
              <a:gd name="adj" fmla="val 9725"/>
            </a:avLst>
          </a:prstGeom>
          <a:solidFill>
            <a:schemeClr val="bg2">
              <a:lumMod val="9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alibri"/>
                <a:ea typeface="+mn-ea"/>
                <a:cs typeface="+mn-cs"/>
              </a:rPr>
              <a:t>Uppgift:</a:t>
            </a:r>
            <a:br>
              <a:rPr kumimoji="0" lang="sv-SE" sz="1400" b="0" i="0" u="none" strike="noStrike" kern="1200" cap="none" spc="0" normalizeH="0" baseline="0" noProof="0" dirty="0">
                <a:ln>
                  <a:noFill/>
                </a:ln>
                <a:solidFill>
                  <a:prstClr val="black"/>
                </a:solidFill>
                <a:effectLst/>
                <a:uLnTx/>
                <a:uFillTx/>
                <a:latin typeface="Calibri"/>
                <a:ea typeface="+mn-ea"/>
                <a:cs typeface="+mn-cs"/>
              </a:rPr>
            </a:br>
            <a:r>
              <a:rPr kumimoji="0" lang="sv-SE" sz="1400" b="0" i="0" u="none" strike="noStrike" kern="1200" cap="none" spc="0" normalizeH="0" baseline="0" noProof="0" dirty="0">
                <a:ln>
                  <a:noFill/>
                </a:ln>
                <a:solidFill>
                  <a:prstClr val="black"/>
                </a:solidFill>
                <a:effectLst/>
                <a:uLnTx/>
                <a:uFillTx/>
                <a:latin typeface="Calibri"/>
                <a:ea typeface="+mn-ea"/>
                <a:cs typeface="+mn-cs"/>
              </a:rPr>
              <a:t>Passera </a:t>
            </a:r>
            <a:r>
              <a:rPr lang="sv-SE" sz="1400" dirty="0">
                <a:solidFill>
                  <a:prstClr val="black"/>
                </a:solidFill>
                <a:latin typeface="Calibri"/>
              </a:rPr>
              <a:t>motspelare med bollen</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Rektangel: rundade hörn 40">
            <a:extLst>
              <a:ext uri="{FF2B5EF4-FFF2-40B4-BE49-F238E27FC236}">
                <a16:creationId xmlns:a16="http://schemas.microsoft.com/office/drawing/2014/main" id="{E234A6F7-CAB6-4077-A349-1EBDA4B5EA93}"/>
              </a:ext>
            </a:extLst>
          </p:cNvPr>
          <p:cNvSpPr/>
          <p:nvPr/>
        </p:nvSpPr>
        <p:spPr>
          <a:xfrm>
            <a:off x="1692632" y="1969899"/>
            <a:ext cx="2741016" cy="567214"/>
          </a:xfrm>
          <a:prstGeom prst="roundRect">
            <a:avLst>
              <a:gd name="adj" fmla="val 3637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Anfallsspel</a:t>
            </a:r>
          </a:p>
        </p:txBody>
      </p:sp>
      <p:sp>
        <p:nvSpPr>
          <p:cNvPr id="42" name="Rektangel: rundade hörn 41">
            <a:extLst>
              <a:ext uri="{FF2B5EF4-FFF2-40B4-BE49-F238E27FC236}">
                <a16:creationId xmlns:a16="http://schemas.microsoft.com/office/drawing/2014/main" id="{B925050E-8205-446D-A8B4-E743304EF603}"/>
              </a:ext>
            </a:extLst>
          </p:cNvPr>
          <p:cNvSpPr/>
          <p:nvPr/>
        </p:nvSpPr>
        <p:spPr>
          <a:xfrm>
            <a:off x="7696159" y="2154687"/>
            <a:ext cx="2741016" cy="930736"/>
          </a:xfrm>
          <a:prstGeom prst="roundRect">
            <a:avLst>
              <a:gd name="adj" fmla="val 9725"/>
            </a:avLst>
          </a:prstGeom>
          <a:solidFill>
            <a:schemeClr val="accent5">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alibri"/>
                <a:ea typeface="+mn-ea"/>
                <a:cs typeface="+mn-cs"/>
              </a:rPr>
              <a:t>Uppgift:</a:t>
            </a:r>
            <a:br>
              <a:rPr kumimoji="0" lang="sv-SE" sz="1400" b="0" i="0" u="none" strike="noStrike" kern="1200" cap="none" spc="0" normalizeH="0" baseline="0" noProof="0" dirty="0">
                <a:ln>
                  <a:noFill/>
                </a:ln>
                <a:solidFill>
                  <a:prstClr val="black"/>
                </a:solidFill>
                <a:effectLst/>
                <a:uLnTx/>
                <a:uFillTx/>
                <a:latin typeface="Calibri"/>
                <a:ea typeface="+mn-ea"/>
                <a:cs typeface="+mn-cs"/>
              </a:rPr>
            </a:br>
            <a:r>
              <a:rPr kumimoji="0" lang="sv-SE" sz="1400" b="0" i="0" u="none" strike="noStrike" kern="1200" cap="none" spc="0" normalizeH="0" baseline="0" noProof="0" dirty="0">
                <a:ln>
                  <a:noFill/>
                </a:ln>
                <a:solidFill>
                  <a:prstClr val="black"/>
                </a:solidFill>
                <a:effectLst/>
                <a:uLnTx/>
                <a:uFillTx/>
                <a:latin typeface="Calibri"/>
                <a:ea typeface="+mn-ea"/>
                <a:cs typeface="+mn-cs"/>
              </a:rPr>
              <a:t>Ta bollen</a:t>
            </a:r>
          </a:p>
        </p:txBody>
      </p:sp>
      <p:sp>
        <p:nvSpPr>
          <p:cNvPr id="43" name="Rektangel: rundade hörn 42">
            <a:extLst>
              <a:ext uri="{FF2B5EF4-FFF2-40B4-BE49-F238E27FC236}">
                <a16:creationId xmlns:a16="http://schemas.microsoft.com/office/drawing/2014/main" id="{01FDA0F1-5210-4A0B-80AF-84EF89EEE77B}"/>
              </a:ext>
            </a:extLst>
          </p:cNvPr>
          <p:cNvSpPr/>
          <p:nvPr/>
        </p:nvSpPr>
        <p:spPr>
          <a:xfrm>
            <a:off x="7696160" y="2012326"/>
            <a:ext cx="2741016" cy="567214"/>
          </a:xfrm>
          <a:prstGeom prst="roundRect">
            <a:avLst>
              <a:gd name="adj" fmla="val 36370"/>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Försvarsspel</a:t>
            </a:r>
          </a:p>
        </p:txBody>
      </p:sp>
      <p:sp>
        <p:nvSpPr>
          <p:cNvPr id="51" name="Rektangel: rundade hörn 50">
            <a:extLst>
              <a:ext uri="{FF2B5EF4-FFF2-40B4-BE49-F238E27FC236}">
                <a16:creationId xmlns:a16="http://schemas.microsoft.com/office/drawing/2014/main" id="{69B41F6D-B1B4-4541-80BD-9E785B87A8A5}"/>
              </a:ext>
            </a:extLst>
          </p:cNvPr>
          <p:cNvSpPr/>
          <p:nvPr/>
        </p:nvSpPr>
        <p:spPr>
          <a:xfrm>
            <a:off x="1692632" y="5029163"/>
            <a:ext cx="2741016" cy="567214"/>
          </a:xfrm>
          <a:prstGeom prst="roundRect">
            <a:avLst>
              <a:gd name="adj" fmla="val 3637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Komma till avslut och göra mål</a:t>
            </a:r>
          </a:p>
        </p:txBody>
      </p:sp>
      <p:sp>
        <p:nvSpPr>
          <p:cNvPr id="53" name="Rektangel: rundade hörn 52">
            <a:extLst>
              <a:ext uri="{FF2B5EF4-FFF2-40B4-BE49-F238E27FC236}">
                <a16:creationId xmlns:a16="http://schemas.microsoft.com/office/drawing/2014/main" id="{2DE0D702-2B56-46C8-B972-9455453D8C96}"/>
              </a:ext>
            </a:extLst>
          </p:cNvPr>
          <p:cNvSpPr/>
          <p:nvPr/>
        </p:nvSpPr>
        <p:spPr>
          <a:xfrm>
            <a:off x="7717572" y="5029163"/>
            <a:ext cx="2741016" cy="567214"/>
          </a:xfrm>
          <a:prstGeom prst="roundRect">
            <a:avLst>
              <a:gd name="adj" fmla="val 36370"/>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Förhindra och rädda avslut</a:t>
            </a:r>
          </a:p>
        </p:txBody>
      </p:sp>
    </p:spTree>
    <p:extLst>
      <p:ext uri="{BB962C8B-B14F-4D97-AF65-F5344CB8AC3E}">
        <p14:creationId xmlns:p14="http://schemas.microsoft.com/office/powerpoint/2010/main" val="3454854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AF18F-6C75-46D2-90AB-AEE2C8DBD59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3 mot 3</a:t>
            </a:r>
          </a:p>
        </p:txBody>
      </p:sp>
      <p:pic>
        <p:nvPicPr>
          <p:cNvPr id="8" name="Bildobjekt 7">
            <a:extLst>
              <a:ext uri="{FF2B5EF4-FFF2-40B4-BE49-F238E27FC236}">
                <a16:creationId xmlns:a16="http://schemas.microsoft.com/office/drawing/2014/main" id="{2D51EE49-1162-DFA2-9179-C5F5A713AEFB}"/>
              </a:ext>
            </a:extLst>
          </p:cNvPr>
          <p:cNvPicPr>
            <a:picLocks noChangeAspect="1"/>
          </p:cNvPicPr>
          <p:nvPr/>
        </p:nvPicPr>
        <p:blipFill rotWithShape="1">
          <a:blip r:embed="rId2"/>
          <a:srcRect l="27673" t="17318" r="29052" b="25555"/>
          <a:stretch/>
        </p:blipFill>
        <p:spPr>
          <a:xfrm>
            <a:off x="4777316" y="910327"/>
            <a:ext cx="6780700" cy="5035017"/>
          </a:xfrm>
          <a:prstGeom prst="rect">
            <a:avLst/>
          </a:prstGeom>
        </p:spPr>
      </p:pic>
    </p:spTree>
    <p:extLst>
      <p:ext uri="{BB962C8B-B14F-4D97-AF65-F5344CB8AC3E}">
        <p14:creationId xmlns:p14="http://schemas.microsoft.com/office/powerpoint/2010/main" val="190766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ruta 3">
            <a:extLst>
              <a:ext uri="{FF2B5EF4-FFF2-40B4-BE49-F238E27FC236}">
                <a16:creationId xmlns:a16="http://schemas.microsoft.com/office/drawing/2014/main" id="{4D01111F-BFB8-1595-0ED1-E20839CFF19E}"/>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FFFFFF"/>
                </a:solidFill>
                <a:latin typeface="+mj-lt"/>
                <a:ea typeface="+mj-ea"/>
                <a:cs typeface="+mj-cs"/>
              </a:rPr>
              <a:t>3 mot 3</a:t>
            </a:r>
          </a:p>
        </p:txBody>
      </p:sp>
      <p:pic>
        <p:nvPicPr>
          <p:cNvPr id="3" name="Bildobjekt 2">
            <a:extLst>
              <a:ext uri="{FF2B5EF4-FFF2-40B4-BE49-F238E27FC236}">
                <a16:creationId xmlns:a16="http://schemas.microsoft.com/office/drawing/2014/main" id="{0C52002B-2248-0D6C-8039-9CA2260E4DDC}"/>
              </a:ext>
            </a:extLst>
          </p:cNvPr>
          <p:cNvPicPr>
            <a:picLocks noChangeAspect="1"/>
          </p:cNvPicPr>
          <p:nvPr/>
        </p:nvPicPr>
        <p:blipFill rotWithShape="1">
          <a:blip r:embed="rId2"/>
          <a:srcRect l="18017" t="34176" r="21293" b="9272"/>
          <a:stretch/>
        </p:blipFill>
        <p:spPr>
          <a:xfrm>
            <a:off x="4340772" y="1366344"/>
            <a:ext cx="7217244" cy="4246179"/>
          </a:xfrm>
          <a:prstGeom prst="rect">
            <a:avLst/>
          </a:prstGeom>
        </p:spPr>
      </p:pic>
    </p:spTree>
    <p:extLst>
      <p:ext uri="{BB962C8B-B14F-4D97-AF65-F5344CB8AC3E}">
        <p14:creationId xmlns:p14="http://schemas.microsoft.com/office/powerpoint/2010/main" val="1365129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00846A6-42E4-D16A-E104-DC949A21FFD7}"/>
              </a:ext>
            </a:extLst>
          </p:cNvPr>
          <p:cNvPicPr>
            <a:picLocks noChangeAspect="1"/>
          </p:cNvPicPr>
          <p:nvPr/>
        </p:nvPicPr>
        <p:blipFill rotWithShape="1">
          <a:blip r:embed="rId2"/>
          <a:srcRect l="3620" t="15827" r="5000" b="13111"/>
          <a:stretch/>
        </p:blipFill>
        <p:spPr>
          <a:xfrm>
            <a:off x="4014950" y="1195551"/>
            <a:ext cx="7907309" cy="4466898"/>
          </a:xfrm>
          <a:prstGeom prst="rect">
            <a:avLst/>
          </a:prstGeom>
        </p:spPr>
      </p:pic>
      <p:sp>
        <p:nvSpPr>
          <p:cNvPr id="4" name="textruta 3">
            <a:extLst>
              <a:ext uri="{FF2B5EF4-FFF2-40B4-BE49-F238E27FC236}">
                <a16:creationId xmlns:a16="http://schemas.microsoft.com/office/drawing/2014/main" id="{725B60EF-F1E6-3C8C-771A-C6954A0EE4A5}"/>
              </a:ext>
            </a:extLst>
          </p:cNvPr>
          <p:cNvSpPr txBox="1"/>
          <p:nvPr/>
        </p:nvSpPr>
        <p:spPr>
          <a:xfrm>
            <a:off x="269741" y="3016469"/>
            <a:ext cx="3226676" cy="1354217"/>
          </a:xfrm>
          <a:prstGeom prst="rect">
            <a:avLst/>
          </a:prstGeom>
          <a:noFill/>
        </p:spPr>
        <p:txBody>
          <a:bodyPr wrap="square" rtlCol="0">
            <a:spAutoFit/>
          </a:bodyPr>
          <a:lstStyle/>
          <a:p>
            <a:r>
              <a:rPr lang="sv-SE" sz="3200" dirty="0">
                <a:hlinkClick r:id="rId3"/>
              </a:rPr>
              <a:t>Fotbollsportalen</a:t>
            </a:r>
            <a:br>
              <a:rPr lang="sv-SE" sz="3200" dirty="0"/>
            </a:br>
            <a:r>
              <a:rPr lang="sv-SE" sz="3200" dirty="0"/>
              <a:t>3 mot 3</a:t>
            </a:r>
            <a:br>
              <a:rPr lang="sv-SE" dirty="0"/>
            </a:br>
            <a:endParaRPr lang="sv-SE" dirty="0"/>
          </a:p>
        </p:txBody>
      </p:sp>
    </p:spTree>
    <p:extLst>
      <p:ext uri="{BB962C8B-B14F-4D97-AF65-F5344CB8AC3E}">
        <p14:creationId xmlns:p14="http://schemas.microsoft.com/office/powerpoint/2010/main" val="1604922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8EF6EBA-6A59-BC30-1BFE-4B706194B3CC}"/>
              </a:ext>
            </a:extLst>
          </p:cNvPr>
          <p:cNvPicPr>
            <a:picLocks noChangeAspect="1"/>
          </p:cNvPicPr>
          <p:nvPr/>
        </p:nvPicPr>
        <p:blipFill rotWithShape="1">
          <a:blip r:embed="rId2"/>
          <a:srcRect t="13946" r="1379" b="7587"/>
          <a:stretch/>
        </p:blipFill>
        <p:spPr>
          <a:xfrm>
            <a:off x="1298027" y="1229710"/>
            <a:ext cx="8198069" cy="5381298"/>
          </a:xfrm>
          <a:prstGeom prst="rect">
            <a:avLst/>
          </a:prstGeom>
        </p:spPr>
      </p:pic>
      <p:sp>
        <p:nvSpPr>
          <p:cNvPr id="4" name="textruta 3">
            <a:extLst>
              <a:ext uri="{FF2B5EF4-FFF2-40B4-BE49-F238E27FC236}">
                <a16:creationId xmlns:a16="http://schemas.microsoft.com/office/drawing/2014/main" id="{4D934DBA-F651-5A5E-CB4D-3C21B3D03835}"/>
              </a:ext>
            </a:extLst>
          </p:cNvPr>
          <p:cNvSpPr txBox="1"/>
          <p:nvPr/>
        </p:nvSpPr>
        <p:spPr>
          <a:xfrm>
            <a:off x="3058510" y="578069"/>
            <a:ext cx="8198069" cy="646331"/>
          </a:xfrm>
          <a:prstGeom prst="rect">
            <a:avLst/>
          </a:prstGeom>
          <a:noFill/>
        </p:spPr>
        <p:txBody>
          <a:bodyPr wrap="square" rtlCol="0">
            <a:spAutoFit/>
          </a:bodyPr>
          <a:lstStyle/>
          <a:p>
            <a:r>
              <a:rPr lang="sv-SE" sz="3600" dirty="0">
                <a:hlinkClick r:id="rId3"/>
              </a:rPr>
              <a:t>Intersport steg 1</a:t>
            </a:r>
            <a:endParaRPr lang="sv-SE" sz="3600" dirty="0"/>
          </a:p>
        </p:txBody>
      </p:sp>
      <p:grpSp>
        <p:nvGrpSpPr>
          <p:cNvPr id="10" name="Grupp 9">
            <a:extLst>
              <a:ext uri="{FF2B5EF4-FFF2-40B4-BE49-F238E27FC236}">
                <a16:creationId xmlns:a16="http://schemas.microsoft.com/office/drawing/2014/main" id="{705092AA-68A9-C3DD-2D24-326574FD7840}"/>
              </a:ext>
            </a:extLst>
          </p:cNvPr>
          <p:cNvGrpSpPr/>
          <p:nvPr/>
        </p:nvGrpSpPr>
        <p:grpSpPr>
          <a:xfrm>
            <a:off x="7684374" y="2522201"/>
            <a:ext cx="335160" cy="353160"/>
            <a:chOff x="7684374" y="2522201"/>
            <a:chExt cx="335160" cy="353160"/>
          </a:xfrm>
        </p:grpSpPr>
        <mc:AlternateContent xmlns:mc="http://schemas.openxmlformats.org/markup-compatibility/2006" xmlns:p14="http://schemas.microsoft.com/office/powerpoint/2010/main">
          <mc:Choice Requires="p14">
            <p:contentPart p14:bwMode="auto" r:id="rId4">
              <p14:nvContentPartPr>
                <p14:cNvPr id="6" name="Pennanteckning 5">
                  <a:extLst>
                    <a:ext uri="{FF2B5EF4-FFF2-40B4-BE49-F238E27FC236}">
                      <a16:creationId xmlns:a16="http://schemas.microsoft.com/office/drawing/2014/main" id="{461F27BD-C673-E83D-6E6F-B1F372635CDD}"/>
                    </a:ext>
                  </a:extLst>
                </p14:cNvPr>
                <p14:cNvContentPartPr/>
                <p14:nvPr/>
              </p14:nvContentPartPr>
              <p14:xfrm>
                <a:off x="7861494" y="2553881"/>
                <a:ext cx="75960" cy="321480"/>
              </p14:xfrm>
            </p:contentPart>
          </mc:Choice>
          <mc:Fallback xmlns="">
            <p:pic>
              <p:nvPicPr>
                <p:cNvPr id="6" name="Pennanteckning 5">
                  <a:extLst>
                    <a:ext uri="{FF2B5EF4-FFF2-40B4-BE49-F238E27FC236}">
                      <a16:creationId xmlns:a16="http://schemas.microsoft.com/office/drawing/2014/main" id="{461F27BD-C673-E83D-6E6F-B1F372635CDD}"/>
                    </a:ext>
                  </a:extLst>
                </p:cNvPr>
                <p:cNvPicPr/>
                <p:nvPr/>
              </p:nvPicPr>
              <p:blipFill>
                <a:blip r:embed="rId5"/>
                <a:stretch>
                  <a:fillRect/>
                </a:stretch>
              </p:blipFill>
              <p:spPr>
                <a:xfrm>
                  <a:off x="7852854" y="2544881"/>
                  <a:ext cx="9360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Pennanteckning 6">
                  <a:extLst>
                    <a:ext uri="{FF2B5EF4-FFF2-40B4-BE49-F238E27FC236}">
                      <a16:creationId xmlns:a16="http://schemas.microsoft.com/office/drawing/2014/main" id="{A77AFB1B-394F-1DD5-7AF7-AA98D7C36440}"/>
                    </a:ext>
                  </a:extLst>
                </p14:cNvPr>
                <p14:cNvContentPartPr/>
                <p14:nvPr/>
              </p14:nvContentPartPr>
              <p14:xfrm>
                <a:off x="7701654" y="2522201"/>
                <a:ext cx="139320" cy="148680"/>
              </p14:xfrm>
            </p:contentPart>
          </mc:Choice>
          <mc:Fallback xmlns="">
            <p:pic>
              <p:nvPicPr>
                <p:cNvPr id="7" name="Pennanteckning 6">
                  <a:extLst>
                    <a:ext uri="{FF2B5EF4-FFF2-40B4-BE49-F238E27FC236}">
                      <a16:creationId xmlns:a16="http://schemas.microsoft.com/office/drawing/2014/main" id="{A77AFB1B-394F-1DD5-7AF7-AA98D7C36440}"/>
                    </a:ext>
                  </a:extLst>
                </p:cNvPr>
                <p:cNvPicPr/>
                <p:nvPr/>
              </p:nvPicPr>
              <p:blipFill>
                <a:blip r:embed="rId7"/>
                <a:stretch>
                  <a:fillRect/>
                </a:stretch>
              </p:blipFill>
              <p:spPr>
                <a:xfrm>
                  <a:off x="7692654" y="2513201"/>
                  <a:ext cx="15696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Pennanteckning 7">
                  <a:extLst>
                    <a:ext uri="{FF2B5EF4-FFF2-40B4-BE49-F238E27FC236}">
                      <a16:creationId xmlns:a16="http://schemas.microsoft.com/office/drawing/2014/main" id="{8BC2CC88-3C71-0D6B-F29F-33BE1A7CC61E}"/>
                    </a:ext>
                  </a:extLst>
                </p14:cNvPr>
                <p14:cNvContentPartPr/>
                <p14:nvPr/>
              </p14:nvContentPartPr>
              <p14:xfrm>
                <a:off x="7829814" y="2533001"/>
                <a:ext cx="173880" cy="105480"/>
              </p14:xfrm>
            </p:contentPart>
          </mc:Choice>
          <mc:Fallback xmlns="">
            <p:pic>
              <p:nvPicPr>
                <p:cNvPr id="8" name="Pennanteckning 7">
                  <a:extLst>
                    <a:ext uri="{FF2B5EF4-FFF2-40B4-BE49-F238E27FC236}">
                      <a16:creationId xmlns:a16="http://schemas.microsoft.com/office/drawing/2014/main" id="{8BC2CC88-3C71-0D6B-F29F-33BE1A7CC61E}"/>
                    </a:ext>
                  </a:extLst>
                </p:cNvPr>
                <p:cNvPicPr/>
                <p:nvPr/>
              </p:nvPicPr>
              <p:blipFill>
                <a:blip r:embed="rId9"/>
                <a:stretch>
                  <a:fillRect/>
                </a:stretch>
              </p:blipFill>
              <p:spPr>
                <a:xfrm>
                  <a:off x="7821174" y="2524001"/>
                  <a:ext cx="19152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Pennanteckning 8">
                  <a:extLst>
                    <a:ext uri="{FF2B5EF4-FFF2-40B4-BE49-F238E27FC236}">
                      <a16:creationId xmlns:a16="http://schemas.microsoft.com/office/drawing/2014/main" id="{E87920AD-3953-2700-5C11-0612D07A0042}"/>
                    </a:ext>
                  </a:extLst>
                </p14:cNvPr>
                <p14:cNvContentPartPr/>
                <p14:nvPr/>
              </p14:nvContentPartPr>
              <p14:xfrm>
                <a:off x="7684374" y="2648561"/>
                <a:ext cx="335160" cy="62280"/>
              </p14:xfrm>
            </p:contentPart>
          </mc:Choice>
          <mc:Fallback xmlns="">
            <p:pic>
              <p:nvPicPr>
                <p:cNvPr id="9" name="Pennanteckning 8">
                  <a:extLst>
                    <a:ext uri="{FF2B5EF4-FFF2-40B4-BE49-F238E27FC236}">
                      <a16:creationId xmlns:a16="http://schemas.microsoft.com/office/drawing/2014/main" id="{E87920AD-3953-2700-5C11-0612D07A0042}"/>
                    </a:ext>
                  </a:extLst>
                </p:cNvPr>
                <p:cNvPicPr/>
                <p:nvPr/>
              </p:nvPicPr>
              <p:blipFill>
                <a:blip r:embed="rId11"/>
                <a:stretch>
                  <a:fillRect/>
                </a:stretch>
              </p:blipFill>
              <p:spPr>
                <a:xfrm>
                  <a:off x="7675734" y="2639561"/>
                  <a:ext cx="352800" cy="79920"/>
                </a:xfrm>
                <a:prstGeom prst="rect">
                  <a:avLst/>
                </a:prstGeom>
              </p:spPr>
            </p:pic>
          </mc:Fallback>
        </mc:AlternateContent>
      </p:grpSp>
    </p:spTree>
    <p:extLst>
      <p:ext uri="{BB962C8B-B14F-4D97-AF65-F5344CB8AC3E}">
        <p14:creationId xmlns:p14="http://schemas.microsoft.com/office/powerpoint/2010/main" val="265074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A77CDBC-1048-F506-75A0-9872327F9A97}"/>
              </a:ext>
            </a:extLst>
          </p:cNvPr>
          <p:cNvPicPr>
            <a:picLocks noChangeAspect="1"/>
          </p:cNvPicPr>
          <p:nvPr/>
        </p:nvPicPr>
        <p:blipFill rotWithShape="1">
          <a:blip r:embed="rId2"/>
          <a:srcRect t="16553" r="1552" b="12490"/>
          <a:stretch/>
        </p:blipFill>
        <p:spPr>
          <a:xfrm>
            <a:off x="224215" y="1629104"/>
            <a:ext cx="11743570" cy="4761186"/>
          </a:xfrm>
          <a:prstGeom prst="rect">
            <a:avLst/>
          </a:prstGeom>
        </p:spPr>
      </p:pic>
      <p:sp>
        <p:nvSpPr>
          <p:cNvPr id="4" name="textruta 3">
            <a:extLst>
              <a:ext uri="{FF2B5EF4-FFF2-40B4-BE49-F238E27FC236}">
                <a16:creationId xmlns:a16="http://schemas.microsoft.com/office/drawing/2014/main" id="{34D9E7FF-3A2C-314E-5784-88CA9C5D6095}"/>
              </a:ext>
            </a:extLst>
          </p:cNvPr>
          <p:cNvSpPr txBox="1"/>
          <p:nvPr/>
        </p:nvSpPr>
        <p:spPr>
          <a:xfrm>
            <a:off x="893380" y="884018"/>
            <a:ext cx="6957848" cy="523220"/>
          </a:xfrm>
          <a:prstGeom prst="rect">
            <a:avLst/>
          </a:prstGeom>
          <a:noFill/>
        </p:spPr>
        <p:txBody>
          <a:bodyPr wrap="square" rtlCol="0">
            <a:spAutoFit/>
          </a:bodyPr>
          <a:lstStyle/>
          <a:p>
            <a:r>
              <a:rPr lang="sv-SE" sz="2800" dirty="0"/>
              <a:t>Steg 2 skriv in Visby AIK</a:t>
            </a:r>
          </a:p>
        </p:txBody>
      </p:sp>
    </p:spTree>
    <p:extLst>
      <p:ext uri="{BB962C8B-B14F-4D97-AF65-F5344CB8AC3E}">
        <p14:creationId xmlns:p14="http://schemas.microsoft.com/office/powerpoint/2010/main" val="870809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CCCD109-ED6C-5DE5-F337-FAC122243DFD}"/>
              </a:ext>
            </a:extLst>
          </p:cNvPr>
          <p:cNvPicPr>
            <a:picLocks noChangeAspect="1"/>
          </p:cNvPicPr>
          <p:nvPr/>
        </p:nvPicPr>
        <p:blipFill rotWithShape="1">
          <a:blip r:embed="rId2"/>
          <a:srcRect l="30258" t="9023" r="31207" b="9173"/>
          <a:stretch/>
        </p:blipFill>
        <p:spPr>
          <a:xfrm>
            <a:off x="7210096" y="817179"/>
            <a:ext cx="4698125" cy="5623035"/>
          </a:xfrm>
          <a:prstGeom prst="rect">
            <a:avLst/>
          </a:prstGeom>
        </p:spPr>
      </p:pic>
      <p:pic>
        <p:nvPicPr>
          <p:cNvPr id="4" name="Bildobjekt 3">
            <a:extLst>
              <a:ext uri="{FF2B5EF4-FFF2-40B4-BE49-F238E27FC236}">
                <a16:creationId xmlns:a16="http://schemas.microsoft.com/office/drawing/2014/main" id="{8D6C772F-359A-E505-2F1B-D5E3D0714985}"/>
              </a:ext>
            </a:extLst>
          </p:cNvPr>
          <p:cNvPicPr>
            <a:picLocks noChangeAspect="1"/>
          </p:cNvPicPr>
          <p:nvPr/>
        </p:nvPicPr>
        <p:blipFill>
          <a:blip r:embed="rId3"/>
          <a:stretch>
            <a:fillRect/>
          </a:stretch>
        </p:blipFill>
        <p:spPr>
          <a:xfrm>
            <a:off x="84083" y="817179"/>
            <a:ext cx="7126013" cy="5623035"/>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Pennanteckning 4">
                <a:extLst>
                  <a:ext uri="{FF2B5EF4-FFF2-40B4-BE49-F238E27FC236}">
                    <a16:creationId xmlns:a16="http://schemas.microsoft.com/office/drawing/2014/main" id="{E94A6ECA-8F21-E898-E0B1-5F56AE120AA0}"/>
                  </a:ext>
                </a:extLst>
              </p14:cNvPr>
              <p14:cNvContentPartPr/>
              <p14:nvPr/>
            </p14:nvContentPartPr>
            <p14:xfrm>
              <a:off x="6587814" y="1606361"/>
              <a:ext cx="487800" cy="390600"/>
            </p14:xfrm>
          </p:contentPart>
        </mc:Choice>
        <mc:Fallback xmlns="">
          <p:pic>
            <p:nvPicPr>
              <p:cNvPr id="5" name="Pennanteckning 4">
                <a:extLst>
                  <a:ext uri="{FF2B5EF4-FFF2-40B4-BE49-F238E27FC236}">
                    <a16:creationId xmlns:a16="http://schemas.microsoft.com/office/drawing/2014/main" id="{E94A6ECA-8F21-E898-E0B1-5F56AE120AA0}"/>
                  </a:ext>
                </a:extLst>
              </p:cNvPr>
              <p:cNvPicPr/>
              <p:nvPr/>
            </p:nvPicPr>
            <p:blipFill>
              <a:blip r:embed="rId5"/>
              <a:stretch>
                <a:fillRect/>
              </a:stretch>
            </p:blipFill>
            <p:spPr>
              <a:xfrm>
                <a:off x="6579174" y="1597361"/>
                <a:ext cx="505440" cy="408240"/>
              </a:xfrm>
              <a:prstGeom prst="rect">
                <a:avLst/>
              </a:prstGeom>
            </p:spPr>
          </p:pic>
        </mc:Fallback>
      </mc:AlternateContent>
    </p:spTree>
    <p:extLst>
      <p:ext uri="{BB962C8B-B14F-4D97-AF65-F5344CB8AC3E}">
        <p14:creationId xmlns:p14="http://schemas.microsoft.com/office/powerpoint/2010/main" val="741386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042691D-83C7-D6BE-386C-30DA02AB6387}"/>
              </a:ext>
            </a:extLst>
          </p:cNvPr>
          <p:cNvPicPr>
            <a:picLocks noChangeAspect="1"/>
          </p:cNvPicPr>
          <p:nvPr/>
        </p:nvPicPr>
        <p:blipFill rotWithShape="1">
          <a:blip r:embed="rId2"/>
          <a:srcRect t="13639" r="2500" b="7586"/>
          <a:stretch/>
        </p:blipFill>
        <p:spPr>
          <a:xfrm>
            <a:off x="152400" y="998482"/>
            <a:ext cx="11887200" cy="5402318"/>
          </a:xfrm>
          <a:prstGeom prst="rect">
            <a:avLst/>
          </a:prstGeom>
        </p:spPr>
      </p:pic>
    </p:spTree>
    <p:extLst>
      <p:ext uri="{BB962C8B-B14F-4D97-AF65-F5344CB8AC3E}">
        <p14:creationId xmlns:p14="http://schemas.microsoft.com/office/powerpoint/2010/main" val="1585835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D618FC46-3325-0101-7903-F5377C4ED8BD}"/>
              </a:ext>
            </a:extLst>
          </p:cNvPr>
          <p:cNvSpPr txBox="1"/>
          <p:nvPr/>
        </p:nvSpPr>
        <p:spPr>
          <a:xfrm>
            <a:off x="422694" y="612475"/>
            <a:ext cx="8013940" cy="646331"/>
          </a:xfrm>
          <a:prstGeom prst="rect">
            <a:avLst/>
          </a:prstGeom>
          <a:noFill/>
        </p:spPr>
        <p:txBody>
          <a:bodyPr wrap="square" rtlCol="0">
            <a:spAutoFit/>
          </a:bodyPr>
          <a:lstStyle/>
          <a:p>
            <a:r>
              <a:rPr lang="sv-SE" sz="3600" b="1" dirty="0"/>
              <a:t>Presentation </a:t>
            </a:r>
          </a:p>
        </p:txBody>
      </p:sp>
      <p:sp>
        <p:nvSpPr>
          <p:cNvPr id="3" name="textruta 2">
            <a:extLst>
              <a:ext uri="{FF2B5EF4-FFF2-40B4-BE49-F238E27FC236}">
                <a16:creationId xmlns:a16="http://schemas.microsoft.com/office/drawing/2014/main" id="{35903D76-0F16-1CF5-1A30-A3A7F8C36620}"/>
              </a:ext>
            </a:extLst>
          </p:cNvPr>
          <p:cNvSpPr txBox="1"/>
          <p:nvPr/>
        </p:nvSpPr>
        <p:spPr>
          <a:xfrm>
            <a:off x="7643004" y="2128426"/>
            <a:ext cx="2639682" cy="369332"/>
          </a:xfrm>
          <a:prstGeom prst="rect">
            <a:avLst/>
          </a:prstGeom>
          <a:noFill/>
        </p:spPr>
        <p:txBody>
          <a:bodyPr wrap="square" rtlCol="0">
            <a:spAutoFit/>
          </a:bodyPr>
          <a:lstStyle/>
          <a:p>
            <a:r>
              <a:rPr lang="sv-SE" dirty="0"/>
              <a:t>  </a:t>
            </a:r>
          </a:p>
        </p:txBody>
      </p:sp>
      <p:sp>
        <p:nvSpPr>
          <p:cNvPr id="4" name="textruta 3">
            <a:extLst>
              <a:ext uri="{FF2B5EF4-FFF2-40B4-BE49-F238E27FC236}">
                <a16:creationId xmlns:a16="http://schemas.microsoft.com/office/drawing/2014/main" id="{1E3436C5-DA37-805D-22BD-A85811B73D14}"/>
              </a:ext>
            </a:extLst>
          </p:cNvPr>
          <p:cNvSpPr txBox="1"/>
          <p:nvPr/>
        </p:nvSpPr>
        <p:spPr>
          <a:xfrm>
            <a:off x="7013275" y="2128426"/>
            <a:ext cx="3899139" cy="2031325"/>
          </a:xfrm>
          <a:prstGeom prst="rect">
            <a:avLst/>
          </a:prstGeom>
          <a:noFill/>
        </p:spPr>
        <p:txBody>
          <a:bodyPr wrap="square" rtlCol="0">
            <a:spAutoFit/>
          </a:bodyPr>
          <a:lstStyle/>
          <a:p>
            <a:r>
              <a:rPr lang="sv-SE" dirty="0"/>
              <a:t>Vad heter du? </a:t>
            </a:r>
          </a:p>
          <a:p>
            <a:r>
              <a:rPr lang="sv-SE" dirty="0"/>
              <a:t>Jag har barn som heter:</a:t>
            </a:r>
          </a:p>
          <a:p>
            <a:r>
              <a:rPr lang="sv-SE" dirty="0"/>
              <a:t>Vart är du ifrån?</a:t>
            </a:r>
          </a:p>
          <a:p>
            <a:r>
              <a:rPr lang="sv-SE" dirty="0"/>
              <a:t>Vilken del av Gotland bor du?</a:t>
            </a:r>
          </a:p>
          <a:p>
            <a:r>
              <a:rPr lang="sv-SE" dirty="0"/>
              <a:t>Vad jobbar du med?</a:t>
            </a:r>
          </a:p>
          <a:p>
            <a:r>
              <a:rPr lang="sv-SE" dirty="0"/>
              <a:t>Vilken är din favorit sport?</a:t>
            </a:r>
          </a:p>
          <a:p>
            <a:r>
              <a:rPr lang="sv-SE" dirty="0"/>
              <a:t> </a:t>
            </a:r>
          </a:p>
        </p:txBody>
      </p:sp>
      <p:pic>
        <p:nvPicPr>
          <p:cNvPr id="6" name="Bildobjekt 5">
            <a:extLst>
              <a:ext uri="{FF2B5EF4-FFF2-40B4-BE49-F238E27FC236}">
                <a16:creationId xmlns:a16="http://schemas.microsoft.com/office/drawing/2014/main" id="{20EC4273-06B4-30E8-33A8-8DA0D5E8FA6C}"/>
              </a:ext>
            </a:extLst>
          </p:cNvPr>
          <p:cNvPicPr>
            <a:picLocks noChangeAspect="1"/>
          </p:cNvPicPr>
          <p:nvPr/>
        </p:nvPicPr>
        <p:blipFill rotWithShape="1">
          <a:blip r:embed="rId2"/>
          <a:srcRect l="15660" t="12579" r="20967" b="4528"/>
          <a:stretch/>
        </p:blipFill>
        <p:spPr>
          <a:xfrm>
            <a:off x="422694" y="2484407"/>
            <a:ext cx="5592548" cy="4114800"/>
          </a:xfrm>
          <a:prstGeom prst="rect">
            <a:avLst/>
          </a:prstGeom>
        </p:spPr>
      </p:pic>
      <p:sp>
        <p:nvSpPr>
          <p:cNvPr id="7" name="textruta 6">
            <a:extLst>
              <a:ext uri="{FF2B5EF4-FFF2-40B4-BE49-F238E27FC236}">
                <a16:creationId xmlns:a16="http://schemas.microsoft.com/office/drawing/2014/main" id="{9178D6B4-2CE6-1B47-7410-DBD5292D97BD}"/>
              </a:ext>
            </a:extLst>
          </p:cNvPr>
          <p:cNvSpPr txBox="1"/>
          <p:nvPr/>
        </p:nvSpPr>
        <p:spPr>
          <a:xfrm>
            <a:off x="7013275" y="4383040"/>
            <a:ext cx="3183147" cy="646331"/>
          </a:xfrm>
          <a:prstGeom prst="rect">
            <a:avLst/>
          </a:prstGeom>
          <a:noFill/>
        </p:spPr>
        <p:txBody>
          <a:bodyPr wrap="square" rtlCol="0">
            <a:spAutoFit/>
          </a:bodyPr>
          <a:lstStyle/>
          <a:p>
            <a:r>
              <a:rPr lang="sv-SE" dirty="0"/>
              <a:t>Välj ut en bild som du tycker förklarar dig som person. </a:t>
            </a:r>
          </a:p>
        </p:txBody>
      </p:sp>
      <p:pic>
        <p:nvPicPr>
          <p:cNvPr id="5" name="Bildobjekt 4">
            <a:extLst>
              <a:ext uri="{FF2B5EF4-FFF2-40B4-BE49-F238E27FC236}">
                <a16:creationId xmlns:a16="http://schemas.microsoft.com/office/drawing/2014/main" id="{923E810B-0ED6-BF32-E9A9-2EB1E6538403}"/>
              </a:ext>
            </a:extLst>
          </p:cNvPr>
          <p:cNvPicPr>
            <a:picLocks noChangeAspect="1"/>
          </p:cNvPicPr>
          <p:nvPr/>
        </p:nvPicPr>
        <p:blipFill>
          <a:blip r:embed="rId3"/>
          <a:stretch>
            <a:fillRect/>
          </a:stretch>
        </p:blipFill>
        <p:spPr>
          <a:xfrm>
            <a:off x="9784079" y="274320"/>
            <a:ext cx="2199911" cy="1820024"/>
          </a:xfrm>
          <a:prstGeom prst="rect">
            <a:avLst/>
          </a:prstGeom>
        </p:spPr>
      </p:pic>
    </p:spTree>
    <p:extLst>
      <p:ext uri="{BB962C8B-B14F-4D97-AF65-F5344CB8AC3E}">
        <p14:creationId xmlns:p14="http://schemas.microsoft.com/office/powerpoint/2010/main" val="3065311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84F079D-1278-F79C-34C9-F8F412E5E613}"/>
              </a:ext>
            </a:extLst>
          </p:cNvPr>
          <p:cNvPicPr>
            <a:picLocks noChangeAspect="1"/>
          </p:cNvPicPr>
          <p:nvPr/>
        </p:nvPicPr>
        <p:blipFill>
          <a:blip r:embed="rId2"/>
          <a:stretch>
            <a:fillRect/>
          </a:stretch>
        </p:blipFill>
        <p:spPr>
          <a:xfrm>
            <a:off x="1823156" y="0"/>
            <a:ext cx="8042203" cy="4523740"/>
          </a:xfrm>
          <a:prstGeom prst="rect">
            <a:avLst/>
          </a:prstGeom>
        </p:spPr>
      </p:pic>
      <p:sp>
        <p:nvSpPr>
          <p:cNvPr id="3" name="textruta 2">
            <a:extLst>
              <a:ext uri="{FF2B5EF4-FFF2-40B4-BE49-F238E27FC236}">
                <a16:creationId xmlns:a16="http://schemas.microsoft.com/office/drawing/2014/main" id="{6795A369-DD6F-E8DC-83C3-344D5C511FE7}"/>
              </a:ext>
            </a:extLst>
          </p:cNvPr>
          <p:cNvSpPr txBox="1"/>
          <p:nvPr/>
        </p:nvSpPr>
        <p:spPr>
          <a:xfrm>
            <a:off x="3027679" y="5688846"/>
            <a:ext cx="6837680" cy="369332"/>
          </a:xfrm>
          <a:prstGeom prst="rect">
            <a:avLst/>
          </a:prstGeom>
          <a:noFill/>
        </p:spPr>
        <p:txBody>
          <a:bodyPr wrap="square" rtlCol="0">
            <a:spAutoFit/>
          </a:bodyPr>
          <a:lstStyle/>
          <a:p>
            <a:r>
              <a:rPr lang="sv-SE" dirty="0"/>
              <a:t>Vi ser verkligen framemot 2023 med ett gott samarbete. </a:t>
            </a:r>
          </a:p>
        </p:txBody>
      </p:sp>
      <p:sp>
        <p:nvSpPr>
          <p:cNvPr id="4" name="textruta 3">
            <a:extLst>
              <a:ext uri="{FF2B5EF4-FFF2-40B4-BE49-F238E27FC236}">
                <a16:creationId xmlns:a16="http://schemas.microsoft.com/office/drawing/2014/main" id="{302585A9-70A6-3911-F343-DD532770618A}"/>
              </a:ext>
            </a:extLst>
          </p:cNvPr>
          <p:cNvSpPr txBox="1"/>
          <p:nvPr/>
        </p:nvSpPr>
        <p:spPr>
          <a:xfrm>
            <a:off x="3535680" y="4937760"/>
            <a:ext cx="4490720" cy="461665"/>
          </a:xfrm>
          <a:prstGeom prst="rect">
            <a:avLst/>
          </a:prstGeom>
          <a:noFill/>
        </p:spPr>
        <p:txBody>
          <a:bodyPr wrap="square" rtlCol="0">
            <a:spAutoFit/>
          </a:bodyPr>
          <a:lstStyle/>
          <a:p>
            <a:r>
              <a:rPr lang="sv-SE" sz="2400" b="1" dirty="0"/>
              <a:t>Stort tack för idag, bra jobbat!!</a:t>
            </a:r>
          </a:p>
        </p:txBody>
      </p:sp>
    </p:spTree>
    <p:extLst>
      <p:ext uri="{BB962C8B-B14F-4D97-AF65-F5344CB8AC3E}">
        <p14:creationId xmlns:p14="http://schemas.microsoft.com/office/powerpoint/2010/main" val="1814807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9"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ruta 1">
            <a:extLst>
              <a:ext uri="{FF2B5EF4-FFF2-40B4-BE49-F238E27FC236}">
                <a16:creationId xmlns:a16="http://schemas.microsoft.com/office/drawing/2014/main" id="{7C5018C2-EB4A-7A2B-E0FC-5173D778EECE}"/>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a:solidFill>
                  <a:schemeClr val="bg1">
                    <a:lumMod val="95000"/>
                    <a:lumOff val="5000"/>
                  </a:schemeClr>
                </a:solidFill>
                <a:latin typeface="+mj-lt"/>
                <a:ea typeface="+mj-ea"/>
                <a:cs typeface="+mj-cs"/>
              </a:rPr>
              <a:t>Vad har vi för Förväntningar och Farhågor för dagens träff? </a:t>
            </a:r>
          </a:p>
        </p:txBody>
      </p:sp>
    </p:spTree>
    <p:extLst>
      <p:ext uri="{BB962C8B-B14F-4D97-AF65-F5344CB8AC3E}">
        <p14:creationId xmlns:p14="http://schemas.microsoft.com/office/powerpoint/2010/main" val="423735588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F18F-6C75-46D2-90AB-AEE2C8DBD59F}"/>
              </a:ext>
            </a:extLst>
          </p:cNvPr>
          <p:cNvSpPr>
            <a:spLocks noGrp="1"/>
          </p:cNvSpPr>
          <p:nvPr>
            <p:ph type="title"/>
          </p:nvPr>
        </p:nvSpPr>
        <p:spPr>
          <a:xfrm>
            <a:off x="6289158" y="803325"/>
            <a:ext cx="5259707" cy="1325563"/>
          </a:xfrm>
        </p:spPr>
        <p:txBody>
          <a:bodyPr>
            <a:normAutofit/>
          </a:bodyPr>
          <a:lstStyle/>
          <a:p>
            <a:r>
              <a:rPr lang="sv-SE"/>
              <a:t>Ledarstaben</a:t>
            </a:r>
          </a:p>
        </p:txBody>
      </p:sp>
      <p:sp>
        <p:nvSpPr>
          <p:cNvPr id="39" name="Freeform: Shape 38">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NYTTKlubbmarke">
            <a:extLst>
              <a:ext uri="{FF2B5EF4-FFF2-40B4-BE49-F238E27FC236}">
                <a16:creationId xmlns:a16="http://schemas.microsoft.com/office/drawing/2014/main" id="{C4831E44-912A-40C0-B36D-03F1725BB9F2}"/>
              </a:ext>
            </a:extLst>
          </p:cNvPr>
          <p:cNvPicPr/>
          <p:nvPr/>
        </p:nvPicPr>
        <p:blipFill rotWithShape="1">
          <a:blip r:embed="rId2" cstate="print">
            <a:extLst>
              <a:ext uri="{28A0092B-C50C-407E-A947-70E740481C1C}">
                <a14:useLocalDpi xmlns:a14="http://schemas.microsoft.com/office/drawing/2010/main" val="0"/>
              </a:ext>
            </a:extLst>
          </a:blip>
          <a:srcRect l="2234" r="480" b="1"/>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p:spPr>
      </p:pic>
      <p:sp>
        <p:nvSpPr>
          <p:cNvPr id="3" name="Content Placeholder 2">
            <a:extLst>
              <a:ext uri="{FF2B5EF4-FFF2-40B4-BE49-F238E27FC236}">
                <a16:creationId xmlns:a16="http://schemas.microsoft.com/office/drawing/2014/main" id="{93C2CDC0-2A64-4D2E-88F2-DD159AF35A9A}"/>
              </a:ext>
            </a:extLst>
          </p:cNvPr>
          <p:cNvSpPr>
            <a:spLocks noGrp="1"/>
          </p:cNvSpPr>
          <p:nvPr>
            <p:ph idx="1"/>
          </p:nvPr>
        </p:nvSpPr>
        <p:spPr>
          <a:xfrm>
            <a:off x="6289158" y="2279018"/>
            <a:ext cx="5259714" cy="3375920"/>
          </a:xfrm>
        </p:spPr>
        <p:txBody>
          <a:bodyPr anchor="t">
            <a:normAutofit lnSpcReduction="10000"/>
          </a:bodyPr>
          <a:lstStyle/>
          <a:p>
            <a:r>
              <a:rPr lang="sv-SE" sz="1800" b="1" dirty="0"/>
              <a:t>Victor Nordh-Lind Tränare, Tränar utb. UEFA C</a:t>
            </a:r>
          </a:p>
          <a:p>
            <a:r>
              <a:rPr lang="sv-SE" sz="1800" b="1" dirty="0"/>
              <a:t>Sara Nässén Ass trän, kommer gå utb. under våren</a:t>
            </a:r>
          </a:p>
          <a:p>
            <a:r>
              <a:rPr lang="sv-SE" sz="1800" b="1" dirty="0"/>
              <a:t>Daniel Johansson Stödtränare </a:t>
            </a:r>
            <a:br>
              <a:rPr lang="sv-SE" sz="1800" b="1" dirty="0"/>
            </a:br>
            <a:r>
              <a:rPr lang="sv-SE" sz="1800" b="1" dirty="0"/>
              <a:t>Tränar utb. UEFA B</a:t>
            </a:r>
          </a:p>
          <a:p>
            <a:r>
              <a:rPr lang="sv-SE" sz="1800" b="1" dirty="0"/>
              <a:t>Lagledare: </a:t>
            </a:r>
            <a:br>
              <a:rPr lang="sv-SE" sz="1800" b="1" dirty="0"/>
            </a:br>
            <a:r>
              <a:rPr lang="sv-SE" sz="1800" b="1" dirty="0"/>
              <a:t>Kontaktperson för de andra lagen. Administrativa delar kring ett lag. Tex. Skriva verksamhetsberättelser, hålla koll på spelschema. Samordna skjuts till träningar och matcher. </a:t>
            </a:r>
          </a:p>
          <a:p>
            <a:r>
              <a:rPr lang="sv-SE" sz="1800" b="1" dirty="0"/>
              <a:t>Webbmaster: </a:t>
            </a:r>
            <a:br>
              <a:rPr lang="sv-SE" sz="1800" b="1" dirty="0"/>
            </a:br>
            <a:r>
              <a:rPr lang="sv-SE" sz="1800" b="1" dirty="0"/>
              <a:t>Hålla hemsidan uppdatera och fräsch. </a:t>
            </a:r>
            <a:br>
              <a:rPr lang="sv-SE" sz="1800" b="1" dirty="0"/>
            </a:br>
            <a:endParaRPr lang="sv-SE" sz="1800" b="1" dirty="0"/>
          </a:p>
          <a:p>
            <a:pPr marL="0" indent="0">
              <a:buNone/>
            </a:pPr>
            <a:endParaRPr lang="sv-SE" sz="1800" b="1" dirty="0"/>
          </a:p>
          <a:p>
            <a:endParaRPr lang="sv-SE" sz="1800" dirty="0"/>
          </a:p>
        </p:txBody>
      </p:sp>
    </p:spTree>
    <p:extLst>
      <p:ext uri="{BB962C8B-B14F-4D97-AF65-F5344CB8AC3E}">
        <p14:creationId xmlns:p14="http://schemas.microsoft.com/office/powerpoint/2010/main" val="349467870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F18F-6C75-46D2-90AB-AEE2C8DBD59F}"/>
              </a:ext>
            </a:extLst>
          </p:cNvPr>
          <p:cNvSpPr>
            <a:spLocks noGrp="1"/>
          </p:cNvSpPr>
          <p:nvPr>
            <p:ph type="title"/>
          </p:nvPr>
        </p:nvSpPr>
        <p:spPr>
          <a:xfrm>
            <a:off x="6289158" y="803325"/>
            <a:ext cx="5259707" cy="1325563"/>
          </a:xfrm>
        </p:spPr>
        <p:txBody>
          <a:bodyPr>
            <a:normAutofit/>
          </a:bodyPr>
          <a:lstStyle/>
          <a:p>
            <a:r>
              <a:rPr lang="sv-SE" dirty="0"/>
              <a:t>Laget.se</a:t>
            </a:r>
          </a:p>
        </p:txBody>
      </p:sp>
      <p:sp>
        <p:nvSpPr>
          <p:cNvPr id="39" name="Freeform: Shape 38">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NYTTKlubbmarke">
            <a:extLst>
              <a:ext uri="{FF2B5EF4-FFF2-40B4-BE49-F238E27FC236}">
                <a16:creationId xmlns:a16="http://schemas.microsoft.com/office/drawing/2014/main" id="{C4831E44-912A-40C0-B36D-03F1725BB9F2}"/>
              </a:ext>
            </a:extLst>
          </p:cNvPr>
          <p:cNvPicPr/>
          <p:nvPr/>
        </p:nvPicPr>
        <p:blipFill rotWithShape="1">
          <a:blip r:embed="rId2" cstate="print">
            <a:extLst>
              <a:ext uri="{28A0092B-C50C-407E-A947-70E740481C1C}">
                <a14:useLocalDpi xmlns:a14="http://schemas.microsoft.com/office/drawing/2010/main" val="0"/>
              </a:ext>
            </a:extLst>
          </a:blip>
          <a:srcRect l="2234" r="480" b="1"/>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p:spPr>
      </p:pic>
      <p:sp>
        <p:nvSpPr>
          <p:cNvPr id="3" name="Content Placeholder 2">
            <a:extLst>
              <a:ext uri="{FF2B5EF4-FFF2-40B4-BE49-F238E27FC236}">
                <a16:creationId xmlns:a16="http://schemas.microsoft.com/office/drawing/2014/main" id="{93C2CDC0-2A64-4D2E-88F2-DD159AF35A9A}"/>
              </a:ext>
            </a:extLst>
          </p:cNvPr>
          <p:cNvSpPr>
            <a:spLocks noGrp="1"/>
          </p:cNvSpPr>
          <p:nvPr>
            <p:ph idx="1"/>
          </p:nvPr>
        </p:nvSpPr>
        <p:spPr>
          <a:xfrm>
            <a:off x="6289158" y="2279018"/>
            <a:ext cx="5259714" cy="3375920"/>
          </a:xfrm>
        </p:spPr>
        <p:txBody>
          <a:bodyPr anchor="t">
            <a:normAutofit/>
          </a:bodyPr>
          <a:lstStyle/>
          <a:p>
            <a:pPr marL="0" indent="0">
              <a:buNone/>
            </a:pPr>
            <a:endParaRPr lang="sv-SE" sz="1800" b="1" dirty="0"/>
          </a:p>
          <a:p>
            <a:r>
              <a:rPr lang="sv-SE" sz="1800" dirty="0"/>
              <a:t>Anmäla till träningar och matcher? </a:t>
            </a:r>
          </a:p>
          <a:p>
            <a:r>
              <a:rPr lang="sv-SE" sz="1800" dirty="0" err="1"/>
              <a:t>Appen</a:t>
            </a:r>
            <a:r>
              <a:rPr lang="sv-SE" sz="1800" dirty="0"/>
              <a:t> (Finns där </a:t>
            </a:r>
            <a:r>
              <a:rPr lang="sv-SE" sz="1800" dirty="0" err="1"/>
              <a:t>appar</a:t>
            </a:r>
            <a:r>
              <a:rPr lang="sv-SE" sz="1800" dirty="0"/>
              <a:t> finns)</a:t>
            </a:r>
          </a:p>
          <a:p>
            <a:r>
              <a:rPr lang="sv-SE" sz="1800" dirty="0"/>
              <a:t>Lämna återbud?</a:t>
            </a:r>
          </a:p>
          <a:p>
            <a:r>
              <a:rPr lang="sv-SE" sz="1800" dirty="0"/>
              <a:t>Hur fungerar sidan?</a:t>
            </a:r>
          </a:p>
          <a:p>
            <a:endParaRPr lang="sv-SE" sz="1800" dirty="0"/>
          </a:p>
        </p:txBody>
      </p:sp>
    </p:spTree>
    <p:extLst>
      <p:ext uri="{BB962C8B-B14F-4D97-AF65-F5344CB8AC3E}">
        <p14:creationId xmlns:p14="http://schemas.microsoft.com/office/powerpoint/2010/main" val="374430086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8D0439D-E832-3BCA-70C9-23BC52CEE36E}"/>
              </a:ext>
            </a:extLst>
          </p:cNvPr>
          <p:cNvSpPr txBox="1"/>
          <p:nvPr/>
        </p:nvSpPr>
        <p:spPr>
          <a:xfrm>
            <a:off x="6289158" y="803325"/>
            <a:ext cx="5259707" cy="1325563"/>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3600" dirty="0" err="1">
                <a:latin typeface="+mj-lt"/>
                <a:ea typeface="+mj-ea"/>
                <a:cs typeface="+mj-cs"/>
                <a:hlinkClick r:id="rId2"/>
              </a:rPr>
              <a:t>Demografen</a:t>
            </a:r>
            <a:r>
              <a:rPr lang="en-US" sz="3600" dirty="0">
                <a:latin typeface="+mj-lt"/>
                <a:ea typeface="+mj-ea"/>
                <a:cs typeface="+mj-cs"/>
                <a:hlinkClick r:id="rId2"/>
              </a:rPr>
              <a:t> Gotland</a:t>
            </a:r>
            <a:endParaRPr lang="en-US" sz="3600" dirty="0">
              <a:latin typeface="+mj-lt"/>
              <a:ea typeface="+mj-ea"/>
              <a:cs typeface="+mj-cs"/>
            </a:endParaRPr>
          </a:p>
          <a:p>
            <a:pPr>
              <a:lnSpc>
                <a:spcPct val="90000"/>
              </a:lnSpc>
              <a:spcBef>
                <a:spcPct val="0"/>
              </a:spcBef>
              <a:spcAft>
                <a:spcPts val="600"/>
              </a:spcAft>
            </a:pPr>
            <a:endParaRPr lang="en-US" sz="2400" dirty="0">
              <a:latin typeface="+mj-lt"/>
              <a:ea typeface="+mj-ea"/>
              <a:cs typeface="+mj-cs"/>
            </a:endParaRPr>
          </a:p>
          <a:p>
            <a:pPr>
              <a:lnSpc>
                <a:spcPct val="90000"/>
              </a:lnSpc>
              <a:spcBef>
                <a:spcPct val="0"/>
              </a:spcBef>
              <a:spcAft>
                <a:spcPts val="600"/>
              </a:spcAft>
            </a:pPr>
            <a:r>
              <a:rPr lang="en-US" sz="2400" dirty="0">
                <a:latin typeface="+mj-lt"/>
                <a:ea typeface="+mj-ea"/>
                <a:cs typeface="+mj-cs"/>
              </a:rPr>
              <a:t>Barn </a:t>
            </a:r>
            <a:r>
              <a:rPr lang="en-US" sz="2400" dirty="0" err="1">
                <a:latin typeface="+mj-lt"/>
                <a:ea typeface="+mj-ea"/>
                <a:cs typeface="+mj-cs"/>
              </a:rPr>
              <a:t>som</a:t>
            </a:r>
            <a:r>
              <a:rPr lang="en-US" sz="2400" dirty="0">
                <a:latin typeface="+mj-lt"/>
                <a:ea typeface="+mj-ea"/>
                <a:cs typeface="+mj-cs"/>
              </a:rPr>
              <a:t> </a:t>
            </a:r>
            <a:r>
              <a:rPr lang="en-US" sz="2400" dirty="0" err="1">
                <a:latin typeface="+mj-lt"/>
                <a:ea typeface="+mj-ea"/>
                <a:cs typeface="+mj-cs"/>
              </a:rPr>
              <a:t>föddes</a:t>
            </a:r>
            <a:r>
              <a:rPr lang="en-US" sz="2400" dirty="0">
                <a:latin typeface="+mj-lt"/>
                <a:ea typeface="+mj-ea"/>
                <a:cs typeface="+mj-cs"/>
              </a:rPr>
              <a:t> under 2016. </a:t>
            </a:r>
          </a:p>
        </p:txBody>
      </p:sp>
      <p:sp>
        <p:nvSpPr>
          <p:cNvPr id="16" name="Freeform: Shape 15">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Bildobjekt 3">
            <a:extLst>
              <a:ext uri="{FF2B5EF4-FFF2-40B4-BE49-F238E27FC236}">
                <a16:creationId xmlns:a16="http://schemas.microsoft.com/office/drawing/2014/main" id="{D0E58646-17D3-FD38-FF1E-D50DCF2FC7F8}"/>
              </a:ext>
            </a:extLst>
          </p:cNvPr>
          <p:cNvPicPr>
            <a:picLocks noChangeAspect="1"/>
          </p:cNvPicPr>
          <p:nvPr/>
        </p:nvPicPr>
        <p:blipFill rotWithShape="1">
          <a:blip r:embed="rId3"/>
          <a:srcRect l="1700" r="961"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textruta 2">
            <a:extLst>
              <a:ext uri="{FF2B5EF4-FFF2-40B4-BE49-F238E27FC236}">
                <a16:creationId xmlns:a16="http://schemas.microsoft.com/office/drawing/2014/main" id="{1E8D9CD3-AE35-3999-3751-380B302AD25F}"/>
              </a:ext>
            </a:extLst>
          </p:cNvPr>
          <p:cNvSpPr txBox="1"/>
          <p:nvPr/>
        </p:nvSpPr>
        <p:spPr>
          <a:xfrm>
            <a:off x="6289158" y="2279018"/>
            <a:ext cx="5259714" cy="3375920"/>
          </a:xfrm>
          <a:prstGeom prst="rect">
            <a:avLst/>
          </a:prstGeom>
        </p:spPr>
        <p:txBody>
          <a:bodyPr vert="horz" lIns="91440" tIns="45720" rIns="91440" bIns="45720" rtlCol="0" anchor="t">
            <a:normAutofit/>
          </a:bodyPr>
          <a:lstStyle/>
          <a:p>
            <a:pPr marL="457200" indent="-228600">
              <a:lnSpc>
                <a:spcPct val="90000"/>
              </a:lnSpc>
              <a:spcAft>
                <a:spcPts val="600"/>
              </a:spcAft>
              <a:buFont typeface="Arial" panose="020B0604020202020204" pitchFamily="34" charset="0"/>
              <a:buChar char="•"/>
            </a:pPr>
            <a:r>
              <a:rPr lang="en-US"/>
              <a:t>Gotland: 638  </a:t>
            </a:r>
          </a:p>
          <a:p>
            <a:pPr marL="457200" indent="-228600">
              <a:lnSpc>
                <a:spcPct val="90000"/>
              </a:lnSpc>
              <a:spcAft>
                <a:spcPts val="600"/>
              </a:spcAft>
              <a:buFont typeface="Arial" panose="020B0604020202020204" pitchFamily="34" charset="0"/>
              <a:buChar char="•"/>
            </a:pPr>
            <a:r>
              <a:rPr lang="en-US"/>
              <a:t>Visby södra:  178 </a:t>
            </a:r>
          </a:p>
          <a:p>
            <a:pPr marL="457200" indent="-228600">
              <a:lnSpc>
                <a:spcPct val="90000"/>
              </a:lnSpc>
              <a:spcAft>
                <a:spcPts val="600"/>
              </a:spcAft>
              <a:buFont typeface="Arial" panose="020B0604020202020204" pitchFamily="34" charset="0"/>
              <a:buChar char="•"/>
            </a:pPr>
            <a:r>
              <a:rPr lang="en-US"/>
              <a:t>Visby norra: 174 </a:t>
            </a:r>
          </a:p>
          <a:p>
            <a:pPr marL="457200" indent="-228600">
              <a:lnSpc>
                <a:spcPct val="90000"/>
              </a:lnSpc>
              <a:spcAft>
                <a:spcPts val="600"/>
              </a:spcAft>
              <a:buFont typeface="Arial" panose="020B0604020202020204" pitchFamily="34" charset="0"/>
              <a:buChar char="•"/>
            </a:pPr>
            <a:r>
              <a:rPr lang="en-US"/>
              <a:t>Träkumla: 4 </a:t>
            </a:r>
          </a:p>
          <a:p>
            <a:pPr marL="457200" indent="-228600">
              <a:lnSpc>
                <a:spcPct val="90000"/>
              </a:lnSpc>
              <a:spcAft>
                <a:spcPts val="600"/>
              </a:spcAft>
              <a:buFont typeface="Arial" panose="020B0604020202020204" pitchFamily="34" charset="0"/>
              <a:buChar char="•"/>
            </a:pPr>
            <a:r>
              <a:rPr lang="en-US"/>
              <a:t>Västerhejde: 44 </a:t>
            </a:r>
          </a:p>
          <a:p>
            <a:pPr marL="457200" indent="-228600">
              <a:lnSpc>
                <a:spcPct val="90000"/>
              </a:lnSpc>
              <a:spcAft>
                <a:spcPts val="600"/>
              </a:spcAft>
              <a:buFont typeface="Arial" panose="020B0604020202020204" pitchFamily="34" charset="0"/>
              <a:buChar char="•"/>
            </a:pPr>
            <a:r>
              <a:rPr lang="en-US"/>
              <a:t>Vall: 4 </a:t>
            </a:r>
          </a:p>
          <a:p>
            <a:pPr marL="457200" indent="-228600">
              <a:lnSpc>
                <a:spcPct val="90000"/>
              </a:lnSpc>
              <a:spcAft>
                <a:spcPts val="600"/>
              </a:spcAft>
              <a:buFont typeface="Arial" panose="020B0604020202020204" pitchFamily="34" charset="0"/>
              <a:buChar char="•"/>
            </a:pPr>
            <a:r>
              <a:rPr lang="en-US"/>
              <a:t>Stenkumla 8 </a:t>
            </a:r>
          </a:p>
          <a:p>
            <a:pPr marL="457200" indent="-228600">
              <a:lnSpc>
                <a:spcPct val="90000"/>
              </a:lnSpc>
              <a:spcAft>
                <a:spcPts val="600"/>
              </a:spcAft>
              <a:buFont typeface="Arial" panose="020B0604020202020204" pitchFamily="34" charset="0"/>
              <a:buChar char="•"/>
            </a:pPr>
            <a:r>
              <a:rPr lang="en-US"/>
              <a:t>Tofta: 8</a:t>
            </a:r>
          </a:p>
          <a:p>
            <a:pPr marL="457200" indent="-228600">
              <a:lnSpc>
                <a:spcPct val="90000"/>
              </a:lnSpc>
              <a:spcAft>
                <a:spcPts val="600"/>
              </a:spcAft>
              <a:buFont typeface="Arial" panose="020B0604020202020204" pitchFamily="34" charset="0"/>
              <a:buChar char="•"/>
            </a:pPr>
            <a:r>
              <a:rPr lang="en-US"/>
              <a:t>Eskelhem 11</a:t>
            </a:r>
          </a:p>
          <a:p>
            <a:pPr marL="457200" indent="-228600">
              <a:lnSpc>
                <a:spcPct val="90000"/>
              </a:lnSpc>
              <a:spcAft>
                <a:spcPts val="600"/>
              </a:spcAft>
              <a:buFont typeface="Arial" panose="020B0604020202020204" pitchFamily="34" charset="0"/>
              <a:buChar char="•"/>
            </a:pPr>
            <a:r>
              <a:rPr lang="en-US"/>
              <a:t>Folingbo 5</a:t>
            </a:r>
          </a:p>
          <a:p>
            <a:pPr marL="457200" indent="-228600">
              <a:lnSpc>
                <a:spcPct val="90000"/>
              </a:lnSpc>
              <a:spcAft>
                <a:spcPts val="600"/>
              </a:spcAft>
              <a:buFont typeface="Arial" panose="020B0604020202020204" pitchFamily="34" charset="0"/>
              <a:buChar char="•"/>
            </a:pPr>
            <a:endParaRPr lang="en-US"/>
          </a:p>
        </p:txBody>
      </p:sp>
    </p:spTree>
    <p:extLst>
      <p:ext uri="{BB962C8B-B14F-4D97-AF65-F5344CB8AC3E}">
        <p14:creationId xmlns:p14="http://schemas.microsoft.com/office/powerpoint/2010/main" val="170780028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BC8CFD77-3CDE-3A26-FDE2-CB7E5D9F2F6A}"/>
              </a:ext>
            </a:extLst>
          </p:cNvPr>
          <p:cNvSpPr txBox="1"/>
          <p:nvPr/>
        </p:nvSpPr>
        <p:spPr>
          <a:xfrm>
            <a:off x="5244699" y="1396289"/>
            <a:ext cx="638710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atin typeface="+mj-lt"/>
                <a:ea typeface="+mj-ea"/>
                <a:cs typeface="+mj-cs"/>
              </a:rPr>
              <a:t>Terra Nova skolan</a:t>
            </a:r>
          </a:p>
        </p:txBody>
      </p:sp>
      <p:sp>
        <p:nvSpPr>
          <p:cNvPr id="19" name="Freeform: Shape 18">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6EA0402-5843-4D53-BF9C-BE7205812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4502173" cy="344821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3" descr="NYTTKlubbmarke">
            <a:extLst>
              <a:ext uri="{FF2B5EF4-FFF2-40B4-BE49-F238E27FC236}">
                <a16:creationId xmlns:a16="http://schemas.microsoft.com/office/drawing/2014/main" id="{D1D84C2C-7E00-95ED-FE64-A8DD0D4A93B1}"/>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844567" y="474422"/>
            <a:ext cx="2578608" cy="2132683"/>
          </a:xfrm>
          <a:prstGeom prst="rect">
            <a:avLst/>
          </a:prstGeom>
          <a:noFill/>
        </p:spPr>
      </p:pic>
      <p:sp>
        <p:nvSpPr>
          <p:cNvPr id="23" name="Freeform: Shape 22">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91B43EC4-7D6F-44CA-82DD-103883D23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82142"/>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d 2">
            <a:extLst>
              <a:ext uri="{FF2B5EF4-FFF2-40B4-BE49-F238E27FC236}">
                <a16:creationId xmlns:a16="http://schemas.microsoft.com/office/drawing/2014/main" id="{86ADAB12-912A-2A4D-503F-2C3124FA8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24686" y="5242197"/>
            <a:ext cx="2395728" cy="898398"/>
          </a:xfrm>
          <a:prstGeom prst="rect">
            <a:avLst/>
          </a:prstGeom>
          <a:noFill/>
        </p:spPr>
      </p:pic>
      <p:sp>
        <p:nvSpPr>
          <p:cNvPr id="6" name="textruta 5">
            <a:extLst>
              <a:ext uri="{FF2B5EF4-FFF2-40B4-BE49-F238E27FC236}">
                <a16:creationId xmlns:a16="http://schemas.microsoft.com/office/drawing/2014/main" id="{B9E012E5-039E-1D62-923C-7D056C67AF19}"/>
              </a:ext>
            </a:extLst>
          </p:cNvPr>
          <p:cNvSpPr txBox="1"/>
          <p:nvPr/>
        </p:nvSpPr>
        <p:spPr>
          <a:xfrm>
            <a:off x="5249143" y="2871982"/>
            <a:ext cx="6382657" cy="318168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b="1"/>
              <a:t>Rörelsesatsning i skolan, varje onsdag besöker vi Terra Nova under skoltid och spelar fotboll. För nyrekrytering av medlemmar. </a:t>
            </a:r>
          </a:p>
        </p:txBody>
      </p:sp>
      <p:sp>
        <p:nvSpPr>
          <p:cNvPr id="5" name="textruta 4">
            <a:extLst>
              <a:ext uri="{FF2B5EF4-FFF2-40B4-BE49-F238E27FC236}">
                <a16:creationId xmlns:a16="http://schemas.microsoft.com/office/drawing/2014/main" id="{7B96D52D-880C-AC36-B30C-E429B82D313C}"/>
              </a:ext>
            </a:extLst>
          </p:cNvPr>
          <p:cNvSpPr txBox="1"/>
          <p:nvPr/>
        </p:nvSpPr>
        <p:spPr>
          <a:xfrm>
            <a:off x="3636579" y="1870841"/>
            <a:ext cx="3216166" cy="1040525"/>
          </a:xfrm>
          <a:prstGeom prst="rect">
            <a:avLst/>
          </a:prstGeom>
          <a:noFill/>
        </p:spPr>
        <p:txBody>
          <a:bodyPr wrap="square" rtlCol="0">
            <a:spAutoFit/>
          </a:bodyPr>
          <a:lstStyle/>
          <a:p>
            <a:endParaRPr lang="sv-SE" dirty="0"/>
          </a:p>
        </p:txBody>
      </p:sp>
    </p:spTree>
    <p:extLst>
      <p:ext uri="{BB962C8B-B14F-4D97-AF65-F5344CB8AC3E}">
        <p14:creationId xmlns:p14="http://schemas.microsoft.com/office/powerpoint/2010/main" val="273406145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3E94-EC0F-43C8-A52D-E20FA0B4E410}"/>
              </a:ext>
            </a:extLst>
          </p:cNvPr>
          <p:cNvSpPr>
            <a:spLocks noGrp="1"/>
          </p:cNvSpPr>
          <p:nvPr>
            <p:ph type="title"/>
          </p:nvPr>
        </p:nvSpPr>
        <p:spPr>
          <a:xfrm>
            <a:off x="6289158" y="803325"/>
            <a:ext cx="5259707" cy="1325563"/>
          </a:xfrm>
        </p:spPr>
        <p:txBody>
          <a:bodyPr vert="horz" lIns="91440" tIns="45720" rIns="91440" bIns="45720" rtlCol="0">
            <a:normAutofit/>
          </a:bodyPr>
          <a:lstStyle/>
          <a:p>
            <a:r>
              <a:rPr lang="sv-SE" kern="1200" dirty="0">
                <a:latin typeface="+mj-lt"/>
                <a:ea typeface="+mj-ea"/>
                <a:cs typeface="+mj-cs"/>
              </a:rPr>
              <a:t>Sammandrag/Cuper</a:t>
            </a:r>
            <a:endParaRPr lang="en-US" kern="1200" dirty="0">
              <a:latin typeface="+mj-lt"/>
              <a:ea typeface="+mj-ea"/>
              <a:cs typeface="+mj-cs"/>
            </a:endParaRPr>
          </a:p>
        </p:txBody>
      </p:sp>
      <p:sp>
        <p:nvSpPr>
          <p:cNvPr id="14" name="Freeform: Shape 13">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NYTTKlubbmarke">
            <a:extLst>
              <a:ext uri="{FF2B5EF4-FFF2-40B4-BE49-F238E27FC236}">
                <a16:creationId xmlns:a16="http://schemas.microsoft.com/office/drawing/2014/main" id="{E77C0736-5F99-40A9-BF12-7527EB1B2466}"/>
              </a:ext>
            </a:extLst>
          </p:cNvPr>
          <p:cNvPicPr/>
          <p:nvPr/>
        </p:nvPicPr>
        <p:blipFill rotWithShape="1">
          <a:blip r:embed="rId2" cstate="print">
            <a:extLst>
              <a:ext uri="{28A0092B-C50C-407E-A947-70E740481C1C}">
                <a14:useLocalDpi xmlns:a14="http://schemas.microsoft.com/office/drawing/2010/main" val="0"/>
              </a:ext>
            </a:extLst>
          </a:blip>
          <a:srcRect l="2234" r="480" b="1"/>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p:spPr>
      </p:pic>
      <p:sp>
        <p:nvSpPr>
          <p:cNvPr id="5" name="Content Placeholder 4">
            <a:extLst>
              <a:ext uri="{FF2B5EF4-FFF2-40B4-BE49-F238E27FC236}">
                <a16:creationId xmlns:a16="http://schemas.microsoft.com/office/drawing/2014/main" id="{85A769D6-72DE-4269-AFF9-E2517CCA2CB1}"/>
              </a:ext>
            </a:extLst>
          </p:cNvPr>
          <p:cNvSpPr>
            <a:spLocks noGrp="1"/>
          </p:cNvSpPr>
          <p:nvPr>
            <p:ph idx="1"/>
          </p:nvPr>
        </p:nvSpPr>
        <p:spPr>
          <a:xfrm>
            <a:off x="6289158" y="2279018"/>
            <a:ext cx="5259714" cy="3979542"/>
          </a:xfrm>
        </p:spPr>
        <p:txBody>
          <a:bodyPr anchor="t">
            <a:normAutofit lnSpcReduction="10000"/>
          </a:bodyPr>
          <a:lstStyle/>
          <a:p>
            <a:pPr marL="0" indent="0">
              <a:buNone/>
            </a:pPr>
            <a:r>
              <a:rPr lang="sv-SE" sz="1800" dirty="0"/>
              <a:t>Pojkar och Flickor födda 16</a:t>
            </a:r>
          </a:p>
          <a:p>
            <a:pPr marL="0" indent="0">
              <a:buNone/>
            </a:pPr>
            <a:endParaRPr lang="sv-SE" sz="1800" dirty="0"/>
          </a:p>
          <a:p>
            <a:r>
              <a:rPr lang="sv-SE" sz="1800" dirty="0"/>
              <a:t>Drar igång slutet av april, i början av maj.</a:t>
            </a:r>
          </a:p>
          <a:p>
            <a:r>
              <a:rPr lang="sv-SE" sz="1800" dirty="0"/>
              <a:t>3 mot 3 spel runt om på ön.</a:t>
            </a:r>
          </a:p>
          <a:p>
            <a:r>
              <a:rPr lang="sv-SE" sz="1800" dirty="0"/>
              <a:t>Det kan bli så att vi får stötta upp födda 15 under säsongen. </a:t>
            </a:r>
            <a:br>
              <a:rPr lang="sv-SE" sz="1800" dirty="0"/>
            </a:br>
            <a:r>
              <a:rPr lang="sv-SE" sz="1800" dirty="0"/>
              <a:t>De spelar 5 mot 5, runt om på ön. </a:t>
            </a:r>
          </a:p>
          <a:p>
            <a:r>
              <a:rPr lang="sv-SE" sz="1800" dirty="0"/>
              <a:t>2024 spelar vi fem manna fotboll, värt att notera.</a:t>
            </a:r>
          </a:p>
          <a:p>
            <a:endParaRPr lang="sv-SE" sz="1800" dirty="0"/>
          </a:p>
          <a:p>
            <a:r>
              <a:rPr lang="sv-SE" sz="1800" dirty="0"/>
              <a:t>Vi går ut på </a:t>
            </a:r>
            <a:r>
              <a:rPr lang="sv-SE" sz="1800" dirty="0" err="1"/>
              <a:t>Traume</a:t>
            </a:r>
            <a:r>
              <a:rPr lang="sv-SE" sz="1800" dirty="0"/>
              <a:t> i april månad, vi har konstgrästider på Säve om vi vill träna ute. </a:t>
            </a:r>
          </a:p>
          <a:p>
            <a:r>
              <a:rPr lang="sv-SE" sz="1800" dirty="0"/>
              <a:t>Destination Gotland cup och en på hösten</a:t>
            </a:r>
          </a:p>
          <a:p>
            <a:endParaRPr lang="sv-SE" sz="1800" dirty="0"/>
          </a:p>
        </p:txBody>
      </p:sp>
    </p:spTree>
    <p:extLst>
      <p:ext uri="{BB962C8B-B14F-4D97-AF65-F5344CB8AC3E}">
        <p14:creationId xmlns:p14="http://schemas.microsoft.com/office/powerpoint/2010/main" val="309992226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9401</TotalTime>
  <Words>1061</Words>
  <Application>Microsoft Office PowerPoint</Application>
  <PresentationFormat>Bredbild</PresentationFormat>
  <Paragraphs>133</Paragraphs>
  <Slides>30</Slides>
  <Notes>0</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30</vt:i4>
      </vt:variant>
    </vt:vector>
  </HeadingPairs>
  <TitlesOfParts>
    <vt:vector size="35" baseType="lpstr">
      <vt:lpstr>Arial</vt:lpstr>
      <vt:lpstr>Calibri</vt:lpstr>
      <vt:lpstr>Calibri Light</vt:lpstr>
      <vt:lpstr>proxima-nova</vt:lpstr>
      <vt:lpstr>Office Theme</vt:lpstr>
      <vt:lpstr>Välkommen till Upptaktsträff</vt:lpstr>
      <vt:lpstr>Agenda</vt:lpstr>
      <vt:lpstr>PowerPoint-presentation</vt:lpstr>
      <vt:lpstr>PowerPoint-presentation</vt:lpstr>
      <vt:lpstr>Ledarstaben</vt:lpstr>
      <vt:lpstr>Laget.se</vt:lpstr>
      <vt:lpstr>PowerPoint-presentation</vt:lpstr>
      <vt:lpstr>PowerPoint-presentation</vt:lpstr>
      <vt:lpstr>Sammandrag/Cuper</vt:lpstr>
      <vt:lpstr>Medlem i Visby AIK</vt:lpstr>
      <vt:lpstr>Ekonomi </vt:lpstr>
      <vt:lpstr>Budget</vt:lpstr>
      <vt:lpstr>Värdeord för födda 16</vt:lpstr>
      <vt:lpstr>PowerPoint-presentation</vt:lpstr>
      <vt:lpstr>PowerPoint-presentation</vt:lpstr>
      <vt:lpstr>PowerPoint-presentation</vt:lpstr>
      <vt:lpstr>PowerPoint-presentation</vt:lpstr>
      <vt:lpstr>Barnkonventionen </vt:lpstr>
      <vt:lpstr>PowerPoint-presentation</vt:lpstr>
      <vt:lpstr>PowerPoint-presentation</vt:lpstr>
      <vt:lpstr>PowerPoint-presentation</vt:lpstr>
      <vt:lpstr>PowerPoint-presentation</vt:lpstr>
      <vt:lpstr>3 mot 3</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Välkommen till upptaktsträff</dc:title>
  <dc:creator>Johan Palmqvist</dc:creator>
  <cp:lastModifiedBy>Daniel Johansson (RF-SISU Gotland)</cp:lastModifiedBy>
  <cp:revision>36</cp:revision>
  <dcterms:created xsi:type="dcterms:W3CDTF">2021-06-12T13:04:49Z</dcterms:created>
  <dcterms:modified xsi:type="dcterms:W3CDTF">2023-01-23T18:28:29Z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0d94389-3679-4ee9-b462-9299027f34d3_Enabled">
    <vt:lpwstr>true</vt:lpwstr>
  </property>
  <property fmtid="{D5CDD505-2E9C-101B-9397-08002B2CF9AE}" pid="3" name="MSIP_Label_a0d94389-3679-4ee9-b462-9299027f34d3_SetDate">
    <vt:lpwstr>2021-06-12T13:04:49Z</vt:lpwstr>
  </property>
  <property fmtid="{D5CDD505-2E9C-101B-9397-08002B2CF9AE}" pid="4" name="MSIP_Label_a0d94389-3679-4ee9-b462-9299027f34d3_Method">
    <vt:lpwstr>Standard</vt:lpwstr>
  </property>
  <property fmtid="{D5CDD505-2E9C-101B-9397-08002B2CF9AE}" pid="5" name="MSIP_Label_a0d94389-3679-4ee9-b462-9299027f34d3_Name">
    <vt:lpwstr>General</vt:lpwstr>
  </property>
  <property fmtid="{D5CDD505-2E9C-101B-9397-08002B2CF9AE}" pid="6" name="MSIP_Label_a0d94389-3679-4ee9-b462-9299027f34d3_SiteId">
    <vt:lpwstr>d357e4b0-a5d5-400f-b185-86fb574bef72</vt:lpwstr>
  </property>
  <property fmtid="{D5CDD505-2E9C-101B-9397-08002B2CF9AE}" pid="7" name="MSIP_Label_a0d94389-3679-4ee9-b462-9299027f34d3_ActionId">
    <vt:lpwstr>6dfc3419-39c4-47e2-8b63-f04b5272c1d9</vt:lpwstr>
  </property>
  <property fmtid="{D5CDD505-2E9C-101B-9397-08002B2CF9AE}" pid="8" name="MSIP_Label_a0d94389-3679-4ee9-b462-9299027f34d3_ContentBits">
    <vt:lpwstr>0</vt:lpwstr>
  </property>
</Properties>
</file>