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Lst>
  <p:notesMasterIdLst>
    <p:notesMasterId r:id="rId13"/>
  </p:notesMasterIdLst>
  <p:sldIdLst>
    <p:sldId id="256" r:id="rId2"/>
    <p:sldId id="269" r:id="rId3"/>
    <p:sldId id="275" r:id="rId4"/>
    <p:sldId id="277" r:id="rId5"/>
    <p:sldId id="278" r:id="rId6"/>
    <p:sldId id="270" r:id="rId7"/>
    <p:sldId id="280" r:id="rId8"/>
    <p:sldId id="271" r:id="rId9"/>
    <p:sldId id="279" r:id="rId10"/>
    <p:sldId id="272" r:id="rId11"/>
    <p:sldId id="274"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316D390-1595-4C56-9FDA-DF7487A538BC}" v="1" dt="2026-03-19T11:40:29.1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6" d="100"/>
          <a:sy n="56" d="100"/>
        </p:scale>
        <p:origin x="100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anna Hultman" userId="278ae5e0b334adf9" providerId="LiveId" clId="{2908BD00-8559-4B3B-91BF-8D14A04DFB8E}"/>
    <pc:docChg chg="undo custSel addSld delSld modSld sldOrd">
      <pc:chgData name="Johanna Hultman" userId="278ae5e0b334adf9" providerId="LiveId" clId="{2908BD00-8559-4B3B-91BF-8D14A04DFB8E}" dt="2026-03-19T11:42:05.433" v="4412" actId="20577"/>
      <pc:docMkLst>
        <pc:docMk/>
      </pc:docMkLst>
      <pc:sldChg chg="modSp mod ord">
        <pc:chgData name="Johanna Hultman" userId="278ae5e0b334adf9" providerId="LiveId" clId="{2908BD00-8559-4B3B-91BF-8D14A04DFB8E}" dt="2026-03-19T11:36:44.675" v="4109" actId="20577"/>
        <pc:sldMkLst>
          <pc:docMk/>
          <pc:sldMk cId="1442793260" sldId="270"/>
        </pc:sldMkLst>
        <pc:spChg chg="mod">
          <ac:chgData name="Johanna Hultman" userId="278ae5e0b334adf9" providerId="LiveId" clId="{2908BD00-8559-4B3B-91BF-8D14A04DFB8E}" dt="2026-03-19T11:36:44.675" v="4109" actId="20577"/>
          <ac:spMkLst>
            <pc:docMk/>
            <pc:sldMk cId="1442793260" sldId="270"/>
            <ac:spMk id="5" creationId="{DC308F5C-9783-4681-A85D-E1A837203BD0}"/>
          </ac:spMkLst>
        </pc:spChg>
      </pc:sldChg>
      <pc:sldChg chg="modSp mod ord">
        <pc:chgData name="Johanna Hultman" userId="278ae5e0b334adf9" providerId="LiveId" clId="{2908BD00-8559-4B3B-91BF-8D14A04DFB8E}" dt="2026-03-19T11:39:58.658" v="4359" actId="113"/>
        <pc:sldMkLst>
          <pc:docMk/>
          <pc:sldMk cId="3593306399" sldId="271"/>
        </pc:sldMkLst>
        <pc:spChg chg="mod">
          <ac:chgData name="Johanna Hultman" userId="278ae5e0b334adf9" providerId="LiveId" clId="{2908BD00-8559-4B3B-91BF-8D14A04DFB8E}" dt="2026-03-19T11:24:31.959" v="2848" actId="20577"/>
          <ac:spMkLst>
            <pc:docMk/>
            <pc:sldMk cId="3593306399" sldId="271"/>
            <ac:spMk id="2" creationId="{DAD92E56-2858-4565-984B-6F3FFE93EDD1}"/>
          </ac:spMkLst>
        </pc:spChg>
        <pc:spChg chg="mod">
          <ac:chgData name="Johanna Hultman" userId="278ae5e0b334adf9" providerId="LiveId" clId="{2908BD00-8559-4B3B-91BF-8D14A04DFB8E}" dt="2026-03-19T11:39:58.658" v="4359" actId="113"/>
          <ac:spMkLst>
            <pc:docMk/>
            <pc:sldMk cId="3593306399" sldId="271"/>
            <ac:spMk id="3" creationId="{8198251F-43A0-5364-7801-BC97E58C9322}"/>
          </ac:spMkLst>
        </pc:spChg>
      </pc:sldChg>
      <pc:sldChg chg="modSp mod">
        <pc:chgData name="Johanna Hultman" userId="278ae5e0b334adf9" providerId="LiveId" clId="{2908BD00-8559-4B3B-91BF-8D14A04DFB8E}" dt="2026-03-19T11:42:05.433" v="4412" actId="20577"/>
        <pc:sldMkLst>
          <pc:docMk/>
          <pc:sldMk cId="3152246416" sldId="272"/>
        </pc:sldMkLst>
        <pc:spChg chg="mod">
          <ac:chgData name="Johanna Hultman" userId="278ae5e0b334adf9" providerId="LiveId" clId="{2908BD00-8559-4B3B-91BF-8D14A04DFB8E}" dt="2026-03-19T11:42:05.433" v="4412" actId="20577"/>
          <ac:spMkLst>
            <pc:docMk/>
            <pc:sldMk cId="3152246416" sldId="272"/>
            <ac:spMk id="5" creationId="{DC308F5C-9783-4681-A85D-E1A837203BD0}"/>
          </ac:spMkLst>
        </pc:spChg>
      </pc:sldChg>
      <pc:sldChg chg="modSp mod">
        <pc:chgData name="Johanna Hultman" userId="278ae5e0b334adf9" providerId="LiveId" clId="{2908BD00-8559-4B3B-91BF-8D14A04DFB8E}" dt="2026-03-19T11:40:41.818" v="4372" actId="20577"/>
        <pc:sldMkLst>
          <pc:docMk/>
          <pc:sldMk cId="2235125985" sldId="279"/>
        </pc:sldMkLst>
        <pc:spChg chg="mod">
          <ac:chgData name="Johanna Hultman" userId="278ae5e0b334adf9" providerId="LiveId" clId="{2908BD00-8559-4B3B-91BF-8D14A04DFB8E}" dt="2026-03-19T11:40:41.818" v="4372" actId="20577"/>
          <ac:spMkLst>
            <pc:docMk/>
            <pc:sldMk cId="2235125985" sldId="279"/>
            <ac:spMk id="4" creationId="{A640AEF7-8598-1DA5-6D3E-629013710B10}"/>
          </ac:spMkLst>
        </pc:spChg>
      </pc:sldChg>
      <pc:sldChg chg="addSp delSp modSp add mod">
        <pc:chgData name="Johanna Hultman" userId="278ae5e0b334adf9" providerId="LiveId" clId="{2908BD00-8559-4B3B-91BF-8D14A04DFB8E}" dt="2026-03-19T11:40:20.829" v="4361" actId="5793"/>
        <pc:sldMkLst>
          <pc:docMk/>
          <pc:sldMk cId="2752906647" sldId="280"/>
        </pc:sldMkLst>
        <pc:spChg chg="mod">
          <ac:chgData name="Johanna Hultman" userId="278ae5e0b334adf9" providerId="LiveId" clId="{2908BD00-8559-4B3B-91BF-8D14A04DFB8E}" dt="2026-03-19T11:23:59.040" v="2827" actId="20577"/>
          <ac:spMkLst>
            <pc:docMk/>
            <pc:sldMk cId="2752906647" sldId="280"/>
            <ac:spMk id="2" creationId="{2290524B-4470-9938-B40F-7114FB7EF038}"/>
          </ac:spMkLst>
        </pc:spChg>
        <pc:spChg chg="add del mod">
          <ac:chgData name="Johanna Hultman" userId="278ae5e0b334adf9" providerId="LiveId" clId="{2908BD00-8559-4B3B-91BF-8D14A04DFB8E}" dt="2026-03-19T11:40:20.829" v="4361" actId="5793"/>
          <ac:spMkLst>
            <pc:docMk/>
            <pc:sldMk cId="2752906647" sldId="280"/>
            <ac:spMk id="3" creationId="{61539006-256D-0B19-76F4-06D5755F7A5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648ECF-EAA5-4291-B8BB-4FA522DA9278}" type="datetimeFigureOut">
              <a:rPr lang="sv-SE" smtClean="0"/>
              <a:t>2026-03-19</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39FFAF-D0DB-4FA2-AA0C-02B94D444318}" type="slidenum">
              <a:rPr lang="sv-SE" smtClean="0"/>
              <a:t>‹#›</a:t>
            </a:fld>
            <a:endParaRPr lang="sv-SE"/>
          </a:p>
        </p:txBody>
      </p:sp>
    </p:spTree>
    <p:extLst>
      <p:ext uri="{BB962C8B-B14F-4D97-AF65-F5344CB8AC3E}">
        <p14:creationId xmlns:p14="http://schemas.microsoft.com/office/powerpoint/2010/main" val="2533120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2</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21365531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3</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40157026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4</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29038447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5</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13876927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6</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23151220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1E483-B2BC-977C-770E-33312168B342}"/>
            </a:ext>
          </a:extLst>
        </p:cNvPr>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10549724-8612-FECD-C5A5-B1D512244E29}"/>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7</a:t>
            </a:fld>
            <a:endParaRPr lang="sv-SE"/>
          </a:p>
        </p:txBody>
      </p:sp>
      <p:sp>
        <p:nvSpPr>
          <p:cNvPr id="2" name="Platshållare för bildobjekt 1">
            <a:extLst>
              <a:ext uri="{FF2B5EF4-FFF2-40B4-BE49-F238E27FC236}">
                <a16:creationId xmlns:a16="http://schemas.microsoft.com/office/drawing/2014/main" id="{75AF8750-92EF-40DC-601B-BF87C1E7A36F}"/>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C6350B25-9AD7-F9F4-A4DF-041C6A3103A4}"/>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28249241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8</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37733804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10</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2874444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FFFAF1DA-83B1-4E53-A0EF-AF966C0E1C94}"/>
              </a:ext>
            </a:extLst>
          </p:cNvPr>
          <p:cNvSpPr txBox="1">
            <a:spLocks noGrp="1"/>
          </p:cNvSpPr>
          <p:nvPr>
            <p:ph type="sldNum" sz="quarter" idx="5"/>
          </p:nvPr>
        </p:nvSpPr>
        <p:spPr>
          <a:ln/>
        </p:spPr>
        <p:txBody>
          <a:bodyPr lIns="0" tIns="0" rIns="0" bIns="0" anchor="b" anchorCtr="0">
            <a:noAutofit/>
          </a:bodyPr>
          <a:lstStyle/>
          <a:p>
            <a:pPr lvl="0"/>
            <a:fld id="{4F3AF0D0-787C-4723-BF2C-A8B5F457534A}" type="slidenum">
              <a:t>11</a:t>
            </a:fld>
            <a:endParaRPr lang="sv-SE"/>
          </a:p>
        </p:txBody>
      </p:sp>
      <p:sp>
        <p:nvSpPr>
          <p:cNvPr id="2" name="Platshållare för bildobjekt 1">
            <a:extLst>
              <a:ext uri="{FF2B5EF4-FFF2-40B4-BE49-F238E27FC236}">
                <a16:creationId xmlns:a16="http://schemas.microsoft.com/office/drawing/2014/main" id="{5E4B24AF-F6E6-4286-8A7D-AE54B7E7CDF3}"/>
              </a:ext>
            </a:extLst>
          </p:cNvPr>
          <p:cNvSpPr>
            <a:spLocks noGrp="1" noRot="1" noChangeAspect="1" noResize="1"/>
          </p:cNvSpPr>
          <p:nvPr>
            <p:ph type="sldImg"/>
          </p:nvPr>
        </p:nvSpPr>
        <p:spPr>
          <a:xfrm>
            <a:off x="217488" y="812800"/>
            <a:ext cx="7124700" cy="4008438"/>
          </a:xfrm>
          <a:solidFill>
            <a:srgbClr val="729FCF"/>
          </a:solidFill>
          <a:ln w="25400">
            <a:solidFill>
              <a:srgbClr val="3465A4"/>
            </a:solidFill>
            <a:prstDash val="solid"/>
          </a:ln>
        </p:spPr>
      </p:sp>
      <p:sp>
        <p:nvSpPr>
          <p:cNvPr id="3" name="Platshållare för anteckningar 2">
            <a:extLst>
              <a:ext uri="{FF2B5EF4-FFF2-40B4-BE49-F238E27FC236}">
                <a16:creationId xmlns:a16="http://schemas.microsoft.com/office/drawing/2014/main" id="{82A3B789-CBF2-4875-BAF6-D0137BF68C1D}"/>
              </a:ext>
            </a:extLst>
          </p:cNvPr>
          <p:cNvSpPr txBox="1">
            <a:spLocks noGrp="1"/>
          </p:cNvSpPr>
          <p:nvPr>
            <p:ph type="body" sz="quarter" idx="1"/>
          </p:nvPr>
        </p:nvSpPr>
        <p:spPr/>
        <p:txBody>
          <a:bodyPr/>
          <a:lstStyle/>
          <a:p>
            <a:endParaRPr lang="sv-SE"/>
          </a:p>
        </p:txBody>
      </p:sp>
    </p:spTree>
    <p:extLst>
      <p:ext uri="{BB962C8B-B14F-4D97-AF65-F5344CB8AC3E}">
        <p14:creationId xmlns:p14="http://schemas.microsoft.com/office/powerpoint/2010/main" val="5016832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mall för rubrikformat</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3/19/2026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005805438"/>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3/19/2026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38630926"/>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3/19/2026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44460731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7DA38F49-B3E2-4BF0-BEC7-C30D34ABBB8D}" type="datetime1">
              <a:rPr lang="en-US" smtClean="0"/>
              <a:t>3/19/2026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71677026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sv-SE"/>
              <a:t>Klicka här för att ändra mall för rubrikformat</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7DA38F49-B3E2-4BF0-BEC7-C30D34ABBB8D}" type="datetime1">
              <a:rPr lang="en-US" smtClean="0"/>
              <a:t>3/19/2026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8167716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7DA38F49-B3E2-4BF0-BEC7-C30D34ABBB8D}" type="datetime1">
              <a:rPr lang="en-US" smtClean="0"/>
              <a:t>3/19/2026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23341109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sv-SE"/>
              <a:t>Klicka här för att ändra mall för rubrikformat</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839788" y="2505075"/>
            <a:ext cx="5157787"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6172200" y="2505075"/>
            <a:ext cx="518318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7DA38F49-B3E2-4BF0-BEC7-C30D34ABBB8D}" type="datetime1">
              <a:rPr lang="en-US" smtClean="0"/>
              <a:t>3/19/2026</a:t>
            </a:fld>
            <a:endParaRPr lang="en-US"/>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69268496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7DA38F49-B3E2-4BF0-BEC7-C30D34ABBB8D}" type="datetime1">
              <a:rPr lang="en-US" smtClean="0"/>
              <a:t>3/19/2026</a:t>
            </a:fld>
            <a:endParaRPr lang="en-US"/>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05132420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A38F49-B3E2-4BF0-BEC7-C30D34ABBB8D}" type="datetime1">
              <a:rPr lang="en-US" smtClean="0"/>
              <a:t>3/19/2026</a:t>
            </a:fld>
            <a:endParaRPr lang="en-US"/>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310580189"/>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7DA38F49-B3E2-4BF0-BEC7-C30D34ABBB8D}" type="datetime1">
              <a:rPr lang="en-US" smtClean="0"/>
              <a:t>3/19/2026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333757379"/>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7DA38F49-B3E2-4BF0-BEC7-C30D34ABBB8D}" type="datetime1">
              <a:rPr lang="en-US" smtClean="0"/>
              <a:t>3/19/2026</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19874638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A38F49-B3E2-4BF0-BEC7-C30D34ABBB8D}" type="datetime1">
              <a:rPr lang="en-US" smtClean="0"/>
              <a:t>3/19/2026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C12960-6E85-460F-B6E3-5B82CB31AF3D}" type="slidenum">
              <a:rPr lang="en-US" smtClean="0"/>
              <a:t>‹#›</a:t>
            </a:fld>
            <a:endParaRPr lang="en-US"/>
          </a:p>
        </p:txBody>
      </p:sp>
    </p:spTree>
    <p:extLst>
      <p:ext uri="{BB962C8B-B14F-4D97-AF65-F5344CB8AC3E}">
        <p14:creationId xmlns:p14="http://schemas.microsoft.com/office/powerpoint/2010/main" val="392856753"/>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hyperlink" Target="mailto:vinbergsif@hotmail.com" TargetMode="External"/><Relationship Id="rId4" Type="http://schemas.openxmlformats.org/officeDocument/2006/relationships/hyperlink" Target="file:///C:\Users\anso_\Downloads\Medlemsavgift-2025.pdf"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8" Type="http://schemas.openxmlformats.org/officeDocument/2006/relationships/hyperlink" Target="https://utbildning.sisuforlag.se/fotboll/tranare/tranarutbildning/fsll/riktlinjer/fair-play/" TargetMode="External"/><Relationship Id="rId3" Type="http://schemas.openxmlformats.org/officeDocument/2006/relationships/image" Target="../media/image1.png"/><Relationship Id="rId7" Type="http://schemas.openxmlformats.org/officeDocument/2006/relationships/hyperlink" Target="https://utbildning.sisuforlag.se/fotboll/tranare/tranarutbildning/fsll/riktlinjer/hallbart-idrottande/" TargetMode="External"/><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hyperlink" Target="https://utbildning.sisuforlag.se/fotboll/tranare/tranarutbildning/fsll/riktlinjer/fokus-pa-gladje-och-larande/" TargetMode="External"/><Relationship Id="rId5" Type="http://schemas.openxmlformats.org/officeDocument/2006/relationships/hyperlink" Target="https://utbildning.sisuforlag.se/fotboll/tranare/tranarutbildning/fsll/riktlinjer/barn-och-ungdomars-villkor/" TargetMode="External"/><Relationship Id="rId4" Type="http://schemas.openxmlformats.org/officeDocument/2006/relationships/hyperlink" Target="https://utbildning.sisuforlag.se/fotboll/tranare/tranarutbildning/fsll/riktlinjer/fotboll-for-alla/" TargetMode="External"/><Relationship Id="rId9" Type="http://schemas.openxmlformats.org/officeDocument/2006/relationships/hyperlink" Target="https://halland.svenskfotboll.se/fair-play/foraldrainformation/"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https://www.vif.nu/Document/Download/1897674/11401587"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DEA2646-218A-82F2-DFFF-A4AC6CADB244}"/>
              </a:ext>
            </a:extLst>
          </p:cNvPr>
          <p:cNvSpPr>
            <a:spLocks noGrp="1"/>
          </p:cNvSpPr>
          <p:nvPr>
            <p:ph type="ctrTitle"/>
          </p:nvPr>
        </p:nvSpPr>
        <p:spPr>
          <a:xfrm>
            <a:off x="225469" y="2467626"/>
            <a:ext cx="4413206" cy="2009123"/>
          </a:xfrm>
        </p:spPr>
        <p:txBody>
          <a:bodyPr>
            <a:normAutofit/>
          </a:bodyPr>
          <a:lstStyle/>
          <a:p>
            <a:r>
              <a:rPr lang="sv-SE" sz="5800" b="1" dirty="0"/>
              <a:t>Vinbergs IF F15/16</a:t>
            </a:r>
          </a:p>
        </p:txBody>
      </p:sp>
      <p:sp>
        <p:nvSpPr>
          <p:cNvPr id="3" name="Underrubrik 2">
            <a:extLst>
              <a:ext uri="{FF2B5EF4-FFF2-40B4-BE49-F238E27FC236}">
                <a16:creationId xmlns:a16="http://schemas.microsoft.com/office/drawing/2014/main" id="{299B65FB-D767-5577-9E9A-84610427DB1B}"/>
              </a:ext>
            </a:extLst>
          </p:cNvPr>
          <p:cNvSpPr>
            <a:spLocks noGrp="1"/>
          </p:cNvSpPr>
          <p:nvPr>
            <p:ph type="subTitle" idx="1"/>
          </p:nvPr>
        </p:nvSpPr>
        <p:spPr>
          <a:xfrm>
            <a:off x="514118" y="5374291"/>
            <a:ext cx="4057882" cy="972532"/>
          </a:xfrm>
        </p:spPr>
        <p:txBody>
          <a:bodyPr anchor="t">
            <a:normAutofit/>
          </a:bodyPr>
          <a:lstStyle/>
          <a:p>
            <a:r>
              <a:rPr lang="sv-SE" dirty="0"/>
              <a:t>Föräldramöte </a:t>
            </a:r>
            <a:br>
              <a:rPr lang="sv-SE" dirty="0"/>
            </a:br>
            <a:r>
              <a:rPr lang="sv-SE" dirty="0"/>
              <a:t>19 mars 2026</a:t>
            </a:r>
          </a:p>
        </p:txBody>
      </p:sp>
      <p:pic>
        <p:nvPicPr>
          <p:cNvPr id="5" name="Bild 1">
            <a:extLst>
              <a:ext uri="{FF2B5EF4-FFF2-40B4-BE49-F238E27FC236}">
                <a16:creationId xmlns:a16="http://schemas.microsoft.com/office/drawing/2014/main" id="{DF2927B3-E658-471C-A154-1D4D1DCAFC98}"/>
              </a:ext>
            </a:extLst>
          </p:cNvPr>
          <p:cNvPicPr>
            <a:picLocks noChangeAspect="1"/>
          </p:cNvPicPr>
          <p:nvPr/>
        </p:nvPicPr>
        <p:blipFill>
          <a:blip r:embed="rId2">
            <a:lum/>
            <a:alphaModFix/>
          </a:blip>
          <a:srcRect/>
          <a:stretch>
            <a:fillRect/>
          </a:stretch>
        </p:blipFill>
        <p:spPr>
          <a:xfrm>
            <a:off x="6214112" y="1189974"/>
            <a:ext cx="4195017" cy="5069768"/>
          </a:xfrm>
          <a:prstGeom prst="rect">
            <a:avLst/>
          </a:prstGeom>
          <a:noFill/>
          <a:ln>
            <a:noFill/>
          </a:ln>
        </p:spPr>
      </p:pic>
    </p:spTree>
    <p:extLst>
      <p:ext uri="{BB962C8B-B14F-4D97-AF65-F5344CB8AC3E}">
        <p14:creationId xmlns:p14="http://schemas.microsoft.com/office/powerpoint/2010/main" val="6998319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1224000" y="1600526"/>
            <a:ext cx="8809348" cy="4998291"/>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417"/>
              </a:spcBef>
            </a:pPr>
            <a:r>
              <a:rPr lang="sv-SE" sz="2400" dirty="0">
                <a:highlight>
                  <a:scrgbClr r="0" g="0" b="0">
                    <a:alpha val="0"/>
                  </a:scrgbClr>
                </a:highlight>
                <a:latin typeface="Calibri"/>
                <a:ea typeface="Microsoft YaHei" pitchFamily="2"/>
                <a:cs typeface="Arial" pitchFamily="2"/>
              </a:rPr>
              <a:t>Bollkalleuppdrag – </a:t>
            </a:r>
            <a:r>
              <a:rPr lang="sv-SE" sz="2400" b="1" dirty="0">
                <a:highlight>
                  <a:scrgbClr r="0" g="0" b="0">
                    <a:alpha val="0"/>
                  </a:scrgbClr>
                </a:highlight>
                <a:latin typeface="Calibri"/>
                <a:ea typeface="Microsoft YaHei" pitchFamily="2"/>
                <a:cs typeface="Arial" pitchFamily="2"/>
              </a:rPr>
              <a:t>19 april</a:t>
            </a:r>
            <a:br>
              <a:rPr lang="sv-SE" sz="2400" dirty="0">
                <a:highlight>
                  <a:scrgbClr r="0" g="0" b="0">
                    <a:alpha val="0"/>
                  </a:scrgbClr>
                </a:highlight>
                <a:latin typeface="Calibri"/>
                <a:ea typeface="Microsoft YaHei" pitchFamily="2"/>
                <a:cs typeface="Arial" pitchFamily="2"/>
              </a:rPr>
            </a:br>
            <a:r>
              <a:rPr lang="sv-SE" sz="2400" dirty="0">
                <a:highlight>
                  <a:scrgbClr r="0" g="0" b="0">
                    <a:alpha val="0"/>
                  </a:scrgbClr>
                </a:highlight>
                <a:latin typeface="Calibri"/>
                <a:ea typeface="Microsoft YaHei" pitchFamily="2"/>
                <a:cs typeface="Arial" pitchFamily="2"/>
              </a:rPr>
              <a:t>4 vuxna + 8 </a:t>
            </a:r>
            <a:r>
              <a:rPr lang="sv-SE" sz="2400">
                <a:highlight>
                  <a:scrgbClr r="0" g="0" b="0">
                    <a:alpha val="0"/>
                  </a:scrgbClr>
                </a:highlight>
                <a:latin typeface="Calibri"/>
                <a:ea typeface="Microsoft YaHei" pitchFamily="2"/>
                <a:cs typeface="Arial" pitchFamily="2"/>
              </a:rPr>
              <a:t>barn.</a:t>
            </a:r>
            <a:endParaRPr lang="sv-SE" sz="2400" dirty="0">
              <a:highlight>
                <a:scrgbClr r="0" g="0" b="0">
                  <a:alpha val="0"/>
                </a:scrgbClr>
              </a:highlight>
              <a:latin typeface="Calibri"/>
              <a:ea typeface="Microsoft YaHei" pitchFamily="2"/>
              <a:cs typeface="Arial" pitchFamily="2"/>
            </a:endParaRPr>
          </a:p>
          <a:p>
            <a:pPr>
              <a:spcBef>
                <a:spcPts val="1417"/>
              </a:spcBef>
            </a:pPr>
            <a:r>
              <a:rPr lang="sv-SE" sz="2400" dirty="0">
                <a:highlight>
                  <a:scrgbClr r="0" g="0" b="0">
                    <a:alpha val="0"/>
                  </a:scrgbClr>
                </a:highlight>
                <a:latin typeface="Calibri"/>
                <a:ea typeface="Microsoft YaHei" pitchFamily="2"/>
                <a:cs typeface="Arial" pitchFamily="2"/>
              </a:rPr>
              <a:t>Fotbollsfestivalen</a:t>
            </a:r>
            <a:r>
              <a:rPr lang="sv-SE" sz="2400" b="1" dirty="0"/>
              <a:t> </a:t>
            </a:r>
            <a:r>
              <a:rPr lang="sv-SE" sz="2400" dirty="0"/>
              <a:t>– </a:t>
            </a:r>
            <a:r>
              <a:rPr lang="sv-SE" sz="2400" b="1" dirty="0">
                <a:sym typeface="Wingdings" panose="05000000000000000000" pitchFamily="2" charset="2"/>
              </a:rPr>
              <a:t>9 maj </a:t>
            </a:r>
            <a:r>
              <a:rPr lang="sv-SE" sz="2400" dirty="0">
                <a:sym typeface="Wingdings" panose="05000000000000000000" pitchFamily="2" charset="2"/>
              </a:rPr>
              <a:t>kl. 10-14</a:t>
            </a:r>
          </a:p>
          <a:p>
            <a:pPr>
              <a:spcBef>
                <a:spcPts val="1417"/>
              </a:spcBef>
            </a:pPr>
            <a:r>
              <a:rPr lang="sv-SE" sz="2400" dirty="0">
                <a:sym typeface="Wingdings" panose="05000000000000000000" pitchFamily="2" charset="2"/>
              </a:rPr>
              <a:t>Fotbollsskolan </a:t>
            </a:r>
            <a:r>
              <a:rPr lang="sv-SE" sz="2400" b="1" dirty="0">
                <a:sym typeface="Wingdings" panose="05000000000000000000" pitchFamily="2" charset="2"/>
              </a:rPr>
              <a:t>15-17 juni </a:t>
            </a:r>
            <a:r>
              <a:rPr lang="sv-SE" sz="2400" dirty="0">
                <a:sym typeface="Wingdings" panose="05000000000000000000" pitchFamily="2" charset="2"/>
              </a:rPr>
              <a:t>– vi behöver minst 4 vuxna/dag som ska laga mat till spelarna. Så man är där ca kl. 10 – 13 (14). </a:t>
            </a:r>
            <a:br>
              <a:rPr lang="sv-SE" sz="2400" dirty="0">
                <a:sym typeface="Wingdings" panose="05000000000000000000" pitchFamily="2" charset="2"/>
              </a:rPr>
            </a:br>
            <a:r>
              <a:rPr lang="sv-SE" sz="2400" dirty="0">
                <a:sym typeface="Wingdings" panose="05000000000000000000" pitchFamily="2" charset="2"/>
              </a:rPr>
              <a:t>I år kommer vi få hjälp av P16 som ska förse med 4 vuxna.</a:t>
            </a:r>
            <a:endParaRPr lang="sv-SE" sz="2400" dirty="0"/>
          </a:p>
          <a:p>
            <a:r>
              <a:rPr lang="sv-SE" sz="2400" dirty="0"/>
              <a:t>Vinbergslägret är </a:t>
            </a:r>
            <a:r>
              <a:rPr lang="sv-SE" sz="2400" b="1" dirty="0"/>
              <a:t>22-23 augusti</a:t>
            </a:r>
            <a:r>
              <a:rPr lang="sv-SE" sz="2400" dirty="0"/>
              <a:t>. Mer info kommer.</a:t>
            </a:r>
          </a:p>
          <a:p>
            <a:r>
              <a:rPr lang="sv-SE" sz="2400" dirty="0" err="1"/>
              <a:t>Tifunny</a:t>
            </a:r>
            <a:r>
              <a:rPr lang="sv-SE" sz="2400" dirty="0"/>
              <a:t> cupen – </a:t>
            </a:r>
            <a:r>
              <a:rPr lang="sv-SE" sz="2400" b="1" dirty="0"/>
              <a:t>26-27 sept</a:t>
            </a:r>
            <a:r>
              <a:rPr lang="sv-SE" sz="2400" dirty="0"/>
              <a:t>. Anmält ett lag i F11.</a:t>
            </a:r>
          </a:p>
          <a:p>
            <a:pPr marL="0" indent="0">
              <a:buNone/>
            </a:pPr>
            <a:endParaRPr lang="sv-SE" sz="2000" dirty="0"/>
          </a:p>
          <a:p>
            <a:pPr marL="0" indent="0">
              <a:buNone/>
            </a:pPr>
            <a:endParaRPr lang="sv-SE" sz="2000" dirty="0"/>
          </a:p>
          <a:p>
            <a:pPr marL="0" indent="0">
              <a:spcBef>
                <a:spcPts val="1417"/>
              </a:spcBef>
              <a:buNone/>
            </a:pP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endParaRPr lang="sv-SE" sz="2000" dirty="0">
              <a:solidFill>
                <a:srgbClr val="404040"/>
              </a:solidFill>
              <a:highlight>
                <a:scrgbClr r="0" g="0" b="0">
                  <a:alpha val="0"/>
                </a:scrgbClr>
              </a:highlight>
              <a:latin typeface="Calibri"/>
              <a:ea typeface="Microsoft YaHei" pitchFamily="2"/>
              <a:cs typeface="Arial" pitchFamily="2"/>
            </a:endParaRPr>
          </a:p>
        </p:txBody>
      </p:sp>
      <p:sp>
        <p:nvSpPr>
          <p:cNvPr id="3" name="Rektangel 2">
            <a:extLst>
              <a:ext uri="{FF2B5EF4-FFF2-40B4-BE49-F238E27FC236}">
                <a16:creationId xmlns:a16="http://schemas.microsoft.com/office/drawing/2014/main" id="{C7DA822E-7CA3-306C-0297-69965383E91D}"/>
              </a:ext>
            </a:extLst>
          </p:cNvPr>
          <p:cNvSpPr/>
          <p:nvPr/>
        </p:nvSpPr>
        <p:spPr>
          <a:xfrm>
            <a:off x="2005656" y="330154"/>
            <a:ext cx="8180701" cy="923330"/>
          </a:xfrm>
          <a:prstGeom prst="rect">
            <a:avLst/>
          </a:prstGeom>
          <a:noFill/>
        </p:spPr>
        <p:txBody>
          <a:bodyPr wrap="none" lIns="91440" tIns="45720" rIns="91440" bIns="45720">
            <a:spAutoFit/>
            <a:scene3d>
              <a:camera prst="orthographicFront"/>
              <a:lightRig rig="soft" dir="t">
                <a:rot lat="0" lon="0" rev="15600000"/>
              </a:lightRig>
            </a:scene3d>
            <a:sp3d extrusionH="57150" prstMaterial="softEdge">
              <a:bevelT w="25400" h="38100"/>
            </a:sp3d>
          </a:bodyPr>
          <a:lstStyle/>
          <a:p>
            <a:pPr algn="ctr"/>
            <a:r>
              <a:rPr lang="sv-SE" sz="5400" b="1" dirty="0">
                <a:ln w="12700" cmpd="sng">
                  <a:solidFill>
                    <a:schemeClr val="tx1"/>
                  </a:solidFill>
                  <a:prstDash val="solid"/>
                </a:ln>
                <a:solidFill>
                  <a:srgbClr val="00B050"/>
                </a:solidFill>
              </a:rPr>
              <a:t>Datum</a:t>
            </a:r>
            <a:r>
              <a:rPr lang="sv-SE" sz="5400" b="1" cap="none" spc="0" dirty="0">
                <a:ln>
                  <a:solidFill>
                    <a:schemeClr val="tx1"/>
                  </a:solidFill>
                </a:ln>
                <a:solidFill>
                  <a:srgbClr val="00B050"/>
                </a:solidFill>
                <a:effectLst/>
              </a:rPr>
              <a:t> för övriga aktiviteter</a:t>
            </a:r>
          </a:p>
        </p:txBody>
      </p:sp>
    </p:spTree>
    <p:extLst>
      <p:ext uri="{BB962C8B-B14F-4D97-AF65-F5344CB8AC3E}">
        <p14:creationId xmlns:p14="http://schemas.microsoft.com/office/powerpoint/2010/main" val="31522464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1027609" y="1584890"/>
            <a:ext cx="9396549" cy="5717463"/>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sv-SE" sz="2400" dirty="0">
                <a:highlight>
                  <a:scrgbClr r="0" g="0" b="0">
                    <a:alpha val="0"/>
                  </a:scrgbClr>
                </a:highlight>
                <a:latin typeface="Calibri"/>
                <a:ea typeface="Microsoft YaHei" pitchFamily="2"/>
                <a:cs typeface="Arial" pitchFamily="2"/>
                <a:hlinkClick r:id="rId4" action="ppaction://hlinkfile"/>
              </a:rPr>
              <a:t>Medlemsavgift </a:t>
            </a:r>
            <a:r>
              <a:rPr lang="sv-SE" sz="2400" dirty="0">
                <a:highlight>
                  <a:scrgbClr r="0" g="0" b="0">
                    <a:alpha val="0"/>
                  </a:scrgbClr>
                </a:highlight>
                <a:latin typeface="Calibri"/>
                <a:ea typeface="Microsoft YaHei" pitchFamily="2"/>
                <a:cs typeface="Arial" pitchFamily="2"/>
              </a:rPr>
              <a:t>2026 Måste vara betald för att få spela seriematcher. </a:t>
            </a:r>
            <a:r>
              <a:rPr lang="sv-SE" sz="2400" b="1" dirty="0">
                <a:highlight>
                  <a:scrgbClr r="0" g="0" b="0">
                    <a:alpha val="0"/>
                  </a:scrgbClr>
                </a:highlight>
                <a:latin typeface="Calibri"/>
                <a:ea typeface="Microsoft YaHei" pitchFamily="2"/>
                <a:cs typeface="Arial" pitchFamily="2"/>
              </a:rPr>
              <a:t>Senast 31/3</a:t>
            </a:r>
          </a:p>
          <a:p>
            <a:r>
              <a:rPr lang="sv-SE" sz="2400" dirty="0">
                <a:highlight>
                  <a:scrgbClr r="0" g="0" b="0">
                    <a:alpha val="0"/>
                  </a:scrgbClr>
                </a:highlight>
                <a:latin typeface="Calibri"/>
                <a:ea typeface="Microsoft YaHei" pitchFamily="2"/>
                <a:cs typeface="Arial" pitchFamily="2"/>
              </a:rPr>
              <a:t>Lotter – det finns möjlighet att köpa sig fri annars måste man sälja lotterna. Man kan inte lämna tillbaka lotterna när man väl valt att sälja lotter istället för att köpa ut sig. </a:t>
            </a:r>
            <a:r>
              <a:rPr lang="sv-SE" sz="2400" b="1" dirty="0">
                <a:highlight>
                  <a:scrgbClr r="0" g="0" b="0">
                    <a:alpha val="0"/>
                  </a:scrgbClr>
                </a:highlight>
                <a:latin typeface="Calibri"/>
                <a:ea typeface="Microsoft YaHei" pitchFamily="2"/>
                <a:cs typeface="Arial" pitchFamily="2"/>
              </a:rPr>
              <a:t>Senast 31/3</a:t>
            </a:r>
          </a:p>
          <a:p>
            <a:r>
              <a:rPr lang="sv-SE" sz="2400" dirty="0">
                <a:highlight>
                  <a:scrgbClr r="0" g="0" b="0">
                    <a:alpha val="0"/>
                  </a:scrgbClr>
                </a:highlight>
                <a:latin typeface="Calibri"/>
                <a:ea typeface="Microsoft YaHei" pitchFamily="2"/>
                <a:cs typeface="Arial" pitchFamily="2"/>
              </a:rPr>
              <a:t>Toalettpapper – Man måste sälja två balar, antingen toalettpapper eller hushållspapper. Säljer man fler så går 100kr till lagkassan.</a:t>
            </a:r>
            <a:br>
              <a:rPr lang="sv-SE" sz="2400" dirty="0">
                <a:highlight>
                  <a:scrgbClr r="0" g="0" b="0">
                    <a:alpha val="0"/>
                  </a:scrgbClr>
                </a:highlight>
                <a:latin typeface="Calibri"/>
                <a:ea typeface="Microsoft YaHei" pitchFamily="2"/>
                <a:cs typeface="Arial" pitchFamily="2"/>
              </a:rPr>
            </a:br>
            <a:r>
              <a:rPr lang="sv-SE" sz="2400" dirty="0">
                <a:highlight>
                  <a:scrgbClr r="0" g="0" b="0">
                    <a:alpha val="0"/>
                  </a:scrgbClr>
                </a:highlight>
                <a:latin typeface="Calibri"/>
                <a:ea typeface="Microsoft YaHei" pitchFamily="2"/>
                <a:cs typeface="Arial" pitchFamily="2"/>
              </a:rPr>
              <a:t>Vi kommer ha två försäljningstillfällen – mars och september.</a:t>
            </a:r>
          </a:p>
          <a:p>
            <a:r>
              <a:rPr lang="sv-SE" sz="2400" dirty="0">
                <a:highlight>
                  <a:scrgbClr r="0" g="0" b="0">
                    <a:alpha val="0"/>
                  </a:scrgbClr>
                </a:highlight>
                <a:latin typeface="Calibri"/>
                <a:ea typeface="Microsoft YaHei" pitchFamily="2"/>
                <a:cs typeface="Arial" pitchFamily="2"/>
              </a:rPr>
              <a:t>Är du, eller känner du någon, som är intresserad av att hjälpa till med fler saker eller kanske vill bli sponsor? </a:t>
            </a:r>
            <a:r>
              <a:rPr lang="sv-SE" sz="2400" dirty="0">
                <a:highlight>
                  <a:scrgbClr r="0" g="0" b="0">
                    <a:alpha val="0"/>
                  </a:scrgbClr>
                </a:highlight>
                <a:latin typeface="Calibri"/>
                <a:ea typeface="Microsoft YaHei" pitchFamily="2"/>
                <a:cs typeface="Arial" pitchFamily="2"/>
                <a:sym typeface="Wingdings" panose="05000000000000000000" pitchFamily="2" charset="2"/>
              </a:rPr>
              <a:t> </a:t>
            </a:r>
            <a:br>
              <a:rPr lang="sv-SE" sz="2400" dirty="0">
                <a:highlight>
                  <a:scrgbClr r="0" g="0" b="0">
                    <a:alpha val="0"/>
                  </a:scrgbClr>
                </a:highlight>
                <a:latin typeface="Calibri"/>
                <a:ea typeface="Microsoft YaHei" pitchFamily="2"/>
                <a:cs typeface="Arial" pitchFamily="2"/>
                <a:sym typeface="Wingdings" panose="05000000000000000000" pitchFamily="2" charset="2"/>
              </a:rPr>
            </a:br>
            <a:r>
              <a:rPr lang="sv-SE" sz="2400" dirty="0">
                <a:highlight>
                  <a:scrgbClr r="0" g="0" b="0">
                    <a:alpha val="0"/>
                  </a:scrgbClr>
                </a:highlight>
                <a:latin typeface="Calibri"/>
                <a:ea typeface="Microsoft YaHei" pitchFamily="2"/>
                <a:cs typeface="Arial" pitchFamily="2"/>
                <a:sym typeface="Wingdings" panose="05000000000000000000" pitchFamily="2" charset="2"/>
              </a:rPr>
              <a:t>Hör av er till </a:t>
            </a:r>
            <a:r>
              <a:rPr lang="sv-SE" sz="2400" dirty="0">
                <a:highlight>
                  <a:scrgbClr r="0" g="0" b="0">
                    <a:alpha val="0"/>
                  </a:scrgbClr>
                </a:highlight>
                <a:latin typeface="Calibri"/>
                <a:ea typeface="Microsoft YaHei" pitchFamily="2"/>
                <a:cs typeface="Arial" pitchFamily="2"/>
                <a:sym typeface="Wingdings" panose="05000000000000000000" pitchFamily="2" charset="2"/>
                <a:hlinkClick r:id="rId5"/>
              </a:rPr>
              <a:t>vinbergsif@hotmail.com</a:t>
            </a:r>
            <a:r>
              <a:rPr lang="sv-SE" sz="2400" dirty="0">
                <a:highlight>
                  <a:scrgbClr r="0" g="0" b="0">
                    <a:alpha val="0"/>
                  </a:scrgbClr>
                </a:highlight>
                <a:latin typeface="Calibri"/>
                <a:ea typeface="Microsoft YaHei" pitchFamily="2"/>
                <a:cs typeface="Arial" pitchFamily="2"/>
                <a:sym typeface="Wingdings" panose="05000000000000000000" pitchFamily="2" charset="2"/>
              </a:rPr>
              <a:t> </a:t>
            </a:r>
          </a:p>
          <a:p>
            <a:r>
              <a:rPr lang="sv-SE" sz="2400" dirty="0">
                <a:highlight>
                  <a:scrgbClr r="0" g="0" b="0">
                    <a:alpha val="0"/>
                  </a:scrgbClr>
                </a:highlight>
                <a:latin typeface="Calibri"/>
                <a:ea typeface="Microsoft YaHei" pitchFamily="2"/>
                <a:cs typeface="Arial" pitchFamily="2"/>
                <a:sym typeface="Wingdings" panose="05000000000000000000" pitchFamily="2" charset="2"/>
              </a:rPr>
              <a:t>Övriga frågor</a:t>
            </a:r>
          </a:p>
          <a:p>
            <a:pPr marL="0" indent="0">
              <a:buNone/>
            </a:pPr>
            <a:endParaRPr lang="sv-SE" sz="2000" dirty="0">
              <a:highlight>
                <a:scrgbClr r="0" g="0" b="0">
                  <a:alpha val="0"/>
                </a:scrgbClr>
              </a:highlight>
              <a:latin typeface="Calibri"/>
              <a:ea typeface="Microsoft YaHei" pitchFamily="2"/>
              <a:cs typeface="Arial" pitchFamily="2"/>
              <a:sym typeface="Wingdings" panose="05000000000000000000" pitchFamily="2" charset="2"/>
            </a:endParaRPr>
          </a:p>
          <a:p>
            <a:pPr marL="0" indent="0">
              <a:buNone/>
            </a:pPr>
            <a:endParaRPr lang="sv-SE" sz="2000" dirty="0">
              <a:solidFill>
                <a:srgbClr val="404040"/>
              </a:solidFill>
              <a:highlight>
                <a:scrgbClr r="0" g="0" b="0">
                  <a:alpha val="0"/>
                </a:scrgbClr>
              </a:highlight>
              <a:latin typeface="Calibri"/>
              <a:ea typeface="Microsoft YaHei" pitchFamily="2"/>
              <a:cs typeface="Arial" pitchFamily="2"/>
              <a:sym typeface="Wingdings" panose="05000000000000000000" pitchFamily="2" charset="2"/>
            </a:endParaRPr>
          </a:p>
          <a:p>
            <a:pPr marL="0" indent="0">
              <a:buNone/>
            </a:pPr>
            <a:endParaRPr lang="sv-SE" sz="2000" dirty="0">
              <a:solidFill>
                <a:srgbClr val="404040"/>
              </a:solidFill>
              <a:highlight>
                <a:scrgbClr r="0" g="0" b="0">
                  <a:alpha val="0"/>
                </a:scrgbClr>
              </a:highlight>
              <a:latin typeface="Calibri"/>
              <a:ea typeface="Microsoft YaHei" pitchFamily="2"/>
              <a:cs typeface="Arial" pitchFamily="2"/>
            </a:endParaRPr>
          </a:p>
        </p:txBody>
      </p:sp>
      <p:sp>
        <p:nvSpPr>
          <p:cNvPr id="6" name="Rektangel 5">
            <a:extLst>
              <a:ext uri="{FF2B5EF4-FFF2-40B4-BE49-F238E27FC236}">
                <a16:creationId xmlns:a16="http://schemas.microsoft.com/office/drawing/2014/main" id="{7785F783-7520-4769-B10D-32C211C65386}"/>
              </a:ext>
            </a:extLst>
          </p:cNvPr>
          <p:cNvSpPr/>
          <p:nvPr/>
        </p:nvSpPr>
        <p:spPr>
          <a:xfrm>
            <a:off x="4502670" y="427538"/>
            <a:ext cx="1960537" cy="923330"/>
          </a:xfrm>
          <a:prstGeom prst="rect">
            <a:avLst/>
          </a:prstGeom>
          <a:noFill/>
        </p:spPr>
        <p:txBody>
          <a:bodyPr wrap="none" lIns="91440" tIns="45720" rIns="91440" bIns="45720">
            <a:spAutoFit/>
          </a:bodyPr>
          <a:lstStyle/>
          <a:p>
            <a:pPr algn="ctr"/>
            <a:r>
              <a:rPr lang="sv-SE" sz="5400" b="1" cap="none" spc="0" dirty="0">
                <a:ln w="13462">
                  <a:solidFill>
                    <a:schemeClr val="bg1"/>
                  </a:solidFill>
                  <a:prstDash val="solid"/>
                </a:ln>
                <a:solidFill>
                  <a:srgbClr val="00B050"/>
                </a:solidFill>
                <a:effectLst>
                  <a:outerShdw dist="38100" dir="2700000" algn="bl" rotWithShape="0">
                    <a:schemeClr val="accent5"/>
                  </a:outerShdw>
                </a:effectLst>
              </a:rPr>
              <a:t>Övrigt</a:t>
            </a:r>
          </a:p>
        </p:txBody>
      </p:sp>
    </p:spTree>
    <p:extLst>
      <p:ext uri="{BB962C8B-B14F-4D97-AF65-F5344CB8AC3E}">
        <p14:creationId xmlns:p14="http://schemas.microsoft.com/office/powerpoint/2010/main" val="896541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1720241" y="573740"/>
            <a:ext cx="10058040" cy="740541"/>
          </a:xfrm>
          <a:noFill/>
          <a:ln>
            <a:noFill/>
          </a:ln>
        </p:spPr>
        <p:txBody>
          <a:bodyPr wrap="square" anchor="b">
            <a:normAutofit/>
          </a:bodyPr>
          <a:lstStyle/>
          <a:p>
            <a:pPr lvl="0">
              <a:lnSpc>
                <a:spcPct val="85000"/>
              </a:lnSpc>
              <a:spcBef>
                <a:spcPts val="0"/>
              </a:spcBef>
            </a:pPr>
            <a:r>
              <a:rPr lang="sv-SE" sz="3600" b="1" spc="-51" dirty="0">
                <a:solidFill>
                  <a:srgbClr val="00B050"/>
                </a:solidFill>
                <a:highlight>
                  <a:scrgbClr r="0" g="0" b="0">
                    <a:alpha val="0"/>
                  </a:scrgbClr>
                </a:highlight>
                <a:latin typeface="Calibri Light"/>
                <a:ea typeface="Microsoft YaHei" pitchFamily="2"/>
                <a:cs typeface="Arial" pitchFamily="2"/>
              </a:rPr>
              <a:t>Agenda</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1097279" y="2203199"/>
            <a:ext cx="7271658" cy="3472746"/>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417"/>
              </a:spcBef>
            </a:pPr>
            <a:r>
              <a:rPr lang="sv-SE" sz="2000" dirty="0">
                <a:solidFill>
                  <a:srgbClr val="404040"/>
                </a:solidFill>
                <a:highlight>
                  <a:scrgbClr r="0" g="0" b="0">
                    <a:alpha val="0"/>
                  </a:scrgbClr>
                </a:highlight>
                <a:ea typeface="Microsoft YaHei" pitchFamily="2"/>
                <a:cs typeface="Arial" pitchFamily="2"/>
              </a:rPr>
              <a:t>Svenska Fotbollsförbundets och Vinbergs IF:s  riktlinjer </a:t>
            </a:r>
          </a:p>
          <a:p>
            <a:pPr>
              <a:spcBef>
                <a:spcPts val="1417"/>
              </a:spcBef>
            </a:pPr>
            <a:r>
              <a:rPr lang="sv-SE" sz="2000" dirty="0">
                <a:solidFill>
                  <a:srgbClr val="404040"/>
                </a:solidFill>
                <a:highlight>
                  <a:scrgbClr r="0" g="0" b="0">
                    <a:alpha val="0"/>
                  </a:scrgbClr>
                </a:highlight>
                <a:ea typeface="Microsoft YaHei" pitchFamily="2"/>
                <a:cs typeface="Arial" pitchFamily="2"/>
              </a:rPr>
              <a:t>Gröna tråden</a:t>
            </a:r>
          </a:p>
          <a:p>
            <a:pPr>
              <a:spcBef>
                <a:spcPts val="1417"/>
              </a:spcBef>
            </a:pPr>
            <a:r>
              <a:rPr lang="sv-SE" sz="2000" dirty="0">
                <a:solidFill>
                  <a:srgbClr val="404040"/>
                </a:solidFill>
                <a:highlight>
                  <a:scrgbClr r="0" g="0" b="0">
                    <a:alpha val="0"/>
                  </a:scrgbClr>
                </a:highlight>
                <a:ea typeface="Microsoft YaHei" pitchFamily="2"/>
                <a:cs typeface="Arial" pitchFamily="2"/>
              </a:rPr>
              <a:t>7 mot 7 </a:t>
            </a: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rPr>
              <a:t>Träningar</a:t>
            </a: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rPr>
              <a:t>Matcher</a:t>
            </a:r>
          </a:p>
          <a:p>
            <a:pPr>
              <a:spcBef>
                <a:spcPts val="1417"/>
              </a:spcBef>
            </a:pPr>
            <a:r>
              <a:rPr lang="sv-SE" sz="2000" dirty="0">
                <a:solidFill>
                  <a:srgbClr val="404040"/>
                </a:solidFill>
                <a:highlight>
                  <a:scrgbClr r="0" g="0" b="0">
                    <a:alpha val="0"/>
                  </a:scrgbClr>
                </a:highlight>
                <a:ea typeface="Microsoft YaHei" pitchFamily="2"/>
                <a:cs typeface="Arial" pitchFamily="2"/>
              </a:rPr>
              <a:t>Lagkassor/Lagföräldrar</a:t>
            </a: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rPr>
              <a:t>Övriga aktiviteter</a:t>
            </a: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rPr>
              <a:t>Övrigt</a:t>
            </a:r>
          </a:p>
        </p:txBody>
      </p:sp>
    </p:spTree>
    <p:extLst>
      <p:ext uri="{BB962C8B-B14F-4D97-AF65-F5344CB8AC3E}">
        <p14:creationId xmlns:p14="http://schemas.microsoft.com/office/powerpoint/2010/main" val="448363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1720241" y="573740"/>
            <a:ext cx="10058040" cy="740541"/>
          </a:xfrm>
          <a:noFill/>
          <a:ln>
            <a:noFill/>
          </a:ln>
        </p:spPr>
        <p:txBody>
          <a:bodyPr wrap="square" anchor="b">
            <a:normAutofit/>
          </a:bodyPr>
          <a:lstStyle/>
          <a:p>
            <a:pPr lvl="0">
              <a:lnSpc>
                <a:spcPct val="85000"/>
              </a:lnSpc>
              <a:spcBef>
                <a:spcPts val="0"/>
              </a:spcBef>
            </a:pPr>
            <a:r>
              <a:rPr lang="sv-SE" sz="3600" b="1" spc="-51" dirty="0">
                <a:solidFill>
                  <a:srgbClr val="00B050"/>
                </a:solidFill>
                <a:highlight>
                  <a:scrgbClr r="0" g="0" b="0">
                    <a:alpha val="0"/>
                  </a:scrgbClr>
                </a:highlight>
                <a:latin typeface="Calibri Light"/>
                <a:ea typeface="Microsoft YaHei" pitchFamily="2"/>
                <a:cs typeface="Arial" pitchFamily="2"/>
              </a:rPr>
              <a:t>Fotbollens spela, lek och lär</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1097279" y="2203199"/>
            <a:ext cx="8551817" cy="3016210"/>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417"/>
              </a:spcBef>
              <a:buNone/>
            </a:pPr>
            <a:r>
              <a:rPr lang="sv-SE" sz="2000" dirty="0">
                <a:solidFill>
                  <a:srgbClr val="404040"/>
                </a:solidFill>
                <a:highlight>
                  <a:scrgbClr r="0" g="0" b="0">
                    <a:alpha val="0"/>
                  </a:scrgbClr>
                </a:highlight>
                <a:latin typeface="Calibri"/>
                <a:ea typeface="Microsoft YaHei" pitchFamily="2"/>
                <a:cs typeface="Arial" pitchFamily="2"/>
              </a:rPr>
              <a:t>Vinbergs IF följer Svenska Fotbollsförbundets riktlinjer kring träning och matcher:</a:t>
            </a: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hlinkClick r:id="rId4"/>
              </a:rPr>
              <a:t>Fotboll för alla</a:t>
            </a: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hlinkClick r:id="rId5"/>
              </a:rPr>
              <a:t>Barn och ungdomars villkor </a:t>
            </a: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hlinkClick r:id="rId6"/>
              </a:rPr>
              <a:t>Fokus på glädje, lärande och ansträngning</a:t>
            </a: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hlinkClick r:id="rId7"/>
              </a:rPr>
              <a:t>Hållbart idrottande</a:t>
            </a: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r>
              <a:rPr lang="sv-SE" sz="2000" dirty="0">
                <a:solidFill>
                  <a:srgbClr val="404040"/>
                </a:solidFill>
                <a:highlight>
                  <a:scrgbClr r="0" g="0" b="0">
                    <a:alpha val="0"/>
                  </a:scrgbClr>
                </a:highlight>
                <a:latin typeface="Calibri"/>
                <a:ea typeface="Microsoft YaHei" pitchFamily="2"/>
                <a:cs typeface="Arial" pitchFamily="2"/>
                <a:hlinkClick r:id="rId8"/>
              </a:rPr>
              <a:t>Fair Play</a:t>
            </a:r>
            <a:endParaRPr lang="sv-SE" sz="2000" dirty="0">
              <a:solidFill>
                <a:srgbClr val="404040"/>
              </a:solidFill>
              <a:highlight>
                <a:scrgbClr r="0" g="0" b="0">
                  <a:alpha val="0"/>
                </a:scrgbClr>
              </a:highlight>
              <a:latin typeface="Calibri"/>
              <a:ea typeface="Microsoft YaHei" pitchFamily="2"/>
              <a:cs typeface="Arial" pitchFamily="2"/>
            </a:endParaRPr>
          </a:p>
          <a:p>
            <a:pPr>
              <a:spcBef>
                <a:spcPts val="1417"/>
              </a:spcBef>
            </a:pPr>
            <a:r>
              <a:rPr lang="sv-SE" sz="2000" dirty="0" err="1">
                <a:solidFill>
                  <a:srgbClr val="404040"/>
                </a:solidFill>
                <a:highlight>
                  <a:scrgbClr r="0" g="0" b="0">
                    <a:alpha val="0"/>
                  </a:scrgbClr>
                </a:highlight>
                <a:latin typeface="Calibri"/>
                <a:ea typeface="Microsoft YaHei" pitchFamily="2"/>
                <a:cs typeface="Arial" pitchFamily="2"/>
                <a:hlinkClick r:id="rId9"/>
              </a:rPr>
              <a:t>Föräldrarinformation</a:t>
            </a:r>
            <a:endParaRPr lang="sv-SE" sz="2000" dirty="0">
              <a:solidFill>
                <a:srgbClr val="404040"/>
              </a:solidFill>
              <a:highlight>
                <a:scrgbClr r="0" g="0" b="0">
                  <a:alpha val="0"/>
                </a:scrgbClr>
              </a:highlight>
              <a:latin typeface="Calibri"/>
              <a:ea typeface="Microsoft YaHei" pitchFamily="2"/>
              <a:cs typeface="Arial" pitchFamily="2"/>
            </a:endParaRPr>
          </a:p>
        </p:txBody>
      </p:sp>
    </p:spTree>
    <p:extLst>
      <p:ext uri="{BB962C8B-B14F-4D97-AF65-F5344CB8AC3E}">
        <p14:creationId xmlns:p14="http://schemas.microsoft.com/office/powerpoint/2010/main" val="18257915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1720241" y="573740"/>
            <a:ext cx="10058040" cy="740541"/>
          </a:xfrm>
          <a:noFill/>
          <a:ln>
            <a:noFill/>
          </a:ln>
        </p:spPr>
        <p:txBody>
          <a:bodyPr wrap="square" anchor="b">
            <a:normAutofit/>
          </a:bodyPr>
          <a:lstStyle/>
          <a:p>
            <a:pPr lvl="0">
              <a:lnSpc>
                <a:spcPct val="85000"/>
              </a:lnSpc>
              <a:spcBef>
                <a:spcPts val="0"/>
              </a:spcBef>
            </a:pPr>
            <a:r>
              <a:rPr lang="sv-SE" sz="3600" b="1" spc="-51" dirty="0">
                <a:solidFill>
                  <a:srgbClr val="00B050"/>
                </a:solidFill>
                <a:highlight>
                  <a:scrgbClr r="0" g="0" b="0">
                    <a:alpha val="0"/>
                  </a:scrgbClr>
                </a:highlight>
                <a:latin typeface="Calibri Light"/>
                <a:ea typeface="Microsoft YaHei" pitchFamily="2"/>
                <a:cs typeface="Arial" pitchFamily="2"/>
              </a:rPr>
              <a:t>Gröna tråden</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1091045" y="2203199"/>
            <a:ext cx="4822075" cy="3944670"/>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417"/>
              </a:spcBef>
              <a:buNone/>
            </a:pPr>
            <a:r>
              <a:rPr lang="sv-SE" sz="2000" dirty="0"/>
              <a:t>Den Gröna Tråden är tänkt som information och hjälp till medlemmarna i Vinbergs IF. </a:t>
            </a:r>
          </a:p>
          <a:p>
            <a:pPr marL="0" indent="0">
              <a:spcBef>
                <a:spcPts val="1417"/>
              </a:spcBef>
              <a:buNone/>
            </a:pPr>
            <a:r>
              <a:rPr lang="sv-SE" sz="2000" dirty="0"/>
              <a:t>Den Gröna Tråden visar vilka värderingar som gäller i föreningen och hur vi anser att vår fotbollsutbildning skall bedrivas. Den ger riktlinjer och sätter ramar.</a:t>
            </a:r>
          </a:p>
          <a:p>
            <a:pPr marL="0" indent="0">
              <a:spcBef>
                <a:spcPts val="1417"/>
              </a:spcBef>
              <a:buNone/>
            </a:pPr>
            <a:r>
              <a:rPr lang="sv-SE" sz="2000" dirty="0">
                <a:hlinkClick r:id="rId4"/>
              </a:rPr>
              <a:t>https://www.vif.nu/Document/Download/1897674/11401587</a:t>
            </a:r>
            <a:endParaRPr lang="sv-SE" sz="2000" dirty="0"/>
          </a:p>
          <a:p>
            <a:pPr marL="0" indent="0">
              <a:spcBef>
                <a:spcPts val="1417"/>
              </a:spcBef>
              <a:buNone/>
            </a:pPr>
            <a:r>
              <a:rPr lang="sv-SE" sz="2000" dirty="0"/>
              <a:t>Detta laddas ner som en PDF.</a:t>
            </a:r>
          </a:p>
          <a:p>
            <a:pPr marL="0" indent="0">
              <a:spcBef>
                <a:spcPts val="1417"/>
              </a:spcBef>
              <a:buNone/>
            </a:pPr>
            <a:endParaRPr lang="sv-SE" sz="2000" dirty="0"/>
          </a:p>
          <a:p>
            <a:pPr marL="0" indent="0">
              <a:spcBef>
                <a:spcPts val="1417"/>
              </a:spcBef>
              <a:buNone/>
            </a:pPr>
            <a:endParaRPr lang="sv-SE" sz="2000" dirty="0">
              <a:solidFill>
                <a:srgbClr val="404040"/>
              </a:solidFill>
              <a:highlight>
                <a:scrgbClr r="0" g="0" b="0">
                  <a:alpha val="0"/>
                </a:scrgbClr>
              </a:highlight>
              <a:latin typeface="Calibri"/>
              <a:ea typeface="Microsoft YaHei" pitchFamily="2"/>
              <a:cs typeface="Arial" pitchFamily="2"/>
            </a:endParaRPr>
          </a:p>
        </p:txBody>
      </p:sp>
      <p:pic>
        <p:nvPicPr>
          <p:cNvPr id="3" name="Bildobjekt 2"/>
          <p:cNvPicPr>
            <a:picLocks noChangeAspect="1"/>
          </p:cNvPicPr>
          <p:nvPr/>
        </p:nvPicPr>
        <p:blipFill>
          <a:blip r:embed="rId5"/>
          <a:stretch>
            <a:fillRect/>
          </a:stretch>
        </p:blipFill>
        <p:spPr>
          <a:xfrm>
            <a:off x="6483124" y="1053737"/>
            <a:ext cx="4729834" cy="5006612"/>
          </a:xfrm>
          <a:prstGeom prst="rect">
            <a:avLst/>
          </a:prstGeom>
        </p:spPr>
      </p:pic>
    </p:spTree>
    <p:extLst>
      <p:ext uri="{BB962C8B-B14F-4D97-AF65-F5344CB8AC3E}">
        <p14:creationId xmlns:p14="http://schemas.microsoft.com/office/powerpoint/2010/main" val="1458769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4707281" y="421548"/>
            <a:ext cx="10058040" cy="740541"/>
          </a:xfrm>
          <a:noFill/>
          <a:ln>
            <a:noFill/>
          </a:ln>
        </p:spPr>
        <p:txBody>
          <a:bodyPr wrap="square" anchor="b">
            <a:normAutofit/>
          </a:bodyPr>
          <a:lstStyle/>
          <a:p>
            <a:pPr lvl="0">
              <a:lnSpc>
                <a:spcPct val="85000"/>
              </a:lnSpc>
              <a:spcBef>
                <a:spcPts val="0"/>
              </a:spcBef>
            </a:pPr>
            <a:r>
              <a:rPr lang="sv-SE" sz="3600" b="1" spc="-51" dirty="0">
                <a:solidFill>
                  <a:srgbClr val="00B050"/>
                </a:solidFill>
                <a:highlight>
                  <a:scrgbClr r="0" g="0" b="0">
                    <a:alpha val="0"/>
                  </a:scrgbClr>
                </a:highlight>
                <a:latin typeface="Calibri Light"/>
                <a:ea typeface="Microsoft YaHei" pitchFamily="2"/>
                <a:cs typeface="Arial" pitchFamily="2"/>
              </a:rPr>
              <a:t>7mot7</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pic>
        <p:nvPicPr>
          <p:cNvPr id="8" name="Bildobjekt 7">
            <a:extLst>
              <a:ext uri="{FF2B5EF4-FFF2-40B4-BE49-F238E27FC236}">
                <a16:creationId xmlns:a16="http://schemas.microsoft.com/office/drawing/2014/main" id="{76A57406-B554-8403-2E99-1BE84722D1C2}"/>
              </a:ext>
            </a:extLst>
          </p:cNvPr>
          <p:cNvPicPr>
            <a:picLocks noChangeAspect="1"/>
          </p:cNvPicPr>
          <p:nvPr/>
        </p:nvPicPr>
        <p:blipFill>
          <a:blip r:embed="rId4"/>
          <a:stretch>
            <a:fillRect/>
          </a:stretch>
        </p:blipFill>
        <p:spPr>
          <a:xfrm>
            <a:off x="1040156" y="1221635"/>
            <a:ext cx="7334250" cy="1656355"/>
          </a:xfrm>
          <a:prstGeom prst="rect">
            <a:avLst/>
          </a:prstGeom>
        </p:spPr>
      </p:pic>
      <p:pic>
        <p:nvPicPr>
          <p:cNvPr id="9" name="Bildobjekt 8">
            <a:extLst>
              <a:ext uri="{FF2B5EF4-FFF2-40B4-BE49-F238E27FC236}">
                <a16:creationId xmlns:a16="http://schemas.microsoft.com/office/drawing/2014/main" id="{C459A3A9-A40D-6CD0-C9CA-A7DCBCF9BC12}"/>
              </a:ext>
            </a:extLst>
          </p:cNvPr>
          <p:cNvPicPr>
            <a:picLocks noChangeAspect="1"/>
          </p:cNvPicPr>
          <p:nvPr/>
        </p:nvPicPr>
        <p:blipFill>
          <a:blip r:embed="rId5"/>
          <a:stretch>
            <a:fillRect/>
          </a:stretch>
        </p:blipFill>
        <p:spPr>
          <a:xfrm>
            <a:off x="152400" y="2877990"/>
            <a:ext cx="9946640" cy="3685370"/>
          </a:xfrm>
          <a:prstGeom prst="rect">
            <a:avLst/>
          </a:prstGeom>
        </p:spPr>
      </p:pic>
      <p:sp>
        <p:nvSpPr>
          <p:cNvPr id="10" name="textruta 9">
            <a:extLst>
              <a:ext uri="{FF2B5EF4-FFF2-40B4-BE49-F238E27FC236}">
                <a16:creationId xmlns:a16="http://schemas.microsoft.com/office/drawing/2014/main" id="{951A173B-BDBA-6456-2BC3-E749462B2708}"/>
              </a:ext>
            </a:extLst>
          </p:cNvPr>
          <p:cNvSpPr txBox="1"/>
          <p:nvPr/>
        </p:nvSpPr>
        <p:spPr>
          <a:xfrm>
            <a:off x="8660364" y="923589"/>
            <a:ext cx="3061996" cy="1477328"/>
          </a:xfrm>
          <a:prstGeom prst="rect">
            <a:avLst/>
          </a:prstGeom>
          <a:noFill/>
        </p:spPr>
        <p:txBody>
          <a:bodyPr wrap="square" rtlCol="0">
            <a:spAutoFit/>
          </a:bodyPr>
          <a:lstStyle/>
          <a:p>
            <a:pPr marL="285750" indent="-285750">
              <a:buFont typeface="Arial" panose="020B0604020202020204" pitchFamily="34" charset="0"/>
              <a:buChar char="•"/>
            </a:pPr>
            <a:r>
              <a:rPr lang="sv-SE" dirty="0"/>
              <a:t>Inkast</a:t>
            </a:r>
          </a:p>
          <a:p>
            <a:pPr marL="285750" indent="-285750">
              <a:buFont typeface="Arial" panose="020B0604020202020204" pitchFamily="34" charset="0"/>
              <a:buChar char="•"/>
            </a:pPr>
            <a:r>
              <a:rPr lang="sv-SE" dirty="0"/>
              <a:t>Spelar med spelarna som är närmast.</a:t>
            </a:r>
          </a:p>
          <a:p>
            <a:pPr marL="285750" indent="-285750">
              <a:buFont typeface="Arial" panose="020B0604020202020204" pitchFamily="34" charset="0"/>
              <a:buChar char="•"/>
            </a:pPr>
            <a:r>
              <a:rPr lang="sv-SE" dirty="0"/>
              <a:t>Retreat linje</a:t>
            </a:r>
          </a:p>
          <a:p>
            <a:pPr marL="285750" indent="-285750">
              <a:buFont typeface="Arial" panose="020B0604020202020204" pitchFamily="34" charset="0"/>
              <a:buChar char="•"/>
            </a:pPr>
            <a:endParaRPr lang="sv-SE" dirty="0"/>
          </a:p>
        </p:txBody>
      </p:sp>
    </p:spTree>
    <p:extLst>
      <p:ext uri="{BB962C8B-B14F-4D97-AF65-F5344CB8AC3E}">
        <p14:creationId xmlns:p14="http://schemas.microsoft.com/office/powerpoint/2010/main" val="22415041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628380" y="583265"/>
            <a:ext cx="10058040" cy="740541"/>
          </a:xfrm>
          <a:noFill/>
          <a:ln>
            <a:noFill/>
          </a:ln>
        </p:spPr>
        <p:txBody>
          <a:bodyPr wrap="square" anchor="b">
            <a:noAutofit/>
          </a:bodyPr>
          <a:lstStyle/>
          <a:p>
            <a:pPr lvl="0" algn="ctr">
              <a:lnSpc>
                <a:spcPct val="85000"/>
              </a:lnSpc>
              <a:spcBef>
                <a:spcPts val="0"/>
              </a:spcBef>
            </a:pPr>
            <a:r>
              <a:rPr lang="sv-SE" sz="5400" b="1" dirty="0">
                <a:ln w="12700" cmpd="sng">
                  <a:solidFill>
                    <a:schemeClr val="tx1"/>
                  </a:solidFill>
                  <a:prstDash val="solid"/>
                </a:ln>
                <a:solidFill>
                  <a:srgbClr val="00B050"/>
                </a:solidFill>
                <a:latin typeface="+mn-lt"/>
                <a:ea typeface="+mn-ea"/>
                <a:cs typeface="+mn-cs"/>
              </a:rPr>
              <a:t>Träningar</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5" name="Platshållare för innehåll 2">
            <a:extLst>
              <a:ext uri="{FF2B5EF4-FFF2-40B4-BE49-F238E27FC236}">
                <a16:creationId xmlns:a16="http://schemas.microsoft.com/office/drawing/2014/main" id="{DC308F5C-9783-4681-A85D-E1A837203BD0}"/>
              </a:ext>
            </a:extLst>
          </p:cNvPr>
          <p:cNvSpPr txBox="1">
            <a:spLocks/>
          </p:cNvSpPr>
          <p:nvPr/>
        </p:nvSpPr>
        <p:spPr>
          <a:xfrm>
            <a:off x="1218932" y="1410609"/>
            <a:ext cx="8876936" cy="5522537"/>
          </a:xfrm>
          <a:prstGeom prst="rect">
            <a:avLst/>
          </a:prstGeom>
          <a:noFill/>
          <a:ln>
            <a:noFill/>
          </a:ln>
        </p:spPr>
        <p:txBody>
          <a:bodyPr vert="horz" wrap="square" lIns="0" tIns="0" rIns="0" bIns="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1417"/>
              </a:spcBef>
            </a:pPr>
            <a:r>
              <a:rPr lang="sv-SE" sz="2400" dirty="0">
                <a:highlight>
                  <a:scrgbClr r="0" g="0" b="0">
                    <a:alpha val="0"/>
                  </a:scrgbClr>
                </a:highlight>
                <a:latin typeface="Calibri"/>
                <a:ea typeface="Microsoft YaHei" pitchFamily="2"/>
                <a:cs typeface="Arial" pitchFamily="2"/>
              </a:rPr>
              <a:t>Vi fortsätter med träning på konstgräs några veckor till.</a:t>
            </a:r>
          </a:p>
          <a:p>
            <a:pPr>
              <a:spcBef>
                <a:spcPts val="1417"/>
              </a:spcBef>
            </a:pPr>
            <a:r>
              <a:rPr lang="sv-SE" sz="2400" dirty="0">
                <a:highlight>
                  <a:scrgbClr r="0" g="0" b="0">
                    <a:alpha val="0"/>
                  </a:scrgbClr>
                </a:highlight>
                <a:latin typeface="Calibri"/>
                <a:ea typeface="Microsoft YaHei" pitchFamily="2"/>
                <a:cs typeface="Arial" pitchFamily="2"/>
              </a:rPr>
              <a:t>När vi får gå ut på gräs så har vi önskat tisdag och torsdag kl. 17.30-19.00 eller 17.15-18.45.</a:t>
            </a:r>
          </a:p>
          <a:p>
            <a:pPr>
              <a:spcBef>
                <a:spcPts val="1417"/>
              </a:spcBef>
            </a:pPr>
            <a:r>
              <a:rPr lang="sv-SE" sz="2400" dirty="0">
                <a:highlight>
                  <a:scrgbClr r="0" g="0" b="0">
                    <a:alpha val="0"/>
                  </a:scrgbClr>
                </a:highlight>
                <a:latin typeface="Calibri"/>
                <a:ea typeface="Microsoft YaHei" pitchFamily="2"/>
                <a:cs typeface="Arial" pitchFamily="2"/>
              </a:rPr>
              <a:t>Vi kommer fortsätta med samarbetet med F13/14. </a:t>
            </a:r>
            <a:br>
              <a:rPr lang="sv-SE" sz="2400" dirty="0">
                <a:highlight>
                  <a:scrgbClr r="0" g="0" b="0">
                    <a:alpha val="0"/>
                  </a:scrgbClr>
                </a:highlight>
                <a:latin typeface="Calibri"/>
                <a:ea typeface="Microsoft YaHei" pitchFamily="2"/>
                <a:cs typeface="Arial" pitchFamily="2"/>
              </a:rPr>
            </a:br>
            <a:r>
              <a:rPr lang="sv-SE" sz="2400" dirty="0">
                <a:highlight>
                  <a:scrgbClr r="0" g="0" b="0">
                    <a:alpha val="0"/>
                  </a:scrgbClr>
                </a:highlight>
                <a:latin typeface="Calibri"/>
                <a:ea typeface="Microsoft YaHei" pitchFamily="2"/>
                <a:cs typeface="Arial" pitchFamily="2"/>
              </a:rPr>
              <a:t>Är det någon mer som är intresserad så är det bara att säga till. </a:t>
            </a:r>
          </a:p>
          <a:p>
            <a:pPr>
              <a:spcBef>
                <a:spcPts val="1417"/>
              </a:spcBef>
            </a:pPr>
            <a:r>
              <a:rPr lang="sv-SE" sz="2400" dirty="0">
                <a:highlight>
                  <a:scrgbClr r="0" g="0" b="0">
                    <a:alpha val="0"/>
                  </a:scrgbClr>
                </a:highlight>
                <a:latin typeface="Calibri"/>
                <a:ea typeface="Microsoft YaHei" pitchFamily="2"/>
                <a:cs typeface="Arial" pitchFamily="2"/>
              </a:rPr>
              <a:t>Vi önskar att man skriver om man inte kommer på träningen så vi kan planera träningen bättre. </a:t>
            </a:r>
          </a:p>
          <a:p>
            <a:pPr>
              <a:spcBef>
                <a:spcPts val="1417"/>
              </a:spcBef>
            </a:pPr>
            <a:r>
              <a:rPr lang="sv-SE" sz="2400" dirty="0">
                <a:highlight>
                  <a:scrgbClr r="0" g="0" b="0">
                    <a:alpha val="0"/>
                  </a:scrgbClr>
                </a:highlight>
                <a:latin typeface="Calibri"/>
                <a:ea typeface="Microsoft YaHei" pitchFamily="2"/>
                <a:cs typeface="Arial" pitchFamily="2"/>
              </a:rPr>
              <a:t>Smycken – Inga hängande örhängen eller armband. </a:t>
            </a:r>
            <a:br>
              <a:rPr lang="sv-SE" sz="2400" dirty="0">
                <a:highlight>
                  <a:scrgbClr r="0" g="0" b="0">
                    <a:alpha val="0"/>
                  </a:scrgbClr>
                </a:highlight>
                <a:latin typeface="Calibri"/>
                <a:ea typeface="Microsoft YaHei" pitchFamily="2"/>
                <a:cs typeface="Arial" pitchFamily="2"/>
              </a:rPr>
            </a:br>
            <a:r>
              <a:rPr lang="sv-SE" sz="2400" dirty="0">
                <a:highlight>
                  <a:scrgbClr r="0" g="0" b="0">
                    <a:alpha val="0"/>
                  </a:scrgbClr>
                </a:highlight>
                <a:latin typeface="Calibri"/>
                <a:ea typeface="Microsoft YaHei" pitchFamily="2"/>
                <a:cs typeface="Arial" pitchFamily="2"/>
              </a:rPr>
              <a:t>Ej hängande använder man på egen risk.</a:t>
            </a:r>
          </a:p>
          <a:p>
            <a:pPr>
              <a:spcBef>
                <a:spcPts val="1417"/>
              </a:spcBef>
            </a:pPr>
            <a:r>
              <a:rPr lang="sv-SE" sz="2400" dirty="0">
                <a:highlight>
                  <a:scrgbClr r="0" g="0" b="0">
                    <a:alpha val="0"/>
                  </a:scrgbClr>
                </a:highlight>
                <a:latin typeface="Calibri"/>
                <a:ea typeface="Microsoft YaHei" pitchFamily="2"/>
                <a:cs typeface="Arial" pitchFamily="2"/>
              </a:rPr>
              <a:t>Kläder efter väder.</a:t>
            </a:r>
          </a:p>
          <a:p>
            <a:pPr>
              <a:spcBef>
                <a:spcPts val="1417"/>
              </a:spcBef>
            </a:pPr>
            <a:r>
              <a:rPr lang="sv-SE" sz="2400" dirty="0">
                <a:highlight>
                  <a:scrgbClr r="0" g="0" b="0">
                    <a:alpha val="0"/>
                  </a:scrgbClr>
                </a:highlight>
                <a:latin typeface="Calibri"/>
                <a:ea typeface="Microsoft YaHei" pitchFamily="2"/>
                <a:cs typeface="Arial" pitchFamily="2"/>
              </a:rPr>
              <a:t>Bra om tjejerna inte äter precis innan träningen och om de äter så är det bra med något lättare så de inte får håll eller ont i magen.</a:t>
            </a:r>
          </a:p>
          <a:p>
            <a:pPr marL="0" indent="0">
              <a:spcBef>
                <a:spcPts val="1417"/>
              </a:spcBef>
              <a:buNone/>
            </a:pPr>
            <a:endParaRPr lang="sv-SE" sz="2000" dirty="0">
              <a:solidFill>
                <a:srgbClr val="404040"/>
              </a:solidFill>
              <a:highlight>
                <a:scrgbClr r="0" g="0" b="0">
                  <a:alpha val="0"/>
                </a:scrgbClr>
              </a:highlight>
              <a:latin typeface="Calibri"/>
              <a:ea typeface="Microsoft YaHei" pitchFamily="2"/>
              <a:cs typeface="Arial" pitchFamily="2"/>
            </a:endParaRPr>
          </a:p>
        </p:txBody>
      </p:sp>
    </p:spTree>
    <p:extLst>
      <p:ext uri="{BB962C8B-B14F-4D97-AF65-F5344CB8AC3E}">
        <p14:creationId xmlns:p14="http://schemas.microsoft.com/office/powerpoint/2010/main" val="14427932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BCF04D-6EC5-A3B6-B818-2697D04E695E}"/>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2290524B-4470-9938-B40F-7114FB7EF038}"/>
              </a:ext>
            </a:extLst>
          </p:cNvPr>
          <p:cNvSpPr txBox="1">
            <a:spLocks noGrp="1"/>
          </p:cNvSpPr>
          <p:nvPr>
            <p:ph type="title" idx="4294967295"/>
          </p:nvPr>
        </p:nvSpPr>
        <p:spPr>
          <a:xfrm>
            <a:off x="628380" y="705938"/>
            <a:ext cx="10058040" cy="740541"/>
          </a:xfrm>
          <a:noFill/>
          <a:ln>
            <a:noFill/>
          </a:ln>
        </p:spPr>
        <p:txBody>
          <a:bodyPr wrap="square" anchor="b">
            <a:noAutofit/>
          </a:bodyPr>
          <a:lstStyle/>
          <a:p>
            <a:pPr lvl="0" algn="ctr">
              <a:lnSpc>
                <a:spcPct val="85000"/>
              </a:lnSpc>
              <a:spcBef>
                <a:spcPts val="0"/>
              </a:spcBef>
            </a:pPr>
            <a:r>
              <a:rPr lang="sv-SE" sz="5400" b="1" dirty="0">
                <a:ln w="12700" cmpd="sng">
                  <a:solidFill>
                    <a:schemeClr val="tx1"/>
                  </a:solidFill>
                  <a:prstDash val="solid"/>
                </a:ln>
                <a:solidFill>
                  <a:srgbClr val="00B050"/>
                </a:solidFill>
                <a:latin typeface="+mn-lt"/>
                <a:ea typeface="+mn-ea"/>
                <a:cs typeface="+mn-cs"/>
              </a:rPr>
              <a:t>Matcher</a:t>
            </a:r>
          </a:p>
        </p:txBody>
      </p:sp>
      <p:pic>
        <p:nvPicPr>
          <p:cNvPr id="4" name="Bild 1">
            <a:extLst>
              <a:ext uri="{FF2B5EF4-FFF2-40B4-BE49-F238E27FC236}">
                <a16:creationId xmlns:a16="http://schemas.microsoft.com/office/drawing/2014/main" id="{77796130-AF0E-1A76-16BF-B53636145E94}"/>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3" name="textruta 2">
            <a:extLst>
              <a:ext uri="{FF2B5EF4-FFF2-40B4-BE49-F238E27FC236}">
                <a16:creationId xmlns:a16="http://schemas.microsoft.com/office/drawing/2014/main" id="{61539006-256D-0B19-76F4-06D5755F7A5C}"/>
              </a:ext>
            </a:extLst>
          </p:cNvPr>
          <p:cNvSpPr txBox="1"/>
          <p:nvPr/>
        </p:nvSpPr>
        <p:spPr>
          <a:xfrm>
            <a:off x="1860518" y="1909195"/>
            <a:ext cx="7789519" cy="3354765"/>
          </a:xfrm>
          <a:prstGeom prst="rect">
            <a:avLst/>
          </a:prstGeom>
          <a:noFill/>
        </p:spPr>
        <p:txBody>
          <a:bodyPr wrap="square" rtlCol="0">
            <a:spAutoFit/>
          </a:bodyPr>
          <a:lstStyle/>
          <a:p>
            <a:pPr marL="285750" indent="-285750">
              <a:buFont typeface="Arial" panose="020B0604020202020204" pitchFamily="34" charset="0"/>
              <a:buChar char="•"/>
            </a:pPr>
            <a:r>
              <a:rPr lang="sv-SE" sz="2400" dirty="0"/>
              <a:t>Vi har anmält ett lag F10 för 7 mot 7 och ett lag F11 för 7 mot 7.</a:t>
            </a:r>
          </a:p>
          <a:p>
            <a:pPr marL="285750" indent="-285750">
              <a:buFont typeface="Arial" panose="020B0604020202020204" pitchFamily="34" charset="0"/>
              <a:buChar char="•"/>
            </a:pPr>
            <a:r>
              <a:rPr lang="sv-SE" sz="2400" dirty="0"/>
              <a:t>Vi har 11 matcher för båda lagen.</a:t>
            </a:r>
          </a:p>
          <a:p>
            <a:pPr marL="285750" indent="-285750">
              <a:buFont typeface="Arial" panose="020B0604020202020204" pitchFamily="34" charset="0"/>
              <a:buChar char="•"/>
            </a:pPr>
            <a:r>
              <a:rPr lang="sv-SE" sz="2400" dirty="0"/>
              <a:t>Planen är att vi ska försöka lägga hemma matcher på vardagskväll, i den mån det går.</a:t>
            </a:r>
          </a:p>
          <a:p>
            <a:pPr marL="285750" indent="-285750">
              <a:buFont typeface="Arial" panose="020B0604020202020204" pitchFamily="34" charset="0"/>
              <a:buChar char="•"/>
            </a:pPr>
            <a:r>
              <a:rPr lang="sv-SE" sz="2400" dirty="0"/>
              <a:t>Träningsmatch kommer ske 21 mars, 29 mars och 11 april</a:t>
            </a:r>
          </a:p>
          <a:p>
            <a:pPr marL="285750" indent="-285750">
              <a:buFont typeface="Arial" panose="020B0604020202020204" pitchFamily="34" charset="0"/>
              <a:buChar char="•"/>
            </a:pPr>
            <a:r>
              <a:rPr lang="sv-SE" sz="2400" dirty="0">
                <a:highlight>
                  <a:scrgbClr r="0" g="0" b="0">
                    <a:alpha val="0"/>
                  </a:scrgbClr>
                </a:highlight>
                <a:latin typeface="Calibri"/>
                <a:ea typeface="Microsoft YaHei" pitchFamily="2"/>
                <a:cs typeface="Arial" pitchFamily="2"/>
              </a:rPr>
              <a:t>Matchkläder: </a:t>
            </a:r>
            <a:r>
              <a:rPr lang="sv-SE" sz="2400" b="1" dirty="0">
                <a:highlight>
                  <a:scrgbClr r="0" g="0" b="0">
                    <a:alpha val="0"/>
                  </a:scrgbClr>
                </a:highlight>
                <a:latin typeface="Calibri"/>
                <a:ea typeface="Microsoft YaHei" pitchFamily="2"/>
                <a:cs typeface="Arial" pitchFamily="2"/>
              </a:rPr>
              <a:t>Ombyte sker på plats vid match. </a:t>
            </a:r>
            <a:r>
              <a:rPr lang="sv-SE" sz="2400" dirty="0">
                <a:highlight>
                  <a:scrgbClr r="0" g="0" b="0">
                    <a:alpha val="0"/>
                  </a:scrgbClr>
                </a:highlight>
                <a:latin typeface="Calibri"/>
                <a:ea typeface="Microsoft YaHei" pitchFamily="2"/>
                <a:cs typeface="Arial" pitchFamily="2"/>
              </a:rPr>
              <a:t>Om vi inte säger något annat.</a:t>
            </a:r>
          </a:p>
          <a:p>
            <a:endParaRPr lang="sv-SE" sz="2000" dirty="0"/>
          </a:p>
        </p:txBody>
      </p:sp>
    </p:spTree>
    <p:extLst>
      <p:ext uri="{BB962C8B-B14F-4D97-AF65-F5344CB8AC3E}">
        <p14:creationId xmlns:p14="http://schemas.microsoft.com/office/powerpoint/2010/main" val="27529066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D92E56-2858-4565-984B-6F3FFE93EDD1}"/>
              </a:ext>
            </a:extLst>
          </p:cNvPr>
          <p:cNvSpPr txBox="1">
            <a:spLocks noGrp="1"/>
          </p:cNvSpPr>
          <p:nvPr>
            <p:ph type="title" idx="4294967295"/>
          </p:nvPr>
        </p:nvSpPr>
        <p:spPr>
          <a:xfrm>
            <a:off x="800972" y="567020"/>
            <a:ext cx="10058040" cy="740541"/>
          </a:xfrm>
          <a:noFill/>
          <a:ln>
            <a:noFill/>
          </a:ln>
        </p:spPr>
        <p:txBody>
          <a:bodyPr wrap="square" anchor="b">
            <a:noAutofit/>
          </a:bodyPr>
          <a:lstStyle/>
          <a:p>
            <a:pPr lvl="0" algn="ctr">
              <a:lnSpc>
                <a:spcPct val="85000"/>
              </a:lnSpc>
              <a:spcBef>
                <a:spcPts val="0"/>
              </a:spcBef>
            </a:pPr>
            <a:r>
              <a:rPr lang="sv-SE" sz="5400" b="1" dirty="0">
                <a:ln w="12700" cmpd="sng">
                  <a:solidFill>
                    <a:schemeClr val="tx1"/>
                  </a:solidFill>
                  <a:prstDash val="solid"/>
                </a:ln>
                <a:solidFill>
                  <a:srgbClr val="00B050"/>
                </a:solidFill>
                <a:latin typeface="+mn-lt"/>
                <a:ea typeface="+mn-ea"/>
                <a:cs typeface="+mn-cs"/>
              </a:rPr>
              <a:t>Matchuttagning</a:t>
            </a:r>
          </a:p>
        </p:txBody>
      </p:sp>
      <p:pic>
        <p:nvPicPr>
          <p:cNvPr id="4" name="Bild 1">
            <a:extLst>
              <a:ext uri="{FF2B5EF4-FFF2-40B4-BE49-F238E27FC236}">
                <a16:creationId xmlns:a16="http://schemas.microsoft.com/office/drawing/2014/main" id="{DF2927B3-E658-471C-A154-1D4D1DCAFC98}"/>
              </a:ext>
            </a:extLst>
          </p:cNvPr>
          <p:cNvPicPr>
            <a:picLocks noChangeAspect="1"/>
          </p:cNvPicPr>
          <p:nvPr/>
        </p:nvPicPr>
        <p:blipFill>
          <a:blip r:embed="rId3">
            <a:lum/>
            <a:alphaModFix/>
          </a:blip>
          <a:srcRect/>
          <a:stretch>
            <a:fillRect/>
          </a:stretch>
        </p:blipFill>
        <p:spPr>
          <a:xfrm>
            <a:off x="32760" y="72000"/>
            <a:ext cx="1191240" cy="1439639"/>
          </a:xfrm>
          <a:prstGeom prst="rect">
            <a:avLst/>
          </a:prstGeom>
          <a:noFill/>
          <a:ln>
            <a:noFill/>
          </a:ln>
        </p:spPr>
      </p:pic>
      <p:sp>
        <p:nvSpPr>
          <p:cNvPr id="3" name="textruta 2">
            <a:extLst>
              <a:ext uri="{FF2B5EF4-FFF2-40B4-BE49-F238E27FC236}">
                <a16:creationId xmlns:a16="http://schemas.microsoft.com/office/drawing/2014/main" id="{8198251F-43A0-5364-7801-BC97E58C9322}"/>
              </a:ext>
            </a:extLst>
          </p:cNvPr>
          <p:cNvSpPr txBox="1"/>
          <p:nvPr/>
        </p:nvSpPr>
        <p:spPr>
          <a:xfrm>
            <a:off x="1705693" y="1922703"/>
            <a:ext cx="7789519" cy="3477875"/>
          </a:xfrm>
          <a:prstGeom prst="rect">
            <a:avLst/>
          </a:prstGeom>
          <a:noFill/>
        </p:spPr>
        <p:txBody>
          <a:bodyPr wrap="square" rtlCol="0">
            <a:spAutoFit/>
          </a:bodyPr>
          <a:lstStyle/>
          <a:p>
            <a:pPr marL="285750" indent="-285750">
              <a:buFont typeface="Arial" panose="020B0604020202020204" pitchFamily="34" charset="0"/>
              <a:buChar char="•"/>
            </a:pPr>
            <a:r>
              <a:rPr lang="sv-SE" sz="2000" dirty="0"/>
              <a:t>Anmälan kommer skickas ut ca två veckor innan matchstart och sen så stängs anmälan ca en vecka innan så vi hinner ta ut laget.</a:t>
            </a:r>
          </a:p>
          <a:p>
            <a:pPr marL="285750" indent="-285750">
              <a:buFont typeface="Arial" panose="020B0604020202020204" pitchFamily="34" charset="0"/>
              <a:buChar char="•"/>
            </a:pPr>
            <a:r>
              <a:rPr lang="sv-SE" sz="2000" dirty="0"/>
              <a:t>På anmälan sätter man antingen kommer eller kommer inte. </a:t>
            </a:r>
          </a:p>
          <a:p>
            <a:pPr marL="285750" indent="-285750">
              <a:buFont typeface="Arial" panose="020B0604020202020204" pitchFamily="34" charset="0"/>
              <a:buChar char="•"/>
            </a:pPr>
            <a:r>
              <a:rPr lang="sv-SE" sz="2000" dirty="0"/>
              <a:t>Anmälan kommer gå ut till alla. </a:t>
            </a:r>
            <a:br>
              <a:rPr lang="sv-SE" sz="2000" dirty="0"/>
            </a:br>
            <a:r>
              <a:rPr lang="sv-SE" sz="2000" dirty="0"/>
              <a:t>I första hand så kommer F15 spela i 11 års-serien och F16 i 10-års serien. Men det är fler F16 (10 st.) än F15 (8st.) så F16 kommer täcka upp i F11-serien som förra året. </a:t>
            </a:r>
            <a:br>
              <a:rPr lang="sv-SE" sz="2000" dirty="0"/>
            </a:br>
            <a:r>
              <a:rPr lang="sv-SE" sz="2000" dirty="0"/>
              <a:t>F15 kan även få spela i F10-serien om det behövs.</a:t>
            </a:r>
          </a:p>
          <a:p>
            <a:pPr marL="285750" indent="-285750">
              <a:buFont typeface="Arial" panose="020B0604020202020204" pitchFamily="34" charset="0"/>
              <a:buChar char="•"/>
            </a:pPr>
            <a:r>
              <a:rPr lang="sv-SE" sz="2000" dirty="0"/>
              <a:t>Vi vill veta vilka som kan tänka sig spela dubbla matcher.</a:t>
            </a:r>
          </a:p>
          <a:p>
            <a:pPr marL="285750" indent="-285750">
              <a:buFont typeface="Arial" panose="020B0604020202020204" pitchFamily="34" charset="0"/>
              <a:buChar char="•"/>
            </a:pPr>
            <a:r>
              <a:rPr lang="sv-SE" sz="2000" b="1" dirty="0"/>
              <a:t>Uttagningen</a:t>
            </a:r>
            <a:r>
              <a:rPr lang="sv-SE" sz="2000" dirty="0"/>
              <a:t> kommer vi i första hand gå på träningsnärvaro men även engagemang på träningar.  </a:t>
            </a:r>
          </a:p>
        </p:txBody>
      </p:sp>
    </p:spTree>
    <p:extLst>
      <p:ext uri="{BB962C8B-B14F-4D97-AF65-F5344CB8AC3E}">
        <p14:creationId xmlns:p14="http://schemas.microsoft.com/office/powerpoint/2010/main" val="35933063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ktangel 2">
            <a:extLst>
              <a:ext uri="{FF2B5EF4-FFF2-40B4-BE49-F238E27FC236}">
                <a16:creationId xmlns:a16="http://schemas.microsoft.com/office/drawing/2014/main" id="{BDB6A52B-32F4-91EA-17A6-196AEAFFD8E9}"/>
              </a:ext>
            </a:extLst>
          </p:cNvPr>
          <p:cNvSpPr/>
          <p:nvPr/>
        </p:nvSpPr>
        <p:spPr>
          <a:xfrm>
            <a:off x="2641018" y="489406"/>
            <a:ext cx="6483250" cy="1754326"/>
          </a:xfrm>
          <a:prstGeom prst="rect">
            <a:avLst/>
          </a:prstGeom>
          <a:noFill/>
        </p:spPr>
        <p:txBody>
          <a:bodyPr wrap="none" lIns="91440" tIns="45720" rIns="91440" bIns="45720">
            <a:spAutoFit/>
            <a:scene3d>
              <a:camera prst="orthographicFront"/>
              <a:lightRig rig="threePt" dir="t"/>
            </a:scene3d>
            <a:sp3d extrusionH="57150">
              <a:bevelT w="38100" h="38100"/>
            </a:sp3d>
          </a:bodyPr>
          <a:lstStyle/>
          <a:p>
            <a:pPr algn="ctr"/>
            <a:r>
              <a:rPr lang="sv-SE" sz="5400" b="1" dirty="0">
                <a:ln w="12700" cmpd="sng">
                  <a:solidFill>
                    <a:schemeClr val="tx1"/>
                  </a:solidFill>
                  <a:prstDash val="solid"/>
                </a:ln>
                <a:solidFill>
                  <a:srgbClr val="00B050"/>
                </a:solidFill>
              </a:rPr>
              <a:t>Lagkassa/Lagföräldrar</a:t>
            </a:r>
          </a:p>
          <a:p>
            <a:pPr algn="ctr"/>
            <a:endParaRPr lang="sv-SE" sz="5400" b="1" dirty="0">
              <a:ln w="12700" cmpd="sng">
                <a:solidFill>
                  <a:schemeClr val="tx1"/>
                </a:solidFill>
                <a:prstDash val="solid"/>
              </a:ln>
              <a:solidFill>
                <a:srgbClr val="00B050"/>
              </a:solidFill>
            </a:endParaRPr>
          </a:p>
        </p:txBody>
      </p:sp>
      <p:sp>
        <p:nvSpPr>
          <p:cNvPr id="4" name="textruta 3">
            <a:extLst>
              <a:ext uri="{FF2B5EF4-FFF2-40B4-BE49-F238E27FC236}">
                <a16:creationId xmlns:a16="http://schemas.microsoft.com/office/drawing/2014/main" id="{A640AEF7-8598-1DA5-6D3E-629013710B10}"/>
              </a:ext>
            </a:extLst>
          </p:cNvPr>
          <p:cNvSpPr txBox="1"/>
          <p:nvPr/>
        </p:nvSpPr>
        <p:spPr>
          <a:xfrm>
            <a:off x="1440493" y="1543704"/>
            <a:ext cx="9231681" cy="4524315"/>
          </a:xfrm>
          <a:prstGeom prst="rect">
            <a:avLst/>
          </a:prstGeom>
          <a:noFill/>
        </p:spPr>
        <p:txBody>
          <a:bodyPr wrap="square" rtlCol="0">
            <a:spAutoFit/>
          </a:bodyPr>
          <a:lstStyle/>
          <a:p>
            <a:r>
              <a:rPr lang="sv-SE" sz="2400" dirty="0"/>
              <a:t>Eftersom tjejerna kommer spela i både F10 och F11 så kommer det bli fler kiosktillfällen än förra året.</a:t>
            </a:r>
            <a:br>
              <a:rPr lang="sv-SE" sz="2400" dirty="0"/>
            </a:br>
            <a:r>
              <a:rPr lang="sv-SE" sz="2400" dirty="0"/>
              <a:t>Detta innebär att vi kommer behöva mer hjälp av er föräldrar för att kunna genomföra detta. </a:t>
            </a:r>
          </a:p>
          <a:p>
            <a:r>
              <a:rPr lang="sv-SE" sz="2400" dirty="0"/>
              <a:t>Hur vill ni att vi ska göra?</a:t>
            </a:r>
          </a:p>
          <a:p>
            <a:pPr marL="342900" indent="-342900">
              <a:buFont typeface="Arial" panose="020B0604020202020204" pitchFamily="34" charset="0"/>
              <a:buChar char="•"/>
            </a:pPr>
            <a:r>
              <a:rPr lang="sv-SE" sz="2400" dirty="0"/>
              <a:t>Schema i förväg</a:t>
            </a:r>
          </a:p>
          <a:p>
            <a:pPr marL="342900" indent="-342900">
              <a:buFont typeface="Arial" panose="020B0604020202020204" pitchFamily="34" charset="0"/>
              <a:buChar char="•"/>
            </a:pPr>
            <a:r>
              <a:rPr lang="sv-SE" sz="2400" dirty="0"/>
              <a:t>Att vi gör som förra året – det bestäms efter att vi vet vilka som är uttagna till matchen.</a:t>
            </a:r>
          </a:p>
          <a:p>
            <a:pPr marL="342900" indent="-342900">
              <a:buFont typeface="Arial" panose="020B0604020202020204" pitchFamily="34" charset="0"/>
              <a:buChar char="•"/>
            </a:pPr>
            <a:r>
              <a:rPr lang="sv-SE" sz="2400" dirty="0">
                <a:highlight>
                  <a:scrgbClr r="0" g="0" b="0">
                    <a:alpha val="0"/>
                  </a:scrgbClr>
                </a:highlight>
                <a:ea typeface="Microsoft YaHei" pitchFamily="2"/>
                <a:cs typeface="Arial" pitchFamily="2"/>
              </a:rPr>
              <a:t>Ska vi baka/köpa fikabröd?</a:t>
            </a:r>
            <a:endParaRPr lang="sv-SE" sz="2400" dirty="0"/>
          </a:p>
          <a:p>
            <a:pPr marL="342900" indent="-342900">
              <a:buFont typeface="Arial" panose="020B0604020202020204" pitchFamily="34" charset="0"/>
              <a:buChar char="•"/>
            </a:pPr>
            <a:endParaRPr lang="sv-SE" sz="2400" dirty="0"/>
          </a:p>
          <a:p>
            <a:r>
              <a:rPr lang="sv-SE" sz="2400" b="1" dirty="0"/>
              <a:t>Vi behöver </a:t>
            </a:r>
            <a:r>
              <a:rPr lang="sv-SE" sz="2400" b="1" u="sng" dirty="0"/>
              <a:t>minst</a:t>
            </a:r>
            <a:r>
              <a:rPr lang="sv-SE" sz="2400" b="1" dirty="0"/>
              <a:t> 2 st. lagföräldrar.</a:t>
            </a:r>
          </a:p>
          <a:p>
            <a:endParaRPr lang="sv-SE" sz="2400" dirty="0"/>
          </a:p>
        </p:txBody>
      </p:sp>
    </p:spTree>
    <p:extLst>
      <p:ext uri="{BB962C8B-B14F-4D97-AF65-F5344CB8AC3E}">
        <p14:creationId xmlns:p14="http://schemas.microsoft.com/office/powerpoint/2010/main" val="2235125985"/>
      </p:ext>
    </p:extLst>
  </p:cSld>
  <p:clrMapOvr>
    <a:masterClrMapping/>
  </p:clrMapOvr>
</p:sld>
</file>

<file path=ppt/theme/theme1.xml><?xml version="1.0" encoding="utf-8"?>
<a:theme xmlns:a="http://schemas.openxmlformats.org/drawingml/2006/main" name="Tema Office 2013 – 2022">
  <a:themeElements>
    <a:clrScheme name="Tema Office 2013 – 202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Office 2013 – 2022">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Office 2013 – 2022">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2013 - 2022 Theme</Template>
  <TotalTime>485</TotalTime>
  <Words>767</Words>
  <Application>Microsoft Office PowerPoint</Application>
  <PresentationFormat>Bredbild</PresentationFormat>
  <Paragraphs>80</Paragraphs>
  <Slides>11</Slides>
  <Notes>9</Notes>
  <HiddenSlides>0</HiddenSlides>
  <MMClips>0</MMClips>
  <ScaleCrop>false</ScaleCrop>
  <HeadingPairs>
    <vt:vector size="6" baseType="variant">
      <vt:variant>
        <vt:lpstr>Använt teckensnitt</vt:lpstr>
      </vt:variant>
      <vt:variant>
        <vt:i4>6</vt:i4>
      </vt:variant>
      <vt:variant>
        <vt:lpstr>Tema</vt:lpstr>
      </vt:variant>
      <vt:variant>
        <vt:i4>1</vt:i4>
      </vt:variant>
      <vt:variant>
        <vt:lpstr>Bildrubriker</vt:lpstr>
      </vt:variant>
      <vt:variant>
        <vt:i4>11</vt:i4>
      </vt:variant>
    </vt:vector>
  </HeadingPairs>
  <TitlesOfParts>
    <vt:vector size="18" baseType="lpstr">
      <vt:lpstr>Microsoft YaHei</vt:lpstr>
      <vt:lpstr>Aptos</vt:lpstr>
      <vt:lpstr>Arial</vt:lpstr>
      <vt:lpstr>Calibri</vt:lpstr>
      <vt:lpstr>Calibri Light</vt:lpstr>
      <vt:lpstr>Wingdings</vt:lpstr>
      <vt:lpstr>Tema Office 2013 – 2022</vt:lpstr>
      <vt:lpstr>Vinbergs IF F15/16</vt:lpstr>
      <vt:lpstr>Agenda</vt:lpstr>
      <vt:lpstr>Fotbollens spela, lek och lär</vt:lpstr>
      <vt:lpstr>Gröna tråden</vt:lpstr>
      <vt:lpstr>7mot7</vt:lpstr>
      <vt:lpstr>Träningar</vt:lpstr>
      <vt:lpstr>Matcher</vt:lpstr>
      <vt:lpstr>Matchuttagning</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Johanna Hultman</dc:creator>
  <cp:lastModifiedBy>Johanna Hultman</cp:lastModifiedBy>
  <cp:revision>2</cp:revision>
  <dcterms:created xsi:type="dcterms:W3CDTF">2025-03-07T16:30:45Z</dcterms:created>
  <dcterms:modified xsi:type="dcterms:W3CDTF">2026-03-19T18:11:14Z</dcterms:modified>
</cp:coreProperties>
</file>