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0" r:id="rId1"/>
  </p:sldMasterIdLst>
  <p:notesMasterIdLst>
    <p:notesMasterId r:id="rId12"/>
  </p:notesMasterIdLst>
  <p:sldIdLst>
    <p:sldId id="256" r:id="rId2"/>
    <p:sldId id="269" r:id="rId3"/>
    <p:sldId id="275" r:id="rId4"/>
    <p:sldId id="277" r:id="rId5"/>
    <p:sldId id="278" r:id="rId6"/>
    <p:sldId id="279" r:id="rId7"/>
    <p:sldId id="270" r:id="rId8"/>
    <p:sldId id="271" r:id="rId9"/>
    <p:sldId id="272" r:id="rId10"/>
    <p:sldId id="27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1" d="100"/>
          <a:sy n="51" d="100"/>
        </p:scale>
        <p:origin x="1256"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anna Hultman" userId="278ae5e0b334adf9" providerId="LiveId" clId="{B3D4D1AE-D1BD-4D71-B44E-C418CC9578A2}"/>
    <pc:docChg chg="modSld">
      <pc:chgData name="Johanna Hultman" userId="278ae5e0b334adf9" providerId="LiveId" clId="{B3D4D1AE-D1BD-4D71-B44E-C418CC9578A2}" dt="2025-03-10T14:44:32.359" v="36" actId="20577"/>
      <pc:docMkLst>
        <pc:docMk/>
      </pc:docMkLst>
      <pc:sldChg chg="modSp mod">
        <pc:chgData name="Johanna Hultman" userId="278ae5e0b334adf9" providerId="LiveId" clId="{B3D4D1AE-D1BD-4D71-B44E-C418CC9578A2}" dt="2025-03-10T14:44:32.359" v="36" actId="20577"/>
        <pc:sldMkLst>
          <pc:docMk/>
          <pc:sldMk cId="448363623" sldId="269"/>
        </pc:sldMkLst>
        <pc:spChg chg="mod">
          <ac:chgData name="Johanna Hultman" userId="278ae5e0b334adf9" providerId="LiveId" clId="{B3D4D1AE-D1BD-4D71-B44E-C418CC9578A2}" dt="2025-03-10T14:44:32.359" v="36" actId="20577"/>
          <ac:spMkLst>
            <pc:docMk/>
            <pc:sldMk cId="448363623" sldId="269"/>
            <ac:spMk id="5" creationId="{DC308F5C-9783-4681-A85D-E1A837203BD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648ECF-EAA5-4291-B8BB-4FA522DA9278}" type="datetimeFigureOut">
              <a:rPr lang="sv-SE" smtClean="0"/>
              <a:t>2025-03-10</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39FFAF-D0DB-4FA2-AA0C-02B94D444318}" type="slidenum">
              <a:rPr lang="sv-SE" smtClean="0"/>
              <a:t>‹#›</a:t>
            </a:fld>
            <a:endParaRPr lang="sv-SE"/>
          </a:p>
        </p:txBody>
      </p:sp>
    </p:spTree>
    <p:extLst>
      <p:ext uri="{BB962C8B-B14F-4D97-AF65-F5344CB8AC3E}">
        <p14:creationId xmlns:p14="http://schemas.microsoft.com/office/powerpoint/2010/main" val="2533120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FFFAF1DA-83B1-4E53-A0EF-AF966C0E1C94}"/>
              </a:ext>
            </a:extLst>
          </p:cNvPr>
          <p:cNvSpPr txBox="1">
            <a:spLocks noGrp="1"/>
          </p:cNvSpPr>
          <p:nvPr>
            <p:ph type="sldNum" sz="quarter" idx="5"/>
          </p:nvPr>
        </p:nvSpPr>
        <p:spPr>
          <a:ln/>
        </p:spPr>
        <p:txBody>
          <a:bodyPr lIns="0" tIns="0" rIns="0" bIns="0" anchor="b" anchorCtr="0">
            <a:noAutofit/>
          </a:bodyPr>
          <a:lstStyle/>
          <a:p>
            <a:pPr lvl="0"/>
            <a:fld id="{4F3AF0D0-787C-4723-BF2C-A8B5F457534A}" type="slidenum">
              <a:t>2</a:t>
            </a:fld>
            <a:endParaRPr lang="sv-SE"/>
          </a:p>
        </p:txBody>
      </p:sp>
      <p:sp>
        <p:nvSpPr>
          <p:cNvPr id="2" name="Platshållare för bildobjekt 1">
            <a:extLst>
              <a:ext uri="{FF2B5EF4-FFF2-40B4-BE49-F238E27FC236}">
                <a16:creationId xmlns:a16="http://schemas.microsoft.com/office/drawing/2014/main" id="{5E4B24AF-F6E6-4286-8A7D-AE54B7E7CDF3}"/>
              </a:ext>
            </a:extLst>
          </p:cNvPr>
          <p:cNvSpPr>
            <a:spLocks noGrp="1" noRot="1" noChangeAspect="1" noResize="1"/>
          </p:cNvSpPr>
          <p:nvPr>
            <p:ph type="sldImg"/>
          </p:nvPr>
        </p:nvSpPr>
        <p:spPr>
          <a:xfrm>
            <a:off x="217488" y="812800"/>
            <a:ext cx="7124700" cy="4008438"/>
          </a:xfrm>
          <a:solidFill>
            <a:srgbClr val="729FCF"/>
          </a:solidFill>
          <a:ln w="25400">
            <a:solidFill>
              <a:srgbClr val="3465A4"/>
            </a:solidFill>
            <a:prstDash val="solid"/>
          </a:ln>
        </p:spPr>
      </p:sp>
      <p:sp>
        <p:nvSpPr>
          <p:cNvPr id="3" name="Platshållare för anteckningar 2">
            <a:extLst>
              <a:ext uri="{FF2B5EF4-FFF2-40B4-BE49-F238E27FC236}">
                <a16:creationId xmlns:a16="http://schemas.microsoft.com/office/drawing/2014/main" id="{82A3B789-CBF2-4875-BAF6-D0137BF68C1D}"/>
              </a:ext>
            </a:extLst>
          </p:cNvPr>
          <p:cNvSpPr txBox="1">
            <a:spLocks noGrp="1"/>
          </p:cNvSpPr>
          <p:nvPr>
            <p:ph type="body" sz="quarter" idx="1"/>
          </p:nvPr>
        </p:nvSpPr>
        <p:spPr/>
        <p:txBody>
          <a:bodyPr/>
          <a:lstStyle/>
          <a:p>
            <a:endParaRPr lang="sv-SE"/>
          </a:p>
        </p:txBody>
      </p:sp>
    </p:spTree>
    <p:extLst>
      <p:ext uri="{BB962C8B-B14F-4D97-AF65-F5344CB8AC3E}">
        <p14:creationId xmlns:p14="http://schemas.microsoft.com/office/powerpoint/2010/main" val="2136553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FFFAF1DA-83B1-4E53-A0EF-AF966C0E1C94}"/>
              </a:ext>
            </a:extLst>
          </p:cNvPr>
          <p:cNvSpPr txBox="1">
            <a:spLocks noGrp="1"/>
          </p:cNvSpPr>
          <p:nvPr>
            <p:ph type="sldNum" sz="quarter" idx="5"/>
          </p:nvPr>
        </p:nvSpPr>
        <p:spPr>
          <a:ln/>
        </p:spPr>
        <p:txBody>
          <a:bodyPr lIns="0" tIns="0" rIns="0" bIns="0" anchor="b" anchorCtr="0">
            <a:noAutofit/>
          </a:bodyPr>
          <a:lstStyle/>
          <a:p>
            <a:pPr lvl="0"/>
            <a:fld id="{4F3AF0D0-787C-4723-BF2C-A8B5F457534A}" type="slidenum">
              <a:t>3</a:t>
            </a:fld>
            <a:endParaRPr lang="sv-SE"/>
          </a:p>
        </p:txBody>
      </p:sp>
      <p:sp>
        <p:nvSpPr>
          <p:cNvPr id="2" name="Platshållare för bildobjekt 1">
            <a:extLst>
              <a:ext uri="{FF2B5EF4-FFF2-40B4-BE49-F238E27FC236}">
                <a16:creationId xmlns:a16="http://schemas.microsoft.com/office/drawing/2014/main" id="{5E4B24AF-F6E6-4286-8A7D-AE54B7E7CDF3}"/>
              </a:ext>
            </a:extLst>
          </p:cNvPr>
          <p:cNvSpPr>
            <a:spLocks noGrp="1" noRot="1" noChangeAspect="1" noResize="1"/>
          </p:cNvSpPr>
          <p:nvPr>
            <p:ph type="sldImg"/>
          </p:nvPr>
        </p:nvSpPr>
        <p:spPr>
          <a:xfrm>
            <a:off x="217488" y="812800"/>
            <a:ext cx="7124700" cy="4008438"/>
          </a:xfrm>
          <a:solidFill>
            <a:srgbClr val="729FCF"/>
          </a:solidFill>
          <a:ln w="25400">
            <a:solidFill>
              <a:srgbClr val="3465A4"/>
            </a:solidFill>
            <a:prstDash val="solid"/>
          </a:ln>
        </p:spPr>
      </p:sp>
      <p:sp>
        <p:nvSpPr>
          <p:cNvPr id="3" name="Platshållare för anteckningar 2">
            <a:extLst>
              <a:ext uri="{FF2B5EF4-FFF2-40B4-BE49-F238E27FC236}">
                <a16:creationId xmlns:a16="http://schemas.microsoft.com/office/drawing/2014/main" id="{82A3B789-CBF2-4875-BAF6-D0137BF68C1D}"/>
              </a:ext>
            </a:extLst>
          </p:cNvPr>
          <p:cNvSpPr txBox="1">
            <a:spLocks noGrp="1"/>
          </p:cNvSpPr>
          <p:nvPr>
            <p:ph type="body" sz="quarter" idx="1"/>
          </p:nvPr>
        </p:nvSpPr>
        <p:spPr/>
        <p:txBody>
          <a:bodyPr/>
          <a:lstStyle/>
          <a:p>
            <a:endParaRPr lang="sv-SE"/>
          </a:p>
        </p:txBody>
      </p:sp>
    </p:spTree>
    <p:extLst>
      <p:ext uri="{BB962C8B-B14F-4D97-AF65-F5344CB8AC3E}">
        <p14:creationId xmlns:p14="http://schemas.microsoft.com/office/powerpoint/2010/main" val="40157026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FFFAF1DA-83B1-4E53-A0EF-AF966C0E1C94}"/>
              </a:ext>
            </a:extLst>
          </p:cNvPr>
          <p:cNvSpPr txBox="1">
            <a:spLocks noGrp="1"/>
          </p:cNvSpPr>
          <p:nvPr>
            <p:ph type="sldNum" sz="quarter" idx="5"/>
          </p:nvPr>
        </p:nvSpPr>
        <p:spPr>
          <a:ln/>
        </p:spPr>
        <p:txBody>
          <a:bodyPr lIns="0" tIns="0" rIns="0" bIns="0" anchor="b" anchorCtr="0">
            <a:noAutofit/>
          </a:bodyPr>
          <a:lstStyle/>
          <a:p>
            <a:pPr lvl="0"/>
            <a:fld id="{4F3AF0D0-787C-4723-BF2C-A8B5F457534A}" type="slidenum">
              <a:t>4</a:t>
            </a:fld>
            <a:endParaRPr lang="sv-SE"/>
          </a:p>
        </p:txBody>
      </p:sp>
      <p:sp>
        <p:nvSpPr>
          <p:cNvPr id="2" name="Platshållare för bildobjekt 1">
            <a:extLst>
              <a:ext uri="{FF2B5EF4-FFF2-40B4-BE49-F238E27FC236}">
                <a16:creationId xmlns:a16="http://schemas.microsoft.com/office/drawing/2014/main" id="{5E4B24AF-F6E6-4286-8A7D-AE54B7E7CDF3}"/>
              </a:ext>
            </a:extLst>
          </p:cNvPr>
          <p:cNvSpPr>
            <a:spLocks noGrp="1" noRot="1" noChangeAspect="1" noResize="1"/>
          </p:cNvSpPr>
          <p:nvPr>
            <p:ph type="sldImg"/>
          </p:nvPr>
        </p:nvSpPr>
        <p:spPr>
          <a:xfrm>
            <a:off x="217488" y="812800"/>
            <a:ext cx="7124700" cy="4008438"/>
          </a:xfrm>
          <a:solidFill>
            <a:srgbClr val="729FCF"/>
          </a:solidFill>
          <a:ln w="25400">
            <a:solidFill>
              <a:srgbClr val="3465A4"/>
            </a:solidFill>
            <a:prstDash val="solid"/>
          </a:ln>
        </p:spPr>
      </p:sp>
      <p:sp>
        <p:nvSpPr>
          <p:cNvPr id="3" name="Platshållare för anteckningar 2">
            <a:extLst>
              <a:ext uri="{FF2B5EF4-FFF2-40B4-BE49-F238E27FC236}">
                <a16:creationId xmlns:a16="http://schemas.microsoft.com/office/drawing/2014/main" id="{82A3B789-CBF2-4875-BAF6-D0137BF68C1D}"/>
              </a:ext>
            </a:extLst>
          </p:cNvPr>
          <p:cNvSpPr txBox="1">
            <a:spLocks noGrp="1"/>
          </p:cNvSpPr>
          <p:nvPr>
            <p:ph type="body" sz="quarter" idx="1"/>
          </p:nvPr>
        </p:nvSpPr>
        <p:spPr/>
        <p:txBody>
          <a:bodyPr/>
          <a:lstStyle/>
          <a:p>
            <a:endParaRPr lang="sv-SE"/>
          </a:p>
        </p:txBody>
      </p:sp>
    </p:spTree>
    <p:extLst>
      <p:ext uri="{BB962C8B-B14F-4D97-AF65-F5344CB8AC3E}">
        <p14:creationId xmlns:p14="http://schemas.microsoft.com/office/powerpoint/2010/main" val="29038447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FFFAF1DA-83B1-4E53-A0EF-AF966C0E1C94}"/>
              </a:ext>
            </a:extLst>
          </p:cNvPr>
          <p:cNvSpPr txBox="1">
            <a:spLocks noGrp="1"/>
          </p:cNvSpPr>
          <p:nvPr>
            <p:ph type="sldNum" sz="quarter" idx="5"/>
          </p:nvPr>
        </p:nvSpPr>
        <p:spPr>
          <a:ln/>
        </p:spPr>
        <p:txBody>
          <a:bodyPr lIns="0" tIns="0" rIns="0" bIns="0" anchor="b" anchorCtr="0">
            <a:noAutofit/>
          </a:bodyPr>
          <a:lstStyle/>
          <a:p>
            <a:pPr lvl="0"/>
            <a:fld id="{4F3AF0D0-787C-4723-BF2C-A8B5F457534A}" type="slidenum">
              <a:t>5</a:t>
            </a:fld>
            <a:endParaRPr lang="sv-SE"/>
          </a:p>
        </p:txBody>
      </p:sp>
      <p:sp>
        <p:nvSpPr>
          <p:cNvPr id="2" name="Platshållare för bildobjekt 1">
            <a:extLst>
              <a:ext uri="{FF2B5EF4-FFF2-40B4-BE49-F238E27FC236}">
                <a16:creationId xmlns:a16="http://schemas.microsoft.com/office/drawing/2014/main" id="{5E4B24AF-F6E6-4286-8A7D-AE54B7E7CDF3}"/>
              </a:ext>
            </a:extLst>
          </p:cNvPr>
          <p:cNvSpPr>
            <a:spLocks noGrp="1" noRot="1" noChangeAspect="1" noResize="1"/>
          </p:cNvSpPr>
          <p:nvPr>
            <p:ph type="sldImg"/>
          </p:nvPr>
        </p:nvSpPr>
        <p:spPr>
          <a:xfrm>
            <a:off x="217488" y="812800"/>
            <a:ext cx="7124700" cy="4008438"/>
          </a:xfrm>
          <a:solidFill>
            <a:srgbClr val="729FCF"/>
          </a:solidFill>
          <a:ln w="25400">
            <a:solidFill>
              <a:srgbClr val="3465A4"/>
            </a:solidFill>
            <a:prstDash val="solid"/>
          </a:ln>
        </p:spPr>
      </p:sp>
      <p:sp>
        <p:nvSpPr>
          <p:cNvPr id="3" name="Platshållare för anteckningar 2">
            <a:extLst>
              <a:ext uri="{FF2B5EF4-FFF2-40B4-BE49-F238E27FC236}">
                <a16:creationId xmlns:a16="http://schemas.microsoft.com/office/drawing/2014/main" id="{82A3B789-CBF2-4875-BAF6-D0137BF68C1D}"/>
              </a:ext>
            </a:extLst>
          </p:cNvPr>
          <p:cNvSpPr txBox="1">
            <a:spLocks noGrp="1"/>
          </p:cNvSpPr>
          <p:nvPr>
            <p:ph type="body" sz="quarter" idx="1"/>
          </p:nvPr>
        </p:nvSpPr>
        <p:spPr/>
        <p:txBody>
          <a:bodyPr/>
          <a:lstStyle/>
          <a:p>
            <a:endParaRPr lang="sv-SE"/>
          </a:p>
        </p:txBody>
      </p:sp>
    </p:spTree>
    <p:extLst>
      <p:ext uri="{BB962C8B-B14F-4D97-AF65-F5344CB8AC3E}">
        <p14:creationId xmlns:p14="http://schemas.microsoft.com/office/powerpoint/2010/main" val="13876927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FFFAF1DA-83B1-4E53-A0EF-AF966C0E1C94}"/>
              </a:ext>
            </a:extLst>
          </p:cNvPr>
          <p:cNvSpPr txBox="1">
            <a:spLocks noGrp="1"/>
          </p:cNvSpPr>
          <p:nvPr>
            <p:ph type="sldNum" sz="quarter" idx="5"/>
          </p:nvPr>
        </p:nvSpPr>
        <p:spPr>
          <a:ln/>
        </p:spPr>
        <p:txBody>
          <a:bodyPr lIns="0" tIns="0" rIns="0" bIns="0" anchor="b" anchorCtr="0">
            <a:noAutofit/>
          </a:bodyPr>
          <a:lstStyle/>
          <a:p>
            <a:pPr lvl="0"/>
            <a:fld id="{4F3AF0D0-787C-4723-BF2C-A8B5F457534A}" type="slidenum">
              <a:t>7</a:t>
            </a:fld>
            <a:endParaRPr lang="sv-SE"/>
          </a:p>
        </p:txBody>
      </p:sp>
      <p:sp>
        <p:nvSpPr>
          <p:cNvPr id="2" name="Platshållare för bildobjekt 1">
            <a:extLst>
              <a:ext uri="{FF2B5EF4-FFF2-40B4-BE49-F238E27FC236}">
                <a16:creationId xmlns:a16="http://schemas.microsoft.com/office/drawing/2014/main" id="{5E4B24AF-F6E6-4286-8A7D-AE54B7E7CDF3}"/>
              </a:ext>
            </a:extLst>
          </p:cNvPr>
          <p:cNvSpPr>
            <a:spLocks noGrp="1" noRot="1" noChangeAspect="1" noResize="1"/>
          </p:cNvSpPr>
          <p:nvPr>
            <p:ph type="sldImg"/>
          </p:nvPr>
        </p:nvSpPr>
        <p:spPr>
          <a:xfrm>
            <a:off x="217488" y="812800"/>
            <a:ext cx="7124700" cy="4008438"/>
          </a:xfrm>
          <a:solidFill>
            <a:srgbClr val="729FCF"/>
          </a:solidFill>
          <a:ln w="25400">
            <a:solidFill>
              <a:srgbClr val="3465A4"/>
            </a:solidFill>
            <a:prstDash val="solid"/>
          </a:ln>
        </p:spPr>
      </p:sp>
      <p:sp>
        <p:nvSpPr>
          <p:cNvPr id="3" name="Platshållare för anteckningar 2">
            <a:extLst>
              <a:ext uri="{FF2B5EF4-FFF2-40B4-BE49-F238E27FC236}">
                <a16:creationId xmlns:a16="http://schemas.microsoft.com/office/drawing/2014/main" id="{82A3B789-CBF2-4875-BAF6-D0137BF68C1D}"/>
              </a:ext>
            </a:extLst>
          </p:cNvPr>
          <p:cNvSpPr txBox="1">
            <a:spLocks noGrp="1"/>
          </p:cNvSpPr>
          <p:nvPr>
            <p:ph type="body" sz="quarter" idx="1"/>
          </p:nvPr>
        </p:nvSpPr>
        <p:spPr/>
        <p:txBody>
          <a:bodyPr/>
          <a:lstStyle/>
          <a:p>
            <a:endParaRPr lang="sv-SE"/>
          </a:p>
        </p:txBody>
      </p:sp>
    </p:spTree>
    <p:extLst>
      <p:ext uri="{BB962C8B-B14F-4D97-AF65-F5344CB8AC3E}">
        <p14:creationId xmlns:p14="http://schemas.microsoft.com/office/powerpoint/2010/main" val="23151220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FFFAF1DA-83B1-4E53-A0EF-AF966C0E1C94}"/>
              </a:ext>
            </a:extLst>
          </p:cNvPr>
          <p:cNvSpPr txBox="1">
            <a:spLocks noGrp="1"/>
          </p:cNvSpPr>
          <p:nvPr>
            <p:ph type="sldNum" sz="quarter" idx="5"/>
          </p:nvPr>
        </p:nvSpPr>
        <p:spPr>
          <a:ln/>
        </p:spPr>
        <p:txBody>
          <a:bodyPr lIns="0" tIns="0" rIns="0" bIns="0" anchor="b" anchorCtr="0">
            <a:noAutofit/>
          </a:bodyPr>
          <a:lstStyle/>
          <a:p>
            <a:pPr lvl="0"/>
            <a:fld id="{4F3AF0D0-787C-4723-BF2C-A8B5F457534A}" type="slidenum">
              <a:t>8</a:t>
            </a:fld>
            <a:endParaRPr lang="sv-SE"/>
          </a:p>
        </p:txBody>
      </p:sp>
      <p:sp>
        <p:nvSpPr>
          <p:cNvPr id="2" name="Platshållare för bildobjekt 1">
            <a:extLst>
              <a:ext uri="{FF2B5EF4-FFF2-40B4-BE49-F238E27FC236}">
                <a16:creationId xmlns:a16="http://schemas.microsoft.com/office/drawing/2014/main" id="{5E4B24AF-F6E6-4286-8A7D-AE54B7E7CDF3}"/>
              </a:ext>
            </a:extLst>
          </p:cNvPr>
          <p:cNvSpPr>
            <a:spLocks noGrp="1" noRot="1" noChangeAspect="1" noResize="1"/>
          </p:cNvSpPr>
          <p:nvPr>
            <p:ph type="sldImg"/>
          </p:nvPr>
        </p:nvSpPr>
        <p:spPr>
          <a:xfrm>
            <a:off x="217488" y="812800"/>
            <a:ext cx="7124700" cy="4008438"/>
          </a:xfrm>
          <a:solidFill>
            <a:srgbClr val="729FCF"/>
          </a:solidFill>
          <a:ln w="25400">
            <a:solidFill>
              <a:srgbClr val="3465A4"/>
            </a:solidFill>
            <a:prstDash val="solid"/>
          </a:ln>
        </p:spPr>
      </p:sp>
      <p:sp>
        <p:nvSpPr>
          <p:cNvPr id="3" name="Platshållare för anteckningar 2">
            <a:extLst>
              <a:ext uri="{FF2B5EF4-FFF2-40B4-BE49-F238E27FC236}">
                <a16:creationId xmlns:a16="http://schemas.microsoft.com/office/drawing/2014/main" id="{82A3B789-CBF2-4875-BAF6-D0137BF68C1D}"/>
              </a:ext>
            </a:extLst>
          </p:cNvPr>
          <p:cNvSpPr txBox="1">
            <a:spLocks noGrp="1"/>
          </p:cNvSpPr>
          <p:nvPr>
            <p:ph type="body" sz="quarter" idx="1"/>
          </p:nvPr>
        </p:nvSpPr>
        <p:spPr/>
        <p:txBody>
          <a:bodyPr/>
          <a:lstStyle/>
          <a:p>
            <a:endParaRPr lang="sv-SE"/>
          </a:p>
        </p:txBody>
      </p:sp>
    </p:spTree>
    <p:extLst>
      <p:ext uri="{BB962C8B-B14F-4D97-AF65-F5344CB8AC3E}">
        <p14:creationId xmlns:p14="http://schemas.microsoft.com/office/powerpoint/2010/main" val="37733804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FFFAF1DA-83B1-4E53-A0EF-AF966C0E1C94}"/>
              </a:ext>
            </a:extLst>
          </p:cNvPr>
          <p:cNvSpPr txBox="1">
            <a:spLocks noGrp="1"/>
          </p:cNvSpPr>
          <p:nvPr>
            <p:ph type="sldNum" sz="quarter" idx="5"/>
          </p:nvPr>
        </p:nvSpPr>
        <p:spPr>
          <a:ln/>
        </p:spPr>
        <p:txBody>
          <a:bodyPr lIns="0" tIns="0" rIns="0" bIns="0" anchor="b" anchorCtr="0">
            <a:noAutofit/>
          </a:bodyPr>
          <a:lstStyle/>
          <a:p>
            <a:pPr lvl="0"/>
            <a:fld id="{4F3AF0D0-787C-4723-BF2C-A8B5F457534A}" type="slidenum">
              <a:t>9</a:t>
            </a:fld>
            <a:endParaRPr lang="sv-SE"/>
          </a:p>
        </p:txBody>
      </p:sp>
      <p:sp>
        <p:nvSpPr>
          <p:cNvPr id="2" name="Platshållare för bildobjekt 1">
            <a:extLst>
              <a:ext uri="{FF2B5EF4-FFF2-40B4-BE49-F238E27FC236}">
                <a16:creationId xmlns:a16="http://schemas.microsoft.com/office/drawing/2014/main" id="{5E4B24AF-F6E6-4286-8A7D-AE54B7E7CDF3}"/>
              </a:ext>
            </a:extLst>
          </p:cNvPr>
          <p:cNvSpPr>
            <a:spLocks noGrp="1" noRot="1" noChangeAspect="1" noResize="1"/>
          </p:cNvSpPr>
          <p:nvPr>
            <p:ph type="sldImg"/>
          </p:nvPr>
        </p:nvSpPr>
        <p:spPr>
          <a:xfrm>
            <a:off x="217488" y="812800"/>
            <a:ext cx="7124700" cy="4008438"/>
          </a:xfrm>
          <a:solidFill>
            <a:srgbClr val="729FCF"/>
          </a:solidFill>
          <a:ln w="25400">
            <a:solidFill>
              <a:srgbClr val="3465A4"/>
            </a:solidFill>
            <a:prstDash val="solid"/>
          </a:ln>
        </p:spPr>
      </p:sp>
      <p:sp>
        <p:nvSpPr>
          <p:cNvPr id="3" name="Platshållare för anteckningar 2">
            <a:extLst>
              <a:ext uri="{FF2B5EF4-FFF2-40B4-BE49-F238E27FC236}">
                <a16:creationId xmlns:a16="http://schemas.microsoft.com/office/drawing/2014/main" id="{82A3B789-CBF2-4875-BAF6-D0137BF68C1D}"/>
              </a:ext>
            </a:extLst>
          </p:cNvPr>
          <p:cNvSpPr txBox="1">
            <a:spLocks noGrp="1"/>
          </p:cNvSpPr>
          <p:nvPr>
            <p:ph type="body" sz="quarter" idx="1"/>
          </p:nvPr>
        </p:nvSpPr>
        <p:spPr/>
        <p:txBody>
          <a:bodyPr/>
          <a:lstStyle/>
          <a:p>
            <a:endParaRPr lang="sv-SE"/>
          </a:p>
        </p:txBody>
      </p:sp>
    </p:spTree>
    <p:extLst>
      <p:ext uri="{BB962C8B-B14F-4D97-AF65-F5344CB8AC3E}">
        <p14:creationId xmlns:p14="http://schemas.microsoft.com/office/powerpoint/2010/main" val="28744447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FFFAF1DA-83B1-4E53-A0EF-AF966C0E1C94}"/>
              </a:ext>
            </a:extLst>
          </p:cNvPr>
          <p:cNvSpPr txBox="1">
            <a:spLocks noGrp="1"/>
          </p:cNvSpPr>
          <p:nvPr>
            <p:ph type="sldNum" sz="quarter" idx="5"/>
          </p:nvPr>
        </p:nvSpPr>
        <p:spPr>
          <a:ln/>
        </p:spPr>
        <p:txBody>
          <a:bodyPr lIns="0" tIns="0" rIns="0" bIns="0" anchor="b" anchorCtr="0">
            <a:noAutofit/>
          </a:bodyPr>
          <a:lstStyle/>
          <a:p>
            <a:pPr lvl="0"/>
            <a:fld id="{4F3AF0D0-787C-4723-BF2C-A8B5F457534A}" type="slidenum">
              <a:t>10</a:t>
            </a:fld>
            <a:endParaRPr lang="sv-SE"/>
          </a:p>
        </p:txBody>
      </p:sp>
      <p:sp>
        <p:nvSpPr>
          <p:cNvPr id="2" name="Platshållare för bildobjekt 1">
            <a:extLst>
              <a:ext uri="{FF2B5EF4-FFF2-40B4-BE49-F238E27FC236}">
                <a16:creationId xmlns:a16="http://schemas.microsoft.com/office/drawing/2014/main" id="{5E4B24AF-F6E6-4286-8A7D-AE54B7E7CDF3}"/>
              </a:ext>
            </a:extLst>
          </p:cNvPr>
          <p:cNvSpPr>
            <a:spLocks noGrp="1" noRot="1" noChangeAspect="1" noResize="1"/>
          </p:cNvSpPr>
          <p:nvPr>
            <p:ph type="sldImg"/>
          </p:nvPr>
        </p:nvSpPr>
        <p:spPr>
          <a:xfrm>
            <a:off x="217488" y="812800"/>
            <a:ext cx="7124700" cy="4008438"/>
          </a:xfrm>
          <a:solidFill>
            <a:srgbClr val="729FCF"/>
          </a:solidFill>
          <a:ln w="25400">
            <a:solidFill>
              <a:srgbClr val="3465A4"/>
            </a:solidFill>
            <a:prstDash val="solid"/>
          </a:ln>
        </p:spPr>
      </p:sp>
      <p:sp>
        <p:nvSpPr>
          <p:cNvPr id="3" name="Platshållare för anteckningar 2">
            <a:extLst>
              <a:ext uri="{FF2B5EF4-FFF2-40B4-BE49-F238E27FC236}">
                <a16:creationId xmlns:a16="http://schemas.microsoft.com/office/drawing/2014/main" id="{82A3B789-CBF2-4875-BAF6-D0137BF68C1D}"/>
              </a:ext>
            </a:extLst>
          </p:cNvPr>
          <p:cNvSpPr txBox="1">
            <a:spLocks noGrp="1"/>
          </p:cNvSpPr>
          <p:nvPr>
            <p:ph type="body" sz="quarter" idx="1"/>
          </p:nvPr>
        </p:nvSpPr>
        <p:spPr/>
        <p:txBody>
          <a:bodyPr/>
          <a:lstStyle/>
          <a:p>
            <a:endParaRPr lang="sv-SE"/>
          </a:p>
        </p:txBody>
      </p:sp>
    </p:spTree>
    <p:extLst>
      <p:ext uri="{BB962C8B-B14F-4D97-AF65-F5344CB8AC3E}">
        <p14:creationId xmlns:p14="http://schemas.microsoft.com/office/powerpoint/2010/main" val="5016832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7DA38F49-B3E2-4BF0-BEC7-C30D34ABBB8D}" type="datetime1">
              <a:rPr lang="en-US" smtClean="0"/>
              <a:t>3/10/2025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005805438"/>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7DA38F49-B3E2-4BF0-BEC7-C30D34ABBB8D}" type="datetime1">
              <a:rPr lang="en-US" smtClean="0"/>
              <a:t>3/10/2025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838630926"/>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7DA38F49-B3E2-4BF0-BEC7-C30D34ABBB8D}" type="datetime1">
              <a:rPr lang="en-US" smtClean="0"/>
              <a:t>3/10/2025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444607316"/>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7DA38F49-B3E2-4BF0-BEC7-C30D34ABBB8D}" type="datetime1">
              <a:rPr lang="en-US" smtClean="0"/>
              <a:t>3/10/2025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716770264"/>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7DA38F49-B3E2-4BF0-BEC7-C30D34ABBB8D}" type="datetime1">
              <a:rPr lang="en-US" smtClean="0"/>
              <a:t>3/10/2025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81677165"/>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7DA38F49-B3E2-4BF0-BEC7-C30D34ABBB8D}" type="datetime1">
              <a:rPr lang="en-US" smtClean="0"/>
              <a:t>3/10/2025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233411091"/>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7DA38F49-B3E2-4BF0-BEC7-C30D34ABBB8D}" type="datetime1">
              <a:rPr lang="en-US" smtClean="0"/>
              <a:t>3/10/2025</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692684961"/>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7DA38F49-B3E2-4BF0-BEC7-C30D34ABBB8D}" type="datetime1">
              <a:rPr lang="en-US" smtClean="0"/>
              <a:t>3/10/2025</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051324206"/>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A38F49-B3E2-4BF0-BEC7-C30D34ABBB8D}" type="datetime1">
              <a:rPr lang="en-US" smtClean="0"/>
              <a:t>3/10/2025</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310580189"/>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7DA38F49-B3E2-4BF0-BEC7-C30D34ABBB8D}" type="datetime1">
              <a:rPr lang="en-US" smtClean="0"/>
              <a:t>3/10/2025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333757379"/>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7DA38F49-B3E2-4BF0-BEC7-C30D34ABBB8D}" type="datetime1">
              <a:rPr lang="en-US" smtClean="0"/>
              <a:t>3/10/2025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19874638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A38F49-B3E2-4BF0-BEC7-C30D34ABBB8D}" type="datetime1">
              <a:rPr lang="en-US" smtClean="0"/>
              <a:t>3/10/2025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C12960-6E85-460F-B6E3-5B82CB31AF3D}" type="slidenum">
              <a:rPr lang="en-US" smtClean="0"/>
              <a:t>‹#›</a:t>
            </a:fld>
            <a:endParaRPr lang="en-US"/>
          </a:p>
        </p:txBody>
      </p:sp>
    </p:spTree>
    <p:extLst>
      <p:ext uri="{BB962C8B-B14F-4D97-AF65-F5344CB8AC3E}">
        <p14:creationId xmlns:p14="http://schemas.microsoft.com/office/powerpoint/2010/main" val="392856753"/>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hyperlink" Target="mailto:vinbergsif@hotmail.com" TargetMode="External"/><Relationship Id="rId4" Type="http://schemas.openxmlformats.org/officeDocument/2006/relationships/hyperlink" Target="file:///C:\Users\anso_\Downloads\Medlemsavgift-2025.pdf"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hyperlink" Target="https://utbildning.sisuforlag.se/fotboll/tranare/tranarutbildning/fsll/riktlinjer/fair-play/" TargetMode="External"/><Relationship Id="rId3" Type="http://schemas.openxmlformats.org/officeDocument/2006/relationships/image" Target="../media/image1.png"/><Relationship Id="rId7" Type="http://schemas.openxmlformats.org/officeDocument/2006/relationships/hyperlink" Target="https://utbildning.sisuforlag.se/fotboll/tranare/tranarutbildning/fsll/riktlinjer/hallbart-idrottande/"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hyperlink" Target="https://utbildning.sisuforlag.se/fotboll/tranare/tranarutbildning/fsll/riktlinjer/fokus-pa-gladje-och-larande/" TargetMode="External"/><Relationship Id="rId5" Type="http://schemas.openxmlformats.org/officeDocument/2006/relationships/hyperlink" Target="https://utbildning.sisuforlag.se/fotboll/tranare/tranarutbildning/fsll/riktlinjer/barn-och-ungdomars-villkor/" TargetMode="External"/><Relationship Id="rId4" Type="http://schemas.openxmlformats.org/officeDocument/2006/relationships/hyperlink" Target="https://utbildning.sisuforlag.se/fotboll/tranare/tranarutbildning/fsll/riktlinjer/fotboll-for-alla/" TargetMode="External"/><Relationship Id="rId9" Type="http://schemas.openxmlformats.org/officeDocument/2006/relationships/hyperlink" Target="https://halland.svenskfotboll.se/fair-play/foraldrainformation/"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s://www.vif.nu/Document/Download/1897674/11401587"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DEA2646-218A-82F2-DFFF-A4AC6CADB244}"/>
              </a:ext>
            </a:extLst>
          </p:cNvPr>
          <p:cNvSpPr>
            <a:spLocks noGrp="1"/>
          </p:cNvSpPr>
          <p:nvPr>
            <p:ph type="ctrTitle"/>
          </p:nvPr>
        </p:nvSpPr>
        <p:spPr>
          <a:xfrm>
            <a:off x="225469" y="2467626"/>
            <a:ext cx="4413206" cy="2009123"/>
          </a:xfrm>
        </p:spPr>
        <p:txBody>
          <a:bodyPr>
            <a:normAutofit/>
          </a:bodyPr>
          <a:lstStyle/>
          <a:p>
            <a:r>
              <a:rPr lang="sv-SE" sz="5800" b="1" dirty="0"/>
              <a:t>Vinbergs IF F15/16</a:t>
            </a:r>
          </a:p>
        </p:txBody>
      </p:sp>
      <p:sp>
        <p:nvSpPr>
          <p:cNvPr id="3" name="Underrubrik 2">
            <a:extLst>
              <a:ext uri="{FF2B5EF4-FFF2-40B4-BE49-F238E27FC236}">
                <a16:creationId xmlns:a16="http://schemas.microsoft.com/office/drawing/2014/main" id="{299B65FB-D767-5577-9E9A-84610427DB1B}"/>
              </a:ext>
            </a:extLst>
          </p:cNvPr>
          <p:cNvSpPr>
            <a:spLocks noGrp="1"/>
          </p:cNvSpPr>
          <p:nvPr>
            <p:ph type="subTitle" idx="1"/>
          </p:nvPr>
        </p:nvSpPr>
        <p:spPr>
          <a:xfrm>
            <a:off x="514118" y="5374291"/>
            <a:ext cx="4057882" cy="972532"/>
          </a:xfrm>
        </p:spPr>
        <p:txBody>
          <a:bodyPr anchor="t">
            <a:normAutofit/>
          </a:bodyPr>
          <a:lstStyle/>
          <a:p>
            <a:r>
              <a:rPr lang="sv-SE" dirty="0"/>
              <a:t>Föräldramöte </a:t>
            </a:r>
            <a:br>
              <a:rPr lang="sv-SE" dirty="0"/>
            </a:br>
            <a:r>
              <a:rPr lang="sv-SE" dirty="0"/>
              <a:t>10 mars 2025</a:t>
            </a:r>
          </a:p>
        </p:txBody>
      </p:sp>
      <p:pic>
        <p:nvPicPr>
          <p:cNvPr id="5" name="Bild 1">
            <a:extLst>
              <a:ext uri="{FF2B5EF4-FFF2-40B4-BE49-F238E27FC236}">
                <a16:creationId xmlns:a16="http://schemas.microsoft.com/office/drawing/2014/main" id="{DF2927B3-E658-471C-A154-1D4D1DCAFC98}"/>
              </a:ext>
            </a:extLst>
          </p:cNvPr>
          <p:cNvPicPr>
            <a:picLocks noChangeAspect="1"/>
          </p:cNvPicPr>
          <p:nvPr/>
        </p:nvPicPr>
        <p:blipFill>
          <a:blip r:embed="rId2">
            <a:lum/>
            <a:alphaModFix/>
          </a:blip>
          <a:srcRect/>
          <a:stretch>
            <a:fillRect/>
          </a:stretch>
        </p:blipFill>
        <p:spPr>
          <a:xfrm>
            <a:off x="6214112" y="1189974"/>
            <a:ext cx="4195017" cy="5069768"/>
          </a:xfrm>
          <a:prstGeom prst="rect">
            <a:avLst/>
          </a:prstGeom>
          <a:noFill/>
          <a:ln>
            <a:noFill/>
          </a:ln>
        </p:spPr>
      </p:pic>
    </p:spTree>
    <p:extLst>
      <p:ext uri="{BB962C8B-B14F-4D97-AF65-F5344CB8AC3E}">
        <p14:creationId xmlns:p14="http://schemas.microsoft.com/office/powerpoint/2010/main" val="699831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 1">
            <a:extLst>
              <a:ext uri="{FF2B5EF4-FFF2-40B4-BE49-F238E27FC236}">
                <a16:creationId xmlns:a16="http://schemas.microsoft.com/office/drawing/2014/main" id="{DF2927B3-E658-471C-A154-1D4D1DCAFC98}"/>
              </a:ext>
            </a:extLst>
          </p:cNvPr>
          <p:cNvPicPr>
            <a:picLocks noChangeAspect="1"/>
          </p:cNvPicPr>
          <p:nvPr/>
        </p:nvPicPr>
        <p:blipFill>
          <a:blip r:embed="rId3">
            <a:lum/>
            <a:alphaModFix/>
          </a:blip>
          <a:srcRect/>
          <a:stretch>
            <a:fillRect/>
          </a:stretch>
        </p:blipFill>
        <p:spPr>
          <a:xfrm>
            <a:off x="32760" y="72000"/>
            <a:ext cx="1191240" cy="1439639"/>
          </a:xfrm>
          <a:prstGeom prst="rect">
            <a:avLst/>
          </a:prstGeom>
          <a:noFill/>
          <a:ln>
            <a:noFill/>
          </a:ln>
        </p:spPr>
      </p:pic>
      <p:sp>
        <p:nvSpPr>
          <p:cNvPr id="5" name="Platshållare för innehåll 2">
            <a:extLst>
              <a:ext uri="{FF2B5EF4-FFF2-40B4-BE49-F238E27FC236}">
                <a16:creationId xmlns:a16="http://schemas.microsoft.com/office/drawing/2014/main" id="{DC308F5C-9783-4681-A85D-E1A837203BD0}"/>
              </a:ext>
            </a:extLst>
          </p:cNvPr>
          <p:cNvSpPr txBox="1">
            <a:spLocks/>
          </p:cNvSpPr>
          <p:nvPr/>
        </p:nvSpPr>
        <p:spPr>
          <a:xfrm>
            <a:off x="1027609" y="1584890"/>
            <a:ext cx="9396549" cy="4924425"/>
          </a:xfrm>
          <a:prstGeom prst="rect">
            <a:avLst/>
          </a:prstGeom>
          <a:noFill/>
          <a:ln>
            <a:noFill/>
          </a:ln>
        </p:spPr>
        <p:txBody>
          <a:bodyPr vert="horz" wrap="square" lIns="0" tIns="0" rIns="0" bIns="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2400" dirty="0">
                <a:highlight>
                  <a:scrgbClr r="0" g="0" b="0">
                    <a:alpha val="0"/>
                  </a:scrgbClr>
                </a:highlight>
                <a:latin typeface="Calibri"/>
                <a:ea typeface="Microsoft YaHei" pitchFamily="2"/>
                <a:cs typeface="Arial" pitchFamily="2"/>
                <a:hlinkClick r:id="rId4" action="ppaction://hlinkfile"/>
              </a:rPr>
              <a:t>Medlemsavgift 2025</a:t>
            </a:r>
            <a:r>
              <a:rPr lang="sv-SE" sz="2400" dirty="0">
                <a:highlight>
                  <a:scrgbClr r="0" g="0" b="0">
                    <a:alpha val="0"/>
                  </a:scrgbClr>
                </a:highlight>
                <a:latin typeface="Calibri"/>
                <a:ea typeface="Microsoft YaHei" pitchFamily="2"/>
                <a:cs typeface="Arial" pitchFamily="2"/>
              </a:rPr>
              <a:t> Måste vara betald för att få spela seriematcher. </a:t>
            </a:r>
            <a:r>
              <a:rPr lang="sv-SE" sz="2400" b="1" dirty="0">
                <a:highlight>
                  <a:scrgbClr r="0" g="0" b="0">
                    <a:alpha val="0"/>
                  </a:scrgbClr>
                </a:highlight>
                <a:latin typeface="Calibri"/>
                <a:ea typeface="Microsoft YaHei" pitchFamily="2"/>
                <a:cs typeface="Arial" pitchFamily="2"/>
              </a:rPr>
              <a:t>Senast 31/3</a:t>
            </a:r>
          </a:p>
          <a:p>
            <a:r>
              <a:rPr lang="sv-SE" sz="2400" dirty="0">
                <a:highlight>
                  <a:scrgbClr r="0" g="0" b="0">
                    <a:alpha val="0"/>
                  </a:scrgbClr>
                </a:highlight>
                <a:latin typeface="Calibri"/>
                <a:ea typeface="Microsoft YaHei" pitchFamily="2"/>
                <a:cs typeface="Arial" pitchFamily="2"/>
              </a:rPr>
              <a:t>Lotter – det finns möjlighet att köpa sig fri annars måste man sälja lotterna. Man kan inte lämna tillbaka lotterna när man väl valt att sälja lotter istället för att köpa ut sig. </a:t>
            </a:r>
            <a:r>
              <a:rPr lang="sv-SE" sz="2400" b="1" dirty="0">
                <a:highlight>
                  <a:scrgbClr r="0" g="0" b="0">
                    <a:alpha val="0"/>
                  </a:scrgbClr>
                </a:highlight>
                <a:latin typeface="Calibri"/>
                <a:ea typeface="Microsoft YaHei" pitchFamily="2"/>
                <a:cs typeface="Arial" pitchFamily="2"/>
              </a:rPr>
              <a:t>Senast 30/4</a:t>
            </a:r>
            <a:br>
              <a:rPr lang="sv-SE" sz="2400" b="1" dirty="0">
                <a:highlight>
                  <a:scrgbClr r="0" g="0" b="0">
                    <a:alpha val="0"/>
                  </a:scrgbClr>
                </a:highlight>
                <a:latin typeface="Calibri"/>
                <a:ea typeface="Microsoft YaHei" pitchFamily="2"/>
                <a:cs typeface="Arial" pitchFamily="2"/>
              </a:rPr>
            </a:br>
            <a:endParaRPr lang="sv-SE" sz="2400" b="1" dirty="0">
              <a:highlight>
                <a:scrgbClr r="0" g="0" b="0">
                  <a:alpha val="0"/>
                </a:scrgbClr>
              </a:highlight>
              <a:latin typeface="Calibri"/>
              <a:ea typeface="Microsoft YaHei" pitchFamily="2"/>
              <a:cs typeface="Arial" pitchFamily="2"/>
            </a:endParaRPr>
          </a:p>
          <a:p>
            <a:r>
              <a:rPr lang="sv-SE" sz="2400" dirty="0">
                <a:highlight>
                  <a:scrgbClr r="0" g="0" b="0">
                    <a:alpha val="0"/>
                  </a:scrgbClr>
                </a:highlight>
                <a:latin typeface="Calibri"/>
                <a:ea typeface="Microsoft YaHei" pitchFamily="2"/>
                <a:cs typeface="Arial" pitchFamily="2"/>
              </a:rPr>
              <a:t>Är du, eller känner du någon, som är intresserad av att hjälpa till med fler saker eller kanske vill bli sponsor? </a:t>
            </a:r>
            <a:r>
              <a:rPr lang="sv-SE" sz="2400" dirty="0">
                <a:highlight>
                  <a:scrgbClr r="0" g="0" b="0">
                    <a:alpha val="0"/>
                  </a:scrgbClr>
                </a:highlight>
                <a:latin typeface="Calibri"/>
                <a:ea typeface="Microsoft YaHei" pitchFamily="2"/>
                <a:cs typeface="Arial" pitchFamily="2"/>
                <a:sym typeface="Wingdings" panose="05000000000000000000" pitchFamily="2" charset="2"/>
              </a:rPr>
              <a:t> </a:t>
            </a:r>
            <a:br>
              <a:rPr lang="sv-SE" sz="2400" dirty="0">
                <a:highlight>
                  <a:scrgbClr r="0" g="0" b="0">
                    <a:alpha val="0"/>
                  </a:scrgbClr>
                </a:highlight>
                <a:latin typeface="Calibri"/>
                <a:ea typeface="Microsoft YaHei" pitchFamily="2"/>
                <a:cs typeface="Arial" pitchFamily="2"/>
                <a:sym typeface="Wingdings" panose="05000000000000000000" pitchFamily="2" charset="2"/>
              </a:rPr>
            </a:br>
            <a:r>
              <a:rPr lang="sv-SE" sz="2400" dirty="0">
                <a:highlight>
                  <a:scrgbClr r="0" g="0" b="0">
                    <a:alpha val="0"/>
                  </a:scrgbClr>
                </a:highlight>
                <a:latin typeface="Calibri"/>
                <a:ea typeface="Microsoft YaHei" pitchFamily="2"/>
                <a:cs typeface="Arial" pitchFamily="2"/>
                <a:sym typeface="Wingdings" panose="05000000000000000000" pitchFamily="2" charset="2"/>
              </a:rPr>
              <a:t>Hör av er till </a:t>
            </a:r>
            <a:r>
              <a:rPr lang="sv-SE" sz="2400" dirty="0">
                <a:highlight>
                  <a:scrgbClr r="0" g="0" b="0">
                    <a:alpha val="0"/>
                  </a:scrgbClr>
                </a:highlight>
                <a:latin typeface="Calibri"/>
                <a:ea typeface="Microsoft YaHei" pitchFamily="2"/>
                <a:cs typeface="Arial" pitchFamily="2"/>
                <a:sym typeface="Wingdings" panose="05000000000000000000" pitchFamily="2" charset="2"/>
                <a:hlinkClick r:id="rId5"/>
              </a:rPr>
              <a:t>vinbergsif@hotmail.com</a:t>
            </a:r>
            <a:r>
              <a:rPr lang="sv-SE" sz="2400" dirty="0">
                <a:highlight>
                  <a:scrgbClr r="0" g="0" b="0">
                    <a:alpha val="0"/>
                  </a:scrgbClr>
                </a:highlight>
                <a:latin typeface="Calibri"/>
                <a:ea typeface="Microsoft YaHei" pitchFamily="2"/>
                <a:cs typeface="Arial" pitchFamily="2"/>
                <a:sym typeface="Wingdings" panose="05000000000000000000" pitchFamily="2" charset="2"/>
              </a:rPr>
              <a:t> </a:t>
            </a:r>
          </a:p>
          <a:p>
            <a:r>
              <a:rPr lang="sv-SE" sz="2400" dirty="0">
                <a:highlight>
                  <a:scrgbClr r="0" g="0" b="0">
                    <a:alpha val="0"/>
                  </a:scrgbClr>
                </a:highlight>
                <a:latin typeface="Calibri"/>
                <a:ea typeface="Microsoft YaHei" pitchFamily="2"/>
                <a:cs typeface="Arial" pitchFamily="2"/>
                <a:sym typeface="Wingdings" panose="05000000000000000000" pitchFamily="2" charset="2"/>
              </a:rPr>
              <a:t>Övriga frågor</a:t>
            </a:r>
          </a:p>
          <a:p>
            <a:pPr marL="0" indent="0">
              <a:buNone/>
            </a:pPr>
            <a:endParaRPr lang="sv-SE" sz="2000" dirty="0">
              <a:highlight>
                <a:scrgbClr r="0" g="0" b="0">
                  <a:alpha val="0"/>
                </a:scrgbClr>
              </a:highlight>
              <a:latin typeface="Calibri"/>
              <a:ea typeface="Microsoft YaHei" pitchFamily="2"/>
              <a:cs typeface="Arial" pitchFamily="2"/>
              <a:sym typeface="Wingdings" panose="05000000000000000000" pitchFamily="2" charset="2"/>
            </a:endParaRPr>
          </a:p>
          <a:p>
            <a:pPr marL="0" indent="0">
              <a:buNone/>
            </a:pPr>
            <a:endParaRPr lang="sv-SE" sz="2000" dirty="0">
              <a:solidFill>
                <a:srgbClr val="404040"/>
              </a:solidFill>
              <a:highlight>
                <a:scrgbClr r="0" g="0" b="0">
                  <a:alpha val="0"/>
                </a:scrgbClr>
              </a:highlight>
              <a:latin typeface="Calibri"/>
              <a:ea typeface="Microsoft YaHei" pitchFamily="2"/>
              <a:cs typeface="Arial" pitchFamily="2"/>
              <a:sym typeface="Wingdings" panose="05000000000000000000" pitchFamily="2" charset="2"/>
            </a:endParaRPr>
          </a:p>
          <a:p>
            <a:pPr marL="0" indent="0">
              <a:buNone/>
            </a:pPr>
            <a:endParaRPr lang="sv-SE" sz="2000" dirty="0">
              <a:solidFill>
                <a:srgbClr val="404040"/>
              </a:solidFill>
              <a:highlight>
                <a:scrgbClr r="0" g="0" b="0">
                  <a:alpha val="0"/>
                </a:scrgbClr>
              </a:highlight>
              <a:latin typeface="Calibri"/>
              <a:ea typeface="Microsoft YaHei" pitchFamily="2"/>
              <a:cs typeface="Arial" pitchFamily="2"/>
            </a:endParaRPr>
          </a:p>
        </p:txBody>
      </p:sp>
      <p:sp>
        <p:nvSpPr>
          <p:cNvPr id="6" name="Rektangel 5">
            <a:extLst>
              <a:ext uri="{FF2B5EF4-FFF2-40B4-BE49-F238E27FC236}">
                <a16:creationId xmlns:a16="http://schemas.microsoft.com/office/drawing/2014/main" id="{7785F783-7520-4769-B10D-32C211C65386}"/>
              </a:ext>
            </a:extLst>
          </p:cNvPr>
          <p:cNvSpPr/>
          <p:nvPr/>
        </p:nvSpPr>
        <p:spPr>
          <a:xfrm>
            <a:off x="4502670" y="427538"/>
            <a:ext cx="1960537" cy="923330"/>
          </a:xfrm>
          <a:prstGeom prst="rect">
            <a:avLst/>
          </a:prstGeom>
          <a:noFill/>
        </p:spPr>
        <p:txBody>
          <a:bodyPr wrap="none" lIns="91440" tIns="45720" rIns="91440" bIns="45720">
            <a:spAutoFit/>
          </a:bodyPr>
          <a:lstStyle/>
          <a:p>
            <a:pPr algn="ctr"/>
            <a:r>
              <a:rPr lang="sv-SE" sz="5400" b="1" cap="none" spc="0" dirty="0">
                <a:ln w="13462">
                  <a:solidFill>
                    <a:schemeClr val="bg1"/>
                  </a:solidFill>
                  <a:prstDash val="solid"/>
                </a:ln>
                <a:solidFill>
                  <a:srgbClr val="00B050"/>
                </a:solidFill>
                <a:effectLst>
                  <a:outerShdw dist="38100" dir="2700000" algn="bl" rotWithShape="0">
                    <a:schemeClr val="accent5"/>
                  </a:outerShdw>
                </a:effectLst>
              </a:rPr>
              <a:t>Övrigt</a:t>
            </a:r>
          </a:p>
        </p:txBody>
      </p:sp>
    </p:spTree>
    <p:extLst>
      <p:ext uri="{BB962C8B-B14F-4D97-AF65-F5344CB8AC3E}">
        <p14:creationId xmlns:p14="http://schemas.microsoft.com/office/powerpoint/2010/main" val="896541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D92E56-2858-4565-984B-6F3FFE93EDD1}"/>
              </a:ext>
            </a:extLst>
          </p:cNvPr>
          <p:cNvSpPr txBox="1">
            <a:spLocks noGrp="1"/>
          </p:cNvSpPr>
          <p:nvPr>
            <p:ph type="title" idx="4294967295"/>
          </p:nvPr>
        </p:nvSpPr>
        <p:spPr>
          <a:xfrm>
            <a:off x="1720241" y="573740"/>
            <a:ext cx="10058040" cy="740541"/>
          </a:xfrm>
          <a:noFill/>
          <a:ln>
            <a:noFill/>
          </a:ln>
        </p:spPr>
        <p:txBody>
          <a:bodyPr wrap="square" anchor="b">
            <a:normAutofit/>
          </a:bodyPr>
          <a:lstStyle/>
          <a:p>
            <a:pPr lvl="0">
              <a:lnSpc>
                <a:spcPct val="85000"/>
              </a:lnSpc>
              <a:spcBef>
                <a:spcPts val="0"/>
              </a:spcBef>
            </a:pPr>
            <a:r>
              <a:rPr lang="sv-SE" sz="3600" b="1" spc="-51" dirty="0">
                <a:solidFill>
                  <a:srgbClr val="00B050"/>
                </a:solidFill>
                <a:highlight>
                  <a:scrgbClr r="0" g="0" b="0">
                    <a:alpha val="0"/>
                  </a:scrgbClr>
                </a:highlight>
                <a:latin typeface="Calibri Light"/>
                <a:ea typeface="Microsoft YaHei" pitchFamily="2"/>
                <a:cs typeface="Arial" pitchFamily="2"/>
              </a:rPr>
              <a:t>Agenda</a:t>
            </a:r>
          </a:p>
        </p:txBody>
      </p:sp>
      <p:pic>
        <p:nvPicPr>
          <p:cNvPr id="4" name="Bild 1">
            <a:extLst>
              <a:ext uri="{FF2B5EF4-FFF2-40B4-BE49-F238E27FC236}">
                <a16:creationId xmlns:a16="http://schemas.microsoft.com/office/drawing/2014/main" id="{DF2927B3-E658-471C-A154-1D4D1DCAFC98}"/>
              </a:ext>
            </a:extLst>
          </p:cNvPr>
          <p:cNvPicPr>
            <a:picLocks noChangeAspect="1"/>
          </p:cNvPicPr>
          <p:nvPr/>
        </p:nvPicPr>
        <p:blipFill>
          <a:blip r:embed="rId3">
            <a:lum/>
            <a:alphaModFix/>
          </a:blip>
          <a:srcRect/>
          <a:stretch>
            <a:fillRect/>
          </a:stretch>
        </p:blipFill>
        <p:spPr>
          <a:xfrm>
            <a:off x="32760" y="72000"/>
            <a:ext cx="1191240" cy="1439639"/>
          </a:xfrm>
          <a:prstGeom prst="rect">
            <a:avLst/>
          </a:prstGeom>
          <a:noFill/>
          <a:ln>
            <a:noFill/>
          </a:ln>
        </p:spPr>
      </p:pic>
      <p:sp>
        <p:nvSpPr>
          <p:cNvPr id="5" name="Platshållare för innehåll 2">
            <a:extLst>
              <a:ext uri="{FF2B5EF4-FFF2-40B4-BE49-F238E27FC236}">
                <a16:creationId xmlns:a16="http://schemas.microsoft.com/office/drawing/2014/main" id="{DC308F5C-9783-4681-A85D-E1A837203BD0}"/>
              </a:ext>
            </a:extLst>
          </p:cNvPr>
          <p:cNvSpPr txBox="1">
            <a:spLocks/>
          </p:cNvSpPr>
          <p:nvPr/>
        </p:nvSpPr>
        <p:spPr>
          <a:xfrm>
            <a:off x="1097279" y="2203199"/>
            <a:ext cx="7271658" cy="3472746"/>
          </a:xfrm>
          <a:prstGeom prst="rect">
            <a:avLst/>
          </a:prstGeom>
          <a:noFill/>
          <a:ln>
            <a:noFill/>
          </a:ln>
        </p:spPr>
        <p:txBody>
          <a:bodyPr vert="horz" wrap="square" lIns="0" tIns="0" rIns="0" bIns="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417"/>
              </a:spcBef>
            </a:pPr>
            <a:r>
              <a:rPr lang="sv-SE" sz="2000" dirty="0">
                <a:solidFill>
                  <a:srgbClr val="404040"/>
                </a:solidFill>
                <a:highlight>
                  <a:scrgbClr r="0" g="0" b="0">
                    <a:alpha val="0"/>
                  </a:scrgbClr>
                </a:highlight>
                <a:ea typeface="Microsoft YaHei" pitchFamily="2"/>
                <a:cs typeface="Arial" pitchFamily="2"/>
              </a:rPr>
              <a:t>Svenska Fotbollsförbundets och Vinbergs IF:s  riktlinjer </a:t>
            </a:r>
          </a:p>
          <a:p>
            <a:pPr>
              <a:spcBef>
                <a:spcPts val="1417"/>
              </a:spcBef>
            </a:pPr>
            <a:r>
              <a:rPr lang="sv-SE" sz="2000" dirty="0">
                <a:solidFill>
                  <a:srgbClr val="404040"/>
                </a:solidFill>
                <a:highlight>
                  <a:scrgbClr r="0" g="0" b="0">
                    <a:alpha val="0"/>
                  </a:scrgbClr>
                </a:highlight>
                <a:ea typeface="Microsoft YaHei" pitchFamily="2"/>
                <a:cs typeface="Arial" pitchFamily="2"/>
              </a:rPr>
              <a:t>Gröna tråden</a:t>
            </a:r>
          </a:p>
          <a:p>
            <a:pPr>
              <a:spcBef>
                <a:spcPts val="1417"/>
              </a:spcBef>
            </a:pPr>
            <a:r>
              <a:rPr lang="sv-SE" sz="2000" dirty="0">
                <a:solidFill>
                  <a:srgbClr val="404040"/>
                </a:solidFill>
                <a:highlight>
                  <a:scrgbClr r="0" g="0" b="0">
                    <a:alpha val="0"/>
                  </a:scrgbClr>
                </a:highlight>
                <a:ea typeface="Microsoft YaHei" pitchFamily="2"/>
                <a:cs typeface="Arial" pitchFamily="2"/>
              </a:rPr>
              <a:t>7 mot 7 </a:t>
            </a:r>
          </a:p>
          <a:p>
            <a:pPr>
              <a:spcBef>
                <a:spcPts val="1417"/>
              </a:spcBef>
            </a:pPr>
            <a:r>
              <a:rPr lang="sv-SE" sz="2000" dirty="0">
                <a:solidFill>
                  <a:srgbClr val="404040"/>
                </a:solidFill>
                <a:highlight>
                  <a:scrgbClr r="0" g="0" b="0">
                    <a:alpha val="0"/>
                  </a:scrgbClr>
                </a:highlight>
                <a:ea typeface="Microsoft YaHei" pitchFamily="2"/>
                <a:cs typeface="Arial" pitchFamily="2"/>
              </a:rPr>
              <a:t>Lagkassor/Lagföräldrar</a:t>
            </a:r>
          </a:p>
          <a:p>
            <a:pPr>
              <a:spcBef>
                <a:spcPts val="1417"/>
              </a:spcBef>
            </a:pPr>
            <a:r>
              <a:rPr lang="sv-SE" sz="2000" dirty="0">
                <a:solidFill>
                  <a:srgbClr val="404040"/>
                </a:solidFill>
                <a:highlight>
                  <a:scrgbClr r="0" g="0" b="0">
                    <a:alpha val="0"/>
                  </a:scrgbClr>
                </a:highlight>
                <a:latin typeface="Calibri"/>
                <a:ea typeface="Microsoft YaHei" pitchFamily="2"/>
                <a:cs typeface="Arial" pitchFamily="2"/>
              </a:rPr>
              <a:t>Träningar</a:t>
            </a:r>
          </a:p>
          <a:p>
            <a:pPr>
              <a:spcBef>
                <a:spcPts val="1417"/>
              </a:spcBef>
            </a:pPr>
            <a:r>
              <a:rPr lang="sv-SE" sz="2000" dirty="0">
                <a:solidFill>
                  <a:srgbClr val="404040"/>
                </a:solidFill>
                <a:highlight>
                  <a:scrgbClr r="0" g="0" b="0">
                    <a:alpha val="0"/>
                  </a:scrgbClr>
                </a:highlight>
                <a:latin typeface="Calibri"/>
                <a:ea typeface="Microsoft YaHei" pitchFamily="2"/>
                <a:cs typeface="Arial" pitchFamily="2"/>
              </a:rPr>
              <a:t>Matcher/Sammandrag</a:t>
            </a:r>
          </a:p>
          <a:p>
            <a:pPr>
              <a:spcBef>
                <a:spcPts val="1417"/>
              </a:spcBef>
            </a:pPr>
            <a:r>
              <a:rPr lang="sv-SE" sz="2000" dirty="0">
                <a:solidFill>
                  <a:srgbClr val="404040"/>
                </a:solidFill>
                <a:highlight>
                  <a:scrgbClr r="0" g="0" b="0">
                    <a:alpha val="0"/>
                  </a:scrgbClr>
                </a:highlight>
                <a:latin typeface="Calibri"/>
                <a:ea typeface="Microsoft YaHei" pitchFamily="2"/>
                <a:cs typeface="Arial" pitchFamily="2"/>
              </a:rPr>
              <a:t>Övriga aktiviteter</a:t>
            </a:r>
          </a:p>
          <a:p>
            <a:pPr>
              <a:spcBef>
                <a:spcPts val="1417"/>
              </a:spcBef>
            </a:pPr>
            <a:r>
              <a:rPr lang="sv-SE" sz="2000" dirty="0">
                <a:solidFill>
                  <a:srgbClr val="404040"/>
                </a:solidFill>
                <a:highlight>
                  <a:scrgbClr r="0" g="0" b="0">
                    <a:alpha val="0"/>
                  </a:scrgbClr>
                </a:highlight>
                <a:latin typeface="Calibri"/>
                <a:ea typeface="Microsoft YaHei" pitchFamily="2"/>
                <a:cs typeface="Arial" pitchFamily="2"/>
              </a:rPr>
              <a:t>Övrigt</a:t>
            </a:r>
          </a:p>
        </p:txBody>
      </p:sp>
    </p:spTree>
    <p:extLst>
      <p:ext uri="{BB962C8B-B14F-4D97-AF65-F5344CB8AC3E}">
        <p14:creationId xmlns:p14="http://schemas.microsoft.com/office/powerpoint/2010/main" val="448363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D92E56-2858-4565-984B-6F3FFE93EDD1}"/>
              </a:ext>
            </a:extLst>
          </p:cNvPr>
          <p:cNvSpPr txBox="1">
            <a:spLocks noGrp="1"/>
          </p:cNvSpPr>
          <p:nvPr>
            <p:ph type="title" idx="4294967295"/>
          </p:nvPr>
        </p:nvSpPr>
        <p:spPr>
          <a:xfrm>
            <a:off x="1720241" y="573740"/>
            <a:ext cx="10058040" cy="740541"/>
          </a:xfrm>
          <a:noFill/>
          <a:ln>
            <a:noFill/>
          </a:ln>
        </p:spPr>
        <p:txBody>
          <a:bodyPr wrap="square" anchor="b">
            <a:normAutofit/>
          </a:bodyPr>
          <a:lstStyle/>
          <a:p>
            <a:pPr lvl="0">
              <a:lnSpc>
                <a:spcPct val="85000"/>
              </a:lnSpc>
              <a:spcBef>
                <a:spcPts val="0"/>
              </a:spcBef>
            </a:pPr>
            <a:r>
              <a:rPr lang="sv-SE" sz="3600" b="1" spc="-51" dirty="0">
                <a:solidFill>
                  <a:srgbClr val="00B050"/>
                </a:solidFill>
                <a:highlight>
                  <a:scrgbClr r="0" g="0" b="0">
                    <a:alpha val="0"/>
                  </a:scrgbClr>
                </a:highlight>
                <a:latin typeface="Calibri Light"/>
                <a:ea typeface="Microsoft YaHei" pitchFamily="2"/>
                <a:cs typeface="Arial" pitchFamily="2"/>
              </a:rPr>
              <a:t>Fotbollens spela, lek och lär</a:t>
            </a:r>
          </a:p>
        </p:txBody>
      </p:sp>
      <p:pic>
        <p:nvPicPr>
          <p:cNvPr id="4" name="Bild 1">
            <a:extLst>
              <a:ext uri="{FF2B5EF4-FFF2-40B4-BE49-F238E27FC236}">
                <a16:creationId xmlns:a16="http://schemas.microsoft.com/office/drawing/2014/main" id="{DF2927B3-E658-471C-A154-1D4D1DCAFC98}"/>
              </a:ext>
            </a:extLst>
          </p:cNvPr>
          <p:cNvPicPr>
            <a:picLocks noChangeAspect="1"/>
          </p:cNvPicPr>
          <p:nvPr/>
        </p:nvPicPr>
        <p:blipFill>
          <a:blip r:embed="rId3">
            <a:lum/>
            <a:alphaModFix/>
          </a:blip>
          <a:srcRect/>
          <a:stretch>
            <a:fillRect/>
          </a:stretch>
        </p:blipFill>
        <p:spPr>
          <a:xfrm>
            <a:off x="32760" y="72000"/>
            <a:ext cx="1191240" cy="1439639"/>
          </a:xfrm>
          <a:prstGeom prst="rect">
            <a:avLst/>
          </a:prstGeom>
          <a:noFill/>
          <a:ln>
            <a:noFill/>
          </a:ln>
        </p:spPr>
      </p:pic>
      <p:sp>
        <p:nvSpPr>
          <p:cNvPr id="5" name="Platshållare för innehåll 2">
            <a:extLst>
              <a:ext uri="{FF2B5EF4-FFF2-40B4-BE49-F238E27FC236}">
                <a16:creationId xmlns:a16="http://schemas.microsoft.com/office/drawing/2014/main" id="{DC308F5C-9783-4681-A85D-E1A837203BD0}"/>
              </a:ext>
            </a:extLst>
          </p:cNvPr>
          <p:cNvSpPr txBox="1">
            <a:spLocks/>
          </p:cNvSpPr>
          <p:nvPr/>
        </p:nvSpPr>
        <p:spPr>
          <a:xfrm>
            <a:off x="1097279" y="2203199"/>
            <a:ext cx="8551817" cy="3016210"/>
          </a:xfrm>
          <a:prstGeom prst="rect">
            <a:avLst/>
          </a:prstGeom>
          <a:noFill/>
          <a:ln>
            <a:noFill/>
          </a:ln>
        </p:spPr>
        <p:txBody>
          <a:bodyPr vert="horz" wrap="square" lIns="0" tIns="0" rIns="0" bIns="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417"/>
              </a:spcBef>
              <a:buNone/>
            </a:pPr>
            <a:r>
              <a:rPr lang="sv-SE" sz="2000" dirty="0">
                <a:solidFill>
                  <a:srgbClr val="404040"/>
                </a:solidFill>
                <a:highlight>
                  <a:scrgbClr r="0" g="0" b="0">
                    <a:alpha val="0"/>
                  </a:scrgbClr>
                </a:highlight>
                <a:latin typeface="Calibri"/>
                <a:ea typeface="Microsoft YaHei" pitchFamily="2"/>
                <a:cs typeface="Arial" pitchFamily="2"/>
              </a:rPr>
              <a:t>Vinbergs IF följer Svenska Fotbollsförbundets riktlinjer kring träning och matcher:</a:t>
            </a:r>
          </a:p>
          <a:p>
            <a:pPr>
              <a:spcBef>
                <a:spcPts val="1417"/>
              </a:spcBef>
            </a:pPr>
            <a:r>
              <a:rPr lang="sv-SE" sz="2000" dirty="0">
                <a:solidFill>
                  <a:srgbClr val="404040"/>
                </a:solidFill>
                <a:highlight>
                  <a:scrgbClr r="0" g="0" b="0">
                    <a:alpha val="0"/>
                  </a:scrgbClr>
                </a:highlight>
                <a:latin typeface="Calibri"/>
                <a:ea typeface="Microsoft YaHei" pitchFamily="2"/>
                <a:cs typeface="Arial" pitchFamily="2"/>
                <a:hlinkClick r:id="rId4"/>
              </a:rPr>
              <a:t>Fotboll för alla</a:t>
            </a:r>
            <a:endParaRPr lang="sv-SE" sz="2000" dirty="0">
              <a:solidFill>
                <a:srgbClr val="404040"/>
              </a:solidFill>
              <a:highlight>
                <a:scrgbClr r="0" g="0" b="0">
                  <a:alpha val="0"/>
                </a:scrgbClr>
              </a:highlight>
              <a:latin typeface="Calibri"/>
              <a:ea typeface="Microsoft YaHei" pitchFamily="2"/>
              <a:cs typeface="Arial" pitchFamily="2"/>
            </a:endParaRPr>
          </a:p>
          <a:p>
            <a:pPr>
              <a:spcBef>
                <a:spcPts val="1417"/>
              </a:spcBef>
            </a:pPr>
            <a:r>
              <a:rPr lang="sv-SE" sz="2000" dirty="0">
                <a:solidFill>
                  <a:srgbClr val="404040"/>
                </a:solidFill>
                <a:highlight>
                  <a:scrgbClr r="0" g="0" b="0">
                    <a:alpha val="0"/>
                  </a:scrgbClr>
                </a:highlight>
                <a:latin typeface="Calibri"/>
                <a:ea typeface="Microsoft YaHei" pitchFamily="2"/>
                <a:cs typeface="Arial" pitchFamily="2"/>
                <a:hlinkClick r:id="rId5"/>
              </a:rPr>
              <a:t>Barn och ungdomars villkor </a:t>
            </a:r>
            <a:endParaRPr lang="sv-SE" sz="2000" dirty="0">
              <a:solidFill>
                <a:srgbClr val="404040"/>
              </a:solidFill>
              <a:highlight>
                <a:scrgbClr r="0" g="0" b="0">
                  <a:alpha val="0"/>
                </a:scrgbClr>
              </a:highlight>
              <a:latin typeface="Calibri"/>
              <a:ea typeface="Microsoft YaHei" pitchFamily="2"/>
              <a:cs typeface="Arial" pitchFamily="2"/>
            </a:endParaRPr>
          </a:p>
          <a:p>
            <a:pPr>
              <a:spcBef>
                <a:spcPts val="1417"/>
              </a:spcBef>
            </a:pPr>
            <a:r>
              <a:rPr lang="sv-SE" sz="2000" dirty="0">
                <a:solidFill>
                  <a:srgbClr val="404040"/>
                </a:solidFill>
                <a:highlight>
                  <a:scrgbClr r="0" g="0" b="0">
                    <a:alpha val="0"/>
                  </a:scrgbClr>
                </a:highlight>
                <a:latin typeface="Calibri"/>
                <a:ea typeface="Microsoft YaHei" pitchFamily="2"/>
                <a:cs typeface="Arial" pitchFamily="2"/>
                <a:hlinkClick r:id="rId6"/>
              </a:rPr>
              <a:t>Fokus på glädje, lärande och ansträngning</a:t>
            </a:r>
            <a:endParaRPr lang="sv-SE" sz="2000" dirty="0">
              <a:solidFill>
                <a:srgbClr val="404040"/>
              </a:solidFill>
              <a:highlight>
                <a:scrgbClr r="0" g="0" b="0">
                  <a:alpha val="0"/>
                </a:scrgbClr>
              </a:highlight>
              <a:latin typeface="Calibri"/>
              <a:ea typeface="Microsoft YaHei" pitchFamily="2"/>
              <a:cs typeface="Arial" pitchFamily="2"/>
            </a:endParaRPr>
          </a:p>
          <a:p>
            <a:pPr>
              <a:spcBef>
                <a:spcPts val="1417"/>
              </a:spcBef>
            </a:pPr>
            <a:r>
              <a:rPr lang="sv-SE" sz="2000" dirty="0">
                <a:solidFill>
                  <a:srgbClr val="404040"/>
                </a:solidFill>
                <a:highlight>
                  <a:scrgbClr r="0" g="0" b="0">
                    <a:alpha val="0"/>
                  </a:scrgbClr>
                </a:highlight>
                <a:latin typeface="Calibri"/>
                <a:ea typeface="Microsoft YaHei" pitchFamily="2"/>
                <a:cs typeface="Arial" pitchFamily="2"/>
                <a:hlinkClick r:id="rId7"/>
              </a:rPr>
              <a:t>Hållbart idrottande</a:t>
            </a:r>
            <a:endParaRPr lang="sv-SE" sz="2000" dirty="0">
              <a:solidFill>
                <a:srgbClr val="404040"/>
              </a:solidFill>
              <a:highlight>
                <a:scrgbClr r="0" g="0" b="0">
                  <a:alpha val="0"/>
                </a:scrgbClr>
              </a:highlight>
              <a:latin typeface="Calibri"/>
              <a:ea typeface="Microsoft YaHei" pitchFamily="2"/>
              <a:cs typeface="Arial" pitchFamily="2"/>
            </a:endParaRPr>
          </a:p>
          <a:p>
            <a:pPr>
              <a:spcBef>
                <a:spcPts val="1417"/>
              </a:spcBef>
            </a:pPr>
            <a:r>
              <a:rPr lang="sv-SE" sz="2000" dirty="0">
                <a:solidFill>
                  <a:srgbClr val="404040"/>
                </a:solidFill>
                <a:highlight>
                  <a:scrgbClr r="0" g="0" b="0">
                    <a:alpha val="0"/>
                  </a:scrgbClr>
                </a:highlight>
                <a:latin typeface="Calibri"/>
                <a:ea typeface="Microsoft YaHei" pitchFamily="2"/>
                <a:cs typeface="Arial" pitchFamily="2"/>
                <a:hlinkClick r:id="rId8"/>
              </a:rPr>
              <a:t>Fair Play</a:t>
            </a:r>
            <a:endParaRPr lang="sv-SE" sz="2000" dirty="0">
              <a:solidFill>
                <a:srgbClr val="404040"/>
              </a:solidFill>
              <a:highlight>
                <a:scrgbClr r="0" g="0" b="0">
                  <a:alpha val="0"/>
                </a:scrgbClr>
              </a:highlight>
              <a:latin typeface="Calibri"/>
              <a:ea typeface="Microsoft YaHei" pitchFamily="2"/>
              <a:cs typeface="Arial" pitchFamily="2"/>
            </a:endParaRPr>
          </a:p>
          <a:p>
            <a:pPr>
              <a:spcBef>
                <a:spcPts val="1417"/>
              </a:spcBef>
            </a:pPr>
            <a:r>
              <a:rPr lang="sv-SE" sz="2000" dirty="0" err="1">
                <a:solidFill>
                  <a:srgbClr val="404040"/>
                </a:solidFill>
                <a:highlight>
                  <a:scrgbClr r="0" g="0" b="0">
                    <a:alpha val="0"/>
                  </a:scrgbClr>
                </a:highlight>
                <a:latin typeface="Calibri"/>
                <a:ea typeface="Microsoft YaHei" pitchFamily="2"/>
                <a:cs typeface="Arial" pitchFamily="2"/>
                <a:hlinkClick r:id="rId9"/>
              </a:rPr>
              <a:t>Föräldrarinformation</a:t>
            </a:r>
            <a:endParaRPr lang="sv-SE" sz="2000" dirty="0">
              <a:solidFill>
                <a:srgbClr val="404040"/>
              </a:solidFill>
              <a:highlight>
                <a:scrgbClr r="0" g="0" b="0">
                  <a:alpha val="0"/>
                </a:scrgbClr>
              </a:highlight>
              <a:latin typeface="Calibri"/>
              <a:ea typeface="Microsoft YaHei" pitchFamily="2"/>
              <a:cs typeface="Arial" pitchFamily="2"/>
            </a:endParaRPr>
          </a:p>
        </p:txBody>
      </p:sp>
    </p:spTree>
    <p:extLst>
      <p:ext uri="{BB962C8B-B14F-4D97-AF65-F5344CB8AC3E}">
        <p14:creationId xmlns:p14="http://schemas.microsoft.com/office/powerpoint/2010/main" val="1825791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D92E56-2858-4565-984B-6F3FFE93EDD1}"/>
              </a:ext>
            </a:extLst>
          </p:cNvPr>
          <p:cNvSpPr txBox="1">
            <a:spLocks noGrp="1"/>
          </p:cNvSpPr>
          <p:nvPr>
            <p:ph type="title" idx="4294967295"/>
          </p:nvPr>
        </p:nvSpPr>
        <p:spPr>
          <a:xfrm>
            <a:off x="1720241" y="573740"/>
            <a:ext cx="10058040" cy="740541"/>
          </a:xfrm>
          <a:noFill/>
          <a:ln>
            <a:noFill/>
          </a:ln>
        </p:spPr>
        <p:txBody>
          <a:bodyPr wrap="square" anchor="b">
            <a:normAutofit/>
          </a:bodyPr>
          <a:lstStyle/>
          <a:p>
            <a:pPr lvl="0">
              <a:lnSpc>
                <a:spcPct val="85000"/>
              </a:lnSpc>
              <a:spcBef>
                <a:spcPts val="0"/>
              </a:spcBef>
            </a:pPr>
            <a:r>
              <a:rPr lang="sv-SE" sz="3600" b="1" spc="-51" dirty="0">
                <a:solidFill>
                  <a:srgbClr val="00B050"/>
                </a:solidFill>
                <a:highlight>
                  <a:scrgbClr r="0" g="0" b="0">
                    <a:alpha val="0"/>
                  </a:scrgbClr>
                </a:highlight>
                <a:latin typeface="Calibri Light"/>
                <a:ea typeface="Microsoft YaHei" pitchFamily="2"/>
                <a:cs typeface="Arial" pitchFamily="2"/>
              </a:rPr>
              <a:t>Gröna tråden</a:t>
            </a:r>
          </a:p>
        </p:txBody>
      </p:sp>
      <p:pic>
        <p:nvPicPr>
          <p:cNvPr id="4" name="Bild 1">
            <a:extLst>
              <a:ext uri="{FF2B5EF4-FFF2-40B4-BE49-F238E27FC236}">
                <a16:creationId xmlns:a16="http://schemas.microsoft.com/office/drawing/2014/main" id="{DF2927B3-E658-471C-A154-1D4D1DCAFC98}"/>
              </a:ext>
            </a:extLst>
          </p:cNvPr>
          <p:cNvPicPr>
            <a:picLocks noChangeAspect="1"/>
          </p:cNvPicPr>
          <p:nvPr/>
        </p:nvPicPr>
        <p:blipFill>
          <a:blip r:embed="rId3">
            <a:lum/>
            <a:alphaModFix/>
          </a:blip>
          <a:srcRect/>
          <a:stretch>
            <a:fillRect/>
          </a:stretch>
        </p:blipFill>
        <p:spPr>
          <a:xfrm>
            <a:off x="32760" y="72000"/>
            <a:ext cx="1191240" cy="1439639"/>
          </a:xfrm>
          <a:prstGeom prst="rect">
            <a:avLst/>
          </a:prstGeom>
          <a:noFill/>
          <a:ln>
            <a:noFill/>
          </a:ln>
        </p:spPr>
      </p:pic>
      <p:sp>
        <p:nvSpPr>
          <p:cNvPr id="5" name="Platshållare för innehåll 2">
            <a:extLst>
              <a:ext uri="{FF2B5EF4-FFF2-40B4-BE49-F238E27FC236}">
                <a16:creationId xmlns:a16="http://schemas.microsoft.com/office/drawing/2014/main" id="{DC308F5C-9783-4681-A85D-E1A837203BD0}"/>
              </a:ext>
            </a:extLst>
          </p:cNvPr>
          <p:cNvSpPr txBox="1">
            <a:spLocks/>
          </p:cNvSpPr>
          <p:nvPr/>
        </p:nvSpPr>
        <p:spPr>
          <a:xfrm>
            <a:off x="1091045" y="2203199"/>
            <a:ext cx="4822075" cy="3944670"/>
          </a:xfrm>
          <a:prstGeom prst="rect">
            <a:avLst/>
          </a:prstGeom>
          <a:noFill/>
          <a:ln>
            <a:noFill/>
          </a:ln>
        </p:spPr>
        <p:txBody>
          <a:bodyPr vert="horz" wrap="square" lIns="0" tIns="0" rIns="0" bIns="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417"/>
              </a:spcBef>
              <a:buNone/>
            </a:pPr>
            <a:r>
              <a:rPr lang="sv-SE" sz="2000" dirty="0"/>
              <a:t>Den Gröna Tråden är tänkt som information och hjälp till medlemmarna i Vinbergs IF. </a:t>
            </a:r>
          </a:p>
          <a:p>
            <a:pPr marL="0" indent="0">
              <a:spcBef>
                <a:spcPts val="1417"/>
              </a:spcBef>
              <a:buNone/>
            </a:pPr>
            <a:r>
              <a:rPr lang="sv-SE" sz="2000" dirty="0"/>
              <a:t>Den Gröna Tråden visar vilka värderingar som gäller i föreningen och hur vi anser att vår fotbollsutbildning skall bedrivas. Den ger riktlinjer och sätter ramar.</a:t>
            </a:r>
          </a:p>
          <a:p>
            <a:pPr marL="0" indent="0">
              <a:spcBef>
                <a:spcPts val="1417"/>
              </a:spcBef>
              <a:buNone/>
            </a:pPr>
            <a:r>
              <a:rPr lang="sv-SE" sz="2000" dirty="0">
                <a:hlinkClick r:id="rId4"/>
              </a:rPr>
              <a:t>https://www.vif.nu/Document/Download/1897674/11401587</a:t>
            </a:r>
            <a:endParaRPr lang="sv-SE" sz="2000" dirty="0"/>
          </a:p>
          <a:p>
            <a:pPr marL="0" indent="0">
              <a:spcBef>
                <a:spcPts val="1417"/>
              </a:spcBef>
              <a:buNone/>
            </a:pPr>
            <a:r>
              <a:rPr lang="sv-SE" sz="2000" dirty="0"/>
              <a:t>Detta laddas ner som en PDF.</a:t>
            </a:r>
          </a:p>
          <a:p>
            <a:pPr marL="0" indent="0">
              <a:spcBef>
                <a:spcPts val="1417"/>
              </a:spcBef>
              <a:buNone/>
            </a:pPr>
            <a:endParaRPr lang="sv-SE" sz="2000" dirty="0"/>
          </a:p>
          <a:p>
            <a:pPr marL="0" indent="0">
              <a:spcBef>
                <a:spcPts val="1417"/>
              </a:spcBef>
              <a:buNone/>
            </a:pPr>
            <a:endParaRPr lang="sv-SE" sz="2000" dirty="0">
              <a:solidFill>
                <a:srgbClr val="404040"/>
              </a:solidFill>
              <a:highlight>
                <a:scrgbClr r="0" g="0" b="0">
                  <a:alpha val="0"/>
                </a:scrgbClr>
              </a:highlight>
              <a:latin typeface="Calibri"/>
              <a:ea typeface="Microsoft YaHei" pitchFamily="2"/>
              <a:cs typeface="Arial" pitchFamily="2"/>
            </a:endParaRPr>
          </a:p>
        </p:txBody>
      </p:sp>
      <p:pic>
        <p:nvPicPr>
          <p:cNvPr id="3" name="Bildobjekt 2"/>
          <p:cNvPicPr>
            <a:picLocks noChangeAspect="1"/>
          </p:cNvPicPr>
          <p:nvPr/>
        </p:nvPicPr>
        <p:blipFill>
          <a:blip r:embed="rId5"/>
          <a:stretch>
            <a:fillRect/>
          </a:stretch>
        </p:blipFill>
        <p:spPr>
          <a:xfrm>
            <a:off x="6483124" y="1053737"/>
            <a:ext cx="4729834" cy="5006612"/>
          </a:xfrm>
          <a:prstGeom prst="rect">
            <a:avLst/>
          </a:prstGeom>
        </p:spPr>
      </p:pic>
    </p:spTree>
    <p:extLst>
      <p:ext uri="{BB962C8B-B14F-4D97-AF65-F5344CB8AC3E}">
        <p14:creationId xmlns:p14="http://schemas.microsoft.com/office/powerpoint/2010/main" val="1458769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D92E56-2858-4565-984B-6F3FFE93EDD1}"/>
              </a:ext>
            </a:extLst>
          </p:cNvPr>
          <p:cNvSpPr txBox="1">
            <a:spLocks noGrp="1"/>
          </p:cNvSpPr>
          <p:nvPr>
            <p:ph type="title" idx="4294967295"/>
          </p:nvPr>
        </p:nvSpPr>
        <p:spPr>
          <a:xfrm>
            <a:off x="4707281" y="421548"/>
            <a:ext cx="10058040" cy="740541"/>
          </a:xfrm>
          <a:noFill/>
          <a:ln>
            <a:noFill/>
          </a:ln>
        </p:spPr>
        <p:txBody>
          <a:bodyPr wrap="square" anchor="b">
            <a:normAutofit/>
          </a:bodyPr>
          <a:lstStyle/>
          <a:p>
            <a:pPr lvl="0">
              <a:lnSpc>
                <a:spcPct val="85000"/>
              </a:lnSpc>
              <a:spcBef>
                <a:spcPts val="0"/>
              </a:spcBef>
            </a:pPr>
            <a:r>
              <a:rPr lang="sv-SE" sz="3600" b="1" spc="-51" dirty="0">
                <a:solidFill>
                  <a:srgbClr val="00B050"/>
                </a:solidFill>
                <a:highlight>
                  <a:scrgbClr r="0" g="0" b="0">
                    <a:alpha val="0"/>
                  </a:scrgbClr>
                </a:highlight>
                <a:latin typeface="Calibri Light"/>
                <a:ea typeface="Microsoft YaHei" pitchFamily="2"/>
                <a:cs typeface="Arial" pitchFamily="2"/>
              </a:rPr>
              <a:t>7mot7</a:t>
            </a:r>
          </a:p>
        </p:txBody>
      </p:sp>
      <p:pic>
        <p:nvPicPr>
          <p:cNvPr id="4" name="Bild 1">
            <a:extLst>
              <a:ext uri="{FF2B5EF4-FFF2-40B4-BE49-F238E27FC236}">
                <a16:creationId xmlns:a16="http://schemas.microsoft.com/office/drawing/2014/main" id="{DF2927B3-E658-471C-A154-1D4D1DCAFC98}"/>
              </a:ext>
            </a:extLst>
          </p:cNvPr>
          <p:cNvPicPr>
            <a:picLocks noChangeAspect="1"/>
          </p:cNvPicPr>
          <p:nvPr/>
        </p:nvPicPr>
        <p:blipFill>
          <a:blip r:embed="rId3">
            <a:lum/>
            <a:alphaModFix/>
          </a:blip>
          <a:srcRect/>
          <a:stretch>
            <a:fillRect/>
          </a:stretch>
        </p:blipFill>
        <p:spPr>
          <a:xfrm>
            <a:off x="32760" y="72000"/>
            <a:ext cx="1191240" cy="1439639"/>
          </a:xfrm>
          <a:prstGeom prst="rect">
            <a:avLst/>
          </a:prstGeom>
          <a:noFill/>
          <a:ln>
            <a:noFill/>
          </a:ln>
        </p:spPr>
      </p:pic>
      <p:pic>
        <p:nvPicPr>
          <p:cNvPr id="8" name="Bildobjekt 7">
            <a:extLst>
              <a:ext uri="{FF2B5EF4-FFF2-40B4-BE49-F238E27FC236}">
                <a16:creationId xmlns:a16="http://schemas.microsoft.com/office/drawing/2014/main" id="{76A57406-B554-8403-2E99-1BE84722D1C2}"/>
              </a:ext>
            </a:extLst>
          </p:cNvPr>
          <p:cNvPicPr>
            <a:picLocks noChangeAspect="1"/>
          </p:cNvPicPr>
          <p:nvPr/>
        </p:nvPicPr>
        <p:blipFill>
          <a:blip r:embed="rId4"/>
          <a:stretch>
            <a:fillRect/>
          </a:stretch>
        </p:blipFill>
        <p:spPr>
          <a:xfrm>
            <a:off x="1040156" y="1221635"/>
            <a:ext cx="7334250" cy="1656355"/>
          </a:xfrm>
          <a:prstGeom prst="rect">
            <a:avLst/>
          </a:prstGeom>
        </p:spPr>
      </p:pic>
      <p:pic>
        <p:nvPicPr>
          <p:cNvPr id="9" name="Bildobjekt 8">
            <a:extLst>
              <a:ext uri="{FF2B5EF4-FFF2-40B4-BE49-F238E27FC236}">
                <a16:creationId xmlns:a16="http://schemas.microsoft.com/office/drawing/2014/main" id="{C459A3A9-A40D-6CD0-C9CA-A7DCBCF9BC12}"/>
              </a:ext>
            </a:extLst>
          </p:cNvPr>
          <p:cNvPicPr>
            <a:picLocks noChangeAspect="1"/>
          </p:cNvPicPr>
          <p:nvPr/>
        </p:nvPicPr>
        <p:blipFill>
          <a:blip r:embed="rId5"/>
          <a:stretch>
            <a:fillRect/>
          </a:stretch>
        </p:blipFill>
        <p:spPr>
          <a:xfrm>
            <a:off x="152400" y="2877990"/>
            <a:ext cx="9946640" cy="3685370"/>
          </a:xfrm>
          <a:prstGeom prst="rect">
            <a:avLst/>
          </a:prstGeom>
        </p:spPr>
      </p:pic>
      <p:sp>
        <p:nvSpPr>
          <p:cNvPr id="10" name="textruta 9">
            <a:extLst>
              <a:ext uri="{FF2B5EF4-FFF2-40B4-BE49-F238E27FC236}">
                <a16:creationId xmlns:a16="http://schemas.microsoft.com/office/drawing/2014/main" id="{951A173B-BDBA-6456-2BC3-E749462B2708}"/>
              </a:ext>
            </a:extLst>
          </p:cNvPr>
          <p:cNvSpPr txBox="1"/>
          <p:nvPr/>
        </p:nvSpPr>
        <p:spPr>
          <a:xfrm>
            <a:off x="8660364" y="923589"/>
            <a:ext cx="3061996" cy="1477328"/>
          </a:xfrm>
          <a:prstGeom prst="rect">
            <a:avLst/>
          </a:prstGeom>
          <a:noFill/>
        </p:spPr>
        <p:txBody>
          <a:bodyPr wrap="square" rtlCol="0">
            <a:spAutoFit/>
          </a:bodyPr>
          <a:lstStyle/>
          <a:p>
            <a:pPr marL="285750" indent="-285750">
              <a:buFont typeface="Arial" panose="020B0604020202020204" pitchFamily="34" charset="0"/>
              <a:buChar char="•"/>
            </a:pPr>
            <a:r>
              <a:rPr lang="sv-SE" dirty="0"/>
              <a:t>Inkast</a:t>
            </a:r>
          </a:p>
          <a:p>
            <a:pPr marL="285750" indent="-285750">
              <a:buFont typeface="Arial" panose="020B0604020202020204" pitchFamily="34" charset="0"/>
              <a:buChar char="•"/>
            </a:pPr>
            <a:r>
              <a:rPr lang="sv-SE" dirty="0"/>
              <a:t>Spelar med spelarna som är närmast.</a:t>
            </a:r>
          </a:p>
          <a:p>
            <a:pPr marL="285750" indent="-285750">
              <a:buFont typeface="Arial" panose="020B0604020202020204" pitchFamily="34" charset="0"/>
              <a:buChar char="•"/>
            </a:pPr>
            <a:r>
              <a:rPr lang="sv-SE" dirty="0"/>
              <a:t>Retreat linje</a:t>
            </a:r>
          </a:p>
          <a:p>
            <a:pPr marL="285750" indent="-285750">
              <a:buFont typeface="Arial" panose="020B0604020202020204" pitchFamily="34" charset="0"/>
              <a:buChar char="•"/>
            </a:pPr>
            <a:endParaRPr lang="sv-SE" dirty="0"/>
          </a:p>
        </p:txBody>
      </p:sp>
    </p:spTree>
    <p:extLst>
      <p:ext uri="{BB962C8B-B14F-4D97-AF65-F5344CB8AC3E}">
        <p14:creationId xmlns:p14="http://schemas.microsoft.com/office/powerpoint/2010/main" val="2241504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BDB6A52B-32F4-91EA-17A6-196AEAFFD8E9}"/>
              </a:ext>
            </a:extLst>
          </p:cNvPr>
          <p:cNvSpPr/>
          <p:nvPr/>
        </p:nvSpPr>
        <p:spPr>
          <a:xfrm>
            <a:off x="2641018" y="489406"/>
            <a:ext cx="6483250" cy="923330"/>
          </a:xfrm>
          <a:prstGeom prst="rect">
            <a:avLst/>
          </a:prstGeom>
          <a:noFill/>
        </p:spPr>
        <p:txBody>
          <a:bodyPr wrap="none" lIns="91440" tIns="45720" rIns="91440" bIns="45720">
            <a:spAutoFit/>
            <a:scene3d>
              <a:camera prst="orthographicFront"/>
              <a:lightRig rig="threePt" dir="t"/>
            </a:scene3d>
            <a:sp3d extrusionH="57150">
              <a:bevelT w="38100" h="38100"/>
            </a:sp3d>
          </a:bodyPr>
          <a:lstStyle/>
          <a:p>
            <a:pPr algn="ctr"/>
            <a:r>
              <a:rPr lang="sv-SE" sz="5400" b="1" dirty="0">
                <a:ln w="12700" cmpd="sng">
                  <a:solidFill>
                    <a:schemeClr val="tx1"/>
                  </a:solidFill>
                  <a:prstDash val="solid"/>
                </a:ln>
                <a:solidFill>
                  <a:srgbClr val="00B050"/>
                </a:solidFill>
              </a:rPr>
              <a:t>Lagföräldrar/Lagkassa</a:t>
            </a:r>
          </a:p>
        </p:txBody>
      </p:sp>
      <p:sp>
        <p:nvSpPr>
          <p:cNvPr id="4" name="textruta 3">
            <a:extLst>
              <a:ext uri="{FF2B5EF4-FFF2-40B4-BE49-F238E27FC236}">
                <a16:creationId xmlns:a16="http://schemas.microsoft.com/office/drawing/2014/main" id="{A640AEF7-8598-1DA5-6D3E-629013710B10}"/>
              </a:ext>
            </a:extLst>
          </p:cNvPr>
          <p:cNvSpPr txBox="1"/>
          <p:nvPr/>
        </p:nvSpPr>
        <p:spPr>
          <a:xfrm>
            <a:off x="1440493" y="1543704"/>
            <a:ext cx="9231681" cy="3785652"/>
          </a:xfrm>
          <a:prstGeom prst="rect">
            <a:avLst/>
          </a:prstGeom>
          <a:noFill/>
        </p:spPr>
        <p:txBody>
          <a:bodyPr wrap="square" rtlCol="0">
            <a:spAutoFit/>
          </a:bodyPr>
          <a:lstStyle/>
          <a:p>
            <a:r>
              <a:rPr lang="sv-SE" sz="2400" dirty="0"/>
              <a:t>I år är det dags för tjejerna att starta upp en lagkassa. Nu när tjejerna börjar spela 7 mot 7 så kommer vi kunna ha en egen kiosk på hemmamatcherna.  </a:t>
            </a:r>
            <a:br>
              <a:rPr lang="sv-SE" sz="2400" dirty="0"/>
            </a:br>
            <a:r>
              <a:rPr lang="sv-SE" sz="2400" dirty="0"/>
              <a:t>Detta innebär att vi kommer behöva hjälp av er föräldrar för att kunna genomföra detta.</a:t>
            </a:r>
          </a:p>
          <a:p>
            <a:r>
              <a:rPr lang="sv-SE" sz="2400" dirty="0"/>
              <a:t>Det kommer behövas minst 2 st. lagföräldrar som kommer göra upp schema.</a:t>
            </a:r>
          </a:p>
          <a:p>
            <a:r>
              <a:rPr lang="sv-SE" sz="2400" dirty="0"/>
              <a:t>Då vi även i år kommer ha ett lag 5 mot 5 så är det även sammandrag där föräldrar bemannar Vinbergs kiosk (ej den egna) där ett schema ska göras. </a:t>
            </a:r>
          </a:p>
        </p:txBody>
      </p:sp>
    </p:spTree>
    <p:extLst>
      <p:ext uri="{BB962C8B-B14F-4D97-AF65-F5344CB8AC3E}">
        <p14:creationId xmlns:p14="http://schemas.microsoft.com/office/powerpoint/2010/main" val="2235125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D92E56-2858-4565-984B-6F3FFE93EDD1}"/>
              </a:ext>
            </a:extLst>
          </p:cNvPr>
          <p:cNvSpPr txBox="1">
            <a:spLocks noGrp="1"/>
          </p:cNvSpPr>
          <p:nvPr>
            <p:ph type="title" idx="4294967295"/>
          </p:nvPr>
        </p:nvSpPr>
        <p:spPr>
          <a:xfrm>
            <a:off x="1720241" y="573740"/>
            <a:ext cx="10058040" cy="740541"/>
          </a:xfrm>
          <a:noFill/>
          <a:ln>
            <a:noFill/>
          </a:ln>
        </p:spPr>
        <p:txBody>
          <a:bodyPr wrap="square" anchor="b">
            <a:normAutofit/>
          </a:bodyPr>
          <a:lstStyle/>
          <a:p>
            <a:pPr lvl="0">
              <a:lnSpc>
                <a:spcPct val="85000"/>
              </a:lnSpc>
              <a:spcBef>
                <a:spcPts val="0"/>
              </a:spcBef>
            </a:pPr>
            <a:r>
              <a:rPr lang="sv-SE" sz="3600" b="1" spc="-51" dirty="0">
                <a:solidFill>
                  <a:srgbClr val="00B050"/>
                </a:solidFill>
                <a:highlight>
                  <a:scrgbClr r="0" g="0" b="0">
                    <a:alpha val="0"/>
                  </a:scrgbClr>
                </a:highlight>
                <a:latin typeface="Calibri Light"/>
                <a:ea typeface="Microsoft YaHei" pitchFamily="2"/>
                <a:cs typeface="Arial" pitchFamily="2"/>
              </a:rPr>
              <a:t>Träningar</a:t>
            </a:r>
          </a:p>
        </p:txBody>
      </p:sp>
      <p:pic>
        <p:nvPicPr>
          <p:cNvPr id="4" name="Bild 1">
            <a:extLst>
              <a:ext uri="{FF2B5EF4-FFF2-40B4-BE49-F238E27FC236}">
                <a16:creationId xmlns:a16="http://schemas.microsoft.com/office/drawing/2014/main" id="{DF2927B3-E658-471C-A154-1D4D1DCAFC98}"/>
              </a:ext>
            </a:extLst>
          </p:cNvPr>
          <p:cNvPicPr>
            <a:picLocks noChangeAspect="1"/>
          </p:cNvPicPr>
          <p:nvPr/>
        </p:nvPicPr>
        <p:blipFill>
          <a:blip r:embed="rId3">
            <a:lum/>
            <a:alphaModFix/>
          </a:blip>
          <a:srcRect/>
          <a:stretch>
            <a:fillRect/>
          </a:stretch>
        </p:blipFill>
        <p:spPr>
          <a:xfrm>
            <a:off x="32760" y="72000"/>
            <a:ext cx="1191240" cy="1439639"/>
          </a:xfrm>
          <a:prstGeom prst="rect">
            <a:avLst/>
          </a:prstGeom>
          <a:noFill/>
          <a:ln>
            <a:noFill/>
          </a:ln>
        </p:spPr>
      </p:pic>
      <p:sp>
        <p:nvSpPr>
          <p:cNvPr id="5" name="Platshållare för innehåll 2">
            <a:extLst>
              <a:ext uri="{FF2B5EF4-FFF2-40B4-BE49-F238E27FC236}">
                <a16:creationId xmlns:a16="http://schemas.microsoft.com/office/drawing/2014/main" id="{DC308F5C-9783-4681-A85D-E1A837203BD0}"/>
              </a:ext>
            </a:extLst>
          </p:cNvPr>
          <p:cNvSpPr txBox="1">
            <a:spLocks/>
          </p:cNvSpPr>
          <p:nvPr/>
        </p:nvSpPr>
        <p:spPr>
          <a:xfrm>
            <a:off x="904241" y="1669971"/>
            <a:ext cx="8876936" cy="3321935"/>
          </a:xfrm>
          <a:prstGeom prst="rect">
            <a:avLst/>
          </a:prstGeom>
          <a:noFill/>
          <a:ln>
            <a:noFill/>
          </a:ln>
        </p:spPr>
        <p:txBody>
          <a:bodyPr vert="horz" wrap="square" lIns="0" tIns="0" rIns="0" bIns="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417"/>
              </a:spcBef>
            </a:pPr>
            <a:r>
              <a:rPr lang="sv-SE" sz="2400" dirty="0">
                <a:highlight>
                  <a:scrgbClr r="0" g="0" b="0">
                    <a:alpha val="0"/>
                  </a:scrgbClr>
                </a:highlight>
                <a:latin typeface="Calibri"/>
                <a:ea typeface="Microsoft YaHei" pitchFamily="2"/>
                <a:cs typeface="Arial" pitchFamily="2"/>
              </a:rPr>
              <a:t>Vi fortsätter med träning på konstgräs några veckor till.</a:t>
            </a:r>
          </a:p>
          <a:p>
            <a:pPr>
              <a:spcBef>
                <a:spcPts val="1417"/>
              </a:spcBef>
            </a:pPr>
            <a:r>
              <a:rPr lang="sv-SE" sz="2400" dirty="0">
                <a:highlight>
                  <a:scrgbClr r="0" g="0" b="0">
                    <a:alpha val="0"/>
                  </a:scrgbClr>
                </a:highlight>
                <a:latin typeface="Calibri"/>
                <a:ea typeface="Microsoft YaHei" pitchFamily="2"/>
                <a:cs typeface="Arial" pitchFamily="2"/>
              </a:rPr>
              <a:t>När vi får gå ut på gräs så kommer vi önska tisdag och torsdag </a:t>
            </a:r>
            <a:r>
              <a:rPr lang="sv-SE" sz="2400" dirty="0" err="1">
                <a:highlight>
                  <a:scrgbClr r="0" g="0" b="0">
                    <a:alpha val="0"/>
                  </a:scrgbClr>
                </a:highlight>
                <a:latin typeface="Calibri"/>
                <a:ea typeface="Microsoft YaHei" pitchFamily="2"/>
                <a:cs typeface="Arial" pitchFamily="2"/>
              </a:rPr>
              <a:t>kl</a:t>
            </a:r>
            <a:r>
              <a:rPr lang="sv-SE" sz="2400" dirty="0">
                <a:highlight>
                  <a:scrgbClr r="0" g="0" b="0">
                    <a:alpha val="0"/>
                  </a:scrgbClr>
                </a:highlight>
                <a:latin typeface="Calibri"/>
                <a:ea typeface="Microsoft YaHei" pitchFamily="2"/>
                <a:cs typeface="Arial" pitchFamily="2"/>
              </a:rPr>
              <a:t> 17.30-18.45.</a:t>
            </a:r>
          </a:p>
          <a:p>
            <a:pPr>
              <a:spcBef>
                <a:spcPts val="1417"/>
              </a:spcBef>
            </a:pPr>
            <a:r>
              <a:rPr lang="sv-SE" sz="2400" dirty="0">
                <a:highlight>
                  <a:scrgbClr r="0" g="0" b="0">
                    <a:alpha val="0"/>
                  </a:scrgbClr>
                </a:highlight>
                <a:latin typeface="Calibri"/>
                <a:ea typeface="Microsoft YaHei" pitchFamily="2"/>
                <a:cs typeface="Arial" pitchFamily="2"/>
              </a:rPr>
              <a:t>Tjejerna kommer få möjlighet att träna med F13/14. </a:t>
            </a:r>
            <a:br>
              <a:rPr lang="sv-SE" sz="2400" dirty="0">
                <a:highlight>
                  <a:scrgbClr r="0" g="0" b="0">
                    <a:alpha val="0"/>
                  </a:scrgbClr>
                </a:highlight>
                <a:latin typeface="Calibri"/>
                <a:ea typeface="Microsoft YaHei" pitchFamily="2"/>
                <a:cs typeface="Arial" pitchFamily="2"/>
              </a:rPr>
            </a:br>
            <a:r>
              <a:rPr lang="sv-SE" sz="2400" dirty="0">
                <a:highlight>
                  <a:scrgbClr r="0" g="0" b="0">
                    <a:alpha val="0"/>
                  </a:scrgbClr>
                </a:highlight>
                <a:latin typeface="Calibri"/>
                <a:ea typeface="Microsoft YaHei" pitchFamily="2"/>
                <a:cs typeface="Arial" pitchFamily="2"/>
              </a:rPr>
              <a:t>Är man intresserad utav detta så hör man av sig till oss tränare.</a:t>
            </a:r>
          </a:p>
          <a:p>
            <a:pPr>
              <a:spcBef>
                <a:spcPts val="1417"/>
              </a:spcBef>
            </a:pPr>
            <a:r>
              <a:rPr lang="sv-SE" sz="2400" dirty="0">
                <a:highlight>
                  <a:scrgbClr r="0" g="0" b="0">
                    <a:alpha val="0"/>
                  </a:scrgbClr>
                </a:highlight>
                <a:latin typeface="Calibri"/>
                <a:ea typeface="Microsoft YaHei" pitchFamily="2"/>
                <a:cs typeface="Arial" pitchFamily="2"/>
              </a:rPr>
              <a:t>Det är vi tränare som gör schema när dessa träningar kommer ske och detta får ej gå ut över vårt egna lag. </a:t>
            </a:r>
          </a:p>
          <a:p>
            <a:pPr marL="0" indent="0">
              <a:spcBef>
                <a:spcPts val="1417"/>
              </a:spcBef>
              <a:buNone/>
            </a:pPr>
            <a:endParaRPr lang="sv-SE" sz="2000" dirty="0">
              <a:solidFill>
                <a:srgbClr val="404040"/>
              </a:solidFill>
              <a:highlight>
                <a:scrgbClr r="0" g="0" b="0">
                  <a:alpha val="0"/>
                </a:scrgbClr>
              </a:highlight>
              <a:latin typeface="Calibri"/>
              <a:ea typeface="Microsoft YaHei" pitchFamily="2"/>
              <a:cs typeface="Arial" pitchFamily="2"/>
            </a:endParaRPr>
          </a:p>
        </p:txBody>
      </p:sp>
    </p:spTree>
    <p:extLst>
      <p:ext uri="{BB962C8B-B14F-4D97-AF65-F5344CB8AC3E}">
        <p14:creationId xmlns:p14="http://schemas.microsoft.com/office/powerpoint/2010/main" val="1442793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D92E56-2858-4565-984B-6F3FFE93EDD1}"/>
              </a:ext>
            </a:extLst>
          </p:cNvPr>
          <p:cNvSpPr txBox="1">
            <a:spLocks noGrp="1"/>
          </p:cNvSpPr>
          <p:nvPr>
            <p:ph type="title" idx="4294967295"/>
          </p:nvPr>
        </p:nvSpPr>
        <p:spPr>
          <a:xfrm>
            <a:off x="3917803" y="151384"/>
            <a:ext cx="10058040" cy="740541"/>
          </a:xfrm>
          <a:noFill/>
          <a:ln>
            <a:noFill/>
          </a:ln>
        </p:spPr>
        <p:txBody>
          <a:bodyPr wrap="square" anchor="b">
            <a:normAutofit/>
          </a:bodyPr>
          <a:lstStyle/>
          <a:p>
            <a:pPr lvl="0">
              <a:lnSpc>
                <a:spcPct val="85000"/>
              </a:lnSpc>
              <a:spcBef>
                <a:spcPts val="0"/>
              </a:spcBef>
            </a:pPr>
            <a:r>
              <a:rPr lang="sv-SE" b="1" spc="-51" dirty="0">
                <a:solidFill>
                  <a:srgbClr val="00B050"/>
                </a:solidFill>
                <a:highlight>
                  <a:scrgbClr r="0" g="0" b="0">
                    <a:alpha val="0"/>
                  </a:scrgbClr>
                </a:highlight>
                <a:latin typeface="Calibri Light"/>
                <a:ea typeface="Microsoft YaHei" pitchFamily="2"/>
                <a:cs typeface="Arial" pitchFamily="2"/>
              </a:rPr>
              <a:t>Matcher</a:t>
            </a:r>
          </a:p>
        </p:txBody>
      </p:sp>
      <p:pic>
        <p:nvPicPr>
          <p:cNvPr id="4" name="Bild 1">
            <a:extLst>
              <a:ext uri="{FF2B5EF4-FFF2-40B4-BE49-F238E27FC236}">
                <a16:creationId xmlns:a16="http://schemas.microsoft.com/office/drawing/2014/main" id="{DF2927B3-E658-471C-A154-1D4D1DCAFC98}"/>
              </a:ext>
            </a:extLst>
          </p:cNvPr>
          <p:cNvPicPr>
            <a:picLocks noChangeAspect="1"/>
          </p:cNvPicPr>
          <p:nvPr/>
        </p:nvPicPr>
        <p:blipFill>
          <a:blip r:embed="rId3">
            <a:lum/>
            <a:alphaModFix/>
          </a:blip>
          <a:srcRect/>
          <a:stretch>
            <a:fillRect/>
          </a:stretch>
        </p:blipFill>
        <p:spPr>
          <a:xfrm>
            <a:off x="32760" y="72000"/>
            <a:ext cx="1191240" cy="1439639"/>
          </a:xfrm>
          <a:prstGeom prst="rect">
            <a:avLst/>
          </a:prstGeom>
          <a:noFill/>
          <a:ln>
            <a:noFill/>
          </a:ln>
        </p:spPr>
      </p:pic>
      <p:sp>
        <p:nvSpPr>
          <p:cNvPr id="3" name="textruta 2">
            <a:extLst>
              <a:ext uri="{FF2B5EF4-FFF2-40B4-BE49-F238E27FC236}">
                <a16:creationId xmlns:a16="http://schemas.microsoft.com/office/drawing/2014/main" id="{8198251F-43A0-5364-7801-BC97E58C9322}"/>
              </a:ext>
            </a:extLst>
          </p:cNvPr>
          <p:cNvSpPr txBox="1"/>
          <p:nvPr/>
        </p:nvSpPr>
        <p:spPr>
          <a:xfrm>
            <a:off x="1689068" y="891925"/>
            <a:ext cx="7789519" cy="4401205"/>
          </a:xfrm>
          <a:prstGeom prst="rect">
            <a:avLst/>
          </a:prstGeom>
          <a:noFill/>
        </p:spPr>
        <p:txBody>
          <a:bodyPr wrap="square" rtlCol="0">
            <a:spAutoFit/>
          </a:bodyPr>
          <a:lstStyle/>
          <a:p>
            <a:pPr marL="285750" indent="-285750">
              <a:buFont typeface="Arial" panose="020B0604020202020204" pitchFamily="34" charset="0"/>
              <a:buChar char="•"/>
            </a:pPr>
            <a:r>
              <a:rPr lang="sv-SE" sz="2400" dirty="0"/>
              <a:t>Vi har anmält ett lag för 7 mot 7 och ett lag för 5 mot 5.</a:t>
            </a:r>
          </a:p>
          <a:p>
            <a:pPr marL="285750" indent="-285750">
              <a:buFont typeface="Arial" panose="020B0604020202020204" pitchFamily="34" charset="0"/>
              <a:buChar char="•"/>
            </a:pPr>
            <a:r>
              <a:rPr lang="sv-SE" sz="2400" dirty="0"/>
              <a:t>Vi har anmält 7 mot 7 till lätt nivå och 11 matcher. </a:t>
            </a:r>
            <a:br>
              <a:rPr lang="sv-SE" sz="2400" dirty="0"/>
            </a:br>
            <a:r>
              <a:rPr lang="sv-SE" sz="2400" dirty="0"/>
              <a:t>5 mot 5 är sammandrag som förra året och kommer vara ojämna veckor med start v. 17.</a:t>
            </a:r>
          </a:p>
          <a:p>
            <a:pPr marL="285750" indent="-285750">
              <a:buFont typeface="Arial" panose="020B0604020202020204" pitchFamily="34" charset="0"/>
              <a:buChar char="•"/>
            </a:pPr>
            <a:r>
              <a:rPr lang="sv-SE" sz="2400" dirty="0"/>
              <a:t>Vi kommer försöka lägga våra hemma matcher på vardagskväll.</a:t>
            </a:r>
          </a:p>
          <a:p>
            <a:pPr marL="285750" indent="-285750">
              <a:buFont typeface="Arial" panose="020B0604020202020204" pitchFamily="34" charset="0"/>
              <a:buChar char="•"/>
            </a:pPr>
            <a:r>
              <a:rPr lang="sv-SE" sz="2400" dirty="0"/>
              <a:t>Vi ska försöka boka in någon/några träningsmatcher så tjejerna får testa på 7 mot 7 innan serien startar.</a:t>
            </a:r>
          </a:p>
          <a:p>
            <a:pPr marL="285750" indent="-285750">
              <a:buFont typeface="Arial" panose="020B0604020202020204" pitchFamily="34" charset="0"/>
              <a:buChar char="•"/>
            </a:pPr>
            <a:r>
              <a:rPr lang="sv-SE" sz="2400" dirty="0">
                <a:highlight>
                  <a:scrgbClr r="0" g="0" b="0">
                    <a:alpha val="0"/>
                  </a:scrgbClr>
                </a:highlight>
                <a:latin typeface="Calibri"/>
                <a:ea typeface="Microsoft YaHei" pitchFamily="2"/>
                <a:cs typeface="Arial" pitchFamily="2"/>
              </a:rPr>
              <a:t>Matchkläder: Ombyte sker på plats vid match.</a:t>
            </a:r>
            <a:br>
              <a:rPr lang="sv-SE" sz="2400" dirty="0">
                <a:highlight>
                  <a:scrgbClr r="0" g="0" b="0">
                    <a:alpha val="0"/>
                  </a:scrgbClr>
                </a:highlight>
                <a:latin typeface="Calibri"/>
                <a:ea typeface="Microsoft YaHei" pitchFamily="2"/>
                <a:cs typeface="Arial" pitchFamily="2"/>
              </a:rPr>
            </a:br>
            <a:r>
              <a:rPr lang="sv-SE" sz="2400" dirty="0">
                <a:highlight>
                  <a:scrgbClr r="0" g="0" b="0">
                    <a:alpha val="0"/>
                  </a:scrgbClr>
                </a:highlight>
                <a:latin typeface="Calibri"/>
                <a:ea typeface="Microsoft YaHei" pitchFamily="2"/>
                <a:cs typeface="Arial" pitchFamily="2"/>
              </a:rPr>
              <a:t>Matchstället kommer ni få tvätta själva i år.</a:t>
            </a:r>
          </a:p>
          <a:p>
            <a:pPr marL="285750" indent="-285750">
              <a:buFont typeface="Arial" panose="020B0604020202020204" pitchFamily="34" charset="0"/>
              <a:buChar char="•"/>
            </a:pPr>
            <a:endParaRPr lang="sv-SE" sz="2000" dirty="0"/>
          </a:p>
          <a:p>
            <a:pPr marL="285750" indent="-285750">
              <a:buFont typeface="Arial" panose="020B0604020202020204" pitchFamily="34" charset="0"/>
              <a:buChar char="•"/>
            </a:pPr>
            <a:endParaRPr lang="sv-SE" sz="2000" dirty="0"/>
          </a:p>
        </p:txBody>
      </p:sp>
    </p:spTree>
    <p:extLst>
      <p:ext uri="{BB962C8B-B14F-4D97-AF65-F5344CB8AC3E}">
        <p14:creationId xmlns:p14="http://schemas.microsoft.com/office/powerpoint/2010/main" val="3593306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 1">
            <a:extLst>
              <a:ext uri="{FF2B5EF4-FFF2-40B4-BE49-F238E27FC236}">
                <a16:creationId xmlns:a16="http://schemas.microsoft.com/office/drawing/2014/main" id="{DF2927B3-E658-471C-A154-1D4D1DCAFC98}"/>
              </a:ext>
            </a:extLst>
          </p:cNvPr>
          <p:cNvPicPr>
            <a:picLocks noChangeAspect="1"/>
          </p:cNvPicPr>
          <p:nvPr/>
        </p:nvPicPr>
        <p:blipFill>
          <a:blip r:embed="rId3">
            <a:lum/>
            <a:alphaModFix/>
          </a:blip>
          <a:srcRect/>
          <a:stretch>
            <a:fillRect/>
          </a:stretch>
        </p:blipFill>
        <p:spPr>
          <a:xfrm>
            <a:off x="32760" y="72000"/>
            <a:ext cx="1191240" cy="1439639"/>
          </a:xfrm>
          <a:prstGeom prst="rect">
            <a:avLst/>
          </a:prstGeom>
          <a:noFill/>
          <a:ln>
            <a:noFill/>
          </a:ln>
        </p:spPr>
      </p:pic>
      <p:sp>
        <p:nvSpPr>
          <p:cNvPr id="5" name="Platshållare för innehåll 2">
            <a:extLst>
              <a:ext uri="{FF2B5EF4-FFF2-40B4-BE49-F238E27FC236}">
                <a16:creationId xmlns:a16="http://schemas.microsoft.com/office/drawing/2014/main" id="{DC308F5C-9783-4681-A85D-E1A837203BD0}"/>
              </a:ext>
            </a:extLst>
          </p:cNvPr>
          <p:cNvSpPr txBox="1">
            <a:spLocks/>
          </p:cNvSpPr>
          <p:nvPr/>
        </p:nvSpPr>
        <p:spPr>
          <a:xfrm>
            <a:off x="1224000" y="1600526"/>
            <a:ext cx="8809348" cy="6247864"/>
          </a:xfrm>
          <a:prstGeom prst="rect">
            <a:avLst/>
          </a:prstGeom>
          <a:noFill/>
          <a:ln>
            <a:noFill/>
          </a:ln>
        </p:spPr>
        <p:txBody>
          <a:bodyPr vert="horz" wrap="square" lIns="0" tIns="0" rIns="0" bIns="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417"/>
              </a:spcBef>
            </a:pPr>
            <a:r>
              <a:rPr lang="sv-SE" sz="2400" b="1" dirty="0"/>
              <a:t>1-2 april </a:t>
            </a:r>
            <a:r>
              <a:rPr lang="sv-SE" sz="2400" dirty="0"/>
              <a:t>kommer det vara lagfotografering på Vinåvallen. Mer info kommer.</a:t>
            </a:r>
            <a:endParaRPr lang="sv-SE" sz="2400" dirty="0">
              <a:highlight>
                <a:scrgbClr r="0" g="0" b="0">
                  <a:alpha val="0"/>
                </a:scrgbClr>
              </a:highlight>
              <a:latin typeface="Calibri"/>
              <a:ea typeface="Microsoft YaHei" pitchFamily="2"/>
              <a:cs typeface="Arial" pitchFamily="2"/>
            </a:endParaRPr>
          </a:p>
          <a:p>
            <a:pPr>
              <a:spcBef>
                <a:spcPts val="1417"/>
              </a:spcBef>
            </a:pPr>
            <a:r>
              <a:rPr lang="sv-SE" sz="2400" dirty="0">
                <a:highlight>
                  <a:scrgbClr r="0" g="0" b="0">
                    <a:alpha val="0"/>
                  </a:scrgbClr>
                </a:highlight>
                <a:latin typeface="Calibri"/>
                <a:ea typeface="Microsoft YaHei" pitchFamily="2"/>
                <a:cs typeface="Arial" pitchFamily="2"/>
              </a:rPr>
              <a:t>Påskpromenaden </a:t>
            </a:r>
            <a:r>
              <a:rPr lang="sv-SE" sz="2400" b="1" dirty="0">
                <a:highlight>
                  <a:scrgbClr r="0" g="0" b="0">
                    <a:alpha val="0"/>
                  </a:scrgbClr>
                </a:highlight>
                <a:latin typeface="Calibri"/>
                <a:ea typeface="Microsoft YaHei" pitchFamily="2"/>
                <a:cs typeface="Arial" pitchFamily="2"/>
              </a:rPr>
              <a:t>18 april </a:t>
            </a:r>
            <a:r>
              <a:rPr lang="sv-SE" sz="2400" dirty="0">
                <a:highlight>
                  <a:scrgbClr r="0" g="0" b="0">
                    <a:alpha val="0"/>
                  </a:scrgbClr>
                </a:highlight>
                <a:latin typeface="Calibri"/>
                <a:ea typeface="Microsoft YaHei" pitchFamily="2"/>
                <a:cs typeface="Arial" pitchFamily="2"/>
              </a:rPr>
              <a:t>(långfredagen) – tjejerna ska dela ut godispåsar + några dagar innan ska godispåsarna göras. </a:t>
            </a:r>
          </a:p>
          <a:p>
            <a:pPr>
              <a:spcBef>
                <a:spcPts val="1417"/>
              </a:spcBef>
            </a:pPr>
            <a:r>
              <a:rPr lang="sv-SE" sz="2400" dirty="0">
                <a:highlight>
                  <a:scrgbClr r="0" g="0" b="0">
                    <a:alpha val="0"/>
                  </a:scrgbClr>
                </a:highlight>
                <a:latin typeface="Calibri"/>
                <a:ea typeface="Microsoft YaHei" pitchFamily="2"/>
                <a:cs typeface="Arial" pitchFamily="2"/>
              </a:rPr>
              <a:t>Fotbollsfestivalen </a:t>
            </a:r>
            <a:r>
              <a:rPr lang="sv-SE" sz="2400" b="1" dirty="0">
                <a:highlight>
                  <a:scrgbClr r="0" g="0" b="0">
                    <a:alpha val="0"/>
                  </a:scrgbClr>
                </a:highlight>
                <a:latin typeface="Calibri"/>
                <a:ea typeface="Microsoft YaHei" pitchFamily="2"/>
                <a:cs typeface="Arial" pitchFamily="2"/>
              </a:rPr>
              <a:t>4 maj</a:t>
            </a:r>
            <a:r>
              <a:rPr lang="sv-SE" sz="2400" b="1" dirty="0"/>
              <a:t> </a:t>
            </a:r>
            <a:r>
              <a:rPr lang="sv-SE" sz="2400" dirty="0"/>
              <a:t>– spendera hela dagen på Vinåvallen </a:t>
            </a:r>
            <a:r>
              <a:rPr lang="sv-SE" sz="2400" dirty="0">
                <a:sym typeface="Wingdings" panose="05000000000000000000" pitchFamily="2" charset="2"/>
              </a:rPr>
              <a:t></a:t>
            </a:r>
          </a:p>
          <a:p>
            <a:pPr>
              <a:spcBef>
                <a:spcPts val="1417"/>
              </a:spcBef>
            </a:pPr>
            <a:r>
              <a:rPr lang="sv-SE" sz="2400" dirty="0">
                <a:sym typeface="Wingdings" panose="05000000000000000000" pitchFamily="2" charset="2"/>
              </a:rPr>
              <a:t>Fotbollsskolan </a:t>
            </a:r>
            <a:r>
              <a:rPr lang="sv-SE" sz="2400" b="1" dirty="0">
                <a:sym typeface="Wingdings" panose="05000000000000000000" pitchFamily="2" charset="2"/>
              </a:rPr>
              <a:t>16-18 juni </a:t>
            </a:r>
            <a:r>
              <a:rPr lang="sv-SE" sz="2400" dirty="0">
                <a:sym typeface="Wingdings" panose="05000000000000000000" pitchFamily="2" charset="2"/>
              </a:rPr>
              <a:t>– vi behöver minst 4 st. vuxna/dag som ska laga mat till spelarna. Så man är där ca kl. 10 – 13 (14).</a:t>
            </a:r>
            <a:endParaRPr lang="sv-SE" sz="2400" dirty="0"/>
          </a:p>
          <a:p>
            <a:r>
              <a:rPr lang="sv-SE" sz="2400" dirty="0"/>
              <a:t>Vinbergslägret är </a:t>
            </a:r>
            <a:r>
              <a:rPr lang="sv-SE" sz="2400" b="1" dirty="0"/>
              <a:t>23-24 augusti</a:t>
            </a:r>
            <a:r>
              <a:rPr lang="sv-SE" sz="2400" dirty="0"/>
              <a:t>. Mer info kommer.</a:t>
            </a:r>
          </a:p>
          <a:p>
            <a:r>
              <a:rPr lang="sv-SE" sz="2400" dirty="0"/>
              <a:t>Stafsingecupen </a:t>
            </a:r>
            <a:r>
              <a:rPr lang="sv-SE" sz="2400" b="1" dirty="0"/>
              <a:t>30-31 augusti </a:t>
            </a:r>
            <a:r>
              <a:rPr lang="sv-SE" sz="2400" dirty="0"/>
              <a:t>– vi har anmält ett lag 7 mot 7. </a:t>
            </a:r>
            <a:br>
              <a:rPr lang="sv-SE" sz="2400" dirty="0"/>
            </a:br>
            <a:r>
              <a:rPr lang="sv-SE" sz="2400" dirty="0"/>
              <a:t>Mer info kommer.</a:t>
            </a:r>
          </a:p>
          <a:p>
            <a:endParaRPr lang="sv-SE" sz="2000" dirty="0"/>
          </a:p>
          <a:p>
            <a:pPr marL="0" indent="0">
              <a:buNone/>
            </a:pPr>
            <a:endParaRPr lang="sv-SE" sz="2000" dirty="0"/>
          </a:p>
          <a:p>
            <a:pPr marL="0" indent="0">
              <a:buNone/>
            </a:pPr>
            <a:endParaRPr lang="sv-SE" sz="2000" dirty="0"/>
          </a:p>
          <a:p>
            <a:pPr marL="0" indent="0">
              <a:spcBef>
                <a:spcPts val="1417"/>
              </a:spcBef>
              <a:buNone/>
            </a:pPr>
            <a:endParaRPr lang="sv-SE" sz="2000" dirty="0">
              <a:solidFill>
                <a:srgbClr val="404040"/>
              </a:solidFill>
              <a:highlight>
                <a:scrgbClr r="0" g="0" b="0">
                  <a:alpha val="0"/>
                </a:scrgbClr>
              </a:highlight>
              <a:latin typeface="Calibri"/>
              <a:ea typeface="Microsoft YaHei" pitchFamily="2"/>
              <a:cs typeface="Arial" pitchFamily="2"/>
            </a:endParaRPr>
          </a:p>
          <a:p>
            <a:pPr>
              <a:spcBef>
                <a:spcPts val="1417"/>
              </a:spcBef>
            </a:pPr>
            <a:endParaRPr lang="sv-SE" sz="2000" dirty="0">
              <a:solidFill>
                <a:srgbClr val="404040"/>
              </a:solidFill>
              <a:highlight>
                <a:scrgbClr r="0" g="0" b="0">
                  <a:alpha val="0"/>
                </a:scrgbClr>
              </a:highlight>
              <a:latin typeface="Calibri"/>
              <a:ea typeface="Microsoft YaHei" pitchFamily="2"/>
              <a:cs typeface="Arial" pitchFamily="2"/>
            </a:endParaRPr>
          </a:p>
        </p:txBody>
      </p:sp>
      <p:sp>
        <p:nvSpPr>
          <p:cNvPr id="3" name="Rektangel 2">
            <a:extLst>
              <a:ext uri="{FF2B5EF4-FFF2-40B4-BE49-F238E27FC236}">
                <a16:creationId xmlns:a16="http://schemas.microsoft.com/office/drawing/2014/main" id="{C7DA822E-7CA3-306C-0297-69965383E91D}"/>
              </a:ext>
            </a:extLst>
          </p:cNvPr>
          <p:cNvSpPr/>
          <p:nvPr/>
        </p:nvSpPr>
        <p:spPr>
          <a:xfrm>
            <a:off x="2005656" y="330154"/>
            <a:ext cx="8180701" cy="923330"/>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sv-SE" sz="5400" b="1" dirty="0">
                <a:ln>
                  <a:solidFill>
                    <a:schemeClr val="tx1"/>
                  </a:solidFill>
                </a:ln>
                <a:solidFill>
                  <a:srgbClr val="00B050"/>
                </a:solidFill>
              </a:rPr>
              <a:t>D</a:t>
            </a:r>
            <a:r>
              <a:rPr lang="sv-SE" sz="5400" b="1" cap="none" spc="0" dirty="0">
                <a:ln>
                  <a:solidFill>
                    <a:schemeClr val="tx1"/>
                  </a:solidFill>
                </a:ln>
                <a:solidFill>
                  <a:srgbClr val="00B050"/>
                </a:solidFill>
                <a:effectLst/>
              </a:rPr>
              <a:t>atum för övriga aktiviteter</a:t>
            </a:r>
          </a:p>
        </p:txBody>
      </p:sp>
    </p:spTree>
    <p:extLst>
      <p:ext uri="{BB962C8B-B14F-4D97-AF65-F5344CB8AC3E}">
        <p14:creationId xmlns:p14="http://schemas.microsoft.com/office/powerpoint/2010/main" val="3152246416"/>
      </p:ext>
    </p:extLst>
  </p:cSld>
  <p:clrMapOvr>
    <a:masterClrMapping/>
  </p:clrMapOvr>
</p:sld>
</file>

<file path=ppt/theme/theme1.xml><?xml version="1.0" encoding="utf-8"?>
<a:theme xmlns:a="http://schemas.openxmlformats.org/drawingml/2006/main" name="Tema Office 2013 – 2022">
  <a:themeElements>
    <a:clrScheme name="Tema 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Office 2013 – 2022">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Office 2013 – 2022">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120</TotalTime>
  <Words>622</Words>
  <Application>Microsoft Office PowerPoint</Application>
  <PresentationFormat>Bredbild</PresentationFormat>
  <Paragraphs>67</Paragraphs>
  <Slides>10</Slides>
  <Notes>8</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10</vt:i4>
      </vt:variant>
    </vt:vector>
  </HeadingPairs>
  <TitlesOfParts>
    <vt:vector size="17" baseType="lpstr">
      <vt:lpstr>Microsoft YaHei</vt:lpstr>
      <vt:lpstr>Aptos</vt:lpstr>
      <vt:lpstr>Arial</vt:lpstr>
      <vt:lpstr>Calibri</vt:lpstr>
      <vt:lpstr>Calibri Light</vt:lpstr>
      <vt:lpstr>Wingdings</vt:lpstr>
      <vt:lpstr>Tema Office 2013 – 2022</vt:lpstr>
      <vt:lpstr>Vinbergs IF F15/16</vt:lpstr>
      <vt:lpstr>Agenda</vt:lpstr>
      <vt:lpstr>Fotbollens spela, lek och lär</vt:lpstr>
      <vt:lpstr>Gröna tråden</vt:lpstr>
      <vt:lpstr>7mot7</vt:lpstr>
      <vt:lpstr>PowerPoint-presentation</vt:lpstr>
      <vt:lpstr>Träningar</vt:lpstr>
      <vt:lpstr>Matcher</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Johanna Hultman</dc:creator>
  <cp:lastModifiedBy>Johanna Hultman</cp:lastModifiedBy>
  <cp:revision>1</cp:revision>
  <dcterms:created xsi:type="dcterms:W3CDTF">2025-03-07T16:30:45Z</dcterms:created>
  <dcterms:modified xsi:type="dcterms:W3CDTF">2025-03-10T14:44:36Z</dcterms:modified>
</cp:coreProperties>
</file>