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2" r:id="rId5"/>
  </p:sldMasterIdLst>
  <p:notesMasterIdLst>
    <p:notesMasterId r:id="rId28"/>
  </p:notesMasterIdLst>
  <p:sldIdLst>
    <p:sldId id="284" r:id="rId6"/>
    <p:sldId id="286" r:id="rId7"/>
    <p:sldId id="302" r:id="rId8"/>
    <p:sldId id="303" r:id="rId9"/>
    <p:sldId id="304" r:id="rId10"/>
    <p:sldId id="285" r:id="rId11"/>
    <p:sldId id="311" r:id="rId12"/>
    <p:sldId id="294" r:id="rId13"/>
    <p:sldId id="295" r:id="rId14"/>
    <p:sldId id="300" r:id="rId15"/>
    <p:sldId id="312" r:id="rId16"/>
    <p:sldId id="296" r:id="rId17"/>
    <p:sldId id="297" r:id="rId18"/>
    <p:sldId id="298" r:id="rId19"/>
    <p:sldId id="299" r:id="rId20"/>
    <p:sldId id="301" r:id="rId21"/>
    <p:sldId id="305" r:id="rId22"/>
    <p:sldId id="306" r:id="rId23"/>
    <p:sldId id="307" r:id="rId24"/>
    <p:sldId id="308" r:id="rId25"/>
    <p:sldId id="309" r:id="rId26"/>
    <p:sldId id="310" r:id="rId27"/>
  </p:sldIdLst>
  <p:sldSz cx="12192000" cy="6858000"/>
  <p:notesSz cx="6858000" cy="9144000"/>
  <p:custDataLst>
    <p:tags r:id="rId29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7A1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96" y="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879A1-5B30-4F6B-9A45-EEEA18685AC0}" type="datetimeFigureOut">
              <a:rPr lang="sv-SE" smtClean="0"/>
              <a:t>2026-04-04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9174C-4070-4BD8-8373-715A8A98AB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7680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tshållare för bildobjekt 1">
            <a:extLst>
              <a:ext uri="{FF2B5EF4-FFF2-40B4-BE49-F238E27FC236}">
                <a16:creationId xmlns:a16="http://schemas.microsoft.com/office/drawing/2014/main" id="{B9845565-59A3-A35A-CDAC-AC2ECCD9DB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Platshållare för anteckningar 2">
            <a:extLst>
              <a:ext uri="{FF2B5EF4-FFF2-40B4-BE49-F238E27FC236}">
                <a16:creationId xmlns:a16="http://schemas.microsoft.com/office/drawing/2014/main" id="{C2997E0F-FD2E-A036-E8F3-D6E914B010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 altLang="sv-SE"/>
          </a:p>
        </p:txBody>
      </p:sp>
      <p:sp>
        <p:nvSpPr>
          <p:cNvPr id="7172" name="Platshållare för bildnummer 3">
            <a:extLst>
              <a:ext uri="{FF2B5EF4-FFF2-40B4-BE49-F238E27FC236}">
                <a16:creationId xmlns:a16="http://schemas.microsoft.com/office/drawing/2014/main" id="{5682BF46-EE28-0EFB-C48C-18B35A1A6A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1301C2-82F5-45D9-A267-B9F00C9AA2F7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50379B2-A799-964F-CF15-B5A4FBA89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D84FB-5C1D-405A-A986-AAD9591B93DC}" type="datetimeFigureOut">
              <a:rPr lang="sv-SE"/>
              <a:pPr>
                <a:defRPr/>
              </a:pPr>
              <a:t>2026-04-04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2EEC95B-A148-3A63-2A42-EB8173E2B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E0C4A78-2311-FB83-DA60-E93FDF820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00520-6471-4760-9138-7DAF3F4E191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3758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A7D3202-C85F-22EE-0928-05FBC7CD5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F0013-1088-43FB-B18B-30147D9A91A6}" type="datetimeFigureOut">
              <a:rPr lang="sv-SE"/>
              <a:pPr>
                <a:defRPr/>
              </a:pPr>
              <a:t>2026-04-04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22EBF52-E1DC-F2B8-9665-B8CE2958A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EC7983-912A-9F0B-B0F2-C446A9B94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64A3A-AB76-4325-A335-92681689207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8573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48D31C3-0015-1381-5901-DAC49EC1D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10F22-F016-4101-BEF7-876DFE036B84}" type="datetimeFigureOut">
              <a:rPr lang="sv-SE"/>
              <a:pPr>
                <a:defRPr/>
              </a:pPr>
              <a:t>2026-04-04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81F5421-766E-F446-4FB9-14AC6B717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79F57C-0662-1CB7-8564-D215923B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C7E33-FE98-499D-9047-7A09F6C1965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593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D2CC6A4-A858-A438-D9A7-848282B67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952C3-5CA0-426F-A845-DFF6B77EA660}" type="datetimeFigureOut">
              <a:rPr lang="sv-SE"/>
              <a:pPr>
                <a:defRPr/>
              </a:pPr>
              <a:t>2026-04-04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87EDC0B-C9BE-6BB3-41B9-0A7385232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4559CAC-4A2C-075A-2355-2474AADA8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6CE8A-2637-4D54-987F-2C3DEC726F8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022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AEEC9F4-6DE8-E8C0-E9EC-881CEAF86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9A134-2778-4970-B811-309C634F58FC}" type="datetimeFigureOut">
              <a:rPr lang="sv-SE"/>
              <a:pPr>
                <a:defRPr/>
              </a:pPr>
              <a:t>2026-04-04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923910B-F002-ACE6-DC9D-E97DFDF4C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ECCED7-C1B8-9C01-1F05-C1C10315C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E5512-E3D8-4581-A51C-58C474B57F3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9102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8F1F407-556D-666C-E19D-16D5A137C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D433D-CC7D-4299-820E-64C0D55B29E9}" type="datetimeFigureOut">
              <a:rPr lang="sv-SE"/>
              <a:pPr>
                <a:defRPr/>
              </a:pPr>
              <a:t>2026-04-04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E68F436-1973-A1ED-B23A-A00188ABF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8C18D41-B5A1-4F37-A1A6-1D0831901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59C59-4B1E-43C6-8514-F72F1ECF3BA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8317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756664B1-609D-2042-0EA9-74D937D89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ADE49-A8DD-46E9-9D73-B4254B8ED920}" type="datetimeFigureOut">
              <a:rPr lang="sv-SE"/>
              <a:pPr>
                <a:defRPr/>
              </a:pPr>
              <a:t>2026-04-04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B9CCA479-FCF9-C40F-8416-2E048DB3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697D230-EB21-F8CF-5BF4-DBD5B921F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E8BC3-B260-4A2A-994A-0BAC9CD6C5D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1686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FA8315E6-2779-40DD-FA69-2F09637C3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AE178-23C7-40E1-94C5-C5AD25FEEA17}" type="datetimeFigureOut">
              <a:rPr lang="sv-SE"/>
              <a:pPr>
                <a:defRPr/>
              </a:pPr>
              <a:t>2026-04-04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FFCD18A0-6F5E-394A-5AE5-56AE10962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A17141DD-930B-2BB8-7546-C90C42138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127BC-6350-40A0-97BC-AA7096FF704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9391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46FD7B42-F928-C53E-26AD-5B613AE91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209B8-6298-49AF-8995-FE7735047EF7}" type="datetimeFigureOut">
              <a:rPr lang="sv-SE"/>
              <a:pPr>
                <a:defRPr/>
              </a:pPr>
              <a:t>2026-04-04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530C15C-DE26-E7E0-D94B-FCA964D8F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355B0F88-591C-6BDF-4F7F-85D083B5F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6868E-3A10-461E-A41D-26258CFFDDC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1477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E31B085-EFC1-D89A-4F69-9DCAFCEC6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261C6-4E64-44CD-BED3-3D5067BD3A5F}" type="datetimeFigureOut">
              <a:rPr lang="sv-SE"/>
              <a:pPr>
                <a:defRPr/>
              </a:pPr>
              <a:t>2026-04-04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804A57CF-393D-7280-6A91-EA743B82F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25C69BD6-8565-E0BB-BA5F-B9DD19896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268DD-421E-4DD0-B0D2-DB01EEE53B5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0513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5C99B1D2-EACE-7B30-5007-CA857E311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72155-49F8-49D0-8371-D3D5C63E43A8}" type="datetimeFigureOut">
              <a:rPr lang="sv-SE"/>
              <a:pPr>
                <a:defRPr/>
              </a:pPr>
              <a:t>2026-04-04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4CCDA9D0-96F4-257B-4F9B-3B10E880E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AD5F05C5-A2B5-B2F2-8B45-3B71116C7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D5929-C225-415A-8E15-2FC9A439149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244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0840D32-CA99-F1CD-D7C1-6F8235096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12196-EB54-4F10-83B2-4E554EAB35B7}" type="datetimeFigureOut">
              <a:rPr lang="sv-SE"/>
              <a:pPr>
                <a:defRPr/>
              </a:pPr>
              <a:t>2026-04-04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B198E9F-D1E8-F3F2-6DA1-DD0206DFA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DEA06A1-5408-F5B6-CD0F-78BC49F15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17A51-4C59-4B77-90E7-AE9DD3BB840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27160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1FF8CFEE-9310-0708-6227-5AF4FAE2A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41388-8982-467C-B344-51A449B18DA5}" type="datetimeFigureOut">
              <a:rPr lang="sv-SE"/>
              <a:pPr>
                <a:defRPr/>
              </a:pPr>
              <a:t>2026-04-04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8A67419-B34C-A340-0FFA-7F4F275A5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7A81EBD8-F13D-CCA9-E8AF-29ACDC4E8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72B72-AA39-48B6-BDEE-5AC65AE192A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991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C9C2CD2-C56F-8AF1-2CAE-02A66A2BF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F854A-528A-462D-A8AB-EE8DA97E8D77}" type="datetimeFigureOut">
              <a:rPr lang="sv-SE"/>
              <a:pPr>
                <a:defRPr/>
              </a:pPr>
              <a:t>2026-04-04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8340E5D-15B9-9BE1-6644-87C65476C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4C6B3F0-51A4-BABF-82E9-2D78CC26A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A8DF2-F805-4A07-BED8-570E831E57E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6122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025F8E8-9AFB-0029-566B-6E7D05E6B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744EC-6CFB-4F11-8CEB-1D8117FF96F5}" type="datetimeFigureOut">
              <a:rPr lang="sv-SE"/>
              <a:pPr>
                <a:defRPr/>
              </a:pPr>
              <a:t>2026-04-04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48DEAD6-9589-7612-57C6-2AF7ED437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3373BD4-1F99-DB49-3697-FD388161C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734B7-3465-40C5-9824-8E9FF2B3F4D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293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5E97932-7169-09AF-FECD-B588E67B9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6E484-2553-4D21-BC42-CF2A1D6AD5C4}" type="datetimeFigureOut">
              <a:rPr lang="sv-SE"/>
              <a:pPr>
                <a:defRPr/>
              </a:pPr>
              <a:t>2026-04-04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C57F3E-F286-4162-AA21-441EC455E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4D1D76B-8A7A-642A-1498-69860B3F0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96CC9-8787-476C-8318-6BB5F8367B2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7248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8207093-8D11-BB3C-83DC-988D75B2B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261C3-A2EC-4DC3-9EE3-CADE99EEEC6D}" type="datetimeFigureOut">
              <a:rPr lang="sv-SE"/>
              <a:pPr>
                <a:defRPr/>
              </a:pPr>
              <a:t>2026-04-04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29B0DE1-CA4D-72CF-489F-23539C02B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B5B5604-7E8D-76B3-ED92-1DC53CB53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97C6A-C27A-4990-895F-5D21E5D156B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505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C813229-9C3B-3645-28D5-579FF246F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D7643-E012-453F-A1D4-45D58A92D029}" type="datetimeFigureOut">
              <a:rPr lang="sv-SE"/>
              <a:pPr>
                <a:defRPr/>
              </a:pPr>
              <a:t>2026-04-04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201AEAB-7FF8-492F-6F8A-9C5B05FCB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35C61D8-6DB7-EA89-5EA8-E4EEDD152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1E433-9CD6-4E8D-95DA-50984CA63EC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6666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340B1BE-E16F-B5AC-1F72-4C368E580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A0DA8-BBAC-4454-AE50-B23B262C1D25}" type="datetimeFigureOut">
              <a:rPr lang="sv-SE"/>
              <a:pPr>
                <a:defRPr/>
              </a:pPr>
              <a:t>2026-04-04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DFB8205-508E-5054-BF27-F3D057146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32E4FB1-975F-1267-1F79-1E3C21C2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3FB4C-2AA6-4DD0-98B9-FCEB86D5056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728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E25A70F-DE4D-7063-0C30-AB5FAF8B8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9E8E3-A77C-4BC6-AD27-2E5CE5D08D9F}" type="datetimeFigureOut">
              <a:rPr lang="sv-SE"/>
              <a:pPr>
                <a:defRPr/>
              </a:pPr>
              <a:t>2026-04-04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DC37987-A423-310F-164F-592D78BF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A6A4E82-8D0A-604E-7B79-53867AC4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21FE1-70A2-41F4-B8E3-FE31622899E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4968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DC6D2CD-BD95-B39E-07A3-848C8ABF6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948E9-8635-4A2F-B7B0-148142959973}" type="datetimeFigureOut">
              <a:rPr lang="sv-SE"/>
              <a:pPr>
                <a:defRPr/>
              </a:pPr>
              <a:t>2026-04-04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DE323A8-66F0-B938-9386-5FC60BA1E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2F23DDE-DDE9-294E-67C1-17444339C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00460-8348-43EA-957B-A1496548A21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9934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511C0F8-699C-30A5-B336-B1DC6740D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CC9B3-18D7-4C2D-8A4C-CF111BD19967}" type="datetimeFigureOut">
              <a:rPr lang="sv-SE"/>
              <a:pPr>
                <a:defRPr/>
              </a:pPr>
              <a:t>2026-04-04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02CBA44-AF50-A07E-0144-4671FBD71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68D85F2-219E-E7CA-53F0-0EE15DC8D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6222A-03EB-445A-B4C5-984E70A0330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509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7EAF1D6A-B9F7-9817-BF43-3C183CA709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6322530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416" imgH="416" progId="TCLayout.ActiveDocument.1">
                  <p:embed/>
                </p:oleObj>
              </mc:Choice>
              <mc:Fallback>
                <p:oleObj name="think-cell Slide" r:id="rId15" imgW="416" imgH="41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EAF1D6A-B9F7-9817-BF43-3C183CA709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Platshållare för rubrik 1">
            <a:extLst>
              <a:ext uri="{FF2B5EF4-FFF2-40B4-BE49-F238E27FC236}">
                <a16:creationId xmlns:a16="http://schemas.microsoft.com/office/drawing/2014/main" id="{5D9592C4-AE91-111E-462C-099EBE6A06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027" name="Platshållare för text 2">
            <a:extLst>
              <a:ext uri="{FF2B5EF4-FFF2-40B4-BE49-F238E27FC236}">
                <a16:creationId xmlns:a16="http://schemas.microsoft.com/office/drawing/2014/main" id="{3874E2DE-FF69-7F8F-9897-96CA13C99E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8251A76-D787-95B6-7CF9-DCDCFED9E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58CC4B-6857-41CC-9BE0-43615DBFE6AC}" type="datetimeFigureOut">
              <a:rPr lang="sv-SE"/>
              <a:pPr>
                <a:defRPr/>
              </a:pPr>
              <a:t>2026-04-04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EF7BD61-F99C-F084-7C36-BA383FF3B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C35D35-C7A6-665F-A5AA-3A43E85BB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87011A-49B0-4D61-B0E1-EE666A484E6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2CCF0AED-BFAB-DDA4-F146-E0528501E90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0767884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416" imgH="416" progId="TCLayout.ActiveDocument.1">
                  <p:embed/>
                </p:oleObj>
              </mc:Choice>
              <mc:Fallback>
                <p:oleObj name="think-cell Slide" r:id="rId14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Platshållare för rubrik 1">
            <a:extLst>
              <a:ext uri="{FF2B5EF4-FFF2-40B4-BE49-F238E27FC236}">
                <a16:creationId xmlns:a16="http://schemas.microsoft.com/office/drawing/2014/main" id="{B329FFA9-94A1-9965-1DBB-96C5702B1B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027" name="Platshållare för text 2">
            <a:extLst>
              <a:ext uri="{FF2B5EF4-FFF2-40B4-BE49-F238E27FC236}">
                <a16:creationId xmlns:a16="http://schemas.microsoft.com/office/drawing/2014/main" id="{B8B818C8-384A-1DD0-A957-67E02CB03E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4D8650A-125F-A89E-EA14-DE520C63E3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6E8BB0-FBB0-43B9-83C9-10FACF8AD0DD}" type="datetimeFigureOut">
              <a:rPr lang="sv-SE"/>
              <a:pPr>
                <a:defRPr/>
              </a:pPr>
              <a:t>2026-04-04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0EA0E7B-3486-DDEA-B5EC-5684D22588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2450C83-6C97-EF42-89C3-876477FB88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9C1168-CB3E-42D9-BB7E-1A116D9AD4F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013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4.png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team.intersport.se/vejby-if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DCE83-FC5D-5516-B0E6-8FC4BA746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ruta 13">
            <a:extLst>
              <a:ext uri="{FF2B5EF4-FFF2-40B4-BE49-F238E27FC236}">
                <a16:creationId xmlns:a16="http://schemas.microsoft.com/office/drawing/2014/main" id="{28DE4A71-E0E2-8AFB-161C-263C7C095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1558" y="1980460"/>
            <a:ext cx="974588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4800" dirty="0">
                <a:solidFill>
                  <a:srgbClr val="EA7A14"/>
                </a:solidFill>
                <a:latin typeface="Eras Bold ITC" panose="020B0907030504020204" pitchFamily="34" charset="0"/>
              </a:rPr>
              <a:t>Säsongen 2026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4800" dirty="0">
                <a:solidFill>
                  <a:srgbClr val="EA7A14"/>
                </a:solidFill>
                <a:latin typeface="Eras Bold ITC" panose="020B0907030504020204" pitchFamily="34" charset="0"/>
              </a:rPr>
              <a:t>Föräldramöte Vejby IF P2013</a:t>
            </a:r>
          </a:p>
        </p:txBody>
      </p:sp>
    </p:spTree>
    <p:extLst>
      <p:ext uri="{BB962C8B-B14F-4D97-AF65-F5344CB8AC3E}">
        <p14:creationId xmlns:p14="http://schemas.microsoft.com/office/powerpoint/2010/main" val="2835149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FE342-F6A6-06A1-E787-FDF023E2D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BE4AD536-878C-6CD4-6CD1-CE448DF7AF1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42159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6" imgH="416" progId="TCLayout.ActiveDocument.1">
                  <p:embed/>
                </p:oleObj>
              </mc:Choice>
              <mc:Fallback>
                <p:oleObj name="think-cell Slide" r:id="rId3" imgW="416" imgH="41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65CF4B0-C92C-3149-36BC-9C713681AF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" name="Rubrik 1">
            <a:extLst>
              <a:ext uri="{FF2B5EF4-FFF2-40B4-BE49-F238E27FC236}">
                <a16:creationId xmlns:a16="http://schemas.microsoft.com/office/drawing/2014/main" id="{5BBE7844-9D46-2D73-3DD2-34BA1DFD87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8500" y="738894"/>
            <a:ext cx="5397500" cy="1325563"/>
          </a:xfrm>
        </p:spPr>
        <p:txBody>
          <a:bodyPr vert="horz"/>
          <a:lstStyle/>
          <a:p>
            <a:r>
              <a:rPr lang="sv-SE" altLang="sv-SE" dirty="0">
                <a:solidFill>
                  <a:schemeClr val="bg1"/>
                </a:solidFill>
                <a:latin typeface="Eras Bold ITC" panose="020B0907030504020204" pitchFamily="34" charset="0"/>
              </a:rPr>
              <a:t>9-manna</a:t>
            </a:r>
            <a:endParaRPr lang="sv-SE" altLang="sv-SE" dirty="0"/>
          </a:p>
        </p:txBody>
      </p:sp>
      <p:sp>
        <p:nvSpPr>
          <p:cNvPr id="2" name="Platshållare för innehåll 2">
            <a:extLst>
              <a:ext uri="{FF2B5EF4-FFF2-40B4-BE49-F238E27FC236}">
                <a16:creationId xmlns:a16="http://schemas.microsoft.com/office/drawing/2014/main" id="{7AE6A9FF-115F-10BE-4351-B476E54A87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98499" y="1806819"/>
            <a:ext cx="10424771" cy="181768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v-SE" altLang="sv-SE" dirty="0">
                <a:solidFill>
                  <a:schemeClr val="bg1"/>
                </a:solidFill>
                <a:latin typeface="Eras Bold ITC" panose="020B0907030504020204" pitchFamily="34" charset="0"/>
              </a:rPr>
              <a:t>Matcher spelas om 3x25 minuter (seriesammanhang)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sv-SE" altLang="sv-SE" dirty="0">
              <a:solidFill>
                <a:schemeClr val="bg1"/>
              </a:solidFill>
              <a:latin typeface="Eras Bold ITC" panose="020B0907030504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v-SE" altLang="sv-SE" dirty="0">
                <a:solidFill>
                  <a:schemeClr val="bg1"/>
                </a:solidFill>
                <a:latin typeface="Eras Bold ITC" panose="020B0907030504020204" pitchFamily="34" charset="0"/>
              </a:rPr>
              <a:t>Nya förutsättningar: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sv-SE" altLang="sv-SE" dirty="0">
                <a:solidFill>
                  <a:schemeClr val="bg1"/>
                </a:solidFill>
                <a:latin typeface="Eras Bold ITC" panose="020B0907030504020204" pitchFamily="34" charset="0"/>
              </a:rPr>
              <a:t>Offside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sv-SE" altLang="sv-SE" dirty="0">
                <a:solidFill>
                  <a:schemeClr val="bg1"/>
                </a:solidFill>
                <a:latin typeface="Eras Bold ITC" panose="020B0907030504020204" pitchFamily="34" charset="0"/>
              </a:rPr>
              <a:t>Utvisning 5 minuter vid gult kort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sv-SE" altLang="sv-SE" dirty="0">
                <a:solidFill>
                  <a:schemeClr val="bg1"/>
                </a:solidFill>
                <a:latin typeface="Eras Bold ITC" panose="020B0907030504020204" pitchFamily="34" charset="0"/>
              </a:rPr>
              <a:t>Utvisning för resten av matchen vid rött kort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sv-SE" altLang="sv-SE" dirty="0">
              <a:solidFill>
                <a:schemeClr val="bg1"/>
              </a:solidFill>
              <a:latin typeface="Eras Bold ITC" panose="020B0907030504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v-SE" altLang="sv-SE" dirty="0">
                <a:solidFill>
                  <a:schemeClr val="bg1"/>
                </a:solidFill>
                <a:latin typeface="Eras Bold ITC" panose="020B0907030504020204" pitchFamily="34" charset="0"/>
              </a:rPr>
              <a:t>Spelas vanligtvis med 3-1-3-1 eller 3-3-2 uppställning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sv-SE" altLang="sv-SE" dirty="0">
              <a:solidFill>
                <a:schemeClr val="bg1"/>
              </a:solidFill>
              <a:latin typeface="Eras Bold ITC" panose="020B0907030504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v-SE" altLang="sv-SE" dirty="0">
                <a:solidFill>
                  <a:schemeClr val="bg1"/>
                </a:solidFill>
                <a:latin typeface="Eras Bold ITC" panose="020B0907030504020204" pitchFamily="34" charset="0"/>
              </a:rPr>
              <a:t>Kräver mer av varje spelare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sv-SE" altLang="sv-SE" dirty="0">
              <a:solidFill>
                <a:schemeClr val="bg1"/>
              </a:solidFill>
              <a:latin typeface="Eras Bold ITC" panose="020B0907030504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sv-SE" altLang="sv-SE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342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60EC2-CE61-B7FA-89A1-4AF78CC18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54CDB844-451C-75B1-8A71-63A409877CB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854021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6" imgH="416" progId="TCLayout.ActiveDocument.1">
                  <p:embed/>
                </p:oleObj>
              </mc:Choice>
              <mc:Fallback>
                <p:oleObj name="think-cell Slide" r:id="rId3" imgW="416" imgH="41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E4AD536-878C-6CD4-6CD1-CE448DF7AF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" name="Rubrik 1">
            <a:extLst>
              <a:ext uri="{FF2B5EF4-FFF2-40B4-BE49-F238E27FC236}">
                <a16:creationId xmlns:a16="http://schemas.microsoft.com/office/drawing/2014/main" id="{A14D5364-A3C8-52EB-96C9-92839C87AF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8499" y="738894"/>
            <a:ext cx="6570401" cy="1325563"/>
          </a:xfrm>
        </p:spPr>
        <p:txBody>
          <a:bodyPr vert="horz"/>
          <a:lstStyle/>
          <a:p>
            <a:r>
              <a:rPr lang="sv-SE" altLang="sv-SE" dirty="0">
                <a:solidFill>
                  <a:schemeClr val="bg1"/>
                </a:solidFill>
                <a:latin typeface="Eras Bold ITC" panose="020B0907030504020204" pitchFamily="34" charset="0"/>
              </a:rPr>
              <a:t>Matchförberedelse</a:t>
            </a:r>
            <a:endParaRPr lang="sv-SE" altLang="sv-SE" dirty="0"/>
          </a:p>
        </p:txBody>
      </p:sp>
      <p:sp>
        <p:nvSpPr>
          <p:cNvPr id="2" name="Platshållare för innehåll 2">
            <a:extLst>
              <a:ext uri="{FF2B5EF4-FFF2-40B4-BE49-F238E27FC236}">
                <a16:creationId xmlns:a16="http://schemas.microsoft.com/office/drawing/2014/main" id="{964F509E-EDEA-3C05-7825-FAD5978E81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98499" y="1806819"/>
            <a:ext cx="10459496" cy="181768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v-SE" altLang="sv-SE" sz="2200" dirty="0">
                <a:solidFill>
                  <a:schemeClr val="bg1"/>
                </a:solidFill>
                <a:latin typeface="Eras Bold ITC" panose="020B0907030504020204" pitchFamily="34" charset="0"/>
              </a:rPr>
              <a:t>Vi behöver er hjälp med att förbereda spelarna för match: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sv-SE" altLang="sv-SE" sz="2200" dirty="0">
              <a:solidFill>
                <a:schemeClr val="bg1"/>
              </a:solidFill>
              <a:latin typeface="Eras Bold ITC" panose="020B0907030504020204" pitchFamily="34" charset="0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sv-SE" altLang="sv-SE" sz="2200" dirty="0">
                <a:solidFill>
                  <a:schemeClr val="bg1"/>
                </a:solidFill>
                <a:latin typeface="Eras Bold ITC" panose="020B0907030504020204" pitchFamily="34" charset="0"/>
              </a:rPr>
              <a:t>Rätt utrustning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sv-SE" altLang="sv-SE" sz="2200" dirty="0">
              <a:solidFill>
                <a:schemeClr val="bg1"/>
              </a:solidFill>
              <a:latin typeface="Eras Bold ITC" panose="020B0907030504020204" pitchFamily="34" charset="0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sv-SE" altLang="sv-SE" sz="2200" dirty="0">
                <a:solidFill>
                  <a:schemeClr val="bg1"/>
                </a:solidFill>
                <a:latin typeface="Eras Bold ITC" panose="020B0907030504020204" pitchFamily="34" charset="0"/>
              </a:rPr>
              <a:t>Tillräckligt med sömn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sv-SE" altLang="sv-SE" sz="2200" dirty="0">
              <a:solidFill>
                <a:schemeClr val="bg1"/>
              </a:solidFill>
              <a:latin typeface="Eras Bold ITC" panose="020B0907030504020204" pitchFamily="34" charset="0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sv-SE" altLang="sv-SE" sz="2200" dirty="0">
                <a:solidFill>
                  <a:schemeClr val="bg1"/>
                </a:solidFill>
                <a:latin typeface="Eras Bold ITC" panose="020B0907030504020204" pitchFamily="34" charset="0"/>
              </a:rPr>
              <a:t>Tillräckligt med energipåfyllning innan matchstart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sv-SE" altLang="sv-SE" sz="2200" dirty="0">
              <a:solidFill>
                <a:schemeClr val="bg1"/>
              </a:solidFill>
              <a:latin typeface="Eras Bold ITC" panose="020B0907030504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v-SE" altLang="sv-SE" sz="2200" dirty="0">
                <a:solidFill>
                  <a:schemeClr val="bg1"/>
                </a:solidFill>
                <a:latin typeface="Eras Bold ITC" panose="020B0907030504020204" pitchFamily="34" charset="0"/>
              </a:rPr>
              <a:t>I år har vi många matcher som sträcker sig över lunch. Att bara äta frukost är oftast inte tillräckligt för att klara av en match.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sv-SE" altLang="sv-SE" sz="2200" dirty="0">
              <a:solidFill>
                <a:schemeClr val="bg1"/>
              </a:solidFill>
              <a:latin typeface="Eras Bold ITC" panose="020B0907030504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sv-SE" altLang="sv-SE" sz="22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055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B8A84-9CC2-04F7-AD04-8780C216E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255C3B13-831C-5EF9-01E7-795AA810D1E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820659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6" imgH="416" progId="TCLayout.ActiveDocument.1">
                  <p:embed/>
                </p:oleObj>
              </mc:Choice>
              <mc:Fallback>
                <p:oleObj name="think-cell Slide" r:id="rId3" imgW="416" imgH="41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65CF4B0-C92C-3149-36BC-9C713681AF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" name="Rubrik 1">
            <a:extLst>
              <a:ext uri="{FF2B5EF4-FFF2-40B4-BE49-F238E27FC236}">
                <a16:creationId xmlns:a16="http://schemas.microsoft.com/office/drawing/2014/main" id="{D88D66E0-7FB2-4C9E-2D3C-8CDA7F8C0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8500" y="738894"/>
            <a:ext cx="5397500" cy="1325563"/>
          </a:xfrm>
        </p:spPr>
        <p:txBody>
          <a:bodyPr vert="horz"/>
          <a:lstStyle/>
          <a:p>
            <a:r>
              <a:rPr lang="sv-SE" altLang="sv-SE" dirty="0">
                <a:solidFill>
                  <a:schemeClr val="bg1"/>
                </a:solidFill>
                <a:latin typeface="Eras Bold ITC" panose="020B0907030504020204" pitchFamily="34" charset="0"/>
              </a:rPr>
              <a:t>Seriespel</a:t>
            </a:r>
            <a:endParaRPr lang="sv-SE" altLang="sv-SE" dirty="0"/>
          </a:p>
        </p:txBody>
      </p:sp>
      <p:sp>
        <p:nvSpPr>
          <p:cNvPr id="2" name="Platshållare för innehåll 2">
            <a:extLst>
              <a:ext uri="{FF2B5EF4-FFF2-40B4-BE49-F238E27FC236}">
                <a16:creationId xmlns:a16="http://schemas.microsoft.com/office/drawing/2014/main" id="{79DDC97C-6593-AD6F-147C-EDCC8CCCCA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60962" y="2061466"/>
            <a:ext cx="4259483" cy="181768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1800" dirty="0">
                <a:solidFill>
                  <a:schemeClr val="bg1"/>
                </a:solidFill>
                <a:latin typeface="Eras Bold ITC" panose="020B0907030504020204" pitchFamily="34" charset="0"/>
              </a:rPr>
              <a:t>Vi spelar total 17 seriematcher under vårsäsongen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 sz="1800" dirty="0">
              <a:solidFill>
                <a:schemeClr val="bg1"/>
              </a:solidFill>
              <a:latin typeface="Eras Bold ITC" panose="020B0907030504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1800" dirty="0">
                <a:solidFill>
                  <a:schemeClr val="bg1"/>
                </a:solidFill>
                <a:latin typeface="Eras Bold ITC" panose="020B0907030504020204" pitchFamily="34" charset="0"/>
              </a:rPr>
              <a:t>Inbjudan kommer att skickas ut tisdag kväll, efter träning, med anmälningsstopp onsdag kväll </a:t>
            </a:r>
            <a:r>
              <a:rPr lang="sv-SE" altLang="sv-SE" sz="18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kl</a:t>
            </a:r>
            <a:r>
              <a:rPr lang="sv-SE" altLang="sv-SE" sz="1800" dirty="0">
                <a:solidFill>
                  <a:schemeClr val="bg1"/>
                </a:solidFill>
                <a:latin typeface="Eras Bold ITC" panose="020B0907030504020204" pitchFamily="34" charset="0"/>
              </a:rPr>
              <a:t> 20.00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 sz="1800" dirty="0">
              <a:solidFill>
                <a:schemeClr val="bg1"/>
              </a:solidFill>
              <a:latin typeface="Eras Bold ITC" panose="020B0907030504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1800" dirty="0">
                <a:solidFill>
                  <a:schemeClr val="bg1"/>
                </a:solidFill>
                <a:latin typeface="Eras Bold ITC" panose="020B0907030504020204" pitchFamily="34" charset="0"/>
              </a:rPr>
              <a:t>Kom ihåg att anmäla er så snabbt som möjligt så att vi har möjlighet att kalla in eventuella ersättare.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sv-SE" altLang="sv-SE" sz="18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05741C11-0AF1-7002-ACE0-302F0565AD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495169"/>
              </p:ext>
            </p:extLst>
          </p:nvPr>
        </p:nvGraphicFramePr>
        <p:xfrm>
          <a:off x="818106" y="2051063"/>
          <a:ext cx="5142856" cy="3817296"/>
        </p:xfrm>
        <a:graphic>
          <a:graphicData uri="http://schemas.openxmlformats.org/drawingml/2006/table">
            <a:tbl>
              <a:tblPr/>
              <a:tblGrid>
                <a:gridCol w="873537">
                  <a:extLst>
                    <a:ext uri="{9D8B030D-6E8A-4147-A177-3AD203B41FA5}">
                      <a16:colId xmlns:a16="http://schemas.microsoft.com/office/drawing/2014/main" val="2753390564"/>
                    </a:ext>
                  </a:extLst>
                </a:gridCol>
                <a:gridCol w="651335">
                  <a:extLst>
                    <a:ext uri="{9D8B030D-6E8A-4147-A177-3AD203B41FA5}">
                      <a16:colId xmlns:a16="http://schemas.microsoft.com/office/drawing/2014/main" val="3767003699"/>
                    </a:ext>
                  </a:extLst>
                </a:gridCol>
                <a:gridCol w="1284032">
                  <a:extLst>
                    <a:ext uri="{9D8B030D-6E8A-4147-A177-3AD203B41FA5}">
                      <a16:colId xmlns:a16="http://schemas.microsoft.com/office/drawing/2014/main" val="2497009431"/>
                    </a:ext>
                  </a:extLst>
                </a:gridCol>
                <a:gridCol w="1221254">
                  <a:extLst>
                    <a:ext uri="{9D8B030D-6E8A-4147-A177-3AD203B41FA5}">
                      <a16:colId xmlns:a16="http://schemas.microsoft.com/office/drawing/2014/main" val="4107018748"/>
                    </a:ext>
                  </a:extLst>
                </a:gridCol>
                <a:gridCol w="1112698">
                  <a:extLst>
                    <a:ext uri="{9D8B030D-6E8A-4147-A177-3AD203B41FA5}">
                      <a16:colId xmlns:a16="http://schemas.microsoft.com/office/drawing/2014/main" val="2191721665"/>
                    </a:ext>
                  </a:extLst>
                </a:gridCol>
              </a:tblGrid>
              <a:tr h="2120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3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Datum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Tid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Hemma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Borta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Plats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311721"/>
                  </a:ext>
                </a:extLst>
              </a:tr>
              <a:tr h="21207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2026-04-11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Ekets GoIF vit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Vejby IF Blå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Örkelljunga IP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908476"/>
                  </a:ext>
                </a:extLst>
              </a:tr>
              <a:tr h="21207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2026-04-18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15:00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Vejby IF Blå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Åstorps FF röd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Vejby IP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590230"/>
                  </a:ext>
                </a:extLst>
              </a:tr>
              <a:tr h="21207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2026-04-19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11:00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Vejby IF Orange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Sky FC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Vejby IP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108058"/>
                  </a:ext>
                </a:extLst>
              </a:tr>
              <a:tr h="21207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2026-04-29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18:00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Bjuvstorps FF gul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Vejby IF Orange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Hedvalla</a:t>
                      </a:r>
                      <a:endParaRPr lang="sv-SE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218725"/>
                  </a:ext>
                </a:extLst>
              </a:tr>
              <a:tr h="21207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2026-05-02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13:00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Hittarps IK röd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Vejby IF Blå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Laröds IP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074849"/>
                  </a:ext>
                </a:extLst>
              </a:tr>
              <a:tr h="21207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2026-05-02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16:00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Vejby IF Orange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Båstads GIF vit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Vejby IP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065257"/>
                  </a:ext>
                </a:extLst>
              </a:tr>
              <a:tr h="21207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2026-05-09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14:00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Ekets GoIF röd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Vejby IF Orange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Ryavallen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21409"/>
                  </a:ext>
                </a:extLst>
              </a:tr>
              <a:tr h="21207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2026-05-03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15:00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Vejby IF Blå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Höganäs BK vit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Vejby IP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755489"/>
                  </a:ext>
                </a:extLst>
              </a:tr>
              <a:tr h="21207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2026-05-10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13:00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Vejby IF Blå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Vedby/Rönne IF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Vejby IP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145204"/>
                  </a:ext>
                </a:extLst>
              </a:tr>
              <a:tr h="21207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2026-05-24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11:00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Vejby IF Orange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Åstorps FF blå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Vejby IP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898106"/>
                  </a:ext>
                </a:extLst>
              </a:tr>
              <a:tr h="21207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2026-05-24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14:00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Munka Ljungby IF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Vejby IF Blå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Munka IP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018109"/>
                  </a:ext>
                </a:extLst>
              </a:tr>
              <a:tr h="21207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2026-05-30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11:00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Vejby IF Blå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Jonstorps IF FK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Vejby IP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243227"/>
                  </a:ext>
                </a:extLst>
              </a:tr>
              <a:tr h="21207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2026-05-31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12:00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Fortuna FF röd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Vejby IF Orange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Örbyvallen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136733"/>
                  </a:ext>
                </a:extLst>
              </a:tr>
              <a:tr h="21207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2026-06-06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11:00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Ängelholms FF gul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Vejby IF Blå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Fridhemsparken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269348"/>
                  </a:ext>
                </a:extLst>
              </a:tr>
              <a:tr h="21207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2026-06-07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13:00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Vejby IF Orange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Brunnby FF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Vejby IP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117193"/>
                  </a:ext>
                </a:extLst>
              </a:tr>
              <a:tr h="21207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2026-06-13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13:00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Vejby IF Blå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Förslövs IF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Vejby IP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663604"/>
                  </a:ext>
                </a:extLst>
              </a:tr>
              <a:tr h="21207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2026-06-14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13:30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Ängelholms FF blå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Vejby IF Orange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Fridhemsparken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903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893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A802B-4677-6040-4663-DC8DCDAD4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2AC42EC1-E7C8-A418-5F15-30FF1B42949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355122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6" imgH="416" progId="TCLayout.ActiveDocument.1">
                  <p:embed/>
                </p:oleObj>
              </mc:Choice>
              <mc:Fallback>
                <p:oleObj name="think-cell Slide" r:id="rId3" imgW="416" imgH="41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55C3B13-831C-5EF9-01E7-795AA810D1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" name="Rubrik 1">
            <a:extLst>
              <a:ext uri="{FF2B5EF4-FFF2-40B4-BE49-F238E27FC236}">
                <a16:creationId xmlns:a16="http://schemas.microsoft.com/office/drawing/2014/main" id="{53F6F4B6-F32D-CBB9-FBE6-CFE73234C6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8500" y="738894"/>
            <a:ext cx="5397500" cy="1325563"/>
          </a:xfrm>
        </p:spPr>
        <p:txBody>
          <a:bodyPr vert="horz"/>
          <a:lstStyle/>
          <a:p>
            <a:r>
              <a:rPr lang="sv-SE" altLang="sv-SE" dirty="0">
                <a:solidFill>
                  <a:schemeClr val="bg1"/>
                </a:solidFill>
                <a:latin typeface="Eras Bold ITC" panose="020B0907030504020204" pitchFamily="34" charset="0"/>
              </a:rPr>
              <a:t>Cuper</a:t>
            </a:r>
            <a:endParaRPr lang="sv-SE" altLang="sv-SE" dirty="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64C910A9-0F7C-B711-DB81-AE04A4614A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98500" y="1806819"/>
            <a:ext cx="9521946" cy="181768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v-SE" altLang="sv-SE" dirty="0">
                <a:solidFill>
                  <a:schemeClr val="bg1"/>
                </a:solidFill>
                <a:latin typeface="Eras Bold ITC" panose="020B0907030504020204" pitchFamily="34" charset="0"/>
              </a:rPr>
              <a:t>Stattenacupen – 16/5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v-SE" altLang="sv-SE" dirty="0">
                <a:solidFill>
                  <a:schemeClr val="bg1"/>
                </a:solidFill>
                <a:latin typeface="Eras Bold ITC" panose="020B0907030504020204" pitchFamily="34" charset="0"/>
              </a:rPr>
              <a:t>Kalles Kaviar Cup – 25/6 till 28/6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v-SE" altLang="sv-SE" dirty="0">
                <a:solidFill>
                  <a:schemeClr val="bg1"/>
                </a:solidFill>
                <a:latin typeface="Eras Bold ITC" panose="020B0907030504020204" pitchFamily="34" charset="0"/>
              </a:rPr>
              <a:t>Eskilscupen – 31/7 till 2/8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sv-SE" altLang="sv-SE" dirty="0">
              <a:solidFill>
                <a:schemeClr val="bg1"/>
              </a:solidFill>
              <a:latin typeface="Eras Bold ITC" panose="020B0907030504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v-SE" altLang="sv-SE" dirty="0">
                <a:solidFill>
                  <a:schemeClr val="bg1"/>
                </a:solidFill>
                <a:latin typeface="Eras Bold ITC" panose="020B0907030504020204" pitchFamily="34" charset="0"/>
              </a:rPr>
              <a:t>Vi kommer att ställa upp med två lag i Stattenacupen och i Kalles Kaviar Cup.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sv-SE" altLang="sv-SE" dirty="0">
              <a:solidFill>
                <a:schemeClr val="bg1"/>
              </a:solidFill>
              <a:latin typeface="Eras Bold ITC" panose="020B0907030504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v-SE" altLang="sv-SE" dirty="0">
                <a:solidFill>
                  <a:schemeClr val="bg1"/>
                </a:solidFill>
                <a:latin typeface="Eras Bold ITC" panose="020B0907030504020204" pitchFamily="34" charset="0"/>
              </a:rPr>
              <a:t>Vi kommer att ställa upp med ett lag i Eskilscupen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sv-SE" altLang="sv-SE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882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DD305-38D8-D3CE-07A8-28BCE4BCB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C713B1AF-74A1-30FA-F420-28D8F093971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189158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6" imgH="416" progId="TCLayout.ActiveDocument.1">
                  <p:embed/>
                </p:oleObj>
              </mc:Choice>
              <mc:Fallback>
                <p:oleObj name="think-cell Slide" r:id="rId3" imgW="416" imgH="41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AC42EC1-E7C8-A418-5F15-30FF1B4294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" name="Rubrik 1">
            <a:extLst>
              <a:ext uri="{FF2B5EF4-FFF2-40B4-BE49-F238E27FC236}">
                <a16:creationId xmlns:a16="http://schemas.microsoft.com/office/drawing/2014/main" id="{08E4CB00-273D-6259-CD36-AB50F2B8C2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8500" y="738894"/>
            <a:ext cx="5397500" cy="1325563"/>
          </a:xfrm>
        </p:spPr>
        <p:txBody>
          <a:bodyPr vert="horz"/>
          <a:lstStyle/>
          <a:p>
            <a:r>
              <a:rPr lang="sv-SE" altLang="sv-SE" dirty="0">
                <a:solidFill>
                  <a:schemeClr val="bg1"/>
                </a:solidFill>
                <a:latin typeface="Eras Bold ITC" panose="020B0907030504020204" pitchFamily="34" charset="0"/>
              </a:rPr>
              <a:t>Kalles Kaviar Cup</a:t>
            </a:r>
            <a:endParaRPr lang="sv-SE" altLang="sv-SE" dirty="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8AFC1E2B-2819-E0FA-16EE-26AC25FF07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98500" y="1806819"/>
            <a:ext cx="9521946" cy="181768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v-SE" altLang="sv-SE" dirty="0">
                <a:solidFill>
                  <a:schemeClr val="bg1"/>
                </a:solidFill>
                <a:latin typeface="Eras Bold ITC" panose="020B0907030504020204" pitchFamily="34" charset="0"/>
              </a:rPr>
              <a:t>Vi har anmält två lag till Kalles Kaviar Cup.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sv-SE" altLang="sv-SE" dirty="0">
              <a:solidFill>
                <a:schemeClr val="bg1"/>
              </a:solidFill>
              <a:latin typeface="Eras Bold ITC" panose="020B0907030504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v-SE" altLang="sv-SE" dirty="0">
                <a:solidFill>
                  <a:schemeClr val="bg1"/>
                </a:solidFill>
                <a:latin typeface="Eras Bold ITC" panose="020B0907030504020204" pitchFamily="34" charset="0"/>
              </a:rPr>
              <a:t>Vi åker upp med 16-18 egna spelare, kommer att behöva låna in spelare för att få ihop fulla lag.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sv-SE" altLang="sv-SE" dirty="0">
              <a:solidFill>
                <a:schemeClr val="bg1"/>
              </a:solidFill>
              <a:latin typeface="Eras Bold ITC" panose="020B0907030504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v-SE" altLang="sv-SE" dirty="0">
                <a:solidFill>
                  <a:schemeClr val="bg1"/>
                </a:solidFill>
                <a:latin typeface="Eras Bold ITC" panose="020B0907030504020204" pitchFamily="34" charset="0"/>
              </a:rPr>
              <a:t>Matcherna spelas torsdag, fredag, lördag och söndag.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sv-SE" altLang="sv-SE" dirty="0">
              <a:solidFill>
                <a:schemeClr val="bg1"/>
              </a:solidFill>
              <a:latin typeface="Eras Bold ITC" panose="020B0907030504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v-SE" altLang="sv-SE" dirty="0">
                <a:solidFill>
                  <a:schemeClr val="bg1"/>
                </a:solidFill>
                <a:latin typeface="Eras Bold ITC" panose="020B0907030504020204" pitchFamily="34" charset="0"/>
              </a:rPr>
              <a:t>Incheckning onsdagen den 24 juni </a:t>
            </a:r>
            <a:r>
              <a:rPr lang="sv-SE" altLang="sv-SE" dirty="0" err="1">
                <a:solidFill>
                  <a:schemeClr val="bg1"/>
                </a:solidFill>
                <a:latin typeface="Eras Bold ITC" panose="020B0907030504020204" pitchFamily="34" charset="0"/>
              </a:rPr>
              <a:t>kl</a:t>
            </a:r>
            <a:r>
              <a:rPr lang="sv-SE" altLang="sv-SE" dirty="0">
                <a:solidFill>
                  <a:schemeClr val="bg1"/>
                </a:solidFill>
                <a:latin typeface="Eras Bold ITC" panose="020B0907030504020204" pitchFamily="34" charset="0"/>
              </a:rPr>
              <a:t> 1800. Vi bor på skola, 11 måltider ingår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sv-SE" altLang="sv-SE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D3AEAF9-BA68-4AEE-A13D-862BD9FA7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415" y="518690"/>
            <a:ext cx="3296856" cy="123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837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264E8-88DA-44CC-53C5-5E84D01A7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6D241CDE-3A32-6240-D04E-980699F104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923031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6" imgH="416" progId="TCLayout.ActiveDocument.1">
                  <p:embed/>
                </p:oleObj>
              </mc:Choice>
              <mc:Fallback>
                <p:oleObj name="think-cell Slide" r:id="rId3" imgW="416" imgH="41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AC42EC1-E7C8-A418-5F15-30FF1B4294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" name="Rubrik 1">
            <a:extLst>
              <a:ext uri="{FF2B5EF4-FFF2-40B4-BE49-F238E27FC236}">
                <a16:creationId xmlns:a16="http://schemas.microsoft.com/office/drawing/2014/main" id="{6AB6E36B-0933-3DDA-F26B-4ACA958F4E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8500" y="738894"/>
            <a:ext cx="5397500" cy="1325563"/>
          </a:xfrm>
        </p:spPr>
        <p:txBody>
          <a:bodyPr vert="horz"/>
          <a:lstStyle/>
          <a:p>
            <a:r>
              <a:rPr lang="sv-SE" altLang="sv-SE" dirty="0">
                <a:solidFill>
                  <a:schemeClr val="bg1"/>
                </a:solidFill>
                <a:latin typeface="Eras Bold ITC" panose="020B0907030504020204" pitchFamily="34" charset="0"/>
              </a:rPr>
              <a:t>Laguttagning</a:t>
            </a:r>
            <a:endParaRPr lang="sv-SE" altLang="sv-SE" dirty="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6D4EEBCE-DD0F-9664-DB9F-11CA6D1A53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98500" y="1806819"/>
            <a:ext cx="11153976" cy="181768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v-SE" altLang="sv-SE" sz="2400" dirty="0">
                <a:solidFill>
                  <a:schemeClr val="bg1"/>
                </a:solidFill>
                <a:latin typeface="Eras Bold ITC" panose="020B0907030504020204" pitchFamily="34" charset="0"/>
              </a:rPr>
              <a:t>Vi har anmält ett lag i nivå B och ett lag i nivå C.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v-SE" altLang="sv-SE" sz="2400" dirty="0">
                <a:solidFill>
                  <a:schemeClr val="bg1"/>
                </a:solidFill>
                <a:latin typeface="Eras Bold ITC" panose="020B0907030504020204" pitchFamily="34" charset="0"/>
              </a:rPr>
              <a:t>Vi kommer som regel att ta ut 12 spelare till varje match.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v-SE" altLang="sv-SE" sz="2400" dirty="0">
                <a:solidFill>
                  <a:schemeClr val="bg1"/>
                </a:solidFill>
                <a:latin typeface="Eras Bold ITC" panose="020B0907030504020204" pitchFamily="34" charset="0"/>
              </a:rPr>
              <a:t>Vi kommer att ta ut nya lag inför varje match.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v-SE" altLang="sv-SE" sz="2400" dirty="0">
                <a:solidFill>
                  <a:schemeClr val="bg1"/>
                </a:solidFill>
                <a:latin typeface="Eras Bold ITC" panose="020B0907030504020204" pitchFamily="34" charset="0"/>
              </a:rPr>
              <a:t>Alla i nuvarande spelartrupp kommer att få spela med alla och alla kommer att få prova på att spela på båda nivåerna.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v-SE" altLang="sv-SE" sz="2400" dirty="0">
                <a:solidFill>
                  <a:schemeClr val="bg1"/>
                </a:solidFill>
                <a:latin typeface="Eras Bold ITC" panose="020B0907030504020204" pitchFamily="34" charset="0"/>
              </a:rPr>
              <a:t>Vi kommer att ta ut lag så att så många som möjligt skall spela på rätt nivå så mycket som möjligt.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v-SE" altLang="sv-SE" sz="2400" dirty="0">
                <a:solidFill>
                  <a:schemeClr val="bg1"/>
                </a:solidFill>
                <a:latin typeface="Eras Bold ITC" panose="020B0907030504020204" pitchFamily="34" charset="0"/>
              </a:rPr>
              <a:t>Vi kommer att se till träningsnärvaro, inställning och utveckling när vi tar ut lagen, men vi kommer också behöva ta hänsyn till lagets behov.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v-SE" altLang="sv-SE" sz="2400" dirty="0">
                <a:solidFill>
                  <a:schemeClr val="bg1"/>
                </a:solidFill>
                <a:latin typeface="Eras Bold ITC" panose="020B0907030504020204" pitchFamily="34" charset="0"/>
              </a:rPr>
              <a:t>Vi kommer att låna in spelare från Pojkar 2014 .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sv-SE" altLang="sv-SE" sz="2400" dirty="0">
              <a:solidFill>
                <a:schemeClr val="bg1"/>
              </a:solidFill>
              <a:latin typeface="Eras Bold ITC" panose="020B0907030504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sv-SE" altLang="sv-SE" sz="2400" dirty="0">
              <a:solidFill>
                <a:schemeClr val="bg1"/>
              </a:solidFill>
              <a:latin typeface="Eras Bold ITC" panose="020B0907030504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sv-SE" altLang="sv-SE" sz="24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718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5264F-3821-4A1E-569C-0F3D2958B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5664B1F-16FC-2005-0B46-001A7716F9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910051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6" imgH="416" progId="TCLayout.ActiveDocument.1">
                  <p:embed/>
                </p:oleObj>
              </mc:Choice>
              <mc:Fallback>
                <p:oleObj name="think-cell Slide" r:id="rId3" imgW="416" imgH="41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D241CDE-3A32-6240-D04E-980699F104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" name="Rubrik 1">
            <a:extLst>
              <a:ext uri="{FF2B5EF4-FFF2-40B4-BE49-F238E27FC236}">
                <a16:creationId xmlns:a16="http://schemas.microsoft.com/office/drawing/2014/main" id="{A11F6FEF-EF96-39C7-38B8-53FE94F8FF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8500" y="738894"/>
            <a:ext cx="5397500" cy="1325563"/>
          </a:xfrm>
        </p:spPr>
        <p:txBody>
          <a:bodyPr vert="horz"/>
          <a:lstStyle/>
          <a:p>
            <a:r>
              <a:rPr lang="sv-SE" altLang="sv-SE" dirty="0">
                <a:solidFill>
                  <a:schemeClr val="bg1"/>
                </a:solidFill>
                <a:latin typeface="Eras Bold ITC" panose="020B0907030504020204" pitchFamily="34" charset="0"/>
              </a:rPr>
              <a:t>Budget</a:t>
            </a:r>
            <a:endParaRPr lang="sv-SE" altLang="sv-SE" dirty="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761A496C-30DB-2338-7547-F9BAB6E532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98500" y="1806819"/>
            <a:ext cx="11153976" cy="181768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v-SE" altLang="sv-SE" sz="2400" dirty="0">
                <a:solidFill>
                  <a:schemeClr val="bg1"/>
                </a:solidFill>
                <a:latin typeface="Eras Bold ITC" panose="020B0907030504020204" pitchFamily="34" charset="0"/>
              </a:rPr>
              <a:t>Kassa: 37 000 kr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v-SE" altLang="sv-SE" sz="2400" dirty="0">
                <a:solidFill>
                  <a:schemeClr val="bg1"/>
                </a:solidFill>
                <a:latin typeface="Eras Bold ITC" panose="020B0907030504020204" pitchFamily="34" charset="0"/>
              </a:rPr>
              <a:t>Cupbidrag: 8 000 kr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sv-SE" altLang="sv-SE" sz="2400" dirty="0">
              <a:solidFill>
                <a:schemeClr val="bg1"/>
              </a:solidFill>
              <a:latin typeface="Eras Bold ITC" panose="020B0907030504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v-SE" altLang="sv-SE" sz="2400" dirty="0">
                <a:solidFill>
                  <a:schemeClr val="bg1"/>
                </a:solidFill>
                <a:latin typeface="Eras Bold ITC" panose="020B0907030504020204" pitchFamily="34" charset="0"/>
              </a:rPr>
              <a:t>Cupavgifter: 42 000 kr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sv-SE" altLang="sv-SE" sz="2400" dirty="0">
              <a:solidFill>
                <a:schemeClr val="bg1"/>
              </a:solidFill>
              <a:latin typeface="Eras Bold ITC" panose="020B0907030504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v-SE" altLang="sv-SE" sz="2400" dirty="0">
                <a:solidFill>
                  <a:schemeClr val="bg1"/>
                </a:solidFill>
                <a:latin typeface="Eras Bold ITC" panose="020B0907030504020204" pitchFamily="34" charset="0"/>
              </a:rPr>
              <a:t>Vi kommer att ta ut en deltagaravgift: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v-SE" altLang="sv-SE" sz="2400" dirty="0">
                <a:solidFill>
                  <a:schemeClr val="bg1"/>
                </a:solidFill>
                <a:latin typeface="Eras Bold ITC" panose="020B0907030504020204" pitchFamily="34" charset="0"/>
              </a:rPr>
              <a:t>Stattena – 100 kr/spelare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v-SE" altLang="sv-SE" sz="2400" dirty="0">
                <a:solidFill>
                  <a:schemeClr val="bg1"/>
                </a:solidFill>
                <a:latin typeface="Eras Bold ITC" panose="020B0907030504020204" pitchFamily="34" charset="0"/>
              </a:rPr>
              <a:t>Kalles – 500 kr/spelare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v-SE" altLang="sv-SE" sz="2400" dirty="0">
                <a:solidFill>
                  <a:schemeClr val="bg1"/>
                </a:solidFill>
                <a:latin typeface="Eras Bold ITC" panose="020B0907030504020204" pitchFamily="34" charset="0"/>
              </a:rPr>
              <a:t>Eskils – 100 kr/spelare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sv-SE" altLang="sv-SE" sz="2400" dirty="0">
              <a:solidFill>
                <a:schemeClr val="bg1"/>
              </a:solidFill>
              <a:latin typeface="Eras Bold ITC" panose="020B0907030504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v-SE" altLang="sv-SE" sz="2400" dirty="0">
                <a:solidFill>
                  <a:schemeClr val="bg1"/>
                </a:solidFill>
                <a:latin typeface="Eras Bold ITC" panose="020B0907030504020204" pitchFamily="34" charset="0"/>
              </a:rPr>
              <a:t>Engagemang välkommet för att dra in pengar till lagkassan.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sv-SE" altLang="sv-SE" sz="2400" dirty="0">
              <a:solidFill>
                <a:schemeClr val="bg1"/>
              </a:solidFill>
              <a:latin typeface="Eras Bold ITC" panose="020B0907030504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sv-SE" altLang="sv-SE" sz="2400" dirty="0">
              <a:solidFill>
                <a:schemeClr val="bg1"/>
              </a:solidFill>
              <a:latin typeface="Eras Bold ITC" panose="020B0907030504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sv-SE" altLang="sv-SE" sz="24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15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39;p22">
            <a:extLst>
              <a:ext uri="{FF2B5EF4-FFF2-40B4-BE49-F238E27FC236}">
                <a16:creationId xmlns:a16="http://schemas.microsoft.com/office/drawing/2014/main" id="{A67524DA-933E-B1A9-3040-4B8116B1FE0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31817" t="3567" r="31689" b="5663"/>
          <a:stretch/>
        </p:blipFill>
        <p:spPr>
          <a:xfrm>
            <a:off x="7731028" y="531844"/>
            <a:ext cx="3829601" cy="485191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20999999"/>
            </a:camera>
            <a:lightRig rig="threePt" dir="t"/>
          </a:scene3d>
        </p:spPr>
      </p:pic>
      <p:sp>
        <p:nvSpPr>
          <p:cNvPr id="8195" name="Rubrik 9">
            <a:extLst>
              <a:ext uri="{FF2B5EF4-FFF2-40B4-BE49-F238E27FC236}">
                <a16:creationId xmlns:a16="http://schemas.microsoft.com/office/drawing/2014/main" id="{24FB269F-444C-5F9B-CE85-48DC6B12A7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9788" y="457200"/>
            <a:ext cx="4151312" cy="1600200"/>
          </a:xfrm>
        </p:spPr>
        <p:txBody>
          <a:bodyPr/>
          <a:lstStyle/>
          <a:p>
            <a:pPr eaLnBrk="1" hangingPunct="1"/>
            <a:r>
              <a:rPr lang="sv-SE" altLang="sv-SE" sz="6000">
                <a:solidFill>
                  <a:srgbClr val="EA7913"/>
                </a:solidFill>
              </a:rPr>
              <a:t>Sponsra Vejby IF!</a:t>
            </a:r>
          </a:p>
        </p:txBody>
      </p:sp>
      <p:sp>
        <p:nvSpPr>
          <p:cNvPr id="8196" name="Platshållare för text 11">
            <a:extLst>
              <a:ext uri="{FF2B5EF4-FFF2-40B4-BE49-F238E27FC236}">
                <a16:creationId xmlns:a16="http://schemas.microsoft.com/office/drawing/2014/main" id="{8C1811D3-2920-F682-EC09-F3F9F7E6CC4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839788" y="2057400"/>
            <a:ext cx="6391275" cy="3811588"/>
          </a:xfrm>
        </p:spPr>
        <p:txBody>
          <a:bodyPr/>
          <a:lstStyle/>
          <a:p>
            <a:pPr eaLnBrk="1" hangingPunct="1"/>
            <a:br>
              <a:rPr lang="sv-SE" altLang="sv-SE">
                <a:solidFill>
                  <a:srgbClr val="EA7913"/>
                </a:solidFill>
              </a:rPr>
            </a:br>
            <a:br>
              <a:rPr lang="sv-SE" altLang="sv-SE">
                <a:solidFill>
                  <a:srgbClr val="EA7913"/>
                </a:solidFill>
              </a:rPr>
            </a:br>
            <a:r>
              <a:rPr lang="sv-SE" altLang="sv-SE" sz="2000" b="1">
                <a:solidFill>
                  <a:srgbClr val="EA7913"/>
                </a:solidFill>
              </a:rPr>
              <a:t>Som ny sponsor tillfaller 3000 valfritt ungdomslag i föreningen. </a:t>
            </a:r>
            <a:br>
              <a:rPr lang="sv-SE" altLang="sv-SE" sz="2000" b="1">
                <a:solidFill>
                  <a:srgbClr val="EA7913"/>
                </a:solidFill>
              </a:rPr>
            </a:br>
            <a:br>
              <a:rPr lang="sv-SE" altLang="sv-SE" sz="2000" b="1">
                <a:solidFill>
                  <a:srgbClr val="EA7913"/>
                </a:solidFill>
              </a:rPr>
            </a:br>
            <a:r>
              <a:rPr lang="sv-SE" altLang="sv-SE" sz="2000" b="1">
                <a:solidFill>
                  <a:srgbClr val="EA7913"/>
                </a:solidFill>
              </a:rPr>
              <a:t>Vill ni sponsra själva eller känner någon som vill så är det ett enkelt sätt att dryga ut lagkassan.</a:t>
            </a:r>
            <a:br>
              <a:rPr lang="sv-SE" altLang="sv-SE" sz="2000" b="1">
                <a:solidFill>
                  <a:srgbClr val="EA7913"/>
                </a:solidFill>
              </a:rPr>
            </a:br>
            <a:br>
              <a:rPr lang="sv-SE" altLang="sv-SE" sz="2000" b="1">
                <a:solidFill>
                  <a:srgbClr val="EA7913"/>
                </a:solidFill>
              </a:rPr>
            </a:br>
            <a:r>
              <a:rPr lang="sv-SE" altLang="sv-SE" sz="2000" b="1">
                <a:solidFill>
                  <a:srgbClr val="EA7913"/>
                </a:solidFill>
              </a:rPr>
              <a:t>Blanketter finns att hitta på laget.se eller kontakta Christian Jensen!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E23916B6-91A4-E266-1596-0756BBA19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2100" y="490538"/>
            <a:ext cx="7289800" cy="4840287"/>
          </a:xfrm>
        </p:spPr>
        <p:txBody>
          <a:bodyPr/>
          <a:lstStyle/>
          <a:p>
            <a:pPr marL="685800" algn="ctr" eaLnBrk="1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sv-SE" sz="3800" b="1" dirty="0">
                <a:solidFill>
                  <a:srgbClr val="EA7913"/>
                </a:solidFill>
                <a:latin typeface="+mn-lt"/>
                <a:ea typeface="Gill Sans"/>
                <a:cs typeface="Gill Sans"/>
                <a:sym typeface="Gill Sans"/>
              </a:rPr>
              <a:t>Träningskläder beställs via:</a:t>
            </a:r>
            <a:br>
              <a:rPr lang="sv-SE" sz="4000" dirty="0">
                <a:solidFill>
                  <a:srgbClr val="EA7913"/>
                </a:solidFill>
                <a:latin typeface="+mn-lt"/>
                <a:ea typeface="Gill Sans"/>
                <a:cs typeface="Gill Sans"/>
                <a:sym typeface="Gill Sans"/>
              </a:rPr>
            </a:br>
            <a:r>
              <a:rPr lang="sv-SE" sz="3200" dirty="0">
                <a:latin typeface="+mn-lt"/>
                <a:ea typeface="Gill Sans"/>
                <a:cs typeface="Gill Sans"/>
                <a:sym typeface="Gill Sans"/>
              </a:rPr>
              <a:t> </a:t>
            </a:r>
            <a:br>
              <a:rPr lang="sv-SE" sz="3200" dirty="0">
                <a:latin typeface="+mn-lt"/>
                <a:ea typeface="Gill Sans"/>
                <a:cs typeface="Gill Sans"/>
                <a:sym typeface="Gill Sans"/>
              </a:rPr>
            </a:br>
            <a:r>
              <a:rPr lang="sv-SE" sz="3200" b="1" dirty="0">
                <a:solidFill>
                  <a:srgbClr val="EA7913"/>
                </a:solidFill>
                <a:latin typeface="+mn-lt"/>
                <a:ea typeface="Gill Sans"/>
                <a:cs typeface="Gill Sans"/>
                <a:sym typeface="Gill Sans"/>
                <a:hlinkClick r:id="rId2"/>
              </a:rPr>
              <a:t>https://team.intersport.se/vejby-if</a:t>
            </a:r>
            <a:br>
              <a:rPr lang="sv-SE" sz="3200" b="1" dirty="0">
                <a:solidFill>
                  <a:srgbClr val="EA7913"/>
                </a:solidFill>
                <a:latin typeface="+mn-lt"/>
                <a:ea typeface="Gill Sans"/>
                <a:cs typeface="Gill Sans"/>
                <a:sym typeface="Gill Sans"/>
              </a:rPr>
            </a:br>
            <a:br>
              <a:rPr lang="sv-SE" sz="3200" b="1" dirty="0">
                <a:solidFill>
                  <a:srgbClr val="EA7913"/>
                </a:solidFill>
                <a:latin typeface="+mn-lt"/>
                <a:ea typeface="Gill Sans"/>
                <a:cs typeface="Gill Sans"/>
                <a:sym typeface="Gill Sans"/>
              </a:rPr>
            </a:br>
            <a:r>
              <a:rPr lang="sv-SE" sz="2800" b="1" dirty="0">
                <a:solidFill>
                  <a:srgbClr val="EA7913"/>
                </a:solidFill>
                <a:latin typeface="+mn-lt"/>
                <a:ea typeface="Gill Sans"/>
                <a:cs typeface="Gill Sans"/>
                <a:sym typeface="Gill Sans"/>
              </a:rPr>
              <a:t>Det går bra att prova storlekar på Intersport i Ängelholm!</a:t>
            </a:r>
            <a:br>
              <a:rPr lang="sv-SE" sz="5400" dirty="0">
                <a:latin typeface="Gill Sans"/>
                <a:ea typeface="Gill Sans"/>
                <a:cs typeface="Gill Sans"/>
                <a:sym typeface="Gill Sans"/>
              </a:rPr>
            </a:br>
            <a:br>
              <a:rPr lang="sv-SE" sz="5400" dirty="0">
                <a:latin typeface="Gill Sans"/>
                <a:ea typeface="Gill Sans"/>
                <a:cs typeface="Gill Sans"/>
                <a:sym typeface="Gill Sans"/>
              </a:rPr>
            </a:br>
            <a:endParaRPr lang="sv-SE" dirty="0"/>
          </a:p>
        </p:txBody>
      </p:sp>
      <p:pic>
        <p:nvPicPr>
          <p:cNvPr id="9219" name="Google Shape;110;p17">
            <a:extLst>
              <a:ext uri="{FF2B5EF4-FFF2-40B4-BE49-F238E27FC236}">
                <a16:creationId xmlns:a16="http://schemas.microsoft.com/office/drawing/2014/main" id="{FC78BA90-379F-9493-52A4-799DD4897D0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1076325"/>
            <a:ext cx="3756025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CEEA1572-6A97-D8C0-AF22-C250E29B522D}"/>
              </a:ext>
            </a:extLst>
          </p:cNvPr>
          <p:cNvSpPr txBox="1"/>
          <p:nvPr/>
        </p:nvSpPr>
        <p:spPr>
          <a:xfrm>
            <a:off x="1698625" y="681038"/>
            <a:ext cx="9069388" cy="4894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altLang="sv-SE" sz="6000" b="1" dirty="0">
                <a:solidFill>
                  <a:srgbClr val="EA7913"/>
                </a:solidFill>
              </a:rPr>
              <a:t>Matchvärdar</a:t>
            </a:r>
            <a:br>
              <a:rPr lang="sv-SE" altLang="sv-SE" sz="6000" b="1" dirty="0">
                <a:solidFill>
                  <a:srgbClr val="EA7913"/>
                </a:solidFill>
              </a:rPr>
            </a:br>
            <a:endParaRPr lang="sv-SE" altLang="sv-SE" sz="6000" b="1" dirty="0">
              <a:solidFill>
                <a:srgbClr val="EA791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altLang="sv-SE" sz="2400" b="1" dirty="0">
                <a:solidFill>
                  <a:srgbClr val="EA7913"/>
                </a:solidFill>
              </a:rPr>
              <a:t>Tydlighet mot föräldrar och gäster.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sv-SE" altLang="sv-SE" sz="2400" b="1" dirty="0">
              <a:solidFill>
                <a:srgbClr val="EA791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altLang="sv-SE" sz="2400" b="1" dirty="0">
                <a:solidFill>
                  <a:srgbClr val="EA7913"/>
                </a:solidFill>
              </a:rPr>
              <a:t>Utse ansvariga.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sv-SE" sz="2400" b="1" dirty="0">
              <a:solidFill>
                <a:srgbClr val="EA791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sz="2400" b="1" dirty="0">
                <a:solidFill>
                  <a:srgbClr val="EA7913"/>
                </a:solidFill>
              </a:rPr>
              <a:t>Inga matcher blåser igång utan att matchvärd är på plats!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sv-SE" sz="2400" b="1" dirty="0">
              <a:solidFill>
                <a:srgbClr val="EA791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sz="2400" b="1" dirty="0">
                <a:solidFill>
                  <a:srgbClr val="EA7913"/>
                </a:solidFill>
              </a:rPr>
              <a:t>Stötta domaren och se till att samtliga har en positiv upplevelse på IP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D106F-5F38-E90C-25AB-466D57A51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9B5195DE-92C2-028D-DEEC-4ADC89F509C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6" imgH="416" progId="TCLayout.ActiveDocument.1">
                  <p:embed/>
                </p:oleObj>
              </mc:Choice>
              <mc:Fallback>
                <p:oleObj name="think-cell Slide" r:id="rId3" imgW="416" imgH="41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B5195DE-92C2-028D-DEEC-4ADC89F509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" name="Rubrik 1">
            <a:extLst>
              <a:ext uri="{FF2B5EF4-FFF2-40B4-BE49-F238E27FC236}">
                <a16:creationId xmlns:a16="http://schemas.microsoft.com/office/drawing/2014/main" id="{517F01EA-6682-B95A-9DE0-C312ECF31F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8500" y="1317625"/>
            <a:ext cx="5397500" cy="1325563"/>
          </a:xfrm>
        </p:spPr>
        <p:txBody>
          <a:bodyPr vert="horz"/>
          <a:lstStyle/>
          <a:p>
            <a:r>
              <a:rPr lang="sv-SE" altLang="sv-SE" dirty="0">
                <a:solidFill>
                  <a:schemeClr val="bg1"/>
                </a:solidFill>
                <a:latin typeface="Eras Bold ITC" panose="020B0907030504020204" pitchFamily="34" charset="0"/>
              </a:rPr>
              <a:t>Agenda</a:t>
            </a:r>
            <a:br>
              <a:rPr lang="sv-SE" altLang="sv-SE" dirty="0">
                <a:solidFill>
                  <a:schemeClr val="bg1"/>
                </a:solidFill>
                <a:latin typeface="Eras Bold ITC" panose="020B0907030504020204" pitchFamily="34" charset="0"/>
              </a:rPr>
            </a:br>
            <a:endParaRPr lang="sv-SE" altLang="sv-SE" dirty="0"/>
          </a:p>
        </p:txBody>
      </p:sp>
      <p:sp>
        <p:nvSpPr>
          <p:cNvPr id="14339" name="Platshållare för innehåll 2">
            <a:extLst>
              <a:ext uri="{FF2B5EF4-FFF2-40B4-BE49-F238E27FC236}">
                <a16:creationId xmlns:a16="http://schemas.microsoft.com/office/drawing/2014/main" id="{9BC6A088-3954-6343-1AEA-81DFAD3A94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98500" y="2397125"/>
            <a:ext cx="4610100" cy="181768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v-SE" altLang="sv-SE" dirty="0">
                <a:solidFill>
                  <a:schemeClr val="bg1"/>
                </a:solidFill>
                <a:latin typeface="Eras Bold ITC" panose="020B0907030504020204" pitchFamily="34" charset="0"/>
              </a:rPr>
              <a:t>Vejby IF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v-SE" altLang="sv-SE" dirty="0">
                <a:solidFill>
                  <a:schemeClr val="bg1"/>
                </a:solidFill>
                <a:latin typeface="Eras Bold ITC" panose="020B0907030504020204" pitchFamily="34" charset="0"/>
              </a:rPr>
              <a:t>Säsongsplanering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v-SE" altLang="sv-SE" dirty="0">
                <a:solidFill>
                  <a:schemeClr val="bg1"/>
                </a:solidFill>
                <a:latin typeface="Eras Bold ITC" panose="020B0907030504020204" pitchFamily="34" charset="0"/>
              </a:rPr>
              <a:t>Kalles Kaviar Cup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v-SE" altLang="sv-SE" dirty="0">
                <a:solidFill>
                  <a:schemeClr val="bg1"/>
                </a:solidFill>
                <a:latin typeface="Eras Bold ITC" panose="020B0907030504020204" pitchFamily="34" charset="0"/>
              </a:rPr>
              <a:t>Laguttagning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v-SE" altLang="sv-SE" dirty="0">
                <a:solidFill>
                  <a:schemeClr val="bg1"/>
                </a:solidFill>
                <a:latin typeface="Eras Bold ITC" panose="020B0907030504020204" pitchFamily="34" charset="0"/>
              </a:rPr>
              <a:t>Budget 2026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v-SE" altLang="sv-SE" dirty="0">
                <a:solidFill>
                  <a:schemeClr val="bg1"/>
                </a:solidFill>
                <a:latin typeface="Eras Bold ITC" panose="020B0907030504020204" pitchFamily="34" charset="0"/>
              </a:rPr>
              <a:t>Övrigt</a:t>
            </a:r>
          </a:p>
        </p:txBody>
      </p:sp>
      <p:pic>
        <p:nvPicPr>
          <p:cNvPr id="2" name="Bildobjekt 1" descr="Fotboll på ett fält">
            <a:extLst>
              <a:ext uri="{FF2B5EF4-FFF2-40B4-BE49-F238E27FC236}">
                <a16:creationId xmlns:a16="http://schemas.microsoft.com/office/drawing/2014/main" id="{51E7BDAA-7E08-3232-9539-DCC2BF4A3B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7246" y="727716"/>
            <a:ext cx="4456254" cy="2972287"/>
          </a:xfrm>
          <a:prstGeom prst="rect">
            <a:avLst/>
          </a:prstGeom>
        </p:spPr>
      </p:pic>
      <p:pic>
        <p:nvPicPr>
          <p:cNvPr id="3" name="Bildobjekt 2" descr="Fotbollsspelare som står på planen, med foten på fotbollen och åskådare på läktaren">
            <a:extLst>
              <a:ext uri="{FF2B5EF4-FFF2-40B4-BE49-F238E27FC236}">
                <a16:creationId xmlns:a16="http://schemas.microsoft.com/office/drawing/2014/main" id="{3A537C9A-9B0B-4D98-D18B-C3E678433D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5002" y="3305969"/>
            <a:ext cx="4876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51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ruta 2">
            <a:extLst>
              <a:ext uri="{FF2B5EF4-FFF2-40B4-BE49-F238E27FC236}">
                <a16:creationId xmlns:a16="http://schemas.microsoft.com/office/drawing/2014/main" id="{4693882D-BE12-1E4E-DC66-E11C9BDD4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88" y="612775"/>
            <a:ext cx="1086802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5400" b="1">
                <a:solidFill>
                  <a:srgbClr val="EA7913"/>
                </a:solidFill>
              </a:rPr>
              <a:t>Cuptrappa 2026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 sz="240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1800" b="1">
                <a:solidFill>
                  <a:schemeClr val="bg1"/>
                </a:solidFill>
                <a:cs typeface="Arial" panose="020B0604020202020204" pitchFamily="34" charset="0"/>
              </a:rPr>
              <a:t>Cuptrappan är ett bidrag som ert lag kan få från föreningen för att anmäla er till turneringar under året. I åldrarna 8-16 år fås summan  per seriespelande lag. De 12 000 kr som P/F 12 får förutsätter att man haft kioskansvar under ett år. </a:t>
            </a:r>
            <a:br>
              <a:rPr lang="sv-SE" altLang="sv-SE" sz="1800" b="1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v-SE" altLang="sv-SE" sz="1800" b="1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v-SE" altLang="sv-SE" sz="1800" b="1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v-SE" altLang="sv-SE" sz="1800" b="1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1800" b="1">
                <a:solidFill>
                  <a:schemeClr val="bg1"/>
                </a:solidFill>
                <a:cs typeface="Arial" panose="020B0604020202020204" pitchFamily="34" charset="0"/>
              </a:rPr>
              <a:t>			 </a:t>
            </a:r>
            <a:r>
              <a:rPr lang="sv-SE" altLang="sv-SE" sz="2000" b="1">
                <a:solidFill>
                  <a:schemeClr val="bg1"/>
                </a:solidFill>
                <a:cs typeface="Arial" panose="020B0604020202020204" pitchFamily="34" charset="0"/>
              </a:rPr>
              <a:t>P/F 5 	 2000 kr		 P/F 11	 3000 kr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2000" b="1">
                <a:solidFill>
                  <a:schemeClr val="bg1"/>
                </a:solidFill>
                <a:cs typeface="Arial" panose="020B0604020202020204" pitchFamily="34" charset="0"/>
              </a:rPr>
              <a:t>			 P/F 6 	 2000 kr		 P/F 12 	 </a:t>
            </a:r>
            <a:r>
              <a:rPr lang="sv-SE" altLang="sv-SE" sz="2000" b="1">
                <a:solidFill>
                  <a:srgbClr val="EA7913"/>
                </a:solidFill>
                <a:cs typeface="Arial" panose="020B0604020202020204" pitchFamily="34" charset="0"/>
              </a:rPr>
              <a:t>12000 kr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2000" b="1">
                <a:solidFill>
                  <a:schemeClr val="bg1"/>
                </a:solidFill>
                <a:cs typeface="Arial" panose="020B0604020202020204" pitchFamily="34" charset="0"/>
              </a:rPr>
              <a:t>			 P/F 7 	 2000 kr		 P/F 13 	 4000 kr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2000" b="1">
                <a:solidFill>
                  <a:schemeClr val="bg1"/>
                </a:solidFill>
                <a:cs typeface="Arial" panose="020B0604020202020204" pitchFamily="34" charset="0"/>
              </a:rPr>
              <a:t>			 P/F 8 	 2500 kr		 P/F 14	 4000 kr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2000" b="1">
                <a:solidFill>
                  <a:schemeClr val="bg1"/>
                </a:solidFill>
                <a:cs typeface="Arial" panose="020B0604020202020204" pitchFamily="34" charset="0"/>
              </a:rPr>
              <a:t>			 P/F 9 	 2500 kr		 P/F 15 	 4000 kr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2000" b="1">
                <a:solidFill>
                  <a:schemeClr val="bg1"/>
                </a:solidFill>
                <a:cs typeface="Arial" panose="020B0604020202020204" pitchFamily="34" charset="0"/>
              </a:rPr>
              <a:t>			 P/F 10 	 3000 kr		 P/F 16	 4000 kr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1800" b="1">
                <a:solidFill>
                  <a:schemeClr val="bg1"/>
                </a:solidFill>
                <a:cs typeface="Arial" panose="020B0604020202020204" pitchFamily="34" charset="0"/>
              </a:rPr>
              <a:t>	</a:t>
            </a:r>
            <a:endParaRPr lang="sv-SE" altLang="sv-SE" sz="5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5B6C2A5F-0198-8072-E545-D6389B09D074}"/>
              </a:ext>
            </a:extLst>
          </p:cNvPr>
          <p:cNvSpPr/>
          <p:nvPr/>
        </p:nvSpPr>
        <p:spPr>
          <a:xfrm>
            <a:off x="833438" y="411163"/>
            <a:ext cx="10483850" cy="456247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3200" b="1" i="1" dirty="0">
                <a:solidFill>
                  <a:schemeClr val="bg1"/>
                </a:solidFill>
              </a:rPr>
              <a:t>Barnen spelar, domarna dömer, coacherna coachar och </a:t>
            </a:r>
            <a:r>
              <a:rPr lang="sv-SE" sz="4400" b="1" i="1" u="sng" dirty="0">
                <a:solidFill>
                  <a:schemeClr val="accent2"/>
                </a:solidFill>
              </a:rPr>
              <a:t>FÖRÄLDRARNA HEJAR</a:t>
            </a:r>
            <a:r>
              <a:rPr lang="sv-SE" sz="4400" b="1" i="1" dirty="0">
                <a:solidFill>
                  <a:schemeClr val="accent2"/>
                </a:solidFill>
              </a:rPr>
              <a:t>!</a:t>
            </a:r>
          </a:p>
          <a:p>
            <a:pPr algn="ctr">
              <a:defRPr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sz="2000" b="1" dirty="0"/>
              <a:t>Följ med på träningar och matcher, ditt barn sätter stort värde på det.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sz="2000" b="1" dirty="0">
                <a:solidFill>
                  <a:schemeClr val="accent2"/>
                </a:solidFill>
              </a:rPr>
              <a:t>Håll dig lugn vid sidlinjen, låt barnen spela.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sz="2000" b="1" dirty="0"/>
              <a:t> Publiken står på motsats sidlinjen sett från ledare och spelare.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sz="2000" b="1" dirty="0">
                <a:solidFill>
                  <a:schemeClr val="accent2"/>
                </a:solidFill>
              </a:rPr>
              <a:t> Respektera ledarnas beslut. Var positiv och stöttande.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sz="2000" b="1" dirty="0"/>
              <a:t> Respektera domarens beslut. Se domaren som en vägledare.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sz="2000" b="1" dirty="0">
                <a:solidFill>
                  <a:schemeClr val="accent2"/>
                </a:solidFill>
              </a:rPr>
              <a:t> Skapa god stämning vid matcher och träningar. 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sz="2000" b="1" dirty="0"/>
              <a:t> Fråga barnen om matchen var kul och spännande.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sz="2000" b="1" dirty="0">
                <a:solidFill>
                  <a:schemeClr val="accent2"/>
                </a:solidFill>
              </a:rPr>
              <a:t> Stöd föreningen i dess arbete. Din insats blir värdesatt, inte minst av ditt barn.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ubrik 1">
            <a:extLst>
              <a:ext uri="{FF2B5EF4-FFF2-40B4-BE49-F238E27FC236}">
                <a16:creationId xmlns:a16="http://schemas.microsoft.com/office/drawing/2014/main" id="{7661C9A0-3490-5B8C-255F-235F66BB75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 b="1">
                <a:solidFill>
                  <a:srgbClr val="EA7913"/>
                </a:solidFill>
              </a:rPr>
              <a:t>Save the date 2026!</a:t>
            </a:r>
          </a:p>
        </p:txBody>
      </p:sp>
      <p:sp>
        <p:nvSpPr>
          <p:cNvPr id="13315" name="Platshållare för innehåll 2">
            <a:extLst>
              <a:ext uri="{FF2B5EF4-FFF2-40B4-BE49-F238E27FC236}">
                <a16:creationId xmlns:a16="http://schemas.microsoft.com/office/drawing/2014/main" id="{3B8DB0A9-9EAB-8BB8-3BAC-078879D5AD2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sv-SE" altLang="sv-SE" sz="3000" b="1">
                <a:solidFill>
                  <a:schemeClr val="bg1"/>
                </a:solidFill>
              </a:rPr>
              <a:t>Oranjematch Herrar </a:t>
            </a:r>
            <a:r>
              <a:rPr lang="sv-SE" altLang="sv-SE" sz="3000" b="1">
                <a:solidFill>
                  <a:srgbClr val="EA7913"/>
                </a:solidFill>
              </a:rPr>
              <a:t>17/5</a:t>
            </a:r>
            <a:br>
              <a:rPr lang="sv-SE" altLang="sv-SE" sz="3000" b="1">
                <a:solidFill>
                  <a:srgbClr val="EA7913"/>
                </a:solidFill>
              </a:rPr>
            </a:br>
            <a:endParaRPr lang="sv-SE" altLang="sv-SE" sz="3000" b="1">
              <a:solidFill>
                <a:srgbClr val="EA7913"/>
              </a:solidFill>
            </a:endParaRPr>
          </a:p>
          <a:p>
            <a:pPr eaLnBrk="1" hangingPunct="1"/>
            <a:r>
              <a:rPr lang="sv-SE" altLang="sv-SE" sz="3000" b="1">
                <a:solidFill>
                  <a:schemeClr val="bg1"/>
                </a:solidFill>
              </a:rPr>
              <a:t>Oranjematch Damer </a:t>
            </a:r>
            <a:r>
              <a:rPr lang="sv-SE" altLang="sv-SE" sz="3000" b="1">
                <a:solidFill>
                  <a:srgbClr val="EA7913"/>
                </a:solidFill>
              </a:rPr>
              <a:t>HÖST</a:t>
            </a:r>
            <a:br>
              <a:rPr lang="sv-SE" altLang="sv-SE" sz="3000" b="1">
                <a:solidFill>
                  <a:srgbClr val="EA7913"/>
                </a:solidFill>
              </a:rPr>
            </a:br>
            <a:endParaRPr lang="sv-SE" altLang="sv-SE" sz="3000" b="1">
              <a:solidFill>
                <a:srgbClr val="EA7913"/>
              </a:solidFill>
            </a:endParaRPr>
          </a:p>
          <a:p>
            <a:pPr eaLnBrk="1" hangingPunct="1"/>
            <a:r>
              <a:rPr lang="sv-SE" altLang="sv-SE" sz="3000" b="1">
                <a:solidFill>
                  <a:schemeClr val="bg1"/>
                </a:solidFill>
              </a:rPr>
              <a:t>Fotbollskola</a:t>
            </a:r>
            <a:r>
              <a:rPr lang="sv-SE" altLang="sv-SE" sz="3000" b="1">
                <a:solidFill>
                  <a:srgbClr val="EA7913"/>
                </a:solidFill>
              </a:rPr>
              <a:t> 14-18 juni</a:t>
            </a:r>
            <a:br>
              <a:rPr lang="sv-SE" altLang="sv-SE" sz="3000" b="1">
                <a:solidFill>
                  <a:srgbClr val="EA7913"/>
                </a:solidFill>
              </a:rPr>
            </a:br>
            <a:endParaRPr lang="sv-SE" altLang="sv-SE" sz="3000" b="1">
              <a:solidFill>
                <a:srgbClr val="EA7913"/>
              </a:solidFill>
            </a:endParaRPr>
          </a:p>
          <a:p>
            <a:pPr eaLnBrk="1" hangingPunct="1"/>
            <a:r>
              <a:rPr lang="sv-SE" altLang="sv-SE" sz="3000" b="1">
                <a:solidFill>
                  <a:schemeClr val="bg1"/>
                </a:solidFill>
              </a:rPr>
              <a:t>Fotbollens dag </a:t>
            </a:r>
            <a:r>
              <a:rPr lang="sv-SE" altLang="sv-SE" sz="3000" b="1">
                <a:solidFill>
                  <a:srgbClr val="EA7913"/>
                </a:solidFill>
              </a:rPr>
              <a:t>22/8</a:t>
            </a:r>
          </a:p>
        </p:txBody>
      </p:sp>
      <p:sp>
        <p:nvSpPr>
          <p:cNvPr id="13316" name="Platshållare för innehåll 3">
            <a:extLst>
              <a:ext uri="{FF2B5EF4-FFF2-40B4-BE49-F238E27FC236}">
                <a16:creationId xmlns:a16="http://schemas.microsoft.com/office/drawing/2014/main" id="{21709E93-BC1A-FB4A-F64B-649721BC475E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172200" y="1252538"/>
            <a:ext cx="5181600" cy="3767137"/>
          </a:xfrm>
        </p:spPr>
        <p:txBody>
          <a:bodyPr/>
          <a:lstStyle/>
          <a:p>
            <a:pPr eaLnBrk="1" hangingPunct="1"/>
            <a:r>
              <a:rPr lang="sv-SE" altLang="sv-SE" sz="1800" b="1">
                <a:solidFill>
                  <a:srgbClr val="EA7913"/>
                </a:solidFill>
              </a:rPr>
              <a:t>Oranjematch</a:t>
            </a:r>
            <a:r>
              <a:rPr lang="sv-SE" altLang="sv-SE" sz="1800" b="1">
                <a:solidFill>
                  <a:schemeClr val="bg1"/>
                </a:solidFill>
              </a:rPr>
              <a:t> är en utvald seniormatch då vi hoppas locka fler åskådare än vanligt. Våra barn och ungdomar kommer i sitt matchställ så att läktaren färgas orange! Extra aktiviteter på IP!</a:t>
            </a:r>
          </a:p>
          <a:p>
            <a:pPr eaLnBrk="1" hangingPunct="1"/>
            <a:endParaRPr lang="sv-SE" altLang="sv-SE" sz="1800" b="1">
              <a:solidFill>
                <a:schemeClr val="bg1"/>
              </a:solidFill>
            </a:endParaRPr>
          </a:p>
          <a:p>
            <a:pPr eaLnBrk="1" hangingPunct="1"/>
            <a:r>
              <a:rPr lang="sv-SE" altLang="sv-SE" sz="1800" b="1">
                <a:solidFill>
                  <a:srgbClr val="EA7913"/>
                </a:solidFill>
              </a:rPr>
              <a:t>Fotbollskolan </a:t>
            </a:r>
            <a:r>
              <a:rPr lang="sv-SE" altLang="sv-SE" sz="1800" b="1">
                <a:solidFill>
                  <a:schemeClr val="bg1"/>
                </a:solidFill>
              </a:rPr>
              <a:t>är populär för både barn från våra lag och de som kommer utifrån! Kom ihåg att anmäla, platserna går fort. </a:t>
            </a:r>
          </a:p>
          <a:p>
            <a:pPr eaLnBrk="1" hangingPunct="1"/>
            <a:endParaRPr lang="sv-SE" altLang="sv-SE" sz="1800" b="1">
              <a:solidFill>
                <a:schemeClr val="bg1"/>
              </a:solidFill>
            </a:endParaRPr>
          </a:p>
          <a:p>
            <a:pPr eaLnBrk="1" hangingPunct="1"/>
            <a:r>
              <a:rPr lang="sv-SE" altLang="sv-SE" sz="1800" b="1">
                <a:solidFill>
                  <a:srgbClr val="EA7913"/>
                </a:solidFill>
              </a:rPr>
              <a:t>Fotbollens dag </a:t>
            </a:r>
            <a:r>
              <a:rPr lang="sv-SE" altLang="sv-SE" sz="1800" b="1">
                <a:solidFill>
                  <a:schemeClr val="bg1"/>
                </a:solidFill>
              </a:rPr>
              <a:t>har samtliga barn och ungdomslag i föreningen hemmamatch. Vi brukar ha hoppeborg och annan kul aktivitet! Ta med familj och vänner till IP.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ubrik 2">
            <a:extLst>
              <a:ext uri="{FF2B5EF4-FFF2-40B4-BE49-F238E27FC236}">
                <a16:creationId xmlns:a16="http://schemas.microsoft.com/office/drawing/2014/main" id="{6C8E764F-B0E0-8AC7-364B-939A3A9028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4113" y="831850"/>
            <a:ext cx="5070475" cy="4003675"/>
          </a:xfrm>
        </p:spPr>
        <p:txBody>
          <a:bodyPr/>
          <a:lstStyle/>
          <a:p>
            <a:pPr eaLnBrk="1" hangingPunct="1"/>
            <a:r>
              <a:rPr lang="sv-SE" altLang="sv-SE" sz="7200" b="1">
                <a:solidFill>
                  <a:srgbClr val="EA7913"/>
                </a:solidFill>
                <a:latin typeface="Aptos" panose="020B0004020202020204" pitchFamily="34" charset="0"/>
              </a:rPr>
              <a:t>MER ÄN FOTBOLL!</a:t>
            </a:r>
            <a:br>
              <a:rPr lang="sv-SE" altLang="sv-SE" sz="7200">
                <a:solidFill>
                  <a:srgbClr val="EA7913"/>
                </a:solidFill>
                <a:latin typeface="Aptos" panose="020B0004020202020204" pitchFamily="34" charset="0"/>
              </a:rPr>
            </a:br>
            <a:br>
              <a:rPr lang="sv-SE" altLang="sv-SE" sz="7200">
                <a:solidFill>
                  <a:srgbClr val="EA7913"/>
                </a:solidFill>
                <a:latin typeface="Aptos" panose="020B0004020202020204" pitchFamily="34" charset="0"/>
              </a:rPr>
            </a:br>
            <a:r>
              <a:rPr lang="sv-SE" altLang="sv-SE" sz="3200" b="1">
                <a:solidFill>
                  <a:srgbClr val="EA7913"/>
                </a:solidFill>
                <a:latin typeface="Aptos" panose="020B0004020202020204" pitchFamily="34" charset="0"/>
              </a:rPr>
              <a:t>Läs mer om vad VIF gör på laget.se!</a:t>
            </a:r>
          </a:p>
        </p:txBody>
      </p:sp>
      <p:pic>
        <p:nvPicPr>
          <p:cNvPr id="8" name="Google Shape;92;p14">
            <a:extLst>
              <a:ext uri="{FF2B5EF4-FFF2-40B4-BE49-F238E27FC236}">
                <a16:creationId xmlns:a16="http://schemas.microsoft.com/office/drawing/2014/main" id="{588C5ED6-2A2A-AA24-D42A-ACC3CD05004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9514" t="14413" r="49226" b="9644"/>
          <a:stretch/>
        </p:blipFill>
        <p:spPr>
          <a:xfrm>
            <a:off x="643813" y="265923"/>
            <a:ext cx="4264090" cy="609755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ubrik 1">
            <a:extLst>
              <a:ext uri="{FF2B5EF4-FFF2-40B4-BE49-F238E27FC236}">
                <a16:creationId xmlns:a16="http://schemas.microsoft.com/office/drawing/2014/main" id="{CC01F356-7B3C-F6A1-4FCC-8217D3FE8A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9788" y="-166688"/>
            <a:ext cx="3932237" cy="1600201"/>
          </a:xfrm>
        </p:spPr>
        <p:txBody>
          <a:bodyPr/>
          <a:lstStyle/>
          <a:p>
            <a:pPr eaLnBrk="1" hangingPunct="1"/>
            <a:r>
              <a:rPr lang="sv-SE" altLang="sv-SE" sz="4800" b="1">
                <a:solidFill>
                  <a:srgbClr val="EA7913"/>
                </a:solidFill>
              </a:rPr>
              <a:t>Det här är VIF!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7F944D8-EA10-A0DC-7B5C-09E617A15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79575"/>
            <a:ext cx="4170362" cy="4189413"/>
          </a:xfrm>
        </p:spPr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sv-SE" b="1" dirty="0">
                <a:solidFill>
                  <a:srgbClr val="EA791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Över 1000 medlemmar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sv-SE" b="1" dirty="0">
                <a:solidFill>
                  <a:srgbClr val="EA791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700 aktiva fotbolls spelare och 60 Ungdomstränare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sv-SE" b="1" dirty="0">
                <a:solidFill>
                  <a:srgbClr val="EA791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29 seriespelande lag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sv-SE" b="1" dirty="0">
                <a:solidFill>
                  <a:srgbClr val="EA791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40 ungdomsdomare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sv-SE" b="1" dirty="0">
                <a:solidFill>
                  <a:srgbClr val="EA791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 anställda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sv-SE" b="1" dirty="0">
                <a:solidFill>
                  <a:srgbClr val="EA791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Gruppträning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sv-SE" b="1" dirty="0">
                <a:solidFill>
                  <a:srgbClr val="EA791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Sportpark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sv-SE" b="1" dirty="0">
                <a:solidFill>
                  <a:srgbClr val="EA791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Fritids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sv-SE" b="1" dirty="0">
                <a:solidFill>
                  <a:srgbClr val="EA791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Loppis</a:t>
            </a:r>
          </a:p>
          <a:p>
            <a:pPr eaLnBrk="1" hangingPunct="1">
              <a:defRPr/>
            </a:pPr>
            <a:endParaRPr lang="sv-SE" dirty="0"/>
          </a:p>
        </p:txBody>
      </p:sp>
      <p:pic>
        <p:nvPicPr>
          <p:cNvPr id="5124" name="Bildobjekt 9" descr="En bild som visar logotyp, symbol, Grafik, Teckensnitt&#10;&#10;AI-genererat innehåll kan vara felaktigt.">
            <a:extLst>
              <a:ext uri="{FF2B5EF4-FFF2-40B4-BE49-F238E27FC236}">
                <a16:creationId xmlns:a16="http://schemas.microsoft.com/office/drawing/2014/main" id="{A30F3DFA-A544-6184-4302-657761065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727075"/>
            <a:ext cx="501015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Bildobjekt 60" descr="En bild som visar skärmbild, Electric blue, blå, flagga&#10;&#10;AI-genererat innehåll kan vara felaktigt.">
            <a:extLst>
              <a:ext uri="{FF2B5EF4-FFF2-40B4-BE49-F238E27FC236}">
                <a16:creationId xmlns:a16="http://schemas.microsoft.com/office/drawing/2014/main" id="{5F7F08FD-4F76-A4EA-BD50-60FFB39F4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ruta 34">
            <a:extLst>
              <a:ext uri="{FF2B5EF4-FFF2-40B4-BE49-F238E27FC236}">
                <a16:creationId xmlns:a16="http://schemas.microsoft.com/office/drawing/2014/main" id="{45B395A4-B312-88A0-840B-159CE4C7ED46}"/>
              </a:ext>
            </a:extLst>
          </p:cNvPr>
          <p:cNvSpPr txBox="1"/>
          <p:nvPr/>
        </p:nvSpPr>
        <p:spPr>
          <a:xfrm>
            <a:off x="296863" y="536575"/>
            <a:ext cx="650081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all" spc="0" normalizeH="0" baseline="0" noProof="0" dirty="0">
                <a:ln>
                  <a:noFill/>
                </a:ln>
                <a:solidFill>
                  <a:srgbClr val="EA7A14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Engagera dig i Vejby IF</a:t>
            </a:r>
          </a:p>
        </p:txBody>
      </p:sp>
      <p:sp>
        <p:nvSpPr>
          <p:cNvPr id="6148" name="textruta 68">
            <a:extLst>
              <a:ext uri="{FF2B5EF4-FFF2-40B4-BE49-F238E27FC236}">
                <a16:creationId xmlns:a16="http://schemas.microsoft.com/office/drawing/2014/main" id="{C0C539AD-968C-B4DA-2CF2-1D28E2B3A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3363" y="704850"/>
            <a:ext cx="1116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Ideellt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engagemang</a:t>
            </a:r>
          </a:p>
        </p:txBody>
      </p:sp>
      <p:grpSp>
        <p:nvGrpSpPr>
          <p:cNvPr id="6149" name="Grupp 87">
            <a:extLst>
              <a:ext uri="{FF2B5EF4-FFF2-40B4-BE49-F238E27FC236}">
                <a16:creationId xmlns:a16="http://schemas.microsoft.com/office/drawing/2014/main" id="{22D802F5-88E1-F17B-DFDD-C89368FC7BAB}"/>
              </a:ext>
            </a:extLst>
          </p:cNvPr>
          <p:cNvGrpSpPr>
            <a:grpSpLocks/>
          </p:cNvGrpSpPr>
          <p:nvPr/>
        </p:nvGrpSpPr>
        <p:grpSpPr bwMode="auto">
          <a:xfrm>
            <a:off x="4359275" y="3238500"/>
            <a:ext cx="4060825" cy="723900"/>
            <a:chOff x="8398930" y="2746237"/>
            <a:chExt cx="2649237" cy="934271"/>
          </a:xfrm>
        </p:grpSpPr>
        <p:sp>
          <p:nvSpPr>
            <p:cNvPr id="77" name="Rektangel: rundade hörn 76">
              <a:extLst>
                <a:ext uri="{FF2B5EF4-FFF2-40B4-BE49-F238E27FC236}">
                  <a16:creationId xmlns:a16="http://schemas.microsoft.com/office/drawing/2014/main" id="{A59A5C96-B0DF-20F9-591C-CE0C9CD27852}"/>
                </a:ext>
              </a:extLst>
            </p:cNvPr>
            <p:cNvSpPr/>
            <p:nvPr/>
          </p:nvSpPr>
          <p:spPr>
            <a:xfrm>
              <a:off x="8398930" y="2746237"/>
              <a:ext cx="2649237" cy="934271"/>
            </a:xfrm>
            <a:prstGeom prst="roundRect">
              <a:avLst/>
            </a:prstGeom>
            <a:noFill/>
            <a:ln w="3810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0" name="textruta 79">
              <a:extLst>
                <a:ext uri="{FF2B5EF4-FFF2-40B4-BE49-F238E27FC236}">
                  <a16:creationId xmlns:a16="http://schemas.microsoft.com/office/drawing/2014/main" id="{3B5D5196-38D5-B47B-7DF1-36419E3A45E9}"/>
                </a:ext>
              </a:extLst>
            </p:cNvPr>
            <p:cNvSpPr txBox="1"/>
            <p:nvPr/>
          </p:nvSpPr>
          <p:spPr>
            <a:xfrm>
              <a:off x="8398930" y="2903998"/>
              <a:ext cx="2649237" cy="5962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Klubbchef</a:t>
              </a:r>
              <a:r>
                <a:rPr kumimoji="0" lang="sv-SE" sz="10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med verksamhet</a:t>
              </a:r>
            </a:p>
          </p:txBody>
        </p:sp>
      </p:grpSp>
      <p:grpSp>
        <p:nvGrpSpPr>
          <p:cNvPr id="6150" name="Grupp 84">
            <a:extLst>
              <a:ext uri="{FF2B5EF4-FFF2-40B4-BE49-F238E27FC236}">
                <a16:creationId xmlns:a16="http://schemas.microsoft.com/office/drawing/2014/main" id="{6125A214-CE38-C23E-5A72-577937C7DFEF}"/>
              </a:ext>
            </a:extLst>
          </p:cNvPr>
          <p:cNvGrpSpPr>
            <a:grpSpLocks/>
          </p:cNvGrpSpPr>
          <p:nvPr/>
        </p:nvGrpSpPr>
        <p:grpSpPr bwMode="auto">
          <a:xfrm>
            <a:off x="4392613" y="4121150"/>
            <a:ext cx="1241425" cy="754063"/>
            <a:chOff x="8350321" y="5110477"/>
            <a:chExt cx="1567167" cy="973520"/>
          </a:xfrm>
        </p:grpSpPr>
        <p:sp>
          <p:nvSpPr>
            <p:cNvPr id="81" name="Rektangel: rundade hörn 80">
              <a:extLst>
                <a:ext uri="{FF2B5EF4-FFF2-40B4-BE49-F238E27FC236}">
                  <a16:creationId xmlns:a16="http://schemas.microsoft.com/office/drawing/2014/main" id="{F6409A01-3B87-77C8-240D-ADD8010D30D9}"/>
                </a:ext>
              </a:extLst>
            </p:cNvPr>
            <p:cNvSpPr/>
            <p:nvPr/>
          </p:nvSpPr>
          <p:spPr>
            <a:xfrm>
              <a:off x="8350321" y="5110477"/>
              <a:ext cx="1567167" cy="973520"/>
            </a:xfrm>
            <a:prstGeom prst="roundRect">
              <a:avLst/>
            </a:prstGeom>
            <a:noFill/>
            <a:ln w="3810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2" name="textruta 81">
              <a:extLst>
                <a:ext uri="{FF2B5EF4-FFF2-40B4-BE49-F238E27FC236}">
                  <a16:creationId xmlns:a16="http://schemas.microsoft.com/office/drawing/2014/main" id="{3A6765E6-6FF2-E0E8-15B5-F2D8BF88E5EA}"/>
                </a:ext>
              </a:extLst>
            </p:cNvPr>
            <p:cNvSpPr txBox="1"/>
            <p:nvPr/>
          </p:nvSpPr>
          <p:spPr>
            <a:xfrm>
              <a:off x="8350321" y="5292884"/>
              <a:ext cx="1567167" cy="7152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Fastighet &amp; SKÖTSEL</a:t>
              </a:r>
              <a:b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</a:b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E2841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Christian/Anders</a:t>
              </a:r>
            </a:p>
          </p:txBody>
        </p:sp>
      </p:grpSp>
      <p:grpSp>
        <p:nvGrpSpPr>
          <p:cNvPr id="6151" name="Grupp 85">
            <a:extLst>
              <a:ext uri="{FF2B5EF4-FFF2-40B4-BE49-F238E27FC236}">
                <a16:creationId xmlns:a16="http://schemas.microsoft.com/office/drawing/2014/main" id="{D42133B8-7076-71B2-3BAC-58614D20B38E}"/>
              </a:ext>
            </a:extLst>
          </p:cNvPr>
          <p:cNvGrpSpPr>
            <a:grpSpLocks/>
          </p:cNvGrpSpPr>
          <p:nvPr/>
        </p:nvGrpSpPr>
        <p:grpSpPr bwMode="auto">
          <a:xfrm>
            <a:off x="5778500" y="4127500"/>
            <a:ext cx="1243013" cy="754063"/>
            <a:chOff x="6760427" y="1704260"/>
            <a:chExt cx="1567167" cy="973520"/>
          </a:xfrm>
        </p:grpSpPr>
        <p:sp>
          <p:nvSpPr>
            <p:cNvPr id="83" name="Rektangel: rundade hörn 82">
              <a:extLst>
                <a:ext uri="{FF2B5EF4-FFF2-40B4-BE49-F238E27FC236}">
                  <a16:creationId xmlns:a16="http://schemas.microsoft.com/office/drawing/2014/main" id="{7C4A6AFF-1B9C-EFCD-79D8-21936B72E950}"/>
                </a:ext>
              </a:extLst>
            </p:cNvPr>
            <p:cNvSpPr/>
            <p:nvPr/>
          </p:nvSpPr>
          <p:spPr>
            <a:xfrm>
              <a:off x="6760427" y="1704260"/>
              <a:ext cx="1567167" cy="973520"/>
            </a:xfrm>
            <a:prstGeom prst="roundRect">
              <a:avLst/>
            </a:prstGeom>
            <a:noFill/>
            <a:ln w="3810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4" name="textruta 83">
              <a:extLst>
                <a:ext uri="{FF2B5EF4-FFF2-40B4-BE49-F238E27FC236}">
                  <a16:creationId xmlns:a16="http://schemas.microsoft.com/office/drawing/2014/main" id="{E04DE207-3846-F6A5-D8BB-E9C7148E25F3}"/>
                </a:ext>
              </a:extLst>
            </p:cNvPr>
            <p:cNvSpPr txBox="1"/>
            <p:nvPr/>
          </p:nvSpPr>
          <p:spPr>
            <a:xfrm>
              <a:off x="6760427" y="1886667"/>
              <a:ext cx="1567167" cy="5164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idrott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E2841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Christian J</a:t>
              </a:r>
            </a:p>
          </p:txBody>
        </p:sp>
      </p:grpSp>
      <p:grpSp>
        <p:nvGrpSpPr>
          <p:cNvPr id="6152" name="Grupp 88">
            <a:extLst>
              <a:ext uri="{FF2B5EF4-FFF2-40B4-BE49-F238E27FC236}">
                <a16:creationId xmlns:a16="http://schemas.microsoft.com/office/drawing/2014/main" id="{50B22195-E65D-6FAE-8608-7E485C0153DC}"/>
              </a:ext>
            </a:extLst>
          </p:cNvPr>
          <p:cNvGrpSpPr>
            <a:grpSpLocks/>
          </p:cNvGrpSpPr>
          <p:nvPr/>
        </p:nvGrpSpPr>
        <p:grpSpPr bwMode="auto">
          <a:xfrm>
            <a:off x="3008313" y="4111625"/>
            <a:ext cx="1243012" cy="754063"/>
            <a:chOff x="8350321" y="5110477"/>
            <a:chExt cx="1567167" cy="973520"/>
          </a:xfrm>
        </p:grpSpPr>
        <p:sp>
          <p:nvSpPr>
            <p:cNvPr id="90" name="Rektangel: rundade hörn 89">
              <a:extLst>
                <a:ext uri="{FF2B5EF4-FFF2-40B4-BE49-F238E27FC236}">
                  <a16:creationId xmlns:a16="http://schemas.microsoft.com/office/drawing/2014/main" id="{E77B87D4-AB89-C023-2F33-B9A8CFD8A426}"/>
                </a:ext>
              </a:extLst>
            </p:cNvPr>
            <p:cNvSpPr/>
            <p:nvPr/>
          </p:nvSpPr>
          <p:spPr>
            <a:xfrm>
              <a:off x="8350321" y="5110477"/>
              <a:ext cx="1567167" cy="973520"/>
            </a:xfrm>
            <a:prstGeom prst="roundRect">
              <a:avLst/>
            </a:prstGeom>
            <a:noFill/>
            <a:ln w="3810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91" name="textruta 90">
              <a:extLst>
                <a:ext uri="{FF2B5EF4-FFF2-40B4-BE49-F238E27FC236}">
                  <a16:creationId xmlns:a16="http://schemas.microsoft.com/office/drawing/2014/main" id="{FCDB62F3-61DC-5C13-BF60-5EB56C006D75}"/>
                </a:ext>
              </a:extLst>
            </p:cNvPr>
            <p:cNvSpPr txBox="1"/>
            <p:nvPr/>
          </p:nvSpPr>
          <p:spPr>
            <a:xfrm>
              <a:off x="8350321" y="5292884"/>
              <a:ext cx="1567167" cy="5164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Marknad</a:t>
              </a:r>
              <a:b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</a:b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E2841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Christian J</a:t>
              </a:r>
            </a:p>
          </p:txBody>
        </p:sp>
      </p:grpSp>
      <p:grpSp>
        <p:nvGrpSpPr>
          <p:cNvPr id="6153" name="Grupp 91">
            <a:extLst>
              <a:ext uri="{FF2B5EF4-FFF2-40B4-BE49-F238E27FC236}">
                <a16:creationId xmlns:a16="http://schemas.microsoft.com/office/drawing/2014/main" id="{05F5A2F9-CA21-A320-5EEC-5DBC89E80559}"/>
              </a:ext>
            </a:extLst>
          </p:cNvPr>
          <p:cNvGrpSpPr>
            <a:grpSpLocks/>
          </p:cNvGrpSpPr>
          <p:nvPr/>
        </p:nvGrpSpPr>
        <p:grpSpPr bwMode="auto">
          <a:xfrm>
            <a:off x="2997200" y="3238500"/>
            <a:ext cx="1241425" cy="754063"/>
            <a:chOff x="6760427" y="1704260"/>
            <a:chExt cx="1567167" cy="973520"/>
          </a:xfrm>
        </p:grpSpPr>
        <p:sp>
          <p:nvSpPr>
            <p:cNvPr id="93" name="Rektangel: rundade hörn 92">
              <a:extLst>
                <a:ext uri="{FF2B5EF4-FFF2-40B4-BE49-F238E27FC236}">
                  <a16:creationId xmlns:a16="http://schemas.microsoft.com/office/drawing/2014/main" id="{A0A7F1CB-984F-C6F7-C30D-BD57B7AE3CE7}"/>
                </a:ext>
              </a:extLst>
            </p:cNvPr>
            <p:cNvSpPr/>
            <p:nvPr/>
          </p:nvSpPr>
          <p:spPr>
            <a:xfrm>
              <a:off x="6760427" y="1704260"/>
              <a:ext cx="1567167" cy="973520"/>
            </a:xfrm>
            <a:prstGeom prst="roundRect">
              <a:avLst/>
            </a:prstGeom>
            <a:noFill/>
            <a:ln w="3810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94" name="textruta 93">
              <a:extLst>
                <a:ext uri="{FF2B5EF4-FFF2-40B4-BE49-F238E27FC236}">
                  <a16:creationId xmlns:a16="http://schemas.microsoft.com/office/drawing/2014/main" id="{16F74DA5-0829-43BF-051F-CE6ABED30E0C}"/>
                </a:ext>
              </a:extLst>
            </p:cNvPr>
            <p:cNvSpPr txBox="1"/>
            <p:nvPr/>
          </p:nvSpPr>
          <p:spPr>
            <a:xfrm>
              <a:off x="6760427" y="1886667"/>
              <a:ext cx="1567167" cy="5164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Hållbarhet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E2841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Anders L</a:t>
              </a:r>
            </a:p>
          </p:txBody>
        </p:sp>
      </p:grpSp>
      <p:grpSp>
        <p:nvGrpSpPr>
          <p:cNvPr id="6154" name="Grupp 94">
            <a:extLst>
              <a:ext uri="{FF2B5EF4-FFF2-40B4-BE49-F238E27FC236}">
                <a16:creationId xmlns:a16="http://schemas.microsoft.com/office/drawing/2014/main" id="{B446585F-52AC-5F38-68A5-96C2F52DD6F7}"/>
              </a:ext>
            </a:extLst>
          </p:cNvPr>
          <p:cNvGrpSpPr>
            <a:grpSpLocks/>
          </p:cNvGrpSpPr>
          <p:nvPr/>
        </p:nvGrpSpPr>
        <p:grpSpPr bwMode="auto">
          <a:xfrm>
            <a:off x="7169150" y="4121150"/>
            <a:ext cx="1243013" cy="754063"/>
            <a:chOff x="6760427" y="1704260"/>
            <a:chExt cx="1567167" cy="973520"/>
          </a:xfrm>
        </p:grpSpPr>
        <p:sp>
          <p:nvSpPr>
            <p:cNvPr id="96" name="Rektangel: rundade hörn 95">
              <a:extLst>
                <a:ext uri="{FF2B5EF4-FFF2-40B4-BE49-F238E27FC236}">
                  <a16:creationId xmlns:a16="http://schemas.microsoft.com/office/drawing/2014/main" id="{BC5BDDFB-00D6-4619-A692-22875F8C94C7}"/>
                </a:ext>
              </a:extLst>
            </p:cNvPr>
            <p:cNvSpPr/>
            <p:nvPr/>
          </p:nvSpPr>
          <p:spPr>
            <a:xfrm>
              <a:off x="6760427" y="1704260"/>
              <a:ext cx="1567167" cy="973520"/>
            </a:xfrm>
            <a:prstGeom prst="roundRect">
              <a:avLst/>
            </a:prstGeom>
            <a:noFill/>
            <a:ln w="3810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97" name="textruta 96">
              <a:extLst>
                <a:ext uri="{FF2B5EF4-FFF2-40B4-BE49-F238E27FC236}">
                  <a16:creationId xmlns:a16="http://schemas.microsoft.com/office/drawing/2014/main" id="{E3A533FF-2021-1EBF-FF8E-A4D859A538C9}"/>
                </a:ext>
              </a:extLst>
            </p:cNvPr>
            <p:cNvSpPr txBox="1"/>
            <p:nvPr/>
          </p:nvSpPr>
          <p:spPr>
            <a:xfrm>
              <a:off x="6760427" y="1886667"/>
              <a:ext cx="1567167" cy="5164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fritids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E2841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Anette</a:t>
              </a:r>
            </a:p>
          </p:txBody>
        </p:sp>
      </p:grpSp>
      <p:grpSp>
        <p:nvGrpSpPr>
          <p:cNvPr id="6155" name="Grupp 97">
            <a:extLst>
              <a:ext uri="{FF2B5EF4-FFF2-40B4-BE49-F238E27FC236}">
                <a16:creationId xmlns:a16="http://schemas.microsoft.com/office/drawing/2014/main" id="{1E027EDB-11B8-F726-C1FE-4A9B9DCCA8A3}"/>
              </a:ext>
            </a:extLst>
          </p:cNvPr>
          <p:cNvGrpSpPr>
            <a:grpSpLocks/>
          </p:cNvGrpSpPr>
          <p:nvPr/>
        </p:nvGrpSpPr>
        <p:grpSpPr bwMode="auto">
          <a:xfrm>
            <a:off x="8539163" y="4119563"/>
            <a:ext cx="1243012" cy="754062"/>
            <a:chOff x="8350321" y="5110477"/>
            <a:chExt cx="1567167" cy="973520"/>
          </a:xfrm>
        </p:grpSpPr>
        <p:sp>
          <p:nvSpPr>
            <p:cNvPr id="99" name="Rektangel: rundade hörn 98">
              <a:extLst>
                <a:ext uri="{FF2B5EF4-FFF2-40B4-BE49-F238E27FC236}">
                  <a16:creationId xmlns:a16="http://schemas.microsoft.com/office/drawing/2014/main" id="{218AD139-873C-F1F1-57FC-C357303DD458}"/>
                </a:ext>
              </a:extLst>
            </p:cNvPr>
            <p:cNvSpPr/>
            <p:nvPr/>
          </p:nvSpPr>
          <p:spPr>
            <a:xfrm>
              <a:off x="8350321" y="5110477"/>
              <a:ext cx="1567167" cy="973520"/>
            </a:xfrm>
            <a:prstGeom prst="roundRect">
              <a:avLst/>
            </a:prstGeom>
            <a:noFill/>
            <a:ln w="3810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00" name="textruta 99">
              <a:extLst>
                <a:ext uri="{FF2B5EF4-FFF2-40B4-BE49-F238E27FC236}">
                  <a16:creationId xmlns:a16="http://schemas.microsoft.com/office/drawing/2014/main" id="{39853AA3-D56B-E185-42A3-98EBA4272ABD}"/>
                </a:ext>
              </a:extLst>
            </p:cNvPr>
            <p:cNvSpPr txBox="1"/>
            <p:nvPr/>
          </p:nvSpPr>
          <p:spPr>
            <a:xfrm>
              <a:off x="8350321" y="5292883"/>
              <a:ext cx="1567167" cy="5164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rondell</a:t>
              </a:r>
              <a:b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</a:b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E2841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Dan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156" name="Grupp 100">
            <a:extLst>
              <a:ext uri="{FF2B5EF4-FFF2-40B4-BE49-F238E27FC236}">
                <a16:creationId xmlns:a16="http://schemas.microsoft.com/office/drawing/2014/main" id="{7BA22C2A-7553-365A-18F1-1A00576B5382}"/>
              </a:ext>
            </a:extLst>
          </p:cNvPr>
          <p:cNvGrpSpPr>
            <a:grpSpLocks/>
          </p:cNvGrpSpPr>
          <p:nvPr/>
        </p:nvGrpSpPr>
        <p:grpSpPr bwMode="auto">
          <a:xfrm>
            <a:off x="8539163" y="3238500"/>
            <a:ext cx="1243012" cy="754063"/>
            <a:chOff x="8350321" y="5110477"/>
            <a:chExt cx="1567167" cy="973520"/>
          </a:xfrm>
        </p:grpSpPr>
        <p:sp>
          <p:nvSpPr>
            <p:cNvPr id="102" name="Rektangel: rundade hörn 101">
              <a:extLst>
                <a:ext uri="{FF2B5EF4-FFF2-40B4-BE49-F238E27FC236}">
                  <a16:creationId xmlns:a16="http://schemas.microsoft.com/office/drawing/2014/main" id="{FAC506B7-B292-770A-32B4-D84D96027183}"/>
                </a:ext>
              </a:extLst>
            </p:cNvPr>
            <p:cNvSpPr/>
            <p:nvPr/>
          </p:nvSpPr>
          <p:spPr>
            <a:xfrm>
              <a:off x="8350321" y="5110477"/>
              <a:ext cx="1567167" cy="973520"/>
            </a:xfrm>
            <a:prstGeom prst="roundRect">
              <a:avLst/>
            </a:prstGeom>
            <a:noFill/>
            <a:ln w="3810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03" name="textruta 102">
              <a:extLst>
                <a:ext uri="{FF2B5EF4-FFF2-40B4-BE49-F238E27FC236}">
                  <a16:creationId xmlns:a16="http://schemas.microsoft.com/office/drawing/2014/main" id="{32D4D7F4-2969-1240-0AAA-8F6F49181E90}"/>
                </a:ext>
              </a:extLst>
            </p:cNvPr>
            <p:cNvSpPr txBox="1"/>
            <p:nvPr/>
          </p:nvSpPr>
          <p:spPr>
            <a:xfrm>
              <a:off x="8350321" y="5292884"/>
              <a:ext cx="1567167" cy="5164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loppis</a:t>
              </a:r>
              <a:b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</a:b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E2841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Dan</a:t>
              </a:r>
              <a:endParaRPr kumimoji="0" lang="sv-SE" sz="10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109" name="textruta 108">
            <a:extLst>
              <a:ext uri="{FF2B5EF4-FFF2-40B4-BE49-F238E27FC236}">
                <a16:creationId xmlns:a16="http://schemas.microsoft.com/office/drawing/2014/main" id="{7945EDE5-2854-F679-A679-8199138F25AE}"/>
              </a:ext>
            </a:extLst>
          </p:cNvPr>
          <p:cNvSpPr txBox="1"/>
          <p:nvPr/>
        </p:nvSpPr>
        <p:spPr>
          <a:xfrm>
            <a:off x="4356100" y="2390775"/>
            <a:ext cx="4056063" cy="30797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Styrelsen</a:t>
            </a:r>
          </a:p>
        </p:txBody>
      </p:sp>
      <p:sp>
        <p:nvSpPr>
          <p:cNvPr id="6158" name="textruta 109">
            <a:extLst>
              <a:ext uri="{FF2B5EF4-FFF2-40B4-BE49-F238E27FC236}">
                <a16:creationId xmlns:a16="http://schemas.microsoft.com/office/drawing/2014/main" id="{C18A22B5-7785-D74D-9751-32D43B006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2698750"/>
            <a:ext cx="28908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Vision  &amp; strategiarbete	  </a:t>
            </a:r>
          </a:p>
        </p:txBody>
      </p:sp>
      <p:sp>
        <p:nvSpPr>
          <p:cNvPr id="111" name="Rektangel: rundade hörn 110">
            <a:extLst>
              <a:ext uri="{FF2B5EF4-FFF2-40B4-BE49-F238E27FC236}">
                <a16:creationId xmlns:a16="http://schemas.microsoft.com/office/drawing/2014/main" id="{BE84AAC5-A4DF-6706-23AB-9E247ED94931}"/>
              </a:ext>
            </a:extLst>
          </p:cNvPr>
          <p:cNvSpPr/>
          <p:nvPr/>
        </p:nvSpPr>
        <p:spPr>
          <a:xfrm>
            <a:off x="4356100" y="2343150"/>
            <a:ext cx="4056063" cy="723900"/>
          </a:xfrm>
          <a:prstGeom prst="roundRect">
            <a:avLst/>
          </a:prstGeom>
          <a:noFill/>
          <a:ln w="38100">
            <a:solidFill>
              <a:srgbClr val="EA7A14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6160" name="Grupp 139">
            <a:extLst>
              <a:ext uri="{FF2B5EF4-FFF2-40B4-BE49-F238E27FC236}">
                <a16:creationId xmlns:a16="http://schemas.microsoft.com/office/drawing/2014/main" id="{43F6473A-AE57-C38C-1484-F384973D1ECE}"/>
              </a:ext>
            </a:extLst>
          </p:cNvPr>
          <p:cNvGrpSpPr>
            <a:grpSpLocks/>
          </p:cNvGrpSpPr>
          <p:nvPr/>
        </p:nvGrpSpPr>
        <p:grpSpPr bwMode="auto">
          <a:xfrm>
            <a:off x="1631950" y="3230563"/>
            <a:ext cx="1244600" cy="754062"/>
            <a:chOff x="1152251" y="1806331"/>
            <a:chExt cx="1570186" cy="973520"/>
          </a:xfrm>
        </p:grpSpPr>
        <p:sp>
          <p:nvSpPr>
            <p:cNvPr id="113" name="Rektangel: rundade hörn 112">
              <a:extLst>
                <a:ext uri="{FF2B5EF4-FFF2-40B4-BE49-F238E27FC236}">
                  <a16:creationId xmlns:a16="http://schemas.microsoft.com/office/drawing/2014/main" id="{B42D7AF9-3D65-5273-DE92-75B3EB03D44B}"/>
                </a:ext>
              </a:extLst>
            </p:cNvPr>
            <p:cNvSpPr/>
            <p:nvPr/>
          </p:nvSpPr>
          <p:spPr>
            <a:xfrm>
              <a:off x="1156257" y="1806331"/>
              <a:ext cx="1566180" cy="973520"/>
            </a:xfrm>
            <a:prstGeom prst="roundRect">
              <a:avLst/>
            </a:prstGeom>
            <a:noFill/>
            <a:ln w="38100">
              <a:solidFill>
                <a:srgbClr val="EA7A14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4" name="textruta 113">
              <a:extLst>
                <a:ext uri="{FF2B5EF4-FFF2-40B4-BE49-F238E27FC236}">
                  <a16:creationId xmlns:a16="http://schemas.microsoft.com/office/drawing/2014/main" id="{834E419B-79D6-4F0F-0348-96858FEAA595}"/>
                </a:ext>
              </a:extLst>
            </p:cNvPr>
            <p:cNvSpPr txBox="1"/>
            <p:nvPr/>
          </p:nvSpPr>
          <p:spPr>
            <a:xfrm>
              <a:off x="1152251" y="2066619"/>
              <a:ext cx="1566180" cy="5164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Hållbarhets-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Gruppen</a:t>
              </a:r>
            </a:p>
          </p:txBody>
        </p:sp>
      </p:grpSp>
      <p:grpSp>
        <p:nvGrpSpPr>
          <p:cNvPr id="6161" name="Grupp 138">
            <a:extLst>
              <a:ext uri="{FF2B5EF4-FFF2-40B4-BE49-F238E27FC236}">
                <a16:creationId xmlns:a16="http://schemas.microsoft.com/office/drawing/2014/main" id="{22DB3088-3C03-7983-CA69-15767054D66C}"/>
              </a:ext>
            </a:extLst>
          </p:cNvPr>
          <p:cNvGrpSpPr>
            <a:grpSpLocks/>
          </p:cNvGrpSpPr>
          <p:nvPr/>
        </p:nvGrpSpPr>
        <p:grpSpPr bwMode="auto">
          <a:xfrm>
            <a:off x="1636713" y="4130675"/>
            <a:ext cx="1244600" cy="754063"/>
            <a:chOff x="1152251" y="2930931"/>
            <a:chExt cx="1570186" cy="973520"/>
          </a:xfrm>
        </p:grpSpPr>
        <p:sp>
          <p:nvSpPr>
            <p:cNvPr id="115" name="Rektangel: rundade hörn 114">
              <a:extLst>
                <a:ext uri="{FF2B5EF4-FFF2-40B4-BE49-F238E27FC236}">
                  <a16:creationId xmlns:a16="http://schemas.microsoft.com/office/drawing/2014/main" id="{CAB1B80C-512D-5542-7359-EE398E6DC99D}"/>
                </a:ext>
              </a:extLst>
            </p:cNvPr>
            <p:cNvSpPr/>
            <p:nvPr/>
          </p:nvSpPr>
          <p:spPr>
            <a:xfrm>
              <a:off x="1156257" y="2930931"/>
              <a:ext cx="1566180" cy="973520"/>
            </a:xfrm>
            <a:prstGeom prst="roundRect">
              <a:avLst/>
            </a:prstGeom>
            <a:noFill/>
            <a:ln w="38100">
              <a:solidFill>
                <a:srgbClr val="EA7A14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6" name="textruta 115">
              <a:extLst>
                <a:ext uri="{FF2B5EF4-FFF2-40B4-BE49-F238E27FC236}">
                  <a16:creationId xmlns:a16="http://schemas.microsoft.com/office/drawing/2014/main" id="{DB5D831A-E47E-8EBD-EFC9-9F8F49222A1F}"/>
                </a:ext>
              </a:extLst>
            </p:cNvPr>
            <p:cNvSpPr txBox="1"/>
            <p:nvPr/>
          </p:nvSpPr>
          <p:spPr>
            <a:xfrm>
              <a:off x="1152251" y="3191220"/>
              <a:ext cx="1566180" cy="5164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Marknads-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Gruppen</a:t>
              </a:r>
            </a:p>
          </p:txBody>
        </p:sp>
      </p:grpSp>
      <p:grpSp>
        <p:nvGrpSpPr>
          <p:cNvPr id="6162" name="Grupp 119">
            <a:extLst>
              <a:ext uri="{FF2B5EF4-FFF2-40B4-BE49-F238E27FC236}">
                <a16:creationId xmlns:a16="http://schemas.microsoft.com/office/drawing/2014/main" id="{739DE4ED-0302-9CD8-1CB6-8D154ACD30A9}"/>
              </a:ext>
            </a:extLst>
          </p:cNvPr>
          <p:cNvGrpSpPr>
            <a:grpSpLocks/>
          </p:cNvGrpSpPr>
          <p:nvPr/>
        </p:nvGrpSpPr>
        <p:grpSpPr bwMode="auto">
          <a:xfrm>
            <a:off x="4389438" y="5010150"/>
            <a:ext cx="1244600" cy="754063"/>
            <a:chOff x="1298879" y="4465277"/>
            <a:chExt cx="1570186" cy="973520"/>
          </a:xfrm>
        </p:grpSpPr>
        <p:sp>
          <p:nvSpPr>
            <p:cNvPr id="118" name="Rektangel: rundade hörn 117">
              <a:extLst>
                <a:ext uri="{FF2B5EF4-FFF2-40B4-BE49-F238E27FC236}">
                  <a16:creationId xmlns:a16="http://schemas.microsoft.com/office/drawing/2014/main" id="{3B4C3274-06D5-6765-F5D0-D69CE93E1B39}"/>
                </a:ext>
              </a:extLst>
            </p:cNvPr>
            <p:cNvSpPr/>
            <p:nvPr/>
          </p:nvSpPr>
          <p:spPr>
            <a:xfrm>
              <a:off x="1302885" y="4465277"/>
              <a:ext cx="1566180" cy="973520"/>
            </a:xfrm>
            <a:prstGeom prst="roundRect">
              <a:avLst/>
            </a:prstGeom>
            <a:noFill/>
            <a:ln w="38100">
              <a:solidFill>
                <a:srgbClr val="EA7A14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9" name="textruta 118">
              <a:extLst>
                <a:ext uri="{FF2B5EF4-FFF2-40B4-BE49-F238E27FC236}">
                  <a16:creationId xmlns:a16="http://schemas.microsoft.com/office/drawing/2014/main" id="{32C05780-E007-D427-47D7-0F5DD5BA958E}"/>
                </a:ext>
              </a:extLst>
            </p:cNvPr>
            <p:cNvSpPr txBox="1"/>
            <p:nvPr/>
          </p:nvSpPr>
          <p:spPr>
            <a:xfrm>
              <a:off x="1298879" y="4578001"/>
              <a:ext cx="1566180" cy="5164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anläggnings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Gruppen</a:t>
              </a:r>
            </a:p>
          </p:txBody>
        </p:sp>
      </p:grpSp>
      <p:sp>
        <p:nvSpPr>
          <p:cNvPr id="122" name="Rektangel: rundade hörn 121">
            <a:extLst>
              <a:ext uri="{FF2B5EF4-FFF2-40B4-BE49-F238E27FC236}">
                <a16:creationId xmlns:a16="http://schemas.microsoft.com/office/drawing/2014/main" id="{C8FE4C19-7D24-0A42-94A3-07FD981CC93F}"/>
              </a:ext>
            </a:extLst>
          </p:cNvPr>
          <p:cNvSpPr/>
          <p:nvPr/>
        </p:nvSpPr>
        <p:spPr>
          <a:xfrm>
            <a:off x="5781675" y="5010150"/>
            <a:ext cx="1241425" cy="754063"/>
          </a:xfrm>
          <a:prstGeom prst="roundRect">
            <a:avLst/>
          </a:prstGeom>
          <a:noFill/>
          <a:ln w="38100">
            <a:solidFill>
              <a:srgbClr val="EA7A14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3" name="textruta 122">
            <a:extLst>
              <a:ext uri="{FF2B5EF4-FFF2-40B4-BE49-F238E27FC236}">
                <a16:creationId xmlns:a16="http://schemas.microsoft.com/office/drawing/2014/main" id="{DB700ACE-338E-FE2A-2068-53C143E77577}"/>
              </a:ext>
            </a:extLst>
          </p:cNvPr>
          <p:cNvSpPr txBox="1"/>
          <p:nvPr/>
        </p:nvSpPr>
        <p:spPr>
          <a:xfrm>
            <a:off x="5778500" y="5189538"/>
            <a:ext cx="12430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Fotbolls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Gruppen</a:t>
            </a:r>
          </a:p>
        </p:txBody>
      </p:sp>
      <p:sp>
        <p:nvSpPr>
          <p:cNvPr id="125" name="Rektangel: rundade hörn 124">
            <a:extLst>
              <a:ext uri="{FF2B5EF4-FFF2-40B4-BE49-F238E27FC236}">
                <a16:creationId xmlns:a16="http://schemas.microsoft.com/office/drawing/2014/main" id="{C9FBA3D8-0E65-B8EC-A6C0-E451705B4914}"/>
              </a:ext>
            </a:extLst>
          </p:cNvPr>
          <p:cNvSpPr/>
          <p:nvPr/>
        </p:nvSpPr>
        <p:spPr>
          <a:xfrm>
            <a:off x="7172325" y="5018088"/>
            <a:ext cx="1241425" cy="754062"/>
          </a:xfrm>
          <a:prstGeom prst="roundRect">
            <a:avLst/>
          </a:prstGeom>
          <a:noFill/>
          <a:ln w="38100">
            <a:solidFill>
              <a:srgbClr val="EA7A14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6" name="textruta 125">
            <a:extLst>
              <a:ext uri="{FF2B5EF4-FFF2-40B4-BE49-F238E27FC236}">
                <a16:creationId xmlns:a16="http://schemas.microsoft.com/office/drawing/2014/main" id="{CA09ABDE-EAEE-DDA3-2638-AF0833DD5F69}"/>
              </a:ext>
            </a:extLst>
          </p:cNvPr>
          <p:cNvSpPr txBox="1"/>
          <p:nvPr/>
        </p:nvSpPr>
        <p:spPr>
          <a:xfrm>
            <a:off x="7169150" y="5219700"/>
            <a:ext cx="12430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1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Fritids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1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gruppen</a:t>
            </a:r>
          </a:p>
        </p:txBody>
      </p:sp>
      <p:sp>
        <p:nvSpPr>
          <p:cNvPr id="133" name="Rektangel: rundade hörn 132">
            <a:extLst>
              <a:ext uri="{FF2B5EF4-FFF2-40B4-BE49-F238E27FC236}">
                <a16:creationId xmlns:a16="http://schemas.microsoft.com/office/drawing/2014/main" id="{8A98166C-0221-CB02-AC66-C1AD0D0BBD8B}"/>
              </a:ext>
            </a:extLst>
          </p:cNvPr>
          <p:cNvSpPr/>
          <p:nvPr/>
        </p:nvSpPr>
        <p:spPr>
          <a:xfrm>
            <a:off x="9912350" y="4119563"/>
            <a:ext cx="1243013" cy="754062"/>
          </a:xfrm>
          <a:prstGeom prst="roundRect">
            <a:avLst/>
          </a:prstGeom>
          <a:noFill/>
          <a:ln w="38100">
            <a:solidFill>
              <a:srgbClr val="EA7A14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4" name="textruta 133">
            <a:extLst>
              <a:ext uri="{FF2B5EF4-FFF2-40B4-BE49-F238E27FC236}">
                <a16:creationId xmlns:a16="http://schemas.microsoft.com/office/drawing/2014/main" id="{73A62124-0AF7-F077-7133-FD48B82BEA14}"/>
              </a:ext>
            </a:extLst>
          </p:cNvPr>
          <p:cNvSpPr txBox="1"/>
          <p:nvPr/>
        </p:nvSpPr>
        <p:spPr>
          <a:xfrm>
            <a:off x="9910763" y="4321175"/>
            <a:ext cx="12430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1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rondell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1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gruppen</a:t>
            </a:r>
          </a:p>
        </p:txBody>
      </p:sp>
      <p:sp>
        <p:nvSpPr>
          <p:cNvPr id="135" name="Rektangel: rundade hörn 134">
            <a:extLst>
              <a:ext uri="{FF2B5EF4-FFF2-40B4-BE49-F238E27FC236}">
                <a16:creationId xmlns:a16="http://schemas.microsoft.com/office/drawing/2014/main" id="{B36F325D-F5B7-3A48-97A5-684426DB54EF}"/>
              </a:ext>
            </a:extLst>
          </p:cNvPr>
          <p:cNvSpPr/>
          <p:nvPr/>
        </p:nvSpPr>
        <p:spPr>
          <a:xfrm>
            <a:off x="9901238" y="3238500"/>
            <a:ext cx="1241425" cy="754063"/>
          </a:xfrm>
          <a:prstGeom prst="roundRect">
            <a:avLst/>
          </a:prstGeom>
          <a:noFill/>
          <a:ln w="38100">
            <a:solidFill>
              <a:srgbClr val="EA7A14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6" name="textruta 135">
            <a:extLst>
              <a:ext uri="{FF2B5EF4-FFF2-40B4-BE49-F238E27FC236}">
                <a16:creationId xmlns:a16="http://schemas.microsoft.com/office/drawing/2014/main" id="{DF5D0D5C-2307-7039-4989-5BEDEA8BBF67}"/>
              </a:ext>
            </a:extLst>
          </p:cNvPr>
          <p:cNvSpPr txBox="1"/>
          <p:nvPr/>
        </p:nvSpPr>
        <p:spPr>
          <a:xfrm>
            <a:off x="9898063" y="3440113"/>
            <a:ext cx="12430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1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Loppis-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1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gruppen</a:t>
            </a:r>
          </a:p>
        </p:txBody>
      </p:sp>
      <p:pic>
        <p:nvPicPr>
          <p:cNvPr id="6171" name="Bildobjekt 147" descr="En bild som visar clipart, klädsel, står, Byxor&#10;&#10;AI-genererat innehåll kan vara felaktigt.">
            <a:extLst>
              <a:ext uri="{FF2B5EF4-FFF2-40B4-BE49-F238E27FC236}">
                <a16:creationId xmlns:a16="http://schemas.microsoft.com/office/drawing/2014/main" id="{58869FE6-C1C7-60EC-0CE4-469BCC6F5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588" y="609600"/>
            <a:ext cx="1501775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2" name="textruta 148">
            <a:extLst>
              <a:ext uri="{FF2B5EF4-FFF2-40B4-BE49-F238E27FC236}">
                <a16:creationId xmlns:a16="http://schemas.microsoft.com/office/drawing/2014/main" id="{40AD1473-9B92-BA7B-E9B0-236DE3F18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3700" y="676275"/>
            <a:ext cx="1425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Verksamhetens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engagemang</a:t>
            </a:r>
          </a:p>
        </p:txBody>
      </p:sp>
      <p:pic>
        <p:nvPicPr>
          <p:cNvPr id="6173" name="Bild 152">
            <a:extLst>
              <a:ext uri="{FF2B5EF4-FFF2-40B4-BE49-F238E27FC236}">
                <a16:creationId xmlns:a16="http://schemas.microsoft.com/office/drawing/2014/main" id="{0333F6A5-60DD-4CCE-6FB7-C37581276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588" y="4732338"/>
            <a:ext cx="2017712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74" name="Grupp 14350">
            <a:extLst>
              <a:ext uri="{FF2B5EF4-FFF2-40B4-BE49-F238E27FC236}">
                <a16:creationId xmlns:a16="http://schemas.microsoft.com/office/drawing/2014/main" id="{E5CB87E8-515D-F626-C870-704FC04C4EA4}"/>
              </a:ext>
            </a:extLst>
          </p:cNvPr>
          <p:cNvGrpSpPr>
            <a:grpSpLocks/>
          </p:cNvGrpSpPr>
          <p:nvPr/>
        </p:nvGrpSpPr>
        <p:grpSpPr bwMode="auto">
          <a:xfrm>
            <a:off x="1660525" y="1973263"/>
            <a:ext cx="2514600" cy="1347787"/>
            <a:chOff x="1660525" y="1973263"/>
            <a:chExt cx="2514600" cy="1347787"/>
          </a:xfrm>
        </p:grpSpPr>
        <p:pic>
          <p:nvPicPr>
            <p:cNvPr id="6195" name="Bild 137">
              <a:extLst>
                <a:ext uri="{FF2B5EF4-FFF2-40B4-BE49-F238E27FC236}">
                  <a16:creationId xmlns:a16="http://schemas.microsoft.com/office/drawing/2014/main" id="{948F7A8A-103F-BB17-741E-38AAF77B46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0525" y="1973263"/>
              <a:ext cx="2514600" cy="134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96" name="Bildobjekt 153" descr="En bild som visar logotyp, symbol, Grafik, cirkel&#10;&#10;AI-genererat innehåll kan vara felaktigt.">
              <a:extLst>
                <a:ext uri="{FF2B5EF4-FFF2-40B4-BE49-F238E27FC236}">
                  <a16:creationId xmlns:a16="http://schemas.microsoft.com/office/drawing/2014/main" id="{6A69D9F2-07D1-C63F-6597-0C27E72B11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5788" y="2276475"/>
              <a:ext cx="622300" cy="650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EDE7CBF5-D75E-DEB0-349D-0FD4D9DD981F}"/>
              </a:ext>
            </a:extLst>
          </p:cNvPr>
          <p:cNvCxnSpPr>
            <a:cxnSpLocks/>
          </p:cNvCxnSpPr>
          <p:nvPr/>
        </p:nvCxnSpPr>
        <p:spPr>
          <a:xfrm>
            <a:off x="9823450" y="3605213"/>
            <a:ext cx="47625" cy="0"/>
          </a:xfrm>
          <a:prstGeom prst="line">
            <a:avLst/>
          </a:prstGeom>
          <a:ln w="38100">
            <a:solidFill>
              <a:srgbClr val="EA7A1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Rak koppling 5">
            <a:extLst>
              <a:ext uri="{FF2B5EF4-FFF2-40B4-BE49-F238E27FC236}">
                <a16:creationId xmlns:a16="http://schemas.microsoft.com/office/drawing/2014/main" id="{9525CAFB-2498-D438-DC2B-230127F1ED14}"/>
              </a:ext>
            </a:extLst>
          </p:cNvPr>
          <p:cNvCxnSpPr>
            <a:cxnSpLocks/>
          </p:cNvCxnSpPr>
          <p:nvPr/>
        </p:nvCxnSpPr>
        <p:spPr>
          <a:xfrm>
            <a:off x="9823450" y="4503738"/>
            <a:ext cx="47625" cy="0"/>
          </a:xfrm>
          <a:prstGeom prst="line">
            <a:avLst/>
          </a:prstGeom>
          <a:ln w="38100">
            <a:solidFill>
              <a:srgbClr val="EA7A1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0E3DE68D-AC22-795C-4632-8A2E1E4E7C19}"/>
              </a:ext>
            </a:extLst>
          </p:cNvPr>
          <p:cNvCxnSpPr>
            <a:cxnSpLocks/>
          </p:cNvCxnSpPr>
          <p:nvPr/>
        </p:nvCxnSpPr>
        <p:spPr>
          <a:xfrm>
            <a:off x="7793038" y="4918075"/>
            <a:ext cx="0" cy="53975"/>
          </a:xfrm>
          <a:prstGeom prst="line">
            <a:avLst/>
          </a:prstGeom>
          <a:ln w="38100">
            <a:solidFill>
              <a:srgbClr val="EA7A1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E5B82E4E-AE35-1237-AB8F-EF859FD0E863}"/>
              </a:ext>
            </a:extLst>
          </p:cNvPr>
          <p:cNvCxnSpPr>
            <a:cxnSpLocks/>
          </p:cNvCxnSpPr>
          <p:nvPr/>
        </p:nvCxnSpPr>
        <p:spPr>
          <a:xfrm>
            <a:off x="6384925" y="4918075"/>
            <a:ext cx="0" cy="53975"/>
          </a:xfrm>
          <a:prstGeom prst="line">
            <a:avLst/>
          </a:prstGeom>
          <a:ln w="38100">
            <a:solidFill>
              <a:srgbClr val="EA7A1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BBD78194-BF83-FD6B-A071-B41C38221C70}"/>
              </a:ext>
            </a:extLst>
          </p:cNvPr>
          <p:cNvCxnSpPr>
            <a:cxnSpLocks/>
          </p:cNvCxnSpPr>
          <p:nvPr/>
        </p:nvCxnSpPr>
        <p:spPr>
          <a:xfrm>
            <a:off x="4997450" y="4910138"/>
            <a:ext cx="0" cy="55562"/>
          </a:xfrm>
          <a:prstGeom prst="line">
            <a:avLst/>
          </a:prstGeom>
          <a:ln w="38100">
            <a:solidFill>
              <a:srgbClr val="EA7A1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B6F434B7-210A-1B56-93E5-80CE68A45E67}"/>
              </a:ext>
            </a:extLst>
          </p:cNvPr>
          <p:cNvCxnSpPr>
            <a:cxnSpLocks/>
          </p:cNvCxnSpPr>
          <p:nvPr/>
        </p:nvCxnSpPr>
        <p:spPr>
          <a:xfrm>
            <a:off x="2914650" y="3605213"/>
            <a:ext cx="47625" cy="0"/>
          </a:xfrm>
          <a:prstGeom prst="line">
            <a:avLst/>
          </a:prstGeom>
          <a:ln w="38100">
            <a:solidFill>
              <a:srgbClr val="EA7A1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A003A16F-307D-C99A-6344-ADBAD0B5A077}"/>
              </a:ext>
            </a:extLst>
          </p:cNvPr>
          <p:cNvCxnSpPr>
            <a:cxnSpLocks/>
          </p:cNvCxnSpPr>
          <p:nvPr/>
        </p:nvCxnSpPr>
        <p:spPr>
          <a:xfrm>
            <a:off x="2919413" y="4503738"/>
            <a:ext cx="47625" cy="0"/>
          </a:xfrm>
          <a:prstGeom prst="line">
            <a:avLst/>
          </a:prstGeom>
          <a:ln w="38100">
            <a:solidFill>
              <a:srgbClr val="EA7A1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3B0753E2-73F9-0506-2BD0-73064C669A90}"/>
              </a:ext>
            </a:extLst>
          </p:cNvPr>
          <p:cNvCxnSpPr>
            <a:cxnSpLocks/>
          </p:cNvCxnSpPr>
          <p:nvPr/>
        </p:nvCxnSpPr>
        <p:spPr>
          <a:xfrm>
            <a:off x="6348413" y="3105150"/>
            <a:ext cx="0" cy="88900"/>
          </a:xfrm>
          <a:prstGeom prst="line">
            <a:avLst/>
          </a:prstGeom>
          <a:ln w="38100">
            <a:solidFill>
              <a:srgbClr val="EA7A1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ak koppling 19">
            <a:extLst>
              <a:ext uri="{FF2B5EF4-FFF2-40B4-BE49-F238E27FC236}">
                <a16:creationId xmlns:a16="http://schemas.microsoft.com/office/drawing/2014/main" id="{BF3E5823-A88E-FD2F-ACE8-92FF1F880E05}"/>
              </a:ext>
            </a:extLst>
          </p:cNvPr>
          <p:cNvCxnSpPr>
            <a:cxnSpLocks/>
          </p:cNvCxnSpPr>
          <p:nvPr/>
        </p:nvCxnSpPr>
        <p:spPr>
          <a:xfrm>
            <a:off x="7793038" y="3990975"/>
            <a:ext cx="0" cy="98425"/>
          </a:xfrm>
          <a:prstGeom prst="line">
            <a:avLst/>
          </a:prstGeom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ak koppling 20">
            <a:extLst>
              <a:ext uri="{FF2B5EF4-FFF2-40B4-BE49-F238E27FC236}">
                <a16:creationId xmlns:a16="http://schemas.microsoft.com/office/drawing/2014/main" id="{9CBFBC0F-5793-E05F-12B8-584D05A646CE}"/>
              </a:ext>
            </a:extLst>
          </p:cNvPr>
          <p:cNvCxnSpPr>
            <a:cxnSpLocks/>
          </p:cNvCxnSpPr>
          <p:nvPr/>
        </p:nvCxnSpPr>
        <p:spPr>
          <a:xfrm>
            <a:off x="6384925" y="3997325"/>
            <a:ext cx="0" cy="92075"/>
          </a:xfrm>
          <a:prstGeom prst="line">
            <a:avLst/>
          </a:prstGeom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ak koppling 21">
            <a:extLst>
              <a:ext uri="{FF2B5EF4-FFF2-40B4-BE49-F238E27FC236}">
                <a16:creationId xmlns:a16="http://schemas.microsoft.com/office/drawing/2014/main" id="{3A2D338F-79B3-60F6-58E0-084A6F10D79E}"/>
              </a:ext>
            </a:extLst>
          </p:cNvPr>
          <p:cNvCxnSpPr>
            <a:cxnSpLocks/>
          </p:cNvCxnSpPr>
          <p:nvPr/>
        </p:nvCxnSpPr>
        <p:spPr>
          <a:xfrm>
            <a:off x="4997450" y="3992563"/>
            <a:ext cx="0" cy="90487"/>
          </a:xfrm>
          <a:prstGeom prst="line">
            <a:avLst/>
          </a:prstGeom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36" name="Rak koppling 14335">
            <a:extLst>
              <a:ext uri="{FF2B5EF4-FFF2-40B4-BE49-F238E27FC236}">
                <a16:creationId xmlns:a16="http://schemas.microsoft.com/office/drawing/2014/main" id="{127C7FB8-3919-87F6-ECC3-4C9FE3BDF337}"/>
              </a:ext>
            </a:extLst>
          </p:cNvPr>
          <p:cNvCxnSpPr>
            <a:cxnSpLocks/>
          </p:cNvCxnSpPr>
          <p:nvPr/>
        </p:nvCxnSpPr>
        <p:spPr>
          <a:xfrm>
            <a:off x="4276725" y="3605213"/>
            <a:ext cx="47625" cy="0"/>
          </a:xfrm>
          <a:prstGeom prst="line">
            <a:avLst/>
          </a:prstGeom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37" name="Rak koppling 14336">
            <a:extLst>
              <a:ext uri="{FF2B5EF4-FFF2-40B4-BE49-F238E27FC236}">
                <a16:creationId xmlns:a16="http://schemas.microsoft.com/office/drawing/2014/main" id="{39439F96-A6C1-F819-7AA3-26C0FA1D846D}"/>
              </a:ext>
            </a:extLst>
          </p:cNvPr>
          <p:cNvCxnSpPr>
            <a:cxnSpLocks/>
          </p:cNvCxnSpPr>
          <p:nvPr/>
        </p:nvCxnSpPr>
        <p:spPr>
          <a:xfrm>
            <a:off x="4294188" y="4503738"/>
            <a:ext cx="47625" cy="0"/>
          </a:xfrm>
          <a:prstGeom prst="line">
            <a:avLst/>
          </a:prstGeom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39" name="Rak koppling 14338">
            <a:extLst>
              <a:ext uri="{FF2B5EF4-FFF2-40B4-BE49-F238E27FC236}">
                <a16:creationId xmlns:a16="http://schemas.microsoft.com/office/drawing/2014/main" id="{D32EF4DB-6C26-AA70-6978-4FD059EE1CEA}"/>
              </a:ext>
            </a:extLst>
          </p:cNvPr>
          <p:cNvCxnSpPr>
            <a:cxnSpLocks/>
          </p:cNvCxnSpPr>
          <p:nvPr/>
        </p:nvCxnSpPr>
        <p:spPr>
          <a:xfrm>
            <a:off x="8451850" y="3605213"/>
            <a:ext cx="47625" cy="0"/>
          </a:xfrm>
          <a:prstGeom prst="line">
            <a:avLst/>
          </a:prstGeom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49" name="Rak koppling 14348">
            <a:extLst>
              <a:ext uri="{FF2B5EF4-FFF2-40B4-BE49-F238E27FC236}">
                <a16:creationId xmlns:a16="http://schemas.microsoft.com/office/drawing/2014/main" id="{65448BC2-A353-B323-E4CB-DDD6000E6902}"/>
              </a:ext>
            </a:extLst>
          </p:cNvPr>
          <p:cNvCxnSpPr>
            <a:cxnSpLocks/>
          </p:cNvCxnSpPr>
          <p:nvPr/>
        </p:nvCxnSpPr>
        <p:spPr>
          <a:xfrm>
            <a:off x="8456613" y="4503738"/>
            <a:ext cx="47625" cy="0"/>
          </a:xfrm>
          <a:prstGeom prst="line">
            <a:avLst/>
          </a:prstGeom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ruta 1">
            <a:extLst>
              <a:ext uri="{FF2B5EF4-FFF2-40B4-BE49-F238E27FC236}">
                <a16:creationId xmlns:a16="http://schemas.microsoft.com/office/drawing/2014/main" id="{43DC4DCD-FEBC-0B8E-AE1B-9B1C25D64CE0}"/>
              </a:ext>
            </a:extLst>
          </p:cNvPr>
          <p:cNvSpPr txBox="1"/>
          <p:nvPr/>
        </p:nvSpPr>
        <p:spPr>
          <a:xfrm>
            <a:off x="4395788" y="5437188"/>
            <a:ext cx="696912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Skötsel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06D8E6A0-B7B8-CB67-6AF2-5F0ED3D23744}"/>
              </a:ext>
            </a:extLst>
          </p:cNvPr>
          <p:cNvSpPr txBox="1"/>
          <p:nvPr/>
        </p:nvSpPr>
        <p:spPr>
          <a:xfrm>
            <a:off x="4960938" y="5451475"/>
            <a:ext cx="731837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Utveckl</a:t>
            </a:r>
            <a:endParaRPr kumimoji="0" lang="sv-SE" sz="10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5" name="Rektangel: rundade hörn 121">
            <a:extLst>
              <a:ext uri="{FF2B5EF4-FFF2-40B4-BE49-F238E27FC236}">
                <a16:creationId xmlns:a16="http://schemas.microsoft.com/office/drawing/2014/main" id="{369FF406-9E72-04D6-62D9-E23BBD49575A}"/>
              </a:ext>
            </a:extLst>
          </p:cNvPr>
          <p:cNvSpPr/>
          <p:nvPr/>
        </p:nvSpPr>
        <p:spPr>
          <a:xfrm>
            <a:off x="5810250" y="5927725"/>
            <a:ext cx="1241425" cy="754063"/>
          </a:xfrm>
          <a:prstGeom prst="roundRect">
            <a:avLst/>
          </a:prstGeom>
          <a:noFill/>
          <a:ln w="38100">
            <a:solidFill>
              <a:srgbClr val="EA7A14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Rektangel: rundade hörn 121">
            <a:extLst>
              <a:ext uri="{FF2B5EF4-FFF2-40B4-BE49-F238E27FC236}">
                <a16:creationId xmlns:a16="http://schemas.microsoft.com/office/drawing/2014/main" id="{1310C1C2-052B-3394-E7D6-48B76B9CA73E}"/>
              </a:ext>
            </a:extLst>
          </p:cNvPr>
          <p:cNvSpPr/>
          <p:nvPr/>
        </p:nvSpPr>
        <p:spPr>
          <a:xfrm>
            <a:off x="5781675" y="5010150"/>
            <a:ext cx="1241425" cy="754063"/>
          </a:xfrm>
          <a:prstGeom prst="roundRect">
            <a:avLst/>
          </a:prstGeom>
          <a:noFill/>
          <a:ln w="38100">
            <a:solidFill>
              <a:srgbClr val="EA7A14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textruta 122">
            <a:extLst>
              <a:ext uri="{FF2B5EF4-FFF2-40B4-BE49-F238E27FC236}">
                <a16:creationId xmlns:a16="http://schemas.microsoft.com/office/drawing/2014/main" id="{AEE97E61-51C4-1410-35B1-8A544C4604F8}"/>
              </a:ext>
            </a:extLst>
          </p:cNvPr>
          <p:cNvSpPr txBox="1"/>
          <p:nvPr/>
        </p:nvSpPr>
        <p:spPr>
          <a:xfrm>
            <a:off x="5807075" y="6107113"/>
            <a:ext cx="12430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Ungdoms</a:t>
            </a:r>
            <a:endParaRPr kumimoji="0" lang="sv-SE" sz="10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Gruppen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909FF-950A-D742-1425-8A364DCFB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34EDCD5-EB1B-81FC-7835-55FB34054D6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717707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6" imgH="416" progId="TCLayout.ActiveDocument.1">
                  <p:embed/>
                </p:oleObj>
              </mc:Choice>
              <mc:Fallback>
                <p:oleObj name="think-cell Slide" r:id="rId3" imgW="416" imgH="41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34EDCD5-EB1B-81FC-7835-55FB34054D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" name="Rubrik 1">
            <a:extLst>
              <a:ext uri="{FF2B5EF4-FFF2-40B4-BE49-F238E27FC236}">
                <a16:creationId xmlns:a16="http://schemas.microsoft.com/office/drawing/2014/main" id="{78F6285D-786F-082D-8BAB-72365BE8D5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8500" y="738894"/>
            <a:ext cx="5397500" cy="1325563"/>
          </a:xfrm>
        </p:spPr>
        <p:txBody>
          <a:bodyPr vert="horz"/>
          <a:lstStyle/>
          <a:p>
            <a:r>
              <a:rPr lang="sv-SE" altLang="sv-SE" dirty="0">
                <a:solidFill>
                  <a:schemeClr val="bg1"/>
                </a:solidFill>
                <a:latin typeface="Eras Bold ITC" panose="020B0907030504020204" pitchFamily="34" charset="0"/>
              </a:rPr>
              <a:t>Spelartruppen</a:t>
            </a:r>
            <a:endParaRPr lang="sv-SE" altLang="sv-SE" dirty="0"/>
          </a:p>
        </p:txBody>
      </p:sp>
      <p:sp>
        <p:nvSpPr>
          <p:cNvPr id="2" name="Platshållare för innehåll 2">
            <a:extLst>
              <a:ext uri="{FF2B5EF4-FFF2-40B4-BE49-F238E27FC236}">
                <a16:creationId xmlns:a16="http://schemas.microsoft.com/office/drawing/2014/main" id="{197C09B9-2F26-87E4-0E9F-616DCB8870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98500" y="1806819"/>
            <a:ext cx="9521946" cy="181768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v-SE" altLang="sv-SE" dirty="0">
                <a:solidFill>
                  <a:schemeClr val="bg1"/>
                </a:solidFill>
                <a:latin typeface="Eras Bold ITC" panose="020B0907030504020204" pitchFamily="34" charset="0"/>
              </a:rPr>
              <a:t>Vår spelartrupp består för närvarande av 19 spelare.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sv-SE" altLang="sv-SE" dirty="0">
              <a:solidFill>
                <a:schemeClr val="bg1"/>
              </a:solidFill>
              <a:latin typeface="Eras Bold ITC" panose="020B0907030504020204" pitchFamily="34" charset="0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sv-SE" altLang="sv-SE" dirty="0">
                <a:solidFill>
                  <a:schemeClr val="bg1"/>
                </a:solidFill>
                <a:latin typeface="Eras Bold ITC" panose="020B0907030504020204" pitchFamily="34" charset="0"/>
              </a:rPr>
              <a:t>Ut: Lucas Hylander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sv-SE" altLang="sv-SE" dirty="0">
                <a:solidFill>
                  <a:schemeClr val="bg1"/>
                </a:solidFill>
                <a:latin typeface="Eras Bold ITC" panose="020B0907030504020204" pitchFamily="34" charset="0"/>
              </a:rPr>
              <a:t>In: Axel Paulsson, Oscar Höjman Lundgren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sv-SE" altLang="sv-SE" dirty="0">
              <a:solidFill>
                <a:schemeClr val="bg1"/>
              </a:solidFill>
              <a:latin typeface="Eras Bold ITC" panose="020B0907030504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v-SE" altLang="sv-SE" dirty="0">
                <a:solidFill>
                  <a:schemeClr val="bg1"/>
                </a:solidFill>
                <a:latin typeface="Eras Bold ITC" panose="020B0907030504020204" pitchFamily="34" charset="0"/>
              </a:rPr>
              <a:t>Vi är beroende av ett gott samarbete med Pojkar 2014 för att kunna genomföra vissa träningar och matcher.</a:t>
            </a:r>
          </a:p>
        </p:txBody>
      </p:sp>
    </p:spTree>
    <p:extLst>
      <p:ext uri="{BB962C8B-B14F-4D97-AF65-F5344CB8AC3E}">
        <p14:creationId xmlns:p14="http://schemas.microsoft.com/office/powerpoint/2010/main" val="3173598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AC5C8-3940-C2ED-70D4-025391C65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75FC4E2-C286-06EA-441E-65C94EC37ED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778210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6" imgH="416" progId="TCLayout.ActiveDocument.1">
                  <p:embed/>
                </p:oleObj>
              </mc:Choice>
              <mc:Fallback>
                <p:oleObj name="think-cell Slide" r:id="rId3" imgW="416" imgH="41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34EDCD5-EB1B-81FC-7835-55FB34054D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" name="Rubrik 1">
            <a:extLst>
              <a:ext uri="{FF2B5EF4-FFF2-40B4-BE49-F238E27FC236}">
                <a16:creationId xmlns:a16="http://schemas.microsoft.com/office/drawing/2014/main" id="{BB0482F4-0311-40B3-F945-2957F71224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8500" y="738894"/>
            <a:ext cx="5397500" cy="1325563"/>
          </a:xfrm>
        </p:spPr>
        <p:txBody>
          <a:bodyPr vert="horz"/>
          <a:lstStyle/>
          <a:p>
            <a:r>
              <a:rPr lang="sv-SE" altLang="sv-SE" dirty="0">
                <a:solidFill>
                  <a:schemeClr val="bg1"/>
                </a:solidFill>
                <a:latin typeface="Eras Bold ITC" panose="020B0907030504020204" pitchFamily="34" charset="0"/>
              </a:rPr>
              <a:t>Tränare</a:t>
            </a:r>
            <a:endParaRPr lang="sv-SE" altLang="sv-SE" dirty="0"/>
          </a:p>
        </p:txBody>
      </p:sp>
      <p:sp>
        <p:nvSpPr>
          <p:cNvPr id="2" name="Platshållare för innehåll 2">
            <a:extLst>
              <a:ext uri="{FF2B5EF4-FFF2-40B4-BE49-F238E27FC236}">
                <a16:creationId xmlns:a16="http://schemas.microsoft.com/office/drawing/2014/main" id="{2DA1C943-8E48-187C-6DB4-B4B42A6BFA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98500" y="1806819"/>
            <a:ext cx="9521946" cy="181768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v-SE" altLang="sv-SE" dirty="0">
                <a:solidFill>
                  <a:schemeClr val="bg1"/>
                </a:solidFill>
                <a:latin typeface="Eras Bold ITC" panose="020B0907030504020204" pitchFamily="34" charset="0"/>
              </a:rPr>
              <a:t>Mattias Wulff, Magnus Palmér, Kristofer Hammar, Christian Carlsson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sv-SE" altLang="sv-SE" dirty="0">
              <a:solidFill>
                <a:schemeClr val="bg1"/>
              </a:solidFill>
              <a:latin typeface="Eras Bold ITC" panose="020B0907030504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v-SE" altLang="sv-SE" dirty="0">
                <a:solidFill>
                  <a:schemeClr val="bg1"/>
                </a:solidFill>
                <a:latin typeface="Eras Bold ITC" panose="020B0907030504020204" pitchFamily="34" charset="0"/>
              </a:rPr>
              <a:t>Magnus Palmér även tränare för pojkar 2010 från denna säsongen.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sv-SE" altLang="sv-SE" dirty="0">
              <a:solidFill>
                <a:schemeClr val="bg1"/>
              </a:solidFill>
              <a:latin typeface="Eras Bold ITC" panose="020B0907030504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v-SE" altLang="sv-SE" dirty="0">
                <a:solidFill>
                  <a:schemeClr val="bg1"/>
                </a:solidFill>
                <a:latin typeface="Eras Bold ITC" panose="020B0907030504020204" pitchFamily="34" charset="0"/>
              </a:rPr>
              <a:t>Kommer att behöva stöttning kring träningar och matcher under året.</a:t>
            </a:r>
          </a:p>
        </p:txBody>
      </p:sp>
    </p:spTree>
    <p:extLst>
      <p:ext uri="{BB962C8B-B14F-4D97-AF65-F5344CB8AC3E}">
        <p14:creationId xmlns:p14="http://schemas.microsoft.com/office/powerpoint/2010/main" val="2941507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9D0D2-1C3A-0701-267E-9B752522E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25B7EBA0-F02F-27FD-D29C-7291F04166F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503989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6" imgH="416" progId="TCLayout.ActiveDocument.1">
                  <p:embed/>
                </p:oleObj>
              </mc:Choice>
              <mc:Fallback>
                <p:oleObj name="think-cell Slide" r:id="rId3" imgW="416" imgH="41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34EDCD5-EB1B-81FC-7835-55FB34054D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" name="Rubrik 1">
            <a:extLst>
              <a:ext uri="{FF2B5EF4-FFF2-40B4-BE49-F238E27FC236}">
                <a16:creationId xmlns:a16="http://schemas.microsoft.com/office/drawing/2014/main" id="{1341E627-452D-C389-9CDC-E06FBBA034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8500" y="738894"/>
            <a:ext cx="5397500" cy="1325563"/>
          </a:xfrm>
        </p:spPr>
        <p:txBody>
          <a:bodyPr vert="horz"/>
          <a:lstStyle/>
          <a:p>
            <a:r>
              <a:rPr lang="sv-SE" altLang="sv-SE" dirty="0">
                <a:solidFill>
                  <a:schemeClr val="bg1"/>
                </a:solidFill>
                <a:latin typeface="Eras Bold ITC" panose="020B0907030504020204" pitchFamily="34" charset="0"/>
              </a:rPr>
              <a:t>Träning</a:t>
            </a:r>
            <a:endParaRPr lang="sv-SE" altLang="sv-SE" dirty="0"/>
          </a:p>
        </p:txBody>
      </p:sp>
      <p:sp>
        <p:nvSpPr>
          <p:cNvPr id="2" name="Platshållare för innehåll 2">
            <a:extLst>
              <a:ext uri="{FF2B5EF4-FFF2-40B4-BE49-F238E27FC236}">
                <a16:creationId xmlns:a16="http://schemas.microsoft.com/office/drawing/2014/main" id="{38496251-0363-A123-6B9E-8A88B06E40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98500" y="1806819"/>
            <a:ext cx="9521946" cy="181768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v-SE" altLang="sv-SE" dirty="0">
                <a:solidFill>
                  <a:schemeClr val="bg1"/>
                </a:solidFill>
                <a:latin typeface="Eras Bold ITC" panose="020B0907030504020204" pitchFamily="34" charset="0"/>
              </a:rPr>
              <a:t>Tisdagar kl. 1730-1900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v-SE" altLang="sv-SE" dirty="0">
                <a:solidFill>
                  <a:schemeClr val="bg1"/>
                </a:solidFill>
                <a:latin typeface="Eras Bold ITC" panose="020B0907030504020204" pitchFamily="34" charset="0"/>
              </a:rPr>
              <a:t>Torsdagar kl. 1730-1900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sv-SE" altLang="sv-SE" dirty="0">
              <a:solidFill>
                <a:schemeClr val="bg1"/>
              </a:solidFill>
              <a:latin typeface="Eras Bold ITC" panose="020B0907030504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v-SE" altLang="sv-SE" dirty="0">
                <a:solidFill>
                  <a:schemeClr val="bg1"/>
                </a:solidFill>
                <a:latin typeface="Eras Bold ITC" panose="020B0907030504020204" pitchFamily="34" charset="0"/>
              </a:rPr>
              <a:t>Kom ihåg att anmäla er så tidigt som möjligt så att vi har möjlighet att planera träningen samt eventuellt bjuda in spelare från pojkar 2014.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sv-SE" altLang="sv-SE" dirty="0">
              <a:solidFill>
                <a:schemeClr val="bg1"/>
              </a:solidFill>
              <a:latin typeface="Eras Bold ITC" panose="020B0907030504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v-SE" altLang="sv-SE" dirty="0">
                <a:solidFill>
                  <a:schemeClr val="bg1"/>
                </a:solidFill>
                <a:latin typeface="Eras Bold ITC" panose="020B0907030504020204" pitchFamily="34" charset="0"/>
              </a:rPr>
              <a:t>Anmälan skickas ut söndag kväll.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sv-SE" altLang="sv-SE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477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17C57-8E80-B843-D15B-AC7F5B4AD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965CF4B0-C92C-3149-36BC-9C713681AF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34981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6" imgH="416" progId="TCLayout.ActiveDocument.1">
                  <p:embed/>
                </p:oleObj>
              </mc:Choice>
              <mc:Fallback>
                <p:oleObj name="think-cell Slide" r:id="rId3" imgW="416" imgH="41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5B7EBA0-F02F-27FD-D29C-7291F04166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" name="Rubrik 1">
            <a:extLst>
              <a:ext uri="{FF2B5EF4-FFF2-40B4-BE49-F238E27FC236}">
                <a16:creationId xmlns:a16="http://schemas.microsoft.com/office/drawing/2014/main" id="{909A0AC9-6DCE-8C27-8546-4EC79AD126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8500" y="738894"/>
            <a:ext cx="5397500" cy="1325563"/>
          </a:xfrm>
        </p:spPr>
        <p:txBody>
          <a:bodyPr vert="horz"/>
          <a:lstStyle/>
          <a:p>
            <a:r>
              <a:rPr lang="sv-SE" altLang="sv-SE" dirty="0">
                <a:solidFill>
                  <a:schemeClr val="bg1"/>
                </a:solidFill>
                <a:latin typeface="Eras Bold ITC" panose="020B0907030504020204" pitchFamily="34" charset="0"/>
              </a:rPr>
              <a:t>Extra träning</a:t>
            </a:r>
            <a:endParaRPr lang="sv-SE" altLang="sv-SE" dirty="0"/>
          </a:p>
        </p:txBody>
      </p:sp>
      <p:sp>
        <p:nvSpPr>
          <p:cNvPr id="2" name="Platshållare för innehåll 2">
            <a:extLst>
              <a:ext uri="{FF2B5EF4-FFF2-40B4-BE49-F238E27FC236}">
                <a16:creationId xmlns:a16="http://schemas.microsoft.com/office/drawing/2014/main" id="{1D483F02-5AEC-BFE7-B5ED-56A26E6F16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98500" y="1806819"/>
            <a:ext cx="9521946" cy="181768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v-SE" altLang="sv-SE" dirty="0">
                <a:solidFill>
                  <a:schemeClr val="bg1"/>
                </a:solidFill>
                <a:latin typeface="Eras Bold ITC" panose="020B0907030504020204" pitchFamily="34" charset="0"/>
              </a:rPr>
              <a:t>Vi har möjlighet att skicka upp ett antal spelare att träna extra med Pojkar födda 2012.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sv-SE" altLang="sv-SE" dirty="0">
              <a:solidFill>
                <a:schemeClr val="bg1"/>
              </a:solidFill>
              <a:latin typeface="Eras Bold ITC" panose="020B0907030504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v-SE" altLang="sv-SE" dirty="0">
                <a:solidFill>
                  <a:schemeClr val="bg1"/>
                </a:solidFill>
                <a:latin typeface="Eras Bold ITC" panose="020B0907030504020204" pitchFamily="34" charset="0"/>
              </a:rPr>
              <a:t>Träningstider: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sv-SE" altLang="sv-SE" dirty="0">
                <a:solidFill>
                  <a:schemeClr val="bg1"/>
                </a:solidFill>
                <a:latin typeface="Eras Bold ITC" panose="020B0907030504020204" pitchFamily="34" charset="0"/>
              </a:rPr>
              <a:t>Måndagar kl. 1730-1900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sv-SE" altLang="sv-SE" dirty="0">
                <a:solidFill>
                  <a:schemeClr val="bg1"/>
                </a:solidFill>
                <a:latin typeface="Eras Bold ITC" panose="020B0907030504020204" pitchFamily="34" charset="0"/>
              </a:rPr>
              <a:t>Onsdagar kl. 1730-1900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sv-SE" altLang="sv-SE" dirty="0">
              <a:solidFill>
                <a:schemeClr val="bg1"/>
              </a:solidFill>
              <a:latin typeface="Eras Bold ITC" panose="020B0907030504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v-SE" altLang="sv-SE" dirty="0">
                <a:solidFill>
                  <a:schemeClr val="bg1"/>
                </a:solidFill>
                <a:latin typeface="Eras Bold ITC" panose="020B0907030504020204" pitchFamily="34" charset="0"/>
              </a:rPr>
              <a:t>Meddela Kristofer Hammar vid intresse som sedan stämmer av med Pojkar 2012 tränare inför varje träning.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sv-SE" altLang="sv-SE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9013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80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Y-%m-%d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1877E15F317F4992D171943214CFA9" ma:contentTypeVersion="16" ma:contentTypeDescription="Create a new document." ma:contentTypeScope="" ma:versionID="f8726cd7a6bcf4373f336ab5c4d0767b">
  <xsd:schema xmlns:xsd="http://www.w3.org/2001/XMLSchema" xmlns:xs="http://www.w3.org/2001/XMLSchema" xmlns:p="http://schemas.microsoft.com/office/2006/metadata/properties" xmlns:ns3="d2704b2e-df1c-436d-a152-6efb1f28ccd7" xmlns:ns4="740ad2f3-0279-4b30-b4c7-8a0b51804b81" targetNamespace="http://schemas.microsoft.com/office/2006/metadata/properties" ma:root="true" ma:fieldsID="9b954741924f54d743deae21afb08be8" ns3:_="" ns4:_="">
    <xsd:import namespace="d2704b2e-df1c-436d-a152-6efb1f28ccd7"/>
    <xsd:import namespace="740ad2f3-0279-4b30-b4c7-8a0b51804b8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  <xsd:element ref="ns3:_activity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704b2e-df1c-436d-a152-6efb1f28cc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0ad2f3-0279-4b30-b4c7-8a0b51804b8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2704b2e-df1c-436d-a152-6efb1f28ccd7" xsi:nil="true"/>
  </documentManagement>
</p:properties>
</file>

<file path=customXml/itemProps1.xml><?xml version="1.0" encoding="utf-8"?>
<ds:datastoreItem xmlns:ds="http://schemas.openxmlformats.org/officeDocument/2006/customXml" ds:itemID="{3560406A-0734-4572-B28A-3A0FDE6F34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B339F7-59A7-4997-8B37-387CAF94B5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704b2e-df1c-436d-a152-6efb1f28ccd7"/>
    <ds:schemaRef ds:uri="740ad2f3-0279-4b30-b4c7-8a0b51804b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65C4016-3DC1-4C90-915C-27E471BB3D79}">
  <ds:schemaRefs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d2704b2e-df1c-436d-a152-6efb1f28ccd7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740ad2f3-0279-4b30-b4c7-8a0b51804b81"/>
  </ds:schemaRefs>
</ds:datastoreItem>
</file>

<file path=docMetadata/LabelInfo.xml><?xml version="1.0" encoding="utf-8"?>
<clbl:labelList xmlns:clbl="http://schemas.microsoft.com/office/2020/mipLabelMetadata">
  <clbl:label id="{575945ce-2ee0-4503-ba90-6fb4a03b8c30}" enabled="0" method="" siteId="{575945ce-2ee0-4503-ba90-6fb4a03b8c3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27018</TotalTime>
  <Words>1386</Words>
  <Application>Microsoft Office PowerPoint</Application>
  <PresentationFormat>Bredbild</PresentationFormat>
  <Paragraphs>282</Paragraphs>
  <Slides>22</Slides>
  <Notes>1</Notes>
  <HiddenSlides>0</HiddenSlides>
  <MMClips>0</MMClips>
  <ScaleCrop>false</ScaleCrop>
  <HeadingPairs>
    <vt:vector size="8" baseType="variant">
      <vt:variant>
        <vt:lpstr>Använt teckensnitt</vt:lpstr>
      </vt:variant>
      <vt:variant>
        <vt:i4>10</vt:i4>
      </vt:variant>
      <vt:variant>
        <vt:lpstr>Tema</vt:lpstr>
      </vt:variant>
      <vt:variant>
        <vt:i4>2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35" baseType="lpstr">
      <vt:lpstr>Aptos</vt:lpstr>
      <vt:lpstr>Aptos Display</vt:lpstr>
      <vt:lpstr>Aptos Narrow</vt:lpstr>
      <vt:lpstr>Arial</vt:lpstr>
      <vt:lpstr>Calibri</vt:lpstr>
      <vt:lpstr>Calibri Light</vt:lpstr>
      <vt:lpstr>Eras Bold ITC</vt:lpstr>
      <vt:lpstr>Gill Sans</vt:lpstr>
      <vt:lpstr>Gill Sans MT</vt:lpstr>
      <vt:lpstr>Verdana</vt:lpstr>
      <vt:lpstr>Office-tema</vt:lpstr>
      <vt:lpstr>1_Office-tema</vt:lpstr>
      <vt:lpstr>think-cell Slide</vt:lpstr>
      <vt:lpstr>PowerPoint-presentation</vt:lpstr>
      <vt:lpstr>Agenda </vt:lpstr>
      <vt:lpstr>MER ÄN FOTBOLL!  Läs mer om vad VIF gör på laget.se!</vt:lpstr>
      <vt:lpstr>Det här är VIF!</vt:lpstr>
      <vt:lpstr>PowerPoint-presentation</vt:lpstr>
      <vt:lpstr>Spelartruppen</vt:lpstr>
      <vt:lpstr>Tränare</vt:lpstr>
      <vt:lpstr>Träning</vt:lpstr>
      <vt:lpstr>Extra träning</vt:lpstr>
      <vt:lpstr>9-manna</vt:lpstr>
      <vt:lpstr>Matchförberedelse</vt:lpstr>
      <vt:lpstr>Seriespel</vt:lpstr>
      <vt:lpstr>Cuper</vt:lpstr>
      <vt:lpstr>Kalles Kaviar Cup</vt:lpstr>
      <vt:lpstr>Laguttagning</vt:lpstr>
      <vt:lpstr>Budget</vt:lpstr>
      <vt:lpstr>Sponsra Vejby IF!</vt:lpstr>
      <vt:lpstr>Träningskläder beställs via:   https://team.intersport.se/vejby-if  Det går bra att prova storlekar på Intersport i Ängelholm!  </vt:lpstr>
      <vt:lpstr>PowerPoint-presentation</vt:lpstr>
      <vt:lpstr>PowerPoint-presentation</vt:lpstr>
      <vt:lpstr>PowerPoint-presentation</vt:lpstr>
      <vt:lpstr>Save the date 2026!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Stefan Persson</dc:creator>
  <cp:lastModifiedBy>Kristofer Hammar</cp:lastModifiedBy>
  <cp:revision>7</cp:revision>
  <cp:lastPrinted>2025-12-01T14:42:33Z</cp:lastPrinted>
  <dcterms:created xsi:type="dcterms:W3CDTF">2023-12-13T07:17:43Z</dcterms:created>
  <dcterms:modified xsi:type="dcterms:W3CDTF">2026-04-08T06:10:45Z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4060447-819a-479a-b919-9bf996cdb092_Enabled">
    <vt:lpwstr>true</vt:lpwstr>
  </property>
  <property fmtid="{D5CDD505-2E9C-101B-9397-08002B2CF9AE}" pid="3" name="MSIP_Label_a4060447-819a-479a-b919-9bf996cdb092_SetDate">
    <vt:lpwstr>2023-12-13T07:40:39Z</vt:lpwstr>
  </property>
  <property fmtid="{D5CDD505-2E9C-101B-9397-08002B2CF9AE}" pid="4" name="MSIP_Label_a4060447-819a-479a-b919-9bf996cdb092_Method">
    <vt:lpwstr>Standard</vt:lpwstr>
  </property>
  <property fmtid="{D5CDD505-2E9C-101B-9397-08002B2CF9AE}" pid="5" name="MSIP_Label_a4060447-819a-479a-b919-9bf996cdb092_Name">
    <vt:lpwstr>defa4170-0d19-0005-0004-bc88714345d2</vt:lpwstr>
  </property>
  <property fmtid="{D5CDD505-2E9C-101B-9397-08002B2CF9AE}" pid="6" name="MSIP_Label_a4060447-819a-479a-b919-9bf996cdb092_SiteId">
    <vt:lpwstr>91d34832-2a36-47ec-9d2d-4bc777d5966f</vt:lpwstr>
  </property>
  <property fmtid="{D5CDD505-2E9C-101B-9397-08002B2CF9AE}" pid="7" name="MSIP_Label_a4060447-819a-479a-b919-9bf996cdb092_ActionId">
    <vt:lpwstr>3544fd3f-55ec-4731-947b-be8154c0b0b0</vt:lpwstr>
  </property>
  <property fmtid="{D5CDD505-2E9C-101B-9397-08002B2CF9AE}" pid="8" name="MSIP_Label_a4060447-819a-479a-b919-9bf996cdb092_ContentBits">
    <vt:lpwstr>0</vt:lpwstr>
  </property>
  <property fmtid="{D5CDD505-2E9C-101B-9397-08002B2CF9AE}" pid="9" name="ContentTypeId">
    <vt:lpwstr>0x010100511877E15F317F4992D171943214CFA9</vt:lpwstr>
  </property>
</Properties>
</file>