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41"/>
  </p:notesMasterIdLst>
  <p:sldIdLst>
    <p:sldId id="259" r:id="rId5"/>
    <p:sldId id="266" r:id="rId6"/>
    <p:sldId id="274" r:id="rId7"/>
    <p:sldId id="286" r:id="rId8"/>
    <p:sldId id="275" r:id="rId9"/>
    <p:sldId id="285" r:id="rId10"/>
    <p:sldId id="287" r:id="rId11"/>
    <p:sldId id="289" r:id="rId12"/>
    <p:sldId id="288" r:id="rId13"/>
    <p:sldId id="305" r:id="rId14"/>
    <p:sldId id="291" r:id="rId15"/>
    <p:sldId id="276" r:id="rId16"/>
    <p:sldId id="290" r:id="rId17"/>
    <p:sldId id="293" r:id="rId18"/>
    <p:sldId id="264" r:id="rId19"/>
    <p:sldId id="294" r:id="rId20"/>
    <p:sldId id="277" r:id="rId21"/>
    <p:sldId id="295" r:id="rId22"/>
    <p:sldId id="298" r:id="rId23"/>
    <p:sldId id="299" r:id="rId24"/>
    <p:sldId id="297" r:id="rId25"/>
    <p:sldId id="296" r:id="rId26"/>
    <p:sldId id="278" r:id="rId27"/>
    <p:sldId id="283" r:id="rId28"/>
    <p:sldId id="284" r:id="rId29"/>
    <p:sldId id="279" r:id="rId30"/>
    <p:sldId id="292" r:id="rId31"/>
    <p:sldId id="280" r:id="rId32"/>
    <p:sldId id="300" r:id="rId33"/>
    <p:sldId id="281" r:id="rId34"/>
    <p:sldId id="301" r:id="rId35"/>
    <p:sldId id="304" r:id="rId36"/>
    <p:sldId id="282" r:id="rId37"/>
    <p:sldId id="302" r:id="rId38"/>
    <p:sldId id="263" r:id="rId39"/>
    <p:sldId id="30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C77"/>
    <a:srgbClr val="1F3F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80130-CB70-51C0-C85F-D439A534DF07}" v="42" dt="2019-12-03T13:54:44.487"/>
    <p1510:client id="{25297E08-6E60-4CF5-AB52-AFEF5E87EE12}" v="12" dt="2019-11-25T13:17:14.649"/>
    <p1510:client id="{4A761392-FDB3-AE25-B5C6-FB63193AEDA5}" v="3" dt="2019-12-05T07:33:44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9D08A-5C6B-4678-AC01-EA8ADEFA615A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613-8810-438C-9B43-9A103786B4D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155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2" y="27252706"/>
            <a:ext cx="5486400" cy="25818353"/>
          </a:xfrm>
        </p:spPr>
        <p:txBody>
          <a:bodyPr/>
          <a:lstStyle/>
          <a:p>
            <a:pPr marL="659842" indent="-659842">
              <a:buFont typeface="Arial" panose="020B0604020202020204" pitchFamily="34" charset="0"/>
              <a:buNone/>
            </a:pPr>
            <a:endParaRPr lang="sv-SE" sz="3800" dirty="0">
              <a:latin typeface="Montserrat" panose="00000500000000000000" pitchFamily="2" charset="0"/>
            </a:endParaRPr>
          </a:p>
          <a:p>
            <a:endParaRPr lang="sv-SE" sz="3800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50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25840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461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27916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66652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17806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48049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63356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19869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7008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74753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9720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3B78-43FF-BF42-845C-417BEB7110FD}" type="datetimeFigureOut">
              <a:rPr lang="sv-SE" smtClean="0"/>
              <a:pPr/>
              <a:t>2020-11-24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9A4E-C2E9-6148-8511-58460454BFB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16400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5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133514" y="2200563"/>
            <a:ext cx="51242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4000" b="1" dirty="0" smtClean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Fysisk träning på</a:t>
            </a:r>
          </a:p>
          <a:p>
            <a:r>
              <a:rPr lang="sv-SE" sz="4000" b="1" dirty="0" smtClean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Röd nivå </a:t>
            </a:r>
          </a:p>
          <a:p>
            <a:r>
              <a:rPr lang="sv-SE" sz="4000" b="1" dirty="0" smtClean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 </a:t>
            </a:r>
            <a:endParaRPr lang="sv-SE" sz="4000" dirty="0">
              <a:solidFill>
                <a:schemeClr val="bg1"/>
              </a:solidFill>
              <a:latin typeface="Montserrat"/>
              <a:ea typeface="Montserrat" charset="0"/>
              <a:cs typeface="Montserrat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60176" y="3839357"/>
            <a:ext cx="479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Nenad Martinis</a:t>
            </a:r>
            <a:endParaRPr lang="sv-SE" sz="2000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75" y="5554693"/>
            <a:ext cx="2458192" cy="895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3477" y="675249"/>
            <a:ext cx="2591576" cy="675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70210" rIns="81639" bIns="42452" anchor="b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v-SE" sz="2500" b="1" dirty="0" smtClean="0">
                <a:solidFill>
                  <a:schemeClr val="bg1"/>
                </a:solidFill>
                <a:latin typeface="Montserrat"/>
              </a:rPr>
              <a:t>4. Specificitet</a:t>
            </a:r>
            <a:endParaRPr lang="sv-SE" sz="25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76332" y="3958337"/>
            <a:ext cx="230256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597254" y="4799532"/>
            <a:ext cx="3292334" cy="360040"/>
          </a:xfrm>
          <a:prstGeom prst="rect">
            <a:avLst/>
          </a:prstGeom>
          <a:ln/>
        </p:spPr>
        <p:txBody>
          <a:bodyPr lIns="82945" tIns="11103" rIns="82945" bIns="41473"/>
          <a:lstStyle/>
          <a:p>
            <a:pPr marL="385926" indent="-290884">
              <a:spcAft>
                <a:spcPts val="1293"/>
              </a:spcAft>
              <a:buSzPct val="45000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lang="sv-SE" sz="1600" kern="0" dirty="0" smtClean="0">
                <a:solidFill>
                  <a:schemeClr val="bg1"/>
                </a:solidFill>
                <a:latin typeface="Montserrat"/>
              </a:rPr>
              <a:t>Man blir bra på det man tränar</a:t>
            </a:r>
            <a:endParaRPr lang="sv-SE" sz="1600" kern="0" dirty="0">
              <a:solidFill>
                <a:schemeClr val="bg1"/>
              </a:solidFill>
              <a:latin typeface="Montserrat"/>
            </a:endParaRPr>
          </a:p>
          <a:p>
            <a:pPr marL="385926" indent="-290884">
              <a:spcAft>
                <a:spcPts val="1293"/>
              </a:spcAft>
              <a:buSzPct val="45000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  <a:p>
            <a:pPr marL="385926" indent="-290884">
              <a:spcAft>
                <a:spcPts val="1293"/>
              </a:spcAft>
              <a:buSzPct val="45000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  <a:p>
            <a:pPr marL="385926" indent="-29088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8" name="Bildobjekt 7" descr="barnträ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6530" y="1891077"/>
            <a:ext cx="4843340" cy="2376264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800664" y="1913206"/>
            <a:ext cx="29120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Rörelsehastighet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Rörelselängd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Kraft i rörelsen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Samordning av rörelser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Uthållighet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230074" y="717452"/>
            <a:ext cx="4896544" cy="689317"/>
          </a:xfrm>
          <a:prstGeom prst="rect">
            <a:avLst/>
          </a:prstGeom>
        </p:spPr>
        <p:txBody>
          <a:bodyPr vert="horz" lIns="82945" tIns="70210" rIns="82945" bIns="41473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v-SE" sz="2500" b="1" dirty="0" smtClean="0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5</a:t>
            </a:r>
            <a:r>
              <a:rPr kumimoji="0" lang="sv-SE" sz="25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j-ea"/>
                <a:cs typeface="+mj-cs"/>
              </a:rPr>
              <a:t>. </a:t>
            </a:r>
            <a:r>
              <a:rPr kumimoji="0" lang="sv-SE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j-ea"/>
                <a:cs typeface="+mj-cs"/>
              </a:rPr>
              <a:t>Individualisering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96370" y="2397232"/>
            <a:ext cx="4514448" cy="3070402"/>
          </a:xfrm>
          <a:prstGeom prst="rect">
            <a:avLst/>
          </a:prstGeom>
        </p:spPr>
        <p:txBody>
          <a:bodyPr vert="horz" lIns="91440" tIns="11103" rIns="91440" bIns="45720" rtlCol="0">
            <a:normAutofit/>
          </a:bodyPr>
          <a:lstStyle/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endParaRPr kumimoji="0" lang="sv-SE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45000"/>
              <a:buFont typeface="Wingdings" charset="2"/>
              <a:buChar char="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Två individer som genomför samma träning  uppnår sannolikt olika stora förändringar i prestationsförmåga</a:t>
            </a: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Högsta möjliga utveckling kräver anpassning till individens förutsättningar: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Viktigt från Barn till Vuxen ålder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82770" y="3775457"/>
            <a:ext cx="230256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412" y="2100591"/>
            <a:ext cx="3000984" cy="3610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Aktionsteori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ruta 3"/>
          <p:cNvSpPr txBox="1"/>
          <p:nvPr/>
        </p:nvSpPr>
        <p:spPr>
          <a:xfrm>
            <a:off x="1266093" y="1716258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Innebandy som invasionsspel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280159" y="2433710"/>
            <a:ext cx="7733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Invasionsspel omfattar spel som har till syfte att ett lag</a:t>
            </a:r>
          </a:p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ska ta sig in i motståndarens territorium för att inom spelreglerna</a:t>
            </a:r>
          </a:p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göra minst ett mål mer än motståndaren och därmed vinna matchen.</a:t>
            </a:r>
            <a:r>
              <a:rPr lang="sv-SE" dirty="0" smtClean="0">
                <a:solidFill>
                  <a:schemeClr val="bg1"/>
                </a:solidFill>
              </a:rPr>
              <a:t> 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167618" y="661181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Nyckelfaktor 7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350499" y="4401238"/>
            <a:ext cx="1001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Spelaren löser uppkomna situationer i spelet genom en samverkan mellan informationsprocessen och färdigheterna </a:t>
            </a:r>
            <a:r>
              <a:rPr lang="sv-SE" sz="1600" i="1" dirty="0" smtClean="0">
                <a:solidFill>
                  <a:schemeClr val="bg1"/>
                </a:solidFill>
                <a:latin typeface="Montserrat"/>
              </a:rPr>
              <a:t>spelförståelse, teknik och fysik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 samt den </a:t>
            </a:r>
            <a:r>
              <a:rPr lang="sv-SE" sz="1600" i="1" dirty="0" smtClean="0">
                <a:solidFill>
                  <a:schemeClr val="bg1"/>
                </a:solidFill>
                <a:latin typeface="Montserrat"/>
              </a:rPr>
              <a:t>psykologiska förmågan.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 Detta kallas för en aktion. </a:t>
            </a: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390357" y="3739661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Spelarna och aktioner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IB-grafik_DEL4_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4062" y="1657347"/>
            <a:ext cx="6196037" cy="4485467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083212" y="661181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Innebandyns aktionsteori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Aktuell forskning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/>
          <p:cNvSpPr txBox="1"/>
          <p:nvPr/>
        </p:nvSpPr>
        <p:spPr>
          <a:xfrm>
            <a:off x="1083212" y="661181"/>
            <a:ext cx="636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Antal explosiva rörelser under match -  SSL 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1835054" y="1521522"/>
          <a:ext cx="7688776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2194"/>
                <a:gridCol w="1922194"/>
                <a:gridCol w="1922194"/>
                <a:gridCol w="1922194"/>
              </a:tblGrid>
              <a:tr h="328741">
                <a:tc>
                  <a:txBody>
                    <a:bodyPr/>
                    <a:lstStyle/>
                    <a:p>
                      <a:r>
                        <a:rPr lang="sv-SE" dirty="0" smtClean="0"/>
                        <a:t>Damer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Backar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Forwards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Snitt</a:t>
                      </a:r>
                      <a:endParaRPr lang="sv-SE" dirty="0"/>
                    </a:p>
                  </a:txBody>
                  <a:tcPr/>
                </a:tc>
              </a:tr>
              <a:tr h="328741">
                <a:tc>
                  <a:txBody>
                    <a:bodyPr/>
                    <a:lstStyle/>
                    <a:p>
                      <a:r>
                        <a:rPr lang="sv-SE" dirty="0" smtClean="0"/>
                        <a:t>Accelerationer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29</a:t>
                      </a:r>
                      <a:endParaRPr lang="sv-SE" dirty="0"/>
                    </a:p>
                  </a:txBody>
                  <a:tcPr/>
                </a:tc>
              </a:tr>
              <a:tr h="328741">
                <a:tc>
                  <a:txBody>
                    <a:bodyPr/>
                    <a:lstStyle/>
                    <a:p>
                      <a:r>
                        <a:rPr lang="sv-SE" dirty="0" smtClean="0"/>
                        <a:t>Inbromsningar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35</a:t>
                      </a:r>
                      <a:endParaRPr lang="sv-SE" dirty="0"/>
                    </a:p>
                  </a:txBody>
                  <a:tcPr/>
                </a:tc>
              </a:tr>
              <a:tr h="328741">
                <a:tc>
                  <a:txBody>
                    <a:bodyPr/>
                    <a:lstStyle/>
                    <a:p>
                      <a:r>
                        <a:rPr lang="sv-SE" dirty="0" smtClean="0"/>
                        <a:t>Rotationer Vänster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9</a:t>
                      </a:r>
                      <a:endParaRPr lang="sv-SE" dirty="0"/>
                    </a:p>
                  </a:txBody>
                  <a:tcPr/>
                </a:tc>
              </a:tr>
              <a:tr h="328741">
                <a:tc>
                  <a:txBody>
                    <a:bodyPr/>
                    <a:lstStyle/>
                    <a:p>
                      <a:r>
                        <a:rPr lang="sv-SE" dirty="0" smtClean="0"/>
                        <a:t>Rotationer Höger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9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1820986" y="3814557"/>
          <a:ext cx="77309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744"/>
                <a:gridCol w="1932744"/>
                <a:gridCol w="1932744"/>
                <a:gridCol w="1932744"/>
              </a:tblGrid>
              <a:tr h="323114">
                <a:tc>
                  <a:txBody>
                    <a:bodyPr/>
                    <a:lstStyle/>
                    <a:p>
                      <a:r>
                        <a:rPr lang="sv-SE" dirty="0" smtClean="0"/>
                        <a:t>Herrar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Backar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Forwards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Snitt</a:t>
                      </a:r>
                      <a:endParaRPr lang="sv-SE" dirty="0"/>
                    </a:p>
                  </a:txBody>
                  <a:tcPr/>
                </a:tc>
              </a:tr>
              <a:tr h="323114">
                <a:tc>
                  <a:txBody>
                    <a:bodyPr/>
                    <a:lstStyle/>
                    <a:p>
                      <a:r>
                        <a:rPr lang="sv-SE" dirty="0" smtClean="0"/>
                        <a:t>Accelerationer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41</a:t>
                      </a:r>
                      <a:endParaRPr lang="sv-SE" dirty="0"/>
                    </a:p>
                  </a:txBody>
                  <a:tcPr/>
                </a:tc>
              </a:tr>
              <a:tr h="323114">
                <a:tc>
                  <a:txBody>
                    <a:bodyPr/>
                    <a:lstStyle/>
                    <a:p>
                      <a:r>
                        <a:rPr lang="sv-SE" dirty="0" smtClean="0"/>
                        <a:t>Inbromsningar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41</a:t>
                      </a:r>
                      <a:endParaRPr lang="sv-SE" dirty="0"/>
                    </a:p>
                  </a:txBody>
                  <a:tcPr/>
                </a:tc>
              </a:tr>
              <a:tr h="323114">
                <a:tc>
                  <a:txBody>
                    <a:bodyPr/>
                    <a:lstStyle/>
                    <a:p>
                      <a:r>
                        <a:rPr lang="sv-SE" dirty="0" smtClean="0"/>
                        <a:t>Rotationer Vänster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12</a:t>
                      </a:r>
                      <a:endParaRPr lang="sv-SE" dirty="0"/>
                    </a:p>
                  </a:txBody>
                  <a:tcPr/>
                </a:tc>
              </a:tr>
              <a:tr h="323114">
                <a:tc>
                  <a:txBody>
                    <a:bodyPr/>
                    <a:lstStyle/>
                    <a:p>
                      <a:r>
                        <a:rPr lang="sv-SE" dirty="0" smtClean="0"/>
                        <a:t>Rotationer Höger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14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Träningskvaliteter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1354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/>
          <p:cNvSpPr txBox="1"/>
          <p:nvPr/>
        </p:nvSpPr>
        <p:spPr>
          <a:xfrm>
            <a:off x="1083212" y="661181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Koordination 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205131" y="1973972"/>
            <a:ext cx="77700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Förmågan att samordna muskelarbete och producera kontrollerade rörelser</a:t>
            </a:r>
          </a:p>
          <a:p>
            <a:pPr marL="342900" indent="-342900"/>
            <a:endParaRPr lang="sv-SE" sz="1600" dirty="0" smtClean="0">
              <a:solidFill>
                <a:schemeClr val="bg1"/>
              </a:solidFill>
              <a:latin typeface="Montserra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lära sig nya rörelser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skapa målinriktat rörelsemönster - motoriskt program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differentiera kraften/hastigheten/rytmen i rörelserna</a:t>
            </a: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/>
          <p:cNvSpPr txBox="1"/>
          <p:nvPr/>
        </p:nvSpPr>
        <p:spPr>
          <a:xfrm>
            <a:off x="1083212" y="661181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Rörlighet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91065" y="1792181"/>
            <a:ext cx="6096000" cy="189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Förmågan att uppnå maximalt rörelseutslag i kroppens leder</a:t>
            </a:r>
          </a:p>
          <a:p>
            <a:pPr marL="342900" indent="-342900">
              <a:lnSpc>
                <a:spcPct val="150000"/>
              </a:lnSpc>
            </a:pPr>
            <a:endParaRPr lang="sv-SE" sz="1600" b="1" dirty="0" smtClean="0">
              <a:solidFill>
                <a:schemeClr val="bg1"/>
              </a:solidFill>
              <a:latin typeface="Montserra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Statisk rörlighet (utan rörelse) - passiv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Dynamisk rörlighet (med rörelse) - aktiv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Komplex rörlighet (med rörelse över flera led) - aktiv</a:t>
            </a: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73776" y="912090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 dirty="0" smtClean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Vi kommer att prata om: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011378" y="2223124"/>
            <a:ext cx="4946073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Fysisk aktivitet &amp; träning</a:t>
            </a:r>
            <a:endParaRPr lang="sv-SE" sz="2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Träningsprinciper</a:t>
            </a:r>
            <a:endParaRPr lang="sv-SE" sz="2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Aktionsteori</a:t>
            </a: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Aktuell forskning</a:t>
            </a: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Träningskvaliteter</a:t>
            </a: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endParaRPr lang="sv-SE" sz="2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248860" y="2237188"/>
            <a:ext cx="4946073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9C623"/>
              </a:buClr>
              <a:buFont typeface="Arial" pitchFamily="34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Utvecklingsmodell</a:t>
            </a:r>
          </a:p>
          <a:p>
            <a:pPr marL="285750" indent="-285750">
              <a:buClr>
                <a:srgbClr val="F9C623"/>
              </a:buClr>
            </a:pPr>
            <a:endParaRPr lang="sv-SE" sz="2000" dirty="0" smtClean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Olika träningsformer</a:t>
            </a:r>
            <a:endParaRPr lang="sv-SE" sz="2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Anpassningar</a:t>
            </a: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Uppbyggnad av träningspass</a:t>
            </a:r>
            <a:endParaRPr lang="sv-SE" sz="20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  <a:buFont typeface="Arial" charset="0"/>
              <a:buChar char="•"/>
            </a:pPr>
            <a:r>
              <a:rPr lang="sv-SE" sz="2000" dirty="0" smtClean="0">
                <a:latin typeface="Montserrat Light" charset="0"/>
                <a:ea typeface="Montserrat Light" charset="0"/>
                <a:cs typeface="Montserrat Light" charset="0"/>
              </a:rPr>
              <a:t>Övningar</a:t>
            </a:r>
          </a:p>
          <a:p>
            <a:pPr marL="285750" indent="-285750">
              <a:spcBef>
                <a:spcPts val="2000"/>
              </a:spcBef>
              <a:buClr>
                <a:srgbClr val="F9C623"/>
              </a:buClr>
            </a:pPr>
            <a:endParaRPr lang="sv-SE" sz="20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/>
          <p:cNvSpPr txBox="1"/>
          <p:nvPr/>
        </p:nvSpPr>
        <p:spPr>
          <a:xfrm>
            <a:off x="1083212" y="66118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Uthållighet 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205132" y="18765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Förmågan att arbeta högintensivt under längre tid</a:t>
            </a:r>
          </a:p>
          <a:p>
            <a:pPr marL="342900" indent="-342900">
              <a:lnSpc>
                <a:spcPct val="150000"/>
              </a:lnSpc>
            </a:pPr>
            <a:endParaRPr lang="sv-SE" sz="1600" b="1" dirty="0" smtClean="0">
              <a:solidFill>
                <a:schemeClr val="bg1"/>
              </a:solidFill>
              <a:latin typeface="Montserra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Inom innebandyn att upprepa högintensiva intervaller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återhämta sig mellan intervallerna/perioderna</a:t>
            </a: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/>
          <p:cNvSpPr txBox="1"/>
          <p:nvPr/>
        </p:nvSpPr>
        <p:spPr>
          <a:xfrm>
            <a:off x="1069144" y="82999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Styrka 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62928" y="1852807"/>
            <a:ext cx="7137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Förmågan att med muskelkraft övervinna eller stå emot yttre belastning</a:t>
            </a:r>
          </a:p>
          <a:p>
            <a:pPr marL="342900" indent="-342900"/>
            <a:endParaRPr lang="sv-SE" sz="1600" b="1" dirty="0" smtClean="0">
              <a:solidFill>
                <a:schemeClr val="bg1"/>
              </a:solidFill>
              <a:latin typeface="Montserra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Maximal styrka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Uthållig styrka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Snabb styrka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Explosiv styrka </a:t>
            </a: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288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/>
          <p:cNvSpPr txBox="1"/>
          <p:nvPr/>
        </p:nvSpPr>
        <p:spPr>
          <a:xfrm>
            <a:off x="1083212" y="661181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Snabbhet</a:t>
            </a:r>
            <a:endParaRPr lang="sv-SE" sz="24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34793" y="172084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Reaktion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reagera på en signal</a:t>
            </a:r>
          </a:p>
          <a:p>
            <a:pPr marL="342900" indent="-342900"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Aktion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snabbt utföra en enstaka rörelse </a:t>
            </a:r>
          </a:p>
          <a:p>
            <a:pPr marL="342900" indent="-342900"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Acceleration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accelerera kroppen eller objekt</a:t>
            </a:r>
          </a:p>
          <a:p>
            <a:pPr marL="342900" indent="-342900"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Frekvens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Förmågan att upprepa rörelser i hög hastighet</a:t>
            </a: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Utvecklingsmodell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pelarutvecklingsmodellen"/>
          <p:cNvSpPr txBox="1"/>
          <p:nvPr/>
        </p:nvSpPr>
        <p:spPr>
          <a:xfrm>
            <a:off x="1055688" y="790055"/>
            <a:ext cx="403475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sz="2400" b="1" dirty="0" err="1" smtClean="0">
                <a:latin typeface="Montserrat" charset="0"/>
                <a:ea typeface="Montserrat" charset="0"/>
                <a:cs typeface="Montserrat" charset="0"/>
              </a:rPr>
              <a:t>Spelarutvecklingsmodellen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688" y="1642226"/>
            <a:ext cx="701675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pelarutvecklingsmodellen"/>
          <p:cNvSpPr txBox="1"/>
          <p:nvPr/>
        </p:nvSpPr>
        <p:spPr>
          <a:xfrm>
            <a:off x="1055688" y="790055"/>
            <a:ext cx="403475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sz="2400" b="1" dirty="0" err="1" smtClean="0">
                <a:latin typeface="Montserrat" charset="0"/>
                <a:ea typeface="Montserrat" charset="0"/>
                <a:cs typeface="Montserrat" charset="0"/>
              </a:rPr>
              <a:t>Spelarutvecklingsmodellen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ruta 7"/>
          <p:cNvSpPr txBox="1"/>
          <p:nvPr/>
        </p:nvSpPr>
        <p:spPr>
          <a:xfrm>
            <a:off x="1167618" y="2039815"/>
            <a:ext cx="445945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</a:rPr>
              <a:t>Individen och kroppen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</a:rPr>
              <a:t>Individen och redskapen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</a:rPr>
              <a:t>Individen och laget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</a:rPr>
              <a:t>Individen och motståndarna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Träningsformer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ruta 6"/>
          <p:cNvSpPr txBox="1"/>
          <p:nvPr/>
        </p:nvSpPr>
        <p:spPr>
          <a:xfrm>
            <a:off x="1336431" y="1955409"/>
            <a:ext cx="880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Förberedelseträning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– träning som bedrivs som förberedelse inför  en huvudaktivitet</a:t>
            </a:r>
          </a:p>
          <a:p>
            <a:pPr>
              <a:lnSpc>
                <a:spcPct val="20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Färdighetsträning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– träning som syftar till att utveckla basfärdigheter</a:t>
            </a:r>
          </a:p>
          <a:p>
            <a:pPr>
              <a:lnSpc>
                <a:spcPct val="20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Spelträning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– matchlik träning med syfte att träna spelfärdigheter</a:t>
            </a: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Spelarutvecklingsmodellen"/>
          <p:cNvSpPr txBox="1"/>
          <p:nvPr/>
        </p:nvSpPr>
        <p:spPr>
          <a:xfrm>
            <a:off x="1055688" y="790055"/>
            <a:ext cx="3077766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sv-SE" sz="2400" b="1" dirty="0" smtClean="0">
                <a:latin typeface="Montserrat" charset="0"/>
                <a:ea typeface="Montserrat" charset="0"/>
                <a:cs typeface="Montserrat" charset="0"/>
              </a:rPr>
              <a:t>Olika träningsformer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Anpassningar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ruta 6"/>
          <p:cNvSpPr txBox="1"/>
          <p:nvPr/>
        </p:nvSpPr>
        <p:spPr>
          <a:xfrm>
            <a:off x="1041010" y="1955408"/>
            <a:ext cx="3967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Individuella anpassningar utifrån:</a:t>
            </a:r>
            <a:endParaRPr lang="sv-SE" sz="1600" dirty="0" smtClean="0">
              <a:solidFill>
                <a:schemeClr val="bg1"/>
              </a:solidFill>
              <a:latin typeface="Montserrat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Färdighetsnivå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Fysiska förutsättningar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Mental mognad/kapacitet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Covid-19</a:t>
            </a:r>
          </a:p>
          <a:p>
            <a:pPr>
              <a:lnSpc>
                <a:spcPct val="200000"/>
              </a:lnSpc>
            </a:pP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Spelarutvecklingsmodellen"/>
          <p:cNvSpPr txBox="1"/>
          <p:nvPr/>
        </p:nvSpPr>
        <p:spPr>
          <a:xfrm>
            <a:off x="1055688" y="790055"/>
            <a:ext cx="210314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sv-SE" sz="2400" b="1" dirty="0" smtClean="0">
                <a:latin typeface="Montserrat" charset="0"/>
                <a:ea typeface="Montserrat" charset="0"/>
                <a:cs typeface="Montserrat" charset="0"/>
              </a:rPr>
              <a:t>Anpassningar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17828" y="1796215"/>
            <a:ext cx="111844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Fysisk aktivitet och träning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Träningspass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ruta 6"/>
          <p:cNvSpPr txBox="1"/>
          <p:nvPr/>
        </p:nvSpPr>
        <p:spPr>
          <a:xfrm>
            <a:off x="1167619" y="3559126"/>
            <a:ext cx="8801440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https://www.swehockey.se/globalassets/svenska-ishockeyforbundet/design2020/bilder_dokument/tranare/ladda-ned/traningsplan-fys.pdf</a:t>
            </a: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Spelarutvecklingsmodellen"/>
          <p:cNvSpPr txBox="1"/>
          <p:nvPr/>
        </p:nvSpPr>
        <p:spPr>
          <a:xfrm>
            <a:off x="1055688" y="790055"/>
            <a:ext cx="2614498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sv-SE" sz="2400" b="1" dirty="0" smtClean="0">
                <a:latin typeface="Montserrat" charset="0"/>
                <a:ea typeface="Montserrat" charset="0"/>
                <a:cs typeface="Montserrat" charset="0"/>
              </a:rPr>
              <a:t>Passuppbyggnad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069145" y="1856935"/>
            <a:ext cx="3116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Förberedelsedel -  ca 15 min</a:t>
            </a:r>
          </a:p>
          <a:p>
            <a:pPr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Huvuddel/tema – ca 30-40 min</a:t>
            </a:r>
          </a:p>
          <a:p>
            <a:pPr>
              <a:lnSpc>
                <a:spcPct val="150000"/>
              </a:lnSpc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Avslut -  ca 10 min</a:t>
            </a:r>
            <a:endParaRPr lang="sv-SE" sz="16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ruta 6"/>
          <p:cNvSpPr txBox="1"/>
          <p:nvPr/>
        </p:nvSpPr>
        <p:spPr>
          <a:xfrm>
            <a:off x="1167619" y="3559126"/>
            <a:ext cx="8801440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Spelarutvecklingsmodellen"/>
          <p:cNvSpPr txBox="1"/>
          <p:nvPr/>
        </p:nvSpPr>
        <p:spPr>
          <a:xfrm>
            <a:off x="1154162" y="480566"/>
            <a:ext cx="2614498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sv-SE" sz="2400" b="1" dirty="0" smtClean="0">
                <a:latin typeface="Montserrat" charset="0"/>
                <a:ea typeface="Montserrat" charset="0"/>
                <a:cs typeface="Montserrat" charset="0"/>
              </a:rPr>
              <a:t>Passuppbyggnad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069145" y="1856935"/>
            <a:ext cx="184731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sv-SE" sz="16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148862" y="1234001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Förberedelse/uppvärmning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10-15 min eller 10-15%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pulsökning, värmehöjande</a:t>
            </a:r>
          </a:p>
          <a:p>
            <a:pPr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dynamisk rörlighet, koordination</a:t>
            </a:r>
          </a:p>
          <a:p>
            <a:pPr>
              <a:defRPr/>
            </a:pPr>
            <a:endParaRPr lang="sv-SE" sz="1600" dirty="0" smtClean="0">
              <a:solidFill>
                <a:schemeClr val="bg1"/>
              </a:solidFill>
              <a:latin typeface="Montserra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Snabbhe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t 10-15 min eller 10-15%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accelerationer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rörelsebanor – lång vila</a:t>
            </a:r>
          </a:p>
          <a:p>
            <a:pPr marL="285750" indent="-285750">
              <a:defRPr/>
            </a:pPr>
            <a:endParaRPr lang="sv-SE" sz="1600" dirty="0" smtClean="0">
              <a:solidFill>
                <a:schemeClr val="bg1"/>
              </a:solidFill>
              <a:latin typeface="Montserra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Styrka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30 min eller 30 %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Egen kropp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Motståndare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Fria vikter</a:t>
            </a:r>
          </a:p>
          <a:p>
            <a:pPr marL="285750" indent="-285750">
              <a:defRPr/>
            </a:pPr>
            <a:endParaRPr lang="sv-SE" sz="1600" dirty="0" smtClean="0">
              <a:solidFill>
                <a:schemeClr val="bg1"/>
              </a:solidFill>
              <a:latin typeface="Montserra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Uthållighe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t 20min eller 20%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-  intervaller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-  rörelsebanor</a:t>
            </a:r>
          </a:p>
          <a:p>
            <a:pPr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sv-SE" sz="1600" b="1" dirty="0" smtClean="0">
                <a:solidFill>
                  <a:schemeClr val="bg1"/>
                </a:solidFill>
                <a:latin typeface="Montserrat"/>
              </a:rPr>
              <a:t>Rörlighet</a:t>
            </a: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10 min eller 10%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dynamisk</a:t>
            </a:r>
          </a:p>
          <a:p>
            <a:pPr marL="285750" indent="-285750">
              <a:defRPr/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      - statisk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Övningar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ruta 6"/>
          <p:cNvSpPr txBox="1"/>
          <p:nvPr/>
        </p:nvSpPr>
        <p:spPr>
          <a:xfrm>
            <a:off x="1336431" y="1955409"/>
            <a:ext cx="8801440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https://www.swehockey.se/globalassets/svenska-ishockeyforbundet-hockeyakademin/dokument/utbildningsmaterial/fysovningar-allmanna_web.pdf</a:t>
            </a: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Spelarutvecklingsmodellen"/>
          <p:cNvSpPr txBox="1"/>
          <p:nvPr/>
        </p:nvSpPr>
        <p:spPr>
          <a:xfrm>
            <a:off x="1055688" y="790055"/>
            <a:ext cx="199894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sv-SE" sz="2400" b="1" dirty="0" smtClean="0">
                <a:latin typeface="Montserrat" charset="0"/>
                <a:ea typeface="Montserrat" charset="0"/>
                <a:cs typeface="Montserrat" charset="0"/>
              </a:rPr>
              <a:t>Övningsbank</a:t>
            </a:r>
            <a:endParaRPr sz="2400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8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642339" y="2471693"/>
            <a:ext cx="663995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500"/>
              </a:lnSpc>
            </a:pPr>
            <a:r>
              <a:rPr lang="sv-SE" sz="9000" b="1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Frågestund</a:t>
            </a:r>
            <a:endParaRPr lang="sv-SE" sz="9000" b="1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svensk-innebandy-logo-sol-neg.pdf" descr="svensk-innebandy-logo-sol-neg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9031" y="5467227"/>
            <a:ext cx="2426695" cy="85678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ktangel 6"/>
          <p:cNvSpPr/>
          <p:nvPr/>
        </p:nvSpPr>
        <p:spPr>
          <a:xfrm>
            <a:off x="4066921" y="2407549"/>
            <a:ext cx="3085140" cy="1969770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pPr>
              <a:lnSpc>
                <a:spcPts val="15000"/>
              </a:lnSpc>
            </a:pPr>
            <a:r>
              <a:rPr lang="sv-SE" sz="15000" dirty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xmlns="" val="1929892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pelarutvecklingsmodellen"/>
          <p:cNvSpPr txBox="1"/>
          <p:nvPr/>
        </p:nvSpPr>
        <p:spPr>
          <a:xfrm>
            <a:off x="1055688" y="743889"/>
            <a:ext cx="4603824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sv-SE" sz="3000" b="1" dirty="0" smtClean="0">
                <a:latin typeface="Montserrat" charset="0"/>
                <a:ea typeface="Montserrat" charset="0"/>
                <a:cs typeface="Montserrat" charset="0"/>
              </a:rPr>
              <a:t>Fysisk aktivitet &amp; träning</a:t>
            </a:r>
            <a:endParaRPr sz="30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ruta 7"/>
          <p:cNvSpPr txBox="1"/>
          <p:nvPr/>
        </p:nvSpPr>
        <p:spPr>
          <a:xfrm>
            <a:off x="1167618" y="2039815"/>
            <a:ext cx="8975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Fysisk aktivitet = något vi gör som ökar energiförbrukningen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Motion =  Schemalagd fysisk aktivitet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400" dirty="0" smtClean="0">
                <a:solidFill>
                  <a:schemeClr val="bg1"/>
                </a:solidFill>
                <a:latin typeface="Montserrat"/>
              </a:rPr>
              <a:t>Fysisk träning =  Fysisk aktivitet med syfte att utveckla</a:t>
            </a: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5" y="-5602"/>
            <a:ext cx="12315265" cy="68636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60031" y="2344854"/>
            <a:ext cx="1118448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sv-SE" sz="10500" dirty="0" smtClean="0">
                <a:solidFill>
                  <a:schemeClr val="bg1"/>
                </a:solidFill>
                <a:latin typeface="Permanent Marker" charset="0"/>
                <a:ea typeface="Permanent Marker" charset="0"/>
                <a:cs typeface="Permanent Marker" charset="0"/>
              </a:rPr>
              <a:t>Träningsprinciper</a:t>
            </a:r>
            <a:endParaRPr lang="sv-SE" sz="10500" dirty="0">
              <a:solidFill>
                <a:schemeClr val="bg1"/>
              </a:solidFill>
              <a:latin typeface="Permanent Marker" charset="0"/>
              <a:ea typeface="Permanent Marker" charset="0"/>
              <a:cs typeface="Permanent Mark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2051720" y="260648"/>
            <a:ext cx="5112135" cy="764720"/>
          </a:xfrm>
          <a:prstGeom prst="rect">
            <a:avLst/>
          </a:prstGeom>
        </p:spPr>
        <p:txBody>
          <a:bodyPr vert="horz" lIns="82945" tIns="70210" rIns="82945" bIns="41473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sv-S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j-ea"/>
                <a:cs typeface="+mj-cs"/>
              </a:rPr>
              <a:t>1. Superkompensation/Anpassning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773723" y="2128791"/>
            <a:ext cx="4037427" cy="3898490"/>
          </a:xfrm>
          <a:prstGeom prst="rect">
            <a:avLst/>
          </a:prstGeom>
        </p:spPr>
        <p:txBody>
          <a:bodyPr vert="horz" lIns="91440" tIns="11103" rIns="91440" bIns="45720" rtlCol="0">
            <a:normAutofit/>
          </a:bodyPr>
          <a:lstStyle/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”Träningslärans Kärna”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/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träning = nedbrytning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vila = uppbyggnad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None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För att nå superkompensation måste ansträngningen/belastningen vara </a:t>
            </a:r>
            <a:r>
              <a:rPr kumimoji="0" lang="sv-S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tillräckligt hög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Superkompensation kräver </a:t>
            </a:r>
            <a:r>
              <a:rPr kumimoji="0" lang="sv-S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/>
            </a:r>
            <a:br>
              <a:rPr kumimoji="0" lang="sv-S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</a:t>
            </a:r>
            <a:r>
              <a:rPr kumimoji="0" lang="sv-S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balans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 mellan nedbrytning &amp; uppbyggnad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kumimoji="0" lang="sv-S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kumimoji="0" lang="sv-S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kumimoji="0" lang="sv-S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76000" y="3142411"/>
            <a:ext cx="230256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52" y="1196752"/>
            <a:ext cx="9110885" cy="590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54535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v-SE" sz="1400" i="1" dirty="0">
                <a:solidFill>
                  <a:schemeClr val="bg1"/>
                </a:solidFill>
                <a:latin typeface="Montserrat"/>
              </a:rPr>
              <a:t>”</a:t>
            </a:r>
            <a:r>
              <a:rPr lang="sv-SE" sz="1600" i="1" dirty="0">
                <a:solidFill>
                  <a:schemeClr val="bg1"/>
                </a:solidFill>
                <a:latin typeface="Montserrat"/>
              </a:rPr>
              <a:t>SUPERKOMPENSATION innebär att träning medför nedbrytning och att vila medför uppbyggnad med en </a:t>
            </a:r>
            <a:r>
              <a:rPr lang="sv-SE" sz="1600" i="1" u="sng" dirty="0">
                <a:solidFill>
                  <a:schemeClr val="bg1"/>
                </a:solidFill>
                <a:latin typeface="Montserrat"/>
              </a:rPr>
              <a:t>extra påbyggnad av kapacitet</a:t>
            </a:r>
            <a:r>
              <a:rPr lang="sv-SE" sz="1600" i="1" dirty="0">
                <a:solidFill>
                  <a:schemeClr val="bg1"/>
                </a:solidFill>
                <a:latin typeface="Montserrat"/>
              </a:rPr>
              <a:t> (Överkompensation) jämfört med tidigare prestationsnivå</a:t>
            </a:r>
            <a:r>
              <a:rPr lang="sv-SE" sz="1600" i="1" dirty="0" smtClean="0">
                <a:solidFill>
                  <a:schemeClr val="bg1"/>
                </a:solidFill>
                <a:latin typeface="Montserrat"/>
              </a:rPr>
              <a:t>”</a:t>
            </a:r>
            <a:endParaRPr lang="sv-SE" sz="1600" i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7004050" y="1969374"/>
            <a:ext cx="1440" cy="3280664"/>
          </a:xfrm>
          <a:prstGeom prst="line">
            <a:avLst/>
          </a:prstGeom>
          <a:noFill/>
          <a:ln w="36000">
            <a:solidFill>
              <a:schemeClr val="bg1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sv-SE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836984" y="4716515"/>
            <a:ext cx="1175040" cy="391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029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v-SE" sz="1200" dirty="0" smtClean="0">
                <a:solidFill>
                  <a:schemeClr val="bg1"/>
                </a:solidFill>
                <a:latin typeface="Montserrat"/>
              </a:rPr>
              <a:t>Nedbrytning</a:t>
            </a:r>
            <a:endParaRPr lang="sv-SE" sz="12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03867" y="2298501"/>
            <a:ext cx="1061168" cy="391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029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v-SE" sz="1200" dirty="0">
                <a:solidFill>
                  <a:schemeClr val="bg1"/>
                </a:solidFill>
                <a:latin typeface="Montserrat"/>
              </a:rPr>
              <a:t>Uppbyggnad</a:t>
            </a:r>
            <a:r>
              <a:rPr lang="sv-SE" sz="1100" dirty="0">
                <a:solidFill>
                  <a:srgbClr val="0000FF"/>
                </a:solidFill>
                <a:latin typeface="Montserrat"/>
              </a:rPr>
              <a:t> 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8549" y="2289421"/>
            <a:ext cx="3510720" cy="2717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36355" y="1922552"/>
            <a:ext cx="5694106" cy="3929608"/>
          </a:xfrm>
          <a:prstGeom prst="rect">
            <a:avLst/>
          </a:prstGeom>
        </p:spPr>
        <p:txBody>
          <a:bodyPr vert="horz" lIns="91440" tIns="12736" rIns="91440" bIns="45720" rtlCol="0">
            <a:noAutofit/>
          </a:bodyPr>
          <a:lstStyle/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Regelbundenhet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 är nyckeln till utveckling/framgång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Bilden visar en positiv utveckling: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/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träningspassen kommer med lagom intervall 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prestationsförmågan ökar successivt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Arial" panose="020B0604020202020204" pitchFamily="34" charset="0"/>
              <a:buNone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Träningsprocessens </a:t>
            </a:r>
            <a:r>
              <a:rPr kumimoji="0" lang="sv-S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oavbrutenhet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 är en förutsättning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Med lagom vila kan effekten av varje träningspass adderas</a:t>
            </a:r>
          </a:p>
          <a:p>
            <a:pPr marL="385926" marR="0" lvl="0" indent="-290884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7366" algn="l"/>
                <a:tab pos="482408" algn="l"/>
                <a:tab pos="889933" algn="l"/>
                <a:tab pos="1297460" algn="l"/>
                <a:tab pos="1704985" algn="l"/>
                <a:tab pos="2112512" algn="l"/>
                <a:tab pos="2520037" algn="l"/>
                <a:tab pos="2927564" algn="l"/>
                <a:tab pos="3335089" algn="l"/>
                <a:tab pos="3742616" algn="l"/>
                <a:tab pos="4150141" algn="l"/>
                <a:tab pos="4557668" algn="l"/>
                <a:tab pos="4965193" algn="l"/>
                <a:tab pos="5372720" algn="l"/>
                <a:tab pos="5780245" algn="l"/>
                <a:tab pos="6187772" algn="l"/>
                <a:tab pos="6595297" algn="l"/>
                <a:tab pos="7002824" algn="l"/>
                <a:tab pos="7410349" algn="l"/>
                <a:tab pos="7817876" algn="l"/>
                <a:tab pos="8225401" algn="l"/>
              </a:tabLst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76000" y="3142411"/>
            <a:ext cx="230256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9600" y="2163107"/>
            <a:ext cx="3265920" cy="3071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429" y="2087312"/>
            <a:ext cx="3556795" cy="27519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ruta 11"/>
          <p:cNvSpPr txBox="1"/>
          <p:nvPr/>
        </p:nvSpPr>
        <p:spPr>
          <a:xfrm>
            <a:off x="1603717" y="675248"/>
            <a:ext cx="43701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500" dirty="0" smtClean="0">
                <a:solidFill>
                  <a:schemeClr val="bg1"/>
                </a:solidFill>
                <a:latin typeface="Montserrat"/>
              </a:rPr>
              <a:t>2. Kontinuitet/regelbundenhet</a:t>
            </a:r>
            <a:endParaRPr lang="sv-SE" sz="25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6480" y="1604329"/>
            <a:ext cx="4014720" cy="452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sv-SE" sz="2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sv-SE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984738" y="1888039"/>
            <a:ext cx="5416062" cy="2966711"/>
          </a:xfrm>
          <a:prstGeom prst="rect">
            <a:avLst/>
          </a:prstGeom>
        </p:spPr>
        <p:txBody>
          <a:bodyPr tIns="11103">
            <a:normAutofit/>
          </a:bodyPr>
          <a:lstStyle/>
          <a:p>
            <a:pPr marL="385926" marR="0" lvl="0" indent="-290884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Bilden visar en negativ utveckling: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/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träningspassen är för nära i tid 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kroppen hinner inte återhämta sig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prestationsförmågan sjunker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Risken för överträning, skada/sjukdom etc. ökar 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85926" marR="0" lvl="0" indent="-290884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Balansen är det viktigaste:</a:t>
            </a:r>
            <a:b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</a:b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- Om vilan istället är för lång sker ingen prestationsförbättring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000" y="3142411"/>
            <a:ext cx="230256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1689" y="2041771"/>
            <a:ext cx="3506260" cy="269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1603717" y="675248"/>
            <a:ext cx="43701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500" dirty="0" smtClean="0">
                <a:solidFill>
                  <a:schemeClr val="bg1"/>
                </a:solidFill>
                <a:latin typeface="Montserrat"/>
              </a:rPr>
              <a:t>2. Kontinuitet/regelbundenhet</a:t>
            </a:r>
            <a:endParaRPr lang="sv-SE" sz="25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dient-1.png" descr="Gradien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37"/>
            <a:ext cx="12192000" cy="685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it-symbol.png" descr="Vit-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313" y="392846"/>
            <a:ext cx="586701" cy="7501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83477" y="675249"/>
            <a:ext cx="2591576" cy="675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70210" rIns="81639" bIns="42452" anchor="b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sv-SE" sz="2500" b="1" dirty="0" smtClean="0">
                <a:solidFill>
                  <a:schemeClr val="bg1"/>
                </a:solidFill>
                <a:latin typeface="Montserrat"/>
              </a:rPr>
              <a:t>3. Progression</a:t>
            </a:r>
            <a:endParaRPr lang="sv-SE" sz="25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76332" y="3958337"/>
            <a:ext cx="230256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856441" y="1887521"/>
            <a:ext cx="3292334" cy="360040"/>
          </a:xfrm>
          <a:prstGeom prst="rect">
            <a:avLst/>
          </a:prstGeom>
          <a:ln/>
        </p:spPr>
        <p:txBody>
          <a:bodyPr lIns="82945" tIns="11103" rIns="82945" bIns="41473"/>
          <a:lstStyle/>
          <a:p>
            <a:pPr marL="385926" indent="-290884">
              <a:spcAft>
                <a:spcPts val="1293"/>
              </a:spcAft>
              <a:buSzPct val="45000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  <a:p>
            <a:pPr marL="385926" indent="-290884">
              <a:spcAft>
                <a:spcPts val="1293"/>
              </a:spcAft>
              <a:buSzPct val="45000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  <a:p>
            <a:pPr marL="385926" indent="-290884">
              <a:spcAft>
                <a:spcPts val="1293"/>
              </a:spcAft>
              <a:buSzPct val="45000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  <a:p>
            <a:pPr marL="385926" indent="-29088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85926" algn="l"/>
                <a:tab pos="480967" algn="l"/>
                <a:tab pos="888494" algn="l"/>
                <a:tab pos="1296019" algn="l"/>
                <a:tab pos="1703546" algn="l"/>
                <a:tab pos="2111071" algn="l"/>
                <a:tab pos="2518598" algn="l"/>
                <a:tab pos="2926123" algn="l"/>
                <a:tab pos="3333650" algn="l"/>
                <a:tab pos="3741175" algn="l"/>
                <a:tab pos="4148702" algn="l"/>
                <a:tab pos="4556227" algn="l"/>
                <a:tab pos="4963754" algn="l"/>
                <a:tab pos="5371279" algn="l"/>
                <a:tab pos="5778806" algn="l"/>
                <a:tab pos="6186331" algn="l"/>
                <a:tab pos="6593858" algn="l"/>
                <a:tab pos="7001383" algn="l"/>
                <a:tab pos="7408910" algn="l"/>
                <a:tab pos="7816435" algn="l"/>
                <a:tab pos="8223962" algn="l"/>
              </a:tabLst>
              <a:defRPr/>
            </a:pPr>
            <a:endParaRPr lang="sv-SE" sz="1600" kern="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824025" y="2278966"/>
            <a:ext cx="5247249" cy="3165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 11"/>
          <p:cNvCxnSpPr/>
          <p:nvPr/>
        </p:nvCxnSpPr>
        <p:spPr>
          <a:xfrm>
            <a:off x="6682154" y="2630658"/>
            <a:ext cx="28135" cy="2475914"/>
          </a:xfrm>
          <a:prstGeom prst="straightConnector1">
            <a:avLst/>
          </a:prstGeom>
          <a:ln w="254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V="1">
            <a:off x="6696222" y="3854548"/>
            <a:ext cx="4107766" cy="140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6963508" y="3854548"/>
            <a:ext cx="126609" cy="3376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Frihandsfigur 22"/>
          <p:cNvSpPr/>
          <p:nvPr/>
        </p:nvSpPr>
        <p:spPr>
          <a:xfrm>
            <a:off x="7132321" y="3547404"/>
            <a:ext cx="1002322" cy="644769"/>
          </a:xfrm>
          <a:custGeom>
            <a:avLst/>
            <a:gdLst>
              <a:gd name="connsiteX0" fmla="*/ 0 w 963637"/>
              <a:gd name="connsiteY0" fmla="*/ 799514 h 799514"/>
              <a:gd name="connsiteX1" fmla="*/ 548640 w 963637"/>
              <a:gd name="connsiteY1" fmla="*/ 96129 h 799514"/>
              <a:gd name="connsiteX2" fmla="*/ 900332 w 963637"/>
              <a:gd name="connsiteY2" fmla="*/ 222738 h 799514"/>
              <a:gd name="connsiteX3" fmla="*/ 928468 w 963637"/>
              <a:gd name="connsiteY3" fmla="*/ 236806 h 799514"/>
              <a:gd name="connsiteX0" fmla="*/ 0 w 963637"/>
              <a:gd name="connsiteY0" fmla="*/ 771379 h 771379"/>
              <a:gd name="connsiteX1" fmla="*/ 211015 w 963637"/>
              <a:gd name="connsiteY1" fmla="*/ 602566 h 771379"/>
              <a:gd name="connsiteX2" fmla="*/ 548640 w 963637"/>
              <a:gd name="connsiteY2" fmla="*/ 67994 h 771379"/>
              <a:gd name="connsiteX3" fmla="*/ 900332 w 963637"/>
              <a:gd name="connsiteY3" fmla="*/ 194603 h 771379"/>
              <a:gd name="connsiteX4" fmla="*/ 928468 w 963637"/>
              <a:gd name="connsiteY4" fmla="*/ 208671 h 771379"/>
              <a:gd name="connsiteX0" fmla="*/ 0 w 951914"/>
              <a:gd name="connsiteY0" fmla="*/ 729176 h 729176"/>
              <a:gd name="connsiteX1" fmla="*/ 211015 w 951914"/>
              <a:gd name="connsiteY1" fmla="*/ 560363 h 729176"/>
              <a:gd name="connsiteX2" fmla="*/ 618978 w 951914"/>
              <a:gd name="connsiteY2" fmla="*/ 67994 h 729176"/>
              <a:gd name="connsiteX3" fmla="*/ 900332 w 951914"/>
              <a:gd name="connsiteY3" fmla="*/ 152400 h 729176"/>
              <a:gd name="connsiteX4" fmla="*/ 928468 w 951914"/>
              <a:gd name="connsiteY4" fmla="*/ 166468 h 729176"/>
              <a:gd name="connsiteX0" fmla="*/ 0 w 946052"/>
              <a:gd name="connsiteY0" fmla="*/ 644769 h 644769"/>
              <a:gd name="connsiteX1" fmla="*/ 211015 w 946052"/>
              <a:gd name="connsiteY1" fmla="*/ 475956 h 644769"/>
              <a:gd name="connsiteX2" fmla="*/ 661181 w 946052"/>
              <a:gd name="connsiteY2" fmla="*/ 67994 h 644769"/>
              <a:gd name="connsiteX3" fmla="*/ 900332 w 946052"/>
              <a:gd name="connsiteY3" fmla="*/ 67993 h 644769"/>
              <a:gd name="connsiteX4" fmla="*/ 928468 w 946052"/>
              <a:gd name="connsiteY4" fmla="*/ 82061 h 644769"/>
              <a:gd name="connsiteX0" fmla="*/ 0 w 988255"/>
              <a:gd name="connsiteY0" fmla="*/ 644769 h 644769"/>
              <a:gd name="connsiteX1" fmla="*/ 211015 w 988255"/>
              <a:gd name="connsiteY1" fmla="*/ 475956 h 644769"/>
              <a:gd name="connsiteX2" fmla="*/ 661181 w 988255"/>
              <a:gd name="connsiteY2" fmla="*/ 67994 h 644769"/>
              <a:gd name="connsiteX3" fmla="*/ 900332 w 988255"/>
              <a:gd name="connsiteY3" fmla="*/ 67993 h 644769"/>
              <a:gd name="connsiteX4" fmla="*/ 970671 w 988255"/>
              <a:gd name="connsiteY4" fmla="*/ 250873 h 644769"/>
              <a:gd name="connsiteX0" fmla="*/ 0 w 1002322"/>
              <a:gd name="connsiteY0" fmla="*/ 644769 h 644769"/>
              <a:gd name="connsiteX1" fmla="*/ 211015 w 1002322"/>
              <a:gd name="connsiteY1" fmla="*/ 475956 h 644769"/>
              <a:gd name="connsiteX2" fmla="*/ 661181 w 1002322"/>
              <a:gd name="connsiteY2" fmla="*/ 67994 h 644769"/>
              <a:gd name="connsiteX3" fmla="*/ 900332 w 1002322"/>
              <a:gd name="connsiteY3" fmla="*/ 67993 h 644769"/>
              <a:gd name="connsiteX4" fmla="*/ 984738 w 1002322"/>
              <a:gd name="connsiteY4" fmla="*/ 124264 h 6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22" h="644769">
                <a:moveTo>
                  <a:pt x="0" y="644769"/>
                </a:moveTo>
                <a:cubicBezTo>
                  <a:pt x="23446" y="611944"/>
                  <a:pt x="100818" y="572085"/>
                  <a:pt x="211015" y="475956"/>
                </a:cubicBezTo>
                <a:cubicBezTo>
                  <a:pt x="321212" y="379827"/>
                  <a:pt x="546295" y="135988"/>
                  <a:pt x="661181" y="67994"/>
                </a:cubicBezTo>
                <a:cubicBezTo>
                  <a:pt x="776067" y="0"/>
                  <a:pt x="846406" y="58615"/>
                  <a:pt x="900332" y="67993"/>
                </a:cubicBezTo>
                <a:cubicBezTo>
                  <a:pt x="954258" y="77371"/>
                  <a:pt x="1002322" y="128953"/>
                  <a:pt x="984738" y="124264"/>
                </a:cubicBezTo>
              </a:path>
            </a:pathLst>
          </a:cu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9366739" y="3514578"/>
            <a:ext cx="19929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ihandsfigur 25"/>
          <p:cNvSpPr/>
          <p:nvPr/>
        </p:nvSpPr>
        <p:spPr>
          <a:xfrm>
            <a:off x="8818099" y="3404384"/>
            <a:ext cx="949569" cy="785446"/>
          </a:xfrm>
          <a:custGeom>
            <a:avLst/>
            <a:gdLst>
              <a:gd name="connsiteX0" fmla="*/ 0 w 963637"/>
              <a:gd name="connsiteY0" fmla="*/ 799514 h 799514"/>
              <a:gd name="connsiteX1" fmla="*/ 548640 w 963637"/>
              <a:gd name="connsiteY1" fmla="*/ 96129 h 799514"/>
              <a:gd name="connsiteX2" fmla="*/ 900332 w 963637"/>
              <a:gd name="connsiteY2" fmla="*/ 222738 h 799514"/>
              <a:gd name="connsiteX3" fmla="*/ 928468 w 963637"/>
              <a:gd name="connsiteY3" fmla="*/ 236806 h 799514"/>
              <a:gd name="connsiteX0" fmla="*/ 0 w 963637"/>
              <a:gd name="connsiteY0" fmla="*/ 771379 h 771379"/>
              <a:gd name="connsiteX1" fmla="*/ 211015 w 963637"/>
              <a:gd name="connsiteY1" fmla="*/ 602566 h 771379"/>
              <a:gd name="connsiteX2" fmla="*/ 548640 w 963637"/>
              <a:gd name="connsiteY2" fmla="*/ 67994 h 771379"/>
              <a:gd name="connsiteX3" fmla="*/ 900332 w 963637"/>
              <a:gd name="connsiteY3" fmla="*/ 194603 h 771379"/>
              <a:gd name="connsiteX4" fmla="*/ 928468 w 963637"/>
              <a:gd name="connsiteY4" fmla="*/ 208671 h 771379"/>
              <a:gd name="connsiteX0" fmla="*/ 0 w 951914"/>
              <a:gd name="connsiteY0" fmla="*/ 729176 h 729176"/>
              <a:gd name="connsiteX1" fmla="*/ 211015 w 951914"/>
              <a:gd name="connsiteY1" fmla="*/ 560363 h 729176"/>
              <a:gd name="connsiteX2" fmla="*/ 618978 w 951914"/>
              <a:gd name="connsiteY2" fmla="*/ 67994 h 729176"/>
              <a:gd name="connsiteX3" fmla="*/ 900332 w 951914"/>
              <a:gd name="connsiteY3" fmla="*/ 152400 h 729176"/>
              <a:gd name="connsiteX4" fmla="*/ 928468 w 951914"/>
              <a:gd name="connsiteY4" fmla="*/ 166468 h 729176"/>
              <a:gd name="connsiteX0" fmla="*/ 0 w 949569"/>
              <a:gd name="connsiteY0" fmla="*/ 785446 h 785446"/>
              <a:gd name="connsiteX1" fmla="*/ 211015 w 949569"/>
              <a:gd name="connsiteY1" fmla="*/ 616633 h 785446"/>
              <a:gd name="connsiteX2" fmla="*/ 633045 w 949569"/>
              <a:gd name="connsiteY2" fmla="*/ 67994 h 785446"/>
              <a:gd name="connsiteX3" fmla="*/ 900332 w 949569"/>
              <a:gd name="connsiteY3" fmla="*/ 208670 h 785446"/>
              <a:gd name="connsiteX4" fmla="*/ 928468 w 949569"/>
              <a:gd name="connsiteY4" fmla="*/ 222738 h 78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69" h="785446">
                <a:moveTo>
                  <a:pt x="0" y="785446"/>
                </a:moveTo>
                <a:cubicBezTo>
                  <a:pt x="23446" y="752621"/>
                  <a:pt x="105508" y="736208"/>
                  <a:pt x="211015" y="616633"/>
                </a:cubicBezTo>
                <a:cubicBezTo>
                  <a:pt x="316522" y="497058"/>
                  <a:pt x="518159" y="135988"/>
                  <a:pt x="633045" y="67994"/>
                </a:cubicBezTo>
                <a:cubicBezTo>
                  <a:pt x="747931" y="0"/>
                  <a:pt x="851095" y="182879"/>
                  <a:pt x="900332" y="208670"/>
                </a:cubicBezTo>
                <a:cubicBezTo>
                  <a:pt x="949569" y="234461"/>
                  <a:pt x="946052" y="227427"/>
                  <a:pt x="928468" y="222738"/>
                </a:cubicBezTo>
              </a:path>
            </a:pathLst>
          </a:cu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>
          <a:xfrm>
            <a:off x="9591820" y="3334045"/>
            <a:ext cx="951914" cy="729176"/>
          </a:xfrm>
          <a:custGeom>
            <a:avLst/>
            <a:gdLst>
              <a:gd name="connsiteX0" fmla="*/ 0 w 963637"/>
              <a:gd name="connsiteY0" fmla="*/ 799514 h 799514"/>
              <a:gd name="connsiteX1" fmla="*/ 548640 w 963637"/>
              <a:gd name="connsiteY1" fmla="*/ 96129 h 799514"/>
              <a:gd name="connsiteX2" fmla="*/ 900332 w 963637"/>
              <a:gd name="connsiteY2" fmla="*/ 222738 h 799514"/>
              <a:gd name="connsiteX3" fmla="*/ 928468 w 963637"/>
              <a:gd name="connsiteY3" fmla="*/ 236806 h 799514"/>
              <a:gd name="connsiteX0" fmla="*/ 0 w 963637"/>
              <a:gd name="connsiteY0" fmla="*/ 771379 h 771379"/>
              <a:gd name="connsiteX1" fmla="*/ 211015 w 963637"/>
              <a:gd name="connsiteY1" fmla="*/ 602566 h 771379"/>
              <a:gd name="connsiteX2" fmla="*/ 548640 w 963637"/>
              <a:gd name="connsiteY2" fmla="*/ 67994 h 771379"/>
              <a:gd name="connsiteX3" fmla="*/ 900332 w 963637"/>
              <a:gd name="connsiteY3" fmla="*/ 194603 h 771379"/>
              <a:gd name="connsiteX4" fmla="*/ 928468 w 963637"/>
              <a:gd name="connsiteY4" fmla="*/ 208671 h 771379"/>
              <a:gd name="connsiteX0" fmla="*/ 0 w 951914"/>
              <a:gd name="connsiteY0" fmla="*/ 729176 h 729176"/>
              <a:gd name="connsiteX1" fmla="*/ 211015 w 951914"/>
              <a:gd name="connsiteY1" fmla="*/ 560363 h 729176"/>
              <a:gd name="connsiteX2" fmla="*/ 618978 w 951914"/>
              <a:gd name="connsiteY2" fmla="*/ 67994 h 729176"/>
              <a:gd name="connsiteX3" fmla="*/ 900332 w 951914"/>
              <a:gd name="connsiteY3" fmla="*/ 152400 h 729176"/>
              <a:gd name="connsiteX4" fmla="*/ 928468 w 951914"/>
              <a:gd name="connsiteY4" fmla="*/ 166468 h 72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914" h="729176">
                <a:moveTo>
                  <a:pt x="0" y="729176"/>
                </a:moveTo>
                <a:cubicBezTo>
                  <a:pt x="23446" y="696351"/>
                  <a:pt x="107852" y="670560"/>
                  <a:pt x="211015" y="560363"/>
                </a:cubicBezTo>
                <a:cubicBezTo>
                  <a:pt x="314178" y="450166"/>
                  <a:pt x="504092" y="135988"/>
                  <a:pt x="618978" y="67994"/>
                </a:cubicBezTo>
                <a:cubicBezTo>
                  <a:pt x="733864" y="0"/>
                  <a:pt x="848750" y="135988"/>
                  <a:pt x="900332" y="152400"/>
                </a:cubicBezTo>
                <a:cubicBezTo>
                  <a:pt x="951914" y="168812"/>
                  <a:pt x="946052" y="171157"/>
                  <a:pt x="928468" y="166468"/>
                </a:cubicBezTo>
              </a:path>
            </a:pathLst>
          </a:cu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 flipH="1">
            <a:off x="10142805" y="3470031"/>
            <a:ext cx="228597" cy="7502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8604737" y="3638843"/>
            <a:ext cx="201637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7819293" y="3613052"/>
            <a:ext cx="126609" cy="3376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ihandsfigur 30"/>
          <p:cNvSpPr/>
          <p:nvPr/>
        </p:nvSpPr>
        <p:spPr>
          <a:xfrm>
            <a:off x="7974039" y="3577886"/>
            <a:ext cx="1171134" cy="386861"/>
          </a:xfrm>
          <a:custGeom>
            <a:avLst/>
            <a:gdLst>
              <a:gd name="connsiteX0" fmla="*/ 0 w 963637"/>
              <a:gd name="connsiteY0" fmla="*/ 799514 h 799514"/>
              <a:gd name="connsiteX1" fmla="*/ 548640 w 963637"/>
              <a:gd name="connsiteY1" fmla="*/ 96129 h 799514"/>
              <a:gd name="connsiteX2" fmla="*/ 900332 w 963637"/>
              <a:gd name="connsiteY2" fmla="*/ 222738 h 799514"/>
              <a:gd name="connsiteX3" fmla="*/ 928468 w 963637"/>
              <a:gd name="connsiteY3" fmla="*/ 236806 h 799514"/>
              <a:gd name="connsiteX0" fmla="*/ 0 w 963637"/>
              <a:gd name="connsiteY0" fmla="*/ 771379 h 771379"/>
              <a:gd name="connsiteX1" fmla="*/ 211015 w 963637"/>
              <a:gd name="connsiteY1" fmla="*/ 602566 h 771379"/>
              <a:gd name="connsiteX2" fmla="*/ 548640 w 963637"/>
              <a:gd name="connsiteY2" fmla="*/ 67994 h 771379"/>
              <a:gd name="connsiteX3" fmla="*/ 900332 w 963637"/>
              <a:gd name="connsiteY3" fmla="*/ 194603 h 771379"/>
              <a:gd name="connsiteX4" fmla="*/ 928468 w 963637"/>
              <a:gd name="connsiteY4" fmla="*/ 208671 h 771379"/>
              <a:gd name="connsiteX0" fmla="*/ 0 w 951914"/>
              <a:gd name="connsiteY0" fmla="*/ 729176 h 729176"/>
              <a:gd name="connsiteX1" fmla="*/ 211015 w 951914"/>
              <a:gd name="connsiteY1" fmla="*/ 560363 h 729176"/>
              <a:gd name="connsiteX2" fmla="*/ 618978 w 951914"/>
              <a:gd name="connsiteY2" fmla="*/ 67994 h 729176"/>
              <a:gd name="connsiteX3" fmla="*/ 900332 w 951914"/>
              <a:gd name="connsiteY3" fmla="*/ 152400 h 729176"/>
              <a:gd name="connsiteX4" fmla="*/ 928468 w 951914"/>
              <a:gd name="connsiteY4" fmla="*/ 166468 h 729176"/>
              <a:gd name="connsiteX0" fmla="*/ 0 w 946052"/>
              <a:gd name="connsiteY0" fmla="*/ 644769 h 644769"/>
              <a:gd name="connsiteX1" fmla="*/ 211015 w 946052"/>
              <a:gd name="connsiteY1" fmla="*/ 475956 h 644769"/>
              <a:gd name="connsiteX2" fmla="*/ 661181 w 946052"/>
              <a:gd name="connsiteY2" fmla="*/ 67994 h 644769"/>
              <a:gd name="connsiteX3" fmla="*/ 900332 w 946052"/>
              <a:gd name="connsiteY3" fmla="*/ 67993 h 644769"/>
              <a:gd name="connsiteX4" fmla="*/ 928468 w 946052"/>
              <a:gd name="connsiteY4" fmla="*/ 82061 h 644769"/>
              <a:gd name="connsiteX0" fmla="*/ 0 w 988255"/>
              <a:gd name="connsiteY0" fmla="*/ 644769 h 644769"/>
              <a:gd name="connsiteX1" fmla="*/ 211015 w 988255"/>
              <a:gd name="connsiteY1" fmla="*/ 475956 h 644769"/>
              <a:gd name="connsiteX2" fmla="*/ 661181 w 988255"/>
              <a:gd name="connsiteY2" fmla="*/ 67994 h 644769"/>
              <a:gd name="connsiteX3" fmla="*/ 900332 w 988255"/>
              <a:gd name="connsiteY3" fmla="*/ 67993 h 644769"/>
              <a:gd name="connsiteX4" fmla="*/ 970671 w 988255"/>
              <a:gd name="connsiteY4" fmla="*/ 250873 h 644769"/>
              <a:gd name="connsiteX0" fmla="*/ 0 w 1002322"/>
              <a:gd name="connsiteY0" fmla="*/ 644769 h 644769"/>
              <a:gd name="connsiteX1" fmla="*/ 211015 w 1002322"/>
              <a:gd name="connsiteY1" fmla="*/ 475956 h 644769"/>
              <a:gd name="connsiteX2" fmla="*/ 661181 w 1002322"/>
              <a:gd name="connsiteY2" fmla="*/ 67994 h 644769"/>
              <a:gd name="connsiteX3" fmla="*/ 900332 w 1002322"/>
              <a:gd name="connsiteY3" fmla="*/ 67993 h 644769"/>
              <a:gd name="connsiteX4" fmla="*/ 984738 w 1002322"/>
              <a:gd name="connsiteY4" fmla="*/ 124264 h 644769"/>
              <a:gd name="connsiteX0" fmla="*/ 0 w 1002322"/>
              <a:gd name="connsiteY0" fmla="*/ 649458 h 649458"/>
              <a:gd name="connsiteX1" fmla="*/ 309489 w 1002322"/>
              <a:gd name="connsiteY1" fmla="*/ 508781 h 649458"/>
              <a:gd name="connsiteX2" fmla="*/ 661181 w 1002322"/>
              <a:gd name="connsiteY2" fmla="*/ 72683 h 649458"/>
              <a:gd name="connsiteX3" fmla="*/ 900332 w 1002322"/>
              <a:gd name="connsiteY3" fmla="*/ 72682 h 649458"/>
              <a:gd name="connsiteX4" fmla="*/ 984738 w 1002322"/>
              <a:gd name="connsiteY4" fmla="*/ 128953 h 649458"/>
              <a:gd name="connsiteX0" fmla="*/ 0 w 1002322"/>
              <a:gd name="connsiteY0" fmla="*/ 597878 h 597878"/>
              <a:gd name="connsiteX1" fmla="*/ 309489 w 1002322"/>
              <a:gd name="connsiteY1" fmla="*/ 457201 h 597878"/>
              <a:gd name="connsiteX2" fmla="*/ 689316 w 1002322"/>
              <a:gd name="connsiteY2" fmla="*/ 203983 h 597878"/>
              <a:gd name="connsiteX3" fmla="*/ 900332 w 1002322"/>
              <a:gd name="connsiteY3" fmla="*/ 21102 h 597878"/>
              <a:gd name="connsiteX4" fmla="*/ 984738 w 1002322"/>
              <a:gd name="connsiteY4" fmla="*/ 77373 h 597878"/>
              <a:gd name="connsiteX0" fmla="*/ 0 w 1033975"/>
              <a:gd name="connsiteY0" fmla="*/ 520505 h 520505"/>
              <a:gd name="connsiteX1" fmla="*/ 309489 w 1033975"/>
              <a:gd name="connsiteY1" fmla="*/ 379828 h 520505"/>
              <a:gd name="connsiteX2" fmla="*/ 689316 w 1033975"/>
              <a:gd name="connsiteY2" fmla="*/ 126610 h 520505"/>
              <a:gd name="connsiteX3" fmla="*/ 984738 w 1033975"/>
              <a:gd name="connsiteY3" fmla="*/ 70339 h 520505"/>
              <a:gd name="connsiteX4" fmla="*/ 984738 w 1033975"/>
              <a:gd name="connsiteY4" fmla="*/ 0 h 520505"/>
              <a:gd name="connsiteX0" fmla="*/ 0 w 1033975"/>
              <a:gd name="connsiteY0" fmla="*/ 520505 h 520505"/>
              <a:gd name="connsiteX1" fmla="*/ 309489 w 1033975"/>
              <a:gd name="connsiteY1" fmla="*/ 379828 h 520505"/>
              <a:gd name="connsiteX2" fmla="*/ 689316 w 1033975"/>
              <a:gd name="connsiteY2" fmla="*/ 126610 h 520505"/>
              <a:gd name="connsiteX3" fmla="*/ 984738 w 1033975"/>
              <a:gd name="connsiteY3" fmla="*/ 70339 h 520505"/>
              <a:gd name="connsiteX4" fmla="*/ 984738 w 1033975"/>
              <a:gd name="connsiteY4" fmla="*/ 0 h 520505"/>
              <a:gd name="connsiteX0" fmla="*/ 0 w 1128931"/>
              <a:gd name="connsiteY0" fmla="*/ 450166 h 450166"/>
              <a:gd name="connsiteX1" fmla="*/ 309489 w 1128931"/>
              <a:gd name="connsiteY1" fmla="*/ 309489 h 450166"/>
              <a:gd name="connsiteX2" fmla="*/ 689316 w 1128931"/>
              <a:gd name="connsiteY2" fmla="*/ 56271 h 450166"/>
              <a:gd name="connsiteX3" fmla="*/ 984738 w 1128931"/>
              <a:gd name="connsiteY3" fmla="*/ 0 h 450166"/>
              <a:gd name="connsiteX4" fmla="*/ 1111347 w 1128931"/>
              <a:gd name="connsiteY4" fmla="*/ 70338 h 450166"/>
              <a:gd name="connsiteX0" fmla="*/ 0 w 1114863"/>
              <a:gd name="connsiteY0" fmla="*/ 450166 h 450166"/>
              <a:gd name="connsiteX1" fmla="*/ 309489 w 1114863"/>
              <a:gd name="connsiteY1" fmla="*/ 309489 h 450166"/>
              <a:gd name="connsiteX2" fmla="*/ 689316 w 1114863"/>
              <a:gd name="connsiteY2" fmla="*/ 56271 h 450166"/>
              <a:gd name="connsiteX3" fmla="*/ 984738 w 1114863"/>
              <a:gd name="connsiteY3" fmla="*/ 0 h 450166"/>
              <a:gd name="connsiteX4" fmla="*/ 1097279 w 1114863"/>
              <a:gd name="connsiteY4" fmla="*/ 168811 h 450166"/>
              <a:gd name="connsiteX0" fmla="*/ 0 w 1171134"/>
              <a:gd name="connsiteY0" fmla="*/ 450166 h 450166"/>
              <a:gd name="connsiteX1" fmla="*/ 309489 w 1171134"/>
              <a:gd name="connsiteY1" fmla="*/ 309489 h 450166"/>
              <a:gd name="connsiteX2" fmla="*/ 689316 w 1171134"/>
              <a:gd name="connsiteY2" fmla="*/ 56271 h 450166"/>
              <a:gd name="connsiteX3" fmla="*/ 984738 w 1171134"/>
              <a:gd name="connsiteY3" fmla="*/ 0 h 450166"/>
              <a:gd name="connsiteX4" fmla="*/ 1153550 w 1171134"/>
              <a:gd name="connsiteY4" fmla="*/ 84405 h 450166"/>
              <a:gd name="connsiteX0" fmla="*/ 0 w 1171134"/>
              <a:gd name="connsiteY0" fmla="*/ 436098 h 436098"/>
              <a:gd name="connsiteX1" fmla="*/ 309489 w 1171134"/>
              <a:gd name="connsiteY1" fmla="*/ 295421 h 436098"/>
              <a:gd name="connsiteX2" fmla="*/ 689316 w 1171134"/>
              <a:gd name="connsiteY2" fmla="*/ 42203 h 436098"/>
              <a:gd name="connsiteX3" fmla="*/ 1012873 w 1171134"/>
              <a:gd name="connsiteY3" fmla="*/ 42203 h 436098"/>
              <a:gd name="connsiteX4" fmla="*/ 1153550 w 1171134"/>
              <a:gd name="connsiteY4" fmla="*/ 70337 h 436098"/>
              <a:gd name="connsiteX0" fmla="*/ 0 w 1171134"/>
              <a:gd name="connsiteY0" fmla="*/ 436098 h 436098"/>
              <a:gd name="connsiteX1" fmla="*/ 309489 w 1171134"/>
              <a:gd name="connsiteY1" fmla="*/ 295421 h 436098"/>
              <a:gd name="connsiteX2" fmla="*/ 689316 w 1171134"/>
              <a:gd name="connsiteY2" fmla="*/ 42203 h 436098"/>
              <a:gd name="connsiteX3" fmla="*/ 1012873 w 1171134"/>
              <a:gd name="connsiteY3" fmla="*/ 42203 h 436098"/>
              <a:gd name="connsiteX4" fmla="*/ 1153550 w 1171134"/>
              <a:gd name="connsiteY4" fmla="*/ 154743 h 436098"/>
              <a:gd name="connsiteX0" fmla="*/ 0 w 1171134"/>
              <a:gd name="connsiteY0" fmla="*/ 393895 h 393895"/>
              <a:gd name="connsiteX1" fmla="*/ 309489 w 1171134"/>
              <a:gd name="connsiteY1" fmla="*/ 253218 h 393895"/>
              <a:gd name="connsiteX2" fmla="*/ 689316 w 1171134"/>
              <a:gd name="connsiteY2" fmla="*/ 42203 h 393895"/>
              <a:gd name="connsiteX3" fmla="*/ 1012873 w 1171134"/>
              <a:gd name="connsiteY3" fmla="*/ 0 h 393895"/>
              <a:gd name="connsiteX4" fmla="*/ 1153550 w 1171134"/>
              <a:gd name="connsiteY4" fmla="*/ 112540 h 393895"/>
              <a:gd name="connsiteX0" fmla="*/ 0 w 1171134"/>
              <a:gd name="connsiteY0" fmla="*/ 386861 h 386861"/>
              <a:gd name="connsiteX1" fmla="*/ 309489 w 1171134"/>
              <a:gd name="connsiteY1" fmla="*/ 246184 h 386861"/>
              <a:gd name="connsiteX2" fmla="*/ 689316 w 1171134"/>
              <a:gd name="connsiteY2" fmla="*/ 35169 h 386861"/>
              <a:gd name="connsiteX3" fmla="*/ 1012873 w 1171134"/>
              <a:gd name="connsiteY3" fmla="*/ 35169 h 386861"/>
              <a:gd name="connsiteX4" fmla="*/ 1153550 w 1171134"/>
              <a:gd name="connsiteY4" fmla="*/ 105506 h 386861"/>
              <a:gd name="connsiteX0" fmla="*/ 0 w 1171134"/>
              <a:gd name="connsiteY0" fmla="*/ 386861 h 386861"/>
              <a:gd name="connsiteX1" fmla="*/ 309489 w 1171134"/>
              <a:gd name="connsiteY1" fmla="*/ 246184 h 386861"/>
              <a:gd name="connsiteX2" fmla="*/ 689316 w 1171134"/>
              <a:gd name="connsiteY2" fmla="*/ 35169 h 386861"/>
              <a:gd name="connsiteX3" fmla="*/ 1012873 w 1171134"/>
              <a:gd name="connsiteY3" fmla="*/ 35169 h 386861"/>
              <a:gd name="connsiteX4" fmla="*/ 1153550 w 1171134"/>
              <a:gd name="connsiteY4" fmla="*/ 147709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134" h="386861">
                <a:moveTo>
                  <a:pt x="0" y="386861"/>
                </a:moveTo>
                <a:cubicBezTo>
                  <a:pt x="23446" y="354036"/>
                  <a:pt x="194603" y="304799"/>
                  <a:pt x="309489" y="246184"/>
                </a:cubicBezTo>
                <a:cubicBezTo>
                  <a:pt x="424375" y="187569"/>
                  <a:pt x="572085" y="70338"/>
                  <a:pt x="689316" y="35169"/>
                </a:cubicBezTo>
                <a:cubicBezTo>
                  <a:pt x="806547" y="0"/>
                  <a:pt x="963636" y="56271"/>
                  <a:pt x="1012873" y="35169"/>
                </a:cubicBezTo>
                <a:cubicBezTo>
                  <a:pt x="1062110" y="112541"/>
                  <a:pt x="1171134" y="152398"/>
                  <a:pt x="1153550" y="147709"/>
                </a:cubicBezTo>
              </a:path>
            </a:pathLst>
          </a:cu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ruta 32"/>
          <p:cNvSpPr txBox="1"/>
          <p:nvPr/>
        </p:nvSpPr>
        <p:spPr>
          <a:xfrm>
            <a:off x="633046" y="1871003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För att träningen ska leda till superkompensation</a:t>
            </a:r>
          </a:p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under en längre tidsperiod är det nödvändigt att </a:t>
            </a:r>
          </a:p>
          <a:p>
            <a:r>
              <a:rPr lang="sv-SE" sz="1600" dirty="0" smtClean="0">
                <a:solidFill>
                  <a:schemeClr val="bg1"/>
                </a:solidFill>
                <a:latin typeface="Montserrat"/>
              </a:rPr>
              <a:t>Träningsvolymen ökar över tid.</a:t>
            </a:r>
            <a:endParaRPr lang="sv-SE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6147582" y="2504049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accent1"/>
                </a:solidFill>
              </a:rPr>
              <a:t>PF</a:t>
            </a:r>
            <a:endParaRPr lang="sv-S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9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 - med instruktion" id="{F0AFAFB2-F162-4692-ABF8-2120B715ECA8}" vid="{CD22D524-E5C2-4804-A7AC-C257E80C968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E1EED29A2AB34DB530C4963771FB5D" ma:contentTypeVersion="10" ma:contentTypeDescription="Skapa ett nytt dokument." ma:contentTypeScope="" ma:versionID="4549410513348e3a0f01329abbf2d999">
  <xsd:schema xmlns:xsd="http://www.w3.org/2001/XMLSchema" xmlns:xs="http://www.w3.org/2001/XMLSchema" xmlns:p="http://schemas.microsoft.com/office/2006/metadata/properties" xmlns:ns2="7db0cecb-c553-4346-ab87-9288bc67f8f3" xmlns:ns3="8ccf6783-0b6a-49a5-a690-27187a566fc9" targetNamespace="http://schemas.microsoft.com/office/2006/metadata/properties" ma:root="true" ma:fieldsID="f5a524acb879481af2f05d7e31ce5de0" ns2:_="" ns3:_="">
    <xsd:import namespace="7db0cecb-c553-4346-ab87-9288bc67f8f3"/>
    <xsd:import namespace="8ccf6783-0b6a-49a5-a690-27187a56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0cecb-c553-4346-ab87-9288bc67f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f6783-0b6a-49a5-a690-27187a566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D53F25-6D65-4614-919C-FF85CC141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50EB5-1913-4C3A-A9FD-EA24747B9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0cecb-c553-4346-ab87-9288bc67f8f3"/>
    <ds:schemaRef ds:uri="8ccf6783-0b6a-49a5-a690-27187a56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068AF-352F-4A6E-A6B6-7D7FDFC49452}">
  <ds:schemaRefs>
    <ds:schemaRef ds:uri="http://schemas.microsoft.com/office/2006/metadata/properties"/>
    <ds:schemaRef ds:uri="http://schemas.microsoft.com/office/infopath/2007/PartnerControls"/>
    <ds:schemaRef ds:uri="29a27659-80e7-45f4-b2a3-0f36ffa1e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med instruktion</Template>
  <TotalTime>1162</TotalTime>
  <Words>598</Words>
  <Application>Microsoft Office PowerPoint</Application>
  <PresentationFormat>Anpassad</PresentationFormat>
  <Paragraphs>201</Paragraphs>
  <Slides>36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7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Bild 32</vt:lpstr>
      <vt:lpstr>Bild 33</vt:lpstr>
      <vt:lpstr>Bild 34</vt:lpstr>
      <vt:lpstr>Bild 35</vt:lpstr>
      <vt:lpstr>Bild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 Innebandys  PPT-mall</dc:title>
  <dc:creator>Lisa Eskils (SIBF)</dc:creator>
  <cp:lastModifiedBy>Martinis, Nenad</cp:lastModifiedBy>
  <cp:revision>56</cp:revision>
  <dcterms:created xsi:type="dcterms:W3CDTF">2018-06-12T10:55:07Z</dcterms:created>
  <dcterms:modified xsi:type="dcterms:W3CDTF">2020-11-24T20:14:40Z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0x010100CAE1EED29A2AB34DB530C4963771FB5D</vt:lpwstr>
  </property>
</Properties>
</file>