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3" roundtripDataSignature="AMtx7mgoCffZd5lazyL5PmC+NUo2AUKBR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4" d="100"/>
          <a:sy n="154" d="100"/>
        </p:scale>
        <p:origin x="2766"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viewProps" Target="view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2c8939c256e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2c8939c256e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5" name="Google Shape;17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1f53c51816c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1f53c51816c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7" name="Google Shape;187;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0" name="Google Shape;200;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6" name="Google Shape;206;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9" name="Google Shape;219;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5" name="Google Shape;225;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1" name="Google Shape;231;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7" name="Google Shape;237;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1f53c51816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1f53c51816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2" name="Google Shape;252;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5" name="Google Shape;265;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c88a1df63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c88a1df63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4" name="Google Shape;14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f54e791e3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f54e791e3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Rubrikbild" type="title">
  <p:cSld name="TITLE">
    <p:spTree>
      <p:nvGrpSpPr>
        <p:cNvPr id="1" name="Shape 12"/>
        <p:cNvGrpSpPr/>
        <p:nvPr/>
      </p:nvGrpSpPr>
      <p:grpSpPr>
        <a:xfrm>
          <a:off x="0" y="0"/>
          <a:ext cx="0" cy="0"/>
          <a:chOff x="0" y="0"/>
          <a:chExt cx="0" cy="0"/>
        </a:xfrm>
      </p:grpSpPr>
      <p:sp>
        <p:nvSpPr>
          <p:cNvPr id="13" name="Google Shape;13;p2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15" name="Google Shape;15;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ld med bildtext" type="picTx">
  <p:cSld name="PICTURE_WITH_CAPTION_TEXT">
    <p:spTree>
      <p:nvGrpSpPr>
        <p:cNvPr id="1" name="Shape 75"/>
        <p:cNvGrpSpPr/>
        <p:nvPr/>
      </p:nvGrpSpPr>
      <p:grpSpPr>
        <a:xfrm>
          <a:off x="0" y="0"/>
          <a:ext cx="0" cy="0"/>
          <a:chOff x="0" y="0"/>
          <a:chExt cx="0" cy="0"/>
        </a:xfrm>
      </p:grpSpPr>
      <p:sp>
        <p:nvSpPr>
          <p:cNvPr id="76" name="Google Shape;76;p3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7" name="Google Shape;77;p37"/>
          <p:cNvSpPr>
            <a:spLocks noGrp="1"/>
          </p:cNvSpPr>
          <p:nvPr>
            <p:ph type="pic" idx="2"/>
          </p:nvPr>
        </p:nvSpPr>
        <p:spPr>
          <a:xfrm>
            <a:off x="5183188" y="987425"/>
            <a:ext cx="6172200" cy="4873625"/>
          </a:xfrm>
          <a:prstGeom prst="rect">
            <a:avLst/>
          </a:prstGeom>
          <a:noFill/>
          <a:ln>
            <a:noFill/>
          </a:ln>
        </p:spPr>
      </p:sp>
      <p:sp>
        <p:nvSpPr>
          <p:cNvPr id="78" name="Google Shape;78;p3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9" name="Google Shape;79;p3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3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3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82"/>
        <p:cNvGrpSpPr/>
        <p:nvPr/>
      </p:nvGrpSpPr>
      <p:grpSpPr>
        <a:xfrm>
          <a:off x="0" y="0"/>
          <a:ext cx="0" cy="0"/>
          <a:chOff x="0" y="0"/>
          <a:chExt cx="0" cy="0"/>
        </a:xfrm>
      </p:grpSpPr>
      <p:sp>
        <p:nvSpPr>
          <p:cNvPr id="83" name="Google Shape;83;p3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3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5" name="Google Shape;85;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Lodrät rubrik och text" type="vertTitleAndTx">
  <p:cSld name="VERTICAL_TITLE_AND_VERTICAL_TEXT">
    <p:spTree>
      <p:nvGrpSpPr>
        <p:cNvPr id="1" name="Shape 88"/>
        <p:cNvGrpSpPr/>
        <p:nvPr/>
      </p:nvGrpSpPr>
      <p:grpSpPr>
        <a:xfrm>
          <a:off x="0" y="0"/>
          <a:ext cx="0" cy="0"/>
          <a:chOff x="0" y="0"/>
          <a:chExt cx="0" cy="0"/>
        </a:xfrm>
      </p:grpSpPr>
      <p:sp>
        <p:nvSpPr>
          <p:cNvPr id="89" name="Google Shape;89;p3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3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1" name="Google Shape;91;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type="obj">
  <p:cSld name="OBJECT">
    <p:spTree>
      <p:nvGrpSpPr>
        <p:cNvPr id="1" name="Shape 25"/>
        <p:cNvGrpSpPr/>
        <p:nvPr/>
      </p:nvGrpSpPr>
      <p:grpSpPr>
        <a:xfrm>
          <a:off x="0" y="0"/>
          <a:ext cx="0" cy="0"/>
          <a:chOff x="0" y="0"/>
          <a:chExt cx="0" cy="0"/>
        </a:xfrm>
      </p:grpSpPr>
      <p:sp>
        <p:nvSpPr>
          <p:cNvPr id="26" name="Google Shape;26;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3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Rubrikbild" type="title">
  <p:cSld name="TITLE">
    <p:spTree>
      <p:nvGrpSpPr>
        <p:cNvPr id="1" name="Shape 31"/>
        <p:cNvGrpSpPr/>
        <p:nvPr/>
      </p:nvGrpSpPr>
      <p:grpSpPr>
        <a:xfrm>
          <a:off x="0" y="0"/>
          <a:ext cx="0" cy="0"/>
          <a:chOff x="0" y="0"/>
          <a:chExt cx="0" cy="0"/>
        </a:xfrm>
      </p:grpSpPr>
      <p:sp>
        <p:nvSpPr>
          <p:cNvPr id="32" name="Google Shape;32;p2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4" name="Google Shape;34;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Avsnittsrubrik" type="secHead">
  <p:cSld name="SECTION_HEADER">
    <p:spTree>
      <p:nvGrpSpPr>
        <p:cNvPr id="1" name="Shape 37"/>
        <p:cNvGrpSpPr/>
        <p:nvPr/>
      </p:nvGrpSpPr>
      <p:grpSpPr>
        <a:xfrm>
          <a:off x="0" y="0"/>
          <a:ext cx="0" cy="0"/>
          <a:chOff x="0" y="0"/>
          <a:chExt cx="0" cy="0"/>
        </a:xfrm>
      </p:grpSpPr>
      <p:sp>
        <p:nvSpPr>
          <p:cNvPr id="38" name="Google Shape;38;p3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3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0" name="Google Shape;40;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vå delar" type="twoObj">
  <p:cSld name="TWO_OBJECTS">
    <p:spTree>
      <p:nvGrpSpPr>
        <p:cNvPr id="1" name="Shape 43"/>
        <p:cNvGrpSpPr/>
        <p:nvPr/>
      </p:nvGrpSpPr>
      <p:grpSpPr>
        <a:xfrm>
          <a:off x="0" y="0"/>
          <a:ext cx="0" cy="0"/>
          <a:chOff x="0" y="0"/>
          <a:chExt cx="0" cy="0"/>
        </a:xfrm>
      </p:grpSpPr>
      <p:sp>
        <p:nvSpPr>
          <p:cNvPr id="44" name="Google Shape;44;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3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3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Jämförelse" type="twoTxTwoObj">
  <p:cSld name="TWO_OBJECTS_WITH_TEXT">
    <p:spTree>
      <p:nvGrpSpPr>
        <p:cNvPr id="1" name="Shape 50"/>
        <p:cNvGrpSpPr/>
        <p:nvPr/>
      </p:nvGrpSpPr>
      <p:grpSpPr>
        <a:xfrm>
          <a:off x="0" y="0"/>
          <a:ext cx="0" cy="0"/>
          <a:chOff x="0" y="0"/>
          <a:chExt cx="0" cy="0"/>
        </a:xfrm>
      </p:grpSpPr>
      <p:sp>
        <p:nvSpPr>
          <p:cNvPr id="51" name="Google Shape;51;p3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3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3" name="Google Shape;53;p3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3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5" name="Google Shape;55;p3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 name="Google Shape;56;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59"/>
        <p:cNvGrpSpPr/>
        <p:nvPr/>
      </p:nvGrpSpPr>
      <p:grpSpPr>
        <a:xfrm>
          <a:off x="0" y="0"/>
          <a:ext cx="0" cy="0"/>
          <a:chOff x="0" y="0"/>
          <a:chExt cx="0" cy="0"/>
        </a:xfrm>
      </p:grpSpPr>
      <p:sp>
        <p:nvSpPr>
          <p:cNvPr id="60" name="Google Shape;60;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om" type="blank">
  <p:cSld name="BLANK">
    <p:spTree>
      <p:nvGrpSpPr>
        <p:cNvPr id="1" name="Shape 64"/>
        <p:cNvGrpSpPr/>
        <p:nvPr/>
      </p:nvGrpSpPr>
      <p:grpSpPr>
        <a:xfrm>
          <a:off x="0" y="0"/>
          <a:ext cx="0" cy="0"/>
          <a:chOff x="0" y="0"/>
          <a:chExt cx="0" cy="0"/>
        </a:xfrm>
      </p:grpSpPr>
      <p:sp>
        <p:nvSpPr>
          <p:cNvPr id="65" name="Google Shape;65;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ext med bildtext" type="objTx">
  <p:cSld name="OBJECT_WITH_CAPTION_TEXT">
    <p:spTree>
      <p:nvGrpSpPr>
        <p:cNvPr id="1" name="Shape 68"/>
        <p:cNvGrpSpPr/>
        <p:nvPr/>
      </p:nvGrpSpPr>
      <p:grpSpPr>
        <a:xfrm>
          <a:off x="0" y="0"/>
          <a:ext cx="0" cy="0"/>
          <a:chOff x="0" y="0"/>
          <a:chExt cx="0" cy="0"/>
        </a:xfrm>
      </p:grpSpPr>
      <p:sp>
        <p:nvSpPr>
          <p:cNvPr id="69" name="Google Shape;69;p3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71" name="Google Shape;71;p3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2" name="Google Shape;72;p3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
        <p:nvSpPr>
          <p:cNvPr id="8" name="Google Shape;8;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9" name="Google Shape;9;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0" name="Google Shape;10;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1"/>
                </a:solidFill>
                <a:latin typeface="Calibri"/>
                <a:ea typeface="Calibri"/>
                <a:cs typeface="Calibri"/>
                <a:sym typeface="Calibri"/>
              </a:defRPr>
            </a:lvl1pPr>
            <a:lvl2pPr marL="0" marR="0" lvl="1" indent="0" algn="r" rtl="0">
              <a:spcBef>
                <a:spcPts val="0"/>
              </a:spcBef>
              <a:buNone/>
              <a:defRPr sz="1200" b="0" i="0" u="none" strike="noStrike" cap="none">
                <a:solidFill>
                  <a:schemeClr val="lt1"/>
                </a:solidFill>
                <a:latin typeface="Calibri"/>
                <a:ea typeface="Calibri"/>
                <a:cs typeface="Calibri"/>
                <a:sym typeface="Calibri"/>
              </a:defRPr>
            </a:lvl2pPr>
            <a:lvl3pPr marL="0" marR="0" lvl="2" indent="0" algn="r" rtl="0">
              <a:spcBef>
                <a:spcPts val="0"/>
              </a:spcBef>
              <a:buNone/>
              <a:defRPr sz="1200" b="0" i="0" u="none" strike="noStrike" cap="none">
                <a:solidFill>
                  <a:schemeClr val="lt1"/>
                </a:solidFill>
                <a:latin typeface="Calibri"/>
                <a:ea typeface="Calibri"/>
                <a:cs typeface="Calibri"/>
                <a:sym typeface="Calibri"/>
              </a:defRPr>
            </a:lvl3pPr>
            <a:lvl4pPr marL="0" marR="0" lvl="3" indent="0" algn="r" rtl="0">
              <a:spcBef>
                <a:spcPts val="0"/>
              </a:spcBef>
              <a:buNone/>
              <a:defRPr sz="1200" b="0" i="0" u="none" strike="noStrike" cap="none">
                <a:solidFill>
                  <a:schemeClr val="lt1"/>
                </a:solidFill>
                <a:latin typeface="Calibri"/>
                <a:ea typeface="Calibri"/>
                <a:cs typeface="Calibri"/>
                <a:sym typeface="Calibri"/>
              </a:defRPr>
            </a:lvl4pPr>
            <a:lvl5pPr marL="0" marR="0" lvl="4" indent="0" algn="r" rtl="0">
              <a:spcBef>
                <a:spcPts val="0"/>
              </a:spcBef>
              <a:buNone/>
              <a:defRPr sz="1200" b="0" i="0" u="none" strike="noStrike" cap="none">
                <a:solidFill>
                  <a:schemeClr val="lt1"/>
                </a:solidFill>
                <a:latin typeface="Calibri"/>
                <a:ea typeface="Calibri"/>
                <a:cs typeface="Calibri"/>
                <a:sym typeface="Calibri"/>
              </a:defRPr>
            </a:lvl5pPr>
            <a:lvl6pPr marL="0" marR="0" lvl="5" indent="0" algn="r" rtl="0">
              <a:spcBef>
                <a:spcPts val="0"/>
              </a:spcBef>
              <a:buNone/>
              <a:defRPr sz="1200" b="0" i="0" u="none" strike="noStrike" cap="none">
                <a:solidFill>
                  <a:schemeClr val="lt1"/>
                </a:solidFill>
                <a:latin typeface="Calibri"/>
                <a:ea typeface="Calibri"/>
                <a:cs typeface="Calibri"/>
                <a:sym typeface="Calibri"/>
              </a:defRPr>
            </a:lvl6pPr>
            <a:lvl7pPr marL="0" marR="0" lvl="6" indent="0" algn="r" rtl="0">
              <a:spcBef>
                <a:spcPts val="0"/>
              </a:spcBef>
              <a:buNone/>
              <a:defRPr sz="1200" b="0" i="0" u="none" strike="noStrike" cap="none">
                <a:solidFill>
                  <a:schemeClr val="lt1"/>
                </a:solidFill>
                <a:latin typeface="Calibri"/>
                <a:ea typeface="Calibri"/>
                <a:cs typeface="Calibri"/>
                <a:sym typeface="Calibri"/>
              </a:defRPr>
            </a:lvl7pPr>
            <a:lvl8pPr marL="0" marR="0" lvl="7" indent="0" algn="r" rtl="0">
              <a:spcBef>
                <a:spcPts val="0"/>
              </a:spcBef>
              <a:buNone/>
              <a:defRPr sz="1200" b="0" i="0" u="none" strike="noStrike" cap="none">
                <a:solidFill>
                  <a:schemeClr val="lt1"/>
                </a:solidFill>
                <a:latin typeface="Calibri"/>
                <a:ea typeface="Calibri"/>
                <a:cs typeface="Calibri"/>
                <a:sym typeface="Calibri"/>
              </a:defRPr>
            </a:lvl8pPr>
            <a:lvl9pPr marL="0" marR="0" lvl="8" indent="0" algn="r" rtl="0">
              <a:spcBef>
                <a:spcPts val="0"/>
              </a:spcBef>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
        <p:nvSpPr>
          <p:cNvPr id="11" name="Google Shape;11;p27" descr="{&quot;HashCode&quot;:-979992696,&quot;Placement&quot;:&quot;Footer&quot;,&quot;Top&quot;:522.0343,&quot;Left&quot;:429.69165,&quot;SlideWidth&quot;:960,&quot;SlideHeight&quot;:540}"/>
          <p:cNvSpPr txBox="1"/>
          <p:nvPr/>
        </p:nvSpPr>
        <p:spPr>
          <a:xfrm>
            <a:off x="5457084" y="6629836"/>
            <a:ext cx="1277831" cy="228163"/>
          </a:xfrm>
          <a:prstGeom prst="rect">
            <a:avLst/>
          </a:prstGeom>
          <a:noFill/>
          <a:ln>
            <a:noFill/>
          </a:ln>
        </p:spPr>
        <p:txBody>
          <a:bodyPr spcFirstLastPara="1" wrap="square" lIns="0" tIns="0" rIns="0" bIns="0" anchor="ctr" anchorCtr="1">
            <a:spAutoFit/>
          </a:bodyPr>
          <a:lstStyle/>
          <a:p>
            <a:pPr marL="0" marR="0" lvl="0" indent="0" algn="ctr" rtl="0">
              <a:spcBef>
                <a:spcPts val="0"/>
              </a:spcBef>
              <a:spcAft>
                <a:spcPts val="0"/>
              </a:spcAft>
              <a:buNone/>
            </a:pPr>
            <a:r>
              <a:rPr lang="sv-SE" sz="800" b="0" i="0" u="none" strike="noStrike" cap="none">
                <a:solidFill>
                  <a:srgbClr val="000000"/>
                </a:solidFill>
                <a:latin typeface="Calibri"/>
                <a:ea typeface="Calibri"/>
                <a:cs typeface="Calibri"/>
                <a:sym typeface="Calibri"/>
              </a:rPr>
              <a:t>Informationsklass: Privat</a:t>
            </a:r>
            <a:endParaRPr/>
          </a:p>
        </p:txBody>
      </p:sp>
      <p:sp>
        <p:nvSpPr>
          <p:cNvPr id="2" name="MSIPCMContentMarking" descr="{&quot;HashCode&quot;:-979992696,&quot;Placement&quot;:&quot;Footer&quot;,&quot;Top&quot;:522.0343,&quot;Left&quot;:429.69165,&quot;SlideWidth&quot;:960,&quot;SlideHeight&quot;:540}">
            <a:extLst>
              <a:ext uri="{FF2B5EF4-FFF2-40B4-BE49-F238E27FC236}">
                <a16:creationId xmlns:a16="http://schemas.microsoft.com/office/drawing/2014/main" id="{82337112-A9D5-BE9A-1108-7DB437E16FC1}"/>
              </a:ext>
            </a:extLst>
          </p:cNvPr>
          <p:cNvSpPr txBox="1"/>
          <p:nvPr userDrawn="1"/>
        </p:nvSpPr>
        <p:spPr>
          <a:xfrm>
            <a:off x="5457084" y="6629836"/>
            <a:ext cx="1277831" cy="228163"/>
          </a:xfrm>
          <a:prstGeom prst="rect">
            <a:avLst/>
          </a:prstGeom>
          <a:noFill/>
        </p:spPr>
        <p:txBody>
          <a:bodyPr vert="horz" wrap="square" lIns="0" tIns="0" rIns="0" bIns="0" rtlCol="0" anchor="ctr" anchorCtr="1">
            <a:spAutoFit/>
          </a:bodyPr>
          <a:lstStyle/>
          <a:p>
            <a:pPr algn="ctr">
              <a:spcBef>
                <a:spcPts val="0"/>
              </a:spcBef>
              <a:spcAft>
                <a:spcPts val="0"/>
              </a:spcAft>
            </a:pPr>
            <a:r>
              <a:rPr lang="sv-SE" sz="800">
                <a:solidFill>
                  <a:srgbClr val="000000"/>
                </a:solidFill>
                <a:latin typeface="Calibri" panose="020F0502020204030204" pitchFamily="34" charset="0"/>
              </a:rPr>
              <a:t>Informationsklass: Privat</a:t>
            </a: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
        <p:cNvGrpSpPr/>
        <p:nvPr/>
      </p:nvGrpSpPr>
      <p:grpSpPr>
        <a:xfrm>
          <a:off x="0" y="0"/>
          <a:ext cx="0" cy="0"/>
          <a:chOff x="0" y="0"/>
          <a:chExt cx="0" cy="0"/>
        </a:xfrm>
      </p:grpSpPr>
      <p:sp>
        <p:nvSpPr>
          <p:cNvPr id="19" name="Google Shape;19;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2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1" name="Google Shape;21;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 name="Google Shape;22;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3" name="Google Shape;23;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
        <p:nvSpPr>
          <p:cNvPr id="24" name="Google Shape;24;p26" descr="{&quot;HashCode&quot;:-979992696,&quot;Placement&quot;:&quot;Footer&quot;,&quot;Top&quot;:522.0343,&quot;Left&quot;:429.69165,&quot;SlideWidth&quot;:960,&quot;SlideHeight&quot;:540}"/>
          <p:cNvSpPr txBox="1"/>
          <p:nvPr/>
        </p:nvSpPr>
        <p:spPr>
          <a:xfrm>
            <a:off x="5457084" y="6629836"/>
            <a:ext cx="1277831" cy="228163"/>
          </a:xfrm>
          <a:prstGeom prst="rect">
            <a:avLst/>
          </a:prstGeom>
          <a:noFill/>
          <a:ln>
            <a:noFill/>
          </a:ln>
        </p:spPr>
        <p:txBody>
          <a:bodyPr spcFirstLastPara="1" wrap="square" lIns="0" tIns="0" rIns="0" bIns="0" anchor="ctr" anchorCtr="1">
            <a:spAutoFit/>
          </a:bodyPr>
          <a:lstStyle/>
          <a:p>
            <a:pPr marL="0" marR="0" lvl="0" indent="0" algn="ctr" rtl="0">
              <a:spcBef>
                <a:spcPts val="0"/>
              </a:spcBef>
              <a:spcAft>
                <a:spcPts val="0"/>
              </a:spcAft>
              <a:buNone/>
            </a:pPr>
            <a:r>
              <a:rPr lang="sv-SE" sz="800" b="0" i="0" u="none" strike="noStrike" cap="none">
                <a:solidFill>
                  <a:srgbClr val="000000"/>
                </a:solidFill>
                <a:latin typeface="Calibri"/>
                <a:ea typeface="Calibri"/>
                <a:cs typeface="Calibri"/>
                <a:sym typeface="Calibri"/>
              </a:rPr>
              <a:t>Informationsklass: Privat</a:t>
            </a:r>
            <a:endParaRPr/>
          </a:p>
        </p:txBody>
      </p:sp>
      <p:sp>
        <p:nvSpPr>
          <p:cNvPr id="2" name="MSIPCMContentMarking" descr="{&quot;HashCode&quot;:-979992696,&quot;Placement&quot;:&quot;Footer&quot;,&quot;Top&quot;:522.0343,&quot;Left&quot;:429.69165,&quot;SlideWidth&quot;:960,&quot;SlideHeight&quot;:540}">
            <a:extLst>
              <a:ext uri="{FF2B5EF4-FFF2-40B4-BE49-F238E27FC236}">
                <a16:creationId xmlns:a16="http://schemas.microsoft.com/office/drawing/2014/main" id="{FD7F75F3-E308-121E-9C62-5A1BA000CE55}"/>
              </a:ext>
            </a:extLst>
          </p:cNvPr>
          <p:cNvSpPr txBox="1"/>
          <p:nvPr userDrawn="1"/>
        </p:nvSpPr>
        <p:spPr>
          <a:xfrm>
            <a:off x="5457084" y="6629836"/>
            <a:ext cx="1277831" cy="228163"/>
          </a:xfrm>
          <a:prstGeom prst="rect">
            <a:avLst/>
          </a:prstGeom>
          <a:noFill/>
        </p:spPr>
        <p:txBody>
          <a:bodyPr vert="horz" wrap="square" lIns="0" tIns="0" rIns="0" bIns="0" rtlCol="0" anchor="ctr" anchorCtr="1">
            <a:spAutoFit/>
          </a:bodyPr>
          <a:lstStyle/>
          <a:p>
            <a:pPr algn="ctr">
              <a:spcBef>
                <a:spcPts val="0"/>
              </a:spcBef>
              <a:spcAft>
                <a:spcPts val="0"/>
              </a:spcAft>
            </a:pPr>
            <a:r>
              <a:rPr lang="sv-SE" sz="800">
                <a:solidFill>
                  <a:srgbClr val="000000"/>
                </a:solidFill>
                <a:latin typeface="Calibri" panose="020F0502020204030204" pitchFamily="34" charset="0"/>
              </a:rPr>
              <a:t>Informationsklass: Privat</a:t>
            </a: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7"/>
        <p:cNvGrpSpPr/>
        <p:nvPr/>
      </p:nvGrpSpPr>
      <p:grpSpPr>
        <a:xfrm>
          <a:off x="0" y="0"/>
          <a:ext cx="0" cy="0"/>
          <a:chOff x="0" y="0"/>
          <a:chExt cx="0" cy="0"/>
        </a:xfrm>
      </p:grpSpPr>
      <p:sp>
        <p:nvSpPr>
          <p:cNvPr id="98" name="Google Shape;98;p1"/>
          <p:cNvSpPr/>
          <p:nvPr/>
        </p:nvSpPr>
        <p:spPr>
          <a:xfrm>
            <a:off x="0" y="0"/>
            <a:ext cx="12192000" cy="68580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99" name="Google Shape;99;p1"/>
          <p:cNvPicPr preferRelativeResize="0"/>
          <p:nvPr/>
        </p:nvPicPr>
        <p:blipFill rotWithShape="1">
          <a:blip r:embed="rId3">
            <a:alphaModFix/>
          </a:blip>
          <a:srcRect r="15852" b="2"/>
          <a:stretch/>
        </p:blipFill>
        <p:spPr>
          <a:xfrm>
            <a:off x="3523488" y="10"/>
            <a:ext cx="8668512" cy="6857990"/>
          </a:xfrm>
          <a:prstGeom prst="rect">
            <a:avLst/>
          </a:prstGeom>
          <a:noFill/>
          <a:ln>
            <a:noFill/>
          </a:ln>
        </p:spPr>
      </p:pic>
      <p:sp>
        <p:nvSpPr>
          <p:cNvPr id="100" name="Google Shape;100;p1"/>
          <p:cNvSpPr/>
          <p:nvPr/>
        </p:nvSpPr>
        <p:spPr>
          <a:xfrm>
            <a:off x="3" y="0"/>
            <a:ext cx="9339206" cy="6858000"/>
          </a:xfrm>
          <a:prstGeom prst="rect">
            <a:avLst/>
          </a:prstGeom>
          <a:gradFill>
            <a:gsLst>
              <a:gs pos="0">
                <a:srgbClr val="000000">
                  <a:alpha val="0"/>
                </a:srgbClr>
              </a:gs>
              <a:gs pos="33000">
                <a:srgbClr val="000000">
                  <a:alpha val="63921"/>
                </a:srgbClr>
              </a:gs>
              <a:gs pos="58000">
                <a:schemeClr val="dk1"/>
              </a:gs>
              <a:gs pos="100000">
                <a:schemeClr val="dk1"/>
              </a:gs>
            </a:gsLst>
            <a:lin ang="10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1" name="Google Shape;101;p1"/>
          <p:cNvSpPr txBox="1">
            <a:spLocks noGrp="1"/>
          </p:cNvSpPr>
          <p:nvPr>
            <p:ph type="ctrTitle"/>
          </p:nvPr>
        </p:nvSpPr>
        <p:spPr>
          <a:xfrm>
            <a:off x="477981" y="1122363"/>
            <a:ext cx="4023360" cy="320413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800"/>
              <a:buFont typeface="Calibri"/>
              <a:buNone/>
            </a:pPr>
            <a:r>
              <a:rPr lang="sv-SE" sz="4800"/>
              <a:t>Våmbs p14</a:t>
            </a:r>
            <a:endParaRPr/>
          </a:p>
        </p:txBody>
      </p:sp>
      <p:sp>
        <p:nvSpPr>
          <p:cNvPr id="102" name="Google Shape;102;p1"/>
          <p:cNvSpPr txBox="1">
            <a:spLocks noGrp="1"/>
          </p:cNvSpPr>
          <p:nvPr>
            <p:ph type="subTitle" idx="1"/>
          </p:nvPr>
        </p:nvSpPr>
        <p:spPr>
          <a:xfrm>
            <a:off x="477980" y="4872922"/>
            <a:ext cx="4023359" cy="1208141"/>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2000"/>
              <a:buNone/>
            </a:pPr>
            <a:endParaRPr sz="2000"/>
          </a:p>
        </p:txBody>
      </p:sp>
      <p:sp>
        <p:nvSpPr>
          <p:cNvPr id="103" name="Google Shape;103;p1"/>
          <p:cNvSpPr/>
          <p:nvPr/>
        </p:nvSpPr>
        <p:spPr>
          <a:xfrm rot="5400000">
            <a:off x="759921" y="346791"/>
            <a:ext cx="146304" cy="70408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sp>
        <p:nvSpPr>
          <p:cNvPr id="104" name="Google Shape;104;p1"/>
          <p:cNvSpPr/>
          <p:nvPr/>
        </p:nvSpPr>
        <p:spPr>
          <a:xfrm>
            <a:off x="481029" y="4546920"/>
            <a:ext cx="3977640" cy="18288"/>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g2c8939c256e_0_2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sv-SE"/>
              <a:t>Fleridrottande</a:t>
            </a:r>
            <a:endParaRPr/>
          </a:p>
        </p:txBody>
      </p:sp>
      <p:sp>
        <p:nvSpPr>
          <p:cNvPr id="160" name="Google Shape;160;g2c8939c256e_0_20"/>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457200" lvl="0" indent="-342900" algn="l" rtl="0">
              <a:spcBef>
                <a:spcPts val="1000"/>
              </a:spcBef>
              <a:spcAft>
                <a:spcPts val="0"/>
              </a:spcAft>
              <a:buSzPts val="1800"/>
              <a:buChar char="•"/>
            </a:pPr>
            <a:r>
              <a:rPr lang="sv-SE"/>
              <a:t>Samsyn gäller, blir dock mycket anpassning för fotbollen trots att vi har kortast säsong.</a:t>
            </a:r>
            <a:endParaRPr/>
          </a:p>
          <a:p>
            <a:pPr marL="457200" lvl="0" indent="-342900" algn="l" rtl="0">
              <a:spcBef>
                <a:spcPts val="0"/>
              </a:spcBef>
              <a:spcAft>
                <a:spcPts val="0"/>
              </a:spcAft>
              <a:buSzPts val="1800"/>
              <a:buChar char="•"/>
            </a:pPr>
            <a:r>
              <a:rPr lang="sv-SE"/>
              <a:t>Vi ser mycket positivt till fleridrottande </a:t>
            </a:r>
            <a:endParaRPr/>
          </a:p>
          <a:p>
            <a:pPr marL="457200" lvl="0" indent="-342900" algn="l" rtl="0">
              <a:spcBef>
                <a:spcPts val="0"/>
              </a:spcBef>
              <a:spcAft>
                <a:spcPts val="0"/>
              </a:spcAft>
              <a:buSzPts val="1800"/>
              <a:buChar char="•"/>
            </a:pPr>
            <a:r>
              <a:rPr lang="sv-SE"/>
              <a:t>Handbollen kör de dagar då vi inte har träning vår/sommar/höst</a:t>
            </a:r>
            <a:endParaRPr/>
          </a:p>
          <a:p>
            <a:pPr marL="457200" lvl="0" indent="-342900" algn="l" rtl="0">
              <a:spcBef>
                <a:spcPts val="0"/>
              </a:spcBef>
              <a:spcAft>
                <a:spcPts val="0"/>
              </a:spcAft>
              <a:buSzPts val="1800"/>
              <a:buChar char="•"/>
            </a:pPr>
            <a:r>
              <a:rPr lang="sv-SE"/>
              <a:t>Samuel försöker lösa så det stämmer med SIK (inte lätt med istider)</a:t>
            </a:r>
            <a:endParaRPr/>
          </a:p>
          <a:p>
            <a:pPr marL="457200" lvl="0" indent="-342900" algn="l" rtl="0">
              <a:spcBef>
                <a:spcPts val="0"/>
              </a:spcBef>
              <a:spcAft>
                <a:spcPts val="0"/>
              </a:spcAft>
              <a:buSzPts val="1800"/>
              <a:buChar char="•"/>
            </a:pPr>
            <a:r>
              <a:rPr lang="sv-SE"/>
              <a:t>Vi tränar sådant som man får nytta av i alla sporter</a:t>
            </a:r>
            <a:endParaRPr/>
          </a:p>
          <a:p>
            <a:pPr marL="457200" lvl="0" indent="-342900" algn="l" rtl="0">
              <a:spcBef>
                <a:spcPts val="0"/>
              </a:spcBef>
              <a:spcAft>
                <a:spcPts val="0"/>
              </a:spcAft>
              <a:buSzPts val="1800"/>
              <a:buChar char="•"/>
            </a:pPr>
            <a:r>
              <a:rPr lang="sv-SE"/>
              <a:t>Vi är mycket tacksamma om fotbollsmatcher kan prioriteras före vinteridrotter då vi inte har hur många spelare som helst</a:t>
            </a:r>
            <a:endParaRPr/>
          </a:p>
          <a:p>
            <a:pPr marL="457200" lvl="0" indent="-342900" algn="l" rtl="0">
              <a:spcBef>
                <a:spcPts val="0"/>
              </a:spcBef>
              <a:spcAft>
                <a:spcPts val="0"/>
              </a:spcAft>
              <a:buSzPts val="1800"/>
              <a:buChar char="•"/>
            </a:pPr>
            <a:r>
              <a:rPr lang="sv-SE"/>
              <a:t>Fotbollsträningarna skall göras roliga/givande så man verkligen vill gå på dem trots att man kanske har handboll som sin favorit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Lagmöte i början av säsongen med barnen</a:t>
            </a:r>
            <a:endParaRPr/>
          </a:p>
        </p:txBody>
      </p:sp>
      <p:sp>
        <p:nvSpPr>
          <p:cNvPr id="166" name="Google Shape;166;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SzPts val="1800"/>
              <a:buChar char="•"/>
            </a:pPr>
            <a:r>
              <a:rPr lang="sv-SE"/>
              <a:t>Prata med dem om uppförande, i laget/motståndare inom klubben samt sociala medier.</a:t>
            </a:r>
            <a:endParaRPr/>
          </a:p>
          <a:p>
            <a:pPr marL="228600" lvl="0" indent="-228600" algn="l" rtl="0">
              <a:lnSpc>
                <a:spcPct val="90000"/>
              </a:lnSpc>
              <a:spcBef>
                <a:spcPts val="1000"/>
              </a:spcBef>
              <a:spcAft>
                <a:spcPts val="0"/>
              </a:spcAft>
              <a:buClr>
                <a:schemeClr val="dk1"/>
              </a:buClr>
              <a:buSzPts val="2800"/>
              <a:buChar char="•"/>
            </a:pPr>
            <a:r>
              <a:rPr lang="sv-SE"/>
              <a:t>Sätta upp mål för säsongen</a:t>
            </a:r>
            <a:endParaRPr/>
          </a:p>
          <a:p>
            <a:pPr marL="685800" lvl="1" indent="-228600" algn="l" rtl="0">
              <a:lnSpc>
                <a:spcPct val="90000"/>
              </a:lnSpc>
              <a:spcBef>
                <a:spcPts val="500"/>
              </a:spcBef>
              <a:spcAft>
                <a:spcPts val="0"/>
              </a:spcAft>
              <a:buClr>
                <a:schemeClr val="dk1"/>
              </a:buClr>
              <a:buSzPts val="2400"/>
              <a:buChar char="•"/>
            </a:pPr>
            <a:r>
              <a:rPr lang="sv-SE"/>
              <a:t>Hur vill vi ha det i laget, vad gör vi för att skapa bra stämning</a:t>
            </a:r>
            <a:endParaRPr/>
          </a:p>
          <a:p>
            <a:pPr marL="685800" lvl="1" indent="-228600" algn="l" rtl="0">
              <a:lnSpc>
                <a:spcPct val="90000"/>
              </a:lnSpc>
              <a:spcBef>
                <a:spcPts val="500"/>
              </a:spcBef>
              <a:spcAft>
                <a:spcPts val="0"/>
              </a:spcAft>
              <a:buClr>
                <a:schemeClr val="dk1"/>
              </a:buClr>
              <a:buSzPts val="2400"/>
              <a:buChar char="•"/>
            </a:pPr>
            <a:r>
              <a:rPr lang="sv-SE"/>
              <a:t>Resultat, vad är viktigt och vart vill vi hamna i serien</a:t>
            </a:r>
            <a:endParaRPr/>
          </a:p>
          <a:p>
            <a:pPr marL="685800" lvl="1" indent="-190500" algn="l" rtl="0">
              <a:lnSpc>
                <a:spcPct val="90000"/>
              </a:lnSpc>
              <a:spcBef>
                <a:spcPts val="500"/>
              </a:spcBef>
              <a:spcAft>
                <a:spcPts val="0"/>
              </a:spcAft>
              <a:buSzPts val="1800"/>
              <a:buChar char="•"/>
            </a:pPr>
            <a:r>
              <a:rPr lang="sv-SE"/>
              <a:t>Vad kan vi förvänta oss av varandra</a:t>
            </a:r>
            <a:endParaRPr/>
          </a:p>
          <a:p>
            <a:pPr marL="685800" lvl="1" indent="-190500" algn="l" rtl="0">
              <a:lnSpc>
                <a:spcPct val="90000"/>
              </a:lnSpc>
              <a:spcBef>
                <a:spcPts val="500"/>
              </a:spcBef>
              <a:spcAft>
                <a:spcPts val="0"/>
              </a:spcAft>
              <a:buSzPts val="1800"/>
              <a:buChar char="•"/>
            </a:pPr>
            <a:r>
              <a:rPr lang="sv-SE"/>
              <a:t>Träningsnärvaro, kan man målsätta den?</a:t>
            </a:r>
            <a:endParaRPr/>
          </a:p>
          <a:p>
            <a:pPr marL="685800" lvl="1" indent="-228600" algn="l" rtl="0">
              <a:lnSpc>
                <a:spcPct val="90000"/>
              </a:lnSpc>
              <a:spcBef>
                <a:spcPts val="500"/>
              </a:spcBef>
              <a:spcAft>
                <a:spcPts val="0"/>
              </a:spcAft>
              <a:buClr>
                <a:schemeClr val="dk1"/>
              </a:buClr>
              <a:buSzPts val="2400"/>
              <a:buChar char="•"/>
            </a:pPr>
            <a:r>
              <a:rPr lang="sv-SE"/>
              <a:t>Antal mål/antal insläppta</a:t>
            </a:r>
            <a:endParaRPr/>
          </a:p>
          <a:p>
            <a:pPr marL="685800" lvl="1" indent="-228600" algn="l" rtl="0">
              <a:lnSpc>
                <a:spcPct val="90000"/>
              </a:lnSpc>
              <a:spcBef>
                <a:spcPts val="500"/>
              </a:spcBef>
              <a:spcAft>
                <a:spcPts val="0"/>
              </a:spcAft>
              <a:buClr>
                <a:schemeClr val="dk1"/>
              </a:buClr>
              <a:buSzPts val="2400"/>
              <a:buChar char="•"/>
            </a:pPr>
            <a:r>
              <a:rPr lang="sv-SE"/>
              <a:t>Vad ska vi ha skapat när året är slut</a:t>
            </a:r>
            <a:endParaRPr/>
          </a:p>
          <a:p>
            <a:pPr marL="685800" lvl="1" indent="-228600" algn="l" rtl="0">
              <a:lnSpc>
                <a:spcPct val="90000"/>
              </a:lnSpc>
              <a:spcBef>
                <a:spcPts val="500"/>
              </a:spcBef>
              <a:spcAft>
                <a:spcPts val="0"/>
              </a:spcAft>
              <a:buClr>
                <a:schemeClr val="dk1"/>
              </a:buClr>
              <a:buSzPts val="2400"/>
              <a:buChar char="•"/>
            </a:pPr>
            <a:r>
              <a:rPr lang="sv-SE"/>
              <a:t>Prata positioner med grabbarna på mötet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Målvakt</a:t>
            </a:r>
            <a:endParaRPr/>
          </a:p>
        </p:txBody>
      </p:sp>
      <p:sp>
        <p:nvSpPr>
          <p:cNvPr id="172" name="Google Shape;172;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1000"/>
              </a:spcBef>
              <a:spcAft>
                <a:spcPts val="0"/>
              </a:spcAft>
              <a:buClr>
                <a:schemeClr val="dk1"/>
              </a:buClr>
              <a:buSzPts val="1600"/>
              <a:buChar char="•"/>
            </a:pPr>
            <a:r>
              <a:rPr lang="sv-SE" sz="1600"/>
              <a:t>3 målvakter + några till</a:t>
            </a:r>
            <a:endParaRPr sz="1600"/>
          </a:p>
          <a:p>
            <a:pPr marL="228600" lvl="0" indent="-228600" algn="l" rtl="0">
              <a:lnSpc>
                <a:spcPct val="90000"/>
              </a:lnSpc>
              <a:spcBef>
                <a:spcPts val="1000"/>
              </a:spcBef>
              <a:spcAft>
                <a:spcPts val="0"/>
              </a:spcAft>
              <a:buSzPts val="1600"/>
              <a:buChar char="•"/>
            </a:pPr>
            <a:r>
              <a:rPr lang="sv-SE" sz="1600"/>
              <a:t>Har blivit några givna men om någon mer vill så får man naturligtvis stå</a:t>
            </a:r>
            <a:endParaRPr sz="1600"/>
          </a:p>
          <a:p>
            <a:pPr marL="228600" lvl="0" indent="-228600" algn="l" rtl="0">
              <a:lnSpc>
                <a:spcPct val="90000"/>
              </a:lnSpc>
              <a:spcBef>
                <a:spcPts val="1000"/>
              </a:spcBef>
              <a:spcAft>
                <a:spcPts val="0"/>
              </a:spcAft>
              <a:buSzPts val="1600"/>
              <a:buChar char="•"/>
            </a:pPr>
            <a:r>
              <a:rPr lang="sv-SE" sz="1600"/>
              <a:t>Vill utveckla dem med målvaktsträning, försöker ge dem det varje träning om vi är flera ledare</a:t>
            </a:r>
            <a:endParaRPr sz="1600"/>
          </a:p>
          <a:p>
            <a:pPr marL="228600" lvl="0" indent="-228600" algn="l" rtl="0">
              <a:lnSpc>
                <a:spcPct val="90000"/>
              </a:lnSpc>
              <a:spcBef>
                <a:spcPts val="1000"/>
              </a:spcBef>
              <a:spcAft>
                <a:spcPts val="0"/>
              </a:spcAft>
              <a:buSzPts val="1600"/>
              <a:buChar char="•"/>
            </a:pPr>
            <a:r>
              <a:rPr lang="sv-SE" sz="1600"/>
              <a:t>Klubben arrangerar målvaktsträning under hösten</a:t>
            </a:r>
            <a:endParaRPr sz="1600"/>
          </a:p>
          <a:p>
            <a:pPr marL="228600" lvl="0" indent="-228600" algn="l" rtl="0">
              <a:lnSpc>
                <a:spcPct val="90000"/>
              </a:lnSpc>
              <a:spcBef>
                <a:spcPts val="1000"/>
              </a:spcBef>
              <a:spcAft>
                <a:spcPts val="0"/>
              </a:spcAft>
              <a:buSzPts val="1600"/>
              <a:buChar char="•"/>
            </a:pPr>
            <a:r>
              <a:rPr lang="sv-SE" sz="1600"/>
              <a:t>Fokus på att göra dem delaktiga i spelet, måste kunna använda sina fötter</a:t>
            </a:r>
            <a:endParaRPr sz="16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Domarutbildning </a:t>
            </a:r>
            <a:endParaRPr/>
          </a:p>
        </p:txBody>
      </p:sp>
      <p:sp>
        <p:nvSpPr>
          <p:cNvPr id="178" name="Google Shape;178;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None/>
            </a:pPr>
            <a:endParaRPr/>
          </a:p>
          <a:p>
            <a:pPr marL="228600" lvl="0" indent="-228600" algn="l" rtl="0">
              <a:lnSpc>
                <a:spcPct val="90000"/>
              </a:lnSpc>
              <a:spcBef>
                <a:spcPts val="1000"/>
              </a:spcBef>
              <a:spcAft>
                <a:spcPts val="0"/>
              </a:spcAft>
              <a:buClr>
                <a:schemeClr val="dk1"/>
              </a:buClr>
              <a:buSzPts val="2800"/>
              <a:buChar char="•"/>
            </a:pPr>
            <a:r>
              <a:rPr lang="sv-SE"/>
              <a:t>Vi hoppas på att kunna lösa en domarutbildning genom föreningen, blev slarvigt förra året vilket är mitt fel</a:t>
            </a:r>
            <a:endParaRPr/>
          </a:p>
          <a:p>
            <a:pPr marL="228600" lvl="0" indent="-228600" algn="l" rtl="0">
              <a:lnSpc>
                <a:spcPct val="90000"/>
              </a:lnSpc>
              <a:spcBef>
                <a:spcPts val="1000"/>
              </a:spcBef>
              <a:spcAft>
                <a:spcPts val="0"/>
              </a:spcAft>
              <a:buClr>
                <a:schemeClr val="dk1"/>
              </a:buClr>
              <a:buSzPts val="2800"/>
              <a:buChar char="•"/>
            </a:pPr>
            <a:r>
              <a:rPr lang="sv-SE"/>
              <a:t>Gick kanon då de dömde förra året, är bra med föräldrastöd</a:t>
            </a:r>
            <a:endParaRPr/>
          </a:p>
          <a:p>
            <a:pPr marL="228600" lvl="0" indent="-165100" algn="l" rtl="0">
              <a:lnSpc>
                <a:spcPct val="90000"/>
              </a:lnSpc>
              <a:spcBef>
                <a:spcPts val="1000"/>
              </a:spcBef>
              <a:spcAft>
                <a:spcPts val="0"/>
              </a:spcAft>
              <a:buSzPts val="1800"/>
              <a:buChar char="•"/>
            </a:pPr>
            <a:r>
              <a:rPr lang="sv-SE"/>
              <a:t>Betalning strulade men hoppas alla fått sina pengar</a:t>
            </a:r>
            <a:endParaRPr/>
          </a:p>
          <a:p>
            <a:pPr marL="0" lvl="0" indent="0" algn="l" rtl="0">
              <a:lnSpc>
                <a:spcPct val="90000"/>
              </a:lnSpc>
              <a:spcBef>
                <a:spcPts val="1000"/>
              </a:spcBef>
              <a:spcAft>
                <a:spcPts val="0"/>
              </a:spcAft>
              <a:buNone/>
            </a:pPr>
            <a:endParaRPr/>
          </a:p>
          <a:p>
            <a:pPr marL="0" lvl="0" indent="0" algn="l" rtl="0">
              <a:lnSpc>
                <a:spcPct val="90000"/>
              </a:lnSpc>
              <a:spcBef>
                <a:spcPts val="1000"/>
              </a:spcBef>
              <a:spcAft>
                <a:spcPts val="0"/>
              </a:spcAft>
              <a:buNone/>
            </a:pPr>
            <a:r>
              <a:rPr lang="sv-SE"/>
              <a:t>A-lag/junior dömer oss i år. Vi kommer ha möte med dem innan säsongen för att påtala vad vi såg förra året. Några va riktigt bra och några va riktigt ointresserade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1f53c51816c_1_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sv-SE"/>
              <a:t>Matchställ</a:t>
            </a:r>
            <a:endParaRPr/>
          </a:p>
        </p:txBody>
      </p:sp>
      <p:sp>
        <p:nvSpPr>
          <p:cNvPr id="184" name="Google Shape;184;g1f53c51816c_1_0"/>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r>
              <a:rPr lang="sv-SE"/>
              <a:t>Hur ser det ut, passar dem?</a:t>
            </a:r>
            <a:endParaRPr/>
          </a:p>
          <a:p>
            <a:pPr marL="0" lvl="0" indent="0" algn="l" rtl="0">
              <a:spcBef>
                <a:spcPts val="1000"/>
              </a:spcBef>
              <a:spcAft>
                <a:spcPts val="0"/>
              </a:spcAft>
              <a:buNone/>
            </a:pPr>
            <a:r>
              <a:rPr lang="sv-SE"/>
              <a:t>Behöver fylla på till de som är nya</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Träningar v14-17 Lillegården</a:t>
            </a:r>
            <a:endParaRPr/>
          </a:p>
        </p:txBody>
      </p:sp>
      <p:sp>
        <p:nvSpPr>
          <p:cNvPr id="190" name="Google Shape;190;p13"/>
          <p:cNvSpPr txBox="1"/>
          <p:nvPr/>
        </p:nvSpPr>
        <p:spPr>
          <a:xfrm>
            <a:off x="3009525" y="1690696"/>
            <a:ext cx="5577900" cy="1754700"/>
          </a:xfrm>
          <a:prstGeom prst="rect">
            <a:avLst/>
          </a:prstGeom>
          <a:noFill/>
          <a:ln>
            <a:noFill/>
          </a:ln>
        </p:spPr>
        <p:txBody>
          <a:bodyPr spcFirstLastPara="1" wrap="square" lIns="91425" tIns="45700" rIns="91425" bIns="45700" anchor="t" anchorCtr="0">
            <a:spAutoFit/>
          </a:bodyPr>
          <a:lstStyle/>
          <a:p>
            <a:pPr marL="457200" marR="0" lvl="0" indent="-342900" algn="l" rtl="0">
              <a:spcBef>
                <a:spcPts val="0"/>
              </a:spcBef>
              <a:spcAft>
                <a:spcPts val="0"/>
              </a:spcAft>
              <a:buClr>
                <a:schemeClr val="dk1"/>
              </a:buClr>
              <a:buSzPts val="1800"/>
              <a:buFont typeface="Calibri"/>
              <a:buChar char="●"/>
            </a:pPr>
            <a:r>
              <a:rPr lang="sv-SE" sz="1800">
                <a:solidFill>
                  <a:schemeClr val="dk1"/>
                </a:solidFill>
                <a:latin typeface="Calibri"/>
                <a:ea typeface="Calibri"/>
                <a:cs typeface="Calibri"/>
                <a:sym typeface="Calibri"/>
              </a:rPr>
              <a:t>Måndag 2 timmar</a:t>
            </a:r>
            <a:endParaRPr sz="1800">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sv-SE" sz="1800">
                <a:solidFill>
                  <a:schemeClr val="dk1"/>
                </a:solidFill>
                <a:latin typeface="Calibri"/>
                <a:ea typeface="Calibri"/>
                <a:cs typeface="Calibri"/>
                <a:sym typeface="Calibri"/>
              </a:rPr>
              <a:t>Onsdag 2 tmmar</a:t>
            </a:r>
            <a:endParaRPr sz="1800">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sv-SE" sz="1800">
                <a:solidFill>
                  <a:schemeClr val="dk1"/>
                </a:solidFill>
                <a:latin typeface="Calibri"/>
                <a:ea typeface="Calibri"/>
                <a:cs typeface="Calibri"/>
                <a:sym typeface="Calibri"/>
              </a:rPr>
              <a:t>Ligger i kalendern</a:t>
            </a:r>
            <a:endParaRPr sz="1800">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sv-SE" sz="1800">
                <a:solidFill>
                  <a:schemeClr val="dk1"/>
                </a:solidFill>
                <a:latin typeface="Calibri"/>
                <a:ea typeface="Calibri"/>
                <a:cs typeface="Calibri"/>
                <a:sym typeface="Calibri"/>
              </a:rPr>
              <a:t>Fys+fotboll</a:t>
            </a:r>
            <a:endParaRPr sz="1800">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sv-SE" sz="1800">
                <a:solidFill>
                  <a:schemeClr val="dk1"/>
                </a:solidFill>
                <a:latin typeface="Calibri"/>
                <a:ea typeface="Calibri"/>
                <a:cs typeface="Calibri"/>
                <a:sym typeface="Calibri"/>
              </a:rPr>
              <a:t>Märks att flåset behöver tränas, det är jobbigt</a:t>
            </a:r>
            <a:endParaRPr sz="1800">
              <a:solidFill>
                <a:schemeClr val="dk1"/>
              </a:solidFill>
              <a:latin typeface="Calibri"/>
              <a:ea typeface="Calibri"/>
              <a:cs typeface="Calibri"/>
              <a:sym typeface="Calibri"/>
            </a:endParaRPr>
          </a:p>
          <a:p>
            <a:pPr marL="457200" marR="0" lvl="0" indent="-342900" algn="l" rtl="0">
              <a:spcBef>
                <a:spcPts val="0"/>
              </a:spcBef>
              <a:spcAft>
                <a:spcPts val="0"/>
              </a:spcAft>
              <a:buClr>
                <a:schemeClr val="dk1"/>
              </a:buClr>
              <a:buSzPts val="1800"/>
              <a:buFont typeface="Calibri"/>
              <a:buChar char="●"/>
            </a:pPr>
            <a:r>
              <a:rPr lang="sv-SE" sz="1800">
                <a:solidFill>
                  <a:schemeClr val="dk1"/>
                </a:solidFill>
                <a:latin typeface="Calibri"/>
                <a:ea typeface="Calibri"/>
                <a:cs typeface="Calibri"/>
                <a:sym typeface="Calibri"/>
              </a:rPr>
              <a:t>Kommer pusha på dem att våga utmana trösklarna </a:t>
            </a:r>
            <a:endParaRPr sz="1800">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Träning 1/5-30/9</a:t>
            </a:r>
            <a:endParaRPr/>
          </a:p>
        </p:txBody>
      </p:sp>
      <p:sp>
        <p:nvSpPr>
          <p:cNvPr id="196" name="Google Shape;196;p14"/>
          <p:cNvSpPr txBox="1"/>
          <p:nvPr/>
        </p:nvSpPr>
        <p:spPr>
          <a:xfrm>
            <a:off x="7305869" y="503853"/>
            <a:ext cx="2920500" cy="646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1800">
                <a:solidFill>
                  <a:schemeClr val="dk1"/>
                </a:solidFill>
                <a:latin typeface="Calibri"/>
                <a:ea typeface="Calibri"/>
                <a:cs typeface="Calibri"/>
                <a:sym typeface="Calibri"/>
              </a:rPr>
              <a:t>Sommaruppehåll v27-v30, oddebollen är helgen v31</a:t>
            </a:r>
            <a:endParaRPr/>
          </a:p>
        </p:txBody>
      </p:sp>
      <p:sp>
        <p:nvSpPr>
          <p:cNvPr id="197" name="Google Shape;197;p14"/>
          <p:cNvSpPr txBox="1"/>
          <p:nvPr/>
        </p:nvSpPr>
        <p:spPr>
          <a:xfrm>
            <a:off x="1503700" y="2234475"/>
            <a:ext cx="7083000" cy="3035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SE" sz="2800">
                <a:solidFill>
                  <a:schemeClr val="dk1"/>
                </a:solidFill>
                <a:latin typeface="Calibri"/>
                <a:ea typeface="Calibri"/>
                <a:cs typeface="Calibri"/>
                <a:sym typeface="Calibri"/>
              </a:rPr>
              <a:t>måndag 17.30-19</a:t>
            </a:r>
            <a:endParaRPr sz="2800">
              <a:solidFill>
                <a:schemeClr val="dk1"/>
              </a:solidFill>
              <a:latin typeface="Calibri"/>
              <a:ea typeface="Calibri"/>
              <a:cs typeface="Calibri"/>
              <a:sym typeface="Calibri"/>
            </a:endParaRPr>
          </a:p>
          <a:p>
            <a:pPr marL="0" lvl="0" indent="0" algn="l" rtl="0">
              <a:spcBef>
                <a:spcPts val="0"/>
              </a:spcBef>
              <a:spcAft>
                <a:spcPts val="0"/>
              </a:spcAft>
              <a:buNone/>
            </a:pPr>
            <a:r>
              <a:rPr lang="sv-SE" sz="2800">
                <a:solidFill>
                  <a:schemeClr val="dk1"/>
                </a:solidFill>
                <a:latin typeface="Calibri"/>
                <a:ea typeface="Calibri"/>
                <a:cs typeface="Calibri"/>
                <a:sym typeface="Calibri"/>
              </a:rPr>
              <a:t>tisdag 19-20.30</a:t>
            </a:r>
            <a:endParaRPr sz="2800">
              <a:solidFill>
                <a:schemeClr val="dk1"/>
              </a:solidFill>
              <a:latin typeface="Calibri"/>
              <a:ea typeface="Calibri"/>
              <a:cs typeface="Calibri"/>
              <a:sym typeface="Calibri"/>
            </a:endParaRPr>
          </a:p>
          <a:p>
            <a:pPr marL="0" lvl="0" indent="0" algn="l" rtl="0">
              <a:spcBef>
                <a:spcPts val="0"/>
              </a:spcBef>
              <a:spcAft>
                <a:spcPts val="0"/>
              </a:spcAft>
              <a:buNone/>
            </a:pPr>
            <a:r>
              <a:rPr lang="sv-SE" sz="2800">
                <a:solidFill>
                  <a:schemeClr val="dk1"/>
                </a:solidFill>
                <a:latin typeface="Calibri"/>
                <a:ea typeface="Calibri"/>
                <a:cs typeface="Calibri"/>
                <a:sym typeface="Calibri"/>
              </a:rPr>
              <a:t>torsdag södermalm 18.30-20</a:t>
            </a:r>
            <a:endParaRPr sz="2800">
              <a:solidFill>
                <a:schemeClr val="dk1"/>
              </a:solidFill>
              <a:latin typeface="Calibri"/>
              <a:ea typeface="Calibri"/>
              <a:cs typeface="Calibri"/>
              <a:sym typeface="Calibri"/>
            </a:endParaRPr>
          </a:p>
          <a:p>
            <a:pPr marL="0" lvl="0" indent="0" algn="l" rtl="0">
              <a:spcBef>
                <a:spcPts val="0"/>
              </a:spcBef>
              <a:spcAft>
                <a:spcPts val="0"/>
              </a:spcAft>
              <a:buNone/>
            </a:pPr>
            <a:endParaRPr sz="2800">
              <a:solidFill>
                <a:schemeClr val="dk1"/>
              </a:solidFill>
              <a:latin typeface="Calibri"/>
              <a:ea typeface="Calibri"/>
              <a:cs typeface="Calibri"/>
              <a:sym typeface="Calibri"/>
            </a:endParaRPr>
          </a:p>
          <a:p>
            <a:pPr marL="0" lvl="0" indent="0" algn="l" rtl="0">
              <a:spcBef>
                <a:spcPts val="0"/>
              </a:spcBef>
              <a:spcAft>
                <a:spcPts val="0"/>
              </a:spcAft>
              <a:buNone/>
            </a:pPr>
            <a:r>
              <a:rPr lang="sv-SE" sz="2800">
                <a:solidFill>
                  <a:schemeClr val="dk1"/>
                </a:solidFill>
                <a:latin typeface="Calibri"/>
                <a:ea typeface="Calibri"/>
                <a:cs typeface="Calibri"/>
                <a:sym typeface="Calibri"/>
              </a:rPr>
              <a:t>Ingen löpning innan utan då kör vi 1,5 timme gräs</a:t>
            </a:r>
            <a:endParaRPr sz="2800">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Träningsupplägg 1 maj framåt</a:t>
            </a:r>
            <a:endParaRPr/>
          </a:p>
        </p:txBody>
      </p:sp>
      <p:sp>
        <p:nvSpPr>
          <p:cNvPr id="203" name="Google Shape;203;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1800"/>
              <a:buChar char="•"/>
            </a:pPr>
            <a:r>
              <a:rPr lang="sv-SE" sz="1800"/>
              <a:t>Vi önskar hög träningsnärvaro, blir så mycket roligare träningar när vi är 20 stycken.</a:t>
            </a:r>
            <a:endParaRPr sz="1800"/>
          </a:p>
          <a:p>
            <a:pPr marL="228600" lvl="0" indent="-228600" algn="l" rtl="0">
              <a:lnSpc>
                <a:spcPct val="90000"/>
              </a:lnSpc>
              <a:spcBef>
                <a:spcPts val="0"/>
              </a:spcBef>
              <a:spcAft>
                <a:spcPts val="0"/>
              </a:spcAft>
              <a:buSzPts val="1800"/>
              <a:buChar char="•"/>
            </a:pPr>
            <a:r>
              <a:rPr lang="sv-SE" sz="1800"/>
              <a:t>30 min teknik/30 min spelövning/30 min match av olika karaktär, har funkat bra under 2023</a:t>
            </a:r>
            <a:endParaRPr sz="1800"/>
          </a:p>
          <a:p>
            <a:pPr marL="228600" lvl="0" indent="-228600" algn="l" rtl="0">
              <a:lnSpc>
                <a:spcPct val="90000"/>
              </a:lnSpc>
              <a:spcBef>
                <a:spcPts val="1000"/>
              </a:spcBef>
              <a:spcAft>
                <a:spcPts val="0"/>
              </a:spcAft>
              <a:buClr>
                <a:schemeClr val="dk1"/>
              </a:buClr>
              <a:buSzPts val="1800"/>
              <a:buChar char="•"/>
            </a:pPr>
            <a:r>
              <a:rPr lang="sv-SE" sz="1800"/>
              <a:t>Rörlighet/teknik</a:t>
            </a:r>
            <a:endParaRPr/>
          </a:p>
          <a:p>
            <a:pPr marL="228600" lvl="0" indent="-228600" algn="l" rtl="0">
              <a:lnSpc>
                <a:spcPct val="90000"/>
              </a:lnSpc>
              <a:spcBef>
                <a:spcPts val="1000"/>
              </a:spcBef>
              <a:spcAft>
                <a:spcPts val="0"/>
              </a:spcAft>
              <a:buClr>
                <a:schemeClr val="dk1"/>
              </a:buClr>
              <a:buSzPts val="1800"/>
              <a:buChar char="•"/>
            </a:pPr>
            <a:r>
              <a:rPr lang="sv-SE" sz="1800"/>
              <a:t>Tuffare fyspass, flytta gränserna (Petteri)</a:t>
            </a:r>
            <a:endParaRPr/>
          </a:p>
          <a:p>
            <a:pPr marL="228600" lvl="0" indent="-228600" algn="l" rtl="0">
              <a:lnSpc>
                <a:spcPct val="90000"/>
              </a:lnSpc>
              <a:spcBef>
                <a:spcPts val="1000"/>
              </a:spcBef>
              <a:spcAft>
                <a:spcPts val="0"/>
              </a:spcAft>
              <a:buClr>
                <a:schemeClr val="dk1"/>
              </a:buClr>
              <a:buSzPts val="1800"/>
              <a:buChar char="•"/>
            </a:pPr>
            <a:r>
              <a:rPr lang="sv-SE" sz="1800"/>
              <a:t>Bollen är i centrum på planen</a:t>
            </a:r>
            <a:endParaRPr/>
          </a:p>
          <a:p>
            <a:pPr marL="228600" lvl="0" indent="-228600" algn="l" rtl="0">
              <a:lnSpc>
                <a:spcPct val="90000"/>
              </a:lnSpc>
              <a:spcBef>
                <a:spcPts val="1000"/>
              </a:spcBef>
              <a:spcAft>
                <a:spcPts val="0"/>
              </a:spcAft>
              <a:buClr>
                <a:schemeClr val="dk1"/>
              </a:buClr>
              <a:buSzPts val="1800"/>
              <a:buChar char="•"/>
            </a:pPr>
            <a:r>
              <a:rPr lang="sv-SE" sz="1800"/>
              <a:t>Närkampsspel</a:t>
            </a:r>
            <a:endParaRPr/>
          </a:p>
          <a:p>
            <a:pPr marL="228600" lvl="0" indent="-228600" algn="l" rtl="0">
              <a:lnSpc>
                <a:spcPct val="90000"/>
              </a:lnSpc>
              <a:spcBef>
                <a:spcPts val="1000"/>
              </a:spcBef>
              <a:spcAft>
                <a:spcPts val="0"/>
              </a:spcAft>
              <a:buClr>
                <a:schemeClr val="dk1"/>
              </a:buClr>
              <a:buSzPts val="1800"/>
              <a:buChar char="•"/>
            </a:pPr>
            <a:r>
              <a:rPr lang="sv-SE" sz="1800"/>
              <a:t>Spelförståelse och positionsspel </a:t>
            </a:r>
            <a:endParaRPr/>
          </a:p>
          <a:p>
            <a:pPr marL="228600" lvl="0" indent="-228600" algn="l" rtl="0">
              <a:lnSpc>
                <a:spcPct val="90000"/>
              </a:lnSpc>
              <a:spcBef>
                <a:spcPts val="1000"/>
              </a:spcBef>
              <a:spcAft>
                <a:spcPts val="0"/>
              </a:spcAft>
              <a:buClr>
                <a:schemeClr val="dk1"/>
              </a:buClr>
              <a:buSzPts val="1800"/>
              <a:buChar char="•"/>
            </a:pPr>
            <a:r>
              <a:rPr lang="sv-SE" sz="1800"/>
              <a:t>Skott och passningar låter enkelt men det behöver nötas</a:t>
            </a:r>
            <a:endParaRPr sz="1800"/>
          </a:p>
          <a:p>
            <a:pPr marL="228600" lvl="0" indent="-228600" algn="l" rtl="0">
              <a:lnSpc>
                <a:spcPct val="90000"/>
              </a:lnSpc>
              <a:spcBef>
                <a:spcPts val="1000"/>
              </a:spcBef>
              <a:spcAft>
                <a:spcPts val="0"/>
              </a:spcAft>
              <a:buSzPts val="1800"/>
              <a:buChar char="•"/>
            </a:pPr>
            <a:r>
              <a:rPr lang="sv-SE" sz="1800"/>
              <a:t>Styrka och knäkontroll</a:t>
            </a:r>
            <a:endParaRPr sz="1800"/>
          </a:p>
          <a:p>
            <a:pPr marL="228600" lvl="0" indent="-228600" algn="l" rtl="0">
              <a:lnSpc>
                <a:spcPct val="90000"/>
              </a:lnSpc>
              <a:spcBef>
                <a:spcPts val="1000"/>
              </a:spcBef>
              <a:spcAft>
                <a:spcPts val="0"/>
              </a:spcAft>
              <a:buSzPts val="1800"/>
              <a:buChar char="•"/>
            </a:pPr>
            <a:r>
              <a:rPr lang="sv-SE" sz="1800"/>
              <a:t>Stretch måste vi få till som en del av träningen, många är stela</a:t>
            </a:r>
            <a:endParaRPr sz="1800"/>
          </a:p>
          <a:p>
            <a:pPr marL="228600" lvl="0" indent="-228600" algn="l" rtl="0">
              <a:lnSpc>
                <a:spcPct val="90000"/>
              </a:lnSpc>
              <a:spcBef>
                <a:spcPts val="1000"/>
              </a:spcBef>
              <a:spcAft>
                <a:spcPts val="0"/>
              </a:spcAft>
              <a:buClr>
                <a:schemeClr val="dk1"/>
              </a:buClr>
              <a:buSzPts val="1800"/>
              <a:buChar char="•"/>
            </a:pPr>
            <a:r>
              <a:rPr lang="sv-SE" sz="1800"/>
              <a:t>Samarbete och bygga laganda</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Seriespel</a:t>
            </a:r>
            <a:endParaRPr/>
          </a:p>
        </p:txBody>
      </p:sp>
      <p:sp>
        <p:nvSpPr>
          <p:cNvPr id="209" name="Google Shape;209;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1600"/>
              <a:buChar char="•"/>
            </a:pPr>
            <a:r>
              <a:rPr lang="sv-SE" sz="1600"/>
              <a:t>Matchspel drar igång sista helgen april</a:t>
            </a:r>
            <a:endParaRPr/>
          </a:p>
          <a:p>
            <a:pPr marL="228600" lvl="0" indent="-228600" algn="l" rtl="0">
              <a:lnSpc>
                <a:spcPct val="90000"/>
              </a:lnSpc>
              <a:spcBef>
                <a:spcPts val="1000"/>
              </a:spcBef>
              <a:spcAft>
                <a:spcPts val="0"/>
              </a:spcAft>
              <a:buClr>
                <a:schemeClr val="dk1"/>
              </a:buClr>
              <a:buSzPts val="1600"/>
              <a:buChar char="•"/>
            </a:pPr>
            <a:r>
              <a:rPr lang="sv-SE" sz="1600"/>
              <a:t>2 lag så matcher varje helg, se kalender </a:t>
            </a:r>
            <a:endParaRPr/>
          </a:p>
          <a:p>
            <a:pPr marL="228600" lvl="0" indent="-228600" algn="l" rtl="0">
              <a:lnSpc>
                <a:spcPct val="90000"/>
              </a:lnSpc>
              <a:spcBef>
                <a:spcPts val="1000"/>
              </a:spcBef>
              <a:spcAft>
                <a:spcPts val="0"/>
              </a:spcAft>
              <a:buClr>
                <a:schemeClr val="dk1"/>
              </a:buClr>
              <a:buSzPts val="1600"/>
              <a:buChar char="•"/>
            </a:pPr>
            <a:r>
              <a:rPr lang="sv-SE" sz="1600"/>
              <a:t>Finns barn i året yngre eller äldre som kan lånas in vid behov</a:t>
            </a:r>
            <a:endParaRPr sz="1600"/>
          </a:p>
          <a:p>
            <a:pPr marL="228600" lvl="0" indent="-228600" algn="l" rtl="0">
              <a:lnSpc>
                <a:spcPct val="90000"/>
              </a:lnSpc>
              <a:spcBef>
                <a:spcPts val="1000"/>
              </a:spcBef>
              <a:spcAft>
                <a:spcPts val="0"/>
              </a:spcAft>
              <a:buClr>
                <a:schemeClr val="dk1"/>
              </a:buClr>
              <a:buSzPts val="1600"/>
              <a:buChar char="•"/>
            </a:pPr>
            <a:r>
              <a:rPr lang="sv-SE" sz="1600"/>
              <a:t>24 i trupp ska göra att det ej behöver var så många som dubblerar</a:t>
            </a:r>
            <a:endParaRPr/>
          </a:p>
          <a:p>
            <a:pPr marL="228600" lvl="0" indent="-228600" algn="l" rtl="0">
              <a:lnSpc>
                <a:spcPct val="90000"/>
              </a:lnSpc>
              <a:spcBef>
                <a:spcPts val="1000"/>
              </a:spcBef>
              <a:spcAft>
                <a:spcPts val="0"/>
              </a:spcAft>
              <a:buClr>
                <a:schemeClr val="dk1"/>
              </a:buClr>
              <a:buSzPts val="1600"/>
              <a:buChar char="•"/>
            </a:pPr>
            <a:r>
              <a:rPr lang="sv-SE" sz="1600"/>
              <a:t>Lag roteras under året så alla får spela med alla och få lika många matcher, dock inte fasta boxar</a:t>
            </a:r>
            <a:endParaRPr/>
          </a:p>
          <a:p>
            <a:pPr marL="228600" lvl="0" indent="-228600" algn="l" rtl="0">
              <a:lnSpc>
                <a:spcPct val="90000"/>
              </a:lnSpc>
              <a:spcBef>
                <a:spcPts val="1000"/>
              </a:spcBef>
              <a:spcAft>
                <a:spcPts val="0"/>
              </a:spcAft>
              <a:buClr>
                <a:schemeClr val="dk1"/>
              </a:buClr>
              <a:buSzPts val="1600"/>
              <a:buChar char="•"/>
            </a:pPr>
            <a:r>
              <a:rPr lang="sv-SE" sz="1600"/>
              <a:t>Försöker kalla i tid, iallafall 2 veckor innan</a:t>
            </a:r>
            <a:endParaRPr sz="1600"/>
          </a:p>
          <a:p>
            <a:pPr marL="228600" lvl="0" indent="-228600" algn="l" rtl="0">
              <a:lnSpc>
                <a:spcPct val="90000"/>
              </a:lnSpc>
              <a:spcBef>
                <a:spcPts val="1000"/>
              </a:spcBef>
              <a:spcAft>
                <a:spcPts val="0"/>
              </a:spcAft>
              <a:buSzPts val="1600"/>
              <a:buChar char="•"/>
            </a:pPr>
            <a:r>
              <a:rPr lang="sv-SE" sz="1600"/>
              <a:t>Träningsnärvaro är viktigt för att orka och kommer va faktor när vi behöver fylla på med spelare från det lag som vilar</a:t>
            </a:r>
            <a:endParaRPr sz="1600"/>
          </a:p>
          <a:p>
            <a:pPr marL="228600" lvl="0" indent="-228600" algn="l" rtl="0">
              <a:lnSpc>
                <a:spcPct val="90000"/>
              </a:lnSpc>
              <a:spcBef>
                <a:spcPts val="1000"/>
              </a:spcBef>
              <a:spcAft>
                <a:spcPts val="0"/>
              </a:spcAft>
              <a:buClr>
                <a:schemeClr val="dk1"/>
              </a:buClr>
              <a:buSzPts val="1600"/>
              <a:buChar char="•"/>
            </a:pPr>
            <a:r>
              <a:rPr lang="sv-SE" sz="1600"/>
              <a:t>Vi samlas 45 minuter innan match i omklädningsrum</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Anmälda i två serier</a:t>
            </a:r>
            <a:endParaRPr/>
          </a:p>
        </p:txBody>
      </p:sp>
      <p:sp>
        <p:nvSpPr>
          <p:cNvPr id="215" name="Google Shape;215;p18"/>
          <p:cNvSpPr txBox="1"/>
          <p:nvPr/>
        </p:nvSpPr>
        <p:spPr>
          <a:xfrm>
            <a:off x="985200" y="1932000"/>
            <a:ext cx="4299000" cy="3966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SE" sz="1800">
                <a:solidFill>
                  <a:schemeClr val="dk1"/>
                </a:solidFill>
                <a:latin typeface="Calibri"/>
                <a:ea typeface="Calibri"/>
                <a:cs typeface="Calibri"/>
                <a:sym typeface="Calibri"/>
              </a:rPr>
              <a:t>Dv 6 mariestad</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Gullspång</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Hjo</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ifk mariestad</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ifk skövde</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MBK</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råda</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SAIK</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tibro </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Töreboda</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Ulvåker </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Våmb</a:t>
            </a:r>
            <a:endParaRPr sz="1800">
              <a:solidFill>
                <a:schemeClr val="dk1"/>
              </a:solidFill>
              <a:latin typeface="Calibri"/>
              <a:ea typeface="Calibri"/>
              <a:cs typeface="Calibri"/>
              <a:sym typeface="Calibri"/>
            </a:endParaRPr>
          </a:p>
        </p:txBody>
      </p:sp>
      <p:sp>
        <p:nvSpPr>
          <p:cNvPr id="216" name="Google Shape;216;p18"/>
          <p:cNvSpPr txBox="1"/>
          <p:nvPr/>
        </p:nvSpPr>
        <p:spPr>
          <a:xfrm>
            <a:off x="5975175" y="1932000"/>
            <a:ext cx="3787200" cy="3557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SE" sz="1800">
                <a:solidFill>
                  <a:schemeClr val="dk1"/>
                </a:solidFill>
                <a:latin typeface="Calibri"/>
                <a:ea typeface="Calibri"/>
                <a:cs typeface="Calibri"/>
                <a:sym typeface="Calibri"/>
              </a:rPr>
              <a:t>Div 6 skövde</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Ifk skövde</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Ifk tidaholm</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MBK</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Råda</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Stenstorp</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tibro</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tidaholm</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ulvåker </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sv-SE" sz="1800">
                <a:solidFill>
                  <a:schemeClr val="dk1"/>
                </a:solidFill>
                <a:latin typeface="Calibri"/>
                <a:ea typeface="Calibri"/>
                <a:cs typeface="Calibri"/>
                <a:sym typeface="Calibri"/>
              </a:rPr>
              <a:t>våmb</a:t>
            </a:r>
            <a:endParaRPr sz="1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Agenda </a:t>
            </a:r>
            <a:endParaRPr/>
          </a:p>
        </p:txBody>
      </p:sp>
      <p:sp>
        <p:nvSpPr>
          <p:cNvPr id="110" name="Google Shape;110;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85000" lnSpcReduction="20000"/>
          </a:bodyPr>
          <a:lstStyle/>
          <a:p>
            <a:pPr marL="228600" lvl="0" indent="-201930" algn="l" rtl="0">
              <a:lnSpc>
                <a:spcPct val="90000"/>
              </a:lnSpc>
              <a:spcBef>
                <a:spcPts val="0"/>
              </a:spcBef>
              <a:spcAft>
                <a:spcPts val="0"/>
              </a:spcAft>
              <a:buClr>
                <a:schemeClr val="dk1"/>
              </a:buClr>
              <a:buSzPct val="100000"/>
              <a:buChar char="•"/>
            </a:pPr>
            <a:r>
              <a:rPr lang="sv-SE"/>
              <a:t>Summering av förra säsongen</a:t>
            </a:r>
            <a:endParaRPr/>
          </a:p>
          <a:p>
            <a:pPr marL="228600" lvl="0" indent="-201930" algn="l" rtl="0">
              <a:lnSpc>
                <a:spcPct val="90000"/>
              </a:lnSpc>
              <a:spcBef>
                <a:spcPts val="1000"/>
              </a:spcBef>
              <a:spcAft>
                <a:spcPts val="0"/>
              </a:spcAft>
              <a:buClr>
                <a:schemeClr val="dk1"/>
              </a:buClr>
              <a:buSzPct val="100000"/>
              <a:buChar char="•"/>
            </a:pPr>
            <a:r>
              <a:rPr lang="sv-SE"/>
              <a:t>Info om laget</a:t>
            </a:r>
            <a:endParaRPr/>
          </a:p>
          <a:p>
            <a:pPr marL="228600" lvl="0" indent="-157480" algn="l" rtl="0">
              <a:lnSpc>
                <a:spcPct val="90000"/>
              </a:lnSpc>
              <a:spcBef>
                <a:spcPts val="1000"/>
              </a:spcBef>
              <a:spcAft>
                <a:spcPts val="0"/>
              </a:spcAft>
              <a:buSzPct val="64285"/>
              <a:buChar char="•"/>
            </a:pPr>
            <a:r>
              <a:rPr lang="sv-SE"/>
              <a:t>Klubbar runt omkring</a:t>
            </a:r>
            <a:endParaRPr/>
          </a:p>
          <a:p>
            <a:pPr marL="228600" lvl="0" indent="-201930" algn="l" rtl="0">
              <a:lnSpc>
                <a:spcPct val="90000"/>
              </a:lnSpc>
              <a:spcBef>
                <a:spcPts val="1000"/>
              </a:spcBef>
              <a:spcAft>
                <a:spcPts val="0"/>
              </a:spcAft>
              <a:buClr>
                <a:schemeClr val="dk1"/>
              </a:buClr>
              <a:buSzPct val="100000"/>
              <a:buChar char="•"/>
            </a:pPr>
            <a:r>
              <a:rPr lang="sv-SE"/>
              <a:t>Gröna tråden</a:t>
            </a:r>
            <a:endParaRPr/>
          </a:p>
          <a:p>
            <a:pPr marL="228600" lvl="0" indent="-201930" algn="l" rtl="0">
              <a:lnSpc>
                <a:spcPct val="90000"/>
              </a:lnSpc>
              <a:spcBef>
                <a:spcPts val="1000"/>
              </a:spcBef>
              <a:spcAft>
                <a:spcPts val="0"/>
              </a:spcAft>
              <a:buClr>
                <a:schemeClr val="dk1"/>
              </a:buClr>
              <a:buSzPct val="100000"/>
              <a:buChar char="•"/>
            </a:pPr>
            <a:r>
              <a:rPr lang="sv-SE"/>
              <a:t>Domaruppdrag</a:t>
            </a:r>
            <a:endParaRPr/>
          </a:p>
          <a:p>
            <a:pPr marL="228600" lvl="0" indent="-201930" algn="l" rtl="0">
              <a:lnSpc>
                <a:spcPct val="90000"/>
              </a:lnSpc>
              <a:spcBef>
                <a:spcPts val="1000"/>
              </a:spcBef>
              <a:spcAft>
                <a:spcPts val="0"/>
              </a:spcAft>
              <a:buClr>
                <a:schemeClr val="dk1"/>
              </a:buClr>
              <a:buSzPct val="100000"/>
              <a:buChar char="•"/>
            </a:pPr>
            <a:r>
              <a:rPr lang="sv-SE"/>
              <a:t>Träningstider</a:t>
            </a:r>
            <a:endParaRPr/>
          </a:p>
          <a:p>
            <a:pPr marL="228600" lvl="0" indent="-201930" algn="l" rtl="0">
              <a:lnSpc>
                <a:spcPct val="90000"/>
              </a:lnSpc>
              <a:spcBef>
                <a:spcPts val="1000"/>
              </a:spcBef>
              <a:spcAft>
                <a:spcPts val="0"/>
              </a:spcAft>
              <a:buClr>
                <a:schemeClr val="dk1"/>
              </a:buClr>
              <a:buSzPct val="100000"/>
              <a:buChar char="•"/>
            </a:pPr>
            <a:r>
              <a:rPr lang="sv-SE"/>
              <a:t>Serieindelning</a:t>
            </a:r>
            <a:endParaRPr/>
          </a:p>
          <a:p>
            <a:pPr marL="228600" lvl="0" indent="-201930" algn="l" rtl="0">
              <a:lnSpc>
                <a:spcPct val="90000"/>
              </a:lnSpc>
              <a:spcBef>
                <a:spcPts val="1000"/>
              </a:spcBef>
              <a:spcAft>
                <a:spcPts val="0"/>
              </a:spcAft>
              <a:buClr>
                <a:schemeClr val="dk1"/>
              </a:buClr>
              <a:buSzPct val="100000"/>
              <a:buChar char="•"/>
            </a:pPr>
            <a:r>
              <a:rPr lang="sv-SE"/>
              <a:t>När vi spelar match</a:t>
            </a:r>
            <a:endParaRPr/>
          </a:p>
          <a:p>
            <a:pPr marL="228600" lvl="0" indent="-201930" algn="l" rtl="0">
              <a:lnSpc>
                <a:spcPct val="90000"/>
              </a:lnSpc>
              <a:spcBef>
                <a:spcPts val="1000"/>
              </a:spcBef>
              <a:spcAft>
                <a:spcPts val="0"/>
              </a:spcAft>
              <a:buClr>
                <a:schemeClr val="dk1"/>
              </a:buClr>
              <a:buSzPct val="100000"/>
              <a:buChar char="•"/>
            </a:pPr>
            <a:r>
              <a:rPr lang="sv-SE"/>
              <a:t>Cuper</a:t>
            </a:r>
            <a:endParaRPr/>
          </a:p>
          <a:p>
            <a:pPr marL="228600" lvl="0" indent="-201930" algn="l" rtl="0">
              <a:lnSpc>
                <a:spcPct val="90000"/>
              </a:lnSpc>
              <a:spcBef>
                <a:spcPts val="1000"/>
              </a:spcBef>
              <a:spcAft>
                <a:spcPts val="0"/>
              </a:spcAft>
              <a:buClr>
                <a:schemeClr val="dk1"/>
              </a:buClr>
              <a:buSzPct val="100000"/>
              <a:buChar char="•"/>
            </a:pPr>
            <a:r>
              <a:rPr lang="sv-SE"/>
              <a:t>Gothia 2025</a:t>
            </a:r>
            <a:endParaRPr/>
          </a:p>
          <a:p>
            <a:pPr marL="228600" lvl="0" indent="-201930" algn="l" rtl="0">
              <a:lnSpc>
                <a:spcPct val="90000"/>
              </a:lnSpc>
              <a:spcBef>
                <a:spcPts val="1000"/>
              </a:spcBef>
              <a:spcAft>
                <a:spcPts val="0"/>
              </a:spcAft>
              <a:buClr>
                <a:schemeClr val="dk1"/>
              </a:buClr>
              <a:buSzPct val="100000"/>
              <a:buChar char="•"/>
            </a:pPr>
            <a:r>
              <a:rPr lang="sv-SE"/>
              <a:t>Föräldrauppgifter</a:t>
            </a:r>
            <a:endParaRPr/>
          </a:p>
          <a:p>
            <a:pPr marL="228600" lvl="0" indent="-77470" algn="l" rtl="0">
              <a:lnSpc>
                <a:spcPct val="90000"/>
              </a:lnSpc>
              <a:spcBef>
                <a:spcPts val="1000"/>
              </a:spcBef>
              <a:spcAft>
                <a:spcPts val="0"/>
              </a:spcAft>
              <a:buClr>
                <a:schemeClr val="dk1"/>
              </a:buClr>
              <a:buSzPct val="100000"/>
              <a:buNone/>
            </a:pPr>
            <a:endParaRPr/>
          </a:p>
          <a:p>
            <a:pPr marL="228600" lvl="0" indent="-77470" algn="l" rtl="0">
              <a:lnSpc>
                <a:spcPct val="90000"/>
              </a:lnSpc>
              <a:spcBef>
                <a:spcPts val="1000"/>
              </a:spcBef>
              <a:spcAft>
                <a:spcPts val="0"/>
              </a:spcAft>
              <a:buClr>
                <a:schemeClr val="dk1"/>
              </a:buClr>
              <a:buSzPct val="100000"/>
              <a:buNone/>
            </a:pPr>
            <a:endParaRPr/>
          </a:p>
        </p:txBody>
      </p:sp>
      <p:sp>
        <p:nvSpPr>
          <p:cNvPr id="111" name="Google Shape;111;p3"/>
          <p:cNvSpPr txBox="1"/>
          <p:nvPr/>
        </p:nvSpPr>
        <p:spPr>
          <a:xfrm>
            <a:off x="6556310" y="2021633"/>
            <a:ext cx="3396343"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sv-SE" sz="1800" b="0" i="0" u="none" strike="noStrike" cap="none">
                <a:solidFill>
                  <a:schemeClr val="dk1"/>
                </a:solidFill>
                <a:highlight>
                  <a:srgbClr val="00FF00"/>
                </a:highlight>
                <a:latin typeface="Calibri"/>
                <a:ea typeface="Calibri"/>
                <a:cs typeface="Calibri"/>
                <a:sym typeface="Calibri"/>
              </a:rPr>
              <a:t>Syfte med dagens möte är att göra er delaktiga i våra tankar, detta är inte ledarnas lag utan alla föräldrars delaktighet är viktig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När vi spelar match</a:t>
            </a:r>
            <a:endParaRPr/>
          </a:p>
        </p:txBody>
      </p:sp>
      <p:sp>
        <p:nvSpPr>
          <p:cNvPr id="222" name="Google Shape;222;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1800"/>
              <a:buChar char="•"/>
            </a:pPr>
            <a:r>
              <a:rPr lang="sv-SE" sz="1800"/>
              <a:t>Vi önskar att barnen alltid är förberedda med mat och fyllda med energi</a:t>
            </a:r>
            <a:endParaRPr/>
          </a:p>
          <a:p>
            <a:pPr marL="228600" lvl="0" indent="-228600" algn="l" rtl="0">
              <a:lnSpc>
                <a:spcPct val="90000"/>
              </a:lnSpc>
              <a:spcBef>
                <a:spcPts val="1000"/>
              </a:spcBef>
              <a:spcAft>
                <a:spcPts val="0"/>
              </a:spcAft>
              <a:buClr>
                <a:schemeClr val="dk1"/>
              </a:buClr>
              <a:buSzPts val="1800"/>
              <a:buChar char="•"/>
            </a:pPr>
            <a:r>
              <a:rPr lang="sv-SE" sz="1800"/>
              <a:t>Samling 45 minuter innan matchstart, omklädningsrum finns. Mobil läggs undan.</a:t>
            </a:r>
            <a:endParaRPr/>
          </a:p>
          <a:p>
            <a:pPr marL="228600" lvl="0" indent="-228600" algn="l" rtl="0">
              <a:lnSpc>
                <a:spcPct val="90000"/>
              </a:lnSpc>
              <a:spcBef>
                <a:spcPts val="1000"/>
              </a:spcBef>
              <a:spcAft>
                <a:spcPts val="0"/>
              </a:spcAft>
              <a:buClr>
                <a:schemeClr val="dk1"/>
              </a:buClr>
              <a:buSzPts val="1800"/>
              <a:buChar char="•"/>
            </a:pPr>
            <a:r>
              <a:rPr lang="sv-SE" sz="1800"/>
              <a:t>Resultat inte alltid lika med vinst (trots att det nu finns tabeller)</a:t>
            </a:r>
            <a:endParaRPr sz="1800"/>
          </a:p>
          <a:p>
            <a:pPr marL="228600" lvl="0" indent="-228600" algn="l" rtl="0">
              <a:lnSpc>
                <a:spcPct val="90000"/>
              </a:lnSpc>
              <a:spcBef>
                <a:spcPts val="1000"/>
              </a:spcBef>
              <a:spcAft>
                <a:spcPts val="0"/>
              </a:spcAft>
              <a:buSzPts val="1800"/>
              <a:buChar char="•"/>
            </a:pPr>
            <a:r>
              <a:rPr lang="sv-SE" sz="1800"/>
              <a:t>Vi vill att man ger järnet på match, om inte så får man byta</a:t>
            </a:r>
            <a:endParaRPr sz="1800"/>
          </a:p>
          <a:p>
            <a:pPr marL="228600" lvl="0" indent="-228600" algn="l" rtl="0">
              <a:lnSpc>
                <a:spcPct val="90000"/>
              </a:lnSpc>
              <a:spcBef>
                <a:spcPts val="1000"/>
              </a:spcBef>
              <a:spcAft>
                <a:spcPts val="0"/>
              </a:spcAft>
              <a:buClr>
                <a:schemeClr val="dk1"/>
              </a:buClr>
              <a:buSzPts val="1800"/>
              <a:buChar char="•"/>
            </a:pPr>
            <a:r>
              <a:rPr lang="sv-SE" sz="1800"/>
              <a:t>Samåkning uppmuntras</a:t>
            </a:r>
            <a:endParaRPr/>
          </a:p>
          <a:p>
            <a:pPr marL="228600" lvl="0" indent="-228600" algn="l" rtl="0">
              <a:lnSpc>
                <a:spcPct val="90000"/>
              </a:lnSpc>
              <a:spcBef>
                <a:spcPts val="1000"/>
              </a:spcBef>
              <a:spcAft>
                <a:spcPts val="0"/>
              </a:spcAft>
              <a:buClr>
                <a:schemeClr val="dk1"/>
              </a:buClr>
              <a:buSzPts val="1800"/>
              <a:buChar char="•"/>
            </a:pPr>
            <a:r>
              <a:rPr lang="sv-SE" sz="1800"/>
              <a:t>Ni hejar och vi ger </a:t>
            </a:r>
            <a:r>
              <a:rPr lang="sv-SE" sz="1800" u="sng"/>
              <a:t>instruktioner</a:t>
            </a:r>
            <a:r>
              <a:rPr lang="sv-SE" sz="1800"/>
              <a:t>, detta sköter ni kanon!!</a:t>
            </a:r>
            <a:endParaRPr/>
          </a:p>
          <a:p>
            <a:pPr marL="228600" lvl="0" indent="-228600" algn="l" rtl="0">
              <a:lnSpc>
                <a:spcPct val="90000"/>
              </a:lnSpc>
              <a:spcBef>
                <a:spcPts val="1000"/>
              </a:spcBef>
              <a:spcAft>
                <a:spcPts val="0"/>
              </a:spcAft>
              <a:buClr>
                <a:schemeClr val="dk1"/>
              </a:buClr>
              <a:buSzPts val="1800"/>
              <a:buChar char="•"/>
            </a:pPr>
            <a:r>
              <a:rPr lang="sv-SE" sz="1800"/>
              <a:t>Vi hejar på båda lagen för att skapa en go stämning på planen</a:t>
            </a:r>
            <a:endParaRPr sz="1800"/>
          </a:p>
          <a:p>
            <a:pPr marL="228600" lvl="0" indent="-228600" algn="l" rtl="0">
              <a:lnSpc>
                <a:spcPct val="90000"/>
              </a:lnSpc>
              <a:spcBef>
                <a:spcPts val="1000"/>
              </a:spcBef>
              <a:spcAft>
                <a:spcPts val="0"/>
              </a:spcAft>
              <a:buClr>
                <a:schemeClr val="dk1"/>
              </a:buClr>
              <a:buSzPts val="1800"/>
              <a:buChar char="•"/>
            </a:pPr>
            <a:r>
              <a:rPr lang="sv-SE" sz="1800"/>
              <a:t>Vi vill skapa ett varierat spel (långt/kort) där alla lagdelar är delaktiga</a:t>
            </a:r>
            <a:endParaRPr/>
          </a:p>
          <a:p>
            <a:pPr marL="228600" lvl="0" indent="-228600" algn="l" rtl="0">
              <a:lnSpc>
                <a:spcPct val="90000"/>
              </a:lnSpc>
              <a:spcBef>
                <a:spcPts val="1000"/>
              </a:spcBef>
              <a:spcAft>
                <a:spcPts val="0"/>
              </a:spcAft>
              <a:buClr>
                <a:schemeClr val="dk1"/>
              </a:buClr>
              <a:buSzPts val="1800"/>
              <a:buChar char="•"/>
            </a:pPr>
            <a:r>
              <a:rPr lang="sv-SE" sz="1800"/>
              <a:t>Vi sköter oss alltid mot domaren, finns det inga domare så kan man ej spela fotboll</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Cuper</a:t>
            </a:r>
            <a:endParaRPr/>
          </a:p>
        </p:txBody>
      </p:sp>
      <p:sp>
        <p:nvSpPr>
          <p:cNvPr id="228" name="Google Shape;228;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92500" lnSpcReduction="20000"/>
          </a:bodyPr>
          <a:lstStyle/>
          <a:p>
            <a:pPr marL="228600" lvl="0" indent="-215265" algn="l" rtl="0">
              <a:lnSpc>
                <a:spcPct val="90000"/>
              </a:lnSpc>
              <a:spcBef>
                <a:spcPts val="0"/>
              </a:spcBef>
              <a:spcAft>
                <a:spcPts val="0"/>
              </a:spcAft>
              <a:buClr>
                <a:schemeClr val="dk1"/>
              </a:buClr>
              <a:buSzPct val="100000"/>
              <a:buChar char="•"/>
            </a:pPr>
            <a:r>
              <a:rPr lang="sv-SE"/>
              <a:t>Gif Cupen 2 lag anmälda (är redan tight med folk, kanske hjälp av 09or)</a:t>
            </a:r>
            <a:endParaRPr/>
          </a:p>
          <a:p>
            <a:pPr marL="228600" lvl="0" indent="-77470" algn="l" rtl="0">
              <a:lnSpc>
                <a:spcPct val="90000"/>
              </a:lnSpc>
              <a:spcBef>
                <a:spcPts val="1000"/>
              </a:spcBef>
              <a:spcAft>
                <a:spcPts val="0"/>
              </a:spcAft>
              <a:buClr>
                <a:schemeClr val="dk1"/>
              </a:buClr>
              <a:buSzPct val="100000"/>
              <a:buNone/>
            </a:pPr>
            <a:endParaRPr/>
          </a:p>
          <a:p>
            <a:pPr marL="228600" lvl="0" indent="-215265" algn="l" rtl="0">
              <a:lnSpc>
                <a:spcPct val="90000"/>
              </a:lnSpc>
              <a:spcBef>
                <a:spcPts val="1000"/>
              </a:spcBef>
              <a:spcAft>
                <a:spcPts val="0"/>
              </a:spcAft>
              <a:buClr>
                <a:schemeClr val="dk1"/>
              </a:buClr>
              <a:buSzPct val="100000"/>
              <a:buChar char="•"/>
            </a:pPr>
            <a:r>
              <a:rPr lang="sv-SE"/>
              <a:t>Skadevicup 30/6-2/7 </a:t>
            </a:r>
            <a:endParaRPr/>
          </a:p>
          <a:p>
            <a:pPr marL="685800" lvl="1" indent="-217169" algn="l" rtl="0">
              <a:lnSpc>
                <a:spcPct val="90000"/>
              </a:lnSpc>
              <a:spcBef>
                <a:spcPts val="500"/>
              </a:spcBef>
              <a:spcAft>
                <a:spcPts val="0"/>
              </a:spcAft>
              <a:buClr>
                <a:schemeClr val="dk1"/>
              </a:buClr>
              <a:buSzPct val="100000"/>
              <a:buChar char="•"/>
            </a:pPr>
            <a:r>
              <a:rPr lang="sv-SE"/>
              <a:t>2 lag anmält, 5 matcher 2*20</a:t>
            </a:r>
            <a:endParaRPr/>
          </a:p>
          <a:p>
            <a:pPr marL="457200" lvl="1" indent="0" algn="l" rtl="0">
              <a:lnSpc>
                <a:spcPct val="90000"/>
              </a:lnSpc>
              <a:spcBef>
                <a:spcPts val="500"/>
              </a:spcBef>
              <a:spcAft>
                <a:spcPts val="0"/>
              </a:spcAft>
              <a:buClr>
                <a:schemeClr val="dk1"/>
              </a:buClr>
              <a:buSzPct val="100000"/>
              <a:buNone/>
            </a:pPr>
            <a:endParaRPr/>
          </a:p>
          <a:p>
            <a:pPr marL="228600" lvl="0" indent="-215265" algn="l" rtl="0">
              <a:lnSpc>
                <a:spcPct val="90000"/>
              </a:lnSpc>
              <a:spcBef>
                <a:spcPts val="1000"/>
              </a:spcBef>
              <a:spcAft>
                <a:spcPts val="0"/>
              </a:spcAft>
              <a:buClr>
                <a:schemeClr val="dk1"/>
              </a:buClr>
              <a:buSzPct val="100000"/>
              <a:buChar char="•"/>
            </a:pPr>
            <a:r>
              <a:rPr lang="sv-SE"/>
              <a:t>Övernattningscup, </a:t>
            </a:r>
            <a:endParaRPr/>
          </a:p>
          <a:p>
            <a:pPr marL="685800" lvl="1" indent="-217169" algn="l" rtl="0">
              <a:lnSpc>
                <a:spcPct val="90000"/>
              </a:lnSpc>
              <a:spcBef>
                <a:spcPts val="500"/>
              </a:spcBef>
              <a:spcAft>
                <a:spcPts val="0"/>
              </a:spcAft>
              <a:buClr>
                <a:schemeClr val="dk1"/>
              </a:buClr>
              <a:buSzPct val="100000"/>
              <a:buChar char="•"/>
            </a:pPr>
            <a:r>
              <a:rPr lang="sv-SE"/>
              <a:t>Oddebollen 3-⅝. Två lag anmälda, vi är dock 19 spelare i dagsläget…… Finns plats för fler. Två minibussar hyrda. I avgiften till cupen delar vi upp avgiften för ledare, 2 ledare per lag.</a:t>
            </a:r>
            <a:endParaRPr/>
          </a:p>
          <a:p>
            <a:pPr marL="0" lvl="0" indent="0" algn="l" rtl="0">
              <a:lnSpc>
                <a:spcPct val="90000"/>
              </a:lnSpc>
              <a:spcBef>
                <a:spcPts val="500"/>
              </a:spcBef>
              <a:spcAft>
                <a:spcPts val="0"/>
              </a:spcAft>
              <a:buNone/>
            </a:pPr>
            <a:endParaRPr/>
          </a:p>
          <a:p>
            <a:pPr marL="0" lvl="0" indent="0" algn="l" rtl="0">
              <a:lnSpc>
                <a:spcPct val="90000"/>
              </a:lnSpc>
              <a:spcBef>
                <a:spcPts val="500"/>
              </a:spcBef>
              <a:spcAft>
                <a:spcPts val="0"/>
              </a:spcAft>
              <a:buNone/>
            </a:pPr>
            <a:r>
              <a:rPr lang="sv-SE"/>
              <a:t>Generell är vi tight bemannade till cup så viktigt att ni meddelar om ni ej kan vara med. I giff är vi 21 st på två lag just nu och till oddebollen är vi 19 på två lag…. dock för många för ett lag.</a:t>
            </a:r>
            <a:endParaRPr/>
          </a:p>
          <a:p>
            <a:pPr marL="685800" lvl="1" indent="-99059" algn="l" rtl="0">
              <a:lnSpc>
                <a:spcPct val="90000"/>
              </a:lnSpc>
              <a:spcBef>
                <a:spcPts val="500"/>
              </a:spcBef>
              <a:spcAft>
                <a:spcPts val="0"/>
              </a:spcAft>
              <a:buClr>
                <a:schemeClr val="dk1"/>
              </a:buClr>
              <a:buSzPct val="100000"/>
              <a:buNone/>
            </a:pPr>
            <a:endParaRPr/>
          </a:p>
          <a:p>
            <a:pPr marL="685800" lvl="1" indent="-99059" algn="l" rtl="0">
              <a:lnSpc>
                <a:spcPct val="90000"/>
              </a:lnSpc>
              <a:spcBef>
                <a:spcPts val="500"/>
              </a:spcBef>
              <a:spcAft>
                <a:spcPts val="0"/>
              </a:spcAft>
              <a:buClr>
                <a:schemeClr val="dk1"/>
              </a:buClr>
              <a:buSzPct val="100000"/>
              <a:buNone/>
            </a:pPr>
            <a:endParaRPr/>
          </a:p>
          <a:p>
            <a:pPr marL="457200" lvl="1" indent="0" algn="l" rtl="0">
              <a:lnSpc>
                <a:spcPct val="90000"/>
              </a:lnSpc>
              <a:spcBef>
                <a:spcPts val="500"/>
              </a:spcBef>
              <a:spcAft>
                <a:spcPts val="0"/>
              </a:spcAft>
              <a:buClr>
                <a:schemeClr val="dk1"/>
              </a:buClr>
              <a:buSzPct val="100000"/>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Omklädningsrum</a:t>
            </a:r>
            <a:endParaRPr/>
          </a:p>
        </p:txBody>
      </p:sp>
      <p:sp>
        <p:nvSpPr>
          <p:cNvPr id="234" name="Google Shape;234;p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sv-SE"/>
              <a:t>Kommer få involvera barnen om vi ska köra omklädning vid träning, det tar vi med dem. Får isåfall köra att de ansvarar för en vecka var</a:t>
            </a:r>
            <a:endParaRPr/>
          </a:p>
          <a:p>
            <a:pPr marL="228600" lvl="0" indent="-228600" algn="l" rtl="0">
              <a:lnSpc>
                <a:spcPct val="90000"/>
              </a:lnSpc>
              <a:spcBef>
                <a:spcPts val="1000"/>
              </a:spcBef>
              <a:spcAft>
                <a:spcPts val="0"/>
              </a:spcAft>
              <a:buClr>
                <a:schemeClr val="dk1"/>
              </a:buClr>
              <a:buSzPts val="2800"/>
              <a:buChar char="•"/>
            </a:pPr>
            <a:r>
              <a:rPr lang="sv-SE"/>
              <a:t>Vid match använder vi omklädningsrum</a:t>
            </a:r>
            <a:endParaRPr/>
          </a:p>
          <a:p>
            <a:pPr marL="228600" lvl="0" indent="-228600" algn="l" rtl="0">
              <a:lnSpc>
                <a:spcPct val="90000"/>
              </a:lnSpc>
              <a:spcBef>
                <a:spcPts val="1000"/>
              </a:spcBef>
              <a:spcAft>
                <a:spcPts val="0"/>
              </a:spcAft>
              <a:buClr>
                <a:schemeClr val="dk1"/>
              </a:buClr>
              <a:buSzPts val="2800"/>
              <a:buChar char="•"/>
            </a:pPr>
            <a:r>
              <a:rPr lang="sv-SE"/>
              <a:t>Dusch finns om man vill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Gothia 2025</a:t>
            </a:r>
            <a:endParaRPr/>
          </a:p>
        </p:txBody>
      </p:sp>
      <p:sp>
        <p:nvSpPr>
          <p:cNvPr id="240" name="Google Shape;240;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sv-SE"/>
              <a:t>Kräver pengar och intresse</a:t>
            </a:r>
            <a:endParaRPr/>
          </a:p>
          <a:p>
            <a:pPr marL="228600" lvl="0" indent="-228600" algn="l" rtl="0">
              <a:lnSpc>
                <a:spcPct val="90000"/>
              </a:lnSpc>
              <a:spcBef>
                <a:spcPts val="1000"/>
              </a:spcBef>
              <a:spcAft>
                <a:spcPts val="0"/>
              </a:spcAft>
              <a:buClr>
                <a:schemeClr val="dk1"/>
              </a:buClr>
              <a:buSzPts val="2800"/>
              <a:buChar char="•"/>
            </a:pPr>
            <a:r>
              <a:rPr lang="sv-SE"/>
              <a:t>Vill vi köra Gothia som föräldrar?</a:t>
            </a:r>
            <a:endParaRPr/>
          </a:p>
        </p:txBody>
      </p:sp>
      <p:pic>
        <p:nvPicPr>
          <p:cNvPr id="241" name="Google Shape;241;p21"/>
          <p:cNvPicPr preferRelativeResize="0"/>
          <p:nvPr/>
        </p:nvPicPr>
        <p:blipFill rotWithShape="1">
          <a:blip r:embed="rId3">
            <a:alphaModFix/>
          </a:blip>
          <a:srcRect/>
          <a:stretch/>
        </p:blipFill>
        <p:spPr>
          <a:xfrm>
            <a:off x="838200" y="3625320"/>
            <a:ext cx="3596951" cy="2146538"/>
          </a:xfrm>
          <a:prstGeom prst="rect">
            <a:avLst/>
          </a:prstGeom>
          <a:noFill/>
          <a:ln>
            <a:noFill/>
          </a:ln>
        </p:spPr>
      </p:pic>
      <p:pic>
        <p:nvPicPr>
          <p:cNvPr id="242" name="Google Shape;242;p21"/>
          <p:cNvPicPr preferRelativeResize="0"/>
          <p:nvPr/>
        </p:nvPicPr>
        <p:blipFill rotWithShape="1">
          <a:blip r:embed="rId4">
            <a:alphaModFix/>
          </a:blip>
          <a:srcRect/>
          <a:stretch/>
        </p:blipFill>
        <p:spPr>
          <a:xfrm>
            <a:off x="8573268" y="426475"/>
            <a:ext cx="3141316" cy="5427306"/>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g1f53c51816c_0_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sv-SE"/>
              <a:t>Föräldrauppgifter</a:t>
            </a:r>
            <a:endParaRPr/>
          </a:p>
        </p:txBody>
      </p:sp>
      <p:sp>
        <p:nvSpPr>
          <p:cNvPr id="248" name="Google Shape;248;g1f53c51816c_0_0"/>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pic>
        <p:nvPicPr>
          <p:cNvPr id="249" name="Google Shape;249;g1f53c51816c_0_0"/>
          <p:cNvPicPr preferRelativeResize="0"/>
          <p:nvPr/>
        </p:nvPicPr>
        <p:blipFill>
          <a:blip r:embed="rId3">
            <a:alphaModFix/>
          </a:blip>
          <a:stretch>
            <a:fillRect/>
          </a:stretch>
        </p:blipFill>
        <p:spPr>
          <a:xfrm>
            <a:off x="1060175" y="1914575"/>
            <a:ext cx="8683476" cy="410402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Föräldrauppgifter</a:t>
            </a:r>
            <a:endParaRPr/>
          </a:p>
        </p:txBody>
      </p:sp>
      <p:sp>
        <p:nvSpPr>
          <p:cNvPr id="255" name="Google Shape;255;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1800"/>
              <a:buChar char="•"/>
            </a:pPr>
            <a:r>
              <a:rPr lang="sv-SE" sz="1800" dirty="0" err="1"/>
              <a:t>Hentorpsdagen</a:t>
            </a:r>
            <a:r>
              <a:rPr lang="sv-SE" sz="1800" dirty="0"/>
              <a:t>. 2 st. Marie, Magnus Högström</a:t>
            </a:r>
            <a:endParaRPr dirty="0"/>
          </a:p>
          <a:p>
            <a:pPr marL="228600" lvl="0" indent="-228600" algn="l" rtl="0">
              <a:lnSpc>
                <a:spcPct val="90000"/>
              </a:lnSpc>
              <a:spcBef>
                <a:spcPts val="1000"/>
              </a:spcBef>
              <a:spcAft>
                <a:spcPts val="0"/>
              </a:spcAft>
              <a:buClr>
                <a:schemeClr val="dk1"/>
              </a:buClr>
              <a:buSzPts val="1800"/>
              <a:buChar char="•"/>
            </a:pPr>
            <a:r>
              <a:rPr lang="sv-SE" sz="1800" dirty="0" err="1"/>
              <a:t>Futsalcup</a:t>
            </a:r>
            <a:r>
              <a:rPr lang="sv-SE" sz="1800" dirty="0"/>
              <a:t> 3 </a:t>
            </a:r>
            <a:r>
              <a:rPr lang="sv-SE" sz="1800" dirty="0" err="1"/>
              <a:t>st</a:t>
            </a:r>
            <a:r>
              <a:rPr lang="sv-SE" sz="1800" dirty="0"/>
              <a:t> Thomas Andersson, Hanna </a:t>
            </a:r>
            <a:r>
              <a:rPr lang="sv-SE" sz="1800" dirty="0" err="1"/>
              <a:t>Odhagen</a:t>
            </a:r>
            <a:r>
              <a:rPr lang="sv-SE" sz="1800" dirty="0"/>
              <a:t>, Martin Carlsson</a:t>
            </a:r>
            <a:endParaRPr sz="1800" dirty="0"/>
          </a:p>
          <a:p>
            <a:pPr marL="228600" lvl="0" indent="-228600" algn="l" rtl="0">
              <a:lnSpc>
                <a:spcPct val="90000"/>
              </a:lnSpc>
              <a:spcBef>
                <a:spcPts val="1000"/>
              </a:spcBef>
              <a:spcAft>
                <a:spcPts val="0"/>
              </a:spcAft>
              <a:buClr>
                <a:schemeClr val="dk1"/>
              </a:buClr>
              <a:buSzPts val="1800"/>
              <a:buChar char="•"/>
            </a:pPr>
            <a:r>
              <a:rPr lang="sv-SE" sz="1800" dirty="0"/>
              <a:t>Kioskvecka v23. Andreas Andersson</a:t>
            </a:r>
            <a:endParaRPr sz="1800" dirty="0"/>
          </a:p>
          <a:p>
            <a:pPr marL="228600" lvl="0" indent="-228600" algn="l" rtl="0">
              <a:lnSpc>
                <a:spcPct val="90000"/>
              </a:lnSpc>
              <a:spcBef>
                <a:spcPts val="1000"/>
              </a:spcBef>
              <a:spcAft>
                <a:spcPts val="0"/>
              </a:spcAft>
              <a:buClr>
                <a:schemeClr val="dk1"/>
              </a:buClr>
              <a:buSzPts val="1800"/>
              <a:buChar char="•"/>
            </a:pPr>
            <a:r>
              <a:rPr lang="sv-SE" sz="1800" dirty="0"/>
              <a:t>Försäljningsansvarig Grönvita häftet samt </a:t>
            </a:r>
            <a:r>
              <a:rPr lang="sv-SE" sz="1800" dirty="0" err="1"/>
              <a:t>Bambusa</a:t>
            </a:r>
            <a:r>
              <a:rPr lang="sv-SE" sz="1800" dirty="0"/>
              <a:t>. Johan Sjökvist</a:t>
            </a:r>
            <a:endParaRPr dirty="0"/>
          </a:p>
          <a:p>
            <a:pPr marL="228600" lvl="0" indent="-228600" algn="l" rtl="0">
              <a:lnSpc>
                <a:spcPct val="90000"/>
              </a:lnSpc>
              <a:spcBef>
                <a:spcPts val="1000"/>
              </a:spcBef>
              <a:spcAft>
                <a:spcPts val="0"/>
              </a:spcAft>
              <a:buClr>
                <a:schemeClr val="dk1"/>
              </a:buClr>
              <a:buSzPts val="1800"/>
              <a:buChar char="•"/>
            </a:pPr>
            <a:r>
              <a:rPr lang="sv-SE" sz="1800" dirty="0"/>
              <a:t>Domaransvarig, våra barn kommer döma matcher i år och det måste planeras. Niklas </a:t>
            </a:r>
            <a:r>
              <a:rPr lang="sv-SE" sz="1800" dirty="0" err="1"/>
              <a:t>Wäring</a:t>
            </a:r>
            <a:r>
              <a:rPr lang="sv-SE" sz="1800" dirty="0"/>
              <a:t> </a:t>
            </a:r>
            <a:endParaRPr sz="1800" dirty="0"/>
          </a:p>
          <a:p>
            <a:pPr marL="228600" lvl="0" indent="-228600" algn="l" rtl="0">
              <a:lnSpc>
                <a:spcPct val="90000"/>
              </a:lnSpc>
              <a:spcBef>
                <a:spcPts val="1000"/>
              </a:spcBef>
              <a:spcAft>
                <a:spcPts val="0"/>
              </a:spcAft>
              <a:buClr>
                <a:schemeClr val="dk1"/>
              </a:buClr>
              <a:buSzPts val="1800"/>
              <a:buChar char="•"/>
            </a:pPr>
            <a:r>
              <a:rPr lang="sv-SE" sz="1800" dirty="0"/>
              <a:t>Egen försäljning, vad och vem sköter? Thomas </a:t>
            </a:r>
            <a:r>
              <a:rPr lang="sv-SE" sz="1800" dirty="0" err="1"/>
              <a:t>andersson</a:t>
            </a:r>
            <a:r>
              <a:rPr lang="sv-SE" sz="1800" dirty="0"/>
              <a:t> och Pål </a:t>
            </a:r>
            <a:r>
              <a:rPr lang="sv-SE" sz="1800" dirty="0" err="1"/>
              <a:t>Nohlberg</a:t>
            </a:r>
            <a:endParaRPr sz="1800" dirty="0"/>
          </a:p>
          <a:p>
            <a:pPr marL="228600" lvl="0" indent="-228600" algn="l" rtl="0">
              <a:lnSpc>
                <a:spcPct val="90000"/>
              </a:lnSpc>
              <a:spcBef>
                <a:spcPts val="1000"/>
              </a:spcBef>
              <a:spcAft>
                <a:spcPts val="0"/>
              </a:spcAft>
              <a:buSzPts val="1800"/>
              <a:buChar char="•"/>
            </a:pPr>
            <a:r>
              <a:rPr lang="sv-SE" sz="1800" dirty="0"/>
              <a:t>Matchvärd. ställa i ordning mål, ta hand om motståndare. 45 minuter innan match. Hur lägga upp detta oklart</a:t>
            </a:r>
            <a:endParaRPr sz="1800" dirty="0"/>
          </a:p>
          <a:p>
            <a:pPr marL="228600" lvl="0" indent="-228600" algn="l" rtl="0">
              <a:lnSpc>
                <a:spcPct val="90000"/>
              </a:lnSpc>
              <a:spcBef>
                <a:spcPts val="1000"/>
              </a:spcBef>
              <a:spcAft>
                <a:spcPts val="0"/>
              </a:spcAft>
              <a:buSzPts val="1800"/>
              <a:buChar char="•"/>
            </a:pPr>
            <a:r>
              <a:rPr lang="sv-SE" sz="1800" dirty="0"/>
              <a:t>Lag Mamma/pappa för att hitta på någon kul grej under året. </a:t>
            </a:r>
            <a:endParaRPr dirty="0"/>
          </a:p>
        </p:txBody>
      </p:sp>
      <p:sp>
        <p:nvSpPr>
          <p:cNvPr id="256" name="Google Shape;256;p22"/>
          <p:cNvSpPr txBox="1"/>
          <p:nvPr/>
        </p:nvSpPr>
        <p:spPr>
          <a:xfrm>
            <a:off x="6096000" y="634482"/>
            <a:ext cx="53340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Praktiskt</a:t>
            </a:r>
            <a:endParaRPr/>
          </a:p>
        </p:txBody>
      </p:sp>
      <p:sp>
        <p:nvSpPr>
          <p:cNvPr id="262" name="Google Shape;262;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sv-SE"/>
              <a:t>Vi skickar kallelser till träning och match, SVARA</a:t>
            </a:r>
            <a:endParaRPr/>
          </a:p>
          <a:p>
            <a:pPr marL="228600" lvl="0" indent="-165100" algn="l" rtl="0">
              <a:lnSpc>
                <a:spcPct val="90000"/>
              </a:lnSpc>
              <a:spcBef>
                <a:spcPts val="0"/>
              </a:spcBef>
              <a:spcAft>
                <a:spcPts val="0"/>
              </a:spcAft>
              <a:buSzPts val="1800"/>
              <a:buChar char="•"/>
            </a:pPr>
            <a:r>
              <a:rPr lang="sv-SE"/>
              <a:t>Är det barna själva som svarar numera?</a:t>
            </a:r>
            <a:endParaRPr/>
          </a:p>
          <a:p>
            <a:pPr marL="228600" lvl="0" indent="-228600" algn="l" rtl="0">
              <a:lnSpc>
                <a:spcPct val="90000"/>
              </a:lnSpc>
              <a:spcBef>
                <a:spcPts val="1000"/>
              </a:spcBef>
              <a:spcAft>
                <a:spcPts val="0"/>
              </a:spcAft>
              <a:buClr>
                <a:schemeClr val="dk1"/>
              </a:buClr>
              <a:buSzPts val="2800"/>
              <a:buChar char="•"/>
            </a:pPr>
            <a:r>
              <a:rPr lang="sv-SE"/>
              <a:t>Alla matcher och träningar läggs in i kalendern i början av säsongen, vi meddelar sedan ändringar</a:t>
            </a:r>
            <a:endParaRPr/>
          </a:p>
          <a:p>
            <a:pPr marL="228600" lvl="0" indent="-228600" algn="l" rtl="0">
              <a:lnSpc>
                <a:spcPct val="90000"/>
              </a:lnSpc>
              <a:spcBef>
                <a:spcPts val="1000"/>
              </a:spcBef>
              <a:spcAft>
                <a:spcPts val="0"/>
              </a:spcAft>
              <a:buClr>
                <a:schemeClr val="dk1"/>
              </a:buClr>
              <a:buSzPts val="2800"/>
              <a:buChar char="•"/>
            </a:pPr>
            <a:r>
              <a:rPr lang="sv-SE"/>
              <a:t>Vi kommunicerar främst via Laget.se, kan även vara via supertext</a:t>
            </a:r>
            <a:endParaRPr/>
          </a:p>
          <a:p>
            <a:pPr marL="228600" lvl="0" indent="-228600" algn="l" rtl="0">
              <a:lnSpc>
                <a:spcPct val="90000"/>
              </a:lnSpc>
              <a:spcBef>
                <a:spcPts val="1000"/>
              </a:spcBef>
              <a:spcAft>
                <a:spcPts val="0"/>
              </a:spcAft>
              <a:buClr>
                <a:schemeClr val="dk1"/>
              </a:buClr>
              <a:buSzPts val="2800"/>
              <a:buChar char="•"/>
            </a:pPr>
            <a:r>
              <a:rPr lang="sv-SE"/>
              <a:t>Kom i tid</a:t>
            </a:r>
            <a:endParaRPr/>
          </a:p>
          <a:p>
            <a:pPr marL="228600" lvl="0" indent="-228600" algn="l" rtl="0">
              <a:lnSpc>
                <a:spcPct val="90000"/>
              </a:lnSpc>
              <a:spcBef>
                <a:spcPts val="1000"/>
              </a:spcBef>
              <a:spcAft>
                <a:spcPts val="0"/>
              </a:spcAft>
              <a:buClr>
                <a:schemeClr val="dk1"/>
              </a:buClr>
              <a:buSzPts val="2800"/>
              <a:buChar char="•"/>
            </a:pPr>
            <a:r>
              <a:rPr lang="sv-SE"/>
              <a:t>Pumpade bollar till träning, egen boll gäller</a:t>
            </a:r>
            <a:endParaRPr/>
          </a:p>
          <a:p>
            <a:pPr marL="228600" lvl="0" indent="-228600" algn="l" rtl="0">
              <a:lnSpc>
                <a:spcPct val="90000"/>
              </a:lnSpc>
              <a:spcBef>
                <a:spcPts val="1000"/>
              </a:spcBef>
              <a:spcAft>
                <a:spcPts val="0"/>
              </a:spcAft>
              <a:buClr>
                <a:schemeClr val="dk1"/>
              </a:buClr>
              <a:buSzPts val="2800"/>
              <a:buChar char="•"/>
            </a:pPr>
            <a:r>
              <a:rPr lang="sv-SE"/>
              <a:t>Säg till oss om det är något, stort som smått.</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Föräldrar har ordet</a:t>
            </a:r>
            <a:endParaRPr/>
          </a:p>
        </p:txBody>
      </p:sp>
      <p:sp>
        <p:nvSpPr>
          <p:cNvPr id="268" name="Google Shape;268;p2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50800" algn="l" rtl="0">
              <a:lnSpc>
                <a:spcPct val="90000"/>
              </a:lnSpc>
              <a:spcBef>
                <a:spcPts val="0"/>
              </a:spcBef>
              <a:spcAft>
                <a:spcPts val="0"/>
              </a:spcAft>
              <a:buClr>
                <a:schemeClr val="dk1"/>
              </a:buClr>
              <a:buSzPts val="2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g2c88a1df63f_0_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sv-SE"/>
              <a:t>Förra säsongen</a:t>
            </a:r>
            <a:endParaRPr/>
          </a:p>
        </p:txBody>
      </p:sp>
      <p:sp>
        <p:nvSpPr>
          <p:cNvPr id="117" name="Google Shape;117;g2c88a1df63f_0_0"/>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Autofit/>
          </a:bodyPr>
          <a:lstStyle/>
          <a:p>
            <a:pPr marL="457200" lvl="0" indent="-361950" algn="l" rtl="0">
              <a:spcBef>
                <a:spcPts val="1000"/>
              </a:spcBef>
              <a:spcAft>
                <a:spcPts val="0"/>
              </a:spcAft>
              <a:buSzPts val="2100"/>
              <a:buChar char="•"/>
            </a:pPr>
            <a:r>
              <a:rPr lang="sv-SE" sz="2100"/>
              <a:t>19 barn +</a:t>
            </a:r>
            <a:endParaRPr sz="2100"/>
          </a:p>
          <a:p>
            <a:pPr marL="457200" lvl="0" indent="-361950" algn="l" rtl="0">
              <a:spcBef>
                <a:spcPts val="0"/>
              </a:spcBef>
              <a:spcAft>
                <a:spcPts val="0"/>
              </a:spcAft>
              <a:buSzPts val="2100"/>
              <a:buChar char="•"/>
            </a:pPr>
            <a:r>
              <a:rPr lang="sv-SE" sz="2100"/>
              <a:t>Tuff Giff cup, mycket att lära inför 9 manna</a:t>
            </a:r>
            <a:endParaRPr sz="2100"/>
          </a:p>
          <a:p>
            <a:pPr marL="457200" lvl="0" indent="-361950" algn="l" rtl="0">
              <a:spcBef>
                <a:spcPts val="0"/>
              </a:spcBef>
              <a:spcAft>
                <a:spcPts val="0"/>
              </a:spcAft>
              <a:buSzPts val="2100"/>
              <a:buChar char="•"/>
            </a:pPr>
            <a:r>
              <a:rPr lang="sv-SE" sz="2100"/>
              <a:t>Snömögel stängde claesborg f</a:t>
            </a:r>
            <a:endParaRPr sz="2100"/>
          </a:p>
          <a:p>
            <a:pPr marL="457200" lvl="0" indent="-361950" algn="l" rtl="0">
              <a:spcBef>
                <a:spcPts val="0"/>
              </a:spcBef>
              <a:spcAft>
                <a:spcPts val="0"/>
              </a:spcAft>
              <a:buSzPts val="2100"/>
              <a:buChar char="•"/>
            </a:pPr>
            <a:r>
              <a:rPr lang="sv-SE" sz="2100"/>
              <a:t>Spelsystem till 2 4 2</a:t>
            </a:r>
            <a:endParaRPr sz="2100"/>
          </a:p>
          <a:p>
            <a:pPr marL="457200" lvl="0" indent="-361950" algn="l" rtl="0">
              <a:spcBef>
                <a:spcPts val="0"/>
              </a:spcBef>
              <a:spcAft>
                <a:spcPts val="0"/>
              </a:spcAft>
              <a:buSzPts val="2100"/>
              <a:buChar char="•"/>
            </a:pPr>
            <a:r>
              <a:rPr lang="sv-SE" sz="2100"/>
              <a:t>Tuff start på serien men sedan vändpunkt efter två matcher mot Tibro</a:t>
            </a:r>
            <a:endParaRPr sz="2100"/>
          </a:p>
          <a:p>
            <a:pPr marL="457200" lvl="0" indent="-361950" algn="l" rtl="0">
              <a:spcBef>
                <a:spcPts val="0"/>
              </a:spcBef>
              <a:spcAft>
                <a:spcPts val="0"/>
              </a:spcAft>
              <a:buSzPts val="2100"/>
              <a:buChar char="•"/>
            </a:pPr>
            <a:r>
              <a:rPr lang="sv-SE" sz="2100"/>
              <a:t>Skadevi helt ok</a:t>
            </a:r>
            <a:endParaRPr sz="2100"/>
          </a:p>
          <a:p>
            <a:pPr marL="457200" lvl="0" indent="-361950" algn="l" rtl="0">
              <a:spcBef>
                <a:spcPts val="0"/>
              </a:spcBef>
              <a:spcAft>
                <a:spcPts val="0"/>
              </a:spcAft>
              <a:buSzPts val="2100"/>
              <a:buChar char="•"/>
            </a:pPr>
            <a:r>
              <a:rPr lang="sv-SE" sz="2100"/>
              <a:t>Eskil va kul men sportsligt för tuff. Danmarks resan va riktigt rolig!</a:t>
            </a:r>
            <a:endParaRPr sz="2100"/>
          </a:p>
          <a:p>
            <a:pPr marL="457200" lvl="0" indent="-361950" algn="l" rtl="0">
              <a:spcBef>
                <a:spcPts val="0"/>
              </a:spcBef>
              <a:spcAft>
                <a:spcPts val="0"/>
              </a:spcAft>
              <a:buSzPts val="2100"/>
              <a:buChar char="•"/>
            </a:pPr>
            <a:r>
              <a:rPr lang="sv-SE" sz="2100"/>
              <a:t>En kul höst med många fina matcher, Råda matchen en höjdpunkt</a:t>
            </a:r>
            <a:endParaRPr sz="2100"/>
          </a:p>
          <a:p>
            <a:pPr marL="457200" lvl="0" indent="-361950" algn="l" rtl="0">
              <a:spcBef>
                <a:spcPts val="0"/>
              </a:spcBef>
              <a:spcAft>
                <a:spcPts val="0"/>
              </a:spcAft>
              <a:buSzPts val="2100"/>
              <a:buChar char="•"/>
            </a:pPr>
            <a:r>
              <a:rPr lang="sv-SE" sz="2100"/>
              <a:t>Matcherna mot SAIK är och lär alltid va extra laddade</a:t>
            </a:r>
            <a:endParaRPr sz="2100"/>
          </a:p>
          <a:p>
            <a:pPr marL="457200" lvl="0" indent="-361950" algn="l" rtl="0">
              <a:spcBef>
                <a:spcPts val="0"/>
              </a:spcBef>
              <a:spcAft>
                <a:spcPts val="0"/>
              </a:spcAft>
              <a:buSzPts val="2100"/>
              <a:buChar char="•"/>
            </a:pPr>
            <a:r>
              <a:rPr lang="sv-SE" sz="2100"/>
              <a:t>2011 samt 2009 stöttat under säsongen</a:t>
            </a:r>
            <a:endParaRPr sz="2100"/>
          </a:p>
          <a:p>
            <a:pPr marL="457200" lvl="0" indent="-361950" algn="l" rtl="0">
              <a:spcBef>
                <a:spcPts val="0"/>
              </a:spcBef>
              <a:spcAft>
                <a:spcPts val="0"/>
              </a:spcAft>
              <a:buSzPts val="2100"/>
              <a:buChar char="•"/>
            </a:pPr>
            <a:r>
              <a:rPr lang="sv-SE" sz="2100"/>
              <a:t>Några som haft problem med knän, hälar vilket är fullt naturligt i denna ålder.</a:t>
            </a:r>
            <a:endParaRPr sz="2100"/>
          </a:p>
          <a:p>
            <a:pPr marL="457200" lvl="0" indent="-361950" algn="l" rtl="0">
              <a:spcBef>
                <a:spcPts val="0"/>
              </a:spcBef>
              <a:spcAft>
                <a:spcPts val="0"/>
              </a:spcAft>
              <a:buSzPts val="2100"/>
              <a:buChar char="•"/>
            </a:pPr>
            <a:r>
              <a:rPr lang="sv-SE" sz="2100"/>
              <a:t>Kul men blöt avslutning i Degerfors. Tack Johan för tipset </a:t>
            </a:r>
            <a:endParaRPr sz="2100"/>
          </a:p>
          <a:p>
            <a:pPr marL="457200" lvl="0" indent="-361950" algn="l" rtl="0">
              <a:spcBef>
                <a:spcPts val="0"/>
              </a:spcBef>
              <a:spcAft>
                <a:spcPts val="0"/>
              </a:spcAft>
              <a:buSzPts val="2100"/>
              <a:buChar char="•"/>
            </a:pPr>
            <a:r>
              <a:rPr lang="sv-SE" sz="2100"/>
              <a:t>God kamratskap och sammanhållning i spelartrupp.</a:t>
            </a:r>
            <a:endParaRPr sz="2100"/>
          </a:p>
          <a:p>
            <a:pPr marL="457200" lvl="0" indent="-361950" algn="l" rtl="0">
              <a:spcBef>
                <a:spcPts val="0"/>
              </a:spcBef>
              <a:spcAft>
                <a:spcPts val="0"/>
              </a:spcAft>
              <a:buSzPts val="2100"/>
              <a:buChar char="•"/>
            </a:pPr>
            <a:r>
              <a:rPr lang="sv-SE" sz="2100"/>
              <a:t>Grymma föräldrar som hejar vid sidan, vi vinner alltid matchen mellan klackarna!</a:t>
            </a:r>
            <a:endParaRPr sz="2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Status i laget 2024</a:t>
            </a:r>
            <a:endParaRPr/>
          </a:p>
        </p:txBody>
      </p:sp>
      <p:sp>
        <p:nvSpPr>
          <p:cNvPr id="123" name="Google Shape;123;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lnSpcReduction="10000"/>
          </a:bodyPr>
          <a:lstStyle/>
          <a:p>
            <a:pPr marL="228600" lvl="0" indent="-209550" algn="l" rtl="0">
              <a:lnSpc>
                <a:spcPct val="90000"/>
              </a:lnSpc>
              <a:spcBef>
                <a:spcPts val="0"/>
              </a:spcBef>
              <a:spcAft>
                <a:spcPts val="0"/>
              </a:spcAft>
              <a:buClr>
                <a:schemeClr val="dk1"/>
              </a:buClr>
              <a:buSzPts val="2500"/>
              <a:buChar char="•"/>
            </a:pPr>
            <a:r>
              <a:rPr lang="sv-SE" sz="2500" dirty="0"/>
              <a:t>Ledare: Linda, Rikard, Samuel, Jimmy, Petteri, Samuel Sörman</a:t>
            </a:r>
            <a:endParaRPr sz="2500" dirty="0"/>
          </a:p>
          <a:p>
            <a:pPr marL="228600" lvl="0" indent="-120650" algn="l" rtl="0">
              <a:lnSpc>
                <a:spcPct val="90000"/>
              </a:lnSpc>
              <a:spcBef>
                <a:spcPts val="0"/>
              </a:spcBef>
              <a:spcAft>
                <a:spcPts val="0"/>
              </a:spcAft>
              <a:buSzPts val="1100"/>
              <a:buChar char="•"/>
            </a:pPr>
            <a:r>
              <a:rPr lang="sv-SE" sz="2100" dirty="0"/>
              <a:t>Finns plats för fler ledare då vi har fler lag igång</a:t>
            </a:r>
            <a:endParaRPr sz="2100" dirty="0"/>
          </a:p>
          <a:p>
            <a:pPr marL="228600" lvl="0" indent="-209550" algn="l" rtl="0">
              <a:lnSpc>
                <a:spcPct val="90000"/>
              </a:lnSpc>
              <a:spcBef>
                <a:spcPts val="1000"/>
              </a:spcBef>
              <a:spcAft>
                <a:spcPts val="0"/>
              </a:spcAft>
              <a:buClr>
                <a:schemeClr val="dk1"/>
              </a:buClr>
              <a:buSzPts val="2500"/>
              <a:buChar char="•"/>
            </a:pPr>
            <a:r>
              <a:rPr lang="sv-SE" sz="2500" dirty="0"/>
              <a:t>24 barn i truppen, börjar bli fullt</a:t>
            </a:r>
            <a:endParaRPr sz="2500" dirty="0"/>
          </a:p>
          <a:p>
            <a:pPr marL="228600" lvl="0" indent="-146050" algn="l" rtl="0">
              <a:lnSpc>
                <a:spcPct val="90000"/>
              </a:lnSpc>
              <a:spcBef>
                <a:spcPts val="1000"/>
              </a:spcBef>
              <a:spcAft>
                <a:spcPts val="0"/>
              </a:spcAft>
              <a:buSzPts val="1500"/>
              <a:buChar char="•"/>
            </a:pPr>
            <a:r>
              <a:rPr lang="sv-SE" sz="2500" dirty="0"/>
              <a:t>Alexi flyttat, Isak tillfälligt slutat, Charlie SAIK, Enes IFK</a:t>
            </a:r>
            <a:endParaRPr sz="2500" dirty="0"/>
          </a:p>
          <a:p>
            <a:pPr marL="228600" lvl="0" indent="-209550" algn="l" rtl="0">
              <a:lnSpc>
                <a:spcPct val="90000"/>
              </a:lnSpc>
              <a:spcBef>
                <a:spcPts val="1000"/>
              </a:spcBef>
              <a:spcAft>
                <a:spcPts val="0"/>
              </a:spcAft>
              <a:buClr>
                <a:schemeClr val="dk1"/>
              </a:buClr>
              <a:buSzPts val="2500"/>
              <a:buChar char="•"/>
            </a:pPr>
            <a:r>
              <a:rPr lang="sv-SE" sz="2500" dirty="0"/>
              <a:t>9 manna på stor 9 manna-plan, spelar med 5or. </a:t>
            </a:r>
            <a:endParaRPr sz="2500" dirty="0"/>
          </a:p>
          <a:p>
            <a:pPr marL="228600" lvl="0" indent="-209550" algn="l" rtl="0">
              <a:lnSpc>
                <a:spcPct val="90000"/>
              </a:lnSpc>
              <a:spcBef>
                <a:spcPts val="1000"/>
              </a:spcBef>
              <a:spcAft>
                <a:spcPts val="0"/>
              </a:spcAft>
              <a:buClr>
                <a:schemeClr val="dk1"/>
              </a:buClr>
              <a:buSzPts val="2500"/>
              <a:buChar char="•"/>
            </a:pPr>
            <a:r>
              <a:rPr lang="sv-SE" sz="2500" dirty="0"/>
              <a:t>Två lag i seriespel. Finns uppdaterat i kalendern</a:t>
            </a:r>
            <a:endParaRPr sz="2500" dirty="0"/>
          </a:p>
          <a:p>
            <a:pPr marL="228600" lvl="0" indent="-209550" algn="l" rtl="0">
              <a:lnSpc>
                <a:spcPct val="90000"/>
              </a:lnSpc>
              <a:spcBef>
                <a:spcPts val="1000"/>
              </a:spcBef>
              <a:spcAft>
                <a:spcPts val="0"/>
              </a:spcAft>
              <a:buClr>
                <a:schemeClr val="dk1"/>
              </a:buClr>
              <a:buSzPts val="2500"/>
              <a:buChar char="•"/>
            </a:pPr>
            <a:r>
              <a:rPr lang="sv-SE" sz="2500" dirty="0" err="1"/>
              <a:t>Giff</a:t>
            </a:r>
            <a:r>
              <a:rPr lang="sv-SE" sz="2500" dirty="0"/>
              <a:t>, </a:t>
            </a:r>
            <a:r>
              <a:rPr lang="sv-SE" sz="2500" dirty="0" err="1"/>
              <a:t>Skadevi</a:t>
            </a:r>
            <a:r>
              <a:rPr lang="sv-SE" sz="2500" dirty="0"/>
              <a:t>, </a:t>
            </a:r>
            <a:r>
              <a:rPr lang="sv-SE" sz="2500" dirty="0" err="1"/>
              <a:t>Oddebollen</a:t>
            </a:r>
            <a:r>
              <a:rPr lang="sv-SE" sz="2500" dirty="0"/>
              <a:t> </a:t>
            </a:r>
            <a:endParaRPr sz="2500" dirty="0"/>
          </a:p>
          <a:p>
            <a:pPr marL="228600" lvl="0" indent="-209550" algn="l" rtl="0">
              <a:lnSpc>
                <a:spcPct val="90000"/>
              </a:lnSpc>
              <a:spcBef>
                <a:spcPts val="1000"/>
              </a:spcBef>
              <a:spcAft>
                <a:spcPts val="0"/>
              </a:spcAft>
              <a:buClr>
                <a:schemeClr val="dk1"/>
              </a:buClr>
              <a:buSzPts val="2500"/>
              <a:buChar char="•"/>
            </a:pPr>
            <a:r>
              <a:rPr lang="sv-SE" sz="2500" dirty="0"/>
              <a:t>Lagkassa  10 500 kr (behöver fyllas på)</a:t>
            </a:r>
            <a:endParaRPr sz="2500" dirty="0"/>
          </a:p>
          <a:p>
            <a:pPr marL="685800" lvl="1" indent="-209550" algn="l" rtl="0">
              <a:lnSpc>
                <a:spcPct val="90000"/>
              </a:lnSpc>
              <a:spcBef>
                <a:spcPts val="1000"/>
              </a:spcBef>
              <a:spcAft>
                <a:spcPts val="0"/>
              </a:spcAft>
              <a:buSzPts val="1500"/>
              <a:buChar char="•"/>
            </a:pPr>
            <a:r>
              <a:rPr lang="sv-SE" sz="2100" dirty="0"/>
              <a:t>Lagkassa används till cupavgifter vilket är ca 15000 kr under 2024</a:t>
            </a:r>
            <a:endParaRPr sz="2100" dirty="0"/>
          </a:p>
          <a:p>
            <a:pPr marL="0" lvl="0" indent="0" algn="l" rtl="0">
              <a:lnSpc>
                <a:spcPct val="90000"/>
              </a:lnSpc>
              <a:spcBef>
                <a:spcPts val="1000"/>
              </a:spcBef>
              <a:spcAft>
                <a:spcPts val="0"/>
              </a:spcAft>
              <a:buClr>
                <a:schemeClr val="dk1"/>
              </a:buClr>
              <a:buSzPts val="2800"/>
              <a:buNone/>
            </a:pPr>
            <a:r>
              <a:rPr lang="sv-SE" dirty="0"/>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Klubbar runt omkring</a:t>
            </a:r>
            <a:endParaRPr/>
          </a:p>
        </p:txBody>
      </p:sp>
      <p:sp>
        <p:nvSpPr>
          <p:cNvPr id="129" name="Google Shape;129;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1000"/>
              </a:spcBef>
              <a:spcAft>
                <a:spcPts val="0"/>
              </a:spcAft>
              <a:buClr>
                <a:schemeClr val="dk1"/>
              </a:buClr>
              <a:buSzPts val="1600"/>
              <a:buChar char="•"/>
            </a:pPr>
            <a:r>
              <a:rPr lang="sv-SE" sz="1600"/>
              <a:t>Saik är många fortfarande, närmare 40.</a:t>
            </a:r>
            <a:endParaRPr sz="1600"/>
          </a:p>
          <a:p>
            <a:pPr marL="228600" lvl="0" indent="-228600" algn="l" rtl="0">
              <a:lnSpc>
                <a:spcPct val="90000"/>
              </a:lnSpc>
              <a:spcBef>
                <a:spcPts val="1000"/>
              </a:spcBef>
              <a:spcAft>
                <a:spcPts val="0"/>
              </a:spcAft>
              <a:buSzPts val="1600"/>
              <a:buChar char="•"/>
            </a:pPr>
            <a:r>
              <a:rPr lang="sv-SE" sz="1600"/>
              <a:t>IFK är runt 40 barn. 3 lag i seriespel,  </a:t>
            </a:r>
            <a:endParaRPr sz="1600"/>
          </a:p>
          <a:p>
            <a:pPr marL="228600" lvl="0" indent="-228600" algn="l" rtl="0">
              <a:lnSpc>
                <a:spcPct val="90000"/>
              </a:lnSpc>
              <a:spcBef>
                <a:spcPts val="1000"/>
              </a:spcBef>
              <a:spcAft>
                <a:spcPts val="0"/>
              </a:spcAft>
              <a:buSzPts val="1600"/>
              <a:buChar char="•"/>
            </a:pPr>
            <a:r>
              <a:rPr lang="sv-SE" sz="1600"/>
              <a:t>Ulvåker är över 20 st, kör 1,5 lag i seriespel. Har fått in ett par från Tymer som lagt ned sitt 09/10 lag.</a:t>
            </a:r>
            <a:endParaRPr sz="1600"/>
          </a:p>
          <a:p>
            <a:pPr marL="228600" lvl="0" indent="-228600" algn="l" rtl="0">
              <a:lnSpc>
                <a:spcPct val="90000"/>
              </a:lnSpc>
              <a:spcBef>
                <a:spcPts val="1000"/>
              </a:spcBef>
              <a:spcAft>
                <a:spcPts val="0"/>
              </a:spcAft>
              <a:buSzPts val="1600"/>
              <a:buChar char="•"/>
            </a:pPr>
            <a:r>
              <a:rPr lang="sv-SE" sz="1600"/>
              <a:t>Skultorp har dragit ur sitt anmälda lag till seriespel. </a:t>
            </a:r>
            <a:endParaRPr sz="1600"/>
          </a:p>
          <a:p>
            <a:pPr marL="228600" lvl="0" indent="-228600" algn="l" rtl="0">
              <a:lnSpc>
                <a:spcPct val="90000"/>
              </a:lnSpc>
              <a:spcBef>
                <a:spcPts val="1000"/>
              </a:spcBef>
              <a:spcAft>
                <a:spcPts val="0"/>
              </a:spcAft>
              <a:buSzPts val="1600"/>
              <a:buChar char="•"/>
            </a:pPr>
            <a:r>
              <a:rPr lang="sv-SE" sz="1600"/>
              <a:t>Finns många fina anläggningar och nyttja vid behov (Igelstorp, Värsås, Tymer, Lerdala mfl). Absolut ingen gräsplan brist i kommunen.</a:t>
            </a: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Från Gröna Tråden</a:t>
            </a:r>
            <a:endParaRPr/>
          </a:p>
        </p:txBody>
      </p:sp>
      <p:sp>
        <p:nvSpPr>
          <p:cNvPr id="135" name="Google Shape;135;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ctr" rtl="0">
              <a:lnSpc>
                <a:spcPct val="90000"/>
              </a:lnSpc>
              <a:spcBef>
                <a:spcPts val="0"/>
              </a:spcBef>
              <a:spcAft>
                <a:spcPts val="0"/>
              </a:spcAft>
              <a:buClr>
                <a:schemeClr val="dk1"/>
              </a:buClr>
              <a:buSzPct val="100000"/>
              <a:buChar char="•"/>
            </a:pPr>
            <a:r>
              <a:rPr lang="sv-SE" sz="1800" b="1">
                <a:latin typeface="Arial"/>
                <a:ea typeface="Arial"/>
                <a:cs typeface="Arial"/>
                <a:sym typeface="Arial"/>
              </a:rPr>
              <a:t>Ungdom 13-14 år</a:t>
            </a:r>
            <a:endParaRPr sz="1800">
              <a:latin typeface="Times New Roman"/>
              <a:ea typeface="Times New Roman"/>
              <a:cs typeface="Times New Roman"/>
              <a:sym typeface="Times New Roman"/>
            </a:endParaRPr>
          </a:p>
          <a:p>
            <a:pPr marL="342900" lvl="0" indent="-342900" algn="l" rtl="0">
              <a:lnSpc>
                <a:spcPct val="90000"/>
              </a:lnSpc>
              <a:spcBef>
                <a:spcPts val="1600"/>
              </a:spcBef>
              <a:spcAft>
                <a:spcPts val="0"/>
              </a:spcAft>
              <a:buClr>
                <a:schemeClr val="dk1"/>
              </a:buClr>
              <a:buSzPct val="100000"/>
              <a:buFont typeface="Noto Sans Symbols"/>
              <a:buChar char="∙"/>
            </a:pPr>
            <a:r>
              <a:rPr lang="sv-SE" sz="1800" b="1">
                <a:latin typeface="Arial"/>
                <a:ea typeface="Arial"/>
                <a:cs typeface="Arial"/>
                <a:sym typeface="Arial"/>
              </a:rPr>
              <a:t>Träning sker 2-3 ggr/vecka.</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ct val="100000"/>
              <a:buFont typeface="Noto Sans Symbols"/>
              <a:buChar char="∙"/>
            </a:pPr>
            <a:r>
              <a:rPr lang="sv-SE" sz="1800" b="1">
                <a:latin typeface="Arial"/>
                <a:ea typeface="Arial"/>
                <a:cs typeface="Arial"/>
                <a:sym typeface="Arial"/>
              </a:rPr>
              <a:t>Högre krav på spelare både vad det gäller socialt ansvar och ansvar gentemot Våmbs IF. Med detta avses exempelvis vikten av ett sportsligt och trevligt uppträdande på och vid sidan av planen.</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ct val="100000"/>
              <a:buFont typeface="Noto Sans Symbols"/>
              <a:buChar char="∙"/>
            </a:pPr>
            <a:r>
              <a:rPr lang="sv-SE" sz="1800" b="1">
                <a:latin typeface="Arial"/>
                <a:ea typeface="Arial"/>
                <a:cs typeface="Arial"/>
                <a:sym typeface="Arial"/>
              </a:rPr>
              <a:t>På grund av olika orsaker som fysisk, psykisk mognad kan tränarna nivågruppera under träningen vid vissa övningar. </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ct val="100000"/>
              <a:buFont typeface="Noto Sans Symbols"/>
              <a:buChar char="∙"/>
            </a:pPr>
            <a:r>
              <a:rPr lang="sv-SE" sz="1800" b="1">
                <a:latin typeface="Arial"/>
                <a:ea typeface="Arial"/>
                <a:cs typeface="Arial"/>
                <a:sym typeface="Arial"/>
              </a:rPr>
              <a:t>Ingen toppning vid serie- eller cupmatcher.</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ct val="100000"/>
              <a:buFont typeface="Noto Sans Symbols"/>
              <a:buChar char="∙"/>
            </a:pPr>
            <a:r>
              <a:rPr lang="sv-SE" sz="1800" b="1">
                <a:latin typeface="Arial"/>
                <a:ea typeface="Arial"/>
                <a:cs typeface="Arial"/>
                <a:sym typeface="Arial"/>
              </a:rPr>
              <a:t>En viss ökning av den fysiska träningen.</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ct val="100000"/>
              <a:buFont typeface="Noto Sans Symbols"/>
              <a:buChar char="∙"/>
            </a:pPr>
            <a:r>
              <a:rPr lang="sv-SE" sz="1800" b="1">
                <a:latin typeface="Arial"/>
                <a:ea typeface="Arial"/>
                <a:cs typeface="Arial"/>
                <a:sym typeface="Arial"/>
              </a:rPr>
              <a:t>Fotbollstekniska övningar som ställer högre krav på individen.</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ct val="100000"/>
              <a:buFont typeface="Noto Sans Symbols"/>
              <a:buChar char="∙"/>
            </a:pPr>
            <a:r>
              <a:rPr lang="sv-SE" sz="1800" b="1">
                <a:latin typeface="Arial"/>
                <a:ea typeface="Arial"/>
                <a:cs typeface="Arial"/>
                <a:sym typeface="Arial"/>
              </a:rPr>
              <a:t>En viss specialisering av spelarna (man får träna allt mer i den position man oftast spelar i matcher).</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ct val="100000"/>
              <a:buFont typeface="Noto Sans Symbols"/>
              <a:buChar char="∙"/>
            </a:pPr>
            <a:r>
              <a:rPr lang="sv-SE" sz="1800" b="1">
                <a:latin typeface="Arial"/>
                <a:ea typeface="Arial"/>
                <a:cs typeface="Arial"/>
                <a:sym typeface="Arial"/>
              </a:rPr>
              <a:t>Ledarna utbildar våra spelare i en intern domarutbildning. Utbildningsmaterial finns för samtliga spelformer att hämta på Västergötlands fotbollsförbunds hemsida eller beställa genom VFF.</a:t>
            </a:r>
            <a:endParaRPr sz="1800">
              <a:latin typeface="Times New Roman"/>
              <a:ea typeface="Times New Roman"/>
              <a:cs typeface="Times New Roman"/>
              <a:sym typeface="Times New Roman"/>
            </a:endParaRPr>
          </a:p>
          <a:p>
            <a:pPr marL="228600" lvl="0" indent="-64135" algn="l" rtl="0">
              <a:lnSpc>
                <a:spcPct val="90000"/>
              </a:lnSpc>
              <a:spcBef>
                <a:spcPts val="1000"/>
              </a:spcBef>
              <a:spcAft>
                <a:spcPts val="0"/>
              </a:spcAft>
              <a:buClr>
                <a:schemeClr val="dk1"/>
              </a:buClr>
              <a:buSzPct val="100000"/>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Från Gröna Tråden</a:t>
            </a:r>
            <a:endParaRPr/>
          </a:p>
        </p:txBody>
      </p:sp>
      <p:sp>
        <p:nvSpPr>
          <p:cNvPr id="141" name="Google Shape;141;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1800"/>
              <a:buChar char="•"/>
            </a:pPr>
            <a:r>
              <a:rPr lang="sv-SE" sz="1800" b="1">
                <a:latin typeface="Arial"/>
                <a:ea typeface="Arial"/>
                <a:cs typeface="Arial"/>
                <a:sym typeface="Arial"/>
              </a:rPr>
              <a:t>Matchspel</a:t>
            </a:r>
            <a:endParaRPr sz="1800">
              <a:latin typeface="Times New Roman"/>
              <a:ea typeface="Times New Roman"/>
              <a:cs typeface="Times New Roman"/>
              <a:sym typeface="Times New Roman"/>
            </a:endParaRPr>
          </a:p>
          <a:p>
            <a:pPr marL="228600" lvl="0" indent="-228600" algn="l" rtl="0">
              <a:lnSpc>
                <a:spcPct val="90000"/>
              </a:lnSpc>
              <a:spcBef>
                <a:spcPts val="1000"/>
              </a:spcBef>
              <a:spcAft>
                <a:spcPts val="0"/>
              </a:spcAft>
              <a:buClr>
                <a:schemeClr val="dk1"/>
              </a:buClr>
              <a:buSzPts val="1800"/>
              <a:buChar char="•"/>
            </a:pPr>
            <a:r>
              <a:rPr lang="sv-SE" sz="1800">
                <a:latin typeface="Arial"/>
                <a:ea typeface="Arial"/>
                <a:cs typeface="Arial"/>
                <a:sym typeface="Arial"/>
              </a:rPr>
              <a:t>Ses som ett led i utbildningen, som ett extra träningstillfälle, därför spelar resultatet mindre roll.</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ts val="1800"/>
              <a:buFont typeface="Noto Sans Symbols"/>
              <a:buChar char="−"/>
            </a:pPr>
            <a:r>
              <a:rPr lang="sv-SE" sz="1800">
                <a:latin typeface="Arial"/>
                <a:ea typeface="Arial"/>
                <a:cs typeface="Arial"/>
                <a:sym typeface="Arial"/>
              </a:rPr>
              <a:t>Alla deltar och provar på olika platser i laget.</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ts val="1800"/>
              <a:buFont typeface="Noto Sans Symbols"/>
              <a:buChar char="−"/>
            </a:pPr>
            <a:r>
              <a:rPr lang="sv-SE" sz="1800">
                <a:latin typeface="Arial"/>
                <a:ea typeface="Arial"/>
                <a:cs typeface="Arial"/>
                <a:sym typeface="Arial"/>
              </a:rPr>
              <a:t>Uppmuntra stor personlig kreativitet i spelet. Individen i centrum</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ts val="1800"/>
              <a:buFont typeface="Noto Sans Symbols"/>
              <a:buChar char="−"/>
            </a:pPr>
            <a:r>
              <a:rPr lang="sv-SE" sz="1800">
                <a:latin typeface="Arial"/>
                <a:ea typeface="Arial"/>
                <a:cs typeface="Arial"/>
                <a:sym typeface="Arial"/>
              </a:rPr>
              <a:t>Endast kortfattad, enkel instruktion före och efter match.</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ts val="1800"/>
              <a:buFont typeface="Noto Sans Symbols"/>
              <a:buChar char="−"/>
            </a:pPr>
            <a:r>
              <a:rPr lang="sv-SE" sz="1800">
                <a:latin typeface="Arial"/>
                <a:ea typeface="Arial"/>
                <a:cs typeface="Arial"/>
                <a:sym typeface="Arial"/>
              </a:rPr>
              <a:t>Uppvärmning med boll.</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ts val="1800"/>
              <a:buFont typeface="Noto Sans Symbols"/>
              <a:buChar char="−"/>
            </a:pPr>
            <a:r>
              <a:rPr lang="sv-SE" sz="1800">
                <a:latin typeface="Arial"/>
                <a:ea typeface="Arial"/>
                <a:cs typeface="Arial"/>
                <a:sym typeface="Arial"/>
              </a:rPr>
              <a:t>Delta i seriespel.</a:t>
            </a:r>
            <a:endParaRPr sz="1800">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dk1"/>
              </a:buClr>
              <a:buSzPts val="1800"/>
              <a:buFont typeface="Noto Sans Symbols"/>
              <a:buChar char="−"/>
            </a:pPr>
            <a:r>
              <a:rPr lang="sv-SE" sz="1800">
                <a:latin typeface="Arial"/>
                <a:ea typeface="Arial"/>
                <a:cs typeface="Arial"/>
                <a:sym typeface="Arial"/>
              </a:rPr>
              <a:t>Lära sig att ta med- och motgångar</a:t>
            </a:r>
            <a:endParaRPr/>
          </a:p>
          <a:p>
            <a:pPr marL="342900" lvl="0" indent="-342900" algn="l" rtl="0">
              <a:lnSpc>
                <a:spcPct val="90000"/>
              </a:lnSpc>
              <a:spcBef>
                <a:spcPts val="1000"/>
              </a:spcBef>
              <a:spcAft>
                <a:spcPts val="0"/>
              </a:spcAft>
              <a:buClr>
                <a:schemeClr val="dk1"/>
              </a:buClr>
              <a:buSzPts val="1800"/>
              <a:buFont typeface="Noto Sans Symbols"/>
              <a:buChar char="−"/>
            </a:pPr>
            <a:r>
              <a:rPr lang="sv-SE" sz="1800">
                <a:latin typeface="Arial"/>
                <a:ea typeface="Arial"/>
                <a:cs typeface="Arial"/>
                <a:sym typeface="Arial"/>
              </a:rPr>
              <a:t>”Göra sina lagkamrater bättre”</a:t>
            </a:r>
            <a:endParaRPr sz="180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Våra värderingar och förutsättningar</a:t>
            </a:r>
            <a:endParaRPr/>
          </a:p>
        </p:txBody>
      </p:sp>
      <p:sp>
        <p:nvSpPr>
          <p:cNvPr id="147" name="Google Shape;147;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1600"/>
              <a:buChar char="•"/>
            </a:pPr>
            <a:r>
              <a:rPr lang="sv-SE" sz="1600"/>
              <a:t>Vi jobbar efter föreningens värderingar</a:t>
            </a:r>
            <a:endParaRPr/>
          </a:p>
          <a:p>
            <a:pPr marL="228600" lvl="0" indent="-228600" algn="l" rtl="0">
              <a:lnSpc>
                <a:spcPct val="90000"/>
              </a:lnSpc>
              <a:spcBef>
                <a:spcPts val="1000"/>
              </a:spcBef>
              <a:spcAft>
                <a:spcPts val="0"/>
              </a:spcAft>
              <a:buClr>
                <a:schemeClr val="dk1"/>
              </a:buClr>
              <a:buSzPts val="1600"/>
              <a:buChar char="•"/>
            </a:pPr>
            <a:r>
              <a:rPr lang="sv-SE" sz="1600"/>
              <a:t>Det ska vara KUL att spela i vårt lag</a:t>
            </a:r>
            <a:endParaRPr sz="1600"/>
          </a:p>
          <a:p>
            <a:pPr marL="228600" lvl="0" indent="-228600" algn="l" rtl="0">
              <a:lnSpc>
                <a:spcPct val="90000"/>
              </a:lnSpc>
              <a:spcBef>
                <a:spcPts val="1000"/>
              </a:spcBef>
              <a:spcAft>
                <a:spcPts val="0"/>
              </a:spcAft>
              <a:buSzPts val="1600"/>
              <a:buChar char="•"/>
            </a:pPr>
            <a:r>
              <a:rPr lang="sv-SE" sz="1600"/>
              <a:t>Vi är ett lag och kommer mixa barnen till match</a:t>
            </a:r>
            <a:endParaRPr sz="1600"/>
          </a:p>
          <a:p>
            <a:pPr marL="228600" lvl="0" indent="-228600" algn="l" rtl="0">
              <a:lnSpc>
                <a:spcPct val="90000"/>
              </a:lnSpc>
              <a:spcBef>
                <a:spcPts val="1000"/>
              </a:spcBef>
              <a:spcAft>
                <a:spcPts val="0"/>
              </a:spcAft>
              <a:buSzPts val="1600"/>
              <a:buChar char="•"/>
            </a:pPr>
            <a:r>
              <a:rPr lang="sv-SE" sz="1600"/>
              <a:t>Vi vill kunna ge barnen utmaning, det kan skilja dem åt</a:t>
            </a:r>
            <a:endParaRPr sz="1600"/>
          </a:p>
          <a:p>
            <a:pPr marL="228600" lvl="0" indent="-228600" algn="l" rtl="0">
              <a:lnSpc>
                <a:spcPct val="90000"/>
              </a:lnSpc>
              <a:spcBef>
                <a:spcPts val="1000"/>
              </a:spcBef>
              <a:spcAft>
                <a:spcPts val="0"/>
              </a:spcAft>
              <a:buClr>
                <a:schemeClr val="dk1"/>
              </a:buClr>
              <a:buSzPts val="1600"/>
              <a:buChar char="•"/>
            </a:pPr>
            <a:r>
              <a:rPr lang="sv-SE" sz="1600"/>
              <a:t>Så många som möjligt ska vilja vara med så länge som möjligt</a:t>
            </a:r>
            <a:endParaRPr/>
          </a:p>
          <a:p>
            <a:pPr marL="228600" lvl="0" indent="-228600" algn="l" rtl="0">
              <a:lnSpc>
                <a:spcPct val="90000"/>
              </a:lnSpc>
              <a:spcBef>
                <a:spcPts val="1000"/>
              </a:spcBef>
              <a:spcAft>
                <a:spcPts val="0"/>
              </a:spcAft>
              <a:buClr>
                <a:schemeClr val="dk1"/>
              </a:buClr>
              <a:buSzPts val="1600"/>
              <a:buChar char="•"/>
            </a:pPr>
            <a:r>
              <a:rPr lang="sv-SE" sz="1600"/>
              <a:t>Jämn speltid men vi tar hänsyn till hur mycket man orkar, blir man trött får man byta</a:t>
            </a:r>
            <a:endParaRPr sz="1600"/>
          </a:p>
          <a:p>
            <a:pPr marL="228600" lvl="0" indent="-228600" algn="l" rtl="0">
              <a:lnSpc>
                <a:spcPct val="90000"/>
              </a:lnSpc>
              <a:spcBef>
                <a:spcPts val="1000"/>
              </a:spcBef>
              <a:spcAft>
                <a:spcPts val="0"/>
              </a:spcAft>
              <a:buSzPts val="1600"/>
              <a:buChar char="•"/>
            </a:pPr>
            <a:r>
              <a:rPr lang="sv-SE" sz="1600"/>
              <a:t>Centrallinjen har vi låtit spela längre byten, ibland hela matcher. Detta tycker vi funkar bra</a:t>
            </a:r>
            <a:endParaRPr sz="1600"/>
          </a:p>
          <a:p>
            <a:pPr marL="228600" lvl="0" indent="-228600" algn="l" rtl="0">
              <a:lnSpc>
                <a:spcPct val="90000"/>
              </a:lnSpc>
              <a:spcBef>
                <a:spcPts val="1000"/>
              </a:spcBef>
              <a:spcAft>
                <a:spcPts val="0"/>
              </a:spcAft>
              <a:buClr>
                <a:schemeClr val="dk1"/>
              </a:buClr>
              <a:buSzPts val="1600"/>
              <a:buChar char="•"/>
            </a:pPr>
            <a:r>
              <a:rPr lang="sv-SE" sz="1600"/>
              <a:t>Måste komma ihåg att det är barn och fotboll är en lek, betyder dock inte att att vi bara ska lattja runt</a:t>
            </a:r>
            <a:endParaRPr sz="1600"/>
          </a:p>
          <a:p>
            <a:pPr marL="228600" lvl="0" indent="-228600" algn="l" rtl="0">
              <a:lnSpc>
                <a:spcPct val="90000"/>
              </a:lnSpc>
              <a:spcBef>
                <a:spcPts val="1000"/>
              </a:spcBef>
              <a:spcAft>
                <a:spcPts val="0"/>
              </a:spcAft>
              <a:buSzPts val="1600"/>
              <a:buChar char="•"/>
            </a:pPr>
            <a:r>
              <a:rPr lang="sv-SE" sz="1600"/>
              <a:t>Vi skäller inte men kan absolut påtala att vissa grejer inte är ok, att skälla utvecklar inte</a:t>
            </a:r>
            <a:endParaRPr sz="1600"/>
          </a:p>
          <a:p>
            <a:pPr marL="228600" lvl="0" indent="-228600" algn="l" rtl="0">
              <a:lnSpc>
                <a:spcPct val="90000"/>
              </a:lnSpc>
              <a:spcBef>
                <a:spcPts val="1000"/>
              </a:spcBef>
              <a:spcAft>
                <a:spcPts val="0"/>
              </a:spcAft>
              <a:buSzPts val="1600"/>
              <a:buChar char="•"/>
            </a:pPr>
            <a:r>
              <a:rPr lang="sv-SE" sz="1600"/>
              <a:t>A och O att acceptera och sköta sig mot motståndare samt domare, detta är inte alltid lätt och kräver träning</a:t>
            </a:r>
            <a:endParaRPr sz="1600"/>
          </a:p>
          <a:p>
            <a:pPr marL="228600" lvl="0" indent="-228600" algn="l" rtl="0">
              <a:lnSpc>
                <a:spcPct val="90000"/>
              </a:lnSpc>
              <a:spcBef>
                <a:spcPts val="1000"/>
              </a:spcBef>
              <a:spcAft>
                <a:spcPts val="0"/>
              </a:spcAft>
              <a:buClr>
                <a:schemeClr val="dk1"/>
              </a:buClr>
              <a:buSzPts val="1600"/>
              <a:buChar char="•"/>
            </a:pPr>
            <a:r>
              <a:rPr lang="sv-SE" sz="1600"/>
              <a:t>Vi ställer krav på barnen och flyttar ribban, tycker det funkar bra</a:t>
            </a:r>
            <a:endParaRPr/>
          </a:p>
          <a:p>
            <a:pPr marL="228600" lvl="0" indent="-228600" algn="l" rtl="0">
              <a:lnSpc>
                <a:spcPct val="90000"/>
              </a:lnSpc>
              <a:spcBef>
                <a:spcPts val="1000"/>
              </a:spcBef>
              <a:spcAft>
                <a:spcPts val="0"/>
              </a:spcAft>
              <a:buClr>
                <a:schemeClr val="dk1"/>
              </a:buClr>
              <a:buSzPts val="1600"/>
              <a:buChar char="•"/>
            </a:pPr>
            <a:r>
              <a:rPr lang="sv-SE" sz="1600"/>
              <a:t>Beroende på utvecklingskurva så kan det skilja uppemot 2 år biologiskt, det gör skillnad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1f54e791e3f_0_0"/>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153" name="Google Shape;153;g1f54e791e3f_0_0"/>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pic>
        <p:nvPicPr>
          <p:cNvPr id="154" name="Google Shape;154;g1f54e791e3f_0_0"/>
          <p:cNvPicPr preferRelativeResize="0"/>
          <p:nvPr/>
        </p:nvPicPr>
        <p:blipFill>
          <a:blip r:embed="rId3">
            <a:alphaModFix/>
          </a:blip>
          <a:stretch>
            <a:fillRect/>
          </a:stretch>
        </p:blipFill>
        <p:spPr>
          <a:xfrm>
            <a:off x="1647650" y="0"/>
            <a:ext cx="8790301" cy="70267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1829</Words>
  <Application>Microsoft Office PowerPoint</Application>
  <PresentationFormat>Bredbild</PresentationFormat>
  <Paragraphs>218</Paragraphs>
  <Slides>27</Slides>
  <Notes>27</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27</vt:i4>
      </vt:variant>
    </vt:vector>
  </HeadingPairs>
  <TitlesOfParts>
    <vt:vector size="33" baseType="lpstr">
      <vt:lpstr>Arial</vt:lpstr>
      <vt:lpstr>Calibri</vt:lpstr>
      <vt:lpstr>Noto Sans Symbols</vt:lpstr>
      <vt:lpstr>Times New Roman</vt:lpstr>
      <vt:lpstr>Office-tema</vt:lpstr>
      <vt:lpstr>Office-tema</vt:lpstr>
      <vt:lpstr>Våmbs p14</vt:lpstr>
      <vt:lpstr>Agenda </vt:lpstr>
      <vt:lpstr>Förra säsongen</vt:lpstr>
      <vt:lpstr>Status i laget 2024</vt:lpstr>
      <vt:lpstr>Klubbar runt omkring</vt:lpstr>
      <vt:lpstr>Från Gröna Tråden</vt:lpstr>
      <vt:lpstr>Från Gröna Tråden</vt:lpstr>
      <vt:lpstr>Våra värderingar och förutsättningar</vt:lpstr>
      <vt:lpstr>PowerPoint-presentation</vt:lpstr>
      <vt:lpstr>Fleridrottande</vt:lpstr>
      <vt:lpstr>Lagmöte i början av säsongen med barnen</vt:lpstr>
      <vt:lpstr>Målvakt</vt:lpstr>
      <vt:lpstr>Domarutbildning </vt:lpstr>
      <vt:lpstr>Matchställ</vt:lpstr>
      <vt:lpstr>Träningar v14-17 Lillegården</vt:lpstr>
      <vt:lpstr>Träning 1/5-30/9</vt:lpstr>
      <vt:lpstr>Träningsupplägg 1 maj framåt</vt:lpstr>
      <vt:lpstr>Seriespel</vt:lpstr>
      <vt:lpstr>Anmälda i två serier</vt:lpstr>
      <vt:lpstr>När vi spelar match</vt:lpstr>
      <vt:lpstr>Cuper</vt:lpstr>
      <vt:lpstr>Omklädningsrum</vt:lpstr>
      <vt:lpstr>Gothia 2025</vt:lpstr>
      <vt:lpstr>Föräldrauppgifter</vt:lpstr>
      <vt:lpstr>Föräldrauppgifter</vt:lpstr>
      <vt:lpstr>Praktiskt</vt:lpstr>
      <vt:lpstr>Föräldrar har ordet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Våmbs p14</dc:title>
  <dc:creator>Otto Bogren</dc:creator>
  <cp:lastModifiedBy>Rikard Bogren</cp:lastModifiedBy>
  <cp:revision>3</cp:revision>
  <dcterms:created xsi:type="dcterms:W3CDTF">2022-04-19T18:43:53Z</dcterms:created>
  <dcterms:modified xsi:type="dcterms:W3CDTF">2024-04-16T14:27:43Z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8a2199f-8e61-4f5c-a479-edf3283e170d_Enabled">
    <vt:lpwstr>true</vt:lpwstr>
  </property>
  <property fmtid="{D5CDD505-2E9C-101B-9397-08002B2CF9AE}" pid="3" name="MSIP_Label_18a2199f-8e61-4f5c-a479-edf3283e170d_SetDate">
    <vt:lpwstr>2024-04-16T14:27:43Z</vt:lpwstr>
  </property>
  <property fmtid="{D5CDD505-2E9C-101B-9397-08002B2CF9AE}" pid="4" name="MSIP_Label_18a2199f-8e61-4f5c-a479-edf3283e170d_Method">
    <vt:lpwstr>Privileged</vt:lpwstr>
  </property>
  <property fmtid="{D5CDD505-2E9C-101B-9397-08002B2CF9AE}" pid="5" name="MSIP_Label_18a2199f-8e61-4f5c-a479-edf3283e170d_Name">
    <vt:lpwstr>Privat</vt:lpwstr>
  </property>
  <property fmtid="{D5CDD505-2E9C-101B-9397-08002B2CF9AE}" pid="6" name="MSIP_Label_18a2199f-8e61-4f5c-a479-edf3283e170d_SiteId">
    <vt:lpwstr>1e4e7cc6-7b26-46be-915e-cd1c8633e92f</vt:lpwstr>
  </property>
  <property fmtid="{D5CDD505-2E9C-101B-9397-08002B2CF9AE}" pid="7" name="MSIP_Label_18a2199f-8e61-4f5c-a479-edf3283e170d_ActionId">
    <vt:lpwstr>0738e96d-6fb1-4c44-8858-56b4cc0edd02</vt:lpwstr>
  </property>
  <property fmtid="{D5CDD505-2E9C-101B-9397-08002B2CF9AE}" pid="8" name="MSIP_Label_18a2199f-8e61-4f5c-a479-edf3283e170d_ContentBits">
    <vt:lpwstr>2</vt:lpwstr>
  </property>
</Properties>
</file>