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2" r:id="rId3"/>
    <p:sldId id="283" r:id="rId4"/>
    <p:sldId id="284" r:id="rId5"/>
    <p:sldId id="257" r:id="rId6"/>
    <p:sldId id="273" r:id="rId7"/>
    <p:sldId id="258" r:id="rId8"/>
    <p:sldId id="269" r:id="rId9"/>
    <p:sldId id="270" r:id="rId10"/>
    <p:sldId id="278" r:id="rId11"/>
    <p:sldId id="276" r:id="rId12"/>
    <p:sldId id="279" r:id="rId13"/>
    <p:sldId id="271" r:id="rId14"/>
    <p:sldId id="272" r:id="rId15"/>
    <p:sldId id="259" r:id="rId16"/>
    <p:sldId id="263" r:id="rId17"/>
    <p:sldId id="261" r:id="rId18"/>
    <p:sldId id="275" r:id="rId19"/>
    <p:sldId id="264" r:id="rId20"/>
    <p:sldId id="267" r:id="rId21"/>
    <p:sldId id="274" r:id="rId22"/>
    <p:sldId id="265" r:id="rId23"/>
    <p:sldId id="281" r:id="rId24"/>
    <p:sldId id="268" r:id="rId25"/>
    <p:sldId id="266" r:id="rId26"/>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40"/>
  </p:normalViewPr>
  <p:slideViewPr>
    <p:cSldViewPr snapToGrid="0" snapToObjects="1">
      <p:cViewPr varScale="1">
        <p:scale>
          <a:sx n="108" d="100"/>
          <a:sy n="108" d="100"/>
        </p:scale>
        <p:origin x="67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3-23T06:57:21.054"/>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11,'1116'0,"-1070"-5,-29 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3-23T06:57:23.809"/>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0 111,'77'-16,"129"4,21-2,25-17,-103 25,-101 6,-1-2,63-11,-45 5,-1 2,1 3,76 7,-14-1,-70-3,-33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3-23T06:57:27.936"/>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11,'677'0,"-631"-5,-30-1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3-23T06:57:30.732"/>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27,'574'0,"-554"-1,-1-1,33-8,27-2,171 10,-129 3,-82 1,54 10,-53-6,50 1,-19-3,0 4,116 27,-139-23,-28-7,1 0,-1-1,32 1,-30-4</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3-23T06:57:31.365"/>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3-23T06:57:37.824"/>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0 130,'44'-2,"58"-10,-30 2,125-28,-145 24,0 3,94-7,1 20,53-3,-131-12,-50 9,1 0,28-1,132 6,-156-1</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3-03-23T06:57:41.266"/>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1,'197'15,"-157"-10,31-1,88-4,50 2,-123 11,-55-8,58 4,-56-7,0 2,0 1,34 10,-35-7,0-2,1 0,41 0,497-7,-548 1</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6B5D528-5C36-B741-AAAB-1FD3B97F861A}"/>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7B95A10F-F6D8-D24F-A929-CF4F465A623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A8F0AF5-09ED-8D46-AF4F-34F06B8EB0EF}"/>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5" name="Platshållare för sidfot 4">
            <a:extLst>
              <a:ext uri="{FF2B5EF4-FFF2-40B4-BE49-F238E27FC236}">
                <a16:creationId xmlns:a16="http://schemas.microsoft.com/office/drawing/2014/main" id="{3AF66A1F-4DEA-7144-A81C-3B0283D8475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2B70B6EF-89FB-804B-892B-23C5DEA1F903}"/>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4009147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538EBA9-5F05-A148-8D14-CB712E8375D5}"/>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01B93829-58F0-4541-9D72-C4C8430ACD8B}"/>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5653B5F-B094-9C4C-A5E8-1595350EE275}"/>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5" name="Platshållare för sidfot 4">
            <a:extLst>
              <a:ext uri="{FF2B5EF4-FFF2-40B4-BE49-F238E27FC236}">
                <a16:creationId xmlns:a16="http://schemas.microsoft.com/office/drawing/2014/main" id="{CBE9A729-34C8-1D47-A047-F21F282A396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9B4A705F-9B8C-5743-8C4D-9E861ECC44F2}"/>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1452420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EB83CC63-6A50-2845-A351-8C46DEB603B2}"/>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EBD61DC-3563-6C4E-A2A3-C12E5472B098}"/>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94C87F9-0492-2841-973D-8C53BD77D231}"/>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5" name="Platshållare för sidfot 4">
            <a:extLst>
              <a:ext uri="{FF2B5EF4-FFF2-40B4-BE49-F238E27FC236}">
                <a16:creationId xmlns:a16="http://schemas.microsoft.com/office/drawing/2014/main" id="{2C173D57-544C-624F-B51F-ECE1546749B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8092898-1D28-3841-A8F5-CCD2F33E3BED}"/>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1547228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5BA955F-215B-C148-897B-A1C4714B5193}"/>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257C2CA-A193-2F44-906F-CF73253DF28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95A33977-4494-1143-A03F-5DE13A65143D}"/>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5" name="Platshållare för sidfot 4">
            <a:extLst>
              <a:ext uri="{FF2B5EF4-FFF2-40B4-BE49-F238E27FC236}">
                <a16:creationId xmlns:a16="http://schemas.microsoft.com/office/drawing/2014/main" id="{244F7B06-DC61-D244-939C-81B7663B1F3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F9ACFB0-29A8-9A4F-8A11-DA1F3CF640E0}"/>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3848388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4B3AD79-489E-B84C-AAA7-827E3CD2AC87}"/>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1EC9BC6A-2912-6645-A3F5-5F76A21C22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0E2A9193-719B-B349-A580-CF7A212561F9}"/>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5" name="Platshållare för sidfot 4">
            <a:extLst>
              <a:ext uri="{FF2B5EF4-FFF2-40B4-BE49-F238E27FC236}">
                <a16:creationId xmlns:a16="http://schemas.microsoft.com/office/drawing/2014/main" id="{D6593609-3CE1-9541-8803-C39A6132E319}"/>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5E20067F-E8A5-0E4C-B1D1-C0B413E61054}"/>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2047372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E00D37-66F4-2942-8E3C-BACD1B2B4FE2}"/>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1169A07E-854B-B941-8367-DB244F5835E8}"/>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8B137A5A-8DBB-624A-9A77-AC3CF706938C}"/>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25D5DDBB-AD3C-2842-98FB-36732CAAE69D}"/>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6" name="Platshållare för sidfot 5">
            <a:extLst>
              <a:ext uri="{FF2B5EF4-FFF2-40B4-BE49-F238E27FC236}">
                <a16:creationId xmlns:a16="http://schemas.microsoft.com/office/drawing/2014/main" id="{F2A683EA-B385-EA4C-BA2C-C945A211A992}"/>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3D1B651-EC8C-ED4A-9EB2-6FAED64BF43E}"/>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1251055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93E3DEB-2CCF-FE4A-A6E5-96ED6E12CE81}"/>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376AEA2B-EB15-2749-9255-8EEDA062A6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4E2DAE38-BE4B-854B-B9B7-5AE25239C90B}"/>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D6325A99-E8E0-C349-BED2-614E5E05F7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2EDB9F0F-3658-B047-ABCE-C3EBA5D71BB8}"/>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BD72FC52-54B3-B348-A765-4712AE67EE36}"/>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8" name="Platshållare för sidfot 7">
            <a:extLst>
              <a:ext uri="{FF2B5EF4-FFF2-40B4-BE49-F238E27FC236}">
                <a16:creationId xmlns:a16="http://schemas.microsoft.com/office/drawing/2014/main" id="{73733D76-D443-6D4E-8CE2-A74081AAC10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51128113-AB90-A540-BD3B-BC4CF0B0E2EC}"/>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3420951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D389DAE-11B6-8E42-85A9-D326EF3392D0}"/>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E14EB56D-8E5A-0949-A41C-91541D2AED9A}"/>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4" name="Platshållare för sidfot 3">
            <a:extLst>
              <a:ext uri="{FF2B5EF4-FFF2-40B4-BE49-F238E27FC236}">
                <a16:creationId xmlns:a16="http://schemas.microsoft.com/office/drawing/2014/main" id="{81D160F3-D333-5A45-97F0-F2856BBB5B9D}"/>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5E478464-29DF-CD4F-B0DC-32BE391C575F}"/>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75970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040BCDB6-F5CA-3343-9397-EEDC327A606D}"/>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3" name="Platshållare för sidfot 2">
            <a:extLst>
              <a:ext uri="{FF2B5EF4-FFF2-40B4-BE49-F238E27FC236}">
                <a16:creationId xmlns:a16="http://schemas.microsoft.com/office/drawing/2014/main" id="{80BCA0D0-633D-4445-8C28-F7F50ACA7AB3}"/>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B071B7AB-993B-B345-9CA3-438F0B326195}"/>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2209441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898929D-E681-6442-80C3-F2078E46BC25}"/>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EAD7B375-4CB0-5940-BC94-D2CA59721B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DC05EE0-48C0-0641-A19F-0573288937E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E978D224-757F-AA40-AC0D-344769A341A9}"/>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6" name="Platshållare för sidfot 5">
            <a:extLst>
              <a:ext uri="{FF2B5EF4-FFF2-40B4-BE49-F238E27FC236}">
                <a16:creationId xmlns:a16="http://schemas.microsoft.com/office/drawing/2014/main" id="{29AC74E1-AB17-A243-8445-0C7BA5C9986A}"/>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54F93DB1-D992-4B4E-98CA-68C74CFDE926}"/>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663232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ED1E456-FF84-0C4E-9C02-3B4F4DE21D6C}"/>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07D0A157-F320-E24B-9A14-E0BD8B138C0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E31156C1-3237-514C-B04E-4BDC276177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C887F32A-0ECF-AC45-A81B-7BC67D1DF7BC}"/>
              </a:ext>
            </a:extLst>
          </p:cNvPr>
          <p:cNvSpPr>
            <a:spLocks noGrp="1"/>
          </p:cNvSpPr>
          <p:nvPr>
            <p:ph type="dt" sz="half" idx="10"/>
          </p:nvPr>
        </p:nvSpPr>
        <p:spPr/>
        <p:txBody>
          <a:bodyPr/>
          <a:lstStyle/>
          <a:p>
            <a:fld id="{0CFFB913-336C-6840-988A-2CFE593D8B86}" type="datetimeFigureOut">
              <a:rPr lang="sv-SE" smtClean="0"/>
              <a:t>2023-04-13</a:t>
            </a:fld>
            <a:endParaRPr lang="sv-SE"/>
          </a:p>
        </p:txBody>
      </p:sp>
      <p:sp>
        <p:nvSpPr>
          <p:cNvPr id="6" name="Platshållare för sidfot 5">
            <a:extLst>
              <a:ext uri="{FF2B5EF4-FFF2-40B4-BE49-F238E27FC236}">
                <a16:creationId xmlns:a16="http://schemas.microsoft.com/office/drawing/2014/main" id="{A88D728B-9852-B24E-9ADC-890943452EBD}"/>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60EAA9B-BEC4-F542-9FFC-2B2EC025F980}"/>
              </a:ext>
            </a:extLst>
          </p:cNvPr>
          <p:cNvSpPr>
            <a:spLocks noGrp="1"/>
          </p:cNvSpPr>
          <p:nvPr>
            <p:ph type="sldNum" sz="quarter" idx="12"/>
          </p:nvPr>
        </p:nvSpPr>
        <p:spPr/>
        <p:txBody>
          <a:bodyPr/>
          <a:lstStyle/>
          <a:p>
            <a:fld id="{9315EA60-67DB-3E4B-9050-46F6A8CC0312}" type="slidenum">
              <a:rPr lang="sv-SE" smtClean="0"/>
              <a:t>‹#›</a:t>
            </a:fld>
            <a:endParaRPr lang="sv-SE"/>
          </a:p>
        </p:txBody>
      </p:sp>
    </p:spTree>
    <p:extLst>
      <p:ext uri="{BB962C8B-B14F-4D97-AF65-F5344CB8AC3E}">
        <p14:creationId xmlns:p14="http://schemas.microsoft.com/office/powerpoint/2010/main" val="2291743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F1CB35B5-6C42-7442-B6B1-0E670C0E64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9B98DAD9-5E75-DF4B-A296-F2AD69906D8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01F7EE29-6E1F-AA49-9186-1EA8C3D11C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FFB913-336C-6840-988A-2CFE593D8B86}" type="datetimeFigureOut">
              <a:rPr lang="sv-SE" smtClean="0"/>
              <a:t>2023-04-13</a:t>
            </a:fld>
            <a:endParaRPr lang="sv-SE"/>
          </a:p>
        </p:txBody>
      </p:sp>
      <p:sp>
        <p:nvSpPr>
          <p:cNvPr id="5" name="Platshållare för sidfot 4">
            <a:extLst>
              <a:ext uri="{FF2B5EF4-FFF2-40B4-BE49-F238E27FC236}">
                <a16:creationId xmlns:a16="http://schemas.microsoft.com/office/drawing/2014/main" id="{51608BD0-85AC-8F48-9C74-D5A77E3002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A3F73826-C6F8-F141-8293-9F2A45E55FE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15EA60-67DB-3E4B-9050-46F6A8CC0312}" type="slidenum">
              <a:rPr lang="sv-SE" smtClean="0"/>
              <a:t>‹#›</a:t>
            </a:fld>
            <a:endParaRPr lang="sv-SE"/>
          </a:p>
        </p:txBody>
      </p:sp>
      <p:sp>
        <p:nvSpPr>
          <p:cNvPr id="7" name="MSIPCMContentMarking" descr="{&quot;HashCode&quot;:-979992696,&quot;Placement&quot;:&quot;Footer&quot;,&quot;Top&quot;:522.0343,&quot;Left&quot;:429.69165,&quot;SlideWidth&quot;:960,&quot;SlideHeight&quot;:540}">
            <a:extLst>
              <a:ext uri="{FF2B5EF4-FFF2-40B4-BE49-F238E27FC236}">
                <a16:creationId xmlns:a16="http://schemas.microsoft.com/office/drawing/2014/main" id="{1D1A1F45-F222-4AE0-9B11-92F1510AD320}"/>
              </a:ext>
            </a:extLst>
          </p:cNvPr>
          <p:cNvSpPr txBox="1"/>
          <p:nvPr userDrawn="1"/>
        </p:nvSpPr>
        <p:spPr>
          <a:xfrm>
            <a:off x="5457084" y="6629836"/>
            <a:ext cx="1277831" cy="228163"/>
          </a:xfrm>
          <a:prstGeom prst="rect">
            <a:avLst/>
          </a:prstGeom>
          <a:noFill/>
        </p:spPr>
        <p:txBody>
          <a:bodyPr vert="horz" wrap="square" lIns="0" tIns="0" rIns="0" bIns="0" rtlCol="0" anchor="ctr" anchorCtr="1">
            <a:spAutoFit/>
          </a:bodyPr>
          <a:lstStyle/>
          <a:p>
            <a:pPr algn="ctr">
              <a:spcBef>
                <a:spcPts val="0"/>
              </a:spcBef>
              <a:spcAft>
                <a:spcPts val="0"/>
              </a:spcAft>
            </a:pPr>
            <a:r>
              <a:rPr lang="sv-SE" sz="800">
                <a:solidFill>
                  <a:srgbClr val="000000"/>
                </a:solidFill>
                <a:latin typeface="Calibri" panose="020F0502020204030204" pitchFamily="34" charset="0"/>
              </a:rPr>
              <a:t>Informationsklass: Privat</a:t>
            </a:r>
          </a:p>
        </p:txBody>
      </p:sp>
    </p:spTree>
    <p:extLst>
      <p:ext uri="{BB962C8B-B14F-4D97-AF65-F5344CB8AC3E}">
        <p14:creationId xmlns:p14="http://schemas.microsoft.com/office/powerpoint/2010/main" val="22297209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customXml" Target="../ink/ink6.xml"/><Relationship Id="rId3" Type="http://schemas.openxmlformats.org/officeDocument/2006/relationships/customXml" Target="../ink/ink1.xml"/><Relationship Id="rId7" Type="http://schemas.openxmlformats.org/officeDocument/2006/relationships/customXml" Target="../ink/ink3.xml"/><Relationship Id="rId12" Type="http://schemas.openxmlformats.org/officeDocument/2006/relationships/image" Target="../media/image8.png"/><Relationship Id="rId2" Type="http://schemas.openxmlformats.org/officeDocument/2006/relationships/image" Target="../media/image4.png"/><Relationship Id="rId16"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customXml" Target="../ink/ink5.xml"/><Relationship Id="rId5" Type="http://schemas.openxmlformats.org/officeDocument/2006/relationships/customXml" Target="../ink/ink2.xml"/><Relationship Id="rId15" Type="http://schemas.openxmlformats.org/officeDocument/2006/relationships/customXml" Target="../ink/ink7.xml"/><Relationship Id="rId10" Type="http://schemas.openxmlformats.org/officeDocument/2006/relationships/image" Target="../media/image7.png"/><Relationship Id="rId4" Type="http://schemas.openxmlformats.org/officeDocument/2006/relationships/image" Target="../media/image40.png"/><Relationship Id="rId9" Type="http://schemas.openxmlformats.org/officeDocument/2006/relationships/customXml" Target="../ink/ink4.xml"/><Relationship Id="rId14" Type="http://schemas.openxmlformats.org/officeDocument/2006/relationships/image" Target="../media/image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a:extLst>
              <a:ext uri="{FF2B5EF4-FFF2-40B4-BE49-F238E27FC236}">
                <a16:creationId xmlns:a16="http://schemas.microsoft.com/office/drawing/2014/main" id="{8BD84826-27CD-5A6E-75D8-648970951C6E}"/>
              </a:ext>
            </a:extLst>
          </p:cNvPr>
          <p:cNvPicPr>
            <a:picLocks noChangeAspect="1"/>
          </p:cNvPicPr>
          <p:nvPr/>
        </p:nvPicPr>
        <p:blipFill rotWithShape="1">
          <a:blip r:embed="rId2"/>
          <a:srcRect r="15852" b="2"/>
          <a:stretch/>
        </p:blipFill>
        <p:spPr>
          <a:xfrm>
            <a:off x="3523488" y="10"/>
            <a:ext cx="8668512" cy="6857990"/>
          </a:xfrm>
          <a:prstGeom prst="rect">
            <a:avLst/>
          </a:prstGeom>
        </p:spPr>
      </p:pic>
      <p:sp>
        <p:nvSpPr>
          <p:cNvPr id="12" name="Rectangle 11">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D5E1D8C3-D176-3D49-97EC-4FFAED82CC69}"/>
              </a:ext>
            </a:extLst>
          </p:cNvPr>
          <p:cNvSpPr>
            <a:spLocks noGrp="1"/>
          </p:cNvSpPr>
          <p:nvPr>
            <p:ph type="ctrTitle"/>
          </p:nvPr>
        </p:nvSpPr>
        <p:spPr>
          <a:xfrm>
            <a:off x="477981" y="1122363"/>
            <a:ext cx="4023360" cy="3204134"/>
          </a:xfrm>
        </p:spPr>
        <p:txBody>
          <a:bodyPr anchor="b">
            <a:normAutofit/>
          </a:bodyPr>
          <a:lstStyle/>
          <a:p>
            <a:pPr algn="l"/>
            <a:r>
              <a:rPr lang="sv-SE" sz="4800"/>
              <a:t>Våmbs p10</a:t>
            </a:r>
          </a:p>
        </p:txBody>
      </p:sp>
      <p:sp>
        <p:nvSpPr>
          <p:cNvPr id="3" name="Underrubrik 2">
            <a:extLst>
              <a:ext uri="{FF2B5EF4-FFF2-40B4-BE49-F238E27FC236}">
                <a16:creationId xmlns:a16="http://schemas.microsoft.com/office/drawing/2014/main" id="{5D99D697-42EA-954D-B4C3-1967005FF081}"/>
              </a:ext>
            </a:extLst>
          </p:cNvPr>
          <p:cNvSpPr>
            <a:spLocks noGrp="1"/>
          </p:cNvSpPr>
          <p:nvPr>
            <p:ph type="subTitle" idx="1"/>
          </p:nvPr>
        </p:nvSpPr>
        <p:spPr>
          <a:xfrm>
            <a:off x="477980" y="4872922"/>
            <a:ext cx="4023359" cy="1208141"/>
          </a:xfrm>
        </p:spPr>
        <p:txBody>
          <a:bodyPr>
            <a:normAutofit/>
          </a:bodyPr>
          <a:lstStyle/>
          <a:p>
            <a:pPr algn="l"/>
            <a:endParaRPr lang="sv-SE" sz="2000"/>
          </a:p>
        </p:txBody>
      </p:sp>
      <p:sp>
        <p:nvSpPr>
          <p:cNvPr id="14" name="Rectangle 1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04045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464A8CD-F9B3-99D3-211E-121E639C1A6F}"/>
              </a:ext>
            </a:extLst>
          </p:cNvPr>
          <p:cNvSpPr>
            <a:spLocks noGrp="1"/>
          </p:cNvSpPr>
          <p:nvPr>
            <p:ph type="title"/>
          </p:nvPr>
        </p:nvSpPr>
        <p:spPr/>
        <p:txBody>
          <a:bodyPr/>
          <a:lstStyle/>
          <a:p>
            <a:r>
              <a:rPr lang="sv-SE" dirty="0" err="1"/>
              <a:t>Lagmöte</a:t>
            </a:r>
            <a:r>
              <a:rPr lang="sv-SE" dirty="0"/>
              <a:t> i början av säsongen med barnen</a:t>
            </a:r>
          </a:p>
        </p:txBody>
      </p:sp>
      <p:sp>
        <p:nvSpPr>
          <p:cNvPr id="3" name="Platshållare för innehåll 2">
            <a:extLst>
              <a:ext uri="{FF2B5EF4-FFF2-40B4-BE49-F238E27FC236}">
                <a16:creationId xmlns:a16="http://schemas.microsoft.com/office/drawing/2014/main" id="{5069C5E6-3ED1-D932-6F0A-B4540EF1F843}"/>
              </a:ext>
            </a:extLst>
          </p:cNvPr>
          <p:cNvSpPr>
            <a:spLocks noGrp="1"/>
          </p:cNvSpPr>
          <p:nvPr>
            <p:ph idx="1"/>
          </p:nvPr>
        </p:nvSpPr>
        <p:spPr/>
        <p:txBody>
          <a:bodyPr/>
          <a:lstStyle/>
          <a:p>
            <a:r>
              <a:rPr lang="sv-SE" dirty="0"/>
              <a:t>I slutet av förra året satte vi mål som vi följde upp, det va riktigt bra</a:t>
            </a:r>
          </a:p>
          <a:p>
            <a:r>
              <a:rPr lang="sv-SE" dirty="0"/>
              <a:t>Sätta upp mål för säsongen</a:t>
            </a:r>
          </a:p>
          <a:p>
            <a:pPr lvl="1"/>
            <a:r>
              <a:rPr lang="sv-SE" dirty="0"/>
              <a:t>Hur vill vi ha det i laget</a:t>
            </a:r>
          </a:p>
          <a:p>
            <a:pPr lvl="1"/>
            <a:r>
              <a:rPr lang="sv-SE" dirty="0"/>
              <a:t>Resultat, vad är viktigt</a:t>
            </a:r>
          </a:p>
          <a:p>
            <a:pPr lvl="1"/>
            <a:r>
              <a:rPr lang="sv-SE" dirty="0"/>
              <a:t>Antal mål/antal passningar mm</a:t>
            </a:r>
          </a:p>
          <a:p>
            <a:pPr lvl="1"/>
            <a:r>
              <a:rPr lang="sv-SE" dirty="0"/>
              <a:t>Vad ska vi ha nått när året är slut</a:t>
            </a:r>
          </a:p>
          <a:p>
            <a:pPr lvl="1"/>
            <a:r>
              <a:rPr lang="sv-SE" dirty="0"/>
              <a:t>Vad vill ta med från denna säsongen till nästa säsong</a:t>
            </a:r>
          </a:p>
          <a:p>
            <a:pPr lvl="1"/>
            <a:r>
              <a:rPr lang="sv-SE" dirty="0"/>
              <a:t>Följa upp målen under året</a:t>
            </a:r>
          </a:p>
          <a:p>
            <a:pPr lvl="1"/>
            <a:r>
              <a:rPr lang="sv-SE" dirty="0"/>
              <a:t>Prata positioner med grabbarna på mötet</a:t>
            </a:r>
          </a:p>
        </p:txBody>
      </p:sp>
    </p:spTree>
    <p:extLst>
      <p:ext uri="{BB962C8B-B14F-4D97-AF65-F5344CB8AC3E}">
        <p14:creationId xmlns:p14="http://schemas.microsoft.com/office/powerpoint/2010/main" val="20912987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9C05AC2-89C8-D231-F06A-6D0492782BE0}"/>
              </a:ext>
            </a:extLst>
          </p:cNvPr>
          <p:cNvSpPr>
            <a:spLocks noGrp="1"/>
          </p:cNvSpPr>
          <p:nvPr>
            <p:ph type="title"/>
          </p:nvPr>
        </p:nvSpPr>
        <p:spPr/>
        <p:txBody>
          <a:bodyPr/>
          <a:lstStyle/>
          <a:p>
            <a:r>
              <a:rPr lang="sv-SE" dirty="0"/>
              <a:t>Målvakt</a:t>
            </a:r>
          </a:p>
        </p:txBody>
      </p:sp>
      <p:sp>
        <p:nvSpPr>
          <p:cNvPr id="3" name="Platshållare för innehåll 2">
            <a:extLst>
              <a:ext uri="{FF2B5EF4-FFF2-40B4-BE49-F238E27FC236}">
                <a16:creationId xmlns:a16="http://schemas.microsoft.com/office/drawing/2014/main" id="{93ECAF42-209C-41ED-52DA-BB61C3E93FCF}"/>
              </a:ext>
            </a:extLst>
          </p:cNvPr>
          <p:cNvSpPr>
            <a:spLocks noGrp="1"/>
          </p:cNvSpPr>
          <p:nvPr>
            <p:ph idx="1"/>
          </p:nvPr>
        </p:nvSpPr>
        <p:spPr/>
        <p:txBody>
          <a:bodyPr>
            <a:normAutofit/>
          </a:bodyPr>
          <a:lstStyle/>
          <a:p>
            <a:r>
              <a:rPr lang="sv-SE" sz="1600" dirty="0"/>
              <a:t>Alla får prova men måste börja satsa på målvakt, helst har vi två-tre barn som vill</a:t>
            </a:r>
          </a:p>
          <a:p>
            <a:r>
              <a:rPr lang="sv-SE" sz="1600" dirty="0"/>
              <a:t>Viktigt att stötta de som vågar vara målvakt, något vi kanske misslyckades med en aning förra året med tanke på att få nu vill stå</a:t>
            </a:r>
          </a:p>
          <a:p>
            <a:r>
              <a:rPr lang="sv-SE" sz="1600" dirty="0"/>
              <a:t>09 har ingen som vill va målvakt</a:t>
            </a:r>
          </a:p>
          <a:p>
            <a:r>
              <a:rPr lang="sv-SE" sz="1600" dirty="0"/>
              <a:t>Vi kommer hålla mer målvaktsträning i år än tidigare år</a:t>
            </a:r>
          </a:p>
        </p:txBody>
      </p:sp>
    </p:spTree>
    <p:extLst>
      <p:ext uri="{BB962C8B-B14F-4D97-AF65-F5344CB8AC3E}">
        <p14:creationId xmlns:p14="http://schemas.microsoft.com/office/powerpoint/2010/main" val="3092059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DC81BF0-4986-C4F5-1B11-19FE8E0CA404}"/>
              </a:ext>
            </a:extLst>
          </p:cNvPr>
          <p:cNvSpPr>
            <a:spLocks noGrp="1"/>
          </p:cNvSpPr>
          <p:nvPr>
            <p:ph type="title"/>
          </p:nvPr>
        </p:nvSpPr>
        <p:spPr/>
        <p:txBody>
          <a:bodyPr/>
          <a:lstStyle/>
          <a:p>
            <a:r>
              <a:rPr lang="sv-SE" dirty="0"/>
              <a:t>Domarutbildning </a:t>
            </a:r>
          </a:p>
        </p:txBody>
      </p:sp>
      <p:sp>
        <p:nvSpPr>
          <p:cNvPr id="3" name="Platshållare för innehåll 2">
            <a:extLst>
              <a:ext uri="{FF2B5EF4-FFF2-40B4-BE49-F238E27FC236}">
                <a16:creationId xmlns:a16="http://schemas.microsoft.com/office/drawing/2014/main" id="{AA842CC2-9737-CCEA-E884-B7B3D7DFF09F}"/>
              </a:ext>
            </a:extLst>
          </p:cNvPr>
          <p:cNvSpPr>
            <a:spLocks noGrp="1"/>
          </p:cNvSpPr>
          <p:nvPr>
            <p:ph idx="1"/>
          </p:nvPr>
        </p:nvSpPr>
        <p:spPr/>
        <p:txBody>
          <a:bodyPr/>
          <a:lstStyle/>
          <a:p>
            <a:r>
              <a:rPr lang="sv-SE" dirty="0"/>
              <a:t>I år kommer våra barn få vara domare mer, blir åt de som X antal år yngre</a:t>
            </a:r>
          </a:p>
          <a:p>
            <a:r>
              <a:rPr lang="sv-SE" dirty="0"/>
              <a:t>Vi hoppas på att kunna lösa en domarutbildning genom föreningen</a:t>
            </a:r>
          </a:p>
          <a:p>
            <a:r>
              <a:rPr lang="sv-SE" dirty="0"/>
              <a:t>Gick kanon då de dömde förra året, behöver dock föräldrastöd</a:t>
            </a:r>
          </a:p>
        </p:txBody>
      </p:sp>
    </p:spTree>
    <p:extLst>
      <p:ext uri="{BB962C8B-B14F-4D97-AF65-F5344CB8AC3E}">
        <p14:creationId xmlns:p14="http://schemas.microsoft.com/office/powerpoint/2010/main" val="5612912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2D6E32B-9039-0129-56A5-BED7F853406A}"/>
              </a:ext>
            </a:extLst>
          </p:cNvPr>
          <p:cNvSpPr>
            <a:spLocks noGrp="1"/>
          </p:cNvSpPr>
          <p:nvPr>
            <p:ph type="title"/>
          </p:nvPr>
        </p:nvSpPr>
        <p:spPr/>
        <p:txBody>
          <a:bodyPr/>
          <a:lstStyle/>
          <a:p>
            <a:r>
              <a:rPr lang="sv-SE" dirty="0"/>
              <a:t>Träningar v14-17 Lillegården</a:t>
            </a:r>
          </a:p>
        </p:txBody>
      </p:sp>
      <p:pic>
        <p:nvPicPr>
          <p:cNvPr id="5" name="Platshållare för innehåll 4">
            <a:extLst>
              <a:ext uri="{FF2B5EF4-FFF2-40B4-BE49-F238E27FC236}">
                <a16:creationId xmlns:a16="http://schemas.microsoft.com/office/drawing/2014/main" id="{68DA6DB5-1288-69CA-AC94-293704A378C2}"/>
              </a:ext>
            </a:extLst>
          </p:cNvPr>
          <p:cNvPicPr>
            <a:picLocks noGrp="1" noChangeAspect="1"/>
          </p:cNvPicPr>
          <p:nvPr>
            <p:ph idx="1"/>
          </p:nvPr>
        </p:nvPicPr>
        <p:blipFill>
          <a:blip r:embed="rId2"/>
          <a:stretch>
            <a:fillRect/>
          </a:stretch>
        </p:blipFill>
        <p:spPr>
          <a:xfrm>
            <a:off x="867384" y="3151573"/>
            <a:ext cx="9624404" cy="1564096"/>
          </a:xfrm>
        </p:spPr>
      </p:pic>
      <p:sp>
        <p:nvSpPr>
          <p:cNvPr id="3" name="textruta 2">
            <a:extLst>
              <a:ext uri="{FF2B5EF4-FFF2-40B4-BE49-F238E27FC236}">
                <a16:creationId xmlns:a16="http://schemas.microsoft.com/office/drawing/2014/main" id="{25CBECB5-0570-965F-0933-13B2AA4B956A}"/>
              </a:ext>
            </a:extLst>
          </p:cNvPr>
          <p:cNvSpPr txBox="1"/>
          <p:nvPr/>
        </p:nvSpPr>
        <p:spPr>
          <a:xfrm>
            <a:off x="3009530" y="1690688"/>
            <a:ext cx="3462291" cy="646331"/>
          </a:xfrm>
          <a:prstGeom prst="rect">
            <a:avLst/>
          </a:prstGeom>
          <a:noFill/>
        </p:spPr>
        <p:txBody>
          <a:bodyPr wrap="square" rtlCol="0">
            <a:spAutoFit/>
          </a:bodyPr>
          <a:lstStyle/>
          <a:p>
            <a:r>
              <a:rPr lang="sv-SE" dirty="0"/>
              <a:t>Måndag </a:t>
            </a:r>
            <a:r>
              <a:rPr lang="sv-SE" dirty="0" err="1"/>
              <a:t>kl</a:t>
            </a:r>
            <a:r>
              <a:rPr lang="sv-SE" dirty="0"/>
              <a:t> 18-19</a:t>
            </a:r>
          </a:p>
          <a:p>
            <a:r>
              <a:rPr lang="sv-SE" dirty="0"/>
              <a:t>Söndag </a:t>
            </a:r>
            <a:r>
              <a:rPr lang="sv-SE" dirty="0" err="1"/>
              <a:t>kl</a:t>
            </a:r>
            <a:r>
              <a:rPr lang="sv-SE" dirty="0"/>
              <a:t> 12-13</a:t>
            </a:r>
          </a:p>
        </p:txBody>
      </p:sp>
    </p:spTree>
    <p:extLst>
      <p:ext uri="{BB962C8B-B14F-4D97-AF65-F5344CB8AC3E}">
        <p14:creationId xmlns:p14="http://schemas.microsoft.com/office/powerpoint/2010/main" val="1199154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0935AA-EDCD-0EFE-C0DA-F38AAA4D405E}"/>
              </a:ext>
            </a:extLst>
          </p:cNvPr>
          <p:cNvSpPr>
            <a:spLocks noGrp="1"/>
          </p:cNvSpPr>
          <p:nvPr>
            <p:ph type="title"/>
          </p:nvPr>
        </p:nvSpPr>
        <p:spPr/>
        <p:txBody>
          <a:bodyPr/>
          <a:lstStyle/>
          <a:p>
            <a:r>
              <a:rPr lang="sv-SE" dirty="0"/>
              <a:t>Träning 1/5-30/9</a:t>
            </a:r>
          </a:p>
        </p:txBody>
      </p:sp>
      <p:pic>
        <p:nvPicPr>
          <p:cNvPr id="5" name="Platshållare för innehåll 4">
            <a:extLst>
              <a:ext uri="{FF2B5EF4-FFF2-40B4-BE49-F238E27FC236}">
                <a16:creationId xmlns:a16="http://schemas.microsoft.com/office/drawing/2014/main" id="{859950DA-B722-A04D-B41C-A87278FF14D0}"/>
              </a:ext>
            </a:extLst>
          </p:cNvPr>
          <p:cNvPicPr>
            <a:picLocks noGrp="1" noChangeAspect="1"/>
          </p:cNvPicPr>
          <p:nvPr>
            <p:ph idx="1"/>
          </p:nvPr>
        </p:nvPicPr>
        <p:blipFill>
          <a:blip r:embed="rId2"/>
          <a:stretch>
            <a:fillRect/>
          </a:stretch>
        </p:blipFill>
        <p:spPr>
          <a:xfrm>
            <a:off x="1173353" y="1825625"/>
            <a:ext cx="9845293" cy="4351338"/>
          </a:xfrm>
        </p:spPr>
      </p:pic>
      <mc:AlternateContent xmlns:mc="http://schemas.openxmlformats.org/markup-compatibility/2006" xmlns:p14="http://schemas.microsoft.com/office/powerpoint/2010/main">
        <mc:Choice Requires="p14">
          <p:contentPart p14:bwMode="auto" r:id="rId3">
            <p14:nvContentPartPr>
              <p14:cNvPr id="6" name="Pennanteckning 5">
                <a:extLst>
                  <a:ext uri="{FF2B5EF4-FFF2-40B4-BE49-F238E27FC236}">
                    <a16:creationId xmlns:a16="http://schemas.microsoft.com/office/drawing/2014/main" id="{3ABB2803-B777-CA8E-FC11-3A4E92B8688F}"/>
                  </a:ext>
                </a:extLst>
              </p14:cNvPr>
              <p14:cNvContentPartPr/>
              <p14:nvPr/>
            </p14:nvContentPartPr>
            <p14:xfrm>
              <a:off x="2733465" y="3112149"/>
              <a:ext cx="424800" cy="3960"/>
            </p14:xfrm>
          </p:contentPart>
        </mc:Choice>
        <mc:Fallback xmlns="">
          <p:pic>
            <p:nvPicPr>
              <p:cNvPr id="6" name="Pennanteckning 5">
                <a:extLst>
                  <a:ext uri="{FF2B5EF4-FFF2-40B4-BE49-F238E27FC236}">
                    <a16:creationId xmlns:a16="http://schemas.microsoft.com/office/drawing/2014/main" id="{3ABB2803-B777-CA8E-FC11-3A4E92B8688F}"/>
                  </a:ext>
                </a:extLst>
              </p:cNvPr>
              <p:cNvPicPr/>
              <p:nvPr/>
            </p:nvPicPr>
            <p:blipFill>
              <a:blip r:embed="rId4"/>
              <a:stretch>
                <a:fillRect/>
              </a:stretch>
            </p:blipFill>
            <p:spPr>
              <a:xfrm>
                <a:off x="2679825" y="3004509"/>
                <a:ext cx="532440" cy="219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7" name="Pennanteckning 6">
                <a:extLst>
                  <a:ext uri="{FF2B5EF4-FFF2-40B4-BE49-F238E27FC236}">
                    <a16:creationId xmlns:a16="http://schemas.microsoft.com/office/drawing/2014/main" id="{DF863D9C-B80D-1F4A-3699-D7FC9A92B4CD}"/>
                  </a:ext>
                </a:extLst>
              </p14:cNvPr>
              <p14:cNvContentPartPr/>
              <p14:nvPr/>
            </p14:nvContentPartPr>
            <p14:xfrm>
              <a:off x="1166025" y="3067149"/>
              <a:ext cx="597240" cy="39960"/>
            </p14:xfrm>
          </p:contentPart>
        </mc:Choice>
        <mc:Fallback xmlns="">
          <p:pic>
            <p:nvPicPr>
              <p:cNvPr id="7" name="Pennanteckning 6">
                <a:extLst>
                  <a:ext uri="{FF2B5EF4-FFF2-40B4-BE49-F238E27FC236}">
                    <a16:creationId xmlns:a16="http://schemas.microsoft.com/office/drawing/2014/main" id="{DF863D9C-B80D-1F4A-3699-D7FC9A92B4CD}"/>
                  </a:ext>
                </a:extLst>
              </p:cNvPr>
              <p:cNvPicPr/>
              <p:nvPr/>
            </p:nvPicPr>
            <p:blipFill>
              <a:blip r:embed="rId6"/>
              <a:stretch>
                <a:fillRect/>
              </a:stretch>
            </p:blipFill>
            <p:spPr>
              <a:xfrm>
                <a:off x="1112025" y="2959149"/>
                <a:ext cx="704880" cy="2556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8" name="Pennanteckning 7">
                <a:extLst>
                  <a:ext uri="{FF2B5EF4-FFF2-40B4-BE49-F238E27FC236}">
                    <a16:creationId xmlns:a16="http://schemas.microsoft.com/office/drawing/2014/main" id="{0BD675D4-879D-7A01-5095-56850247B6B1}"/>
                  </a:ext>
                </a:extLst>
              </p14:cNvPr>
              <p14:cNvContentPartPr/>
              <p14:nvPr/>
            </p14:nvContentPartPr>
            <p14:xfrm>
              <a:off x="4786185" y="3448389"/>
              <a:ext cx="266400" cy="3960"/>
            </p14:xfrm>
          </p:contentPart>
        </mc:Choice>
        <mc:Fallback xmlns="">
          <p:pic>
            <p:nvPicPr>
              <p:cNvPr id="8" name="Pennanteckning 7">
                <a:extLst>
                  <a:ext uri="{FF2B5EF4-FFF2-40B4-BE49-F238E27FC236}">
                    <a16:creationId xmlns:a16="http://schemas.microsoft.com/office/drawing/2014/main" id="{0BD675D4-879D-7A01-5095-56850247B6B1}"/>
                  </a:ext>
                </a:extLst>
              </p:cNvPr>
              <p:cNvPicPr/>
              <p:nvPr/>
            </p:nvPicPr>
            <p:blipFill>
              <a:blip r:embed="rId8"/>
              <a:stretch>
                <a:fillRect/>
              </a:stretch>
            </p:blipFill>
            <p:spPr>
              <a:xfrm>
                <a:off x="4732545" y="3340389"/>
                <a:ext cx="374040" cy="21960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9" name="Pennanteckning 8">
                <a:extLst>
                  <a:ext uri="{FF2B5EF4-FFF2-40B4-BE49-F238E27FC236}">
                    <a16:creationId xmlns:a16="http://schemas.microsoft.com/office/drawing/2014/main" id="{8E2796AB-A00E-6850-7C69-8164923F9AC6}"/>
                  </a:ext>
                </a:extLst>
              </p14:cNvPr>
              <p14:cNvContentPartPr/>
              <p14:nvPr/>
            </p14:nvContentPartPr>
            <p14:xfrm>
              <a:off x="1053705" y="3386469"/>
              <a:ext cx="680400" cy="38880"/>
            </p14:xfrm>
          </p:contentPart>
        </mc:Choice>
        <mc:Fallback xmlns="">
          <p:pic>
            <p:nvPicPr>
              <p:cNvPr id="9" name="Pennanteckning 8">
                <a:extLst>
                  <a:ext uri="{FF2B5EF4-FFF2-40B4-BE49-F238E27FC236}">
                    <a16:creationId xmlns:a16="http://schemas.microsoft.com/office/drawing/2014/main" id="{8E2796AB-A00E-6850-7C69-8164923F9AC6}"/>
                  </a:ext>
                </a:extLst>
              </p:cNvPr>
              <p:cNvPicPr/>
              <p:nvPr/>
            </p:nvPicPr>
            <p:blipFill>
              <a:blip r:embed="rId10"/>
              <a:stretch>
                <a:fillRect/>
              </a:stretch>
            </p:blipFill>
            <p:spPr>
              <a:xfrm>
                <a:off x="1000065" y="3278469"/>
                <a:ext cx="788040" cy="25452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0" name="Pennanteckning 9">
                <a:extLst>
                  <a:ext uri="{FF2B5EF4-FFF2-40B4-BE49-F238E27FC236}">
                    <a16:creationId xmlns:a16="http://schemas.microsoft.com/office/drawing/2014/main" id="{D3013864-1FF7-9B0C-3CAA-BBBB112DB97F}"/>
                  </a:ext>
                </a:extLst>
              </p14:cNvPr>
              <p14:cNvContentPartPr/>
              <p14:nvPr/>
            </p14:nvContentPartPr>
            <p14:xfrm>
              <a:off x="1744185" y="3424269"/>
              <a:ext cx="360" cy="360"/>
            </p14:xfrm>
          </p:contentPart>
        </mc:Choice>
        <mc:Fallback xmlns="">
          <p:pic>
            <p:nvPicPr>
              <p:cNvPr id="10" name="Pennanteckning 9">
                <a:extLst>
                  <a:ext uri="{FF2B5EF4-FFF2-40B4-BE49-F238E27FC236}">
                    <a16:creationId xmlns:a16="http://schemas.microsoft.com/office/drawing/2014/main" id="{D3013864-1FF7-9B0C-3CAA-BBBB112DB97F}"/>
                  </a:ext>
                </a:extLst>
              </p:cNvPr>
              <p:cNvPicPr/>
              <p:nvPr/>
            </p:nvPicPr>
            <p:blipFill>
              <a:blip r:embed="rId12"/>
              <a:stretch>
                <a:fillRect/>
              </a:stretch>
            </p:blipFill>
            <p:spPr>
              <a:xfrm>
                <a:off x="1690545" y="3316269"/>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1" name="Pennanteckning 10">
                <a:extLst>
                  <a:ext uri="{FF2B5EF4-FFF2-40B4-BE49-F238E27FC236}">
                    <a16:creationId xmlns:a16="http://schemas.microsoft.com/office/drawing/2014/main" id="{5CCE498D-9781-2878-1430-3AA7D79146E3}"/>
                  </a:ext>
                </a:extLst>
              </p14:cNvPr>
              <p14:cNvContentPartPr/>
              <p14:nvPr/>
            </p14:nvContentPartPr>
            <p14:xfrm>
              <a:off x="8238585" y="5831229"/>
              <a:ext cx="494280" cy="47160"/>
            </p14:xfrm>
          </p:contentPart>
        </mc:Choice>
        <mc:Fallback xmlns="">
          <p:pic>
            <p:nvPicPr>
              <p:cNvPr id="11" name="Pennanteckning 10">
                <a:extLst>
                  <a:ext uri="{FF2B5EF4-FFF2-40B4-BE49-F238E27FC236}">
                    <a16:creationId xmlns:a16="http://schemas.microsoft.com/office/drawing/2014/main" id="{5CCE498D-9781-2878-1430-3AA7D79146E3}"/>
                  </a:ext>
                </a:extLst>
              </p:cNvPr>
              <p:cNvPicPr/>
              <p:nvPr/>
            </p:nvPicPr>
            <p:blipFill>
              <a:blip r:embed="rId14"/>
              <a:stretch>
                <a:fillRect/>
              </a:stretch>
            </p:blipFill>
            <p:spPr>
              <a:xfrm>
                <a:off x="8184585" y="5723229"/>
                <a:ext cx="601920" cy="2628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2" name="Pennanteckning 11">
                <a:extLst>
                  <a:ext uri="{FF2B5EF4-FFF2-40B4-BE49-F238E27FC236}">
                    <a16:creationId xmlns:a16="http://schemas.microsoft.com/office/drawing/2014/main" id="{C67DF1C3-DFB7-684F-DF04-0749E0C06A66}"/>
                  </a:ext>
                </a:extLst>
              </p14:cNvPr>
              <p14:cNvContentPartPr/>
              <p14:nvPr/>
            </p14:nvContentPartPr>
            <p14:xfrm>
              <a:off x="1128585" y="5831229"/>
              <a:ext cx="653040" cy="38160"/>
            </p14:xfrm>
          </p:contentPart>
        </mc:Choice>
        <mc:Fallback xmlns="">
          <p:pic>
            <p:nvPicPr>
              <p:cNvPr id="12" name="Pennanteckning 11">
                <a:extLst>
                  <a:ext uri="{FF2B5EF4-FFF2-40B4-BE49-F238E27FC236}">
                    <a16:creationId xmlns:a16="http://schemas.microsoft.com/office/drawing/2014/main" id="{C67DF1C3-DFB7-684F-DF04-0749E0C06A66}"/>
                  </a:ext>
                </a:extLst>
              </p:cNvPr>
              <p:cNvPicPr/>
              <p:nvPr/>
            </p:nvPicPr>
            <p:blipFill>
              <a:blip r:embed="rId16"/>
              <a:stretch>
                <a:fillRect/>
              </a:stretch>
            </p:blipFill>
            <p:spPr>
              <a:xfrm>
                <a:off x="1074945" y="5723589"/>
                <a:ext cx="760680" cy="253800"/>
              </a:xfrm>
              <a:prstGeom prst="rect">
                <a:avLst/>
              </a:prstGeom>
            </p:spPr>
          </p:pic>
        </mc:Fallback>
      </mc:AlternateContent>
      <p:sp>
        <p:nvSpPr>
          <p:cNvPr id="13" name="textruta 12">
            <a:extLst>
              <a:ext uri="{FF2B5EF4-FFF2-40B4-BE49-F238E27FC236}">
                <a16:creationId xmlns:a16="http://schemas.microsoft.com/office/drawing/2014/main" id="{4E07541F-62ED-9F21-6A73-E244674058C7}"/>
              </a:ext>
            </a:extLst>
          </p:cNvPr>
          <p:cNvSpPr txBox="1"/>
          <p:nvPr/>
        </p:nvSpPr>
        <p:spPr>
          <a:xfrm>
            <a:off x="7305869" y="503853"/>
            <a:ext cx="2920482" cy="646331"/>
          </a:xfrm>
          <a:prstGeom prst="rect">
            <a:avLst/>
          </a:prstGeom>
          <a:noFill/>
        </p:spPr>
        <p:txBody>
          <a:bodyPr wrap="square" rtlCol="0">
            <a:spAutoFit/>
          </a:bodyPr>
          <a:lstStyle/>
          <a:p>
            <a:r>
              <a:rPr lang="sv-SE" dirty="0"/>
              <a:t>Sommaruppehåll v27-v30, </a:t>
            </a:r>
            <a:r>
              <a:rPr lang="sv-SE" dirty="0" err="1"/>
              <a:t>eskilscup</a:t>
            </a:r>
            <a:r>
              <a:rPr lang="sv-SE" dirty="0"/>
              <a:t> är helgen v31</a:t>
            </a:r>
          </a:p>
        </p:txBody>
      </p:sp>
    </p:spTree>
    <p:extLst>
      <p:ext uri="{BB962C8B-B14F-4D97-AF65-F5344CB8AC3E}">
        <p14:creationId xmlns:p14="http://schemas.microsoft.com/office/powerpoint/2010/main" val="6188189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E91318D-8CAE-5546-B618-21953A3A9C01}"/>
              </a:ext>
            </a:extLst>
          </p:cNvPr>
          <p:cNvSpPr>
            <a:spLocks noGrp="1"/>
          </p:cNvSpPr>
          <p:nvPr>
            <p:ph type="title"/>
          </p:nvPr>
        </p:nvSpPr>
        <p:spPr/>
        <p:txBody>
          <a:bodyPr/>
          <a:lstStyle/>
          <a:p>
            <a:r>
              <a:rPr lang="sv-SE" dirty="0"/>
              <a:t>Seriespel</a:t>
            </a:r>
          </a:p>
        </p:txBody>
      </p:sp>
      <p:sp>
        <p:nvSpPr>
          <p:cNvPr id="3" name="Platshållare för innehåll 2">
            <a:extLst>
              <a:ext uri="{FF2B5EF4-FFF2-40B4-BE49-F238E27FC236}">
                <a16:creationId xmlns:a16="http://schemas.microsoft.com/office/drawing/2014/main" id="{494F74D5-7FBC-4A4E-8757-53776C4ED176}"/>
              </a:ext>
            </a:extLst>
          </p:cNvPr>
          <p:cNvSpPr>
            <a:spLocks noGrp="1"/>
          </p:cNvSpPr>
          <p:nvPr>
            <p:ph idx="1"/>
          </p:nvPr>
        </p:nvSpPr>
        <p:spPr/>
        <p:txBody>
          <a:bodyPr>
            <a:normAutofit/>
          </a:bodyPr>
          <a:lstStyle/>
          <a:p>
            <a:r>
              <a:rPr lang="sv-SE" sz="1600" dirty="0"/>
              <a:t>Matchspel brukar dra igång i slutet av april</a:t>
            </a:r>
          </a:p>
          <a:p>
            <a:r>
              <a:rPr lang="sv-SE" sz="1600" dirty="0"/>
              <a:t>2 lag så matcher varje helg, se kalender </a:t>
            </a:r>
          </a:p>
          <a:p>
            <a:r>
              <a:rPr lang="sv-SE" sz="1600" dirty="0"/>
              <a:t>Delat in laget i 3 delar, så alltid grabbar som dubblerar </a:t>
            </a:r>
          </a:p>
          <a:p>
            <a:r>
              <a:rPr lang="sv-SE" sz="1600" dirty="0"/>
              <a:t>Finns barn i året yngre eller äldre som kan lånas in vid behov, även vid träning</a:t>
            </a:r>
          </a:p>
          <a:p>
            <a:r>
              <a:rPr lang="sv-SE" sz="1600" dirty="0"/>
              <a:t>Grupper roteras under året så alla får spela med alla</a:t>
            </a:r>
          </a:p>
          <a:p>
            <a:r>
              <a:rPr lang="sv-SE" sz="1600" dirty="0"/>
              <a:t>Ska vi fixa samåkning till matcher?</a:t>
            </a:r>
          </a:p>
          <a:p>
            <a:r>
              <a:rPr lang="sv-SE" sz="1600" dirty="0"/>
              <a:t>Vi samlas 45 minuter innan match</a:t>
            </a:r>
          </a:p>
        </p:txBody>
      </p:sp>
    </p:spTree>
    <p:extLst>
      <p:ext uri="{BB962C8B-B14F-4D97-AF65-F5344CB8AC3E}">
        <p14:creationId xmlns:p14="http://schemas.microsoft.com/office/powerpoint/2010/main" val="15661246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CD2923C-5B3C-FD45-9612-4371B4C9BCD5}"/>
              </a:ext>
            </a:extLst>
          </p:cNvPr>
          <p:cNvSpPr>
            <a:spLocks noGrp="1"/>
          </p:cNvSpPr>
          <p:nvPr>
            <p:ph type="title"/>
          </p:nvPr>
        </p:nvSpPr>
        <p:spPr/>
        <p:txBody>
          <a:bodyPr/>
          <a:lstStyle/>
          <a:p>
            <a:r>
              <a:rPr lang="sv-SE" dirty="0"/>
              <a:t>Träningsupplägg 1 maj framåt</a:t>
            </a:r>
          </a:p>
        </p:txBody>
      </p:sp>
      <p:sp>
        <p:nvSpPr>
          <p:cNvPr id="3" name="Platshållare för innehåll 2">
            <a:extLst>
              <a:ext uri="{FF2B5EF4-FFF2-40B4-BE49-F238E27FC236}">
                <a16:creationId xmlns:a16="http://schemas.microsoft.com/office/drawing/2014/main" id="{AA77D53B-58C6-2C44-9C8E-7A81EA1C7244}"/>
              </a:ext>
            </a:extLst>
          </p:cNvPr>
          <p:cNvSpPr>
            <a:spLocks noGrp="1"/>
          </p:cNvSpPr>
          <p:nvPr>
            <p:ph idx="1"/>
          </p:nvPr>
        </p:nvSpPr>
        <p:spPr/>
        <p:txBody>
          <a:bodyPr>
            <a:normAutofit/>
          </a:bodyPr>
          <a:lstStyle/>
          <a:p>
            <a:r>
              <a:rPr lang="sv-SE" sz="1800" dirty="0"/>
              <a:t>Vi önskar hög träningsnärvaro, blir så mycket roligare träningar när vi är 15-20 stycken.</a:t>
            </a:r>
          </a:p>
          <a:p>
            <a:r>
              <a:rPr lang="sv-SE" sz="1800" dirty="0"/>
              <a:t>Måndagar teknik/skott mm för på helgen har flera spelat två matcher</a:t>
            </a:r>
          </a:p>
          <a:p>
            <a:r>
              <a:rPr lang="sv-SE" sz="1800" dirty="0"/>
              <a:t>Utöka </a:t>
            </a:r>
            <a:r>
              <a:rPr lang="sv-SE" sz="1800" dirty="0" err="1"/>
              <a:t>tis</a:t>
            </a:r>
            <a:r>
              <a:rPr lang="sv-SE" sz="1800" dirty="0"/>
              <a:t> och </a:t>
            </a:r>
            <a:r>
              <a:rPr lang="sv-SE" sz="1800" dirty="0" err="1"/>
              <a:t>tors</a:t>
            </a:r>
            <a:r>
              <a:rPr lang="sv-SE" sz="1800" dirty="0"/>
              <a:t> träning med 30 minuter </a:t>
            </a:r>
            <a:r>
              <a:rPr lang="sv-SE" sz="1800" dirty="0" err="1"/>
              <a:t>fys</a:t>
            </a:r>
            <a:r>
              <a:rPr lang="sv-SE" sz="1800" dirty="0"/>
              <a:t> innan gräspasset, mellan planerna på </a:t>
            </a:r>
            <a:r>
              <a:rPr lang="sv-SE" sz="1800" dirty="0" err="1"/>
              <a:t>våmb</a:t>
            </a:r>
            <a:r>
              <a:rPr lang="sv-SE" sz="1800" dirty="0"/>
              <a:t>. Alltså blir träningen 2 timmar</a:t>
            </a:r>
          </a:p>
          <a:p>
            <a:r>
              <a:rPr lang="sv-SE" sz="1800" dirty="0"/>
              <a:t>Rörlighet/teknik</a:t>
            </a:r>
          </a:p>
          <a:p>
            <a:r>
              <a:rPr lang="sv-SE" sz="1800" dirty="0"/>
              <a:t>Tuffare </a:t>
            </a:r>
            <a:r>
              <a:rPr lang="sv-SE" sz="1800" dirty="0" err="1"/>
              <a:t>fyspass</a:t>
            </a:r>
            <a:r>
              <a:rPr lang="sv-SE" sz="1800" dirty="0"/>
              <a:t>, flytta gränserna (Petteri)</a:t>
            </a:r>
          </a:p>
          <a:p>
            <a:r>
              <a:rPr lang="sv-SE" sz="1800" dirty="0"/>
              <a:t>Bollen är i centrum på planen</a:t>
            </a:r>
          </a:p>
          <a:p>
            <a:r>
              <a:rPr lang="sv-SE" sz="1800" dirty="0"/>
              <a:t>Närkampsspel</a:t>
            </a:r>
          </a:p>
          <a:p>
            <a:r>
              <a:rPr lang="sv-SE" sz="1800" dirty="0"/>
              <a:t>Målvaktsträning kommer köras för de som vill</a:t>
            </a:r>
          </a:p>
          <a:p>
            <a:r>
              <a:rPr lang="sv-SE" sz="1800" dirty="0"/>
              <a:t>Spelförståelse och positionsspel </a:t>
            </a:r>
          </a:p>
          <a:p>
            <a:r>
              <a:rPr lang="sv-SE" sz="1800" dirty="0"/>
              <a:t>Skott och passningar låter enkelt men det behöver nötas</a:t>
            </a:r>
          </a:p>
          <a:p>
            <a:r>
              <a:rPr lang="sv-SE" sz="1800" dirty="0"/>
              <a:t>Samarbete och bygga laganda</a:t>
            </a:r>
          </a:p>
        </p:txBody>
      </p:sp>
    </p:spTree>
    <p:extLst>
      <p:ext uri="{BB962C8B-B14F-4D97-AF65-F5344CB8AC3E}">
        <p14:creationId xmlns:p14="http://schemas.microsoft.com/office/powerpoint/2010/main" val="2781930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CB27326-BB05-2E43-B746-5CB36BA19599}"/>
              </a:ext>
            </a:extLst>
          </p:cNvPr>
          <p:cNvSpPr>
            <a:spLocks noGrp="1"/>
          </p:cNvSpPr>
          <p:nvPr>
            <p:ph type="title"/>
          </p:nvPr>
        </p:nvSpPr>
        <p:spPr/>
        <p:txBody>
          <a:bodyPr/>
          <a:lstStyle/>
          <a:p>
            <a:r>
              <a:rPr lang="sv-SE" dirty="0"/>
              <a:t>Cuper</a:t>
            </a:r>
          </a:p>
        </p:txBody>
      </p:sp>
      <p:sp>
        <p:nvSpPr>
          <p:cNvPr id="3" name="Platshållare för innehåll 2">
            <a:extLst>
              <a:ext uri="{FF2B5EF4-FFF2-40B4-BE49-F238E27FC236}">
                <a16:creationId xmlns:a16="http://schemas.microsoft.com/office/drawing/2014/main" id="{00C99044-F241-C248-BA73-3680984989FF}"/>
              </a:ext>
            </a:extLst>
          </p:cNvPr>
          <p:cNvSpPr>
            <a:spLocks noGrp="1"/>
          </p:cNvSpPr>
          <p:nvPr>
            <p:ph idx="1"/>
          </p:nvPr>
        </p:nvSpPr>
        <p:spPr/>
        <p:txBody>
          <a:bodyPr>
            <a:normAutofit fontScale="85000" lnSpcReduction="20000"/>
          </a:bodyPr>
          <a:lstStyle/>
          <a:p>
            <a:r>
              <a:rPr lang="sv-SE" dirty="0"/>
              <a:t>Gif Cupen 15/4-16/4, ett lag anmält. Spelschemat är spretigt dessvärre, vår plan är att ändå va kvar i Hjo hela dagen.</a:t>
            </a:r>
          </a:p>
          <a:p>
            <a:endParaRPr lang="sv-SE" dirty="0"/>
          </a:p>
          <a:p>
            <a:r>
              <a:rPr lang="sv-SE" dirty="0"/>
              <a:t>Träningscup Mariestad 23/4, 3 matcher 2*20. 2 lag anmälda</a:t>
            </a:r>
          </a:p>
          <a:p>
            <a:endParaRPr lang="sv-SE" dirty="0"/>
          </a:p>
          <a:p>
            <a:r>
              <a:rPr lang="sv-SE" dirty="0"/>
              <a:t>Seriespel drar igång v17</a:t>
            </a:r>
          </a:p>
          <a:p>
            <a:endParaRPr lang="sv-SE" dirty="0"/>
          </a:p>
          <a:p>
            <a:r>
              <a:rPr lang="sv-SE" dirty="0" err="1"/>
              <a:t>Skadevicup</a:t>
            </a:r>
            <a:r>
              <a:rPr lang="sv-SE" dirty="0"/>
              <a:t> 30/6-2/7 </a:t>
            </a:r>
          </a:p>
          <a:p>
            <a:pPr lvl="1"/>
            <a:r>
              <a:rPr lang="sv-SE" dirty="0"/>
              <a:t>1 lag anmält, 5 matcher 2*20</a:t>
            </a:r>
          </a:p>
          <a:p>
            <a:pPr marL="457200" lvl="1" indent="0">
              <a:buNone/>
            </a:pPr>
            <a:endParaRPr lang="sv-SE" dirty="0"/>
          </a:p>
          <a:p>
            <a:r>
              <a:rPr lang="sv-SE" dirty="0" err="1"/>
              <a:t>Övernattningscup</a:t>
            </a:r>
            <a:r>
              <a:rPr lang="sv-SE" dirty="0"/>
              <a:t>, </a:t>
            </a:r>
          </a:p>
          <a:p>
            <a:pPr lvl="1"/>
            <a:r>
              <a:rPr lang="sv-SE" dirty="0"/>
              <a:t>Eskil i Helsingborg 3/8-6/8</a:t>
            </a:r>
          </a:p>
          <a:p>
            <a:pPr lvl="1"/>
            <a:endParaRPr lang="sv-SE" dirty="0"/>
          </a:p>
          <a:p>
            <a:pPr lvl="1"/>
            <a:endParaRPr lang="sv-SE" dirty="0"/>
          </a:p>
          <a:p>
            <a:pPr marL="457200" lvl="1" indent="0">
              <a:buNone/>
            </a:pPr>
            <a:endParaRPr lang="sv-SE" dirty="0"/>
          </a:p>
        </p:txBody>
      </p:sp>
    </p:spTree>
    <p:extLst>
      <p:ext uri="{BB962C8B-B14F-4D97-AF65-F5344CB8AC3E}">
        <p14:creationId xmlns:p14="http://schemas.microsoft.com/office/powerpoint/2010/main" val="21958911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1EE8F81-B6E9-B36D-C141-54CA7DFFBF78}"/>
              </a:ext>
            </a:extLst>
          </p:cNvPr>
          <p:cNvSpPr>
            <a:spLocks noGrp="1"/>
          </p:cNvSpPr>
          <p:nvPr>
            <p:ph type="title"/>
          </p:nvPr>
        </p:nvSpPr>
        <p:spPr/>
        <p:txBody>
          <a:bodyPr/>
          <a:lstStyle/>
          <a:p>
            <a:r>
              <a:rPr lang="sv-SE" dirty="0"/>
              <a:t>Anmälda i två serier</a:t>
            </a:r>
          </a:p>
        </p:txBody>
      </p:sp>
      <p:pic>
        <p:nvPicPr>
          <p:cNvPr id="5" name="Platshållare för innehåll 4">
            <a:extLst>
              <a:ext uri="{FF2B5EF4-FFF2-40B4-BE49-F238E27FC236}">
                <a16:creationId xmlns:a16="http://schemas.microsoft.com/office/drawing/2014/main" id="{FF42C8F6-A146-C24B-8F7E-9DD84E77F117}"/>
              </a:ext>
            </a:extLst>
          </p:cNvPr>
          <p:cNvPicPr>
            <a:picLocks noGrp="1" noChangeAspect="1"/>
          </p:cNvPicPr>
          <p:nvPr>
            <p:ph idx="1"/>
          </p:nvPr>
        </p:nvPicPr>
        <p:blipFill>
          <a:blip r:embed="rId2"/>
          <a:stretch>
            <a:fillRect/>
          </a:stretch>
        </p:blipFill>
        <p:spPr>
          <a:xfrm>
            <a:off x="1038321" y="2395942"/>
            <a:ext cx="2333625" cy="2333625"/>
          </a:xfrm>
        </p:spPr>
      </p:pic>
      <p:pic>
        <p:nvPicPr>
          <p:cNvPr id="4" name="Bildobjekt 3">
            <a:extLst>
              <a:ext uri="{FF2B5EF4-FFF2-40B4-BE49-F238E27FC236}">
                <a16:creationId xmlns:a16="http://schemas.microsoft.com/office/drawing/2014/main" id="{4828E6CF-9307-D09D-F139-A1856E2CFA7D}"/>
              </a:ext>
            </a:extLst>
          </p:cNvPr>
          <p:cNvPicPr>
            <a:picLocks noChangeAspect="1"/>
          </p:cNvPicPr>
          <p:nvPr/>
        </p:nvPicPr>
        <p:blipFill>
          <a:blip r:embed="rId3"/>
          <a:stretch>
            <a:fillRect/>
          </a:stretch>
        </p:blipFill>
        <p:spPr>
          <a:xfrm>
            <a:off x="4948237" y="2352675"/>
            <a:ext cx="2295525" cy="2152650"/>
          </a:xfrm>
          <a:prstGeom prst="rect">
            <a:avLst/>
          </a:prstGeom>
        </p:spPr>
      </p:pic>
    </p:spTree>
    <p:extLst>
      <p:ext uri="{BB962C8B-B14F-4D97-AF65-F5344CB8AC3E}">
        <p14:creationId xmlns:p14="http://schemas.microsoft.com/office/powerpoint/2010/main" val="30118449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64BEE7-EE8D-EF4C-A6BF-0E8C83CFD59B}"/>
              </a:ext>
            </a:extLst>
          </p:cNvPr>
          <p:cNvSpPr>
            <a:spLocks noGrp="1"/>
          </p:cNvSpPr>
          <p:nvPr>
            <p:ph type="title"/>
          </p:nvPr>
        </p:nvSpPr>
        <p:spPr/>
        <p:txBody>
          <a:bodyPr/>
          <a:lstStyle/>
          <a:p>
            <a:r>
              <a:rPr lang="sv-SE" dirty="0"/>
              <a:t>När vi spelar match</a:t>
            </a:r>
          </a:p>
        </p:txBody>
      </p:sp>
      <p:sp>
        <p:nvSpPr>
          <p:cNvPr id="3" name="Platshållare för innehåll 2">
            <a:extLst>
              <a:ext uri="{FF2B5EF4-FFF2-40B4-BE49-F238E27FC236}">
                <a16:creationId xmlns:a16="http://schemas.microsoft.com/office/drawing/2014/main" id="{2EF54271-684B-AB45-90A4-5BED290A18D7}"/>
              </a:ext>
            </a:extLst>
          </p:cNvPr>
          <p:cNvSpPr>
            <a:spLocks noGrp="1"/>
          </p:cNvSpPr>
          <p:nvPr>
            <p:ph idx="1"/>
          </p:nvPr>
        </p:nvSpPr>
        <p:spPr/>
        <p:txBody>
          <a:bodyPr>
            <a:normAutofit/>
          </a:bodyPr>
          <a:lstStyle/>
          <a:p>
            <a:r>
              <a:rPr lang="sv-SE" sz="1800" dirty="0"/>
              <a:t>Vi önskar att barnen alltid är förberedda med mat och fyllda med energi</a:t>
            </a:r>
          </a:p>
          <a:p>
            <a:r>
              <a:rPr lang="sv-SE" sz="1800" dirty="0"/>
              <a:t>Samling 45 minuter innan matchstart, omklädningsrum finns. Mobil läggs undan.</a:t>
            </a:r>
          </a:p>
          <a:p>
            <a:r>
              <a:rPr lang="sv-SE" sz="1800" dirty="0"/>
              <a:t>Har alltid ett pep-snack innan match </a:t>
            </a:r>
          </a:p>
          <a:p>
            <a:r>
              <a:rPr lang="sv-SE" sz="1800" dirty="0"/>
              <a:t>Resultat inte alltid lika med vinst (trots att det nu finns tabeller), vi sätter upp olika mål inför varje match</a:t>
            </a:r>
          </a:p>
          <a:p>
            <a:r>
              <a:rPr lang="sv-SE" sz="1800" dirty="0"/>
              <a:t>Samåkning uppmuntras, vi ledare har mycket platser. Två samlingstider?</a:t>
            </a:r>
          </a:p>
          <a:p>
            <a:r>
              <a:rPr lang="sv-SE" sz="1800" dirty="0"/>
              <a:t>Ni hejar och vi ger </a:t>
            </a:r>
            <a:r>
              <a:rPr lang="sv-SE" sz="1800" u="sng" dirty="0"/>
              <a:t>instruktioner</a:t>
            </a:r>
            <a:r>
              <a:rPr lang="sv-SE" sz="1800" dirty="0"/>
              <a:t>, detta sköter ni kanon!!</a:t>
            </a:r>
          </a:p>
          <a:p>
            <a:r>
              <a:rPr lang="sv-SE" sz="1800" dirty="0"/>
              <a:t>Vi hejar på båda lagen för att skapa en go stämning på planen</a:t>
            </a:r>
          </a:p>
          <a:p>
            <a:r>
              <a:rPr lang="sv-SE" sz="1800" dirty="0"/>
              <a:t>Vi ledare fokuserar på olika saker i matcher, kan vara tex väggspel/våga gå in i närkamper mm</a:t>
            </a:r>
          </a:p>
          <a:p>
            <a:r>
              <a:rPr lang="sv-SE" sz="1800" dirty="0"/>
              <a:t>Vi vill skapa ett varierat spel (långt/kort).</a:t>
            </a:r>
          </a:p>
          <a:p>
            <a:r>
              <a:rPr lang="sv-SE" sz="1800" dirty="0"/>
              <a:t>Vi sköter oss alltid mot domaren, finns det inga domare så kan man ej spela fotboll</a:t>
            </a:r>
          </a:p>
        </p:txBody>
      </p:sp>
    </p:spTree>
    <p:extLst>
      <p:ext uri="{BB962C8B-B14F-4D97-AF65-F5344CB8AC3E}">
        <p14:creationId xmlns:p14="http://schemas.microsoft.com/office/powerpoint/2010/main" val="2590407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A380B4A-AF3F-9B25-0D56-FA5464AD6867}"/>
              </a:ext>
            </a:extLst>
          </p:cNvPr>
          <p:cNvSpPr>
            <a:spLocks noGrp="1"/>
          </p:cNvSpPr>
          <p:nvPr>
            <p:ph type="title"/>
          </p:nvPr>
        </p:nvSpPr>
        <p:spPr/>
        <p:txBody>
          <a:bodyPr/>
          <a:lstStyle/>
          <a:p>
            <a:r>
              <a:rPr lang="sv-SE" dirty="0"/>
              <a:t>Måndagens match</a:t>
            </a:r>
          </a:p>
        </p:txBody>
      </p:sp>
      <p:sp>
        <p:nvSpPr>
          <p:cNvPr id="3" name="Platshållare för innehåll 2">
            <a:extLst>
              <a:ext uri="{FF2B5EF4-FFF2-40B4-BE49-F238E27FC236}">
                <a16:creationId xmlns:a16="http://schemas.microsoft.com/office/drawing/2014/main" id="{439915AB-A530-D4EB-D4FC-4FDF1B7EB04A}"/>
              </a:ext>
            </a:extLst>
          </p:cNvPr>
          <p:cNvSpPr>
            <a:spLocks noGrp="1"/>
          </p:cNvSpPr>
          <p:nvPr>
            <p:ph idx="1"/>
          </p:nvPr>
        </p:nvSpPr>
        <p:spPr/>
        <p:txBody>
          <a:bodyPr/>
          <a:lstStyle/>
          <a:p>
            <a:r>
              <a:rPr lang="sv-SE" dirty="0"/>
              <a:t>Va grymma barnen är!</a:t>
            </a:r>
          </a:p>
          <a:p>
            <a:r>
              <a:rPr lang="sv-SE" dirty="0"/>
              <a:t>Rätt tuff attityd mellan dem efter första perioden, får jobba på </a:t>
            </a:r>
            <a:r>
              <a:rPr lang="sv-SE" dirty="0" err="1"/>
              <a:t>peppet</a:t>
            </a:r>
            <a:r>
              <a:rPr lang="sv-SE" dirty="0"/>
              <a:t> i år</a:t>
            </a:r>
          </a:p>
          <a:p>
            <a:r>
              <a:rPr lang="sv-SE" dirty="0"/>
              <a:t>Andra period mycket bättre på både spel och </a:t>
            </a:r>
            <a:r>
              <a:rPr lang="sv-SE" dirty="0" err="1"/>
              <a:t>pepp</a:t>
            </a:r>
            <a:endParaRPr lang="sv-SE" dirty="0"/>
          </a:p>
          <a:p>
            <a:r>
              <a:rPr lang="sv-SE" dirty="0"/>
              <a:t>Tredje kanon. Hörde någon av dem säga: vi spelar ju ut AIK</a:t>
            </a:r>
            <a:r>
              <a:rPr lang="sv-SE" dirty="0">
                <a:sym typeface="Wingdings" panose="05000000000000000000" pitchFamily="2" charset="2"/>
              </a:rPr>
              <a:t></a:t>
            </a:r>
          </a:p>
          <a:p>
            <a:endParaRPr lang="sv-SE" dirty="0">
              <a:sym typeface="Wingdings" panose="05000000000000000000" pitchFamily="2" charset="2"/>
            </a:endParaRPr>
          </a:p>
          <a:p>
            <a:r>
              <a:rPr lang="sv-SE" dirty="0">
                <a:sym typeface="Wingdings" panose="05000000000000000000" pitchFamily="2" charset="2"/>
              </a:rPr>
              <a:t>Vi har fina förutsättningar för ett kul år</a:t>
            </a:r>
            <a:endParaRPr lang="sv-SE" dirty="0"/>
          </a:p>
        </p:txBody>
      </p:sp>
    </p:spTree>
    <p:extLst>
      <p:ext uri="{BB962C8B-B14F-4D97-AF65-F5344CB8AC3E}">
        <p14:creationId xmlns:p14="http://schemas.microsoft.com/office/powerpoint/2010/main" val="39845445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E7EC1A-2DC9-BE4B-B9FE-1AF41C60B280}"/>
              </a:ext>
            </a:extLst>
          </p:cNvPr>
          <p:cNvSpPr>
            <a:spLocks noGrp="1"/>
          </p:cNvSpPr>
          <p:nvPr>
            <p:ph type="title"/>
          </p:nvPr>
        </p:nvSpPr>
        <p:spPr/>
        <p:txBody>
          <a:bodyPr/>
          <a:lstStyle/>
          <a:p>
            <a:r>
              <a:rPr lang="sv-SE" dirty="0"/>
              <a:t>Omklädningsrum match</a:t>
            </a:r>
          </a:p>
        </p:txBody>
      </p:sp>
      <p:sp>
        <p:nvSpPr>
          <p:cNvPr id="3" name="Platshållare för innehåll 2">
            <a:extLst>
              <a:ext uri="{FF2B5EF4-FFF2-40B4-BE49-F238E27FC236}">
                <a16:creationId xmlns:a16="http://schemas.microsoft.com/office/drawing/2014/main" id="{905F5299-53B6-D043-8916-3F2B5C0531E7}"/>
              </a:ext>
            </a:extLst>
          </p:cNvPr>
          <p:cNvSpPr>
            <a:spLocks noGrp="1"/>
          </p:cNvSpPr>
          <p:nvPr>
            <p:ph idx="1"/>
          </p:nvPr>
        </p:nvSpPr>
        <p:spPr/>
        <p:txBody>
          <a:bodyPr/>
          <a:lstStyle/>
          <a:p>
            <a:r>
              <a:rPr lang="sv-SE" dirty="0"/>
              <a:t>Inget omklädningsrum vid träning</a:t>
            </a:r>
          </a:p>
          <a:p>
            <a:r>
              <a:rPr lang="sv-SE" dirty="0"/>
              <a:t>Vid match använder vi omklädningsrum</a:t>
            </a:r>
          </a:p>
          <a:p>
            <a:r>
              <a:rPr lang="sv-SE" dirty="0"/>
              <a:t>Dusch finns om man vill </a:t>
            </a:r>
          </a:p>
        </p:txBody>
      </p:sp>
    </p:spTree>
    <p:extLst>
      <p:ext uri="{BB962C8B-B14F-4D97-AF65-F5344CB8AC3E}">
        <p14:creationId xmlns:p14="http://schemas.microsoft.com/office/powerpoint/2010/main" val="4962518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BB3654-98EB-100F-F9C8-A12CC63CA860}"/>
              </a:ext>
            </a:extLst>
          </p:cNvPr>
          <p:cNvSpPr>
            <a:spLocks noGrp="1"/>
          </p:cNvSpPr>
          <p:nvPr>
            <p:ph type="title"/>
          </p:nvPr>
        </p:nvSpPr>
        <p:spPr/>
        <p:txBody>
          <a:bodyPr/>
          <a:lstStyle/>
          <a:p>
            <a:r>
              <a:rPr lang="sv-SE" dirty="0"/>
              <a:t>Gothia 2024</a:t>
            </a:r>
          </a:p>
        </p:txBody>
      </p:sp>
      <p:sp>
        <p:nvSpPr>
          <p:cNvPr id="3" name="Platshållare för innehåll 2">
            <a:extLst>
              <a:ext uri="{FF2B5EF4-FFF2-40B4-BE49-F238E27FC236}">
                <a16:creationId xmlns:a16="http://schemas.microsoft.com/office/drawing/2014/main" id="{ED5E87E2-FF94-83B5-015C-BC8A73BF9B8C}"/>
              </a:ext>
            </a:extLst>
          </p:cNvPr>
          <p:cNvSpPr>
            <a:spLocks noGrp="1"/>
          </p:cNvSpPr>
          <p:nvPr>
            <p:ph idx="1"/>
          </p:nvPr>
        </p:nvSpPr>
        <p:spPr/>
        <p:txBody>
          <a:bodyPr/>
          <a:lstStyle/>
          <a:p>
            <a:r>
              <a:rPr lang="sv-SE" dirty="0"/>
              <a:t>Kräver pengar och intresse</a:t>
            </a:r>
          </a:p>
          <a:p>
            <a:r>
              <a:rPr lang="sv-SE" dirty="0"/>
              <a:t>Någon måste driva försäljning för detta</a:t>
            </a:r>
          </a:p>
          <a:p>
            <a:r>
              <a:rPr lang="sv-SE" dirty="0"/>
              <a:t>Beslut togs på mötet att vi vill satsa på Gothia 2024</a:t>
            </a:r>
          </a:p>
        </p:txBody>
      </p:sp>
      <p:pic>
        <p:nvPicPr>
          <p:cNvPr id="5" name="Bildobjekt 4">
            <a:extLst>
              <a:ext uri="{FF2B5EF4-FFF2-40B4-BE49-F238E27FC236}">
                <a16:creationId xmlns:a16="http://schemas.microsoft.com/office/drawing/2014/main" id="{D2C547D5-EFE9-82CF-37A6-7A41C7F770FD}"/>
              </a:ext>
            </a:extLst>
          </p:cNvPr>
          <p:cNvPicPr>
            <a:picLocks noChangeAspect="1"/>
          </p:cNvPicPr>
          <p:nvPr/>
        </p:nvPicPr>
        <p:blipFill>
          <a:blip r:embed="rId2"/>
          <a:stretch>
            <a:fillRect/>
          </a:stretch>
        </p:blipFill>
        <p:spPr>
          <a:xfrm>
            <a:off x="838200" y="3625320"/>
            <a:ext cx="3596951" cy="2146538"/>
          </a:xfrm>
          <a:prstGeom prst="rect">
            <a:avLst/>
          </a:prstGeom>
        </p:spPr>
      </p:pic>
      <p:pic>
        <p:nvPicPr>
          <p:cNvPr id="7" name="Bildobjekt 6">
            <a:extLst>
              <a:ext uri="{FF2B5EF4-FFF2-40B4-BE49-F238E27FC236}">
                <a16:creationId xmlns:a16="http://schemas.microsoft.com/office/drawing/2014/main" id="{7F19BCD1-5C13-76B7-0323-E7C407655372}"/>
              </a:ext>
            </a:extLst>
          </p:cNvPr>
          <p:cNvPicPr>
            <a:picLocks noChangeAspect="1"/>
          </p:cNvPicPr>
          <p:nvPr/>
        </p:nvPicPr>
        <p:blipFill>
          <a:blip r:embed="rId3"/>
          <a:stretch>
            <a:fillRect/>
          </a:stretch>
        </p:blipFill>
        <p:spPr>
          <a:xfrm>
            <a:off x="8573268" y="426475"/>
            <a:ext cx="3141316" cy="5427306"/>
          </a:xfrm>
          <a:prstGeom prst="rect">
            <a:avLst/>
          </a:prstGeom>
        </p:spPr>
      </p:pic>
    </p:spTree>
    <p:extLst>
      <p:ext uri="{BB962C8B-B14F-4D97-AF65-F5344CB8AC3E}">
        <p14:creationId xmlns:p14="http://schemas.microsoft.com/office/powerpoint/2010/main" val="36585344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BCDD281-9992-6145-B5FC-9E0050414AD6}"/>
              </a:ext>
            </a:extLst>
          </p:cNvPr>
          <p:cNvSpPr>
            <a:spLocks noGrp="1"/>
          </p:cNvSpPr>
          <p:nvPr>
            <p:ph type="title"/>
          </p:nvPr>
        </p:nvSpPr>
        <p:spPr/>
        <p:txBody>
          <a:bodyPr/>
          <a:lstStyle/>
          <a:p>
            <a:r>
              <a:rPr lang="sv-SE" dirty="0"/>
              <a:t>Föräldrauppgifter</a:t>
            </a:r>
          </a:p>
        </p:txBody>
      </p:sp>
      <p:sp>
        <p:nvSpPr>
          <p:cNvPr id="3" name="Platshållare för innehåll 2">
            <a:extLst>
              <a:ext uri="{FF2B5EF4-FFF2-40B4-BE49-F238E27FC236}">
                <a16:creationId xmlns:a16="http://schemas.microsoft.com/office/drawing/2014/main" id="{BBF0E573-17D7-DF4A-A0A4-D79A2149C305}"/>
              </a:ext>
            </a:extLst>
          </p:cNvPr>
          <p:cNvSpPr>
            <a:spLocks noGrp="1"/>
          </p:cNvSpPr>
          <p:nvPr>
            <p:ph idx="1"/>
          </p:nvPr>
        </p:nvSpPr>
        <p:spPr/>
        <p:txBody>
          <a:bodyPr>
            <a:normAutofit/>
          </a:bodyPr>
          <a:lstStyle/>
          <a:p>
            <a:r>
              <a:rPr lang="sv-SE" sz="1800" dirty="0" err="1"/>
              <a:t>Hentorpsdagen</a:t>
            </a:r>
            <a:r>
              <a:rPr lang="sv-SE" sz="1800" dirty="0"/>
              <a:t>. Magnus och Marie Högström</a:t>
            </a:r>
          </a:p>
          <a:p>
            <a:r>
              <a:rPr lang="sv-SE" sz="1800" dirty="0" err="1"/>
              <a:t>Futsalcup</a:t>
            </a:r>
            <a:r>
              <a:rPr lang="sv-SE" sz="1800" dirty="0"/>
              <a:t> Martin Carlsson, Mikael Nilsson, Daniel </a:t>
            </a:r>
            <a:r>
              <a:rPr lang="sv-SE" sz="1800" dirty="0" err="1"/>
              <a:t>Odhagen</a:t>
            </a:r>
            <a:endParaRPr lang="sv-SE" sz="1800" dirty="0"/>
          </a:p>
          <a:p>
            <a:r>
              <a:rPr lang="sv-SE" sz="1800" dirty="0"/>
              <a:t>Kioskvecka: Sandra Billström</a:t>
            </a:r>
          </a:p>
          <a:p>
            <a:r>
              <a:rPr lang="sv-SE" sz="1800" dirty="0"/>
              <a:t>Städning Rebecka </a:t>
            </a:r>
            <a:r>
              <a:rPr lang="sv-SE" sz="1800" dirty="0" err="1"/>
              <a:t>Wäring</a:t>
            </a:r>
            <a:r>
              <a:rPr lang="sv-SE" sz="1800" dirty="0"/>
              <a:t> och Lina </a:t>
            </a:r>
            <a:r>
              <a:rPr lang="sv-SE" sz="1800" dirty="0" err="1"/>
              <a:t>Liivrand</a:t>
            </a:r>
            <a:endParaRPr lang="sv-SE" sz="1800" dirty="0"/>
          </a:p>
          <a:p>
            <a:r>
              <a:rPr lang="sv-SE" sz="1800" dirty="0"/>
              <a:t>Försäljningsansvarig Grönvita häftet. Andreas Wiberg</a:t>
            </a:r>
          </a:p>
          <a:p>
            <a:r>
              <a:rPr lang="sv-SE" sz="1800" dirty="0"/>
              <a:t>Domaransvarig, våra barn kommer döma matcher i år och det måste planeras. Niklas </a:t>
            </a:r>
            <a:r>
              <a:rPr lang="sv-SE" sz="1800" dirty="0" err="1"/>
              <a:t>Wäring</a:t>
            </a:r>
            <a:endParaRPr lang="sv-SE" sz="1800" dirty="0"/>
          </a:p>
          <a:p>
            <a:r>
              <a:rPr lang="sv-SE" sz="1800" dirty="0"/>
              <a:t>Egen försäljning, vad och vem sköter? Patrik Cederkvarn </a:t>
            </a:r>
            <a:r>
              <a:rPr lang="sv-SE" sz="1800" dirty="0" err="1"/>
              <a:t>Spicy</a:t>
            </a:r>
            <a:r>
              <a:rPr lang="sv-SE" sz="1800" dirty="0"/>
              <a:t>/</a:t>
            </a:r>
            <a:r>
              <a:rPr lang="sv-SE" sz="1800" dirty="0" err="1"/>
              <a:t>newbody</a:t>
            </a:r>
            <a:r>
              <a:rPr lang="sv-SE" sz="1800" dirty="0"/>
              <a:t> </a:t>
            </a:r>
            <a:r>
              <a:rPr lang="sv-SE" sz="1800" dirty="0" err="1"/>
              <a:t>dream</a:t>
            </a:r>
            <a:r>
              <a:rPr lang="sv-SE" sz="1800" dirty="0"/>
              <a:t>. Daniel </a:t>
            </a:r>
            <a:r>
              <a:rPr lang="sv-SE" sz="1800" dirty="0" err="1"/>
              <a:t>Odhagen</a:t>
            </a:r>
            <a:r>
              <a:rPr lang="sv-SE" sz="1800" dirty="0"/>
              <a:t> får gärna kolla med </a:t>
            </a:r>
            <a:r>
              <a:rPr lang="sv-SE" sz="1800" dirty="0" err="1"/>
              <a:t>henrik</a:t>
            </a:r>
            <a:r>
              <a:rPr lang="sv-SE" sz="1800" dirty="0"/>
              <a:t> </a:t>
            </a:r>
            <a:r>
              <a:rPr lang="sv-SE" sz="1800" dirty="0" err="1"/>
              <a:t>berggren</a:t>
            </a:r>
            <a:r>
              <a:rPr lang="sv-SE" sz="1800" dirty="0"/>
              <a:t> om vi kan göra något.</a:t>
            </a:r>
          </a:p>
          <a:p>
            <a:r>
              <a:rPr lang="sv-SE" sz="1800" dirty="0"/>
              <a:t>Lag Mamma/pappa för att hitta på någon kul grej under året. Kanske kolla på en allsvensk match??? Thomas Andersson undersöker matchbiljetter som aktivitet</a:t>
            </a:r>
          </a:p>
        </p:txBody>
      </p:sp>
      <p:sp>
        <p:nvSpPr>
          <p:cNvPr id="4" name="textruta 3">
            <a:extLst>
              <a:ext uri="{FF2B5EF4-FFF2-40B4-BE49-F238E27FC236}">
                <a16:creationId xmlns:a16="http://schemas.microsoft.com/office/drawing/2014/main" id="{3FAD6EA1-5801-2914-1BD3-D815D25880EC}"/>
              </a:ext>
            </a:extLst>
          </p:cNvPr>
          <p:cNvSpPr txBox="1"/>
          <p:nvPr/>
        </p:nvSpPr>
        <p:spPr>
          <a:xfrm>
            <a:off x="6096000" y="634482"/>
            <a:ext cx="5334000" cy="1200329"/>
          </a:xfrm>
          <a:prstGeom prst="rect">
            <a:avLst/>
          </a:prstGeom>
          <a:noFill/>
        </p:spPr>
        <p:txBody>
          <a:bodyPr wrap="square" rtlCol="0">
            <a:spAutoFit/>
          </a:bodyPr>
          <a:lstStyle/>
          <a:p>
            <a:r>
              <a:rPr lang="sv-SE" dirty="0"/>
              <a:t>Vi ledare lägger många timmar på ett år, vi behöver hjälp av er. Kan alla bidra med x antal timmar var så underlättar det för alla samt att sammanhållningen ökar</a:t>
            </a:r>
          </a:p>
        </p:txBody>
      </p:sp>
    </p:spTree>
    <p:extLst>
      <p:ext uri="{BB962C8B-B14F-4D97-AF65-F5344CB8AC3E}">
        <p14:creationId xmlns:p14="http://schemas.microsoft.com/office/powerpoint/2010/main" val="40785465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08F523E-FA0B-E480-B868-E39A8C3899B6}"/>
              </a:ext>
            </a:extLst>
          </p:cNvPr>
          <p:cNvSpPr>
            <a:spLocks noGrp="1"/>
          </p:cNvSpPr>
          <p:nvPr>
            <p:ph type="title"/>
          </p:nvPr>
        </p:nvSpPr>
        <p:spPr/>
        <p:txBody>
          <a:bodyPr/>
          <a:lstStyle/>
          <a:p>
            <a:endParaRPr lang="sv-SE"/>
          </a:p>
        </p:txBody>
      </p:sp>
      <p:pic>
        <p:nvPicPr>
          <p:cNvPr id="5" name="Platshållare för innehåll 4">
            <a:extLst>
              <a:ext uri="{FF2B5EF4-FFF2-40B4-BE49-F238E27FC236}">
                <a16:creationId xmlns:a16="http://schemas.microsoft.com/office/drawing/2014/main" id="{D44B9F91-9D5C-1E9E-B221-112B932FACEF}"/>
              </a:ext>
            </a:extLst>
          </p:cNvPr>
          <p:cNvPicPr>
            <a:picLocks noGrp="1" noChangeAspect="1"/>
          </p:cNvPicPr>
          <p:nvPr>
            <p:ph idx="1"/>
          </p:nvPr>
        </p:nvPicPr>
        <p:blipFill>
          <a:blip r:embed="rId2"/>
          <a:stretch>
            <a:fillRect/>
          </a:stretch>
        </p:blipFill>
        <p:spPr>
          <a:xfrm>
            <a:off x="343782" y="365125"/>
            <a:ext cx="11010017" cy="5811838"/>
          </a:xfrm>
        </p:spPr>
      </p:pic>
    </p:spTree>
    <p:extLst>
      <p:ext uri="{BB962C8B-B14F-4D97-AF65-F5344CB8AC3E}">
        <p14:creationId xmlns:p14="http://schemas.microsoft.com/office/powerpoint/2010/main" val="35785606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4A7DBC-B42B-F343-84CC-0A30961B650E}"/>
              </a:ext>
            </a:extLst>
          </p:cNvPr>
          <p:cNvSpPr>
            <a:spLocks noGrp="1"/>
          </p:cNvSpPr>
          <p:nvPr>
            <p:ph type="title"/>
          </p:nvPr>
        </p:nvSpPr>
        <p:spPr/>
        <p:txBody>
          <a:bodyPr/>
          <a:lstStyle/>
          <a:p>
            <a:r>
              <a:rPr lang="sv-SE" dirty="0"/>
              <a:t>Praktiskt</a:t>
            </a:r>
          </a:p>
        </p:txBody>
      </p:sp>
      <p:sp>
        <p:nvSpPr>
          <p:cNvPr id="3" name="Platshållare för innehåll 2">
            <a:extLst>
              <a:ext uri="{FF2B5EF4-FFF2-40B4-BE49-F238E27FC236}">
                <a16:creationId xmlns:a16="http://schemas.microsoft.com/office/drawing/2014/main" id="{54B76663-F6EE-084B-B396-EF4D9695E838}"/>
              </a:ext>
            </a:extLst>
          </p:cNvPr>
          <p:cNvSpPr>
            <a:spLocks noGrp="1"/>
          </p:cNvSpPr>
          <p:nvPr>
            <p:ph idx="1"/>
          </p:nvPr>
        </p:nvSpPr>
        <p:spPr/>
        <p:txBody>
          <a:bodyPr/>
          <a:lstStyle/>
          <a:p>
            <a:r>
              <a:rPr lang="sv-SE" dirty="0"/>
              <a:t>Vi skickar kallelser till träning och match, SVARA</a:t>
            </a:r>
          </a:p>
          <a:p>
            <a:r>
              <a:rPr lang="sv-SE" dirty="0"/>
              <a:t>Alla matcher och träningar läggs in i kalendern i början av säsongen, vi meddelar sedan ändringar</a:t>
            </a:r>
          </a:p>
          <a:p>
            <a:r>
              <a:rPr lang="sv-SE" dirty="0"/>
              <a:t>Vi kommunicerar främst via </a:t>
            </a:r>
            <a:r>
              <a:rPr lang="sv-SE" dirty="0" err="1"/>
              <a:t>Laget.se</a:t>
            </a:r>
            <a:r>
              <a:rPr lang="sv-SE" dirty="0"/>
              <a:t>, kan även vara via </a:t>
            </a:r>
            <a:r>
              <a:rPr lang="sv-SE" dirty="0" err="1"/>
              <a:t>supertext</a:t>
            </a:r>
            <a:endParaRPr lang="sv-SE" dirty="0"/>
          </a:p>
          <a:p>
            <a:r>
              <a:rPr lang="sv-SE" dirty="0"/>
              <a:t>Kom i tid och se till så barn har ätit</a:t>
            </a:r>
          </a:p>
          <a:p>
            <a:r>
              <a:rPr lang="sv-SE" dirty="0"/>
              <a:t>Hjälp barn att pumpa bollar till träning</a:t>
            </a:r>
          </a:p>
          <a:p>
            <a:r>
              <a:rPr lang="sv-SE" dirty="0"/>
              <a:t>Så som ni snackar om motståndare så snackar barnen</a:t>
            </a:r>
          </a:p>
          <a:p>
            <a:r>
              <a:rPr lang="sv-SE" dirty="0"/>
              <a:t>Säg till oss om det är något, stort som smått.</a:t>
            </a:r>
          </a:p>
        </p:txBody>
      </p:sp>
    </p:spTree>
    <p:extLst>
      <p:ext uri="{BB962C8B-B14F-4D97-AF65-F5344CB8AC3E}">
        <p14:creationId xmlns:p14="http://schemas.microsoft.com/office/powerpoint/2010/main" val="1450420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AA02D3-9405-D44A-A6BC-667A0787B587}"/>
              </a:ext>
            </a:extLst>
          </p:cNvPr>
          <p:cNvSpPr>
            <a:spLocks noGrp="1"/>
          </p:cNvSpPr>
          <p:nvPr>
            <p:ph type="title"/>
          </p:nvPr>
        </p:nvSpPr>
        <p:spPr/>
        <p:txBody>
          <a:bodyPr/>
          <a:lstStyle/>
          <a:p>
            <a:r>
              <a:rPr lang="sv-SE" dirty="0"/>
              <a:t>Föräldrar har ordet</a:t>
            </a:r>
          </a:p>
        </p:txBody>
      </p:sp>
      <p:sp>
        <p:nvSpPr>
          <p:cNvPr id="3" name="Platshållare för innehåll 2">
            <a:extLst>
              <a:ext uri="{FF2B5EF4-FFF2-40B4-BE49-F238E27FC236}">
                <a16:creationId xmlns:a16="http://schemas.microsoft.com/office/drawing/2014/main" id="{F4E884F1-A47F-294E-BAF8-213209038FB0}"/>
              </a:ext>
            </a:extLst>
          </p:cNvPr>
          <p:cNvSpPr>
            <a:spLocks noGrp="1"/>
          </p:cNvSpPr>
          <p:nvPr>
            <p:ph idx="1"/>
          </p:nvPr>
        </p:nvSpPr>
        <p:spPr/>
        <p:txBody>
          <a:bodyPr/>
          <a:lstStyle/>
          <a:p>
            <a:endParaRPr lang="sv-SE"/>
          </a:p>
        </p:txBody>
      </p:sp>
    </p:spTree>
    <p:extLst>
      <p:ext uri="{BB962C8B-B14F-4D97-AF65-F5344CB8AC3E}">
        <p14:creationId xmlns:p14="http://schemas.microsoft.com/office/powerpoint/2010/main" val="2125210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CA7F2F-55DE-72EC-F552-5F9D91F94694}"/>
              </a:ext>
            </a:extLst>
          </p:cNvPr>
          <p:cNvSpPr>
            <a:spLocks noGrp="1"/>
          </p:cNvSpPr>
          <p:nvPr>
            <p:ph type="title"/>
          </p:nvPr>
        </p:nvSpPr>
        <p:spPr/>
        <p:txBody>
          <a:bodyPr/>
          <a:lstStyle/>
          <a:p>
            <a:r>
              <a:rPr lang="sv-SE" dirty="0"/>
              <a:t>Agenda (vi har 1,5 timme)</a:t>
            </a:r>
          </a:p>
        </p:txBody>
      </p:sp>
      <p:sp>
        <p:nvSpPr>
          <p:cNvPr id="3" name="Platshållare för innehåll 2">
            <a:extLst>
              <a:ext uri="{FF2B5EF4-FFF2-40B4-BE49-F238E27FC236}">
                <a16:creationId xmlns:a16="http://schemas.microsoft.com/office/drawing/2014/main" id="{9AA551E9-B66D-8CE8-6A9C-9FB16D65731A}"/>
              </a:ext>
            </a:extLst>
          </p:cNvPr>
          <p:cNvSpPr>
            <a:spLocks noGrp="1"/>
          </p:cNvSpPr>
          <p:nvPr>
            <p:ph idx="1"/>
          </p:nvPr>
        </p:nvSpPr>
        <p:spPr/>
        <p:txBody>
          <a:bodyPr>
            <a:normAutofit fontScale="85000" lnSpcReduction="20000"/>
          </a:bodyPr>
          <a:lstStyle/>
          <a:p>
            <a:r>
              <a:rPr lang="sv-SE" dirty="0"/>
              <a:t>Summering av förra säsongen</a:t>
            </a:r>
          </a:p>
          <a:p>
            <a:r>
              <a:rPr lang="sv-SE" dirty="0"/>
              <a:t>Info om laget</a:t>
            </a:r>
          </a:p>
          <a:p>
            <a:r>
              <a:rPr lang="sv-SE" dirty="0"/>
              <a:t>Skövde AIK och andra klubbar</a:t>
            </a:r>
          </a:p>
          <a:p>
            <a:r>
              <a:rPr lang="sv-SE" dirty="0"/>
              <a:t>Gröna tråden</a:t>
            </a:r>
          </a:p>
          <a:p>
            <a:r>
              <a:rPr lang="sv-SE" dirty="0"/>
              <a:t>Domaruppdrag</a:t>
            </a:r>
          </a:p>
          <a:p>
            <a:r>
              <a:rPr lang="sv-SE" dirty="0"/>
              <a:t>Träningstider</a:t>
            </a:r>
          </a:p>
          <a:p>
            <a:r>
              <a:rPr lang="sv-SE" dirty="0"/>
              <a:t>Serieindelning</a:t>
            </a:r>
          </a:p>
          <a:p>
            <a:r>
              <a:rPr lang="sv-SE" dirty="0"/>
              <a:t>När vi spelar match</a:t>
            </a:r>
          </a:p>
          <a:p>
            <a:r>
              <a:rPr lang="sv-SE" dirty="0"/>
              <a:t>Cuper</a:t>
            </a:r>
          </a:p>
          <a:p>
            <a:r>
              <a:rPr lang="sv-SE" dirty="0"/>
              <a:t>Gothia 2024</a:t>
            </a:r>
          </a:p>
          <a:p>
            <a:r>
              <a:rPr lang="sv-SE" dirty="0"/>
              <a:t>Föräldrauppgifter</a:t>
            </a:r>
          </a:p>
          <a:p>
            <a:endParaRPr lang="sv-SE" dirty="0"/>
          </a:p>
          <a:p>
            <a:endParaRPr lang="sv-SE" dirty="0"/>
          </a:p>
        </p:txBody>
      </p:sp>
      <p:sp>
        <p:nvSpPr>
          <p:cNvPr id="4" name="textruta 3">
            <a:extLst>
              <a:ext uri="{FF2B5EF4-FFF2-40B4-BE49-F238E27FC236}">
                <a16:creationId xmlns:a16="http://schemas.microsoft.com/office/drawing/2014/main" id="{2153D104-505A-A161-984D-4A86456E0B9E}"/>
              </a:ext>
            </a:extLst>
          </p:cNvPr>
          <p:cNvSpPr txBox="1"/>
          <p:nvPr/>
        </p:nvSpPr>
        <p:spPr>
          <a:xfrm>
            <a:off x="6556310" y="2021633"/>
            <a:ext cx="3396343" cy="1200329"/>
          </a:xfrm>
          <a:prstGeom prst="rect">
            <a:avLst/>
          </a:prstGeom>
          <a:noFill/>
        </p:spPr>
        <p:txBody>
          <a:bodyPr wrap="square" rtlCol="0">
            <a:spAutoFit/>
          </a:bodyPr>
          <a:lstStyle/>
          <a:p>
            <a:r>
              <a:rPr lang="sv-SE" dirty="0">
                <a:highlight>
                  <a:srgbClr val="00FF00"/>
                </a:highlight>
              </a:rPr>
              <a:t>Syfte med dagens möte är att göra er delaktiga i våra tankar, detta är inte ledarnas lag utan alla föräldrars delaktighet är viktig</a:t>
            </a:r>
          </a:p>
        </p:txBody>
      </p:sp>
    </p:spTree>
    <p:extLst>
      <p:ext uri="{BB962C8B-B14F-4D97-AF65-F5344CB8AC3E}">
        <p14:creationId xmlns:p14="http://schemas.microsoft.com/office/powerpoint/2010/main" val="76586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a:extLst>
              <a:ext uri="{FF2B5EF4-FFF2-40B4-BE49-F238E27FC236}">
                <a16:creationId xmlns:a16="http://schemas.microsoft.com/office/drawing/2014/main" id="{251BE710-40E3-97FD-793E-A8196E5975A9}"/>
              </a:ext>
            </a:extLst>
          </p:cNvPr>
          <p:cNvPicPr>
            <a:picLocks noChangeAspect="1"/>
          </p:cNvPicPr>
          <p:nvPr/>
        </p:nvPicPr>
        <p:blipFill rotWithShape="1">
          <a:blip r:embed="rId2"/>
          <a:srcRect l="14444" r="10474"/>
          <a:stretch/>
        </p:blipFill>
        <p:spPr>
          <a:xfrm>
            <a:off x="1" y="10"/>
            <a:ext cx="9669642" cy="6857990"/>
          </a:xfrm>
          <a:prstGeom prst="rect">
            <a:avLst/>
          </a:prstGeom>
        </p:spPr>
      </p:pic>
      <p:sp>
        <p:nvSpPr>
          <p:cNvPr id="12" name="Rectangle 11">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566650C8-C2BA-8C04-B7B7-0B3BB628FE7C}"/>
              </a:ext>
            </a:extLst>
          </p:cNvPr>
          <p:cNvSpPr>
            <a:spLocks noGrp="1"/>
          </p:cNvSpPr>
          <p:nvPr>
            <p:ph type="title"/>
          </p:nvPr>
        </p:nvSpPr>
        <p:spPr>
          <a:xfrm>
            <a:off x="7531610" y="365125"/>
            <a:ext cx="3822189" cy="1899912"/>
          </a:xfrm>
        </p:spPr>
        <p:txBody>
          <a:bodyPr>
            <a:normAutofit/>
          </a:bodyPr>
          <a:lstStyle/>
          <a:p>
            <a:r>
              <a:rPr lang="sv-SE" sz="4000"/>
              <a:t>Summering förra säsongen</a:t>
            </a:r>
          </a:p>
        </p:txBody>
      </p:sp>
      <p:sp>
        <p:nvSpPr>
          <p:cNvPr id="3" name="Platshållare för innehåll 2">
            <a:extLst>
              <a:ext uri="{FF2B5EF4-FFF2-40B4-BE49-F238E27FC236}">
                <a16:creationId xmlns:a16="http://schemas.microsoft.com/office/drawing/2014/main" id="{08B4A29E-16E8-F7BD-E1FA-5182A4F5459A}"/>
              </a:ext>
            </a:extLst>
          </p:cNvPr>
          <p:cNvSpPr>
            <a:spLocks noGrp="1"/>
          </p:cNvSpPr>
          <p:nvPr>
            <p:ph idx="1"/>
          </p:nvPr>
        </p:nvSpPr>
        <p:spPr>
          <a:xfrm>
            <a:off x="7531610" y="2434201"/>
            <a:ext cx="3822189" cy="3742762"/>
          </a:xfrm>
        </p:spPr>
        <p:txBody>
          <a:bodyPr>
            <a:normAutofit/>
          </a:bodyPr>
          <a:lstStyle/>
          <a:p>
            <a:r>
              <a:rPr lang="sv-SE" sz="800"/>
              <a:t>Alltid go stämning på träning och match</a:t>
            </a:r>
          </a:p>
          <a:p>
            <a:r>
              <a:rPr lang="sv-SE" sz="800"/>
              <a:t>Började växa ur 7 manna mest utifrån att spel med offside passar oss bättre</a:t>
            </a:r>
          </a:p>
          <a:p>
            <a:r>
              <a:rPr lang="sv-SE" sz="800"/>
              <a:t>Blandade och gav i våra matcher, va några riktigt tunga matcher med många insläppta mål. Fanns även några riktiga supermatcher från vårt håll</a:t>
            </a:r>
          </a:p>
          <a:p>
            <a:r>
              <a:rPr lang="sv-SE" sz="800"/>
              <a:t>Märktes att solospel blev mindre och mindre gynnsamt </a:t>
            </a:r>
          </a:p>
          <a:p>
            <a:r>
              <a:rPr lang="sv-SE" sz="800"/>
              <a:t>Började med 4-5 målvakter och slutade med 1 som verkligen ville</a:t>
            </a:r>
          </a:p>
          <a:p>
            <a:r>
              <a:rPr lang="sv-SE" sz="800"/>
              <a:t>Sista 9 manna matcherna riktigt bra</a:t>
            </a:r>
          </a:p>
          <a:p>
            <a:r>
              <a:rPr lang="sv-SE" sz="800"/>
              <a:t>Forward cup va kul men själva cupen va så där</a:t>
            </a:r>
          </a:p>
          <a:p>
            <a:r>
              <a:rPr lang="sv-SE" sz="800"/>
              <a:t>Vi utvecklade en grym heja klack</a:t>
            </a:r>
          </a:p>
          <a:p>
            <a:r>
              <a:rPr lang="sv-SE" sz="800"/>
              <a:t>Vi va många på Skadevi men det funkade</a:t>
            </a:r>
          </a:p>
          <a:p>
            <a:r>
              <a:rPr lang="sv-SE" sz="800"/>
              <a:t>Några spelare tillkom under året </a:t>
            </a:r>
          </a:p>
          <a:p>
            <a:r>
              <a:rPr lang="sv-SE" sz="800"/>
              <a:t>Hetare närkamper på träningar under slutet av säsongen, började också synas på match</a:t>
            </a:r>
          </a:p>
          <a:p>
            <a:r>
              <a:rPr lang="sv-SE" sz="800"/>
              <a:t>Målkontraktet sista månaden som vi satte upp med barnen va en riktigt bra grej</a:t>
            </a:r>
          </a:p>
          <a:p>
            <a:r>
              <a:rPr lang="sv-SE" sz="800"/>
              <a:t>Superkul avslutning med föräldramatch där någon tydligen gjorde en bicykleta</a:t>
            </a:r>
          </a:p>
        </p:txBody>
      </p:sp>
    </p:spTree>
    <p:extLst>
      <p:ext uri="{BB962C8B-B14F-4D97-AF65-F5344CB8AC3E}">
        <p14:creationId xmlns:p14="http://schemas.microsoft.com/office/powerpoint/2010/main" val="3634952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7CCF7AA-BC47-2948-BE6C-487A9E565905}"/>
              </a:ext>
            </a:extLst>
          </p:cNvPr>
          <p:cNvSpPr>
            <a:spLocks noGrp="1"/>
          </p:cNvSpPr>
          <p:nvPr>
            <p:ph type="title"/>
          </p:nvPr>
        </p:nvSpPr>
        <p:spPr/>
        <p:txBody>
          <a:bodyPr/>
          <a:lstStyle/>
          <a:p>
            <a:r>
              <a:rPr lang="sv-SE" dirty="0"/>
              <a:t>Status i laget</a:t>
            </a:r>
          </a:p>
        </p:txBody>
      </p:sp>
      <p:sp>
        <p:nvSpPr>
          <p:cNvPr id="3" name="Platshållare för innehåll 2">
            <a:extLst>
              <a:ext uri="{FF2B5EF4-FFF2-40B4-BE49-F238E27FC236}">
                <a16:creationId xmlns:a16="http://schemas.microsoft.com/office/drawing/2014/main" id="{F2879D87-1B30-204D-AB68-379DDF607583}"/>
              </a:ext>
            </a:extLst>
          </p:cNvPr>
          <p:cNvSpPr>
            <a:spLocks noGrp="1"/>
          </p:cNvSpPr>
          <p:nvPr>
            <p:ph idx="1"/>
          </p:nvPr>
        </p:nvSpPr>
        <p:spPr/>
        <p:txBody>
          <a:bodyPr/>
          <a:lstStyle/>
          <a:p>
            <a:r>
              <a:rPr lang="sv-SE" dirty="0"/>
              <a:t>Ledare: Linda, Rikard, Samuel, Jimmy, Petteri, Linus</a:t>
            </a:r>
          </a:p>
          <a:p>
            <a:r>
              <a:rPr lang="sv-SE" dirty="0"/>
              <a:t>19 barn inskrivna, får se vad som händer när säsong drar igång då vi vet att det finns barn som slutat efter förra säsongen i lag runt omkring Skövde</a:t>
            </a:r>
          </a:p>
          <a:p>
            <a:r>
              <a:rPr lang="sv-SE" dirty="0"/>
              <a:t>9 manna på liten 9 manna-plan, spelar med 4or. </a:t>
            </a:r>
          </a:p>
          <a:p>
            <a:r>
              <a:rPr lang="sv-SE" dirty="0"/>
              <a:t>anmält två lag i seriespel. Finns uppdaterat i kalendern</a:t>
            </a:r>
          </a:p>
          <a:p>
            <a:r>
              <a:rPr lang="sv-SE" dirty="0"/>
              <a:t>I år räknas mål och det kommer finnas en tabell</a:t>
            </a:r>
          </a:p>
          <a:p>
            <a:r>
              <a:rPr lang="sv-SE" dirty="0"/>
              <a:t>Lagkassa 21000 kr</a:t>
            </a:r>
          </a:p>
          <a:p>
            <a:pPr marL="0" indent="0">
              <a:buNone/>
            </a:pPr>
            <a:r>
              <a:rPr lang="sv-SE" dirty="0"/>
              <a:t> </a:t>
            </a:r>
          </a:p>
        </p:txBody>
      </p:sp>
    </p:spTree>
    <p:extLst>
      <p:ext uri="{BB962C8B-B14F-4D97-AF65-F5344CB8AC3E}">
        <p14:creationId xmlns:p14="http://schemas.microsoft.com/office/powerpoint/2010/main" val="27250668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316D304-0203-B534-A49C-3486C6310537}"/>
              </a:ext>
            </a:extLst>
          </p:cNvPr>
          <p:cNvSpPr>
            <a:spLocks noGrp="1"/>
          </p:cNvSpPr>
          <p:nvPr>
            <p:ph type="title"/>
          </p:nvPr>
        </p:nvSpPr>
        <p:spPr/>
        <p:txBody>
          <a:bodyPr/>
          <a:lstStyle/>
          <a:p>
            <a:r>
              <a:rPr lang="sv-SE" dirty="0"/>
              <a:t>Skövde </a:t>
            </a:r>
            <a:r>
              <a:rPr lang="sv-SE" dirty="0" err="1"/>
              <a:t>aik</a:t>
            </a:r>
            <a:r>
              <a:rPr lang="sv-SE" dirty="0"/>
              <a:t> och klubbar runt omkring</a:t>
            </a:r>
          </a:p>
        </p:txBody>
      </p:sp>
      <p:sp>
        <p:nvSpPr>
          <p:cNvPr id="3" name="Platshållare för innehåll 2">
            <a:extLst>
              <a:ext uri="{FF2B5EF4-FFF2-40B4-BE49-F238E27FC236}">
                <a16:creationId xmlns:a16="http://schemas.microsoft.com/office/drawing/2014/main" id="{DAD0BA8D-91FA-3E07-14BD-A27E1C3E6C1A}"/>
              </a:ext>
            </a:extLst>
          </p:cNvPr>
          <p:cNvSpPr>
            <a:spLocks noGrp="1"/>
          </p:cNvSpPr>
          <p:nvPr>
            <p:ph idx="1"/>
          </p:nvPr>
        </p:nvSpPr>
        <p:spPr/>
        <p:txBody>
          <a:bodyPr>
            <a:normAutofit/>
          </a:bodyPr>
          <a:lstStyle/>
          <a:p>
            <a:r>
              <a:rPr lang="sv-SE" sz="1600" dirty="0"/>
              <a:t>Några har gått till SAIK vilket är synd men sån är idrotten</a:t>
            </a:r>
          </a:p>
          <a:p>
            <a:r>
              <a:rPr lang="sv-SE" sz="1600" dirty="0"/>
              <a:t>Ta gärna dialog med oss om ni tycker vi kan förbättra saker för era barn, vi är inga tränarexperter utan föräldrar precis som ni.</a:t>
            </a:r>
          </a:p>
          <a:p>
            <a:r>
              <a:rPr lang="sv-SE" sz="1600" dirty="0"/>
              <a:t>Blir vi färre i laget så är det tufft att hålla lag i framtiden</a:t>
            </a:r>
          </a:p>
          <a:p>
            <a:r>
              <a:rPr lang="sv-SE" sz="1600" dirty="0"/>
              <a:t>SAIK är 60 barn och vi är 19 barn, det ger både för och nackdelar</a:t>
            </a:r>
          </a:p>
          <a:p>
            <a:r>
              <a:rPr lang="sv-SE" sz="1600" dirty="0"/>
              <a:t>SAIK </a:t>
            </a:r>
            <a:r>
              <a:rPr lang="sv-SE" sz="1600" dirty="0" err="1"/>
              <a:t>nivåindelar</a:t>
            </a:r>
            <a:r>
              <a:rPr lang="sv-SE" sz="1600" dirty="0"/>
              <a:t> vilket säkert kan tilltala, inget vi kommer göra</a:t>
            </a:r>
          </a:p>
          <a:p>
            <a:r>
              <a:rPr lang="sv-SE" sz="1600" dirty="0"/>
              <a:t>Inget stort intresse för vinterträning i år då många har vinteridrotter, får se hur det blir under nästa vinter. Detta finns tex hos SAIK</a:t>
            </a:r>
          </a:p>
          <a:p>
            <a:r>
              <a:rPr lang="sv-SE" sz="1600" dirty="0"/>
              <a:t>Igelstorp, Värsås har lagt ner sina lag med 10:or i</a:t>
            </a:r>
          </a:p>
          <a:p>
            <a:r>
              <a:rPr lang="sv-SE" sz="1600" dirty="0"/>
              <a:t>Skultorp är 13 spelare i 10 laget i år</a:t>
            </a:r>
          </a:p>
          <a:p>
            <a:r>
              <a:rPr lang="sv-SE" sz="1600" dirty="0"/>
              <a:t>Oklart om Tymer/Lerdala har ett 10 lag i år</a:t>
            </a:r>
          </a:p>
          <a:p>
            <a:r>
              <a:rPr lang="sv-SE" sz="1600" dirty="0"/>
              <a:t>Ulvåker är ungefär lika många som vi (har spelare från Tidan/Väring)</a:t>
            </a:r>
          </a:p>
        </p:txBody>
      </p:sp>
    </p:spTree>
    <p:extLst>
      <p:ext uri="{BB962C8B-B14F-4D97-AF65-F5344CB8AC3E}">
        <p14:creationId xmlns:p14="http://schemas.microsoft.com/office/powerpoint/2010/main" val="30340059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ADB4288-9188-9B47-B8A4-51479583015F}"/>
              </a:ext>
            </a:extLst>
          </p:cNvPr>
          <p:cNvSpPr>
            <a:spLocks noGrp="1"/>
          </p:cNvSpPr>
          <p:nvPr>
            <p:ph type="title"/>
          </p:nvPr>
        </p:nvSpPr>
        <p:spPr/>
        <p:txBody>
          <a:bodyPr/>
          <a:lstStyle/>
          <a:p>
            <a:r>
              <a:rPr lang="sv-SE" dirty="0"/>
              <a:t>Våra värderingar och förutsättningar</a:t>
            </a:r>
          </a:p>
        </p:txBody>
      </p:sp>
      <p:sp>
        <p:nvSpPr>
          <p:cNvPr id="3" name="Platshållare för innehåll 2">
            <a:extLst>
              <a:ext uri="{FF2B5EF4-FFF2-40B4-BE49-F238E27FC236}">
                <a16:creationId xmlns:a16="http://schemas.microsoft.com/office/drawing/2014/main" id="{33DA0DD6-BA67-E240-884F-44BC7AE08115}"/>
              </a:ext>
            </a:extLst>
          </p:cNvPr>
          <p:cNvSpPr>
            <a:spLocks noGrp="1"/>
          </p:cNvSpPr>
          <p:nvPr>
            <p:ph idx="1"/>
          </p:nvPr>
        </p:nvSpPr>
        <p:spPr/>
        <p:txBody>
          <a:bodyPr>
            <a:normAutofit/>
          </a:bodyPr>
          <a:lstStyle/>
          <a:p>
            <a:r>
              <a:rPr lang="sv-SE" sz="1600" dirty="0"/>
              <a:t>Vi jobbar efter föreningens värderingar</a:t>
            </a:r>
          </a:p>
          <a:p>
            <a:r>
              <a:rPr lang="sv-SE" sz="1600" dirty="0"/>
              <a:t>Det ska vara kul att spela i vårt lag</a:t>
            </a:r>
          </a:p>
          <a:p>
            <a:r>
              <a:rPr lang="sv-SE" sz="1600" dirty="0"/>
              <a:t>Så många som möjligt ska vilja vara med så länge som möjligt</a:t>
            </a:r>
          </a:p>
          <a:p>
            <a:r>
              <a:rPr lang="sv-SE" sz="1600" dirty="0"/>
              <a:t>Alla spelar lika mycket och vi kommer rotera positioner över säsongen, dock mycket mer fasta positioner än tidigare. Ibland kommer vi dock utmana barnen</a:t>
            </a:r>
          </a:p>
          <a:p>
            <a:r>
              <a:rPr lang="sv-SE" sz="1600" dirty="0"/>
              <a:t>Måste komma ihåg att det är barn och fotboll är en lek</a:t>
            </a:r>
          </a:p>
          <a:p>
            <a:r>
              <a:rPr lang="sv-SE" sz="1600" dirty="0"/>
              <a:t>Individer som utvecklas olika men som spelar tillsammans i samma lag, detta är alltid en utmaning</a:t>
            </a:r>
          </a:p>
          <a:p>
            <a:r>
              <a:rPr lang="sv-SE" sz="1600" dirty="0"/>
              <a:t>Spelare som har olika ambitionsnivåer</a:t>
            </a:r>
          </a:p>
          <a:p>
            <a:r>
              <a:rPr lang="sv-SE" sz="1600" dirty="0"/>
              <a:t>Beroende på utvecklingskurva så kan det skilja uppemot 2 år biologiskt, det gör skillnad</a:t>
            </a:r>
          </a:p>
        </p:txBody>
      </p:sp>
    </p:spTree>
    <p:extLst>
      <p:ext uri="{BB962C8B-B14F-4D97-AF65-F5344CB8AC3E}">
        <p14:creationId xmlns:p14="http://schemas.microsoft.com/office/powerpoint/2010/main" val="24444626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4389F5F-BF47-4168-8CAB-5B184C2874A5}"/>
              </a:ext>
            </a:extLst>
          </p:cNvPr>
          <p:cNvSpPr>
            <a:spLocks noGrp="1"/>
          </p:cNvSpPr>
          <p:nvPr>
            <p:ph type="title"/>
          </p:nvPr>
        </p:nvSpPr>
        <p:spPr/>
        <p:txBody>
          <a:bodyPr/>
          <a:lstStyle/>
          <a:p>
            <a:r>
              <a:rPr lang="sv-SE" dirty="0"/>
              <a:t>Från Gröna Tråden</a:t>
            </a:r>
          </a:p>
        </p:txBody>
      </p:sp>
      <p:sp>
        <p:nvSpPr>
          <p:cNvPr id="3" name="Platshållare för innehåll 2">
            <a:extLst>
              <a:ext uri="{FF2B5EF4-FFF2-40B4-BE49-F238E27FC236}">
                <a16:creationId xmlns:a16="http://schemas.microsoft.com/office/drawing/2014/main" id="{FCFC6DEB-1536-4884-AF14-26A3A81C9E05}"/>
              </a:ext>
            </a:extLst>
          </p:cNvPr>
          <p:cNvSpPr>
            <a:spLocks noGrp="1"/>
          </p:cNvSpPr>
          <p:nvPr>
            <p:ph idx="1"/>
          </p:nvPr>
        </p:nvSpPr>
        <p:spPr/>
        <p:txBody>
          <a:bodyPr>
            <a:normAutofit fontScale="92500" lnSpcReduction="10000"/>
          </a:bodyPr>
          <a:lstStyle/>
          <a:p>
            <a:pPr algn="ctr">
              <a:spcAft>
                <a:spcPts val="600"/>
              </a:spcAft>
            </a:pP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Ungdom 13-14 år</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36195" algn="l"/>
              </a:tabLst>
            </a:pP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Träning sker 2-3 ggr/vecka.</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36195" algn="l"/>
              </a:tabLst>
            </a:pP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Högre krav på spelare både vad det gäller socialt ansvar och ansvar gentemot Våmbs IF. Med detta avses exempelvis vikten av ett sportsligt och trevligt uppträdande på och vid sidan av planen.</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36195" algn="l"/>
              </a:tabLst>
            </a:pP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På grund av olika orsaker som fysisk, psykisk mognad kan tränarna </a:t>
            </a:r>
            <a:r>
              <a:rPr lang="sv-SE" sz="1800" b="1" dirty="0" err="1">
                <a:effectLst/>
                <a:latin typeface="Arial" panose="020B0604020202020204" pitchFamily="34" charset="0"/>
                <a:ea typeface="Times New Roman" panose="02020603050405020304" pitchFamily="18" charset="0"/>
                <a:cs typeface="Times New Roman" panose="02020603050405020304" pitchFamily="18" charset="0"/>
              </a:rPr>
              <a:t>nivågruppera</a:t>
            </a: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 under träningen vid vissa övningar. </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36195" algn="l"/>
              </a:tabLst>
            </a:pP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Ingen toppning vid serie- eller cupmatcher.</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36195" algn="l"/>
              </a:tabLst>
            </a:pP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En viss ökning av den fysiska träningen.</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36195" algn="l"/>
              </a:tabLst>
            </a:pP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Fotbollstekniska övningar som ställer högre krav på individen.</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36195" algn="l"/>
              </a:tabLst>
            </a:pP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En viss specialisering av spelarna (man får träna allt mer i den position man oftast spelar i matcher).</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36195" algn="l"/>
              </a:tabLst>
            </a:pPr>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Ledarna utbildar våra spelare i en intern domarutbildning. Utbildningsmaterial finns för samtliga spelformer att hämta på Västergötlands fotbollsförbunds hemsida eller beställa genom VFF.</a:t>
            </a:r>
            <a:endParaRPr lang="sv-SE" sz="1800" dirty="0">
              <a:effectLst/>
              <a:latin typeface="Times New Roman" panose="02020603050405020304" pitchFamily="18" charset="0"/>
              <a:ea typeface="Times New Roman" panose="02020603050405020304" pitchFamily="18" charset="0"/>
            </a:endParaRPr>
          </a:p>
          <a:p>
            <a:endParaRPr lang="sv-SE" dirty="0"/>
          </a:p>
        </p:txBody>
      </p:sp>
    </p:spTree>
    <p:extLst>
      <p:ext uri="{BB962C8B-B14F-4D97-AF65-F5344CB8AC3E}">
        <p14:creationId xmlns:p14="http://schemas.microsoft.com/office/powerpoint/2010/main" val="1038000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EAE055E-8799-4B31-A45B-7E8D2847F1DE}"/>
              </a:ext>
            </a:extLst>
          </p:cNvPr>
          <p:cNvSpPr>
            <a:spLocks noGrp="1"/>
          </p:cNvSpPr>
          <p:nvPr>
            <p:ph type="title"/>
          </p:nvPr>
        </p:nvSpPr>
        <p:spPr/>
        <p:txBody>
          <a:bodyPr/>
          <a:lstStyle/>
          <a:p>
            <a:r>
              <a:rPr lang="sv-SE" dirty="0"/>
              <a:t>Från Gröna Tråden</a:t>
            </a:r>
          </a:p>
        </p:txBody>
      </p:sp>
      <p:sp>
        <p:nvSpPr>
          <p:cNvPr id="3" name="Platshållare för innehåll 2">
            <a:extLst>
              <a:ext uri="{FF2B5EF4-FFF2-40B4-BE49-F238E27FC236}">
                <a16:creationId xmlns:a16="http://schemas.microsoft.com/office/drawing/2014/main" id="{0AD292B8-5CA7-46AA-9D68-713778E1D129}"/>
              </a:ext>
            </a:extLst>
          </p:cNvPr>
          <p:cNvSpPr>
            <a:spLocks noGrp="1"/>
          </p:cNvSpPr>
          <p:nvPr>
            <p:ph idx="1"/>
          </p:nvPr>
        </p:nvSpPr>
        <p:spPr/>
        <p:txBody>
          <a:bodyPr/>
          <a:lstStyle/>
          <a:p>
            <a:r>
              <a:rPr lang="sv-SE" sz="1800" b="1" dirty="0">
                <a:effectLst/>
                <a:latin typeface="Arial" panose="020B0604020202020204" pitchFamily="34" charset="0"/>
                <a:ea typeface="Times New Roman" panose="02020603050405020304" pitchFamily="18" charset="0"/>
                <a:cs typeface="Times New Roman" panose="02020603050405020304" pitchFamily="18" charset="0"/>
              </a:rPr>
              <a:t>Matchspel</a:t>
            </a:r>
            <a:endParaRPr lang="sv-SE" sz="1800" dirty="0">
              <a:effectLst/>
              <a:latin typeface="Times New Roman" panose="02020603050405020304" pitchFamily="18" charset="0"/>
              <a:ea typeface="Times New Roman" panose="02020603050405020304" pitchFamily="18" charset="0"/>
            </a:endParaRPr>
          </a:p>
          <a:p>
            <a:r>
              <a:rPr lang="sv-SE" sz="1800" dirty="0">
                <a:effectLst/>
                <a:latin typeface="Arial" panose="020B0604020202020204" pitchFamily="34" charset="0"/>
                <a:ea typeface="Times New Roman" panose="02020603050405020304" pitchFamily="18" charset="0"/>
                <a:cs typeface="Times New Roman" panose="02020603050405020304" pitchFamily="18" charset="0"/>
              </a:rPr>
              <a:t>Ses som ett led i utbildningen, som ett extra träningstillfälle, därför spelar resultatet </a:t>
            </a:r>
            <a:r>
              <a:rPr lang="sv-SE" sz="1800" dirty="0">
                <a:latin typeface="Arial" panose="020B0604020202020204" pitchFamily="34" charset="0"/>
                <a:ea typeface="Times New Roman" panose="02020603050405020304" pitchFamily="18" charset="0"/>
                <a:cs typeface="Times New Roman" panose="02020603050405020304" pitchFamily="18" charset="0"/>
              </a:rPr>
              <a:t>mindre</a:t>
            </a:r>
            <a:r>
              <a:rPr lang="sv-SE" sz="1800" dirty="0">
                <a:effectLst/>
                <a:latin typeface="Arial" panose="020B0604020202020204" pitchFamily="34" charset="0"/>
                <a:ea typeface="Times New Roman" panose="02020603050405020304" pitchFamily="18" charset="0"/>
                <a:cs typeface="Times New Roman" panose="02020603050405020304" pitchFamily="18" charset="0"/>
              </a:rPr>
              <a:t> roll.</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228600" algn="l"/>
              </a:tabLst>
            </a:pPr>
            <a:r>
              <a:rPr lang="sv-SE" sz="1800" dirty="0">
                <a:effectLst/>
                <a:latin typeface="Arial" panose="020B0604020202020204" pitchFamily="34" charset="0"/>
                <a:ea typeface="Times New Roman" panose="02020603050405020304" pitchFamily="18" charset="0"/>
                <a:cs typeface="Times New Roman" panose="02020603050405020304" pitchFamily="18" charset="0"/>
              </a:rPr>
              <a:t>Alla deltar och provar på olika platser i laget.</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228600" algn="l"/>
              </a:tabLst>
            </a:pPr>
            <a:r>
              <a:rPr lang="sv-SE" sz="1800" dirty="0">
                <a:effectLst/>
                <a:latin typeface="Arial" panose="020B0604020202020204" pitchFamily="34" charset="0"/>
                <a:ea typeface="Times New Roman" panose="02020603050405020304" pitchFamily="18" charset="0"/>
                <a:cs typeface="Times New Roman" panose="02020603050405020304" pitchFamily="18" charset="0"/>
              </a:rPr>
              <a:t>Uppmuntra stor personlig kreativitet i spelet. Individen i centrum</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228600" algn="l"/>
              </a:tabLst>
            </a:pPr>
            <a:r>
              <a:rPr lang="sv-SE" sz="1800" dirty="0">
                <a:effectLst/>
                <a:latin typeface="Arial" panose="020B0604020202020204" pitchFamily="34" charset="0"/>
                <a:ea typeface="Times New Roman" panose="02020603050405020304" pitchFamily="18" charset="0"/>
                <a:cs typeface="Times New Roman" panose="02020603050405020304" pitchFamily="18" charset="0"/>
              </a:rPr>
              <a:t>Endast kortfattad, enkel instruktion före och efter match.</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228600" algn="l"/>
              </a:tabLst>
            </a:pPr>
            <a:r>
              <a:rPr lang="sv-SE" sz="1800" dirty="0">
                <a:effectLst/>
                <a:latin typeface="Arial" panose="020B0604020202020204" pitchFamily="34" charset="0"/>
                <a:ea typeface="Times New Roman" panose="02020603050405020304" pitchFamily="18" charset="0"/>
                <a:cs typeface="Times New Roman" panose="02020603050405020304" pitchFamily="18" charset="0"/>
              </a:rPr>
              <a:t>Uppvärmning med boll.</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228600" algn="l"/>
              </a:tabLst>
            </a:pPr>
            <a:r>
              <a:rPr lang="sv-SE" sz="1800" dirty="0">
                <a:effectLst/>
                <a:latin typeface="Arial" panose="020B0604020202020204" pitchFamily="34" charset="0"/>
                <a:ea typeface="Times New Roman" panose="02020603050405020304" pitchFamily="18" charset="0"/>
                <a:cs typeface="Times New Roman" panose="02020603050405020304" pitchFamily="18" charset="0"/>
              </a:rPr>
              <a:t>Delta i seriespel.</a:t>
            </a:r>
            <a:endParaRPr lang="sv-SE"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tabLst>
                <a:tab pos="228600" algn="l"/>
              </a:tabLst>
            </a:pPr>
            <a:r>
              <a:rPr lang="sv-SE" sz="1800" dirty="0">
                <a:effectLst/>
                <a:latin typeface="Arial" panose="020B0604020202020204" pitchFamily="34" charset="0"/>
                <a:ea typeface="Times New Roman" panose="02020603050405020304" pitchFamily="18" charset="0"/>
                <a:cs typeface="Times New Roman" panose="02020603050405020304" pitchFamily="18" charset="0"/>
              </a:rPr>
              <a:t>Lära sig att ta med- och motgångar</a:t>
            </a:r>
          </a:p>
          <a:p>
            <a:pPr marL="342900" lvl="0" indent="-342900">
              <a:buFont typeface="Symbol" panose="05050102010706020507" pitchFamily="18" charset="2"/>
              <a:buChar char="-"/>
              <a:tabLst>
                <a:tab pos="228600" algn="l"/>
              </a:tabLst>
            </a:pPr>
            <a:r>
              <a:rPr lang="sv-SE" sz="1800" dirty="0">
                <a:effectLst/>
                <a:latin typeface="Arial" panose="020B0604020202020204" pitchFamily="34" charset="0"/>
                <a:ea typeface="Times New Roman" panose="02020603050405020304" pitchFamily="18" charset="0"/>
                <a:cs typeface="Times New Roman" panose="02020603050405020304" pitchFamily="18" charset="0"/>
              </a:rPr>
              <a:t>”Göra sina lagkamrater bättre”</a:t>
            </a:r>
            <a:endParaRPr lang="sv-SE"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6430095"/>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626</TotalTime>
  <Words>1627</Words>
  <Application>Microsoft Office PowerPoint</Application>
  <PresentationFormat>Bredbild</PresentationFormat>
  <Paragraphs>179</Paragraphs>
  <Slides>25</Slides>
  <Notes>0</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25</vt:i4>
      </vt:variant>
    </vt:vector>
  </HeadingPairs>
  <TitlesOfParts>
    <vt:vector size="31" baseType="lpstr">
      <vt:lpstr>Arial</vt:lpstr>
      <vt:lpstr>Calibri</vt:lpstr>
      <vt:lpstr>Calibri Light</vt:lpstr>
      <vt:lpstr>Symbol</vt:lpstr>
      <vt:lpstr>Times New Roman</vt:lpstr>
      <vt:lpstr>Office-tema</vt:lpstr>
      <vt:lpstr>Våmbs p10</vt:lpstr>
      <vt:lpstr>Måndagens match</vt:lpstr>
      <vt:lpstr>Agenda (vi har 1,5 timme)</vt:lpstr>
      <vt:lpstr>Summering förra säsongen</vt:lpstr>
      <vt:lpstr>Status i laget</vt:lpstr>
      <vt:lpstr>Skövde aik och klubbar runt omkring</vt:lpstr>
      <vt:lpstr>Våra värderingar och förutsättningar</vt:lpstr>
      <vt:lpstr>Från Gröna Tråden</vt:lpstr>
      <vt:lpstr>Från Gröna Tråden</vt:lpstr>
      <vt:lpstr>Lagmöte i början av säsongen med barnen</vt:lpstr>
      <vt:lpstr>Målvakt</vt:lpstr>
      <vt:lpstr>Domarutbildning </vt:lpstr>
      <vt:lpstr>Träningar v14-17 Lillegården</vt:lpstr>
      <vt:lpstr>Träning 1/5-30/9</vt:lpstr>
      <vt:lpstr>Seriespel</vt:lpstr>
      <vt:lpstr>Träningsupplägg 1 maj framåt</vt:lpstr>
      <vt:lpstr>Cuper</vt:lpstr>
      <vt:lpstr>Anmälda i två serier</vt:lpstr>
      <vt:lpstr>När vi spelar match</vt:lpstr>
      <vt:lpstr>Omklädningsrum match</vt:lpstr>
      <vt:lpstr>Gothia 2024</vt:lpstr>
      <vt:lpstr>Föräldrauppgifter</vt:lpstr>
      <vt:lpstr>PowerPoint-presentation</vt:lpstr>
      <vt:lpstr>Praktiskt</vt:lpstr>
      <vt:lpstr>Föräldrar har ordet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Våmbs p12</dc:title>
  <dc:creator>Otto Bogren</dc:creator>
  <cp:lastModifiedBy>Rikard Bogren</cp:lastModifiedBy>
  <cp:revision>88</cp:revision>
  <dcterms:created xsi:type="dcterms:W3CDTF">2022-04-19T18:43:53Z</dcterms:created>
  <dcterms:modified xsi:type="dcterms:W3CDTF">2023-04-13T07:32:44Z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8a2199f-8e61-4f5c-a479-edf3283e170d_Enabled">
    <vt:lpwstr>true</vt:lpwstr>
  </property>
  <property fmtid="{D5CDD505-2E9C-101B-9397-08002B2CF9AE}" pid="3" name="MSIP_Label_18a2199f-8e61-4f5c-a479-edf3283e170d_SetDate">
    <vt:lpwstr>2023-04-13T07:32:44Z</vt:lpwstr>
  </property>
  <property fmtid="{D5CDD505-2E9C-101B-9397-08002B2CF9AE}" pid="4" name="MSIP_Label_18a2199f-8e61-4f5c-a479-edf3283e170d_Method">
    <vt:lpwstr>Privileged</vt:lpwstr>
  </property>
  <property fmtid="{D5CDD505-2E9C-101B-9397-08002B2CF9AE}" pid="5" name="MSIP_Label_18a2199f-8e61-4f5c-a479-edf3283e170d_Name">
    <vt:lpwstr>Privat</vt:lpwstr>
  </property>
  <property fmtid="{D5CDD505-2E9C-101B-9397-08002B2CF9AE}" pid="6" name="MSIP_Label_18a2199f-8e61-4f5c-a479-edf3283e170d_SiteId">
    <vt:lpwstr>1e4e7cc6-7b26-46be-915e-cd1c8633e92f</vt:lpwstr>
  </property>
  <property fmtid="{D5CDD505-2E9C-101B-9397-08002B2CF9AE}" pid="7" name="MSIP_Label_18a2199f-8e61-4f5c-a479-edf3283e170d_ActionId">
    <vt:lpwstr>8f40b098-7994-420c-b5f4-c910ac1598e9</vt:lpwstr>
  </property>
  <property fmtid="{D5CDD505-2E9C-101B-9397-08002B2CF9AE}" pid="8" name="MSIP_Label_18a2199f-8e61-4f5c-a479-edf3283e170d_ContentBits">
    <vt:lpwstr>2</vt:lpwstr>
  </property>
</Properties>
</file>